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9" r:id="rId3"/>
    <p:sldId id="277" r:id="rId4"/>
    <p:sldId id="261" r:id="rId5"/>
    <p:sldId id="257" r:id="rId6"/>
    <p:sldId id="267" r:id="rId7"/>
    <p:sldId id="258" r:id="rId8"/>
    <p:sldId id="259" r:id="rId9"/>
    <p:sldId id="260" r:id="rId10"/>
    <p:sldId id="262" r:id="rId11"/>
    <p:sldId id="265" r:id="rId12"/>
    <p:sldId id="263" r:id="rId13"/>
    <p:sldId id="264" r:id="rId14"/>
    <p:sldId id="266" r:id="rId15"/>
    <p:sldId id="268" r:id="rId16"/>
    <p:sldId id="270" r:id="rId17"/>
    <p:sldId id="271" r:id="rId18"/>
    <p:sldId id="272" r:id="rId19"/>
    <p:sldId id="274" r:id="rId20"/>
    <p:sldId id="275" r:id="rId21"/>
    <p:sldId id="281"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66" d="100"/>
          <a:sy n="66" d="100"/>
        </p:scale>
        <p:origin x="-47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6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4240583-3B1A-4ED6-8F27-156AC0B5AA00}" type="datetimeFigureOut">
              <a:rPr lang="en-US"/>
              <a:pPr>
                <a:defRPr/>
              </a:pPr>
              <a:t>6/29/2009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06ABFD-8389-41B8-8CE4-7CDF9EAACDC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E2E35D0-8F73-4F8A-B982-4D99C501C665}" type="datetimeFigureOut">
              <a:rPr lang="en-US"/>
              <a:pPr>
                <a:defRPr/>
              </a:pPr>
              <a:t>6/29/2009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1FDB35-C16D-4F62-B5F1-AFF6D72B81F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F840B10-68D7-4449-97B1-17ED15518CA9}" type="datetimeFigureOut">
              <a:rPr lang="en-US"/>
              <a:pPr>
                <a:defRPr/>
              </a:pPr>
              <a:t>6/29/2009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D1AF9C-D6D8-4EA8-819C-CA1E6FA4802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B49649-918F-4D35-BC3E-FDC6BA48D140}" type="datetimeFigureOut">
              <a:rPr lang="en-US"/>
              <a:pPr>
                <a:defRPr/>
              </a:pPr>
              <a:t>6/29/2009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BDBBD7-0573-402B-8B2D-5D3B8E87758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E5A3762-0896-4DA8-96B9-418100F283CB}" type="datetimeFigureOut">
              <a:rPr lang="en-US"/>
              <a:pPr>
                <a:defRPr/>
              </a:pPr>
              <a:t>6/29/2009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0B278D-BC48-4FD1-B569-28C5223A5C3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F5CF443-D251-49CF-AAF9-F938D6F2B5AE}" type="datetimeFigureOut">
              <a:rPr lang="en-US"/>
              <a:pPr>
                <a:defRPr/>
              </a:pPr>
              <a:t>6/29/2009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9E0A217-6500-4454-AFF6-1195366C27B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8626EC5-759B-4B35-BA87-9893AE65D229}" type="datetimeFigureOut">
              <a:rPr lang="en-US"/>
              <a:pPr>
                <a:defRPr/>
              </a:pPr>
              <a:t>6/29/2009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C930F60-B4F1-4224-B811-9F7E4BD433A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664CAE0-06F3-4E5B-A3FF-5EE0482A4DC1}" type="datetimeFigureOut">
              <a:rPr lang="en-US"/>
              <a:pPr>
                <a:defRPr/>
              </a:pPr>
              <a:t>6/29/2009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1FED2F5-17F1-49D0-A598-9AD772152FC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D170579-CD5D-4D38-B119-F7CE54ED82D4}" type="datetimeFigureOut">
              <a:rPr lang="en-US"/>
              <a:pPr>
                <a:defRPr/>
              </a:pPr>
              <a:t>6/29/2009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A6EAF66-3937-4CFC-92E4-40EAEDCFB86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B650F49-5301-481C-AF30-90E140661591}" type="datetimeFigureOut">
              <a:rPr lang="en-US"/>
              <a:pPr>
                <a:defRPr/>
              </a:pPr>
              <a:t>6/29/2009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E4F154-E49D-469F-A5F2-D46E668D7E0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D0119CB-B013-406B-83CE-5A9B9B8655F9}" type="datetimeFigureOut">
              <a:rPr lang="en-US"/>
              <a:pPr>
                <a:defRPr/>
              </a:pPr>
              <a:t>6/29/2009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189BB7-930B-451A-A1EF-753918C449C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ADBDB1A-3AF0-4291-B01A-A40BDABB500A}" type="datetimeFigureOut">
              <a:rPr lang="en-US"/>
              <a:pPr>
                <a:defRPr/>
              </a:pPr>
              <a:t>6/29/2009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C4E9AC6-81CF-4934-8D82-92488876989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catalog.pitsco.com/ImagePopup.aspx?reftype=1&amp;refid=5489&amp;defimg=9237&amp;pop=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catalog.pitsco.com/ImagePopup.aspx?reftype=1&amp;refid=5493&amp;defimg=9236&amp;pop=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0.jpeg"/><Relationship Id="rId7" Type="http://schemas.openxmlformats.org/officeDocument/2006/relationships/hyperlink" Target="http://images.google.com/imgres?imgurl=http://hardwaretechreview.com/wp-content/uploads/gigabyte-odin-gt-800w-2.jpg&amp;imgrefurl=http://hardwaretechreview.com/gigabyte-odin-gt-800w-review&amp;h=285&amp;w=370&amp;sz=61&amp;hl=en&amp;start=5&amp;um=1&amp;usg=__LZZ-Xnqp9pYThqhYyaV5grcPtkY=&amp;tbnid=2UAh0bWbbcIhyM:&amp;tbnh=94&amp;tbnw=122&amp;prev=/images?q=gpu+supercomputer&amp;um=1&amp;hl=en"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hyperlink" Target="http://thepodcastingblog.com/media/2008/04/audio-technica_mbdk4_microphone.jpg" TargetMode="External"/><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3" Type="http://schemas.openxmlformats.org/officeDocument/2006/relationships/hyperlink" Target="http://dwave.files.wordpress.com/2008/09/ulsi-2007-robot-1.doc" TargetMode="External"/><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hyperlink" Target="http://www.hansonrobotics.com/einstein_video.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atalog.pitsco.com/ImagePopup.aspx?reftype=1&amp;refid=5407&amp;defimg=9394&amp;pop=1" TargetMode="External"/><Relationship Id="rId2" Type="http://schemas.openxmlformats.org/officeDocument/2006/relationships/hyperlink" Target="http://www.usfirst.org/"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8382000" cy="3505200"/>
          </a:xfrm>
          <a:solidFill>
            <a:srgbClr val="FFFF00"/>
          </a:solidFill>
          <a:ln>
            <a:solidFill>
              <a:schemeClr val="accent2">
                <a:lumMod val="40000"/>
                <a:lumOff val="60000"/>
              </a:schemeClr>
            </a:solidFill>
          </a:ln>
        </p:spPr>
        <p:txBody>
          <a:bodyPr rtlCol="0">
            <a:noAutofit/>
          </a:bodyPr>
          <a:lstStyle/>
          <a:p>
            <a:pPr eaLnBrk="1" fontAlgn="auto" hangingPunct="1">
              <a:spcAft>
                <a:spcPts val="0"/>
              </a:spcAft>
              <a:defRPr/>
            </a:pPr>
            <a:r>
              <a:rPr lang="en-US" sz="7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New ECE 574 class about Embedded Systems</a:t>
            </a:r>
            <a:endParaRPr lang="en-US" sz="7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Marek Perkowski</a:t>
            </a:r>
          </a:p>
          <a:p>
            <a:pPr eaLnBrk="1" fontAlgn="auto" hangingPunct="1">
              <a:spcAft>
                <a:spcPts val="0"/>
              </a:spcAft>
              <a:buFont typeface="Arial" pitchFamily="34" charset="0"/>
              <a:buNone/>
              <a:defRPr/>
            </a:pPr>
            <a:r>
              <a:rPr lang="en-US" dirty="0" smtClean="0"/>
              <a:t>October 3, 2008</a:t>
            </a:r>
          </a:p>
          <a:p>
            <a:pPr eaLnBrk="1" fontAlgn="auto" hangingPunct="1">
              <a:spcAft>
                <a:spcPts val="0"/>
              </a:spcAft>
              <a:buFont typeface="Arial" pitchFamily="34" charset="0"/>
              <a:buNone/>
              <a:defRPr/>
            </a:pPr>
            <a:r>
              <a:rPr lang="en-US" dirty="0" smtClean="0"/>
              <a:t>Graduate Seminar of ECE PSU</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mtClean="0"/>
              <a:t>Motors</a:t>
            </a:r>
          </a:p>
        </p:txBody>
      </p:sp>
      <p:sp>
        <p:nvSpPr>
          <p:cNvPr id="22530" name="Content Placeholder 2"/>
          <p:cNvSpPr>
            <a:spLocks noGrp="1"/>
          </p:cNvSpPr>
          <p:nvPr>
            <p:ph idx="1"/>
          </p:nvPr>
        </p:nvSpPr>
        <p:spPr/>
        <p:txBody>
          <a:bodyPr/>
          <a:lstStyle/>
          <a:p>
            <a:pPr eaLnBrk="1" hangingPunct="1"/>
            <a:r>
              <a:rPr lang="en-US" b="1" smtClean="0"/>
              <a:t>TETRIX™ DC Motor Speed Controller</a:t>
            </a:r>
            <a:r>
              <a:rPr lang="en-US" smtClean="0"/>
              <a:t> </a:t>
            </a:r>
          </a:p>
          <a:p>
            <a:pPr eaLnBrk="1" hangingPunct="1"/>
            <a:endParaRPr lang="en-US" smtClean="0"/>
          </a:p>
        </p:txBody>
      </p:sp>
      <p:pic>
        <p:nvPicPr>
          <p:cNvPr id="22531" name="Picture 2" descr="http://catalog.pitsco.com/sharedimages/product/Large/L_TETRIXspeedcontrol.jpg">
            <a:hlinkClick r:id="rId2"/>
          </p:cNvPr>
          <p:cNvPicPr>
            <a:picLocks noChangeAspect="1" noChangeArrowheads="1"/>
          </p:cNvPicPr>
          <p:nvPr/>
        </p:nvPicPr>
        <p:blipFill>
          <a:blip r:embed="rId3"/>
          <a:srcRect/>
          <a:stretch>
            <a:fillRect/>
          </a:stretch>
        </p:blipFill>
        <p:spPr bwMode="auto">
          <a:xfrm>
            <a:off x="1219200" y="3048000"/>
            <a:ext cx="3829050" cy="28035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t>Three Systems in one</a:t>
            </a:r>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Char char="•"/>
              <a:defRPr/>
            </a:pPr>
            <a:r>
              <a:rPr lang="en-US" dirty="0" smtClean="0"/>
              <a:t>Lego NXT motors</a:t>
            </a:r>
          </a:p>
          <a:p>
            <a:pPr eaLnBrk="1" fontAlgn="auto" hangingPunct="1">
              <a:spcAft>
                <a:spcPts val="0"/>
              </a:spcAft>
              <a:buFont typeface="Arial" pitchFamily="34" charset="0"/>
              <a:buChar char="•"/>
              <a:defRPr/>
            </a:pPr>
            <a:r>
              <a:rPr lang="en-US" dirty="0" smtClean="0"/>
              <a:t>Servos with controllers</a:t>
            </a:r>
          </a:p>
          <a:p>
            <a:pPr eaLnBrk="1" fontAlgn="auto" hangingPunct="1">
              <a:spcAft>
                <a:spcPts val="0"/>
              </a:spcAft>
              <a:buFont typeface="Arial" pitchFamily="34" charset="0"/>
              <a:buChar char="•"/>
              <a:defRPr/>
            </a:pPr>
            <a:r>
              <a:rPr lang="en-US" dirty="0" smtClean="0"/>
              <a:t>12-volt DC motors with controllers </a:t>
            </a:r>
          </a:p>
          <a:p>
            <a:pPr eaLnBrk="1" fontAlgn="auto" hangingPunct="1">
              <a:spcAft>
                <a:spcPts val="0"/>
              </a:spcAft>
              <a:buFont typeface="Arial" pitchFamily="34" charset="0"/>
              <a:buChar char="•"/>
              <a:defRPr/>
            </a:pPr>
            <a:r>
              <a:rPr lang="en-US" dirty="0" smtClean="0"/>
              <a:t>With the motor controllers that allow the NXT to control the non-LEGO motors, you can have many more than three motors;</a:t>
            </a:r>
          </a:p>
          <a:p>
            <a:pPr eaLnBrk="1" fontAlgn="auto" hangingPunct="1">
              <a:spcAft>
                <a:spcPts val="0"/>
              </a:spcAft>
              <a:buFont typeface="Arial" pitchFamily="34" charset="0"/>
              <a:buChar char="•"/>
              <a:defRPr/>
            </a:pPr>
            <a:r>
              <a:rPr lang="en-US" dirty="0" smtClean="0"/>
              <a:t> by stringing motor controllers together, you can have almost as many motors as you want, provided you have enough batteries.</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And in January 2009, robot builders can use the unique TETRIX hole pattern to attach </a:t>
            </a:r>
          </a:p>
          <a:p>
            <a:pPr lvl="1" eaLnBrk="1" fontAlgn="auto" hangingPunct="1">
              <a:spcAft>
                <a:spcPts val="0"/>
              </a:spcAft>
              <a:buFont typeface="Arial" pitchFamily="34" charset="0"/>
              <a:buChar char="–"/>
              <a:defRPr/>
            </a:pPr>
            <a:r>
              <a:rPr lang="en-US" dirty="0" smtClean="0"/>
              <a:t>the LEGO</a:t>
            </a:r>
            <a:r>
              <a:rPr lang="en-US" baseline="30000" dirty="0" smtClean="0"/>
              <a:t>®</a:t>
            </a:r>
            <a:r>
              <a:rPr lang="en-US" dirty="0" smtClean="0"/>
              <a:t> MINDSTORMS</a:t>
            </a:r>
            <a:r>
              <a:rPr lang="en-US" baseline="30000" dirty="0" smtClean="0"/>
              <a:t>®</a:t>
            </a:r>
            <a:r>
              <a:rPr lang="en-US" dirty="0" smtClean="0"/>
              <a:t> NXT Intelligent Brick, </a:t>
            </a:r>
          </a:p>
          <a:p>
            <a:pPr lvl="1" eaLnBrk="1" fontAlgn="auto" hangingPunct="1">
              <a:spcAft>
                <a:spcPts val="0"/>
              </a:spcAft>
              <a:buFont typeface="Arial" pitchFamily="34" charset="0"/>
              <a:buChar char="–"/>
              <a:defRPr/>
            </a:pPr>
            <a:r>
              <a:rPr lang="en-US" dirty="0" smtClean="0"/>
              <a:t>sensors,</a:t>
            </a:r>
          </a:p>
          <a:p>
            <a:pPr lvl="1" eaLnBrk="1" fontAlgn="auto" hangingPunct="1">
              <a:spcAft>
                <a:spcPts val="0"/>
              </a:spcAft>
              <a:buFont typeface="Arial" pitchFamily="34" charset="0"/>
              <a:buChar char="–"/>
              <a:defRPr/>
            </a:pPr>
            <a:r>
              <a:rPr lang="en-US" dirty="0" smtClean="0"/>
              <a:t> and any other LEGO</a:t>
            </a:r>
            <a:r>
              <a:rPr lang="en-US" baseline="30000" dirty="0" smtClean="0"/>
              <a:t>®</a:t>
            </a:r>
            <a:r>
              <a:rPr lang="en-US" dirty="0" smtClean="0"/>
              <a:t> </a:t>
            </a:r>
            <a:r>
              <a:rPr lang="en-US" dirty="0" err="1" smtClean="0"/>
              <a:t>Technic</a:t>
            </a:r>
            <a:r>
              <a:rPr lang="en-US" dirty="0" smtClean="0"/>
              <a:t> element </a:t>
            </a:r>
          </a:p>
          <a:p>
            <a:pPr marL="971550" lvl="1" indent="-514350" eaLnBrk="1" fontAlgn="auto" hangingPunct="1">
              <a:spcAft>
                <a:spcPts val="0"/>
              </a:spcAft>
              <a:buFont typeface="Arial" pitchFamily="34" charset="0"/>
              <a:buNone/>
              <a:defRPr/>
            </a:pPr>
            <a:r>
              <a:rPr lang="en-US" dirty="0" smtClean="0"/>
              <a:t>to the TETRIX system via a custom connector.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0"/>
            <a:ext cx="8229600" cy="1143000"/>
          </a:xfrm>
        </p:spPr>
        <p:txBody>
          <a:bodyPr/>
          <a:lstStyle/>
          <a:p>
            <a:pPr algn="r" eaLnBrk="1" hangingPunct="1"/>
            <a:r>
              <a:rPr lang="en-US" b="1" smtClean="0"/>
              <a:t>R/C Controller</a:t>
            </a:r>
            <a:endParaRPr lang="en-US" smtClean="0"/>
          </a:p>
        </p:txBody>
      </p:sp>
      <p:sp>
        <p:nvSpPr>
          <p:cNvPr id="3" name="Content Placeholder 2"/>
          <p:cNvSpPr>
            <a:spLocks noGrp="1"/>
          </p:cNvSpPr>
          <p:nvPr>
            <p:ph idx="1"/>
          </p:nvPr>
        </p:nvSpPr>
        <p:spPr>
          <a:xfrm>
            <a:off x="457200" y="2514600"/>
            <a:ext cx="8458200" cy="3962400"/>
          </a:xfrm>
        </p:spPr>
        <p:txBody>
          <a:bodyPr rtlCol="0">
            <a:normAutofit fontScale="70000" lnSpcReduction="20000"/>
          </a:bodyPr>
          <a:lstStyle/>
          <a:p>
            <a:pPr eaLnBrk="1" fontAlgn="auto" hangingPunct="1">
              <a:spcAft>
                <a:spcPts val="0"/>
              </a:spcAft>
              <a:buFont typeface="Arial" pitchFamily="34" charset="0"/>
              <a:buChar char="•"/>
              <a:defRPr/>
            </a:pPr>
            <a:r>
              <a:rPr lang="en-US" dirty="0" smtClean="0"/>
              <a:t>Get ultimate control of your </a:t>
            </a:r>
            <a:r>
              <a:rPr lang="en-US" i="1" dirty="0" smtClean="0"/>
              <a:t>TETRIX</a:t>
            </a:r>
            <a:r>
              <a:rPr lang="en-US" dirty="0" smtClean="0"/>
              <a:t>™ robot with this six-channel remote control. </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Featuring interference-free performance and a 2.4 GHz system. </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This advanced system also includes servo reversing on all six channels. </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Unlike the commercial version of this controller, it includes</a:t>
            </a:r>
          </a:p>
          <a:p>
            <a:pPr lvl="1" eaLnBrk="1" fontAlgn="auto" hangingPunct="1">
              <a:spcAft>
                <a:spcPts val="0"/>
              </a:spcAft>
              <a:buFont typeface="Arial" pitchFamily="34" charset="0"/>
              <a:buChar char="–"/>
              <a:defRPr/>
            </a:pPr>
            <a:r>
              <a:rPr lang="en-US" dirty="0" smtClean="0"/>
              <a:t> a receiver,</a:t>
            </a:r>
          </a:p>
          <a:p>
            <a:pPr lvl="1" eaLnBrk="1" fontAlgn="auto" hangingPunct="1">
              <a:spcAft>
                <a:spcPts val="0"/>
              </a:spcAft>
              <a:buFont typeface="Arial" pitchFamily="34" charset="0"/>
              <a:buChar char="–"/>
              <a:defRPr/>
            </a:pPr>
            <a:r>
              <a:rPr lang="en-US" dirty="0" smtClean="0"/>
              <a:t> transmitter with charger, </a:t>
            </a:r>
          </a:p>
          <a:p>
            <a:pPr lvl="1" eaLnBrk="1" fontAlgn="auto" hangingPunct="1">
              <a:spcAft>
                <a:spcPts val="0"/>
              </a:spcAft>
              <a:buFont typeface="Arial" pitchFamily="34" charset="0"/>
              <a:buChar char="–"/>
              <a:defRPr/>
            </a:pPr>
            <a:r>
              <a:rPr lang="en-US" dirty="0" smtClean="0"/>
              <a:t>on/off switch, and battery holder.</a:t>
            </a:r>
          </a:p>
          <a:p>
            <a:pPr eaLnBrk="1" fontAlgn="auto" hangingPunct="1">
              <a:spcAft>
                <a:spcPts val="0"/>
              </a:spcAft>
              <a:buFont typeface="Arial" pitchFamily="34" charset="0"/>
              <a:buChar char="•"/>
              <a:defRPr/>
            </a:pPr>
            <a:endParaRPr lang="en-US" dirty="0"/>
          </a:p>
        </p:txBody>
      </p:sp>
      <p:pic>
        <p:nvPicPr>
          <p:cNvPr id="24579" name="Picture 2" descr="http://catalog.pitsco.com/sharedimages/product/Large/L_TETRIXRCcontoller.jpg">
            <a:hlinkClick r:id="rId2"/>
          </p:cNvPr>
          <p:cNvPicPr>
            <a:picLocks noChangeAspect="1" noChangeArrowheads="1"/>
          </p:cNvPicPr>
          <p:nvPr/>
        </p:nvPicPr>
        <p:blipFill>
          <a:blip r:embed="rId3"/>
          <a:srcRect/>
          <a:stretch>
            <a:fillRect/>
          </a:stretch>
        </p:blipFill>
        <p:spPr bwMode="auto">
          <a:xfrm>
            <a:off x="228600" y="228600"/>
            <a:ext cx="4249738" cy="2209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smtClean="0"/>
              <a:t>Mechanical Design</a:t>
            </a:r>
          </a:p>
        </p:txBody>
      </p:sp>
      <p:sp>
        <p:nvSpPr>
          <p:cNvPr id="25602" name="Content Placeholder 2"/>
          <p:cNvSpPr>
            <a:spLocks noGrp="1"/>
          </p:cNvSpPr>
          <p:nvPr>
            <p:ph idx="1"/>
          </p:nvPr>
        </p:nvSpPr>
        <p:spPr/>
        <p:txBody>
          <a:bodyPr/>
          <a:lstStyle/>
          <a:p>
            <a:pPr eaLnBrk="1" hangingPunct="1"/>
            <a:r>
              <a:rPr lang="en-US" smtClean="0"/>
              <a:t>structural pieces to be connected at many angles, not just 90º and 180º.</a:t>
            </a:r>
          </a:p>
          <a:p>
            <a:pPr eaLnBrk="1" hangingPunct="1"/>
            <a:r>
              <a:rPr lang="en-US" smtClean="0"/>
              <a:t>the metal gears</a:t>
            </a:r>
          </a:p>
          <a:p>
            <a:pPr eaLnBrk="1" hangingPunct="1"/>
            <a:r>
              <a:rPr lang="en-US" smtClean="0"/>
              <a:t>tough and flexible.</a:t>
            </a:r>
          </a:p>
          <a:p>
            <a:pPr eaLnBrk="1" hangingPunct="1"/>
            <a:r>
              <a:rPr lang="en-US" smtClean="0"/>
              <a:t>heavy-duty aluminum</a:t>
            </a:r>
          </a:p>
          <a:p>
            <a:pPr eaLnBrk="1" hangingPunct="1"/>
            <a:r>
              <a:rPr lang="en-US" smtClean="0"/>
              <a:t>strong drive motors and servos</a:t>
            </a:r>
          </a:p>
          <a:p>
            <a:pPr eaLnBrk="1" hangingPunct="1"/>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0"/>
            <a:ext cx="8229600" cy="838200"/>
          </a:xfrm>
        </p:spPr>
        <p:txBody>
          <a:bodyPr/>
          <a:lstStyle/>
          <a:p>
            <a:pPr eaLnBrk="1" hangingPunct="1"/>
            <a:r>
              <a:rPr lang="en-US" b="1" smtClean="0"/>
              <a:t>Growing Up with </a:t>
            </a:r>
            <a:r>
              <a:rPr lang="en-US" b="1" i="1" smtClean="0"/>
              <a:t>FIRST</a:t>
            </a:r>
            <a:r>
              <a:rPr lang="en-US" smtClean="0"/>
              <a:t> </a:t>
            </a:r>
          </a:p>
        </p:txBody>
      </p:sp>
      <p:sp>
        <p:nvSpPr>
          <p:cNvPr id="3" name="Content Placeholder 2"/>
          <p:cNvSpPr>
            <a:spLocks noGrp="1"/>
          </p:cNvSpPr>
          <p:nvPr>
            <p:ph idx="1"/>
          </p:nvPr>
        </p:nvSpPr>
        <p:spPr>
          <a:xfrm>
            <a:off x="0" y="990600"/>
            <a:ext cx="8915400" cy="5715000"/>
          </a:xfrm>
        </p:spPr>
        <p:txBody>
          <a:bodyPr rtlCol="0">
            <a:normAutofit fontScale="47500" lnSpcReduction="20000"/>
          </a:bodyPr>
          <a:lstStyle/>
          <a:p>
            <a:pPr eaLnBrk="1" fontAlgn="auto" hangingPunct="1">
              <a:spcAft>
                <a:spcPts val="0"/>
              </a:spcAft>
              <a:buFont typeface="Arial" pitchFamily="34" charset="0"/>
              <a:buChar char="•"/>
              <a:defRPr/>
            </a:pPr>
            <a:r>
              <a:rPr lang="en-US" dirty="0" smtClean="0"/>
              <a:t>Sixteen years ago, the initial </a:t>
            </a:r>
            <a:r>
              <a:rPr lang="en-US" i="1" dirty="0" smtClean="0"/>
              <a:t>FIRST</a:t>
            </a:r>
            <a:r>
              <a:rPr lang="en-US" dirty="0" smtClean="0"/>
              <a:t> Robotics Competition took place with 28 teams in a high school gym in New Hampshire. With the unwavering support of corporate sponsors and a global community of teacher, mentor and parent volunteers, </a:t>
            </a:r>
            <a:r>
              <a:rPr lang="en-US" i="1" dirty="0" smtClean="0"/>
              <a:t>FIRST’s</a:t>
            </a:r>
            <a:r>
              <a:rPr lang="en-US" dirty="0" smtClean="0"/>
              <a:t> four robotics programs now serve more than 150,000 children around the world. Children are eligible for the program at age six, but can enter at any point afterwards and may participate all the way up to high school graduation. </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The </a:t>
            </a:r>
            <a:r>
              <a:rPr lang="en-US" b="1" i="1" dirty="0" smtClean="0"/>
              <a:t>FIRST</a:t>
            </a:r>
            <a:r>
              <a:rPr lang="en-US" b="1" dirty="0" smtClean="0"/>
              <a:t> Robotics Competition</a:t>
            </a:r>
            <a:r>
              <a:rPr lang="en-US" dirty="0" smtClean="0"/>
              <a:t> (FRC) combines the excitement of sport with science and technology to create a unique varsity sport for the mind. FRC helps high school students discover the rewarding and engaging process of innovation and engineering by challenging them to work with professional mentors to design and build a robot, and compete in high-intensity events that measure the effectiveness of each robot, the power of team strategy and collaboration, and the determination of students. </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The revised </a:t>
            </a:r>
            <a:r>
              <a:rPr lang="en-US" b="1" i="1" dirty="0" smtClean="0"/>
              <a:t>FIRST</a:t>
            </a:r>
            <a:r>
              <a:rPr lang="en-US" b="1" dirty="0" smtClean="0"/>
              <a:t> Tech Challenge</a:t>
            </a:r>
            <a:r>
              <a:rPr lang="en-US" dirty="0" smtClean="0"/>
              <a:t> provides an intermediate robotics competition that offers high-school-aged students the traditional challenge of FRC, but with a more accessible and affordable robotics kit. </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Celebrating its tenth anniversary, the </a:t>
            </a:r>
            <a:r>
              <a:rPr lang="en-US" b="1" i="1" dirty="0" smtClean="0"/>
              <a:t>FIRST</a:t>
            </a:r>
            <a:r>
              <a:rPr lang="en-US" b="1" dirty="0" smtClean="0"/>
              <a:t> LEGO</a:t>
            </a:r>
            <a:r>
              <a:rPr lang="en-US" b="1" baseline="30000" dirty="0" smtClean="0"/>
              <a:t>®</a:t>
            </a:r>
            <a:r>
              <a:rPr lang="en-US" b="1" dirty="0" smtClean="0"/>
              <a:t> League</a:t>
            </a:r>
            <a:r>
              <a:rPr lang="en-US" dirty="0" smtClean="0"/>
              <a:t> (FLL) asks kids, 9 to 14, to use the LEGO MINDSTORMS</a:t>
            </a:r>
            <a:r>
              <a:rPr lang="en-US" baseline="30000" dirty="0" smtClean="0"/>
              <a:t>TM</a:t>
            </a:r>
            <a:r>
              <a:rPr lang="en-US" dirty="0" smtClean="0"/>
              <a:t> NXT robotics platform to solve real-world engineering challenges facing today’s scientists. More than 10,600 teams of ten children participated in the 2007 Power Puzzle Challenge. </a:t>
            </a:r>
          </a:p>
          <a:p>
            <a:pPr eaLnBrk="1" fontAlgn="auto" hangingPunct="1">
              <a:spcAft>
                <a:spcPts val="0"/>
              </a:spcAft>
              <a:buFont typeface="Arial" pitchFamily="34" charset="0"/>
              <a:buChar char="•"/>
              <a:defRPr/>
            </a:pPr>
            <a:endParaRPr lang="en-US" b="1" dirty="0" smtClean="0"/>
          </a:p>
          <a:p>
            <a:pPr eaLnBrk="1" fontAlgn="auto" hangingPunct="1">
              <a:spcAft>
                <a:spcPts val="0"/>
              </a:spcAft>
              <a:buFont typeface="Arial" pitchFamily="34" charset="0"/>
              <a:buChar char="•"/>
              <a:defRPr/>
            </a:pPr>
            <a:r>
              <a:rPr lang="en-US" b="1" dirty="0" smtClean="0"/>
              <a:t>Junior </a:t>
            </a:r>
            <a:r>
              <a:rPr lang="en-US" b="1" i="1" dirty="0" smtClean="0"/>
              <a:t>FIRST</a:t>
            </a:r>
            <a:r>
              <a:rPr lang="en-US" b="1" dirty="0" smtClean="0"/>
              <a:t> LEGO</a:t>
            </a:r>
            <a:r>
              <a:rPr lang="en-US" b="1" baseline="30000" dirty="0" smtClean="0"/>
              <a:t>®</a:t>
            </a:r>
            <a:r>
              <a:rPr lang="en-US" b="1" dirty="0" smtClean="0"/>
              <a:t> League</a:t>
            </a:r>
            <a:r>
              <a:rPr lang="en-US" dirty="0" smtClean="0"/>
              <a:t> (JFLL) introduces kids, 6 to 9, to the wonders of science and technology with a challenge based on the same real-world theme as FLL. FLL and JFLL are a result of a partnership between </a:t>
            </a:r>
            <a:r>
              <a:rPr lang="en-US" i="1" dirty="0" smtClean="0"/>
              <a:t>FIRST</a:t>
            </a:r>
            <a:r>
              <a:rPr lang="en-US" dirty="0" smtClean="0"/>
              <a:t> and The LEGO Group. Junior </a:t>
            </a:r>
            <a:r>
              <a:rPr lang="en-US" i="1" dirty="0" smtClean="0"/>
              <a:t>FIRST</a:t>
            </a:r>
            <a:r>
              <a:rPr lang="en-US" dirty="0" smtClean="0"/>
              <a:t> LEGO League (JFLL) is an exciting opportunity for the youngest budding scientists. It encompasses the core concepts of all </a:t>
            </a:r>
            <a:r>
              <a:rPr lang="en-US" i="1" dirty="0" smtClean="0"/>
              <a:t>FIRST </a:t>
            </a:r>
            <a:r>
              <a:rPr lang="en-US" dirty="0" smtClean="0"/>
              <a:t>programs to inspire, excite, and introduce kids to the wonders of science, technology, and engineering. </a:t>
            </a:r>
          </a:p>
          <a:p>
            <a:pPr eaLnBrk="1" fontAlgn="auto" hangingPunct="1">
              <a:spcAft>
                <a:spcPts val="0"/>
              </a:spcAft>
              <a:buFont typeface="Arial" pitchFamily="34" charset="0"/>
              <a:buChar char="•"/>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2"/>
          <p:cNvSpPr>
            <a:spLocks noGrp="1"/>
          </p:cNvSpPr>
          <p:nvPr>
            <p:ph idx="1"/>
          </p:nvPr>
        </p:nvSpPr>
        <p:spPr>
          <a:xfrm>
            <a:off x="4953000" y="228600"/>
            <a:ext cx="4038600" cy="5897563"/>
          </a:xfrm>
        </p:spPr>
        <p:txBody>
          <a:bodyPr/>
          <a:lstStyle/>
          <a:p>
            <a:pPr eaLnBrk="1" hangingPunct="1"/>
            <a:r>
              <a:rPr lang="en-US" sz="2400" smtClean="0"/>
              <a:t>Studies show a distinct link between the use of LEGO Education robotics and the tendency of students to follow science and engineering career paths. </a:t>
            </a:r>
          </a:p>
          <a:p>
            <a:pPr eaLnBrk="1" hangingPunct="1"/>
            <a:endParaRPr lang="en-US" sz="2400" smtClean="0"/>
          </a:p>
          <a:p>
            <a:pPr eaLnBrk="1" hangingPunct="1"/>
            <a:r>
              <a:rPr lang="en-US" sz="2400" smtClean="0"/>
              <a:t>Of the students who participate in </a:t>
            </a:r>
            <a:r>
              <a:rPr lang="en-US" sz="2400" i="1" smtClean="0"/>
              <a:t>FIRST </a:t>
            </a:r>
            <a:r>
              <a:rPr lang="en-US" sz="2400" smtClean="0"/>
              <a:t>LEGO League, a worldwide LEGO robotics competition, 59% want to pursue careers in science or engineering (“</a:t>
            </a:r>
            <a:r>
              <a:rPr lang="en-US" sz="2400" i="1" smtClean="0"/>
              <a:t>Evaluation of FIRST LEGO League.</a:t>
            </a:r>
            <a:r>
              <a:rPr lang="en-US" sz="2400" smtClean="0"/>
              <a:t>” Brandeis University, 2004).</a:t>
            </a:r>
          </a:p>
        </p:txBody>
      </p:sp>
      <p:pic>
        <p:nvPicPr>
          <p:cNvPr id="27650" name="Picture 2" descr="http://bp1.blogger.com/_unZ14NuiG00/SIekXy7ta7I/AAAAAAAABI4/anWjOJd_aic/S240/Team+2845.gif"/>
          <p:cNvPicPr>
            <a:picLocks noChangeAspect="1" noChangeArrowheads="1"/>
          </p:cNvPicPr>
          <p:nvPr/>
        </p:nvPicPr>
        <p:blipFill>
          <a:blip r:embed="rId2"/>
          <a:srcRect/>
          <a:stretch>
            <a:fillRect/>
          </a:stretch>
        </p:blipFill>
        <p:spPr bwMode="auto">
          <a:xfrm>
            <a:off x="0" y="0"/>
            <a:ext cx="4876800" cy="36576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9" descr="230017240v5_240x240_Size3Front.jpg"/>
          <p:cNvPicPr>
            <a:picLocks noChangeAspect="1"/>
          </p:cNvPicPr>
          <p:nvPr/>
        </p:nvPicPr>
        <p:blipFill>
          <a:blip r:embed="rId2"/>
          <a:srcRect/>
          <a:stretch>
            <a:fillRect/>
          </a:stretch>
        </p:blipFill>
        <p:spPr bwMode="auto">
          <a:xfrm>
            <a:off x="3200400" y="1600200"/>
            <a:ext cx="3133725" cy="3876675"/>
          </a:xfrm>
          <a:prstGeom prst="rect">
            <a:avLst/>
          </a:prstGeom>
          <a:noFill/>
          <a:ln w="9525">
            <a:noFill/>
            <a:miter lim="800000"/>
            <a:headEnd/>
            <a:tailEnd/>
          </a:ln>
        </p:spPr>
      </p:pic>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Many books and </a:t>
            </a:r>
            <a:r>
              <a:rPr lang="en-US" dirty="0" err="1" smtClean="0"/>
              <a:t>webpages</a:t>
            </a:r>
            <a:r>
              <a:rPr lang="en-US" dirty="0" smtClean="0"/>
              <a:t> available for NXT system</a:t>
            </a:r>
            <a:endParaRPr lang="en-US" dirty="0"/>
          </a:p>
        </p:txBody>
      </p:sp>
      <p:pic>
        <p:nvPicPr>
          <p:cNvPr id="28675" name="Content Placeholder 7" descr="14246932.jpg"/>
          <p:cNvPicPr>
            <a:picLocks noGrp="1" noChangeAspect="1"/>
          </p:cNvPicPr>
          <p:nvPr>
            <p:ph idx="1"/>
          </p:nvPr>
        </p:nvPicPr>
        <p:blipFill>
          <a:blip r:embed="rId3"/>
          <a:srcRect/>
          <a:stretch>
            <a:fillRect/>
          </a:stretch>
        </p:blipFill>
        <p:spPr>
          <a:xfrm>
            <a:off x="152400" y="2743200"/>
            <a:ext cx="3159125" cy="3962400"/>
          </a:xfrm>
        </p:spPr>
      </p:pic>
      <p:pic>
        <p:nvPicPr>
          <p:cNvPr id="28676" name="Picture 8" descr="csesmall.png"/>
          <p:cNvPicPr>
            <a:picLocks noChangeAspect="1"/>
          </p:cNvPicPr>
          <p:nvPr/>
        </p:nvPicPr>
        <p:blipFill>
          <a:blip r:embed="rId4"/>
          <a:srcRect/>
          <a:stretch>
            <a:fillRect/>
          </a:stretch>
        </p:blipFill>
        <p:spPr bwMode="auto">
          <a:xfrm>
            <a:off x="6099175" y="2913063"/>
            <a:ext cx="3044825" cy="3944937"/>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b="1" smtClean="0"/>
              <a:t>Software</a:t>
            </a:r>
            <a:endParaRPr lang="en-US" smtClean="0"/>
          </a:p>
        </p:txBody>
      </p:sp>
      <p:sp>
        <p:nvSpPr>
          <p:cNvPr id="29698" name="Content Placeholder 2"/>
          <p:cNvSpPr>
            <a:spLocks noGrp="1"/>
          </p:cNvSpPr>
          <p:nvPr>
            <p:ph idx="1"/>
          </p:nvPr>
        </p:nvSpPr>
        <p:spPr>
          <a:xfrm>
            <a:off x="228600" y="1600200"/>
            <a:ext cx="8458200" cy="4525963"/>
          </a:xfrm>
        </p:spPr>
        <p:txBody>
          <a:bodyPr/>
          <a:lstStyle/>
          <a:p>
            <a:pPr eaLnBrk="1" hangingPunct="1"/>
            <a:r>
              <a:rPr lang="en-US" smtClean="0"/>
              <a:t>LEGO MINDSTORMS Education NXT Software </a:t>
            </a:r>
          </a:p>
          <a:p>
            <a:pPr eaLnBrk="1" hangingPunct="1"/>
            <a:r>
              <a:rPr lang="en-US" smtClean="0"/>
              <a:t>LabVIEW for FTC </a:t>
            </a:r>
          </a:p>
          <a:p>
            <a:pPr eaLnBrk="1" hangingPunct="1"/>
            <a:r>
              <a:rPr lang="en-US" smtClean="0"/>
              <a:t>RobotC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fontScale="62500" lnSpcReduction="20000"/>
          </a:bodyPr>
          <a:lstStyle/>
          <a:p>
            <a:pPr eaLnBrk="1" fontAlgn="auto" hangingPunct="1">
              <a:spcAft>
                <a:spcPts val="0"/>
              </a:spcAft>
              <a:buFont typeface="Arial" pitchFamily="34" charset="0"/>
              <a:buChar char="•"/>
              <a:defRPr/>
            </a:pPr>
            <a:r>
              <a:rPr lang="en-US" dirty="0"/>
              <a:t>LEGO MINDSTORMS Education NXT Base Set </a:t>
            </a:r>
          </a:p>
          <a:p>
            <a:pPr eaLnBrk="1" fontAlgn="auto" hangingPunct="1">
              <a:spcAft>
                <a:spcPts val="0"/>
              </a:spcAft>
              <a:buFont typeface="Arial" pitchFamily="34" charset="0"/>
              <a:buChar char="•"/>
              <a:defRPr/>
            </a:pPr>
            <a:r>
              <a:rPr lang="en-US" dirty="0"/>
              <a:t>LEGO Touch Sensor (in addition to NXT Base Set sensors) </a:t>
            </a:r>
          </a:p>
          <a:p>
            <a:pPr eaLnBrk="1" fontAlgn="auto" hangingPunct="1">
              <a:spcAft>
                <a:spcPts val="0"/>
              </a:spcAft>
              <a:buFont typeface="Arial" pitchFamily="34" charset="0"/>
              <a:buChar char="•"/>
              <a:defRPr/>
            </a:pPr>
            <a:r>
              <a:rPr lang="en-US" dirty="0"/>
              <a:t>LEGO Light Sensor (in addition to NXT Base Set sensor) </a:t>
            </a:r>
          </a:p>
          <a:p>
            <a:pPr eaLnBrk="1" fontAlgn="auto" hangingPunct="1">
              <a:spcAft>
                <a:spcPts val="0"/>
              </a:spcAft>
              <a:buFont typeface="Arial" pitchFamily="34" charset="0"/>
              <a:buChar char="•"/>
              <a:defRPr/>
            </a:pPr>
            <a:r>
              <a:rPr lang="en-US" dirty="0" err="1"/>
              <a:t>HiTechnic</a:t>
            </a:r>
            <a:r>
              <a:rPr lang="en-US" dirty="0"/>
              <a:t> NXT Compass Sensor </a:t>
            </a:r>
          </a:p>
          <a:p>
            <a:pPr eaLnBrk="1" fontAlgn="auto" hangingPunct="1">
              <a:spcAft>
                <a:spcPts val="0"/>
              </a:spcAft>
              <a:buFont typeface="Arial" pitchFamily="34" charset="0"/>
              <a:buChar char="•"/>
              <a:defRPr/>
            </a:pPr>
            <a:r>
              <a:rPr lang="en-US" dirty="0"/>
              <a:t>8-Cell AA Battery Holder </a:t>
            </a:r>
          </a:p>
          <a:p>
            <a:pPr eaLnBrk="1" fontAlgn="auto" hangingPunct="1">
              <a:spcAft>
                <a:spcPts val="0"/>
              </a:spcAft>
              <a:buFont typeface="Arial" pitchFamily="34" charset="0"/>
              <a:buChar char="•"/>
              <a:defRPr/>
            </a:pPr>
            <a:r>
              <a:rPr lang="en-US" dirty="0"/>
              <a:t>12v </a:t>
            </a:r>
            <a:r>
              <a:rPr lang="en-US" dirty="0" err="1"/>
              <a:t>NiMh</a:t>
            </a:r>
            <a:r>
              <a:rPr lang="en-US" dirty="0"/>
              <a:t> 3000 </a:t>
            </a:r>
            <a:r>
              <a:rPr lang="en-US" dirty="0" err="1"/>
              <a:t>mah</a:t>
            </a:r>
            <a:r>
              <a:rPr lang="en-US" dirty="0"/>
              <a:t> Rechargeable Battery </a:t>
            </a:r>
          </a:p>
          <a:p>
            <a:pPr eaLnBrk="1" fontAlgn="auto" hangingPunct="1">
              <a:spcAft>
                <a:spcPts val="0"/>
              </a:spcAft>
              <a:buFont typeface="Arial" pitchFamily="34" charset="0"/>
              <a:buChar char="•"/>
              <a:defRPr/>
            </a:pPr>
            <a:r>
              <a:rPr lang="en-US" dirty="0"/>
              <a:t>Battery Charger </a:t>
            </a:r>
          </a:p>
          <a:p>
            <a:pPr eaLnBrk="1" fontAlgn="auto" hangingPunct="1">
              <a:spcAft>
                <a:spcPts val="0"/>
              </a:spcAft>
              <a:buFont typeface="Arial" pitchFamily="34" charset="0"/>
              <a:buChar char="•"/>
              <a:defRPr/>
            </a:pPr>
            <a:r>
              <a:rPr lang="en-US" dirty="0"/>
              <a:t>On/Off Battery Harness </a:t>
            </a:r>
          </a:p>
          <a:p>
            <a:pPr eaLnBrk="1" fontAlgn="auto" hangingPunct="1">
              <a:spcAft>
                <a:spcPts val="0"/>
              </a:spcAft>
              <a:buFont typeface="Arial" pitchFamily="34" charset="0"/>
              <a:buChar char="•"/>
              <a:defRPr/>
            </a:pPr>
            <a:r>
              <a:rPr lang="en-US" dirty="0"/>
              <a:t>DC </a:t>
            </a:r>
            <a:r>
              <a:rPr lang="en-US" dirty="0" err="1"/>
              <a:t>gearhead</a:t>
            </a:r>
            <a:r>
              <a:rPr lang="en-US" dirty="0"/>
              <a:t> motor shaft encoders </a:t>
            </a:r>
          </a:p>
          <a:p>
            <a:pPr eaLnBrk="1" fontAlgn="auto" hangingPunct="1">
              <a:spcAft>
                <a:spcPts val="0"/>
              </a:spcAft>
              <a:buFont typeface="Arial" pitchFamily="34" charset="0"/>
              <a:buChar char="•"/>
              <a:defRPr/>
            </a:pPr>
            <a:r>
              <a:rPr lang="en-US" dirty="0"/>
              <a:t>FTC Bluetooth Dongle </a:t>
            </a:r>
          </a:p>
          <a:p>
            <a:pPr eaLnBrk="1" fontAlgn="auto" hangingPunct="1">
              <a:spcAft>
                <a:spcPts val="0"/>
              </a:spcAft>
              <a:buFont typeface="Arial" pitchFamily="34" charset="0"/>
              <a:buChar char="•"/>
              <a:defRPr/>
            </a:pPr>
            <a:r>
              <a:rPr lang="en-US" dirty="0"/>
              <a:t>Logitech Gaming Controller </a:t>
            </a:r>
          </a:p>
          <a:p>
            <a:pPr eaLnBrk="1" fontAlgn="auto" hangingPunct="1">
              <a:spcAft>
                <a:spcPts val="0"/>
              </a:spcAft>
              <a:buFont typeface="Arial" pitchFamily="34" charset="0"/>
              <a:buChar char="•"/>
              <a:defRPr/>
            </a:pPr>
            <a:r>
              <a:rPr lang="en-US" dirty="0" err="1"/>
              <a:t>HiTechnic</a:t>
            </a:r>
            <a:r>
              <a:rPr lang="en-US" dirty="0"/>
              <a:t> DC Motor Controller for TETRIX </a:t>
            </a:r>
          </a:p>
          <a:p>
            <a:pPr eaLnBrk="1" fontAlgn="auto" hangingPunct="1">
              <a:spcAft>
                <a:spcPts val="0"/>
              </a:spcAft>
              <a:buFont typeface="Arial" pitchFamily="34" charset="0"/>
              <a:buChar char="•"/>
              <a:defRPr/>
            </a:pPr>
            <a:r>
              <a:rPr lang="en-US" dirty="0" err="1"/>
              <a:t>HiTechnic</a:t>
            </a:r>
            <a:r>
              <a:rPr lang="en-US" dirty="0"/>
              <a:t> Servo Controller for TETRIX </a:t>
            </a:r>
          </a:p>
          <a:p>
            <a:pPr eaLnBrk="1" fontAlgn="auto" hangingPunct="1">
              <a:spcAft>
                <a:spcPts val="0"/>
              </a:spcAft>
              <a:buFont typeface="Arial" pitchFamily="34" charset="0"/>
              <a:buChar char="•"/>
              <a:defRPr/>
            </a:pPr>
            <a:r>
              <a:rPr lang="en-US" dirty="0" err="1"/>
              <a:t>HiTechnic</a:t>
            </a:r>
            <a:r>
              <a:rPr lang="en-US" dirty="0"/>
              <a:t> Touch Sensor Multiplexer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endParaRPr lang="en-US" smtClean="0"/>
          </a:p>
        </p:txBody>
      </p:sp>
      <p:sp>
        <p:nvSpPr>
          <p:cNvPr id="31746" name="Content Placeholder 2"/>
          <p:cNvSpPr>
            <a:spLocks noGrp="1"/>
          </p:cNvSpPr>
          <p:nvPr>
            <p:ph idx="1"/>
          </p:nvPr>
        </p:nvSpPr>
        <p:spPr/>
        <p:txBody>
          <a:bodyPr/>
          <a:lstStyle/>
          <a:p>
            <a:pPr eaLnBrk="1" hangingPunct="1">
              <a:lnSpc>
                <a:spcPct val="80000"/>
              </a:lnSpc>
            </a:pPr>
            <a:r>
              <a:rPr lang="en-US" sz="2800" b="1" smtClean="0">
                <a:solidFill>
                  <a:schemeClr val="hlink"/>
                </a:solidFill>
              </a:rPr>
              <a:t>ruby-nxt description</a:t>
            </a:r>
          </a:p>
          <a:p>
            <a:pPr eaLnBrk="1" hangingPunct="1">
              <a:lnSpc>
                <a:spcPct val="80000"/>
              </a:lnSpc>
            </a:pPr>
            <a:r>
              <a:rPr lang="en-US" sz="1800" smtClean="0"/>
              <a:t>  </a:t>
            </a:r>
            <a:r>
              <a:rPr lang="en-US" sz="1800" b="1" smtClean="0"/>
              <a:t>Ruby interface for controlling the Lego Mindstorms NXT robotics kit via Bluetooth The ruby-nxt library lets you control the LEGO Mindstorms NXT robotics kit via Bluetooth using the Ruby language.</a:t>
            </a:r>
            <a:br>
              <a:rPr lang="en-US" sz="1800" b="1" smtClean="0"/>
            </a:br>
            <a:r>
              <a:rPr lang="en-US" sz="1800" b="1" smtClean="0"/>
              <a:t/>
            </a:r>
            <a:br>
              <a:rPr lang="en-US" sz="1800" b="1" smtClean="0"/>
            </a:br>
            <a:r>
              <a:rPr lang="en-US" sz="1800" b="1" smtClean="0"/>
              <a:t>At the moment, ruby-nxt provides low-level access to the protocol as well as some preliminary high-level functionality.</a:t>
            </a:r>
            <a:br>
              <a:rPr lang="en-US" sz="1800" b="1" smtClean="0"/>
            </a:br>
            <a:r>
              <a:rPr lang="en-US" sz="1800" b="1" smtClean="0"/>
              <a:t/>
            </a:r>
            <a:br>
              <a:rPr lang="en-US" sz="1800" b="1" smtClean="0"/>
            </a:br>
            <a:r>
              <a:rPr lang="en-US" sz="1800" b="1" smtClean="0"/>
              <a:t>There are three interfaces:</a:t>
            </a:r>
            <a:br>
              <a:rPr lang="en-US" sz="1800" b="1" smtClean="0"/>
            </a:br>
            <a:r>
              <a:rPr lang="en-US" sz="1800" b="1" smtClean="0"/>
              <a:t>· </a:t>
            </a:r>
            <a:r>
              <a:rPr lang="en-US" sz="2400" b="1" smtClean="0">
                <a:solidFill>
                  <a:schemeClr val="hlink"/>
                </a:solidFill>
              </a:rPr>
              <a:t>High-Level:</a:t>
            </a:r>
            <a:r>
              <a:rPr lang="en-US" sz="1800" b="1" smtClean="0"/>
              <a:t> The NXT class provides multi-threaded, object-oriented interface to the motors, sensors, and most other core NXT functions.</a:t>
            </a:r>
            <a:br>
              <a:rPr lang="en-US" sz="1800" b="1" smtClean="0"/>
            </a:br>
            <a:r>
              <a:rPr lang="en-US" sz="1800" b="1" smtClean="0"/>
              <a:t>· </a:t>
            </a:r>
            <a:r>
              <a:rPr lang="en-US" sz="2400" b="1" smtClean="0">
                <a:solidFill>
                  <a:schemeClr val="hlink"/>
                </a:solidFill>
              </a:rPr>
              <a:t>NEW High-Level:</a:t>
            </a:r>
            <a:r>
              <a:rPr lang="en-US" sz="1800" b="1" smtClean="0"/>
              <a:t> The Commands module (included with NXTComm) provides a command object-based interface very similar to the Blocks in NXT-G. (this may replace the NXT class in the future)</a:t>
            </a:r>
            <a:br>
              <a:rPr lang="en-US" sz="1800" b="1" smtClean="0"/>
            </a:br>
            <a:r>
              <a:rPr lang="en-US" sz="1800" b="1" smtClean="0"/>
              <a:t>· </a:t>
            </a:r>
            <a:r>
              <a:rPr lang="en-US" sz="2400" b="1" smtClean="0">
                <a:solidFill>
                  <a:schemeClr val="hlink"/>
                </a:solidFill>
              </a:rPr>
              <a:t>Low-Level:</a:t>
            </a:r>
            <a:r>
              <a:rPr lang="en-US" sz="1800" b="1" smtClean="0"/>
              <a:t> The NXTComm class provides direct access to the NXT Bluetooth bytecode protocol. There is also the UltrasonicComm class which implements the I2C communications needed to interact with the ultrasonic sensor (via NXTComm).</a:t>
            </a:r>
            <a:br>
              <a:rPr lang="en-US" sz="1800" b="1" smtClean="0"/>
            </a:br>
            <a:endParaRPr lang="en-US" sz="1800" b="1" smtClean="0"/>
          </a:p>
          <a:p>
            <a:pPr eaLnBrk="1" hangingPunct="1">
              <a:lnSpc>
                <a:spcPct val="80000"/>
              </a:lnSpc>
            </a:pPr>
            <a:endParaRPr lang="en-US" sz="18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Embedded System Design Using FPGAs and GPUs – </a:t>
            </a:r>
            <a:r>
              <a:rPr lang="en-US" dirty="0" smtClean="0">
                <a:solidFill>
                  <a:srgbClr val="FF0000"/>
                </a:solidFill>
              </a:rPr>
              <a:t>ECE 574</a:t>
            </a:r>
            <a:endParaRPr lang="en-US" dirty="0">
              <a:solidFill>
                <a:srgbClr val="FF0000"/>
              </a:solidFill>
            </a:endParaRPr>
          </a:p>
        </p:txBody>
      </p:sp>
      <p:sp>
        <p:nvSpPr>
          <p:cNvPr id="14338" name="Content Placeholder 2"/>
          <p:cNvSpPr>
            <a:spLocks noGrp="1"/>
          </p:cNvSpPr>
          <p:nvPr>
            <p:ph idx="1"/>
          </p:nvPr>
        </p:nvSpPr>
        <p:spPr>
          <a:xfrm>
            <a:off x="152400" y="1447800"/>
            <a:ext cx="8686800" cy="5181600"/>
          </a:xfrm>
        </p:spPr>
        <p:txBody>
          <a:bodyPr/>
          <a:lstStyle/>
          <a:p>
            <a:pPr marL="514350" indent="-514350" eaLnBrk="1" hangingPunct="1"/>
            <a:r>
              <a:rPr lang="en-US" sz="1600" smtClean="0"/>
              <a:t>Marek Perkowski</a:t>
            </a:r>
            <a:br>
              <a:rPr lang="en-US" sz="1600" smtClean="0"/>
            </a:br>
            <a:r>
              <a:rPr lang="en-US" sz="1600" smtClean="0"/>
              <a:t/>
            </a:r>
            <a:br>
              <a:rPr lang="en-US" sz="1600" smtClean="0"/>
            </a:br>
            <a:endParaRPr lang="en-US" sz="1600" smtClean="0"/>
          </a:p>
          <a:p>
            <a:pPr marL="514350" indent="-514350" eaLnBrk="1" hangingPunct="1"/>
            <a:r>
              <a:rPr lang="en-US" sz="1600" smtClean="0"/>
              <a:t>The talk presents some </a:t>
            </a:r>
            <a:r>
              <a:rPr lang="en-US" sz="1600" smtClean="0">
                <a:solidFill>
                  <a:srgbClr val="FF0000"/>
                </a:solidFill>
              </a:rPr>
              <a:t>material</a:t>
            </a:r>
            <a:r>
              <a:rPr lang="en-US" sz="1600" smtClean="0"/>
              <a:t> that I teach in ECE 574 class as well as </a:t>
            </a:r>
            <a:r>
              <a:rPr lang="en-US" sz="1600" smtClean="0">
                <a:solidFill>
                  <a:srgbClr val="FF0000"/>
                </a:solidFill>
              </a:rPr>
              <a:t>projects</a:t>
            </a:r>
            <a:r>
              <a:rPr lang="en-US" sz="1600" smtClean="0"/>
              <a:t> from this class.</a:t>
            </a:r>
            <a:br>
              <a:rPr lang="en-US" sz="1600" smtClean="0"/>
            </a:br>
            <a:endParaRPr lang="en-US" sz="1600" smtClean="0"/>
          </a:p>
          <a:p>
            <a:pPr marL="514350" indent="-514350" eaLnBrk="1" hangingPunct="1"/>
            <a:r>
              <a:rPr lang="en-US" sz="1600" smtClean="0"/>
              <a:t>We discuss how the typical embedded systems used especialy in robotics are designed from  high level specifications.</a:t>
            </a:r>
            <a:br>
              <a:rPr lang="en-US" sz="1600" smtClean="0"/>
            </a:br>
            <a:endParaRPr lang="en-US" sz="1600" smtClean="0"/>
          </a:p>
          <a:p>
            <a:pPr marL="514350" indent="-514350" eaLnBrk="1" hangingPunct="1"/>
            <a:r>
              <a:rPr lang="en-US" sz="1600" smtClean="0"/>
              <a:t>These systems include </a:t>
            </a:r>
            <a:r>
              <a:rPr lang="en-US" sz="1600" smtClean="0">
                <a:solidFill>
                  <a:srgbClr val="FF0000"/>
                </a:solidFill>
              </a:rPr>
              <a:t>robot vision </a:t>
            </a:r>
            <a:r>
              <a:rPr lang="en-US" sz="1600" smtClean="0"/>
              <a:t>based on </a:t>
            </a:r>
            <a:r>
              <a:rPr lang="en-US" sz="1600" smtClean="0">
                <a:solidFill>
                  <a:srgbClr val="FF0000"/>
                </a:solidFill>
              </a:rPr>
              <a:t>Fast Fourier Transform, image matching,  convolution and filtering.  </a:t>
            </a:r>
          </a:p>
          <a:p>
            <a:pPr marL="514350" indent="-514350" eaLnBrk="1" hangingPunct="1"/>
            <a:endParaRPr lang="en-US" sz="1600" smtClean="0"/>
          </a:p>
          <a:p>
            <a:pPr marL="514350" indent="-514350" eaLnBrk="1" hangingPunct="1"/>
            <a:r>
              <a:rPr lang="en-US" sz="1600" smtClean="0"/>
              <a:t>Another typical image processing application is </a:t>
            </a:r>
            <a:r>
              <a:rPr lang="en-US" sz="1600" smtClean="0">
                <a:solidFill>
                  <a:srgbClr val="FF0000"/>
                </a:solidFill>
              </a:rPr>
              <a:t>Hough  Transform </a:t>
            </a:r>
            <a:r>
              <a:rPr lang="en-US" sz="1600" smtClean="0"/>
              <a:t>which we present together with some applications. </a:t>
            </a:r>
          </a:p>
          <a:p>
            <a:pPr marL="514350" indent="-514350" eaLnBrk="1" hangingPunct="1"/>
            <a:endParaRPr lang="en-US" sz="1600" smtClean="0"/>
          </a:p>
          <a:p>
            <a:pPr marL="514350" indent="-514350" eaLnBrk="1" hangingPunct="1"/>
            <a:r>
              <a:rPr lang="en-US" sz="1600" smtClean="0"/>
              <a:t>The talk will present also  Embedded Systems applications in </a:t>
            </a:r>
            <a:r>
              <a:rPr lang="en-US" sz="1600" smtClean="0">
                <a:solidFill>
                  <a:srgbClr val="FF0000"/>
                </a:solidFill>
              </a:rPr>
              <a:t>robot control and problem solving</a:t>
            </a:r>
            <a:r>
              <a:rPr lang="en-US" sz="1600" smtClean="0"/>
              <a:t>. </a:t>
            </a:r>
          </a:p>
          <a:p>
            <a:pPr marL="514350" indent="-514350" eaLnBrk="1" hangingPunct="1"/>
            <a:endParaRPr lang="en-US" sz="1600" smtClean="0"/>
          </a:p>
          <a:p>
            <a:pPr marL="514350" indent="-514350" eaLnBrk="1" hangingPunct="1"/>
            <a:r>
              <a:rPr lang="en-US" sz="1600" smtClean="0"/>
              <a:t>New specification  methods and CAD software will be discussed as well as few complex FPGA systems </a:t>
            </a:r>
            <a:r>
              <a:rPr lang="en-US" sz="1600" smtClean="0">
                <a:solidFill>
                  <a:srgbClr val="FF0000"/>
                </a:solidFill>
              </a:rPr>
              <a:t>built by  my students in their projects in last few years.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876800" y="2743200"/>
            <a:ext cx="1981200" cy="16002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dirty="0">
                <a:solidFill>
                  <a:schemeClr val="tx1"/>
                </a:solidFill>
              </a:rPr>
              <a:t>PC</a:t>
            </a:r>
          </a:p>
        </p:txBody>
      </p:sp>
      <p:sp>
        <p:nvSpPr>
          <p:cNvPr id="2" name="Title 1"/>
          <p:cNvSpPr>
            <a:spLocks noGrp="1"/>
          </p:cNvSpPr>
          <p:nvPr>
            <p:ph type="title"/>
          </p:nvPr>
        </p:nvSpPr>
        <p:spPr>
          <a:xfrm>
            <a:off x="-152400" y="6019800"/>
            <a:ext cx="6248400" cy="838200"/>
          </a:xfrm>
        </p:spPr>
        <p:txBody>
          <a:bodyPr rtlCol="0">
            <a:normAutofit fontScale="90000"/>
          </a:bodyPr>
          <a:lstStyle/>
          <a:p>
            <a:pPr eaLnBrk="1" fontAlgn="auto" hangingPunct="1">
              <a:spcAft>
                <a:spcPts val="0"/>
              </a:spcAft>
              <a:defRPr/>
            </a:pPr>
            <a:r>
              <a:rPr lang="en-US" sz="3200" dirty="0" smtClean="0"/>
              <a:t>The whole proposed PSU Quantum Robot system</a:t>
            </a:r>
            <a:endParaRPr lang="en-US" sz="3200" dirty="0"/>
          </a:p>
        </p:txBody>
      </p:sp>
      <p:pic>
        <p:nvPicPr>
          <p:cNvPr id="32773" name="Picture 2" descr="C:\mperkows\X Song Seminar Talk 2008\XL_TETRIX.jpg"/>
          <p:cNvPicPr>
            <a:picLocks noChangeAspect="1" noChangeArrowheads="1"/>
          </p:cNvPicPr>
          <p:nvPr/>
        </p:nvPicPr>
        <p:blipFill>
          <a:blip r:embed="rId2"/>
          <a:srcRect/>
          <a:stretch>
            <a:fillRect/>
          </a:stretch>
        </p:blipFill>
        <p:spPr bwMode="auto">
          <a:xfrm>
            <a:off x="228600" y="3505200"/>
            <a:ext cx="2971800" cy="2217738"/>
          </a:xfrm>
          <a:prstGeom prst="rect">
            <a:avLst/>
          </a:prstGeom>
          <a:noFill/>
          <a:ln w="9525">
            <a:noFill/>
            <a:miter lim="800000"/>
            <a:headEnd/>
            <a:tailEnd/>
          </a:ln>
        </p:spPr>
      </p:pic>
      <p:cxnSp>
        <p:nvCxnSpPr>
          <p:cNvPr id="7" name="Elbow Connector 6"/>
          <p:cNvCxnSpPr/>
          <p:nvPr/>
        </p:nvCxnSpPr>
        <p:spPr>
          <a:xfrm flipV="1">
            <a:off x="2819400" y="4419600"/>
            <a:ext cx="381000" cy="3048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Elbow Connector 7"/>
          <p:cNvCxnSpPr/>
          <p:nvPr/>
        </p:nvCxnSpPr>
        <p:spPr>
          <a:xfrm rot="16200000" flipV="1">
            <a:off x="4419600" y="3886200"/>
            <a:ext cx="457200" cy="4572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2776" name="TextBox 10"/>
          <p:cNvSpPr txBox="1">
            <a:spLocks noChangeArrowheads="1"/>
          </p:cNvSpPr>
          <p:nvPr/>
        </p:nvSpPr>
        <p:spPr bwMode="auto">
          <a:xfrm>
            <a:off x="3352800" y="3886200"/>
            <a:ext cx="1371600" cy="461963"/>
          </a:xfrm>
          <a:prstGeom prst="rect">
            <a:avLst/>
          </a:prstGeom>
          <a:noFill/>
          <a:ln w="9525">
            <a:noFill/>
            <a:miter lim="800000"/>
            <a:headEnd/>
            <a:tailEnd/>
          </a:ln>
        </p:spPr>
        <p:txBody>
          <a:bodyPr>
            <a:spAutoFit/>
          </a:bodyPr>
          <a:lstStyle/>
          <a:p>
            <a:r>
              <a:rPr lang="en-US" sz="1200" i="1">
                <a:latin typeface="Calibri" pitchFamily="34" charset="0"/>
              </a:rPr>
              <a:t>Bluetooth connection</a:t>
            </a:r>
          </a:p>
        </p:txBody>
      </p:sp>
      <p:sp>
        <p:nvSpPr>
          <p:cNvPr id="12" name="Rectangle 11"/>
          <p:cNvSpPr/>
          <p:nvPr/>
        </p:nvSpPr>
        <p:spPr>
          <a:xfrm>
            <a:off x="6324600" y="4724400"/>
            <a:ext cx="2362200" cy="15240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 </a:t>
            </a:r>
          </a:p>
          <a:p>
            <a:pPr algn="ctr" fontAlgn="auto">
              <a:spcBef>
                <a:spcPts val="0"/>
              </a:spcBef>
              <a:spcAft>
                <a:spcPts val="0"/>
              </a:spcAft>
              <a:defRPr/>
            </a:pPr>
            <a:r>
              <a:rPr lang="en-US" dirty="0">
                <a:solidFill>
                  <a:schemeClr val="tx1"/>
                </a:solidFill>
              </a:rPr>
              <a:t> </a:t>
            </a:r>
          </a:p>
        </p:txBody>
      </p:sp>
      <p:cxnSp>
        <p:nvCxnSpPr>
          <p:cNvPr id="14" name="Straight Arrow Connector 13"/>
          <p:cNvCxnSpPr>
            <a:stCxn id="12" idx="0"/>
            <a:endCxn id="5" idx="2"/>
          </p:cNvCxnSpPr>
          <p:nvPr/>
        </p:nvCxnSpPr>
        <p:spPr>
          <a:xfrm rot="16200000" flipV="1">
            <a:off x="6496050" y="3714750"/>
            <a:ext cx="381000" cy="1638300"/>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32779" name="Picture 2" descr="http://www.scienceaffairs.nl/_img/kits/internet/internet-kit.jpg"/>
          <p:cNvPicPr>
            <a:picLocks noChangeAspect="1" noChangeArrowheads="1"/>
          </p:cNvPicPr>
          <p:nvPr/>
        </p:nvPicPr>
        <p:blipFill>
          <a:blip r:embed="rId3"/>
          <a:srcRect/>
          <a:stretch>
            <a:fillRect/>
          </a:stretch>
        </p:blipFill>
        <p:spPr bwMode="auto">
          <a:xfrm>
            <a:off x="5029200" y="2819400"/>
            <a:ext cx="1676400" cy="1441450"/>
          </a:xfrm>
          <a:prstGeom prst="rect">
            <a:avLst/>
          </a:prstGeom>
          <a:noFill/>
          <a:ln w="9525">
            <a:noFill/>
            <a:miter lim="800000"/>
            <a:headEnd/>
            <a:tailEnd/>
          </a:ln>
        </p:spPr>
      </p:pic>
      <p:sp>
        <p:nvSpPr>
          <p:cNvPr id="32780" name="TextBox 21"/>
          <p:cNvSpPr txBox="1">
            <a:spLocks noChangeArrowheads="1"/>
          </p:cNvSpPr>
          <p:nvPr/>
        </p:nvSpPr>
        <p:spPr bwMode="auto">
          <a:xfrm>
            <a:off x="4876800" y="2743200"/>
            <a:ext cx="1066800" cy="523875"/>
          </a:xfrm>
          <a:prstGeom prst="rect">
            <a:avLst/>
          </a:prstGeom>
          <a:noFill/>
          <a:ln w="9525">
            <a:noFill/>
            <a:miter lim="800000"/>
            <a:headEnd/>
            <a:tailEnd/>
          </a:ln>
        </p:spPr>
        <p:txBody>
          <a:bodyPr>
            <a:spAutoFit/>
          </a:bodyPr>
          <a:lstStyle/>
          <a:p>
            <a:r>
              <a:rPr lang="en-US" sz="1400">
                <a:latin typeface="Calibri" pitchFamily="34" charset="0"/>
              </a:rPr>
              <a:t>Personal computer</a:t>
            </a:r>
          </a:p>
        </p:txBody>
      </p:sp>
      <p:pic>
        <p:nvPicPr>
          <p:cNvPr id="32781" name="Picture 24" descr="JHCA452RDFCAOB1TMHCA7NSPYWCA9XG6BGCAGIWLW9CAD7G9IXCAPL8KR1CABP9UIPCATRV5M0CA3XBXYGCA0IJM0CCAKUQ2CNCALLEKKTCANYEIQOCAOLI1NJCAPEHLQICA13MN0DCAWCB68TCAJGRQNK.jpg"/>
          <p:cNvPicPr>
            <a:picLocks noChangeAspect="1"/>
          </p:cNvPicPr>
          <p:nvPr/>
        </p:nvPicPr>
        <p:blipFill>
          <a:blip r:embed="rId4"/>
          <a:srcRect/>
          <a:stretch>
            <a:fillRect/>
          </a:stretch>
        </p:blipFill>
        <p:spPr bwMode="auto">
          <a:xfrm>
            <a:off x="2133600" y="2667000"/>
            <a:ext cx="1428750" cy="1209675"/>
          </a:xfrm>
          <a:prstGeom prst="rect">
            <a:avLst/>
          </a:prstGeom>
          <a:noFill/>
          <a:ln w="9525">
            <a:noFill/>
            <a:miter lim="800000"/>
            <a:headEnd/>
            <a:tailEnd/>
          </a:ln>
        </p:spPr>
      </p:pic>
      <p:cxnSp>
        <p:nvCxnSpPr>
          <p:cNvPr id="27" name="Elbow Connector 26"/>
          <p:cNvCxnSpPr/>
          <p:nvPr/>
        </p:nvCxnSpPr>
        <p:spPr>
          <a:xfrm>
            <a:off x="3276600" y="3200400"/>
            <a:ext cx="1524000" cy="2286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pic>
        <p:nvPicPr>
          <p:cNvPr id="32783" name="Picture 8" descr="http://tbn0.google.com/images?q=tbn:mjbEoBUBnrLUJM:http://thepodcastingblog.com/media/2008/04/audio-technica_mbdk4_microphone.jpg">
            <a:hlinkClick r:id="rId5"/>
          </p:cNvPr>
          <p:cNvPicPr>
            <a:picLocks noChangeAspect="1" noChangeArrowheads="1"/>
          </p:cNvPicPr>
          <p:nvPr/>
        </p:nvPicPr>
        <p:blipFill>
          <a:blip r:embed="rId6"/>
          <a:srcRect/>
          <a:stretch>
            <a:fillRect/>
          </a:stretch>
        </p:blipFill>
        <p:spPr bwMode="auto">
          <a:xfrm>
            <a:off x="3429000" y="4800600"/>
            <a:ext cx="1276350" cy="819150"/>
          </a:xfrm>
          <a:prstGeom prst="rect">
            <a:avLst/>
          </a:prstGeom>
          <a:noFill/>
          <a:ln w="9525">
            <a:noFill/>
            <a:miter lim="800000"/>
            <a:headEnd/>
            <a:tailEnd/>
          </a:ln>
        </p:spPr>
      </p:pic>
      <p:cxnSp>
        <p:nvCxnSpPr>
          <p:cNvPr id="29" name="Elbow Connector 28"/>
          <p:cNvCxnSpPr/>
          <p:nvPr/>
        </p:nvCxnSpPr>
        <p:spPr>
          <a:xfrm rot="5400000" flipH="1" flipV="1">
            <a:off x="4533900" y="4533900"/>
            <a:ext cx="1066800" cy="8382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pic>
        <p:nvPicPr>
          <p:cNvPr id="32785" name="Picture 10" descr="http://tbn0.google.com/images?q=tbn:2UAh0bWbbcIhyM:http://hardwaretechreview.com/wp-content/uploads/gigabyte-odin-gt-800w-2.jpg">
            <a:hlinkClick r:id="rId7"/>
          </p:cNvPr>
          <p:cNvPicPr>
            <a:picLocks noChangeAspect="1" noChangeArrowheads="1"/>
          </p:cNvPicPr>
          <p:nvPr/>
        </p:nvPicPr>
        <p:blipFill>
          <a:blip r:embed="rId8"/>
          <a:srcRect/>
          <a:stretch>
            <a:fillRect/>
          </a:stretch>
        </p:blipFill>
        <p:spPr bwMode="auto">
          <a:xfrm>
            <a:off x="7239000" y="5140325"/>
            <a:ext cx="1314450" cy="1012825"/>
          </a:xfrm>
          <a:prstGeom prst="rect">
            <a:avLst/>
          </a:prstGeom>
          <a:noFill/>
          <a:ln w="9525">
            <a:noFill/>
            <a:miter lim="800000"/>
            <a:headEnd/>
            <a:tailEnd/>
          </a:ln>
        </p:spPr>
      </p:pic>
      <p:sp>
        <p:nvSpPr>
          <p:cNvPr id="32786" name="TextBox 32"/>
          <p:cNvSpPr txBox="1">
            <a:spLocks noChangeArrowheads="1"/>
          </p:cNvSpPr>
          <p:nvPr/>
        </p:nvSpPr>
        <p:spPr bwMode="auto">
          <a:xfrm>
            <a:off x="6400800" y="4800600"/>
            <a:ext cx="2286000" cy="369888"/>
          </a:xfrm>
          <a:prstGeom prst="rect">
            <a:avLst/>
          </a:prstGeom>
          <a:noFill/>
          <a:ln w="9525">
            <a:noFill/>
            <a:miter lim="800000"/>
            <a:headEnd/>
            <a:tailEnd/>
          </a:ln>
        </p:spPr>
        <p:txBody>
          <a:bodyPr>
            <a:spAutoFit/>
          </a:bodyPr>
          <a:lstStyle/>
          <a:p>
            <a:r>
              <a:rPr lang="en-US">
                <a:latin typeface="Calibri" pitchFamily="34" charset="0"/>
              </a:rPr>
              <a:t>GPU supercomputer  </a:t>
            </a:r>
          </a:p>
        </p:txBody>
      </p:sp>
      <p:sp>
        <p:nvSpPr>
          <p:cNvPr id="32787" name="TextBox 34"/>
          <p:cNvSpPr txBox="1">
            <a:spLocks noChangeArrowheads="1"/>
          </p:cNvSpPr>
          <p:nvPr/>
        </p:nvSpPr>
        <p:spPr bwMode="auto">
          <a:xfrm>
            <a:off x="6629400" y="842963"/>
            <a:ext cx="1143000" cy="528637"/>
          </a:xfrm>
          <a:prstGeom prst="rect">
            <a:avLst/>
          </a:prstGeom>
          <a:solidFill>
            <a:srgbClr val="FFFF00"/>
          </a:solidFill>
          <a:ln w="9525">
            <a:solidFill>
              <a:srgbClr val="0000FF"/>
            </a:solidFill>
            <a:miter lim="800000"/>
            <a:headEnd/>
            <a:tailEnd/>
          </a:ln>
        </p:spPr>
        <p:txBody>
          <a:bodyPr>
            <a:spAutoFit/>
          </a:bodyPr>
          <a:lstStyle/>
          <a:p>
            <a:r>
              <a:rPr lang="en-US" sz="2800">
                <a:latin typeface="Calibri" pitchFamily="34" charset="0"/>
              </a:rPr>
              <a:t>head</a:t>
            </a:r>
          </a:p>
        </p:txBody>
      </p:sp>
      <p:cxnSp>
        <p:nvCxnSpPr>
          <p:cNvPr id="38" name="Straight Arrow Connector 37"/>
          <p:cNvCxnSpPr>
            <a:cxnSpLocks noChangeShapeType="1"/>
          </p:cNvCxnSpPr>
          <p:nvPr/>
        </p:nvCxnSpPr>
        <p:spPr bwMode="auto">
          <a:xfrm flipH="1">
            <a:off x="5410200" y="1447800"/>
            <a:ext cx="1600200" cy="1293813"/>
          </a:xfrm>
          <a:prstGeom prst="straightConnector1">
            <a:avLst/>
          </a:prstGeom>
          <a:noFill/>
          <a:ln w="57150" algn="ctr">
            <a:solidFill>
              <a:srgbClr val="4A7EBB"/>
            </a:solidFill>
            <a:round/>
            <a:headEnd type="arrow" w="med" len="med"/>
            <a:tailEnd type="arrow" w="med" len="med"/>
          </a:ln>
        </p:spPr>
      </p:cxnSp>
      <p:sp>
        <p:nvSpPr>
          <p:cNvPr id="32790" name="TextBox 38"/>
          <p:cNvSpPr txBox="1">
            <a:spLocks noChangeArrowheads="1"/>
          </p:cNvSpPr>
          <p:nvPr/>
        </p:nvSpPr>
        <p:spPr bwMode="auto">
          <a:xfrm>
            <a:off x="2209800" y="304800"/>
            <a:ext cx="1752600" cy="528638"/>
          </a:xfrm>
          <a:prstGeom prst="rect">
            <a:avLst/>
          </a:prstGeom>
          <a:solidFill>
            <a:srgbClr val="FFFF00"/>
          </a:solidFill>
          <a:ln w="9525">
            <a:solidFill>
              <a:srgbClr val="0000FF"/>
            </a:solidFill>
            <a:miter lim="800000"/>
            <a:headEnd/>
            <a:tailEnd/>
          </a:ln>
        </p:spPr>
        <p:txBody>
          <a:bodyPr>
            <a:spAutoFit/>
          </a:bodyPr>
          <a:lstStyle/>
          <a:p>
            <a:r>
              <a:rPr lang="en-US" sz="2800">
                <a:latin typeface="Calibri" pitchFamily="34" charset="0"/>
              </a:rPr>
              <a:t>hands</a:t>
            </a:r>
          </a:p>
        </p:txBody>
      </p:sp>
      <p:sp>
        <p:nvSpPr>
          <p:cNvPr id="43" name="Rectangle 42"/>
          <p:cNvSpPr/>
          <p:nvPr/>
        </p:nvSpPr>
        <p:spPr>
          <a:xfrm>
            <a:off x="7086600" y="1676400"/>
            <a:ext cx="5334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ectangle 43"/>
          <p:cNvSpPr/>
          <p:nvPr/>
        </p:nvSpPr>
        <p:spPr>
          <a:xfrm>
            <a:off x="7848600" y="1143000"/>
            <a:ext cx="8382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4"/>
          <p:cNvSpPr/>
          <p:nvPr/>
        </p:nvSpPr>
        <p:spPr>
          <a:xfrm>
            <a:off x="7391400" y="2971800"/>
            <a:ext cx="17526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45"/>
          <p:cNvSpPr/>
          <p:nvPr/>
        </p:nvSpPr>
        <p:spPr>
          <a:xfrm>
            <a:off x="7924800" y="228600"/>
            <a:ext cx="1219200" cy="1524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3" name="Straight Arrow Connector 37"/>
          <p:cNvCxnSpPr>
            <a:cxnSpLocks noChangeShapeType="1"/>
          </p:cNvCxnSpPr>
          <p:nvPr/>
        </p:nvCxnSpPr>
        <p:spPr bwMode="auto">
          <a:xfrm>
            <a:off x="3276600" y="838200"/>
            <a:ext cx="1828800" cy="1827213"/>
          </a:xfrm>
          <a:prstGeom prst="straightConnector1">
            <a:avLst/>
          </a:prstGeom>
          <a:noFill/>
          <a:ln w="57150" algn="ctr">
            <a:solidFill>
              <a:srgbClr val="4A7EBB"/>
            </a:solidFill>
            <a:round/>
            <a:headEnd type="arrow" w="med" len="med"/>
            <a:tailEnd type="arrow" w="med" len="med"/>
          </a:ln>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Content Placeholder 6" descr="untitled.bmp"/>
          <p:cNvPicPr>
            <a:picLocks noGrp="1" noChangeAspect="1"/>
          </p:cNvPicPr>
          <p:nvPr>
            <p:ph idx="1"/>
          </p:nvPr>
        </p:nvPicPr>
        <p:blipFill>
          <a:blip r:embed="rId2"/>
          <a:srcRect/>
          <a:stretch>
            <a:fillRect/>
          </a:stretch>
        </p:blipFill>
        <p:spPr>
          <a:xfrm>
            <a:off x="0" y="-14288"/>
            <a:ext cx="5486400" cy="6872288"/>
          </a:xfrm>
        </p:spPr>
      </p:pic>
      <p:sp>
        <p:nvSpPr>
          <p:cNvPr id="8" name="TextBox 7"/>
          <p:cNvSpPr txBox="1"/>
          <p:nvPr/>
        </p:nvSpPr>
        <p:spPr>
          <a:xfrm>
            <a:off x="5694171" y="31968"/>
            <a:ext cx="3382712" cy="7294305"/>
          </a:xfrm>
          <a:prstGeom prst="rect">
            <a:avLst/>
          </a:prstGeom>
          <a:noFill/>
        </p:spPr>
        <p:txBody>
          <a:bodyPr>
            <a:spAutoFit/>
          </a:bodyPr>
          <a:lstStyle/>
          <a:p>
            <a:pPr fontAlgn="auto">
              <a:spcBef>
                <a:spcPts val="0"/>
              </a:spcBef>
              <a:spcAft>
                <a:spcPts val="0"/>
              </a:spcAft>
              <a:buFont typeface="Arial" pitchFamily="34" charset="0"/>
              <a:buChar char="•"/>
              <a:defRPr/>
            </a:pPr>
            <a:r>
              <a:rPr lang="en-US" dirty="0">
                <a:latin typeface="+mn-lt"/>
              </a:rPr>
              <a:t> This generic situation, where the robot’s behavior is conditioned upon the input from the feature detectors connected to the camera, maps to a constraint satisfaction problem </a:t>
            </a:r>
            <a:r>
              <a:rPr lang="en-US" dirty="0">
                <a:latin typeface="+mn-lt"/>
                <a:hlinkClick r:id="rId3"/>
              </a:rPr>
              <a:t>as described here</a:t>
            </a:r>
            <a:r>
              <a:rPr lang="en-US" dirty="0">
                <a:latin typeface="+mn-lt"/>
              </a:rPr>
              <a:t>.</a:t>
            </a:r>
          </a:p>
          <a:p>
            <a:pPr fontAlgn="auto">
              <a:spcBef>
                <a:spcPts val="0"/>
              </a:spcBef>
              <a:spcAft>
                <a:spcPts val="0"/>
              </a:spcAft>
              <a:buFont typeface="Arial" pitchFamily="34" charset="0"/>
              <a:buChar char="•"/>
              <a:defRPr/>
            </a:pPr>
            <a:endParaRPr lang="en-US" dirty="0">
              <a:latin typeface="+mn-lt"/>
            </a:endParaRPr>
          </a:p>
          <a:p>
            <a:pPr fontAlgn="auto">
              <a:spcBef>
                <a:spcPts val="0"/>
              </a:spcBef>
              <a:spcAft>
                <a:spcPts val="0"/>
              </a:spcAft>
              <a:buFont typeface="Arial" pitchFamily="34" charset="0"/>
              <a:buChar char="•"/>
              <a:defRPr/>
            </a:pPr>
            <a:r>
              <a:rPr lang="en-US" dirty="0">
                <a:latin typeface="+mn-lt"/>
              </a:rPr>
              <a:t> The way this would work is that the human / camera / robot system would generate optimization and </a:t>
            </a:r>
            <a:r>
              <a:rPr lang="en-US" dirty="0" err="1">
                <a:latin typeface="+mn-lt"/>
              </a:rPr>
              <a:t>satisfiability</a:t>
            </a:r>
            <a:r>
              <a:rPr lang="en-US" dirty="0">
                <a:latin typeface="+mn-lt"/>
              </a:rPr>
              <a:t> problems, to determine how the robot’s effectors should fire, and these problems can be remotely solved using Orion.</a:t>
            </a:r>
          </a:p>
          <a:p>
            <a:pPr fontAlgn="auto">
              <a:spcBef>
                <a:spcPts val="0"/>
              </a:spcBef>
              <a:spcAft>
                <a:spcPts val="0"/>
              </a:spcAft>
              <a:buFont typeface="Arial" pitchFamily="34" charset="0"/>
              <a:buChar char="•"/>
              <a:defRPr/>
            </a:pPr>
            <a:endParaRPr lang="en-US" dirty="0">
              <a:latin typeface="+mn-lt"/>
            </a:endParaRPr>
          </a:p>
          <a:p>
            <a:pPr fontAlgn="auto">
              <a:spcBef>
                <a:spcPts val="0"/>
              </a:spcBef>
              <a:spcAft>
                <a:spcPts val="0"/>
              </a:spcAft>
              <a:buFont typeface="Arial" pitchFamily="34" charset="0"/>
              <a:buChar char="•"/>
              <a:defRPr/>
            </a:pPr>
            <a:r>
              <a:rPr lang="en-US" dirty="0">
                <a:latin typeface="+mn-lt"/>
              </a:rPr>
              <a:t> For example, you could acquire a </a:t>
            </a:r>
            <a:r>
              <a:rPr lang="en-US" dirty="0">
                <a:latin typeface="+mn-lt"/>
                <a:hlinkClick r:id="rId4"/>
              </a:rPr>
              <a:t>Hansen Robotics Einstein</a:t>
            </a:r>
            <a:r>
              <a:rPr lang="en-US" dirty="0">
                <a:latin typeface="+mn-lt"/>
              </a:rPr>
              <a:t>, sit </a:t>
            </a:r>
            <a:r>
              <a:rPr lang="en-US" strike="sngStrike" dirty="0">
                <a:latin typeface="+mn-lt"/>
              </a:rPr>
              <a:t>it</a:t>
            </a:r>
            <a:r>
              <a:rPr lang="en-US" dirty="0">
                <a:latin typeface="+mn-lt"/>
              </a:rPr>
              <a:t> him on your desk, train a camera on your face, use an anger feature detector that causes the Einstein robot to laugh harder the angrier you get.</a:t>
            </a:r>
          </a:p>
          <a:p>
            <a:pPr fontAlgn="auto">
              <a:spcBef>
                <a:spcPts val="0"/>
              </a:spcBef>
              <a:spcAft>
                <a:spcPts val="0"/>
              </a:spcAft>
              <a:buFont typeface="Arial" pitchFamily="34" charset="0"/>
              <a:buChar char="•"/>
              <a:defRPr/>
            </a:pPr>
            <a:endParaRPr lang="en-US"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smtClean="0"/>
              <a:t>Project based class</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t>Graduate class  - </a:t>
            </a:r>
            <a:r>
              <a:rPr lang="en-US" i="1" dirty="0" smtClean="0">
                <a:solidFill>
                  <a:srgbClr val="FF0000"/>
                </a:solidFill>
              </a:rPr>
              <a:t>no </a:t>
            </a:r>
            <a:r>
              <a:rPr lang="en-US" i="1" dirty="0" err="1" smtClean="0">
                <a:solidFill>
                  <a:srgbClr val="FF0000"/>
                </a:solidFill>
              </a:rPr>
              <a:t>prerequisities</a:t>
            </a:r>
            <a:endParaRPr lang="en-US" i="1" dirty="0" smtClean="0">
              <a:solidFill>
                <a:srgbClr val="FF0000"/>
              </a:solidFill>
            </a:endParaRPr>
          </a:p>
          <a:p>
            <a:pPr eaLnBrk="1" fontAlgn="auto" hangingPunct="1">
              <a:spcAft>
                <a:spcPts val="0"/>
              </a:spcAft>
              <a:buFont typeface="Arial" pitchFamily="34" charset="0"/>
              <a:buChar char="•"/>
              <a:defRPr/>
            </a:pPr>
            <a:r>
              <a:rPr lang="en-US" dirty="0" smtClean="0"/>
              <a:t>C/C++ welcome, </a:t>
            </a:r>
            <a:r>
              <a:rPr lang="en-US" i="1" dirty="0" smtClean="0"/>
              <a:t>but not mandatory</a:t>
            </a:r>
          </a:p>
          <a:p>
            <a:pPr eaLnBrk="1" fontAlgn="auto" hangingPunct="1">
              <a:spcAft>
                <a:spcPts val="0"/>
              </a:spcAft>
              <a:buFont typeface="Arial" pitchFamily="34" charset="0"/>
              <a:buChar char="•"/>
              <a:defRPr/>
            </a:pPr>
            <a:r>
              <a:rPr lang="en-US" dirty="0" err="1" smtClean="0"/>
              <a:t>Verilog</a:t>
            </a:r>
            <a:r>
              <a:rPr lang="en-US" dirty="0" smtClean="0"/>
              <a:t>/VHDL welcome, </a:t>
            </a:r>
            <a:r>
              <a:rPr lang="en-US" i="1" dirty="0" smtClean="0"/>
              <a:t>but not mandatory</a:t>
            </a:r>
            <a:r>
              <a:rPr lang="en-US" dirty="0" smtClean="0"/>
              <a:t>.</a:t>
            </a:r>
          </a:p>
          <a:p>
            <a:pPr eaLnBrk="1" fontAlgn="auto" hangingPunct="1">
              <a:spcAft>
                <a:spcPts val="0"/>
              </a:spcAft>
              <a:buFont typeface="Arial" pitchFamily="34" charset="0"/>
              <a:buChar char="•"/>
              <a:defRPr/>
            </a:pPr>
            <a:r>
              <a:rPr lang="en-US" dirty="0" smtClean="0">
                <a:solidFill>
                  <a:srgbClr val="FF0000"/>
                </a:solidFill>
              </a:rPr>
              <a:t>FPGA</a:t>
            </a:r>
            <a:r>
              <a:rPr lang="en-US" dirty="0" smtClean="0"/>
              <a:t> – Field Programmable Gate Arrays.</a:t>
            </a:r>
          </a:p>
          <a:p>
            <a:pPr lvl="1" eaLnBrk="1" fontAlgn="auto" hangingPunct="1">
              <a:spcAft>
                <a:spcPts val="0"/>
              </a:spcAft>
              <a:buFont typeface="Arial" pitchFamily="34" charset="0"/>
              <a:buChar char="–"/>
              <a:defRPr/>
            </a:pPr>
            <a:r>
              <a:rPr lang="en-US" dirty="0" smtClean="0"/>
              <a:t>Spectral transforms</a:t>
            </a:r>
          </a:p>
          <a:p>
            <a:pPr lvl="1" eaLnBrk="1" fontAlgn="auto" hangingPunct="1">
              <a:spcAft>
                <a:spcPts val="0"/>
              </a:spcAft>
              <a:buFont typeface="Arial" pitchFamily="34" charset="0"/>
              <a:buChar char="–"/>
              <a:defRPr/>
            </a:pPr>
            <a:r>
              <a:rPr lang="en-US" dirty="0" smtClean="0"/>
              <a:t>Robot Vision – tracking, face recognition.</a:t>
            </a:r>
          </a:p>
          <a:p>
            <a:pPr eaLnBrk="1" fontAlgn="auto" hangingPunct="1">
              <a:spcAft>
                <a:spcPts val="0"/>
              </a:spcAft>
              <a:buFont typeface="Arial" pitchFamily="34" charset="0"/>
              <a:buChar char="•"/>
              <a:defRPr/>
            </a:pPr>
            <a:r>
              <a:rPr lang="en-US" dirty="0" smtClean="0">
                <a:solidFill>
                  <a:srgbClr val="FF0000"/>
                </a:solidFill>
              </a:rPr>
              <a:t>GPU</a:t>
            </a:r>
            <a:r>
              <a:rPr lang="en-US" dirty="0" smtClean="0"/>
              <a:t> – Graphic Processing Unit</a:t>
            </a:r>
          </a:p>
          <a:p>
            <a:pPr eaLnBrk="1" fontAlgn="auto" hangingPunct="1">
              <a:spcAft>
                <a:spcPts val="0"/>
              </a:spcAft>
              <a:buFont typeface="Arial" pitchFamily="34" charset="0"/>
              <a:buChar char="•"/>
              <a:defRPr/>
            </a:pPr>
            <a:r>
              <a:rPr lang="en-US" dirty="0" smtClean="0">
                <a:solidFill>
                  <a:srgbClr val="FF0000"/>
                </a:solidFill>
              </a:rPr>
              <a:t>Constraint-Satisfaction</a:t>
            </a:r>
            <a:r>
              <a:rPr lang="en-US" dirty="0" smtClean="0"/>
              <a:t> programming – Orion.</a:t>
            </a:r>
          </a:p>
          <a:p>
            <a:pPr eaLnBrk="1" fontAlgn="auto" hangingPunct="1">
              <a:spcAft>
                <a:spcPts val="0"/>
              </a:spcAft>
              <a:buFont typeface="Arial" pitchFamily="34" charset="0"/>
              <a:buChar char="•"/>
              <a:defRPr/>
            </a:pPr>
            <a:r>
              <a:rPr lang="en-US" dirty="0" smtClean="0">
                <a:solidFill>
                  <a:srgbClr val="FF0000"/>
                </a:solidFill>
              </a:rPr>
              <a:t>Real world interface</a:t>
            </a:r>
            <a:endParaRPr lang="en-US"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Three new great platforms for projects</a:t>
            </a:r>
            <a:endParaRPr lang="en-US" dirty="0"/>
          </a:p>
        </p:txBody>
      </p:sp>
      <p:sp>
        <p:nvSpPr>
          <p:cNvPr id="3" name="Content Placeholder 2"/>
          <p:cNvSpPr>
            <a:spLocks noGrp="1"/>
          </p:cNvSpPr>
          <p:nvPr>
            <p:ph idx="1"/>
          </p:nvPr>
        </p:nvSpPr>
        <p:spPr/>
        <p:txBody>
          <a:bodyPr rtlCol="0">
            <a:normAutofit/>
          </a:bodyPr>
          <a:lstStyle/>
          <a:p>
            <a:pPr marL="514350" indent="-514350" eaLnBrk="1" fontAlgn="auto" hangingPunct="1">
              <a:spcAft>
                <a:spcPts val="0"/>
              </a:spcAft>
              <a:buFont typeface="+mj-lt"/>
              <a:buAutoNum type="arabicPeriod"/>
              <a:defRPr/>
            </a:pPr>
            <a:r>
              <a:rPr lang="en-US" b="1" dirty="0" smtClean="0">
                <a:solidFill>
                  <a:srgbClr val="FF0000"/>
                </a:solidFill>
                <a:effectLst>
                  <a:outerShdw blurRad="38100" dist="38100" dir="2700000" algn="tl">
                    <a:srgbClr val="000000">
                      <a:alpha val="43137"/>
                    </a:srgbClr>
                  </a:outerShdw>
                </a:effectLst>
              </a:rPr>
              <a:t>Graphic Processing Unit </a:t>
            </a:r>
            <a:r>
              <a:rPr lang="en-US" dirty="0" smtClean="0"/>
              <a:t>(GPU) based low cost supercomputers</a:t>
            </a:r>
          </a:p>
          <a:p>
            <a:pPr marL="514350" indent="-514350" eaLnBrk="1" fontAlgn="auto" hangingPunct="1">
              <a:spcAft>
                <a:spcPts val="0"/>
              </a:spcAft>
              <a:buFont typeface="+mj-lt"/>
              <a:buAutoNum type="arabicPeriod"/>
              <a:defRPr/>
            </a:pPr>
            <a:endParaRPr lang="en-US" dirty="0" smtClean="0"/>
          </a:p>
          <a:p>
            <a:pPr marL="514350" indent="-514350" eaLnBrk="1" fontAlgn="auto" hangingPunct="1">
              <a:spcAft>
                <a:spcPts val="0"/>
              </a:spcAft>
              <a:buFont typeface="+mj-lt"/>
              <a:buAutoNum type="arabicPeriod"/>
              <a:defRPr/>
            </a:pPr>
            <a:r>
              <a:rPr lang="en-US" sz="3600" b="1" dirty="0" err="1" smtClean="0">
                <a:solidFill>
                  <a:srgbClr val="FF0000"/>
                </a:solidFill>
                <a:effectLst>
                  <a:outerShdw blurRad="38100" dist="38100" dir="2700000" algn="tl">
                    <a:srgbClr val="000000">
                      <a:alpha val="43137"/>
                    </a:srgbClr>
                  </a:outerShdw>
                </a:effectLst>
              </a:rPr>
              <a:t>Tetrix</a:t>
            </a:r>
            <a:r>
              <a:rPr lang="en-US" sz="3600" b="1" dirty="0" smtClean="0">
                <a:solidFill>
                  <a:srgbClr val="FF0000"/>
                </a:solidFill>
                <a:effectLst>
                  <a:outerShdw blurRad="38100" dist="38100" dir="2700000" algn="tl">
                    <a:srgbClr val="000000">
                      <a:alpha val="43137"/>
                    </a:srgbClr>
                  </a:outerShdw>
                </a:effectLst>
              </a:rPr>
              <a:t> robotic kit </a:t>
            </a:r>
            <a:r>
              <a:rPr lang="en-US" dirty="0" smtClean="0"/>
              <a:t>with sensors, communication and actuators.</a:t>
            </a:r>
          </a:p>
          <a:p>
            <a:pPr marL="514350" indent="-514350" eaLnBrk="1" fontAlgn="auto" hangingPunct="1">
              <a:spcAft>
                <a:spcPts val="0"/>
              </a:spcAft>
              <a:buFont typeface="+mj-lt"/>
              <a:buAutoNum type="arabicPeriod"/>
              <a:defRPr/>
            </a:pPr>
            <a:endParaRPr lang="en-US" dirty="0" smtClean="0"/>
          </a:p>
          <a:p>
            <a:pPr marL="514350" indent="-514350" eaLnBrk="1" fontAlgn="auto" hangingPunct="1">
              <a:spcAft>
                <a:spcPts val="0"/>
              </a:spcAft>
              <a:buFont typeface="+mj-lt"/>
              <a:buAutoNum type="arabicPeriod"/>
              <a:defRPr/>
            </a:pPr>
            <a:r>
              <a:rPr lang="en-US" b="1" dirty="0" smtClean="0">
                <a:solidFill>
                  <a:srgbClr val="FF0000"/>
                </a:solidFill>
                <a:effectLst>
                  <a:outerShdw blurRad="38100" dist="38100" dir="2700000" algn="tl">
                    <a:srgbClr val="000000">
                      <a:alpha val="43137"/>
                    </a:srgbClr>
                  </a:outerShdw>
                </a:effectLst>
              </a:rPr>
              <a:t>Quantum computer - </a:t>
            </a:r>
            <a:r>
              <a:rPr lang="en-US" dirty="0" smtClean="0"/>
              <a:t>First in the world, Orion from DWAVE, Vancouver, BC, Canada</a:t>
            </a:r>
            <a:endParaRPr lang="en-US" b="1" dirty="0" smtClean="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rtlCol="0">
            <a:normAutofit/>
          </a:bodyPr>
          <a:lstStyle/>
          <a:p>
            <a:pPr eaLnBrk="1" fontAlgn="auto" hangingPunct="1">
              <a:spcAft>
                <a:spcPts val="0"/>
              </a:spcAft>
              <a:defRPr/>
            </a:pPr>
            <a:r>
              <a:rPr lang="en-US" sz="4800" b="1" dirty="0" err="1" smtClean="0">
                <a:solidFill>
                  <a:srgbClr val="FF0000"/>
                </a:solidFill>
                <a:effectLst>
                  <a:outerShdw blurRad="38100" dist="38100" dir="2700000" algn="tl">
                    <a:srgbClr val="000000">
                      <a:alpha val="43137"/>
                    </a:srgbClr>
                  </a:outerShdw>
                </a:effectLst>
              </a:rPr>
              <a:t>Tetrix</a:t>
            </a:r>
            <a:r>
              <a:rPr lang="en-US" sz="4800" b="1" dirty="0" smtClean="0">
                <a:solidFill>
                  <a:srgbClr val="FF0000"/>
                </a:solidFill>
                <a:effectLst>
                  <a:outerShdw blurRad="38100" dist="38100" dir="2700000" algn="tl">
                    <a:srgbClr val="000000">
                      <a:alpha val="43137"/>
                    </a:srgbClr>
                  </a:outerShdw>
                </a:effectLst>
              </a:rPr>
              <a:t> Robot </a:t>
            </a:r>
            <a:r>
              <a:rPr lang="en-US" sz="4800" b="1" dirty="0" smtClean="0">
                <a:effectLst>
                  <a:outerShdw blurRad="38100" dist="38100" dir="2700000" algn="tl">
                    <a:srgbClr val="000000">
                      <a:alpha val="43137"/>
                    </a:srgbClr>
                  </a:outerShdw>
                </a:effectLst>
              </a:rPr>
              <a:t>Kit from </a:t>
            </a:r>
            <a:r>
              <a:rPr lang="en-US" sz="4800" b="1" dirty="0" err="1" smtClean="0">
                <a:effectLst>
                  <a:outerShdw blurRad="38100" dist="38100" dir="2700000" algn="tl">
                    <a:srgbClr val="000000">
                      <a:alpha val="43137"/>
                    </a:srgbClr>
                  </a:outerShdw>
                </a:effectLst>
              </a:rPr>
              <a:t>Pitsco</a:t>
            </a:r>
            <a:endParaRPr lang="en-US" sz="4800" b="1" dirty="0">
              <a:effectLst>
                <a:outerShdw blurRad="38100" dist="38100" dir="2700000" algn="tl">
                  <a:srgbClr val="000000">
                    <a:alpha val="43137"/>
                  </a:srgbClr>
                </a:outerShdw>
              </a:effectLst>
            </a:endParaRPr>
          </a:p>
        </p:txBody>
      </p:sp>
      <p:sp>
        <p:nvSpPr>
          <p:cNvPr id="17410" name="Content Placeholder 2"/>
          <p:cNvSpPr>
            <a:spLocks noGrp="1"/>
          </p:cNvSpPr>
          <p:nvPr>
            <p:ph idx="1"/>
          </p:nvPr>
        </p:nvSpPr>
        <p:spPr>
          <a:xfrm>
            <a:off x="4876800" y="914400"/>
            <a:ext cx="4267200" cy="5791200"/>
          </a:xfrm>
        </p:spPr>
        <p:txBody>
          <a:bodyPr/>
          <a:lstStyle/>
          <a:p>
            <a:pPr eaLnBrk="1" hangingPunct="1"/>
            <a:r>
              <a:rPr lang="en-US" sz="1800" b="1" i="1" smtClean="0"/>
              <a:t>TETRIX</a:t>
            </a:r>
            <a:r>
              <a:rPr lang="en-US" sz="1800" b="1" smtClean="0"/>
              <a:t>™, a complete design system for students who are serious about robotics.</a:t>
            </a:r>
          </a:p>
          <a:p>
            <a:pPr eaLnBrk="1" hangingPunct="1"/>
            <a:endParaRPr lang="en-US" sz="1800" b="1" smtClean="0"/>
          </a:p>
          <a:p>
            <a:pPr eaLnBrk="1" hangingPunct="1"/>
            <a:r>
              <a:rPr lang="en-US" sz="1800" b="1" smtClean="0"/>
              <a:t>Used in commercial companies for robot and embedded systems prototyping.</a:t>
            </a:r>
          </a:p>
          <a:p>
            <a:pPr eaLnBrk="1" hangingPunct="1"/>
            <a:endParaRPr lang="en-US" sz="1800" b="1" i="1" smtClean="0"/>
          </a:p>
          <a:p>
            <a:pPr eaLnBrk="1" hangingPunct="1"/>
            <a:r>
              <a:rPr lang="en-US" sz="1800" b="1" i="1" smtClean="0"/>
              <a:t>TETRIX</a:t>
            </a:r>
            <a:r>
              <a:rPr lang="en-US" sz="1800" b="1" smtClean="0"/>
              <a:t> is also the official building system of the </a:t>
            </a:r>
            <a:r>
              <a:rPr lang="en-US" sz="1800" b="1" i="1" smtClean="0"/>
              <a:t>FIRST</a:t>
            </a:r>
            <a:r>
              <a:rPr lang="en-US" sz="1800" b="1" smtClean="0"/>
              <a:t> Tech Challenge.</a:t>
            </a:r>
          </a:p>
          <a:p>
            <a:pPr eaLnBrk="1" hangingPunct="1"/>
            <a:endParaRPr lang="en-US" sz="1800" b="1" smtClean="0"/>
          </a:p>
          <a:p>
            <a:pPr eaLnBrk="1" hangingPunct="1"/>
            <a:r>
              <a:rPr lang="en-US" sz="1800" b="1" smtClean="0"/>
              <a:t>Our robot  team  will participate for year 2008/2009.</a:t>
            </a:r>
          </a:p>
          <a:p>
            <a:pPr eaLnBrk="1" hangingPunct="1"/>
            <a:endParaRPr lang="en-US" sz="1800" b="1" smtClean="0"/>
          </a:p>
          <a:p>
            <a:pPr eaLnBrk="1" hangingPunct="1"/>
            <a:r>
              <a:rPr lang="en-US" sz="1800" b="1" smtClean="0"/>
              <a:t> To learn more about this competition, visit </a:t>
            </a:r>
            <a:r>
              <a:rPr lang="en-US" sz="1800" b="1" smtClean="0">
                <a:hlinkClick r:id="rId2"/>
              </a:rPr>
              <a:t>www.usfirst.org</a:t>
            </a:r>
            <a:r>
              <a:rPr lang="en-US" sz="1800" b="1" smtClean="0"/>
              <a:t>.</a:t>
            </a:r>
          </a:p>
          <a:p>
            <a:pPr eaLnBrk="1" hangingPunct="1"/>
            <a:endParaRPr lang="en-US" sz="1800" b="1" smtClean="0"/>
          </a:p>
          <a:p>
            <a:pPr eaLnBrk="1" hangingPunct="1"/>
            <a:r>
              <a:rPr lang="en-US" sz="1800" b="1" smtClean="0"/>
              <a:t>You are welcome to join.</a:t>
            </a:r>
          </a:p>
          <a:p>
            <a:pPr eaLnBrk="1" hangingPunct="1"/>
            <a:endParaRPr lang="en-US" sz="1600" smtClean="0"/>
          </a:p>
        </p:txBody>
      </p:sp>
      <p:pic>
        <p:nvPicPr>
          <p:cNvPr id="17411" name="Picture 2" descr="http://catalog.pitsco.com/sharedimages/product/Large/L_TETRIXbasekitWithbox.jpg">
            <a:hlinkClick r:id="rId3"/>
          </p:cNvPr>
          <p:cNvPicPr>
            <a:picLocks noChangeAspect="1" noChangeArrowheads="1"/>
          </p:cNvPicPr>
          <p:nvPr/>
        </p:nvPicPr>
        <p:blipFill>
          <a:blip r:embed="rId4"/>
          <a:srcRect/>
          <a:stretch>
            <a:fillRect/>
          </a:stretch>
        </p:blipFill>
        <p:spPr bwMode="auto">
          <a:xfrm>
            <a:off x="0" y="1600200"/>
            <a:ext cx="5257800" cy="3763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TETRIX by PITSCO</a:t>
            </a:r>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en-US" dirty="0" smtClean="0"/>
              <a:t>Developed for use in high schools</a:t>
            </a:r>
          </a:p>
          <a:p>
            <a:pPr eaLnBrk="1" fontAlgn="auto" hangingPunct="1">
              <a:spcAft>
                <a:spcPts val="0"/>
              </a:spcAft>
              <a:buFont typeface="Arial" pitchFamily="34" charset="0"/>
              <a:buChar char="•"/>
              <a:defRPr/>
            </a:pPr>
            <a:endParaRPr lang="en-US" dirty="0"/>
          </a:p>
          <a:p>
            <a:pPr eaLnBrk="1" fontAlgn="auto" hangingPunct="1">
              <a:spcAft>
                <a:spcPts val="0"/>
              </a:spcAft>
              <a:buFont typeface="Arial" pitchFamily="34" charset="0"/>
              <a:buChar char="•"/>
              <a:defRPr/>
            </a:pPr>
            <a:r>
              <a:rPr lang="en-US" i="1" dirty="0" smtClean="0"/>
              <a:t>TETRIX</a:t>
            </a:r>
            <a:r>
              <a:rPr lang="en-US" dirty="0" smtClean="0"/>
              <a:t> is a revolutionary new metal building system </a:t>
            </a:r>
          </a:p>
          <a:p>
            <a:pPr eaLnBrk="1" fontAlgn="auto" hangingPunct="1">
              <a:spcAft>
                <a:spcPts val="0"/>
              </a:spcAft>
              <a:buFont typeface="Arial" pitchFamily="34" charset="0"/>
              <a:buChar char="•"/>
              <a:defRPr/>
            </a:pPr>
            <a:endParaRPr lang="en-US" dirty="0"/>
          </a:p>
          <a:p>
            <a:pPr eaLnBrk="1" fontAlgn="auto" hangingPunct="1">
              <a:spcAft>
                <a:spcPts val="0"/>
              </a:spcAft>
              <a:buFont typeface="Arial" pitchFamily="34" charset="0"/>
              <a:buChar char="•"/>
              <a:defRPr/>
            </a:pPr>
            <a:r>
              <a:rPr lang="en-US" dirty="0" smtClean="0"/>
              <a:t>designed by </a:t>
            </a:r>
            <a:r>
              <a:rPr lang="en-US" dirty="0" err="1" smtClean="0"/>
              <a:t>Pitsco</a:t>
            </a:r>
            <a:r>
              <a:rPr lang="en-US" dirty="0" smtClean="0"/>
              <a:t>, Inc. </a:t>
            </a:r>
          </a:p>
          <a:p>
            <a:pPr eaLnBrk="1" fontAlgn="auto" hangingPunct="1">
              <a:spcAft>
                <a:spcPts val="0"/>
              </a:spcAft>
              <a:buFont typeface="Arial" pitchFamily="34" charset="0"/>
              <a:buChar char="•"/>
              <a:defRPr/>
            </a:pPr>
            <a:endParaRPr lang="en-US" dirty="0"/>
          </a:p>
          <a:p>
            <a:pPr eaLnBrk="1" fontAlgn="auto" hangingPunct="1">
              <a:spcAft>
                <a:spcPts val="0"/>
              </a:spcAft>
              <a:buFont typeface="Arial" pitchFamily="34" charset="0"/>
              <a:buChar char="•"/>
              <a:defRPr/>
            </a:pPr>
            <a:r>
              <a:rPr lang="en-US" dirty="0" smtClean="0"/>
              <a:t>sold by LEGO</a:t>
            </a:r>
            <a:r>
              <a:rPr lang="en-US" baseline="30000" dirty="0" smtClean="0"/>
              <a:t>®</a:t>
            </a:r>
            <a:r>
              <a:rPr lang="en-US" dirty="0" smtClean="0"/>
              <a:t> Education.</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A unique LEGO connector joins the metal with LEGO elements</a:t>
            </a:r>
          </a:p>
          <a:p>
            <a:pPr eaLnBrk="1" fontAlgn="auto" hangingPunct="1">
              <a:spcAft>
                <a:spcPts val="0"/>
              </a:spcAft>
              <a:buFont typeface="Arial" pitchFamily="34" charset="0"/>
              <a:buChar char="•"/>
              <a:defRPr/>
            </a:pPr>
            <a:endParaRPr lang="en-US" dirty="0"/>
          </a:p>
          <a:p>
            <a:pPr eaLnBrk="1" fontAlgn="auto" hangingPunct="1">
              <a:spcAft>
                <a:spcPts val="0"/>
              </a:spcAft>
              <a:buFont typeface="Arial" pitchFamily="34" charset="0"/>
              <a:buChar char="•"/>
              <a:defRPr/>
            </a:pPr>
            <a:r>
              <a:rPr lang="en-US" dirty="0" smtClean="0"/>
              <a:t>use the LEGO </a:t>
            </a:r>
            <a:r>
              <a:rPr lang="en-US" i="1" dirty="0" smtClean="0"/>
              <a:t>NXT Intelligent Brick</a:t>
            </a:r>
            <a:r>
              <a:rPr lang="en-US" dirty="0" smtClean="0"/>
              <a:t> as the controller.</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dirty="0" err="1" smtClean="0">
                <a:solidFill>
                  <a:srgbClr val="FF0000"/>
                </a:solidFill>
                <a:effectLst>
                  <a:outerShdw blurRad="38100" dist="38100" dir="2700000" algn="tl">
                    <a:srgbClr val="000000">
                      <a:alpha val="43137"/>
                    </a:srgbClr>
                  </a:outerShdw>
                </a:effectLst>
              </a:rPr>
              <a:t>Tetrix</a:t>
            </a:r>
            <a:r>
              <a:rPr lang="en-US" b="1" dirty="0" smtClean="0">
                <a:solidFill>
                  <a:srgbClr val="FF0000"/>
                </a:solidFill>
                <a:effectLst>
                  <a:outerShdw blurRad="38100" dist="38100" dir="2700000" algn="tl">
                    <a:srgbClr val="000000">
                      <a:alpha val="43137"/>
                    </a:srgbClr>
                  </a:outerShdw>
                </a:effectLst>
              </a:rPr>
              <a:t> Robot Kit</a:t>
            </a:r>
            <a:endParaRPr lang="en-US" dirty="0">
              <a:solidFill>
                <a:srgbClr val="FF0000"/>
              </a:solidFill>
            </a:endParaRPr>
          </a:p>
        </p:txBody>
      </p:sp>
      <p:sp>
        <p:nvSpPr>
          <p:cNvPr id="3" name="Content Placeholder 2"/>
          <p:cNvSpPr>
            <a:spLocks noGrp="1"/>
          </p:cNvSpPr>
          <p:nvPr>
            <p:ph idx="1"/>
          </p:nvPr>
        </p:nvSpPr>
        <p:spPr/>
        <p:txBody>
          <a:bodyPr rtlCol="0">
            <a:normAutofit fontScale="77500" lnSpcReduction="20000"/>
          </a:bodyPr>
          <a:lstStyle/>
          <a:p>
            <a:pPr marL="514350" indent="-514350" eaLnBrk="1" fontAlgn="auto" hangingPunct="1">
              <a:spcAft>
                <a:spcPts val="0"/>
              </a:spcAft>
              <a:buFont typeface="+mj-lt"/>
              <a:buAutoNum type="arabicPeriod"/>
              <a:defRPr/>
            </a:pPr>
            <a:r>
              <a:rPr lang="en-US" dirty="0" smtClean="0"/>
              <a:t>Featuring heavy-duty aluminum elements for construction of robotic components</a:t>
            </a:r>
          </a:p>
          <a:p>
            <a:pPr marL="514350" indent="-514350" eaLnBrk="1" fontAlgn="auto" hangingPunct="1">
              <a:spcAft>
                <a:spcPts val="0"/>
              </a:spcAft>
              <a:buFont typeface="+mj-lt"/>
              <a:buAutoNum type="arabicPeriod"/>
              <a:defRPr/>
            </a:pPr>
            <a:r>
              <a:rPr lang="en-US" dirty="0" smtClean="0"/>
              <a:t>Flexible and broad robot design base</a:t>
            </a:r>
          </a:p>
          <a:p>
            <a:pPr marL="514350" indent="-514350" eaLnBrk="1" fontAlgn="auto" hangingPunct="1">
              <a:spcAft>
                <a:spcPts val="0"/>
              </a:spcAft>
              <a:buFont typeface="+mj-lt"/>
              <a:buAutoNum type="arabicPeriod"/>
              <a:defRPr/>
            </a:pPr>
            <a:r>
              <a:rPr lang="en-US" dirty="0" smtClean="0"/>
              <a:t>All improved: hardware, interface, mechanics and software.</a:t>
            </a:r>
          </a:p>
          <a:p>
            <a:pPr marL="514350" indent="-514350" eaLnBrk="1" fontAlgn="auto" hangingPunct="1">
              <a:spcAft>
                <a:spcPts val="0"/>
              </a:spcAft>
              <a:buFont typeface="+mj-lt"/>
              <a:buAutoNum type="arabicPeriod"/>
              <a:defRPr/>
            </a:pPr>
            <a:r>
              <a:rPr lang="en-US" dirty="0" smtClean="0"/>
              <a:t>Build a basic square chassis robot base with a remote control</a:t>
            </a:r>
          </a:p>
          <a:p>
            <a:pPr marL="514350" indent="-514350" eaLnBrk="1" fontAlgn="auto" hangingPunct="1">
              <a:spcAft>
                <a:spcPts val="0"/>
              </a:spcAft>
              <a:buFont typeface="+mj-lt"/>
              <a:buAutoNum type="arabicPeriod"/>
              <a:defRPr/>
            </a:pPr>
            <a:r>
              <a:rPr lang="en-US" dirty="0"/>
              <a:t>I</a:t>
            </a:r>
            <a:r>
              <a:rPr lang="en-US" dirty="0" smtClean="0"/>
              <a:t>ncorporate other electronics (not included) into design – hundreds of components.</a:t>
            </a:r>
          </a:p>
          <a:p>
            <a:pPr marL="514350" indent="-514350" eaLnBrk="1" fontAlgn="auto" hangingPunct="1">
              <a:spcAft>
                <a:spcPts val="0"/>
              </a:spcAft>
              <a:buFont typeface="+mj-lt"/>
              <a:buAutoNum type="arabicPeriod"/>
              <a:defRPr/>
            </a:pPr>
            <a:r>
              <a:rPr lang="en-US" dirty="0" smtClean="0"/>
              <a:t>Highly specific autonomous robot.</a:t>
            </a:r>
          </a:p>
          <a:p>
            <a:pPr marL="514350" indent="-514350" eaLnBrk="1" fontAlgn="auto" hangingPunct="1">
              <a:spcAft>
                <a:spcPts val="0"/>
              </a:spcAft>
              <a:buFont typeface="+mj-lt"/>
              <a:buAutoNum type="arabicPeriod"/>
              <a:defRPr/>
            </a:pPr>
            <a:r>
              <a:rPr lang="en-US" dirty="0" smtClean="0"/>
              <a:t>Designed by Carnegie Mellon University Robotics Department</a:t>
            </a:r>
          </a:p>
          <a:p>
            <a:pPr marL="514350" indent="-514350" eaLnBrk="1" fontAlgn="auto" hangingPunct="1">
              <a:spcAft>
                <a:spcPts val="0"/>
              </a:spcAft>
              <a:buFont typeface="+mj-lt"/>
              <a:buAutoNum type="arabicPeriod"/>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1"/>
          </p:nvPr>
        </p:nvSpPr>
        <p:spPr>
          <a:xfrm>
            <a:off x="6019800" y="0"/>
            <a:ext cx="3124200" cy="4525963"/>
          </a:xfrm>
        </p:spPr>
        <p:txBody>
          <a:bodyPr/>
          <a:lstStyle/>
          <a:p>
            <a:pPr eaLnBrk="1" hangingPunct="1"/>
            <a:r>
              <a:rPr lang="en-US" sz="2400" smtClean="0"/>
              <a:t>The </a:t>
            </a:r>
            <a:r>
              <a:rPr lang="en-US" sz="2400" i="1" smtClean="0"/>
              <a:t>TETRIX Base Set </a:t>
            </a:r>
            <a:r>
              <a:rPr lang="en-US" sz="2400" smtClean="0"/>
              <a:t>has 600 parts, including the following:</a:t>
            </a:r>
          </a:p>
          <a:p>
            <a:pPr eaLnBrk="1" hangingPunct="1"/>
            <a:r>
              <a:rPr lang="en-US" sz="2400" smtClean="0"/>
              <a:t>Brackets and mounts </a:t>
            </a:r>
          </a:p>
          <a:p>
            <a:pPr eaLnBrk="1" hangingPunct="1"/>
            <a:r>
              <a:rPr lang="en-US" sz="2400" smtClean="0"/>
              <a:t>Structural channel and plates </a:t>
            </a:r>
          </a:p>
          <a:p>
            <a:pPr eaLnBrk="1" hangingPunct="1"/>
            <a:r>
              <a:rPr lang="en-US" sz="2400" smtClean="0"/>
              <a:t>Structural tubing and hubs </a:t>
            </a:r>
          </a:p>
          <a:p>
            <a:pPr eaLnBrk="1" hangingPunct="1"/>
            <a:r>
              <a:rPr lang="en-US" sz="2400" smtClean="0"/>
              <a:t>Servos, motors, and accessories </a:t>
            </a:r>
          </a:p>
          <a:p>
            <a:pPr eaLnBrk="1" hangingPunct="1"/>
            <a:r>
              <a:rPr lang="en-US" sz="2400" smtClean="0"/>
              <a:t>Wheels, gears, and drive train </a:t>
            </a:r>
          </a:p>
          <a:p>
            <a:pPr eaLnBrk="1" hangingPunct="1"/>
            <a:r>
              <a:rPr lang="en-US" sz="2400" smtClean="0"/>
              <a:t>Hardware and hex keys </a:t>
            </a:r>
          </a:p>
          <a:p>
            <a:pPr eaLnBrk="1" hangingPunct="1"/>
            <a:r>
              <a:rPr lang="en-US" sz="2400" smtClean="0"/>
              <a:t>Battery holder and connectors</a:t>
            </a:r>
          </a:p>
          <a:p>
            <a:pPr eaLnBrk="1" hangingPunct="1"/>
            <a:endParaRPr lang="en-US" sz="2400" smtClean="0"/>
          </a:p>
        </p:txBody>
      </p:sp>
      <p:pic>
        <p:nvPicPr>
          <p:cNvPr id="20482" name="Picture 2" descr="C:\mperkows\X Song Seminar Talk 2008\TetrixFTCcompttnKIT_LR.jpg"/>
          <p:cNvPicPr>
            <a:picLocks noChangeAspect="1" noChangeArrowheads="1"/>
          </p:cNvPicPr>
          <p:nvPr/>
        </p:nvPicPr>
        <p:blipFill>
          <a:blip r:embed="rId2"/>
          <a:srcRect/>
          <a:stretch>
            <a:fillRect/>
          </a:stretch>
        </p:blipFill>
        <p:spPr bwMode="auto">
          <a:xfrm>
            <a:off x="0" y="1600200"/>
            <a:ext cx="5943600" cy="5256213"/>
          </a:xfrm>
          <a:prstGeom prst="rect">
            <a:avLst/>
          </a:prstGeom>
          <a:noFill/>
          <a:ln w="9525">
            <a:noFill/>
            <a:miter lim="800000"/>
            <a:headEnd/>
            <a:tailEnd/>
          </a:ln>
        </p:spPr>
      </p:pic>
      <p:sp>
        <p:nvSpPr>
          <p:cNvPr id="5" name="Title 1"/>
          <p:cNvSpPr>
            <a:spLocks noGrp="1"/>
          </p:cNvSpPr>
          <p:nvPr>
            <p:ph type="title"/>
          </p:nvPr>
        </p:nvSpPr>
        <p:spPr>
          <a:xfrm>
            <a:off x="0" y="0"/>
            <a:ext cx="5715000" cy="1219200"/>
          </a:xfrm>
        </p:spPr>
        <p:txBody>
          <a:bodyPr rtlCol="0">
            <a:normAutofit/>
          </a:bodyPr>
          <a:lstStyle/>
          <a:p>
            <a:pPr eaLnBrk="1" fontAlgn="auto" hangingPunct="1">
              <a:spcAft>
                <a:spcPts val="0"/>
              </a:spcAft>
              <a:defRPr/>
            </a:pPr>
            <a:r>
              <a:rPr lang="en-US" b="1" dirty="0" err="1" smtClean="0">
                <a:solidFill>
                  <a:srgbClr val="FF0000"/>
                </a:solidFill>
                <a:effectLst>
                  <a:outerShdw blurRad="38100" dist="38100" dir="2700000" algn="tl">
                    <a:srgbClr val="000000">
                      <a:alpha val="43137"/>
                    </a:srgbClr>
                  </a:outerShdw>
                </a:effectLst>
              </a:rPr>
              <a:t>Tetrix</a:t>
            </a:r>
            <a:r>
              <a:rPr lang="en-US" b="1" dirty="0" smtClean="0">
                <a:solidFill>
                  <a:srgbClr val="FF0000"/>
                </a:solidFill>
                <a:effectLst>
                  <a:outerShdw blurRad="38100" dist="38100" dir="2700000" algn="tl">
                    <a:srgbClr val="000000">
                      <a:alpha val="43137"/>
                    </a:srgbClr>
                  </a:outerShdw>
                </a:effectLst>
              </a:rPr>
              <a:t> Robot Kit</a:t>
            </a:r>
            <a:endParaRPr lang="en-US" dirty="0">
              <a:solidFill>
                <a:srgbClr val="FF0000"/>
              </a:solidFill>
            </a:endParaRPr>
          </a:p>
        </p:txBody>
      </p:sp>
      <p:sp>
        <p:nvSpPr>
          <p:cNvPr id="20484" name="Rectangle 5"/>
          <p:cNvSpPr>
            <a:spLocks noChangeArrowheads="1"/>
          </p:cNvSpPr>
          <p:nvPr/>
        </p:nvSpPr>
        <p:spPr bwMode="auto">
          <a:xfrm>
            <a:off x="2743200" y="1066800"/>
            <a:ext cx="2671763" cy="369888"/>
          </a:xfrm>
          <a:prstGeom prst="rect">
            <a:avLst/>
          </a:prstGeom>
          <a:noFill/>
          <a:ln w="9525">
            <a:noFill/>
            <a:miter lim="800000"/>
            <a:headEnd/>
            <a:tailEnd/>
          </a:ln>
        </p:spPr>
        <p:txBody>
          <a:bodyPr wrap="none">
            <a:spAutoFit/>
          </a:bodyPr>
          <a:lstStyle/>
          <a:p>
            <a:r>
              <a:rPr lang="en-US" b="1">
                <a:latin typeface="Calibri" pitchFamily="34" charset="0"/>
              </a:rPr>
              <a:t>Number of Elements:</a:t>
            </a:r>
            <a:r>
              <a:rPr lang="en-US">
                <a:latin typeface="Calibri" pitchFamily="34" charset="0"/>
              </a:rPr>
              <a:t> 600</a:t>
            </a:r>
            <a:r>
              <a:rPr lang="en-US" b="1">
                <a:latin typeface="Calibri" pitchFamily="34"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rtlCol="0">
            <a:noAutofit/>
          </a:bodyPr>
          <a:lstStyle/>
          <a:p>
            <a:pPr eaLnBrk="1" fontAlgn="auto" hangingPunct="1">
              <a:spcAft>
                <a:spcPts val="0"/>
              </a:spcAft>
              <a:defRPr/>
            </a:pPr>
            <a:r>
              <a:rPr lang="en-US" sz="2800" b="1" dirty="0" smtClean="0">
                <a:solidFill>
                  <a:srgbClr val="FF0000"/>
                </a:solidFill>
                <a:effectLst>
                  <a:outerShdw blurRad="38100" dist="38100" dir="2700000" algn="tl">
                    <a:srgbClr val="000000">
                      <a:alpha val="43137"/>
                    </a:srgbClr>
                  </a:outerShdw>
                </a:effectLst>
              </a:rPr>
              <a:t>Very high quality, stability, mechanically firm designs.</a:t>
            </a:r>
            <a:endParaRPr lang="en-US" sz="2800" b="1" dirty="0">
              <a:solidFill>
                <a:srgbClr val="FF0000"/>
              </a:solidFill>
              <a:effectLst>
                <a:outerShdw blurRad="38100" dist="38100" dir="2700000" algn="tl">
                  <a:srgbClr val="000000">
                    <a:alpha val="43137"/>
                  </a:srgbClr>
                </a:outerShdw>
              </a:effectLst>
            </a:endParaRPr>
          </a:p>
        </p:txBody>
      </p:sp>
      <p:sp>
        <p:nvSpPr>
          <p:cNvPr id="21506" name="Content Placeholder 2"/>
          <p:cNvSpPr>
            <a:spLocks noGrp="1"/>
          </p:cNvSpPr>
          <p:nvPr>
            <p:ph idx="1"/>
          </p:nvPr>
        </p:nvSpPr>
        <p:spPr>
          <a:xfrm>
            <a:off x="381000" y="838200"/>
            <a:ext cx="8229600" cy="4525963"/>
          </a:xfrm>
        </p:spPr>
        <p:txBody>
          <a:bodyPr/>
          <a:lstStyle/>
          <a:p>
            <a:pPr eaLnBrk="1" hangingPunct="1"/>
            <a:r>
              <a:rPr lang="en-US" smtClean="0"/>
              <a:t>No comparison in quality with Lego, Vex, Mechano or any other previous robotic kit system.</a:t>
            </a:r>
          </a:p>
          <a:p>
            <a:pPr eaLnBrk="1" hangingPunct="1"/>
            <a:endParaRPr lang="en-US" smtClean="0"/>
          </a:p>
        </p:txBody>
      </p:sp>
      <p:pic>
        <p:nvPicPr>
          <p:cNvPr id="21507" name="Picture 2" descr="C:\mperkows\X Song Seminar Talk 2008\XL_TETRIX.jpg"/>
          <p:cNvPicPr>
            <a:picLocks noChangeAspect="1" noChangeArrowheads="1"/>
          </p:cNvPicPr>
          <p:nvPr/>
        </p:nvPicPr>
        <p:blipFill>
          <a:blip r:embed="rId2"/>
          <a:srcRect/>
          <a:stretch>
            <a:fillRect/>
          </a:stretch>
        </p:blipFill>
        <p:spPr bwMode="auto">
          <a:xfrm>
            <a:off x="304800" y="2309813"/>
            <a:ext cx="6096000" cy="4548187"/>
          </a:xfrm>
          <a:prstGeom prst="rect">
            <a:avLst/>
          </a:prstGeom>
          <a:noFill/>
          <a:ln w="9525">
            <a:noFill/>
            <a:miter lim="800000"/>
            <a:headEnd/>
            <a:tailEnd/>
          </a:ln>
        </p:spPr>
      </p:pic>
      <p:sp>
        <p:nvSpPr>
          <p:cNvPr id="21508" name="TextBox 4"/>
          <p:cNvSpPr txBox="1">
            <a:spLocks noChangeArrowheads="1"/>
          </p:cNvSpPr>
          <p:nvPr/>
        </p:nvSpPr>
        <p:spPr bwMode="auto">
          <a:xfrm>
            <a:off x="5334000" y="1981200"/>
            <a:ext cx="3733800" cy="3416300"/>
          </a:xfrm>
          <a:prstGeom prst="rect">
            <a:avLst/>
          </a:prstGeom>
          <a:noFill/>
          <a:ln w="9525">
            <a:noFill/>
            <a:miter lim="800000"/>
            <a:headEnd/>
            <a:tailEnd/>
          </a:ln>
        </p:spPr>
        <p:txBody>
          <a:bodyPr>
            <a:spAutoFit/>
          </a:bodyPr>
          <a:lstStyle/>
          <a:p>
            <a:r>
              <a:rPr lang="en-US" sz="2400">
                <a:latin typeface="Calibri" pitchFamily="34" charset="0"/>
              </a:rPr>
              <a:t>Also includes a user guide that covers building the basic robot body, wiring and using a remote control, designing gear assemblies, building arm mechanisms and end effectors, and more.</a:t>
            </a:r>
          </a:p>
          <a:p>
            <a:endParaRPr lang="en-US" sz="240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TotalTime>
  <Words>1239</Words>
  <Application>Microsoft Office PowerPoint</Application>
  <PresentationFormat>On-screen Show (4:3)</PresentationFormat>
  <Paragraphs>149</Paragraphs>
  <Slides>21</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21</vt:i4>
      </vt:variant>
    </vt:vector>
  </HeadingPairs>
  <TitlesOfParts>
    <vt:vector size="24" baseType="lpstr">
      <vt:lpstr>Arial</vt:lpstr>
      <vt:lpstr>Calibri</vt:lpstr>
      <vt:lpstr>Office Theme</vt:lpstr>
      <vt:lpstr>Slide 1</vt:lpstr>
      <vt:lpstr>Embedded System Design Using FPGAs and GPUs – ECE 574</vt:lpstr>
      <vt:lpstr>Project based class</vt:lpstr>
      <vt:lpstr>Three new great platforms for projects</vt:lpstr>
      <vt:lpstr>Tetrix Robot Kit from Pitsco</vt:lpstr>
      <vt:lpstr>TETRIX by PITSCO</vt:lpstr>
      <vt:lpstr>Tetrix Robot Kit</vt:lpstr>
      <vt:lpstr>Tetrix Robot Kit</vt:lpstr>
      <vt:lpstr>Very high quality, stability, mechanically firm designs.</vt:lpstr>
      <vt:lpstr>Motors</vt:lpstr>
      <vt:lpstr>Three Systems in one</vt:lpstr>
      <vt:lpstr>R/C Controller</vt:lpstr>
      <vt:lpstr>Mechanical Design</vt:lpstr>
      <vt:lpstr>Growing Up with FIRST </vt:lpstr>
      <vt:lpstr>Slide 15</vt:lpstr>
      <vt:lpstr>Many books and webpages available for NXT system</vt:lpstr>
      <vt:lpstr>Software</vt:lpstr>
      <vt:lpstr>Slide 18</vt:lpstr>
      <vt:lpstr>Slide 19</vt:lpstr>
      <vt:lpstr>The whole proposed PSU Quantum Robot system</vt:lpstr>
      <vt:lpstr>Slide 21</vt:lpstr>
    </vt:vector>
  </TitlesOfParts>
  <Company>Portland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mperkows</dc:creator>
  <cp:lastModifiedBy>Marek</cp:lastModifiedBy>
  <cp:revision>42</cp:revision>
  <dcterms:created xsi:type="dcterms:W3CDTF">2008-10-02T21:53:50Z</dcterms:created>
  <dcterms:modified xsi:type="dcterms:W3CDTF">2009-06-30T00:55:37Z</dcterms:modified>
</cp:coreProperties>
</file>