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969" r:id="rId2"/>
    <p:sldId id="971" r:id="rId3"/>
    <p:sldId id="970" r:id="rId4"/>
    <p:sldId id="973" r:id="rId5"/>
    <p:sldId id="972" r:id="rId6"/>
    <p:sldId id="974" r:id="rId7"/>
    <p:sldId id="975" r:id="rId8"/>
    <p:sldId id="976" r:id="rId9"/>
    <p:sldId id="977" r:id="rId10"/>
    <p:sldId id="978" r:id="rId11"/>
    <p:sldId id="979" r:id="rId12"/>
    <p:sldId id="980" r:id="rId13"/>
    <p:sldId id="982" r:id="rId14"/>
    <p:sldId id="983" r:id="rId15"/>
    <p:sldId id="984" r:id="rId16"/>
    <p:sldId id="985" r:id="rId17"/>
    <p:sldId id="986" r:id="rId18"/>
    <p:sldId id="987" r:id="rId19"/>
    <p:sldId id="991" r:id="rId20"/>
    <p:sldId id="992" r:id="rId21"/>
    <p:sldId id="993" r:id="rId22"/>
    <p:sldId id="994" r:id="rId23"/>
    <p:sldId id="995" r:id="rId24"/>
    <p:sldId id="996" r:id="rId25"/>
    <p:sldId id="988" r:id="rId26"/>
    <p:sldId id="997" r:id="rId27"/>
    <p:sldId id="998" r:id="rId28"/>
  </p:sldIdLst>
  <p:sldSz cx="9144000" cy="6858000" type="screen4x3"/>
  <p:notesSz cx="6992938" cy="92789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99"/>
    <a:srgbClr val="FFFFCC"/>
    <a:srgbClr val="800080"/>
    <a:srgbClr val="FF0000"/>
    <a:srgbClr val="99FF66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2022" y="-108"/>
      </p:cViewPr>
      <p:guideLst>
        <p:guide orient="horz" pos="2922"/>
        <p:guide pos="220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algn="l" defTabSz="942975">
              <a:defRPr sz="1200"/>
            </a:lvl1pPr>
          </a:lstStyle>
          <a:p>
            <a:r>
              <a:rPr lang="en-US"/>
              <a:t>Discrete Mathematics and its Applications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05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15AC6A21-2ED7-4C90-AC5F-ADECDA3C14C8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93163"/>
            <a:ext cx="30305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algn="l" defTabSz="942975">
              <a:defRPr sz="1200"/>
            </a:lvl1pPr>
          </a:lstStyle>
          <a:p>
            <a:r>
              <a:rPr lang="en-US"/>
              <a:t>(c)2001-2002, Michael P. Frank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93163"/>
            <a:ext cx="30305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10365717-1920-46E1-BE3E-12AEA4D76D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algn="l" defTabSz="942975">
              <a:defRPr sz="1200"/>
            </a:lvl1pPr>
          </a:lstStyle>
          <a:p>
            <a:r>
              <a:rPr lang="en-US"/>
              <a:t>Discrete Mathematics and its Applications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05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0F70D40A-DE37-4754-B56A-F830507BFBEA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3163" y="712788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37063"/>
            <a:ext cx="5129212" cy="411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3163"/>
            <a:ext cx="30305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algn="l" defTabSz="942975">
              <a:defRPr sz="1200"/>
            </a:lvl1pPr>
          </a:lstStyle>
          <a:p>
            <a:r>
              <a:rPr lang="en-US"/>
              <a:t>(c)2001-2002, Michael P. Frank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93163"/>
            <a:ext cx="30305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659D0B4A-A9B9-469A-B41B-2A1782CE86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849CA-FF9C-4B3E-98A4-684EF5B89B6C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(c)2001-2003, Michael P. Frank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294BD2-6832-49E8-AAD5-87C1B33588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9EABF-8C68-4ACB-A032-71B35B8097D5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(c)2001-2003, Michael P. Frank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9735C-15C5-4165-8B92-F96DC4CC8A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FF217-F64A-4461-B367-08EAFD64345D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(c)2001-2003, Michael P. Frank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A979E4-162E-43CC-9378-1C14C25E40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80F3D-252A-4ABA-8B73-0BAAF2ADAE4E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(c)2001-2003, Michael P. Frank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66446-B7F3-496A-8D27-37E7CFAE54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01815-092F-4A46-93C3-30AA4CD5D053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(c)2001-2003, Michael P. Frank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630C3D-B91C-493D-801E-3546B6F235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B34CE-58E9-4553-8AED-90F37AEA4117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(c)2001-2003, Michael P. Frank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59421-A680-49D1-83F0-8C42437FF2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AB871-E233-4DD9-BC78-3DDBFBC4F347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(c)2001-2003, Michael P. Frank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529E5-F2C4-4CA1-BFC5-F92BE6B64F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876BC-CA4A-4385-911B-4513E5AEC8BE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(c)2001-2003, Michael P. Frank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E98F6-7892-4BC6-AE5D-0105E3016F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DED789-F6EF-4954-803D-58B1BAABF8F3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(c)2001-2003, Michael P. Frank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A82E9-EDA1-4AE3-9F47-20FEDD1A8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C0294F-6F51-4823-AEA6-36F0AB20EFC8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(c)2001-2003, Michael P. Frank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74A85-B056-4B73-A244-A04AD760CA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BDAE2-05EF-4488-9BCE-31EF9C675825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(c)2001-2003, Michael P. Frank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DFF4D-ABD7-44FC-BA96-A3EC5B0E1F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rgbClr val="99CC00"/>
          </a:solidFill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46FFE048-FD1D-43A5-9376-267EB55068FF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(c)2001-2003, Michael P. Frank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A979850-DA1A-443E-9CA7-5A19A6DF9F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76200" y="76200"/>
            <a:ext cx="3398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</a:rPr>
              <a:t>Module #23 – Boolean Algebra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-111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11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11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11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11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66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80008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80008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80008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80008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80008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2A8A8C-87E8-4A21-A6D5-65DD05318D2C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smtClean="0"/>
              <a:t>Chapter 11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b="1" smtClean="0"/>
              <a:t>Boolean Algebra</a:t>
            </a:r>
          </a:p>
        </p:txBody>
      </p:sp>
      <p:sp>
        <p:nvSpPr>
          <p:cNvPr id="816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Rosen 6</a:t>
            </a:r>
            <a:r>
              <a:rPr lang="en-US" baseline="30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th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ed., ch.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E87F22-70B7-42DE-B79D-1FA62EDCF702}" type="slidenum">
              <a:rPr lang="en-US"/>
              <a:pPr/>
              <a:t>10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popular Boolean identities</a:t>
            </a:r>
          </a:p>
        </p:txBody>
      </p:sp>
      <p:sp>
        <p:nvSpPr>
          <p:cNvPr id="87040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Double complement:</a:t>
            </a:r>
          </a:p>
          <a:p>
            <a:pPr lvl="1">
              <a:buFontTx/>
              <a:buNone/>
            </a:pP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=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Idempotent laws:</a:t>
            </a:r>
          </a:p>
          <a:p>
            <a:pPr lvl="1">
              <a:buFontTx/>
              <a:buNone/>
            </a:pP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 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=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        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 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·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=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Identity laws:</a:t>
            </a:r>
          </a:p>
          <a:p>
            <a:pPr lvl="1">
              <a:buFontTx/>
              <a:buNone/>
            </a:pP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+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0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=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,         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·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1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=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-111" charset="0"/>
            </a:endParaRPr>
          </a:p>
          <a:p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Domination laws:</a:t>
            </a:r>
          </a:p>
          <a:p>
            <a:pPr lvl="1">
              <a:buFontTx/>
              <a:buNone/>
            </a:pP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+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1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=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1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,         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·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0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=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0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Commutative laws:</a:t>
            </a:r>
          </a:p>
          <a:p>
            <a:pPr lvl="1">
              <a:buFontTx/>
              <a:buNone/>
            </a:pP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+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y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=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y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+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,    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·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y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=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y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·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</a:p>
        </p:txBody>
      </p:sp>
      <p:sp>
        <p:nvSpPr>
          <p:cNvPr id="87040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Associative laws:</a:t>
            </a:r>
          </a:p>
          <a:p>
            <a:pPr lvl="1">
              <a:buFontTx/>
              <a:buNone/>
            </a:pP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+ (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+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= (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+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+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Tx/>
              <a:buNone/>
            </a:pP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· (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y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·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z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) = (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·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y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) ·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z</a:t>
            </a: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-111" charset="0"/>
            </a:endParaRPr>
          </a:p>
          <a:p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Distributive laws:</a:t>
            </a:r>
          </a:p>
          <a:p>
            <a:pPr lvl="1">
              <a:buFontTx/>
              <a:buNone/>
            </a:pP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+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y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·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z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= (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+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y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)·(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+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z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)</a:t>
            </a:r>
          </a:p>
          <a:p>
            <a:pPr lvl="1">
              <a:buFontTx/>
              <a:buNone/>
            </a:pP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· (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y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+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z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) =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·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y + 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·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z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De Morgan’s laws:</a:t>
            </a:r>
          </a:p>
          <a:p>
            <a:pPr lvl="1">
              <a:buFontTx/>
              <a:buNone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(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 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·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y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) =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+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y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,  (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+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y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) =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·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y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Absorption laws:</a:t>
            </a:r>
          </a:p>
          <a:p>
            <a:pPr lvl="1">
              <a:buFontTx/>
              <a:buNone/>
            </a:pP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+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·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y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=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,   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· (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+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y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) =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7572375" y="3581400"/>
            <a:ext cx="1571625" cy="1187450"/>
          </a:xfrm>
          <a:prstGeom prst="rect">
            <a:avLst/>
          </a:prstGeom>
          <a:solidFill>
            <a:srgbClr val="FF9999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pitchFamily="-111" charset="0"/>
              </a:rPr>
              <a:t>← Not true</a:t>
            </a:r>
            <a:br>
              <a:rPr lang="en-US">
                <a:cs typeface="Times New Roman" pitchFamily="-111" charset="0"/>
              </a:rPr>
            </a:br>
            <a:r>
              <a:rPr lang="en-US">
                <a:cs typeface="Times New Roman" pitchFamily="-111" charset="0"/>
              </a:rPr>
              <a:t>in ordinary</a:t>
            </a:r>
            <a:br>
              <a:rPr lang="en-US">
                <a:cs typeface="Times New Roman" pitchFamily="-111" charset="0"/>
              </a:rPr>
            </a:br>
            <a:r>
              <a:rPr lang="en-US">
                <a:cs typeface="Times New Roman" pitchFamily="-111" charset="0"/>
              </a:rPr>
              <a:t>algebras.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1247775" y="2581275"/>
            <a:ext cx="1524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1247775" y="2533650"/>
            <a:ext cx="1524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5248275" y="4848225"/>
            <a:ext cx="5334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781800" y="4848225"/>
            <a:ext cx="60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6048375" y="4905375"/>
            <a:ext cx="1524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6448425" y="4905375"/>
            <a:ext cx="1524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7677150" y="4905375"/>
            <a:ext cx="1524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7972425" y="4905375"/>
            <a:ext cx="1524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AutoShape 15"/>
          <p:cNvSpPr>
            <a:spLocks noChangeArrowheads="1"/>
          </p:cNvSpPr>
          <p:nvPr/>
        </p:nvSpPr>
        <p:spPr bwMode="auto">
          <a:xfrm flipH="1" flipV="1">
            <a:off x="8001000" y="4724400"/>
            <a:ext cx="914400" cy="1143000"/>
          </a:xfrm>
          <a:custGeom>
            <a:avLst/>
            <a:gdLst>
              <a:gd name="T0" fmla="*/ 526076 w 21600"/>
              <a:gd name="T1" fmla="*/ 0 h 21600"/>
              <a:gd name="T2" fmla="*/ 526076 w 21600"/>
              <a:gd name="T3" fmla="*/ 643361 h 21600"/>
              <a:gd name="T4" fmla="*/ 94276 w 21600"/>
              <a:gd name="T5" fmla="*/ 1143000 h 21600"/>
              <a:gd name="T6" fmla="*/ 914400 w 21600"/>
              <a:gd name="T7" fmla="*/ 321680 h 21600"/>
              <a:gd name="T8" fmla="*/ 3 60000 65536"/>
              <a:gd name="T9" fmla="*/ 1 60000 65536"/>
              <a:gd name="T10" fmla="*/ 1 60000 65536"/>
              <a:gd name="T11" fmla="*/ 0 60000 65536"/>
              <a:gd name="T12" fmla="*/ 12427 w 21600"/>
              <a:gd name="T13" fmla="*/ 3900 h 21600"/>
              <a:gd name="T14" fmla="*/ 18312 w 21600"/>
              <a:gd name="T15" fmla="*/ 825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900"/>
                </a:lnTo>
                <a:cubicBezTo>
                  <a:pt x="5564" y="3900"/>
                  <a:pt x="0" y="7597"/>
                  <a:pt x="0" y="12158"/>
                </a:cubicBezTo>
                <a:lnTo>
                  <a:pt x="0" y="21600"/>
                </a:lnTo>
                <a:lnTo>
                  <a:pt x="4454" y="21600"/>
                </a:lnTo>
                <a:lnTo>
                  <a:pt x="4454" y="12158"/>
                </a:lnTo>
                <a:cubicBezTo>
                  <a:pt x="4454" y="10004"/>
                  <a:pt x="8024" y="8258"/>
                  <a:pt x="12427" y="8258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99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81025" y="6057900"/>
            <a:ext cx="7942263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also, the Unit Property:  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>
                <a:solidFill>
                  <a:schemeClr val="accent2"/>
                </a:solidFill>
              </a:rPr>
              <a:t> + 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>
                <a:solidFill>
                  <a:schemeClr val="accent2"/>
                </a:solidFill>
              </a:rPr>
              <a:t> = </a:t>
            </a:r>
            <a:r>
              <a:rPr lang="en-US" b="1">
                <a:solidFill>
                  <a:schemeClr val="accent2"/>
                </a:solidFill>
              </a:rPr>
              <a:t>1</a:t>
            </a:r>
            <a:r>
              <a:rPr lang="en-US"/>
              <a:t>   and Zero Property:  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cs typeface="Times New Roman" pitchFamily="-111" charset="0"/>
              </a:rPr>
              <a:t>· </a:t>
            </a:r>
            <a:r>
              <a:rPr lang="en-US" i="1">
                <a:solidFill>
                  <a:schemeClr val="accent2"/>
                </a:solidFill>
                <a:cs typeface="Times New Roman" pitchFamily="-111" charset="0"/>
              </a:rPr>
              <a:t>x</a:t>
            </a:r>
            <a:r>
              <a:rPr lang="en-US">
                <a:solidFill>
                  <a:schemeClr val="accent2"/>
                </a:solidFill>
                <a:cs typeface="Times New Roman" pitchFamily="-111" charset="0"/>
              </a:rPr>
              <a:t> = </a:t>
            </a:r>
            <a:r>
              <a:rPr lang="en-US" b="1">
                <a:solidFill>
                  <a:schemeClr val="accent2"/>
                </a:solidFill>
                <a:cs typeface="Times New Roman" pitchFamily="-111" charset="0"/>
              </a:rPr>
              <a:t>0</a:t>
            </a:r>
          </a:p>
        </p:txBody>
      </p:sp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838200" y="4800600"/>
            <a:ext cx="1676400" cy="533400"/>
          </a:xfrm>
          <a:prstGeom prst="ellipse">
            <a:avLst/>
          </a:prstGeom>
          <a:noFill/>
          <a:ln w="38100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838200" y="3200400"/>
            <a:ext cx="1676400" cy="533400"/>
          </a:xfrm>
          <a:prstGeom prst="ellipse">
            <a:avLst/>
          </a:prstGeom>
          <a:noFill/>
          <a:ln w="38100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2438400" y="3200400"/>
            <a:ext cx="1676400" cy="533400"/>
          </a:xfrm>
          <a:prstGeom prst="ellipse">
            <a:avLst/>
          </a:prstGeom>
          <a:noFill/>
          <a:ln w="38100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20"/>
          <p:cNvSpPr>
            <a:spLocks noChangeArrowheads="1"/>
          </p:cNvSpPr>
          <p:nvPr/>
        </p:nvSpPr>
        <p:spPr bwMode="auto">
          <a:xfrm>
            <a:off x="5105400" y="3581400"/>
            <a:ext cx="2590800" cy="457200"/>
          </a:xfrm>
          <a:prstGeom prst="ellipse">
            <a:avLst/>
          </a:prstGeom>
          <a:noFill/>
          <a:ln w="38100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Oval 21"/>
          <p:cNvSpPr>
            <a:spLocks noChangeArrowheads="1"/>
          </p:cNvSpPr>
          <p:nvPr/>
        </p:nvSpPr>
        <p:spPr bwMode="auto">
          <a:xfrm>
            <a:off x="4876800" y="5562600"/>
            <a:ext cx="3276600" cy="457200"/>
          </a:xfrm>
          <a:prstGeom prst="ellipse">
            <a:avLst/>
          </a:prstGeom>
          <a:noFill/>
          <a:ln w="38100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4114800" y="6248400"/>
            <a:ext cx="228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772400" y="6248400"/>
            <a:ext cx="228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D81381-B0C4-4A5A-BCED-DEFEE31F2A1A}" type="slidenum">
              <a:rPr lang="en-US"/>
              <a:pPr/>
              <a:t>11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Duality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dual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baseline="30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a Boolean expression 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representing function 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is obtained by exchanging 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with 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·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, and 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0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with 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1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in 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e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.</a:t>
            </a:r>
          </a:p>
          <a:p>
            <a:pPr lvl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The function represented by 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e</a:t>
            </a:r>
            <a:r>
              <a:rPr lang="en-US" baseline="30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d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is denoted 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f</a:t>
            </a:r>
            <a:r>
              <a:rPr lang="en-US" baseline="30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d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.</a:t>
            </a:r>
          </a:p>
          <a:p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Duality principle: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 If 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e</a:t>
            </a:r>
            <a:r>
              <a:rPr lang="en-US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1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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e</a:t>
            </a:r>
            <a:r>
              <a:rPr lang="en-US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2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 then 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e</a:t>
            </a:r>
            <a:r>
              <a:rPr lang="en-US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1</a:t>
            </a:r>
            <a:r>
              <a:rPr lang="en-US" baseline="30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d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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e</a:t>
            </a:r>
            <a:r>
              <a:rPr lang="en-US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2</a:t>
            </a:r>
            <a:r>
              <a:rPr lang="en-US" baseline="30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d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.</a:t>
            </a:r>
          </a:p>
          <a:p>
            <a:pPr lvl="1"/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Example: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 The equivalence 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(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x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+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y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) 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= 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x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  </a:t>
            </a:r>
            <a:b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</a:b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implies (and is implied by) 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x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 + 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xy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 = 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x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.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-111" charset="0"/>
              <a:sym typeface="Symbol" pitchFamily="-111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244EDB-3626-49C1-B62A-04009A7ED34E}" type="slidenum">
              <a:rPr lang="en-US"/>
              <a:pPr/>
              <a:t>12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Algebra, in the abstract</a:t>
            </a:r>
          </a:p>
        </p:txBody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general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Boolean algebra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is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any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set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having elements </a:t>
            </a: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two binary operators </a:t>
            </a: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-111" charset="2"/>
                <a:sym typeface="Symbol" pitchFamily="-111" charset="2"/>
              </a:rPr>
              <a:t>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-111" charset="2"/>
                <a:sym typeface="Symbol" pitchFamily="-111" charset="2"/>
              </a:rPr>
              <a:t>,</a:t>
            </a: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-111" charset="2"/>
                <a:sym typeface="Symbol" pitchFamily="-111" charset="2"/>
              </a:rPr>
              <a:t>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-111" charset="2"/>
                <a:sym typeface="Symbol" pitchFamily="-111" charset="2"/>
              </a:rPr>
              <a:t>,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and a unary operator </a:t>
            </a: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-111" charset="2"/>
                <a:sym typeface="Symbol" pitchFamily="-111" charset="2"/>
              </a:rPr>
              <a:t>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-111" charset="2"/>
                <a:sym typeface="Symbol" pitchFamily="-111" charset="2"/>
              </a:rPr>
              <a:t> 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that satisfies the following laws:</a:t>
            </a: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Identity laws:          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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0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=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,          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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1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=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endParaRPr lang="en-US" sz="24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-111" charset="2"/>
            </a:endParaRP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Complement laws:  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 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=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1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,       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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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=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0</a:t>
            </a:r>
            <a:endParaRPr lang="en-US" sz="2400" b="1" i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-111" charset="2"/>
            </a:endParaRP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Associative laws: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(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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y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)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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z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=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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(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y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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z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)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, 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(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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y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)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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z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=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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(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y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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z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)</a:t>
            </a: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Commutative laws: 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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y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=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y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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,    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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y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=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y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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endParaRPr lang="en-US" sz="24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-111" charset="2"/>
            </a:endParaRP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Distributive laws:  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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(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y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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z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) = (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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y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)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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(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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z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)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,  			                                  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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(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y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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z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)=(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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y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)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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(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x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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z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)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.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304800" y="5562600"/>
            <a:ext cx="3810000" cy="935038"/>
          </a:xfrm>
          <a:prstGeom prst="rect">
            <a:avLst/>
          </a:prstGeom>
          <a:solidFill>
            <a:srgbClr val="FFFFCC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/>
              <a:t>Note that </a:t>
            </a:r>
            <a:r>
              <a:rPr lang="en-US" sz="1800" i="1"/>
              <a:t>B</a:t>
            </a:r>
            <a:r>
              <a:rPr lang="en-US" sz="1800"/>
              <a:t> may generally have other </a:t>
            </a:r>
            <a:br>
              <a:rPr lang="en-US" sz="1800"/>
            </a:br>
            <a:r>
              <a:rPr lang="en-US" sz="1800"/>
              <a:t>elements besides </a:t>
            </a:r>
            <a:r>
              <a:rPr lang="en-US" sz="1800" b="1"/>
              <a:t>0</a:t>
            </a:r>
            <a:r>
              <a:rPr lang="en-US" sz="1800"/>
              <a:t>, </a:t>
            </a:r>
            <a:r>
              <a:rPr lang="en-US" sz="1800" b="1"/>
              <a:t>1</a:t>
            </a:r>
            <a:r>
              <a:rPr lang="en-US" sz="1800"/>
              <a:t>, and we have not </a:t>
            </a:r>
            <a:br>
              <a:rPr lang="en-US" sz="1800"/>
            </a:br>
            <a:r>
              <a:rPr lang="en-US" sz="1800"/>
              <a:t>fully defined any of the operators!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FB8D02-4488-4BD1-ADEE-7323508ECE46}" type="slidenum">
              <a:rPr lang="en-US"/>
              <a:pPr/>
              <a:t>13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cs typeface="Times New Roman" pitchFamily="-111" charset="0"/>
              </a:rPr>
              <a:t>§11.2 – Representing Boolean Functions</a:t>
            </a:r>
          </a:p>
        </p:txBody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Sum-of-products Expansions</a:t>
            </a:r>
          </a:p>
          <a:p>
            <a:pPr lvl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A.k.a. Disjunctive Normal Form (DNF)</a:t>
            </a:r>
          </a:p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Product-of-sums Expansions</a:t>
            </a:r>
          </a:p>
          <a:p>
            <a:pPr lvl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A.k.a. Conjunctive Normal Form (CNF)</a:t>
            </a:r>
          </a:p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Functional Completeness</a:t>
            </a:r>
          </a:p>
          <a:p>
            <a:pPr lvl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Minimal functionally complete sets of operators.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B49BD5-A9B2-4FDF-863C-6BBC480F4F8D}" type="slidenum">
              <a:rPr lang="en-US"/>
              <a:pPr/>
              <a:t>14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Sum-of-Products Expansions</a:t>
            </a:r>
          </a:p>
        </p:txBody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Theorem: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Any Boolean function can be represented as a sum of products of variables and their complements.</a:t>
            </a:r>
          </a:p>
          <a:p>
            <a:pPr lvl="1"/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Proof: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By construction from the function’s truth table.  For each row that is 1, include a term in the sum that is a product representing the condition that the variables have the values given for that row.</a:t>
            </a:r>
            <a:endParaRPr lang="en-US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2293938" y="5832475"/>
            <a:ext cx="4037012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Show an example on the board.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610AB3-E7FF-4BBC-8802-DC1EA3867D96}" type="slidenum">
              <a:rPr lang="en-US"/>
              <a:pPr/>
              <a:t>15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Literals, Minterms, DNF</a:t>
            </a:r>
          </a:p>
        </p:txBody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literal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is a Boolean variable or its complement.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minterm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Boolean variables 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28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,…,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2800" i="1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is a Boolean product of 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literals 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US" sz="28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US" sz="2800" i="1" u="sng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where 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US" sz="2800" i="1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is either the literal 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2800" i="1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or its complement 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2800" i="1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Note that at most one minterm can have the value 1.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disjunctive normal form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(DNF) of a degree-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Boolean function 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is the unique sum of minterms of the variables 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28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,…,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2800" i="1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that represents 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A.k.a. the sum-of-products expansion of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6400800" y="3400425"/>
            <a:ext cx="304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4FE77F-5557-48E3-87C6-42EDA1E04AD9}" type="slidenum">
              <a:rPr lang="en-US"/>
              <a:pPr/>
              <a:t>16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Conjunctive Normal Form</a:t>
            </a:r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maxterm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is a sum of literals.</a:t>
            </a:r>
          </a:p>
          <a:p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CNF is a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product-of-maxterms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representation.</a:t>
            </a:r>
          </a:p>
          <a:p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 find the CNF representation for 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</a:p>
          <a:p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take the DNF representation for complement 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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</a:p>
          <a:p>
            <a:pPr lvl="1">
              <a:buFontTx/>
              <a:buNone/>
            </a:pPr>
            <a:r>
              <a:rPr 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			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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f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=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∑</a:t>
            </a:r>
            <a:r>
              <a:rPr lang="en-US" sz="2400" i="1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i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∏</a:t>
            </a:r>
            <a:r>
              <a:rPr lang="en-US" sz="2400" i="1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j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y</a:t>
            </a:r>
            <a:r>
              <a:rPr lang="en-US" sz="2400" i="1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i</a:t>
            </a:r>
            <a:r>
              <a:rPr lang="en-US" sz="24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,</a:t>
            </a:r>
            <a:r>
              <a:rPr lang="en-US" sz="2400" i="1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j</a:t>
            </a:r>
            <a:endParaRPr lang="en-US" sz="2400" i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-111" charset="0"/>
            </a:endParaRPr>
          </a:p>
          <a:p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and then complement both sides &amp; apply DeMorgan’s laws to get:</a:t>
            </a:r>
          </a:p>
          <a:p>
            <a:pPr lvl="1">
              <a:buFontTx/>
              <a:buNone/>
            </a:pPr>
            <a:r>
              <a:rPr 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			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f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=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∏</a:t>
            </a:r>
            <a:r>
              <a:rPr lang="en-US" sz="2400" i="1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i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∑</a:t>
            </a:r>
            <a:r>
              <a:rPr lang="en-US" sz="2400" i="1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j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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y</a:t>
            </a:r>
            <a:r>
              <a:rPr lang="en-US" sz="2400" i="1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i</a:t>
            </a:r>
            <a:r>
              <a:rPr lang="en-US" sz="24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,</a:t>
            </a:r>
            <a:r>
              <a:rPr lang="en-US" sz="2400" i="1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j</a:t>
            </a: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5562600" y="5181600"/>
            <a:ext cx="3098800" cy="1225550"/>
          </a:xfrm>
          <a:prstGeom prst="rect">
            <a:avLst/>
          </a:prstGeom>
          <a:solidFill>
            <a:srgbClr val="FFFFCC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Can also get CNF more</a:t>
            </a:r>
            <a:br>
              <a:rPr lang="en-US"/>
            </a:br>
            <a:r>
              <a:rPr lang="en-US"/>
              <a:t>directly, using the 0</a:t>
            </a:r>
            <a:br>
              <a:rPr lang="en-US"/>
            </a:br>
            <a:r>
              <a:rPr lang="en-US"/>
              <a:t>rows of the truth table.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D40E54-E77D-40B5-85BC-85083B05AB7E}" type="slidenum">
              <a:rPr lang="en-US"/>
              <a:pPr/>
              <a:t>17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Completeness</a:t>
            </a:r>
          </a:p>
        </p:txBody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Since every Boolean function can be expressed in terms of 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·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,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+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,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¯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, we say that the set of operators 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{·,+,¯}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is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functionally complete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There are smaller sets of operators that are also functionally complete.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We can eliminate either 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·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or 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+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using DeMorgan’s law.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NAND 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|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and NOR 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↓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 are also functionally complete, each by itself (as a singleton set).</a:t>
            </a:r>
          </a:p>
          <a:p>
            <a:pPr lvl="1">
              <a:lnSpc>
                <a:spcPct val="90000"/>
              </a:lnSpc>
            </a:pPr>
            <a:r>
              <a:rPr 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E.g.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, 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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x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 =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x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|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x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, and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xy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 = (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x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|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y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)|(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x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|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y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)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8E1742-B577-4B4A-87DC-5AF5DAAAA668}" type="slidenum">
              <a:rPr lang="en-US"/>
              <a:pPr/>
              <a:t>18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-111" charset="0"/>
              </a:rPr>
              <a:t>§</a:t>
            </a:r>
            <a:r>
              <a:rPr lang="en-US" smtClean="0"/>
              <a:t>11.3 – Logic Gates</a:t>
            </a:r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Inverter, Or, And gate symbols.</a:t>
            </a:r>
          </a:p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Multi-input gates.</a:t>
            </a:r>
          </a:p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Logic circuits and examples.</a:t>
            </a:r>
          </a:p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Adders, “half,” “full,” and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-bit.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C85B6A-BA9F-4EB0-8498-8316D2E55B78}" type="slidenum">
              <a:rPr lang="en-US"/>
              <a:pPr/>
              <a:t>19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 Gate Symbols</a:t>
            </a:r>
          </a:p>
        </p:txBody>
      </p:sp>
      <p:sp>
        <p:nvSpPr>
          <p:cNvPr id="884751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Inverter (logical NOT,</a:t>
            </a:r>
            <a:b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Boolean complement).</a:t>
            </a:r>
          </a:p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AND gate (Boolean</a:t>
            </a:r>
            <a:b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product).</a:t>
            </a:r>
          </a:p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 gate (Boolean sum).</a:t>
            </a:r>
          </a:p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XOR gate (exclusive-OR,</a:t>
            </a:r>
            <a:b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sum mod 2).</a:t>
            </a:r>
          </a:p>
        </p:txBody>
      </p:sp>
      <p:sp>
        <p:nvSpPr>
          <p:cNvPr id="33798" name="AutoShape 4"/>
          <p:cNvSpPr>
            <a:spLocks noChangeArrowheads="1"/>
          </p:cNvSpPr>
          <p:nvPr/>
        </p:nvSpPr>
        <p:spPr bwMode="auto">
          <a:xfrm rot="5400000">
            <a:off x="6354763" y="2124075"/>
            <a:ext cx="762000" cy="914400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5"/>
          <p:cNvSpPr>
            <a:spLocks noChangeArrowheads="1"/>
          </p:cNvSpPr>
          <p:nvPr/>
        </p:nvSpPr>
        <p:spPr bwMode="auto">
          <a:xfrm>
            <a:off x="7192963" y="2505075"/>
            <a:ext cx="152400" cy="152400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6"/>
          <p:cNvSpPr>
            <a:spLocks noChangeShapeType="1"/>
          </p:cNvSpPr>
          <p:nvPr/>
        </p:nvSpPr>
        <p:spPr bwMode="auto">
          <a:xfrm flipH="1">
            <a:off x="5745163" y="258127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1" name="Line 7"/>
          <p:cNvSpPr>
            <a:spLocks noChangeShapeType="1"/>
          </p:cNvSpPr>
          <p:nvPr/>
        </p:nvSpPr>
        <p:spPr bwMode="auto">
          <a:xfrm flipH="1">
            <a:off x="7345363" y="258127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Text Box 8"/>
          <p:cNvSpPr txBox="1">
            <a:spLocks noChangeArrowheads="1"/>
          </p:cNvSpPr>
          <p:nvPr/>
        </p:nvSpPr>
        <p:spPr bwMode="auto">
          <a:xfrm>
            <a:off x="5838825" y="1965325"/>
            <a:ext cx="409575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i="1"/>
              <a:t>x</a:t>
            </a:r>
          </a:p>
        </p:txBody>
      </p:sp>
      <p:sp>
        <p:nvSpPr>
          <p:cNvPr id="33803" name="Text Box 9"/>
          <p:cNvSpPr txBox="1">
            <a:spLocks noChangeArrowheads="1"/>
          </p:cNvSpPr>
          <p:nvPr/>
        </p:nvSpPr>
        <p:spPr bwMode="auto">
          <a:xfrm>
            <a:off x="7499350" y="2124075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i="1"/>
          </a:p>
        </p:txBody>
      </p:sp>
      <p:sp>
        <p:nvSpPr>
          <p:cNvPr id="33804" name="Freeform 10"/>
          <p:cNvSpPr>
            <a:spLocks/>
          </p:cNvSpPr>
          <p:nvPr/>
        </p:nvSpPr>
        <p:spPr bwMode="auto">
          <a:xfrm>
            <a:off x="6248400" y="3200400"/>
            <a:ext cx="990600" cy="609600"/>
          </a:xfrm>
          <a:custGeom>
            <a:avLst/>
            <a:gdLst>
              <a:gd name="T0" fmla="*/ 2 w 484"/>
              <a:gd name="T1" fmla="*/ 0 h 340"/>
              <a:gd name="T2" fmla="*/ 290 w 484"/>
              <a:gd name="T3" fmla="*/ 2 h 340"/>
              <a:gd name="T4" fmla="*/ 484 w 484"/>
              <a:gd name="T5" fmla="*/ 172 h 340"/>
              <a:gd name="T6" fmla="*/ 292 w 484"/>
              <a:gd name="T7" fmla="*/ 337 h 340"/>
              <a:gd name="T8" fmla="*/ 0 w 484"/>
              <a:gd name="T9" fmla="*/ 338 h 340"/>
              <a:gd name="T10" fmla="*/ 2 w 484"/>
              <a:gd name="T11" fmla="*/ 0 h 3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84"/>
              <a:gd name="T19" fmla="*/ 0 h 340"/>
              <a:gd name="T20" fmla="*/ 484 w 484"/>
              <a:gd name="T21" fmla="*/ 340 h 3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84" h="340">
                <a:moveTo>
                  <a:pt x="2" y="0"/>
                </a:moveTo>
                <a:cubicBezTo>
                  <a:pt x="173" y="0"/>
                  <a:pt x="120" y="2"/>
                  <a:pt x="290" y="2"/>
                </a:cubicBezTo>
                <a:cubicBezTo>
                  <a:pt x="388" y="2"/>
                  <a:pt x="476" y="48"/>
                  <a:pt x="484" y="172"/>
                </a:cubicBezTo>
                <a:cubicBezTo>
                  <a:pt x="480" y="280"/>
                  <a:pt x="396" y="340"/>
                  <a:pt x="292" y="337"/>
                </a:cubicBezTo>
                <a:cubicBezTo>
                  <a:pt x="188" y="334"/>
                  <a:pt x="147" y="338"/>
                  <a:pt x="0" y="338"/>
                </a:cubicBezTo>
                <a:cubicBezTo>
                  <a:pt x="0" y="226"/>
                  <a:pt x="2" y="142"/>
                  <a:pt x="2" y="0"/>
                </a:cubicBezTo>
                <a:close/>
              </a:path>
            </a:pathLst>
          </a:cu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5" name="Line 11"/>
          <p:cNvSpPr>
            <a:spLocks noChangeShapeType="1"/>
          </p:cNvSpPr>
          <p:nvPr/>
        </p:nvSpPr>
        <p:spPr bwMode="auto">
          <a:xfrm>
            <a:off x="5715000" y="3352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6" name="Line 12"/>
          <p:cNvSpPr>
            <a:spLocks noChangeShapeType="1"/>
          </p:cNvSpPr>
          <p:nvPr/>
        </p:nvSpPr>
        <p:spPr bwMode="auto">
          <a:xfrm>
            <a:off x="5715000" y="3657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>
            <p:ph idx="4294967295"/>
          </p:nvPr>
        </p:nvGraphicFramePr>
        <p:xfrm>
          <a:off x="7389813" y="2085975"/>
          <a:ext cx="458787" cy="542925"/>
        </p:xfrm>
        <a:graphic>
          <a:graphicData uri="http://schemas.openxmlformats.org/presentationml/2006/ole">
            <p:oleObj spid="_x0000_s33794" name="Equation" r:id="rId3" imgW="139680" imgH="164880" progId="Equation.3">
              <p:embed/>
            </p:oleObj>
          </a:graphicData>
        </a:graphic>
      </p:graphicFrame>
      <p:sp>
        <p:nvSpPr>
          <p:cNvPr id="33807" name="Text Box 16"/>
          <p:cNvSpPr txBox="1">
            <a:spLocks noChangeArrowheads="1"/>
          </p:cNvSpPr>
          <p:nvPr/>
        </p:nvSpPr>
        <p:spPr bwMode="auto">
          <a:xfrm>
            <a:off x="5835650" y="2863850"/>
            <a:ext cx="3651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x</a:t>
            </a:r>
          </a:p>
        </p:txBody>
      </p:sp>
      <p:sp>
        <p:nvSpPr>
          <p:cNvPr id="33808" name="Text Box 17"/>
          <p:cNvSpPr txBox="1">
            <a:spLocks noChangeArrowheads="1"/>
          </p:cNvSpPr>
          <p:nvPr/>
        </p:nvSpPr>
        <p:spPr bwMode="auto">
          <a:xfrm>
            <a:off x="5807075" y="3459163"/>
            <a:ext cx="36512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y</a:t>
            </a:r>
          </a:p>
        </p:txBody>
      </p:sp>
      <p:sp>
        <p:nvSpPr>
          <p:cNvPr id="33809" name="Line 18"/>
          <p:cNvSpPr>
            <a:spLocks noChangeShapeType="1"/>
          </p:cNvSpPr>
          <p:nvPr/>
        </p:nvSpPr>
        <p:spPr bwMode="auto">
          <a:xfrm>
            <a:off x="7239000" y="3505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0" name="Text Box 19"/>
          <p:cNvSpPr txBox="1">
            <a:spLocks noChangeArrowheads="1"/>
          </p:cNvSpPr>
          <p:nvPr/>
        </p:nvSpPr>
        <p:spPr bwMode="auto">
          <a:xfrm>
            <a:off x="7286625" y="2895600"/>
            <a:ext cx="7048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/>
              <a:t>x</a:t>
            </a:r>
            <a:r>
              <a:rPr lang="en-US" sz="3600" i="1">
                <a:cs typeface="Times New Roman" pitchFamily="-111" charset="0"/>
              </a:rPr>
              <a:t>·y</a:t>
            </a:r>
          </a:p>
        </p:txBody>
      </p:sp>
      <p:sp>
        <p:nvSpPr>
          <p:cNvPr id="33811" name="Freeform 20"/>
          <p:cNvSpPr>
            <a:spLocks/>
          </p:cNvSpPr>
          <p:nvPr/>
        </p:nvSpPr>
        <p:spPr bwMode="auto">
          <a:xfrm>
            <a:off x="6248400" y="4191000"/>
            <a:ext cx="1120775" cy="701675"/>
          </a:xfrm>
          <a:custGeom>
            <a:avLst/>
            <a:gdLst>
              <a:gd name="T0" fmla="*/ 126 w 706"/>
              <a:gd name="T1" fmla="*/ 224 h 442"/>
              <a:gd name="T2" fmla="*/ 0 w 706"/>
              <a:gd name="T3" fmla="*/ 4 h 442"/>
              <a:gd name="T4" fmla="*/ 416 w 706"/>
              <a:gd name="T5" fmla="*/ 6 h 442"/>
              <a:gd name="T6" fmla="*/ 706 w 706"/>
              <a:gd name="T7" fmla="*/ 216 h 442"/>
              <a:gd name="T8" fmla="*/ 426 w 706"/>
              <a:gd name="T9" fmla="*/ 432 h 442"/>
              <a:gd name="T10" fmla="*/ 2 w 706"/>
              <a:gd name="T11" fmla="*/ 440 h 442"/>
              <a:gd name="T12" fmla="*/ 126 w 706"/>
              <a:gd name="T13" fmla="*/ 224 h 4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06"/>
              <a:gd name="T22" fmla="*/ 0 h 442"/>
              <a:gd name="T23" fmla="*/ 706 w 706"/>
              <a:gd name="T24" fmla="*/ 442 h 4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06" h="442">
                <a:moveTo>
                  <a:pt x="126" y="224"/>
                </a:moveTo>
                <a:cubicBezTo>
                  <a:pt x="122" y="134"/>
                  <a:pt x="60" y="86"/>
                  <a:pt x="0" y="4"/>
                </a:cubicBezTo>
                <a:cubicBezTo>
                  <a:pt x="192" y="4"/>
                  <a:pt x="284" y="0"/>
                  <a:pt x="416" y="6"/>
                </a:cubicBezTo>
                <a:cubicBezTo>
                  <a:pt x="548" y="8"/>
                  <a:pt x="652" y="128"/>
                  <a:pt x="706" y="216"/>
                </a:cubicBezTo>
                <a:cubicBezTo>
                  <a:pt x="668" y="296"/>
                  <a:pt x="568" y="426"/>
                  <a:pt x="426" y="432"/>
                </a:cubicBezTo>
                <a:cubicBezTo>
                  <a:pt x="268" y="442"/>
                  <a:pt x="72" y="442"/>
                  <a:pt x="2" y="440"/>
                </a:cubicBezTo>
                <a:cubicBezTo>
                  <a:pt x="78" y="368"/>
                  <a:pt x="130" y="314"/>
                  <a:pt x="126" y="224"/>
                </a:cubicBezTo>
                <a:close/>
              </a:path>
            </a:pathLst>
          </a:cu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2" name="Line 21"/>
          <p:cNvSpPr>
            <a:spLocks noChangeShapeType="1"/>
          </p:cNvSpPr>
          <p:nvPr/>
        </p:nvSpPr>
        <p:spPr bwMode="auto">
          <a:xfrm flipV="1">
            <a:off x="5638800" y="437197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3" name="Line 22"/>
          <p:cNvSpPr>
            <a:spLocks noChangeShapeType="1"/>
          </p:cNvSpPr>
          <p:nvPr/>
        </p:nvSpPr>
        <p:spPr bwMode="auto">
          <a:xfrm>
            <a:off x="5657850" y="46863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4" name="Text Box 23"/>
          <p:cNvSpPr txBox="1">
            <a:spLocks noChangeArrowheads="1"/>
          </p:cNvSpPr>
          <p:nvPr/>
        </p:nvSpPr>
        <p:spPr bwMode="auto">
          <a:xfrm>
            <a:off x="5835650" y="3886200"/>
            <a:ext cx="3651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x</a:t>
            </a:r>
          </a:p>
        </p:txBody>
      </p:sp>
      <p:sp>
        <p:nvSpPr>
          <p:cNvPr id="33815" name="Text Box 24"/>
          <p:cNvSpPr txBox="1">
            <a:spLocks noChangeArrowheads="1"/>
          </p:cNvSpPr>
          <p:nvPr/>
        </p:nvSpPr>
        <p:spPr bwMode="auto">
          <a:xfrm>
            <a:off x="5807075" y="4481513"/>
            <a:ext cx="36512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y</a:t>
            </a:r>
          </a:p>
        </p:txBody>
      </p:sp>
      <p:sp>
        <p:nvSpPr>
          <p:cNvPr id="33816" name="Line 25"/>
          <p:cNvSpPr>
            <a:spLocks noChangeShapeType="1"/>
          </p:cNvSpPr>
          <p:nvPr/>
        </p:nvSpPr>
        <p:spPr bwMode="auto">
          <a:xfrm>
            <a:off x="7381875" y="452437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7" name="Text Box 26"/>
          <p:cNvSpPr txBox="1">
            <a:spLocks noChangeArrowheads="1"/>
          </p:cNvSpPr>
          <p:nvPr/>
        </p:nvSpPr>
        <p:spPr bwMode="auto">
          <a:xfrm>
            <a:off x="7342188" y="3894138"/>
            <a:ext cx="898525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/>
              <a:t>x+y</a:t>
            </a:r>
          </a:p>
        </p:txBody>
      </p:sp>
      <p:sp>
        <p:nvSpPr>
          <p:cNvPr id="33818" name="Freeform 27"/>
          <p:cNvSpPr>
            <a:spLocks/>
          </p:cNvSpPr>
          <p:nvPr/>
        </p:nvSpPr>
        <p:spPr bwMode="auto">
          <a:xfrm>
            <a:off x="6248400" y="5226050"/>
            <a:ext cx="1120775" cy="701675"/>
          </a:xfrm>
          <a:custGeom>
            <a:avLst/>
            <a:gdLst>
              <a:gd name="T0" fmla="*/ 126 w 706"/>
              <a:gd name="T1" fmla="*/ 224 h 442"/>
              <a:gd name="T2" fmla="*/ 0 w 706"/>
              <a:gd name="T3" fmla="*/ 4 h 442"/>
              <a:gd name="T4" fmla="*/ 416 w 706"/>
              <a:gd name="T5" fmla="*/ 6 h 442"/>
              <a:gd name="T6" fmla="*/ 706 w 706"/>
              <a:gd name="T7" fmla="*/ 216 h 442"/>
              <a:gd name="T8" fmla="*/ 426 w 706"/>
              <a:gd name="T9" fmla="*/ 432 h 442"/>
              <a:gd name="T10" fmla="*/ 2 w 706"/>
              <a:gd name="T11" fmla="*/ 440 h 442"/>
              <a:gd name="T12" fmla="*/ 126 w 706"/>
              <a:gd name="T13" fmla="*/ 224 h 4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06"/>
              <a:gd name="T22" fmla="*/ 0 h 442"/>
              <a:gd name="T23" fmla="*/ 706 w 706"/>
              <a:gd name="T24" fmla="*/ 442 h 4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06" h="442">
                <a:moveTo>
                  <a:pt x="126" y="224"/>
                </a:moveTo>
                <a:cubicBezTo>
                  <a:pt x="122" y="134"/>
                  <a:pt x="60" y="86"/>
                  <a:pt x="0" y="4"/>
                </a:cubicBezTo>
                <a:cubicBezTo>
                  <a:pt x="192" y="4"/>
                  <a:pt x="284" y="0"/>
                  <a:pt x="416" y="6"/>
                </a:cubicBezTo>
                <a:cubicBezTo>
                  <a:pt x="548" y="8"/>
                  <a:pt x="652" y="128"/>
                  <a:pt x="706" y="216"/>
                </a:cubicBezTo>
                <a:cubicBezTo>
                  <a:pt x="668" y="296"/>
                  <a:pt x="568" y="426"/>
                  <a:pt x="426" y="432"/>
                </a:cubicBezTo>
                <a:cubicBezTo>
                  <a:pt x="268" y="442"/>
                  <a:pt x="72" y="442"/>
                  <a:pt x="2" y="440"/>
                </a:cubicBezTo>
                <a:cubicBezTo>
                  <a:pt x="78" y="368"/>
                  <a:pt x="130" y="314"/>
                  <a:pt x="126" y="224"/>
                </a:cubicBezTo>
                <a:close/>
              </a:path>
            </a:pathLst>
          </a:cu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9" name="Freeform 28"/>
          <p:cNvSpPr>
            <a:spLocks/>
          </p:cNvSpPr>
          <p:nvPr/>
        </p:nvSpPr>
        <p:spPr bwMode="auto">
          <a:xfrm>
            <a:off x="5486400" y="5410200"/>
            <a:ext cx="787400" cy="1588"/>
          </a:xfrm>
          <a:custGeom>
            <a:avLst/>
            <a:gdLst>
              <a:gd name="T0" fmla="*/ 0 w 496"/>
              <a:gd name="T1" fmla="*/ 0 h 1"/>
              <a:gd name="T2" fmla="*/ 496 w 496"/>
              <a:gd name="T3" fmla="*/ 0 h 1"/>
              <a:gd name="T4" fmla="*/ 0 60000 65536"/>
              <a:gd name="T5" fmla="*/ 0 60000 65536"/>
              <a:gd name="T6" fmla="*/ 0 w 496"/>
              <a:gd name="T7" fmla="*/ 0 h 1"/>
              <a:gd name="T8" fmla="*/ 496 w 4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6" h="1">
                <a:moveTo>
                  <a:pt x="0" y="0"/>
                </a:moveTo>
                <a:lnTo>
                  <a:pt x="496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0" name="Freeform 29"/>
          <p:cNvSpPr>
            <a:spLocks/>
          </p:cNvSpPr>
          <p:nvPr/>
        </p:nvSpPr>
        <p:spPr bwMode="auto">
          <a:xfrm>
            <a:off x="5486400" y="5721350"/>
            <a:ext cx="828675" cy="1588"/>
          </a:xfrm>
          <a:custGeom>
            <a:avLst/>
            <a:gdLst>
              <a:gd name="T0" fmla="*/ 0 w 522"/>
              <a:gd name="T1" fmla="*/ 0 h 1"/>
              <a:gd name="T2" fmla="*/ 522 w 522"/>
              <a:gd name="T3" fmla="*/ 0 h 1"/>
              <a:gd name="T4" fmla="*/ 0 60000 65536"/>
              <a:gd name="T5" fmla="*/ 0 60000 65536"/>
              <a:gd name="T6" fmla="*/ 0 w 522"/>
              <a:gd name="T7" fmla="*/ 0 h 1"/>
              <a:gd name="T8" fmla="*/ 522 w 52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2" h="1">
                <a:moveTo>
                  <a:pt x="0" y="0"/>
                </a:moveTo>
                <a:lnTo>
                  <a:pt x="522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1" name="Text Box 30"/>
          <p:cNvSpPr txBox="1">
            <a:spLocks noChangeArrowheads="1"/>
          </p:cNvSpPr>
          <p:nvPr/>
        </p:nvSpPr>
        <p:spPr bwMode="auto">
          <a:xfrm>
            <a:off x="5715000" y="5516563"/>
            <a:ext cx="36512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y</a:t>
            </a:r>
          </a:p>
        </p:txBody>
      </p:sp>
      <p:sp>
        <p:nvSpPr>
          <p:cNvPr id="33822" name="Line 31"/>
          <p:cNvSpPr>
            <a:spLocks noChangeShapeType="1"/>
          </p:cNvSpPr>
          <p:nvPr/>
        </p:nvSpPr>
        <p:spPr bwMode="auto">
          <a:xfrm>
            <a:off x="7381875" y="55594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3" name="Text Box 32"/>
          <p:cNvSpPr txBox="1">
            <a:spLocks noChangeArrowheads="1"/>
          </p:cNvSpPr>
          <p:nvPr/>
        </p:nvSpPr>
        <p:spPr bwMode="auto">
          <a:xfrm>
            <a:off x="5638800" y="4906963"/>
            <a:ext cx="36512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x</a:t>
            </a:r>
          </a:p>
        </p:txBody>
      </p:sp>
      <p:sp>
        <p:nvSpPr>
          <p:cNvPr id="33824" name="Freeform 33"/>
          <p:cNvSpPr>
            <a:spLocks/>
          </p:cNvSpPr>
          <p:nvPr/>
        </p:nvSpPr>
        <p:spPr bwMode="auto">
          <a:xfrm>
            <a:off x="6146800" y="5254625"/>
            <a:ext cx="228600" cy="660400"/>
          </a:xfrm>
          <a:custGeom>
            <a:avLst/>
            <a:gdLst>
              <a:gd name="T0" fmla="*/ 8 w 144"/>
              <a:gd name="T1" fmla="*/ 0 h 416"/>
              <a:gd name="T2" fmla="*/ 142 w 144"/>
              <a:gd name="T3" fmla="*/ 208 h 416"/>
              <a:gd name="T4" fmla="*/ 0 w 144"/>
              <a:gd name="T5" fmla="*/ 416 h 416"/>
              <a:gd name="T6" fmla="*/ 0 60000 65536"/>
              <a:gd name="T7" fmla="*/ 0 60000 65536"/>
              <a:gd name="T8" fmla="*/ 0 60000 65536"/>
              <a:gd name="T9" fmla="*/ 0 w 144"/>
              <a:gd name="T10" fmla="*/ 0 h 416"/>
              <a:gd name="T11" fmla="*/ 144 w 144"/>
              <a:gd name="T12" fmla="*/ 416 h 4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416">
                <a:moveTo>
                  <a:pt x="8" y="0"/>
                </a:moveTo>
                <a:cubicBezTo>
                  <a:pt x="31" y="35"/>
                  <a:pt x="143" y="139"/>
                  <a:pt x="142" y="208"/>
                </a:cubicBezTo>
                <a:cubicBezTo>
                  <a:pt x="144" y="300"/>
                  <a:pt x="24" y="381"/>
                  <a:pt x="0" y="41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5" name="Text Box 34"/>
          <p:cNvSpPr txBox="1">
            <a:spLocks noChangeArrowheads="1"/>
          </p:cNvSpPr>
          <p:nvPr/>
        </p:nvSpPr>
        <p:spPr bwMode="auto">
          <a:xfrm>
            <a:off x="7362825" y="4957763"/>
            <a:ext cx="955675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/>
              <a:t>x</a:t>
            </a:r>
            <a:r>
              <a:rPr lang="en-US" sz="3600">
                <a:latin typeface="Arial Unicode MS" pitchFamily="-111" charset="0"/>
                <a:cs typeface="Arial Unicode MS" pitchFamily="-111" charset="0"/>
              </a:rPr>
              <a:t>⊕</a:t>
            </a:r>
            <a:r>
              <a:rPr lang="en-US" sz="3600" i="1">
                <a:cs typeface="Arial Unicode MS" pitchFamily="-111" charset="0"/>
              </a:rPr>
              <a:t>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A60C4D-AA54-4872-9004-EBE39036291C}" type="slidenum">
              <a:rPr lang="en-US"/>
              <a:pPr/>
              <a:t>2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Boolean Algebra?</a:t>
            </a:r>
          </a:p>
        </p:txBody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minor generalization of propositional logic.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 general, an </a:t>
            </a:r>
            <a:r>
              <a:rPr 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algebra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is any mathematical structure satisfying certain standard algebraic axioms.</a:t>
            </a:r>
          </a:p>
          <a:p>
            <a:pPr lvl="2">
              <a:lnSpc>
                <a:spcPct val="80000"/>
              </a:lnSpc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Such as associative/commutative/transitive laws, </a:t>
            </a:r>
            <a:r>
              <a:rPr lang="en-US" sz="20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etc.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theorems that are proved about an algebra then apply to </a:t>
            </a:r>
            <a:r>
              <a:rPr 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any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structure satisfying these axioms.</a:t>
            </a:r>
          </a:p>
          <a:p>
            <a:pPr>
              <a:lnSpc>
                <a:spcPct val="80000"/>
              </a:lnSpc>
            </a:pP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Boolean algebra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just generalizes the rules of propositional logic to sets other than 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{</a:t>
            </a: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}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E.g.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to the set 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{0,1}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base-2 digits, or the set </a:t>
            </a:r>
            <a:b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{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24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24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}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low and high voltage levels in a circuit.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 will see that this algebraic perspective lends itself to the design of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digital logic circuits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162675" y="5791200"/>
            <a:ext cx="2447925" cy="860425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Claude Shannon’s</a:t>
            </a:r>
            <a:br>
              <a:rPr lang="en-US"/>
            </a:br>
            <a:r>
              <a:rPr lang="en-US"/>
              <a:t>Master’s thesis!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B1E83C-8AF7-4913-8A49-B6E296E632E9}" type="slidenum">
              <a:rPr lang="en-US"/>
              <a:pPr/>
              <a:t>20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Multi-input AND, OR, XOR</a:t>
            </a:r>
          </a:p>
        </p:txBody>
      </p:sp>
      <p:sp>
        <p:nvSpPr>
          <p:cNvPr id="88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Can extend these </a:t>
            </a:r>
            <a:b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gates to arbitrarily</a:t>
            </a:r>
            <a:b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many inputs.</a:t>
            </a:r>
          </a:p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Two commonly</a:t>
            </a:r>
            <a:b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seen drawing styles:</a:t>
            </a:r>
          </a:p>
          <a:p>
            <a:pPr lvl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Note that the second </a:t>
            </a:r>
            <a:b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style keeps the gate </a:t>
            </a:r>
            <a:b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icon relatively small.</a:t>
            </a:r>
          </a:p>
        </p:txBody>
      </p:sp>
      <p:sp>
        <p:nvSpPr>
          <p:cNvPr id="34821" name="Freeform 4"/>
          <p:cNvSpPr>
            <a:spLocks/>
          </p:cNvSpPr>
          <p:nvPr/>
        </p:nvSpPr>
        <p:spPr bwMode="auto">
          <a:xfrm>
            <a:off x="5715000" y="2362200"/>
            <a:ext cx="1295400" cy="914400"/>
          </a:xfrm>
          <a:custGeom>
            <a:avLst/>
            <a:gdLst>
              <a:gd name="T0" fmla="*/ 2 w 484"/>
              <a:gd name="T1" fmla="*/ 0 h 340"/>
              <a:gd name="T2" fmla="*/ 290 w 484"/>
              <a:gd name="T3" fmla="*/ 2 h 340"/>
              <a:gd name="T4" fmla="*/ 484 w 484"/>
              <a:gd name="T5" fmla="*/ 172 h 340"/>
              <a:gd name="T6" fmla="*/ 292 w 484"/>
              <a:gd name="T7" fmla="*/ 337 h 340"/>
              <a:gd name="T8" fmla="*/ 0 w 484"/>
              <a:gd name="T9" fmla="*/ 338 h 340"/>
              <a:gd name="T10" fmla="*/ 2 w 484"/>
              <a:gd name="T11" fmla="*/ 0 h 3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84"/>
              <a:gd name="T19" fmla="*/ 0 h 340"/>
              <a:gd name="T20" fmla="*/ 484 w 484"/>
              <a:gd name="T21" fmla="*/ 340 h 3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84" h="340">
                <a:moveTo>
                  <a:pt x="2" y="0"/>
                </a:moveTo>
                <a:cubicBezTo>
                  <a:pt x="173" y="0"/>
                  <a:pt x="120" y="2"/>
                  <a:pt x="290" y="2"/>
                </a:cubicBezTo>
                <a:cubicBezTo>
                  <a:pt x="388" y="2"/>
                  <a:pt x="476" y="48"/>
                  <a:pt x="484" y="172"/>
                </a:cubicBezTo>
                <a:cubicBezTo>
                  <a:pt x="480" y="280"/>
                  <a:pt x="396" y="340"/>
                  <a:pt x="292" y="337"/>
                </a:cubicBezTo>
                <a:cubicBezTo>
                  <a:pt x="188" y="334"/>
                  <a:pt x="147" y="338"/>
                  <a:pt x="0" y="338"/>
                </a:cubicBezTo>
                <a:cubicBezTo>
                  <a:pt x="0" y="226"/>
                  <a:pt x="2" y="142"/>
                  <a:pt x="2" y="0"/>
                </a:cubicBezTo>
                <a:close/>
              </a:path>
            </a:pathLst>
          </a:cu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Line 5"/>
          <p:cNvSpPr>
            <a:spLocks noChangeShapeType="1"/>
          </p:cNvSpPr>
          <p:nvPr/>
        </p:nvSpPr>
        <p:spPr bwMode="auto">
          <a:xfrm>
            <a:off x="5181600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Line 6"/>
          <p:cNvSpPr>
            <a:spLocks noChangeShapeType="1"/>
          </p:cNvSpPr>
          <p:nvPr/>
        </p:nvSpPr>
        <p:spPr bwMode="auto">
          <a:xfrm>
            <a:off x="5181600" y="2819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5218113" y="2057400"/>
            <a:ext cx="42068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010400" y="2819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7013575" y="2133600"/>
            <a:ext cx="12509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/>
              <a:t>x</a:t>
            </a:r>
            <a:r>
              <a:rPr lang="en-US" sz="3600" baseline="-25000">
                <a:cs typeface="Times New Roman" pitchFamily="-111" charset="0"/>
              </a:rPr>
              <a:t>1</a:t>
            </a:r>
            <a:r>
              <a:rPr lang="en-US" sz="3600" i="1">
                <a:cs typeface="Times New Roman" pitchFamily="-111" charset="0"/>
              </a:rPr>
              <a:t>x</a:t>
            </a:r>
            <a:r>
              <a:rPr lang="en-US" sz="3600" baseline="-25000">
                <a:cs typeface="Times New Roman" pitchFamily="-111" charset="0"/>
              </a:rPr>
              <a:t>2</a:t>
            </a:r>
            <a:r>
              <a:rPr lang="en-US" sz="3600" i="1">
                <a:cs typeface="Times New Roman" pitchFamily="-111" charset="0"/>
              </a:rPr>
              <a:t>x</a:t>
            </a:r>
            <a:r>
              <a:rPr lang="en-US" sz="3600" baseline="-25000">
                <a:cs typeface="Times New Roman" pitchFamily="-111" charset="0"/>
              </a:rPr>
              <a:t>3</a:t>
            </a:r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1816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218113" y="2362200"/>
            <a:ext cx="42068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5218113" y="2667000"/>
            <a:ext cx="42068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34830" name="Freeform 14"/>
          <p:cNvSpPr>
            <a:spLocks/>
          </p:cNvSpPr>
          <p:nvPr/>
        </p:nvSpPr>
        <p:spPr bwMode="auto">
          <a:xfrm>
            <a:off x="6248400" y="4006850"/>
            <a:ext cx="762000" cy="609600"/>
          </a:xfrm>
          <a:custGeom>
            <a:avLst/>
            <a:gdLst>
              <a:gd name="T0" fmla="*/ 2 w 484"/>
              <a:gd name="T1" fmla="*/ 0 h 340"/>
              <a:gd name="T2" fmla="*/ 290 w 484"/>
              <a:gd name="T3" fmla="*/ 2 h 340"/>
              <a:gd name="T4" fmla="*/ 484 w 484"/>
              <a:gd name="T5" fmla="*/ 172 h 340"/>
              <a:gd name="T6" fmla="*/ 292 w 484"/>
              <a:gd name="T7" fmla="*/ 337 h 340"/>
              <a:gd name="T8" fmla="*/ 0 w 484"/>
              <a:gd name="T9" fmla="*/ 338 h 340"/>
              <a:gd name="T10" fmla="*/ 2 w 484"/>
              <a:gd name="T11" fmla="*/ 0 h 3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84"/>
              <a:gd name="T19" fmla="*/ 0 h 340"/>
              <a:gd name="T20" fmla="*/ 484 w 484"/>
              <a:gd name="T21" fmla="*/ 340 h 3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84" h="340">
                <a:moveTo>
                  <a:pt x="2" y="0"/>
                </a:moveTo>
                <a:cubicBezTo>
                  <a:pt x="173" y="0"/>
                  <a:pt x="120" y="2"/>
                  <a:pt x="290" y="2"/>
                </a:cubicBezTo>
                <a:cubicBezTo>
                  <a:pt x="388" y="2"/>
                  <a:pt x="476" y="48"/>
                  <a:pt x="484" y="172"/>
                </a:cubicBezTo>
                <a:cubicBezTo>
                  <a:pt x="480" y="280"/>
                  <a:pt x="396" y="340"/>
                  <a:pt x="292" y="337"/>
                </a:cubicBezTo>
                <a:cubicBezTo>
                  <a:pt x="188" y="334"/>
                  <a:pt x="147" y="338"/>
                  <a:pt x="0" y="338"/>
                </a:cubicBezTo>
                <a:cubicBezTo>
                  <a:pt x="0" y="226"/>
                  <a:pt x="2" y="142"/>
                  <a:pt x="2" y="0"/>
                </a:cubicBezTo>
                <a:close/>
              </a:path>
            </a:pathLst>
          </a:cu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1" name="Freeform 15"/>
          <p:cNvSpPr>
            <a:spLocks/>
          </p:cNvSpPr>
          <p:nvPr/>
        </p:nvSpPr>
        <p:spPr bwMode="auto">
          <a:xfrm>
            <a:off x="6238875" y="3536950"/>
            <a:ext cx="96838" cy="469900"/>
          </a:xfrm>
          <a:custGeom>
            <a:avLst/>
            <a:gdLst>
              <a:gd name="T0" fmla="*/ 0 w 61"/>
              <a:gd name="T1" fmla="*/ 0 h 296"/>
              <a:gd name="T2" fmla="*/ 60 w 61"/>
              <a:gd name="T3" fmla="*/ 140 h 296"/>
              <a:gd name="T4" fmla="*/ 6 w 61"/>
              <a:gd name="T5" fmla="*/ 296 h 296"/>
              <a:gd name="T6" fmla="*/ 0 60000 65536"/>
              <a:gd name="T7" fmla="*/ 0 60000 65536"/>
              <a:gd name="T8" fmla="*/ 0 60000 65536"/>
              <a:gd name="T9" fmla="*/ 0 w 61"/>
              <a:gd name="T10" fmla="*/ 0 h 296"/>
              <a:gd name="T11" fmla="*/ 61 w 6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" h="296">
                <a:moveTo>
                  <a:pt x="0" y="0"/>
                </a:moveTo>
                <a:cubicBezTo>
                  <a:pt x="17" y="24"/>
                  <a:pt x="59" y="91"/>
                  <a:pt x="60" y="140"/>
                </a:cubicBezTo>
                <a:cubicBezTo>
                  <a:pt x="61" y="189"/>
                  <a:pt x="26" y="265"/>
                  <a:pt x="6" y="29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2" name="Freeform 16"/>
          <p:cNvSpPr>
            <a:spLocks/>
          </p:cNvSpPr>
          <p:nvPr/>
        </p:nvSpPr>
        <p:spPr bwMode="auto">
          <a:xfrm>
            <a:off x="6248400" y="4603750"/>
            <a:ext cx="96838" cy="469900"/>
          </a:xfrm>
          <a:custGeom>
            <a:avLst/>
            <a:gdLst>
              <a:gd name="T0" fmla="*/ 0 w 61"/>
              <a:gd name="T1" fmla="*/ 0 h 296"/>
              <a:gd name="T2" fmla="*/ 60 w 61"/>
              <a:gd name="T3" fmla="*/ 140 h 296"/>
              <a:gd name="T4" fmla="*/ 6 w 61"/>
              <a:gd name="T5" fmla="*/ 296 h 296"/>
              <a:gd name="T6" fmla="*/ 0 60000 65536"/>
              <a:gd name="T7" fmla="*/ 0 60000 65536"/>
              <a:gd name="T8" fmla="*/ 0 60000 65536"/>
              <a:gd name="T9" fmla="*/ 0 w 61"/>
              <a:gd name="T10" fmla="*/ 0 h 296"/>
              <a:gd name="T11" fmla="*/ 61 w 6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" h="296">
                <a:moveTo>
                  <a:pt x="0" y="0"/>
                </a:moveTo>
                <a:cubicBezTo>
                  <a:pt x="17" y="24"/>
                  <a:pt x="59" y="91"/>
                  <a:pt x="60" y="140"/>
                </a:cubicBezTo>
                <a:cubicBezTo>
                  <a:pt x="61" y="189"/>
                  <a:pt x="26" y="265"/>
                  <a:pt x="6" y="29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3" name="Line 18"/>
          <p:cNvSpPr>
            <a:spLocks noChangeShapeType="1"/>
          </p:cNvSpPr>
          <p:nvPr/>
        </p:nvSpPr>
        <p:spPr bwMode="auto">
          <a:xfrm>
            <a:off x="5410200" y="377825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4" name="Line 19"/>
          <p:cNvSpPr>
            <a:spLocks noChangeShapeType="1"/>
          </p:cNvSpPr>
          <p:nvPr/>
        </p:nvSpPr>
        <p:spPr bwMode="auto">
          <a:xfrm>
            <a:off x="5410200" y="40386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5" name="Line 20"/>
          <p:cNvSpPr>
            <a:spLocks noChangeShapeType="1"/>
          </p:cNvSpPr>
          <p:nvPr/>
        </p:nvSpPr>
        <p:spPr bwMode="auto">
          <a:xfrm>
            <a:off x="5410200" y="431165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6" name="Line 21"/>
          <p:cNvSpPr>
            <a:spLocks noChangeShapeType="1"/>
          </p:cNvSpPr>
          <p:nvPr/>
        </p:nvSpPr>
        <p:spPr bwMode="auto">
          <a:xfrm>
            <a:off x="5410200" y="4575175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7" name="Line 23"/>
          <p:cNvSpPr>
            <a:spLocks noChangeShapeType="1"/>
          </p:cNvSpPr>
          <p:nvPr/>
        </p:nvSpPr>
        <p:spPr bwMode="auto">
          <a:xfrm flipV="1">
            <a:off x="5410200" y="484505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Line 24"/>
          <p:cNvSpPr>
            <a:spLocks noChangeShapeType="1"/>
          </p:cNvSpPr>
          <p:nvPr/>
        </p:nvSpPr>
        <p:spPr bwMode="auto">
          <a:xfrm>
            <a:off x="7010400" y="431165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Text Box 25"/>
          <p:cNvSpPr txBox="1">
            <a:spLocks noChangeArrowheads="1"/>
          </p:cNvSpPr>
          <p:nvPr/>
        </p:nvSpPr>
        <p:spPr bwMode="auto">
          <a:xfrm>
            <a:off x="4913313" y="3365500"/>
            <a:ext cx="539750" cy="17399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/>
              <a:t>x</a:t>
            </a:r>
            <a:r>
              <a:rPr lang="en-US" sz="3600" baseline="-25000"/>
              <a:t>1</a:t>
            </a:r>
            <a:r>
              <a:rPr lang="en-US" sz="3600"/>
              <a:t/>
            </a:r>
            <a:br>
              <a:rPr lang="en-US" sz="3600"/>
            </a:br>
            <a:r>
              <a:rPr lang="en-US" sz="3600">
                <a:latin typeface="Arial Unicode MS" pitchFamily="-111" charset="0"/>
                <a:cs typeface="Arial Unicode MS" pitchFamily="-111" charset="0"/>
              </a:rPr>
              <a:t>⋮</a:t>
            </a:r>
          </a:p>
          <a:p>
            <a:r>
              <a:rPr lang="en-US" sz="3600" i="1">
                <a:cs typeface="Arial Unicode MS" pitchFamily="-111" charset="0"/>
              </a:rPr>
              <a:t>x</a:t>
            </a:r>
            <a:r>
              <a:rPr lang="en-US" sz="3600" baseline="-25000">
                <a:cs typeface="Arial Unicode MS" pitchFamily="-111" charset="0"/>
              </a:rPr>
              <a:t>5</a:t>
            </a:r>
            <a:endParaRPr lang="en-US" sz="3600">
              <a:cs typeface="Arial Unicode MS" pitchFamily="-111" charset="0"/>
            </a:endParaRPr>
          </a:p>
        </p:txBody>
      </p:sp>
      <p:sp>
        <p:nvSpPr>
          <p:cNvPr id="34840" name="Text Box 26"/>
          <p:cNvSpPr txBox="1">
            <a:spLocks noChangeArrowheads="1"/>
          </p:cNvSpPr>
          <p:nvPr/>
        </p:nvSpPr>
        <p:spPr bwMode="auto">
          <a:xfrm>
            <a:off x="7086600" y="3670300"/>
            <a:ext cx="13017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/>
              <a:t>x</a:t>
            </a:r>
            <a:r>
              <a:rPr lang="en-US" sz="3600" baseline="-25000">
                <a:cs typeface="Times New Roman" pitchFamily="-111" charset="0"/>
              </a:rPr>
              <a:t>1</a:t>
            </a:r>
            <a:r>
              <a:rPr lang="en-US" sz="3600" i="1">
                <a:cs typeface="Times New Roman" pitchFamily="-111" charset="0"/>
              </a:rPr>
              <a:t>…x</a:t>
            </a:r>
            <a:r>
              <a:rPr lang="en-US" sz="3600" baseline="-25000">
                <a:cs typeface="Times New Roman" pitchFamily="-111" charset="0"/>
              </a:rPr>
              <a:t>5</a:t>
            </a:r>
          </a:p>
        </p:txBody>
      </p:sp>
      <p:sp>
        <p:nvSpPr>
          <p:cNvPr id="34841" name="Line 27"/>
          <p:cNvSpPr>
            <a:spLocks noChangeShapeType="1"/>
          </p:cNvSpPr>
          <p:nvPr/>
        </p:nvSpPr>
        <p:spPr bwMode="auto">
          <a:xfrm flipV="1">
            <a:off x="3962400" y="3124200"/>
            <a:ext cx="685800" cy="685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2" name="Line 28"/>
          <p:cNvSpPr>
            <a:spLocks noChangeShapeType="1"/>
          </p:cNvSpPr>
          <p:nvPr/>
        </p:nvSpPr>
        <p:spPr bwMode="auto">
          <a:xfrm>
            <a:off x="3962400" y="3810000"/>
            <a:ext cx="762000" cy="228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E8018C-1E7D-4838-9399-9AFF0E184FE8}" type="slidenum">
              <a:rPr lang="en-US"/>
              <a:pPr/>
              <a:t>21</a:t>
            </a:fld>
            <a:endParaRPr lang="en-US"/>
          </a:p>
        </p:txBody>
      </p:sp>
      <p:sp>
        <p:nvSpPr>
          <p:cNvPr id="358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NAND, NOR, XNOR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Just like the earlier icons,</a:t>
            </a:r>
            <a:b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but with a small circle on</a:t>
            </a:r>
            <a:b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gate’s output.</a:t>
            </a: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Denotes that output is </a:t>
            </a:r>
            <a:b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complemented.</a:t>
            </a:r>
          </a:p>
          <a:p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circles can also be </a:t>
            </a:r>
            <a:b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placed on inputs.</a:t>
            </a: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Means, input is complemented</a:t>
            </a:r>
            <a:b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before being used.</a:t>
            </a:r>
          </a:p>
        </p:txBody>
      </p:sp>
      <p:sp>
        <p:nvSpPr>
          <p:cNvPr id="35848" name="Freeform 10"/>
          <p:cNvSpPr>
            <a:spLocks/>
          </p:cNvSpPr>
          <p:nvPr/>
        </p:nvSpPr>
        <p:spPr bwMode="auto">
          <a:xfrm>
            <a:off x="6248400" y="2470150"/>
            <a:ext cx="990600" cy="609600"/>
          </a:xfrm>
          <a:custGeom>
            <a:avLst/>
            <a:gdLst>
              <a:gd name="T0" fmla="*/ 2 w 484"/>
              <a:gd name="T1" fmla="*/ 0 h 340"/>
              <a:gd name="T2" fmla="*/ 290 w 484"/>
              <a:gd name="T3" fmla="*/ 2 h 340"/>
              <a:gd name="T4" fmla="*/ 484 w 484"/>
              <a:gd name="T5" fmla="*/ 172 h 340"/>
              <a:gd name="T6" fmla="*/ 292 w 484"/>
              <a:gd name="T7" fmla="*/ 337 h 340"/>
              <a:gd name="T8" fmla="*/ 0 w 484"/>
              <a:gd name="T9" fmla="*/ 338 h 340"/>
              <a:gd name="T10" fmla="*/ 2 w 484"/>
              <a:gd name="T11" fmla="*/ 0 h 3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84"/>
              <a:gd name="T19" fmla="*/ 0 h 340"/>
              <a:gd name="T20" fmla="*/ 484 w 484"/>
              <a:gd name="T21" fmla="*/ 340 h 3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84" h="340">
                <a:moveTo>
                  <a:pt x="2" y="0"/>
                </a:moveTo>
                <a:cubicBezTo>
                  <a:pt x="173" y="0"/>
                  <a:pt x="120" y="2"/>
                  <a:pt x="290" y="2"/>
                </a:cubicBezTo>
                <a:cubicBezTo>
                  <a:pt x="388" y="2"/>
                  <a:pt x="476" y="48"/>
                  <a:pt x="484" y="172"/>
                </a:cubicBezTo>
                <a:cubicBezTo>
                  <a:pt x="480" y="280"/>
                  <a:pt x="396" y="340"/>
                  <a:pt x="292" y="337"/>
                </a:cubicBezTo>
                <a:cubicBezTo>
                  <a:pt x="188" y="334"/>
                  <a:pt x="147" y="338"/>
                  <a:pt x="0" y="338"/>
                </a:cubicBezTo>
                <a:cubicBezTo>
                  <a:pt x="0" y="226"/>
                  <a:pt x="2" y="142"/>
                  <a:pt x="2" y="0"/>
                </a:cubicBezTo>
                <a:close/>
              </a:path>
            </a:pathLst>
          </a:cu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9" name="Line 11"/>
          <p:cNvSpPr>
            <a:spLocks noChangeShapeType="1"/>
          </p:cNvSpPr>
          <p:nvPr/>
        </p:nvSpPr>
        <p:spPr bwMode="auto">
          <a:xfrm>
            <a:off x="5715000" y="262255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0" name="Line 12"/>
          <p:cNvSpPr>
            <a:spLocks noChangeShapeType="1"/>
          </p:cNvSpPr>
          <p:nvPr/>
        </p:nvSpPr>
        <p:spPr bwMode="auto">
          <a:xfrm>
            <a:off x="5715000" y="292735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1" name="Text Box 14"/>
          <p:cNvSpPr txBox="1">
            <a:spLocks noChangeArrowheads="1"/>
          </p:cNvSpPr>
          <p:nvPr/>
        </p:nvSpPr>
        <p:spPr bwMode="auto">
          <a:xfrm>
            <a:off x="5835650" y="2133600"/>
            <a:ext cx="3651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x</a:t>
            </a:r>
          </a:p>
        </p:txBody>
      </p:sp>
      <p:sp>
        <p:nvSpPr>
          <p:cNvPr id="35852" name="Text Box 15"/>
          <p:cNvSpPr txBox="1">
            <a:spLocks noChangeArrowheads="1"/>
          </p:cNvSpPr>
          <p:nvPr/>
        </p:nvSpPr>
        <p:spPr bwMode="auto">
          <a:xfrm>
            <a:off x="5807075" y="2728913"/>
            <a:ext cx="36512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y</a:t>
            </a:r>
          </a:p>
        </p:txBody>
      </p:sp>
      <p:sp>
        <p:nvSpPr>
          <p:cNvPr id="35853" name="Line 16"/>
          <p:cNvSpPr>
            <a:spLocks noChangeShapeType="1"/>
          </p:cNvSpPr>
          <p:nvPr/>
        </p:nvSpPr>
        <p:spPr bwMode="auto">
          <a:xfrm>
            <a:off x="7239000" y="277495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4" name="Text Box 17"/>
          <p:cNvSpPr txBox="1">
            <a:spLocks noChangeArrowheads="1"/>
          </p:cNvSpPr>
          <p:nvPr/>
        </p:nvSpPr>
        <p:spPr bwMode="auto">
          <a:xfrm>
            <a:off x="7546975" y="2165350"/>
            <a:ext cx="1841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i="1"/>
          </a:p>
        </p:txBody>
      </p:sp>
      <p:sp>
        <p:nvSpPr>
          <p:cNvPr id="35855" name="Freeform 18"/>
          <p:cNvSpPr>
            <a:spLocks/>
          </p:cNvSpPr>
          <p:nvPr/>
        </p:nvSpPr>
        <p:spPr bwMode="auto">
          <a:xfrm>
            <a:off x="6172200" y="3733800"/>
            <a:ext cx="1120775" cy="701675"/>
          </a:xfrm>
          <a:custGeom>
            <a:avLst/>
            <a:gdLst>
              <a:gd name="T0" fmla="*/ 126 w 706"/>
              <a:gd name="T1" fmla="*/ 224 h 442"/>
              <a:gd name="T2" fmla="*/ 0 w 706"/>
              <a:gd name="T3" fmla="*/ 4 h 442"/>
              <a:gd name="T4" fmla="*/ 416 w 706"/>
              <a:gd name="T5" fmla="*/ 6 h 442"/>
              <a:gd name="T6" fmla="*/ 706 w 706"/>
              <a:gd name="T7" fmla="*/ 216 h 442"/>
              <a:gd name="T8" fmla="*/ 426 w 706"/>
              <a:gd name="T9" fmla="*/ 432 h 442"/>
              <a:gd name="T10" fmla="*/ 2 w 706"/>
              <a:gd name="T11" fmla="*/ 440 h 442"/>
              <a:gd name="T12" fmla="*/ 126 w 706"/>
              <a:gd name="T13" fmla="*/ 224 h 4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06"/>
              <a:gd name="T22" fmla="*/ 0 h 442"/>
              <a:gd name="T23" fmla="*/ 706 w 706"/>
              <a:gd name="T24" fmla="*/ 442 h 4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06" h="442">
                <a:moveTo>
                  <a:pt x="126" y="224"/>
                </a:moveTo>
                <a:cubicBezTo>
                  <a:pt x="122" y="134"/>
                  <a:pt x="60" y="86"/>
                  <a:pt x="0" y="4"/>
                </a:cubicBezTo>
                <a:cubicBezTo>
                  <a:pt x="192" y="4"/>
                  <a:pt x="284" y="0"/>
                  <a:pt x="416" y="6"/>
                </a:cubicBezTo>
                <a:cubicBezTo>
                  <a:pt x="548" y="8"/>
                  <a:pt x="652" y="128"/>
                  <a:pt x="706" y="216"/>
                </a:cubicBezTo>
                <a:cubicBezTo>
                  <a:pt x="668" y="296"/>
                  <a:pt x="568" y="426"/>
                  <a:pt x="426" y="432"/>
                </a:cubicBezTo>
                <a:cubicBezTo>
                  <a:pt x="268" y="442"/>
                  <a:pt x="72" y="442"/>
                  <a:pt x="2" y="440"/>
                </a:cubicBezTo>
                <a:cubicBezTo>
                  <a:pt x="78" y="368"/>
                  <a:pt x="130" y="314"/>
                  <a:pt x="126" y="224"/>
                </a:cubicBezTo>
                <a:close/>
              </a:path>
            </a:pathLst>
          </a:cu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6" name="Line 19"/>
          <p:cNvSpPr>
            <a:spLocks noChangeShapeType="1"/>
          </p:cNvSpPr>
          <p:nvPr/>
        </p:nvSpPr>
        <p:spPr bwMode="auto">
          <a:xfrm flipV="1">
            <a:off x="5562600" y="391477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7" name="Line 20"/>
          <p:cNvSpPr>
            <a:spLocks noChangeShapeType="1"/>
          </p:cNvSpPr>
          <p:nvPr/>
        </p:nvSpPr>
        <p:spPr bwMode="auto">
          <a:xfrm>
            <a:off x="5581650" y="42291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8" name="Text Box 21"/>
          <p:cNvSpPr txBox="1">
            <a:spLocks noChangeArrowheads="1"/>
          </p:cNvSpPr>
          <p:nvPr/>
        </p:nvSpPr>
        <p:spPr bwMode="auto">
          <a:xfrm>
            <a:off x="5759450" y="3429000"/>
            <a:ext cx="3651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x</a:t>
            </a:r>
          </a:p>
        </p:txBody>
      </p:sp>
      <p:sp>
        <p:nvSpPr>
          <p:cNvPr id="35859" name="Text Box 22"/>
          <p:cNvSpPr txBox="1">
            <a:spLocks noChangeArrowheads="1"/>
          </p:cNvSpPr>
          <p:nvPr/>
        </p:nvSpPr>
        <p:spPr bwMode="auto">
          <a:xfrm>
            <a:off x="5730875" y="4024313"/>
            <a:ext cx="36512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y</a:t>
            </a:r>
          </a:p>
        </p:txBody>
      </p:sp>
      <p:sp>
        <p:nvSpPr>
          <p:cNvPr id="35860" name="Line 23"/>
          <p:cNvSpPr>
            <a:spLocks noChangeShapeType="1"/>
          </p:cNvSpPr>
          <p:nvPr/>
        </p:nvSpPr>
        <p:spPr bwMode="auto">
          <a:xfrm>
            <a:off x="7305675" y="406717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1" name="Text Box 24"/>
          <p:cNvSpPr txBox="1">
            <a:spLocks noChangeArrowheads="1"/>
          </p:cNvSpPr>
          <p:nvPr/>
        </p:nvSpPr>
        <p:spPr bwMode="auto">
          <a:xfrm>
            <a:off x="7623175" y="3436938"/>
            <a:ext cx="1841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i="1"/>
          </a:p>
        </p:txBody>
      </p:sp>
      <p:sp>
        <p:nvSpPr>
          <p:cNvPr id="35862" name="Freeform 25"/>
          <p:cNvSpPr>
            <a:spLocks/>
          </p:cNvSpPr>
          <p:nvPr/>
        </p:nvSpPr>
        <p:spPr bwMode="auto">
          <a:xfrm>
            <a:off x="6248400" y="4997450"/>
            <a:ext cx="1120775" cy="701675"/>
          </a:xfrm>
          <a:custGeom>
            <a:avLst/>
            <a:gdLst>
              <a:gd name="T0" fmla="*/ 126 w 706"/>
              <a:gd name="T1" fmla="*/ 224 h 442"/>
              <a:gd name="T2" fmla="*/ 0 w 706"/>
              <a:gd name="T3" fmla="*/ 4 h 442"/>
              <a:gd name="T4" fmla="*/ 416 w 706"/>
              <a:gd name="T5" fmla="*/ 6 h 442"/>
              <a:gd name="T6" fmla="*/ 706 w 706"/>
              <a:gd name="T7" fmla="*/ 216 h 442"/>
              <a:gd name="T8" fmla="*/ 426 w 706"/>
              <a:gd name="T9" fmla="*/ 432 h 442"/>
              <a:gd name="T10" fmla="*/ 2 w 706"/>
              <a:gd name="T11" fmla="*/ 440 h 442"/>
              <a:gd name="T12" fmla="*/ 126 w 706"/>
              <a:gd name="T13" fmla="*/ 224 h 4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06"/>
              <a:gd name="T22" fmla="*/ 0 h 442"/>
              <a:gd name="T23" fmla="*/ 706 w 706"/>
              <a:gd name="T24" fmla="*/ 442 h 4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06" h="442">
                <a:moveTo>
                  <a:pt x="126" y="224"/>
                </a:moveTo>
                <a:cubicBezTo>
                  <a:pt x="122" y="134"/>
                  <a:pt x="60" y="86"/>
                  <a:pt x="0" y="4"/>
                </a:cubicBezTo>
                <a:cubicBezTo>
                  <a:pt x="192" y="4"/>
                  <a:pt x="284" y="0"/>
                  <a:pt x="416" y="6"/>
                </a:cubicBezTo>
                <a:cubicBezTo>
                  <a:pt x="548" y="8"/>
                  <a:pt x="652" y="128"/>
                  <a:pt x="706" y="216"/>
                </a:cubicBezTo>
                <a:cubicBezTo>
                  <a:pt x="668" y="296"/>
                  <a:pt x="568" y="426"/>
                  <a:pt x="426" y="432"/>
                </a:cubicBezTo>
                <a:cubicBezTo>
                  <a:pt x="268" y="442"/>
                  <a:pt x="72" y="442"/>
                  <a:pt x="2" y="440"/>
                </a:cubicBezTo>
                <a:cubicBezTo>
                  <a:pt x="78" y="368"/>
                  <a:pt x="130" y="314"/>
                  <a:pt x="126" y="224"/>
                </a:cubicBezTo>
                <a:close/>
              </a:path>
            </a:pathLst>
          </a:cu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3" name="Freeform 26"/>
          <p:cNvSpPr>
            <a:spLocks/>
          </p:cNvSpPr>
          <p:nvPr/>
        </p:nvSpPr>
        <p:spPr bwMode="auto">
          <a:xfrm>
            <a:off x="5486400" y="5181600"/>
            <a:ext cx="787400" cy="1588"/>
          </a:xfrm>
          <a:custGeom>
            <a:avLst/>
            <a:gdLst>
              <a:gd name="T0" fmla="*/ 0 w 496"/>
              <a:gd name="T1" fmla="*/ 0 h 1"/>
              <a:gd name="T2" fmla="*/ 496 w 496"/>
              <a:gd name="T3" fmla="*/ 0 h 1"/>
              <a:gd name="T4" fmla="*/ 0 60000 65536"/>
              <a:gd name="T5" fmla="*/ 0 60000 65536"/>
              <a:gd name="T6" fmla="*/ 0 w 496"/>
              <a:gd name="T7" fmla="*/ 0 h 1"/>
              <a:gd name="T8" fmla="*/ 496 w 4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6" h="1">
                <a:moveTo>
                  <a:pt x="0" y="0"/>
                </a:moveTo>
                <a:lnTo>
                  <a:pt x="496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4" name="Freeform 27"/>
          <p:cNvSpPr>
            <a:spLocks/>
          </p:cNvSpPr>
          <p:nvPr/>
        </p:nvSpPr>
        <p:spPr bwMode="auto">
          <a:xfrm>
            <a:off x="5486400" y="5492750"/>
            <a:ext cx="828675" cy="1588"/>
          </a:xfrm>
          <a:custGeom>
            <a:avLst/>
            <a:gdLst>
              <a:gd name="T0" fmla="*/ 0 w 522"/>
              <a:gd name="T1" fmla="*/ 0 h 1"/>
              <a:gd name="T2" fmla="*/ 522 w 522"/>
              <a:gd name="T3" fmla="*/ 0 h 1"/>
              <a:gd name="T4" fmla="*/ 0 60000 65536"/>
              <a:gd name="T5" fmla="*/ 0 60000 65536"/>
              <a:gd name="T6" fmla="*/ 0 w 522"/>
              <a:gd name="T7" fmla="*/ 0 h 1"/>
              <a:gd name="T8" fmla="*/ 522 w 52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2" h="1">
                <a:moveTo>
                  <a:pt x="0" y="0"/>
                </a:moveTo>
                <a:lnTo>
                  <a:pt x="522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5" name="Text Box 28"/>
          <p:cNvSpPr txBox="1">
            <a:spLocks noChangeArrowheads="1"/>
          </p:cNvSpPr>
          <p:nvPr/>
        </p:nvSpPr>
        <p:spPr bwMode="auto">
          <a:xfrm>
            <a:off x="5715000" y="5287963"/>
            <a:ext cx="36512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y</a:t>
            </a:r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>
            <a:off x="7381875" y="53308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7" name="Text Box 30"/>
          <p:cNvSpPr txBox="1">
            <a:spLocks noChangeArrowheads="1"/>
          </p:cNvSpPr>
          <p:nvPr/>
        </p:nvSpPr>
        <p:spPr bwMode="auto">
          <a:xfrm>
            <a:off x="5638800" y="4678363"/>
            <a:ext cx="36512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x</a:t>
            </a:r>
          </a:p>
        </p:txBody>
      </p:sp>
      <p:sp>
        <p:nvSpPr>
          <p:cNvPr id="35868" name="Freeform 31"/>
          <p:cNvSpPr>
            <a:spLocks/>
          </p:cNvSpPr>
          <p:nvPr/>
        </p:nvSpPr>
        <p:spPr bwMode="auto">
          <a:xfrm>
            <a:off x="6146800" y="5026025"/>
            <a:ext cx="228600" cy="660400"/>
          </a:xfrm>
          <a:custGeom>
            <a:avLst/>
            <a:gdLst>
              <a:gd name="T0" fmla="*/ 8 w 144"/>
              <a:gd name="T1" fmla="*/ 0 h 416"/>
              <a:gd name="T2" fmla="*/ 142 w 144"/>
              <a:gd name="T3" fmla="*/ 208 h 416"/>
              <a:gd name="T4" fmla="*/ 0 w 144"/>
              <a:gd name="T5" fmla="*/ 416 h 416"/>
              <a:gd name="T6" fmla="*/ 0 60000 65536"/>
              <a:gd name="T7" fmla="*/ 0 60000 65536"/>
              <a:gd name="T8" fmla="*/ 0 60000 65536"/>
              <a:gd name="T9" fmla="*/ 0 w 144"/>
              <a:gd name="T10" fmla="*/ 0 h 416"/>
              <a:gd name="T11" fmla="*/ 144 w 144"/>
              <a:gd name="T12" fmla="*/ 416 h 4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416">
                <a:moveTo>
                  <a:pt x="8" y="0"/>
                </a:moveTo>
                <a:cubicBezTo>
                  <a:pt x="31" y="35"/>
                  <a:pt x="143" y="139"/>
                  <a:pt x="142" y="208"/>
                </a:cubicBezTo>
                <a:cubicBezTo>
                  <a:pt x="144" y="300"/>
                  <a:pt x="24" y="381"/>
                  <a:pt x="0" y="41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9" name="Text Box 32"/>
          <p:cNvSpPr txBox="1">
            <a:spLocks noChangeArrowheads="1"/>
          </p:cNvSpPr>
          <p:nvPr/>
        </p:nvSpPr>
        <p:spPr bwMode="auto">
          <a:xfrm>
            <a:off x="7748588" y="4724400"/>
            <a:ext cx="1841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i="1"/>
          </a:p>
        </p:txBody>
      </p:sp>
      <p:sp>
        <p:nvSpPr>
          <p:cNvPr id="35870" name="Oval 33"/>
          <p:cNvSpPr>
            <a:spLocks noChangeArrowheads="1"/>
          </p:cNvSpPr>
          <p:nvPr/>
        </p:nvSpPr>
        <p:spPr bwMode="auto">
          <a:xfrm>
            <a:off x="7239000" y="2698750"/>
            <a:ext cx="152400" cy="152400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Oval 34"/>
          <p:cNvSpPr>
            <a:spLocks noChangeArrowheads="1"/>
          </p:cNvSpPr>
          <p:nvPr/>
        </p:nvSpPr>
        <p:spPr bwMode="auto">
          <a:xfrm>
            <a:off x="7315200" y="4000500"/>
            <a:ext cx="152400" cy="152400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2" name="Oval 35"/>
          <p:cNvSpPr>
            <a:spLocks noChangeArrowheads="1"/>
          </p:cNvSpPr>
          <p:nvPr/>
        </p:nvSpPr>
        <p:spPr bwMode="auto">
          <a:xfrm>
            <a:off x="7381875" y="5267325"/>
            <a:ext cx="152400" cy="152400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7391400" y="2165350"/>
          <a:ext cx="496888" cy="630238"/>
        </p:xfrm>
        <a:graphic>
          <a:graphicData uri="http://schemas.openxmlformats.org/presentationml/2006/ole">
            <p:oleObj spid="_x0000_s35842" name="Equation" r:id="rId3" imgW="190440" imgH="241200" progId="Equation.3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>
            <p:ph sz="half" idx="4294967295"/>
          </p:nvPr>
        </p:nvGraphicFramePr>
        <p:xfrm>
          <a:off x="7315200" y="3505200"/>
          <a:ext cx="838200" cy="568325"/>
        </p:xfrm>
        <a:graphic>
          <a:graphicData uri="http://schemas.openxmlformats.org/presentationml/2006/ole">
            <p:oleObj spid="_x0000_s35843" name="Equation" r:id="rId4" imgW="355320" imgH="241200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7315200" y="4754563"/>
          <a:ext cx="914400" cy="579437"/>
        </p:xfrm>
        <a:graphic>
          <a:graphicData uri="http://schemas.openxmlformats.org/presentationml/2006/ole">
            <p:oleObj spid="_x0000_s35844" name="Equation" r:id="rId5" imgW="3808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15FA1B-CE3A-4839-AA8B-0B901AC0B4F3}" type="slidenum">
              <a:rPr lang="en-US"/>
              <a:pPr/>
              <a:t>22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Buffer</a:t>
            </a:r>
          </a:p>
        </p:txBody>
      </p:sp>
      <p:sp>
        <p:nvSpPr>
          <p:cNvPr id="89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What about an inverter</a:t>
            </a:r>
            <a:b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symbol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without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circle?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This is called a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buffer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 It is the identity function.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It serves no logical purpose, but…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It represents an explicit delay in the circuit.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This is sometimes useful for timing purposes.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All gates, when physically implemented, incur a non-zero delay between when their inputs are seen and when their outputs are ready.</a:t>
            </a:r>
          </a:p>
        </p:txBody>
      </p:sp>
      <p:sp>
        <p:nvSpPr>
          <p:cNvPr id="36869" name="AutoShape 4"/>
          <p:cNvSpPr>
            <a:spLocks noChangeArrowheads="1"/>
          </p:cNvSpPr>
          <p:nvPr/>
        </p:nvSpPr>
        <p:spPr bwMode="auto">
          <a:xfrm rot="5400000">
            <a:off x="6430963" y="2063750"/>
            <a:ext cx="762000" cy="914400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H="1">
            <a:off x="5821363" y="252095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H="1">
            <a:off x="7239000" y="252095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915025" y="1905000"/>
            <a:ext cx="409575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i="1"/>
              <a:t>x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7575550" y="2063750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i="1"/>
          </a:p>
        </p:txBody>
      </p:sp>
      <p:sp>
        <p:nvSpPr>
          <p:cNvPr id="36874" name="Text Box 11"/>
          <p:cNvSpPr txBox="1">
            <a:spLocks noChangeArrowheads="1"/>
          </p:cNvSpPr>
          <p:nvPr/>
        </p:nvSpPr>
        <p:spPr bwMode="auto">
          <a:xfrm>
            <a:off x="7362825" y="1920875"/>
            <a:ext cx="409575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i="1"/>
              <a:t>x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554E67-A437-46F5-B700-0B6A5E9D44B1}" type="slidenum">
              <a:rPr lang="en-US"/>
              <a:pPr/>
              <a:t>23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Combinational Logic Circuits</a:t>
            </a:r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Note: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The correct word to use here is “combinat</a:t>
            </a:r>
            <a:r>
              <a:rPr lang="en-US" b="1" u="sng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ion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al,” 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NOT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“combinat</a:t>
            </a:r>
            <a:r>
              <a:rPr 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ori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al!”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Many sloppy authors get this wrong.</a:t>
            </a:r>
          </a:p>
          <a:p>
            <a:pPr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These are circuits composed of Boolean gates whose outputs depend only on their most recent inputs, not on earlier inputs.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Thus these circuits have no useful memory.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Their state persists while the inputs are constant, but is irreversibly lost when the input signals change.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5E6C73-8F5B-45E4-8CB6-FB9D909A7C13}" type="slidenum">
              <a:rPr lang="en-US"/>
              <a:pPr/>
              <a:t>24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Combinational Circuit Examples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Draw a few examples on the board: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Majority voting circuit.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XOR using OR / AND / NOT.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3-input XOR using OR / AND / NOT.</a:t>
            </a:r>
          </a:p>
          <a:p>
            <a:pPr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Also, show some binary adders: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Half adder using OR/AND/NOT.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Full adder from half-adders.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Ripple-carry adders.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FD6171-D0CD-44DF-B601-D63B766E9BE3}" type="slidenum">
              <a:rPr lang="en-US"/>
              <a:pPr/>
              <a:t>25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-111" charset="0"/>
              </a:rPr>
              <a:t>§11.4 – Minimizing Circuits</a:t>
            </a:r>
          </a:p>
        </p:txBody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Karnaugh Maps</a:t>
            </a:r>
          </a:p>
          <a:p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Don’t care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conditions</a:t>
            </a:r>
          </a:p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Quine-McCluskey Method</a:t>
            </a:r>
            <a:endParaRPr lang="en-US" i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0C53B0-3ABA-4E0D-9707-2082A446E94F}" type="slidenum">
              <a:rPr lang="en-US"/>
              <a:pPr/>
              <a:t>26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 of Circuit Minimization</a:t>
            </a:r>
          </a:p>
        </p:txBody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(1) Minimize the number of primitive Boolean logic gates needed to implement the circuit.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Ultimately, this also roughly minimizes the number of transistors, the chip area, and the cost.</a:t>
            </a:r>
          </a:p>
          <a:p>
            <a:pPr lvl="2">
              <a:lnSpc>
                <a:spcPct val="90000"/>
              </a:lnSpc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Also roughly minimizes the energy expenditure</a:t>
            </a:r>
          </a:p>
          <a:p>
            <a:pPr lvl="3">
              <a:lnSpc>
                <a:spcPct val="90000"/>
              </a:lnSpc>
            </a:pPr>
            <a:r>
              <a:rPr 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among traditional irreversible circuits.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This will be our focus.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(2) It is also often useful to minimize the number of combinational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stages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or logical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depth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the circuit.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This roughly minimizes the </a:t>
            </a:r>
            <a:r>
              <a:rPr 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delay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or </a:t>
            </a:r>
            <a:r>
              <a:rPr 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latency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through the circuit, the time between input and output.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B5E9D6-279D-4C93-AA8E-2146D560E33F}" type="slidenum">
              <a:rPr lang="en-US"/>
              <a:pPr/>
              <a:t>27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Minimizing DNF Expressions</a:t>
            </a:r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Using DNF (or CNF) guarantees there is always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some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circuit that implements any desired Boolean function.</a:t>
            </a: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However, it may be far larger than needed!</a:t>
            </a:r>
          </a:p>
          <a:p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 would like to find the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smallest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sum-of-products expression that yields a given function.</a:t>
            </a: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This will yield a fairly small circuit.</a:t>
            </a: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However, circuits of other forms (not CNF or DNF) might be even smaller for complex functions.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EF90C7-5D9F-4DCD-8E46-9A8B2BE5D7AF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Algebra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Sections of chapter 11:</a:t>
            </a:r>
          </a:p>
          <a:p>
            <a:pPr lvl="1">
              <a:buFontTx/>
              <a:buNone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§1 – Boolean Functions</a:t>
            </a:r>
          </a:p>
          <a:p>
            <a:pPr lvl="1">
              <a:buFontTx/>
              <a:buNone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§2 – Representing Boolean Functions</a:t>
            </a:r>
          </a:p>
          <a:p>
            <a:pPr lvl="1">
              <a:buFontTx/>
              <a:buNone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§3 – Logic Gates</a:t>
            </a:r>
          </a:p>
          <a:p>
            <a:pPr lvl="1">
              <a:buFontTx/>
              <a:buNone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§4 – Minimization of Circuits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6A7811-4FF9-4B16-9432-AE358CA8D97F}" type="slidenum">
              <a:rPr lang="en-US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-111" charset="0"/>
              </a:rPr>
              <a:t>§11.1 – Boolean Functions</a:t>
            </a:r>
          </a:p>
        </p:txBody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Boolean complement, sum, product.</a:t>
            </a:r>
          </a:p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Boolean expressions and functions.</a:t>
            </a:r>
          </a:p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Boolean algebra identities.</a:t>
            </a:r>
          </a:p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Duality.</a:t>
            </a:r>
          </a:p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Abstract definition of a Boolean algebra.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2076D2-988D-4C79-8002-18BA6B6B9290}" type="slidenum">
              <a:rPr lang="en-US"/>
              <a:pPr/>
              <a:t>5</a:t>
            </a:fld>
            <a:endParaRPr lang="en-US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Complement, Sum, Product</a:t>
            </a:r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Correspond to logical NOT, OR, and AND.</a:t>
            </a:r>
          </a:p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 will denote the two logic values as</a:t>
            </a:r>
            <a:b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≡</a:t>
            </a: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≡</a:t>
            </a: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instead of 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False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True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Using numbers encourages algebraic thinking.</a:t>
            </a:r>
          </a:p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New, more algebraic-looking notation for the most common Boolean operators: 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1447800" y="5375275"/>
          <a:ext cx="1219200" cy="415925"/>
        </p:xfrm>
        <a:graphic>
          <a:graphicData uri="http://schemas.openxmlformats.org/presentationml/2006/ole">
            <p:oleObj spid="_x0000_s19458" name="Equation" r:id="rId3" imgW="482400" imgH="16488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>
            <p:ph sz="half" idx="4294967295"/>
          </p:nvPr>
        </p:nvGraphicFramePr>
        <p:xfrm>
          <a:off x="6248400" y="5418138"/>
          <a:ext cx="2133600" cy="449262"/>
        </p:xfrm>
        <a:graphic>
          <a:graphicData uri="http://schemas.openxmlformats.org/presentationml/2006/ole">
            <p:oleObj spid="_x0000_s19459" name="Equation" r:id="rId4" imgW="838080" imgH="17748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3505200" y="5429250"/>
          <a:ext cx="2057400" cy="438150"/>
        </p:xfrm>
        <a:graphic>
          <a:graphicData uri="http://schemas.openxmlformats.org/presentationml/2006/ole">
            <p:oleObj spid="_x0000_s19460" name="Equation" r:id="rId5" imgW="774360" imgH="164880" progId="Equation.3">
              <p:embed/>
            </p:oleObj>
          </a:graphicData>
        </a:graphic>
      </p:graphicFrame>
      <p:sp>
        <p:nvSpPr>
          <p:cNvPr id="19464" name="Line 10"/>
          <p:cNvSpPr>
            <a:spLocks noChangeShapeType="1"/>
          </p:cNvSpPr>
          <p:nvPr/>
        </p:nvSpPr>
        <p:spPr bwMode="auto">
          <a:xfrm>
            <a:off x="1981200" y="5867400"/>
            <a:ext cx="525780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3276600" y="5943600"/>
            <a:ext cx="2606675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Precedence order→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2F019E-8A07-4CBC-A85B-68300424A673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Functions</a:t>
            </a:r>
          </a:p>
        </p:txBody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Let 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{</a:t>
            </a: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}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the set of Boolean values.</a:t>
            </a:r>
          </a:p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 all 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</a:t>
            </a: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Z</a:t>
            </a:r>
            <a:r>
              <a:rPr lang="en-US" baseline="30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+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,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any function 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i="1" baseline="30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is called a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Boolean function of degree n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There are 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aseline="30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aseline="30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-111" charset="0"/>
                <a:cs typeface="Arial Unicode MS" pitchFamily="-111" charset="0"/>
              </a:rPr>
              <a:t>ⁿ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Arial Unicode MS" pitchFamily="-111" charset="0"/>
              </a:rPr>
              <a:t> (wow!) distinct Boolean functions of degree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 Unicode MS" pitchFamily="-111" charset="0"/>
              </a:rPr>
              <a:t>n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Arial Unicode MS" pitchFamily="-111" charset="0"/>
              </a:rPr>
              <a:t>.</a:t>
            </a:r>
          </a:p>
          <a:p>
            <a:pPr lvl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Arial Unicode MS" pitchFamily="-111" charset="0"/>
              </a:rPr>
              <a:t>B/c 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 Unicode MS" pitchFamily="-111" charset="0"/>
                <a:sym typeface="Symbol" pitchFamily="-111" charset="2"/>
              </a:rPr>
              <a:t> 2</a:t>
            </a:r>
            <a:r>
              <a:rPr lang="en-US" i="1" baseline="30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 Unicode MS" pitchFamily="-111" charset="0"/>
                <a:sym typeface="Symbol" pitchFamily="-111" charset="2"/>
              </a:rPr>
              <a:t>n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Arial Unicode MS" pitchFamily="-111" charset="0"/>
                <a:sym typeface="Symbol" pitchFamily="-111" charset="2"/>
              </a:rPr>
              <a:t> rows in truth table, w. 0 or 1 in each.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371600" y="5127625"/>
            <a:ext cx="7315200" cy="1654175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u="sng"/>
              <a:t>Degree</a:t>
            </a:r>
            <a:r>
              <a:rPr lang="en-US" sz="2000"/>
              <a:t>	   </a:t>
            </a:r>
            <a:r>
              <a:rPr lang="en-US" sz="2000" b="1" u="sng"/>
              <a:t>How many</a:t>
            </a:r>
            <a:r>
              <a:rPr lang="en-US" sz="2000"/>
              <a:t>	</a:t>
            </a:r>
            <a:r>
              <a:rPr lang="en-US" sz="2000" b="1" u="sng"/>
              <a:t>Degree</a:t>
            </a:r>
            <a:r>
              <a:rPr lang="en-US" sz="2000"/>
              <a:t>                </a:t>
            </a:r>
            <a:r>
              <a:rPr lang="en-US" sz="2000" b="1" u="sng"/>
              <a:t>How many</a:t>
            </a:r>
          </a:p>
          <a:p>
            <a:pPr algn="l"/>
            <a:r>
              <a:rPr lang="en-US" sz="2000"/>
              <a:t>     0 	          2                     4                          65,536             	</a:t>
            </a:r>
            <a:br>
              <a:rPr lang="en-US" sz="2000"/>
            </a:br>
            <a:r>
              <a:rPr lang="en-US" sz="2000"/>
              <a:t>     1                 4                      5                    4,294,967,296</a:t>
            </a:r>
            <a:br>
              <a:rPr lang="en-US" sz="2000"/>
            </a:br>
            <a:r>
              <a:rPr lang="en-US" sz="2000"/>
              <a:t>     2                16                     6          18,446,744,073,709,551,616.</a:t>
            </a:r>
          </a:p>
          <a:p>
            <a:pPr algn="l"/>
            <a:r>
              <a:rPr lang="en-US" sz="2000"/>
              <a:t>     3               256</a:t>
            </a:r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3962400" y="51816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4994B7-5CE1-45B2-BC1C-AE5420577BA3}" type="slidenum">
              <a:rPr lang="en-US"/>
              <a:pPr/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Expressions</a:t>
            </a:r>
          </a:p>
        </p:txBody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Let 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28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…, 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2800" i="1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be 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different Boolean variables.</a:t>
            </a:r>
          </a:p>
          <a:p>
            <a:pPr lvl="1">
              <a:lnSpc>
                <a:spcPct val="90000"/>
              </a:lnSpc>
            </a:pP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may be as large as desired.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Boolean expression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(recursive definition) is a string of one of the following forms: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Base cases: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24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…, or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2400" i="1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Recursive cases: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4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4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4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or 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4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4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where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4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sz="24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4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are Boolean expressions.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Boolean expression represents a Boolean function.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Furthermore, </a:t>
            </a:r>
            <a:r>
              <a:rPr 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every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Boolean function (of a given degree) can be represented by a Boolean expression.</a:t>
            </a:r>
          </a:p>
        </p:txBody>
      </p:sp>
      <p:sp>
        <p:nvSpPr>
          <p:cNvPr id="21509" name="Line 4"/>
          <p:cNvSpPr>
            <a:spLocks noChangeShapeType="1"/>
          </p:cNvSpPr>
          <p:nvPr/>
        </p:nvSpPr>
        <p:spPr bwMode="auto">
          <a:xfrm>
            <a:off x="3267075" y="421005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BBEBEC-E892-48EC-9C11-11A3C49A2C31}" type="slidenum">
              <a:rPr lang="en-US"/>
              <a:pPr/>
              <a:t>8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Hypercube Representation</a:t>
            </a:r>
          </a:p>
        </p:txBody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Boolean function of degree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can be represented by an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-cube (hypercube) with the corresponding function value at each vertex.</a:t>
            </a: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3130550" y="4343400"/>
            <a:ext cx="13716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3511550" y="4114800"/>
            <a:ext cx="13716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6"/>
          <p:cNvSpPr>
            <a:spLocks noChangeShapeType="1"/>
          </p:cNvSpPr>
          <p:nvPr/>
        </p:nvSpPr>
        <p:spPr bwMode="auto">
          <a:xfrm flipV="1">
            <a:off x="3130550" y="41148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 flipV="1">
            <a:off x="3130550" y="53340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Line 8"/>
          <p:cNvSpPr>
            <a:spLocks noChangeShapeType="1"/>
          </p:cNvSpPr>
          <p:nvPr/>
        </p:nvSpPr>
        <p:spPr bwMode="auto">
          <a:xfrm flipV="1">
            <a:off x="4502150" y="53340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9"/>
          <p:cNvSpPr>
            <a:spLocks noChangeShapeType="1"/>
          </p:cNvSpPr>
          <p:nvPr/>
        </p:nvSpPr>
        <p:spPr bwMode="auto">
          <a:xfrm flipV="1">
            <a:off x="4502150" y="41148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Text Box 10"/>
          <p:cNvSpPr txBox="1">
            <a:spLocks noChangeArrowheads="1"/>
          </p:cNvSpPr>
          <p:nvPr/>
        </p:nvSpPr>
        <p:spPr bwMode="auto">
          <a:xfrm>
            <a:off x="2133600" y="5410200"/>
            <a:ext cx="9969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(0,0,0)</a:t>
            </a:r>
          </a:p>
        </p:txBody>
      </p:sp>
      <p:sp>
        <p:nvSpPr>
          <p:cNvPr id="22541" name="Text Box 11"/>
          <p:cNvSpPr txBox="1">
            <a:spLocks noChangeArrowheads="1"/>
          </p:cNvSpPr>
          <p:nvPr/>
        </p:nvSpPr>
        <p:spPr bwMode="auto">
          <a:xfrm>
            <a:off x="4495800" y="5410200"/>
            <a:ext cx="9969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(0,0,1)</a:t>
            </a:r>
          </a:p>
        </p:txBody>
      </p:sp>
      <p:sp>
        <p:nvSpPr>
          <p:cNvPr id="22542" name="Text Box 12"/>
          <p:cNvSpPr txBox="1">
            <a:spLocks noChangeArrowheads="1"/>
          </p:cNvSpPr>
          <p:nvPr/>
        </p:nvSpPr>
        <p:spPr bwMode="auto">
          <a:xfrm>
            <a:off x="2139950" y="4114800"/>
            <a:ext cx="9969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(0,1,0)</a:t>
            </a:r>
          </a:p>
        </p:txBody>
      </p:sp>
      <p:sp>
        <p:nvSpPr>
          <p:cNvPr id="22543" name="Text Box 13"/>
          <p:cNvSpPr txBox="1">
            <a:spLocks noChangeArrowheads="1"/>
          </p:cNvSpPr>
          <p:nvPr/>
        </p:nvSpPr>
        <p:spPr bwMode="auto">
          <a:xfrm>
            <a:off x="4502150" y="4191000"/>
            <a:ext cx="9969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(0,1,1)</a:t>
            </a:r>
          </a:p>
        </p:txBody>
      </p:sp>
      <p:sp>
        <p:nvSpPr>
          <p:cNvPr id="22544" name="Text Box 14"/>
          <p:cNvSpPr txBox="1">
            <a:spLocks noChangeArrowheads="1"/>
          </p:cNvSpPr>
          <p:nvPr/>
        </p:nvSpPr>
        <p:spPr bwMode="auto">
          <a:xfrm>
            <a:off x="3505200" y="4876800"/>
            <a:ext cx="9969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(1,0,0)</a:t>
            </a:r>
          </a:p>
        </p:txBody>
      </p:sp>
      <p:sp>
        <p:nvSpPr>
          <p:cNvPr id="22545" name="Text Box 15"/>
          <p:cNvSpPr txBox="1">
            <a:spLocks noChangeArrowheads="1"/>
          </p:cNvSpPr>
          <p:nvPr/>
        </p:nvSpPr>
        <p:spPr bwMode="auto">
          <a:xfrm>
            <a:off x="4876800" y="5029200"/>
            <a:ext cx="9969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(1,0,1)</a:t>
            </a:r>
          </a:p>
        </p:txBody>
      </p:sp>
      <p:sp>
        <p:nvSpPr>
          <p:cNvPr id="22546" name="Text Box 16"/>
          <p:cNvSpPr txBox="1">
            <a:spLocks noChangeArrowheads="1"/>
          </p:cNvSpPr>
          <p:nvPr/>
        </p:nvSpPr>
        <p:spPr bwMode="auto">
          <a:xfrm>
            <a:off x="2667000" y="3657600"/>
            <a:ext cx="9969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(1,1,0)</a:t>
            </a:r>
          </a:p>
        </p:txBody>
      </p:sp>
      <p:sp>
        <p:nvSpPr>
          <p:cNvPr id="22547" name="Text Box 17"/>
          <p:cNvSpPr txBox="1">
            <a:spLocks noChangeArrowheads="1"/>
          </p:cNvSpPr>
          <p:nvPr/>
        </p:nvSpPr>
        <p:spPr bwMode="auto">
          <a:xfrm>
            <a:off x="4876800" y="3810000"/>
            <a:ext cx="9969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(1,1,1)</a:t>
            </a:r>
          </a:p>
        </p:txBody>
      </p:sp>
      <p:sp>
        <p:nvSpPr>
          <p:cNvPr id="22548" name="Text Box 18"/>
          <p:cNvSpPr txBox="1">
            <a:spLocks noChangeArrowheads="1"/>
          </p:cNvSpPr>
          <p:nvPr/>
        </p:nvSpPr>
        <p:spPr bwMode="auto">
          <a:xfrm>
            <a:off x="3340100" y="3886200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549" name="Text Box 19"/>
          <p:cNvSpPr txBox="1">
            <a:spLocks noChangeArrowheads="1"/>
          </p:cNvSpPr>
          <p:nvPr/>
        </p:nvSpPr>
        <p:spPr bwMode="auto">
          <a:xfrm>
            <a:off x="2946400" y="5334000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550" name="Text Box 20"/>
          <p:cNvSpPr txBox="1">
            <a:spLocks noChangeArrowheads="1"/>
          </p:cNvSpPr>
          <p:nvPr/>
        </p:nvSpPr>
        <p:spPr bwMode="auto">
          <a:xfrm>
            <a:off x="3349625" y="5086350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551" name="Text Box 21"/>
          <p:cNvSpPr txBox="1">
            <a:spLocks noChangeArrowheads="1"/>
          </p:cNvSpPr>
          <p:nvPr/>
        </p:nvSpPr>
        <p:spPr bwMode="auto">
          <a:xfrm>
            <a:off x="2978150" y="4114800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552" name="Text Box 22"/>
          <p:cNvSpPr txBox="1">
            <a:spLocks noChangeArrowheads="1"/>
          </p:cNvSpPr>
          <p:nvPr/>
        </p:nvSpPr>
        <p:spPr bwMode="auto">
          <a:xfrm>
            <a:off x="4318000" y="5334000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553" name="Text Box 23"/>
          <p:cNvSpPr txBox="1">
            <a:spLocks noChangeArrowheads="1"/>
          </p:cNvSpPr>
          <p:nvPr/>
        </p:nvSpPr>
        <p:spPr bwMode="auto">
          <a:xfrm>
            <a:off x="4718050" y="3867150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554" name="Text Box 24"/>
          <p:cNvSpPr txBox="1">
            <a:spLocks noChangeArrowheads="1"/>
          </p:cNvSpPr>
          <p:nvPr/>
        </p:nvSpPr>
        <p:spPr bwMode="auto">
          <a:xfrm>
            <a:off x="4702175" y="5095875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555" name="Text Box 25"/>
          <p:cNvSpPr txBox="1">
            <a:spLocks noChangeArrowheads="1"/>
          </p:cNvSpPr>
          <p:nvPr/>
        </p:nvSpPr>
        <p:spPr bwMode="auto">
          <a:xfrm>
            <a:off x="4349750" y="4105275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6035675" y="4419600"/>
          <a:ext cx="1971675" cy="684213"/>
        </p:xfrm>
        <a:graphic>
          <a:graphicData uri="http://schemas.openxmlformats.org/presentationml/2006/ole">
            <p:oleObj spid="_x0000_s22530" name="Equation" r:id="rId3" imgW="622080" imgH="215640" progId="Equation.3">
              <p:embed/>
            </p:oleObj>
          </a:graphicData>
        </a:graphic>
      </p:graphicFrame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6165850" y="3565525"/>
            <a:ext cx="176530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(</a:t>
            </a:r>
            <a:r>
              <a:rPr lang="en-US" sz="4000" i="1">
                <a:solidFill>
                  <a:srgbClr val="FF0000"/>
                </a:solidFill>
              </a:rPr>
              <a:t>a</a:t>
            </a:r>
            <a:r>
              <a:rPr lang="en-US" sz="4000">
                <a:solidFill>
                  <a:srgbClr val="FF0000"/>
                </a:solidFill>
              </a:rPr>
              <a:t>, </a:t>
            </a:r>
            <a:r>
              <a:rPr lang="en-US" sz="4000" i="1">
                <a:solidFill>
                  <a:srgbClr val="FF0000"/>
                </a:solidFill>
              </a:rPr>
              <a:t>b</a:t>
            </a:r>
            <a:r>
              <a:rPr lang="en-US" sz="4000">
                <a:solidFill>
                  <a:srgbClr val="FF0000"/>
                </a:solidFill>
              </a:rPr>
              <a:t>, </a:t>
            </a:r>
            <a:r>
              <a:rPr lang="en-US" sz="4000" i="1">
                <a:solidFill>
                  <a:srgbClr val="FF0000"/>
                </a:solidFill>
              </a:rPr>
              <a:t>c</a:t>
            </a:r>
            <a:r>
              <a:rPr lang="en-US" sz="40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2557" name="AutoShape 29"/>
          <p:cNvSpPr>
            <a:spLocks noChangeArrowheads="1"/>
          </p:cNvSpPr>
          <p:nvPr/>
        </p:nvSpPr>
        <p:spPr bwMode="auto">
          <a:xfrm>
            <a:off x="5045075" y="4752975"/>
            <a:ext cx="914400" cy="257175"/>
          </a:xfrm>
          <a:prstGeom prst="leftArrow">
            <a:avLst>
              <a:gd name="adj1" fmla="val 50000"/>
              <a:gd name="adj2" fmla="val 88889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8807A2-5D1A-4B3C-A2DD-3708D9D6489D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Boolean equivalents, </a:t>
            </a:r>
            <a:br>
              <a:rPr lang="en-US" sz="4000" smtClean="0"/>
            </a:br>
            <a:r>
              <a:rPr lang="en-US" sz="4000" smtClean="0"/>
              <a:t>operations on Boolean expressions</a:t>
            </a:r>
          </a:p>
        </p:txBody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Two Boolean expressions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8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8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that represent the exact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same 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function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are called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equivalent.  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 write 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8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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e</a:t>
            </a:r>
            <a:r>
              <a:rPr lang="en-US" sz="28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2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, or just 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e</a:t>
            </a:r>
            <a:r>
              <a:rPr lang="en-US" sz="28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1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=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e</a:t>
            </a:r>
            <a:r>
              <a:rPr lang="en-US" sz="2800" baseline="-2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2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.</a:t>
            </a: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Implicitly, the two expressions have the same value for </a:t>
            </a:r>
            <a:r>
              <a:rPr 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all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values of the free variables appearing in </a:t>
            </a:r>
            <a:r>
              <a:rPr 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e</a:t>
            </a:r>
            <a:r>
              <a:rPr lang="en-US" sz="2400" baseline="-250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1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 and </a:t>
            </a:r>
            <a:r>
              <a:rPr 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e</a:t>
            </a:r>
            <a:r>
              <a:rPr lang="en-US" sz="2400" baseline="-250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2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.</a:t>
            </a:r>
          </a:p>
          <a:p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-111" charset="2"/>
              </a:rPr>
              <a:t>The operators 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¯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, 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+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, and 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·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  <a:sym typeface="Symbol" pitchFamily="-111" charset="2"/>
              </a:rPr>
              <a:t> can be extended from operating on expressions to operating on the functions that they represent, in the obvious way.</a:t>
            </a:r>
            <a:endParaRPr lang="en-US" sz="2800" smtClean="0">
              <a:effectLst>
                <a:outerShdw blurRad="38100" dist="38100" dir="2700000" algn="tl">
                  <a:srgbClr val="C0C0C0"/>
                </a:outerShdw>
              </a:effectLst>
              <a:sym typeface="Symbol" pitchFamily="-111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D:\Microsoft Office\Templates\Blank Presentation.pot</Template>
  <TotalTime>1392</TotalTime>
  <Words>1631</Words>
  <Application>Microsoft Office PowerPoint</Application>
  <PresentationFormat>On-screen Show (4:3)</PresentationFormat>
  <Paragraphs>247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Times New Roman</vt:lpstr>
      <vt:lpstr>ＭＳ Ｐゴシック</vt:lpstr>
      <vt:lpstr>Arial</vt:lpstr>
      <vt:lpstr>Symbol</vt:lpstr>
      <vt:lpstr>Arial Unicode MS</vt:lpstr>
      <vt:lpstr>Blank Presentation</vt:lpstr>
      <vt:lpstr>Microsoft Equation 3.0</vt:lpstr>
      <vt:lpstr>Chapter 11 Boolean Algebra</vt:lpstr>
      <vt:lpstr>What is Boolean Algebra?</vt:lpstr>
      <vt:lpstr>Boolean Algebra</vt:lpstr>
      <vt:lpstr>§11.1 – Boolean Functions</vt:lpstr>
      <vt:lpstr>Complement, Sum, Product</vt:lpstr>
      <vt:lpstr>Boolean Functions</vt:lpstr>
      <vt:lpstr>Boolean Expressions</vt:lpstr>
      <vt:lpstr>Hypercube Representation</vt:lpstr>
      <vt:lpstr>Boolean equivalents,  operations on Boolean expressions</vt:lpstr>
      <vt:lpstr>Some popular Boolean identities</vt:lpstr>
      <vt:lpstr>Duality</vt:lpstr>
      <vt:lpstr>Boolean Algebra, in the abstract</vt:lpstr>
      <vt:lpstr>§11.2 – Representing Boolean Functions</vt:lpstr>
      <vt:lpstr>Sum-of-Products Expansions</vt:lpstr>
      <vt:lpstr>Literals, Minterms, DNF</vt:lpstr>
      <vt:lpstr>Conjunctive Normal Form</vt:lpstr>
      <vt:lpstr>Functional Completeness</vt:lpstr>
      <vt:lpstr>§11.3 – Logic Gates</vt:lpstr>
      <vt:lpstr>Logic Gate Symbols</vt:lpstr>
      <vt:lpstr>Multi-input AND, OR, XOR</vt:lpstr>
      <vt:lpstr>NAND, NOR, XNOR</vt:lpstr>
      <vt:lpstr>Buffer</vt:lpstr>
      <vt:lpstr>Combinational Logic Circuits</vt:lpstr>
      <vt:lpstr>Combinational Circuit Examples</vt:lpstr>
      <vt:lpstr>§11.4 – Minimizing Circuits</vt:lpstr>
      <vt:lpstr>Goals of Circuit Minimization</vt:lpstr>
      <vt:lpstr>Minimizing DNF Expressions</vt:lpstr>
    </vt:vector>
  </TitlesOfParts>
  <Manager>CISE Department</Manager>
  <Company>University of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for Rosen, 5th edition</dc:title>
  <dc:subject>Discrete Mathematics</dc:subject>
  <dc:creator>Michael P. Frank</dc:creator>
  <dc:description>Slides developed at the University of Florida_x000d_
for course COT3100, Applications of_x000d_
Discrete Structures, Spring 2001 &amp; 2003.</dc:description>
  <cp:lastModifiedBy>mperkows</cp:lastModifiedBy>
  <cp:revision>64</cp:revision>
  <dcterms:created xsi:type="dcterms:W3CDTF">2008-11-18T21:35:34Z</dcterms:created>
  <dcterms:modified xsi:type="dcterms:W3CDTF">2010-11-02T22:57:32Z</dcterms:modified>
</cp:coreProperties>
</file>