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sldIdLst>
    <p:sldId id="383" r:id="rId2"/>
    <p:sldId id="548" r:id="rId3"/>
    <p:sldId id="504" r:id="rId4"/>
    <p:sldId id="508" r:id="rId5"/>
    <p:sldId id="538" r:id="rId6"/>
    <p:sldId id="539" r:id="rId7"/>
    <p:sldId id="540" r:id="rId8"/>
    <p:sldId id="541" r:id="rId9"/>
    <p:sldId id="542" r:id="rId10"/>
    <p:sldId id="543" r:id="rId11"/>
    <p:sldId id="544" r:id="rId12"/>
    <p:sldId id="545" r:id="rId13"/>
    <p:sldId id="546" r:id="rId14"/>
    <p:sldId id="622" r:id="rId15"/>
    <p:sldId id="600" r:id="rId16"/>
    <p:sldId id="601" r:id="rId17"/>
    <p:sldId id="602" r:id="rId18"/>
    <p:sldId id="603" r:id="rId19"/>
    <p:sldId id="604" r:id="rId20"/>
    <p:sldId id="605" r:id="rId21"/>
    <p:sldId id="606" r:id="rId22"/>
    <p:sldId id="624" r:id="rId23"/>
    <p:sldId id="625" r:id="rId24"/>
    <p:sldId id="626" r:id="rId25"/>
    <p:sldId id="627" r:id="rId26"/>
    <p:sldId id="628" r:id="rId27"/>
    <p:sldId id="629" r:id="rId28"/>
    <p:sldId id="630" r:id="rId29"/>
    <p:sldId id="631" r:id="rId30"/>
    <p:sldId id="632" r:id="rId31"/>
    <p:sldId id="633" r:id="rId32"/>
    <p:sldId id="634" r:id="rId33"/>
    <p:sldId id="635" r:id="rId34"/>
    <p:sldId id="636" r:id="rId35"/>
    <p:sldId id="637" r:id="rId36"/>
    <p:sldId id="638" r:id="rId37"/>
    <p:sldId id="639" r:id="rId38"/>
    <p:sldId id="640" r:id="rId39"/>
    <p:sldId id="641" r:id="rId40"/>
    <p:sldId id="642" r:id="rId41"/>
    <p:sldId id="643" r:id="rId42"/>
    <p:sldId id="644" r:id="rId43"/>
    <p:sldId id="645" r:id="rId44"/>
    <p:sldId id="646" r:id="rId45"/>
    <p:sldId id="647" r:id="rId46"/>
    <p:sldId id="648" r:id="rId47"/>
    <p:sldId id="607" r:id="rId48"/>
    <p:sldId id="608" r:id="rId49"/>
    <p:sldId id="609" r:id="rId50"/>
    <p:sldId id="610" r:id="rId51"/>
    <p:sldId id="614" r:id="rId52"/>
    <p:sldId id="613" r:id="rId53"/>
    <p:sldId id="509" r:id="rId54"/>
    <p:sldId id="510" r:id="rId55"/>
    <p:sldId id="511" r:id="rId56"/>
    <p:sldId id="611" r:id="rId57"/>
    <p:sldId id="552" r:id="rId58"/>
    <p:sldId id="553" r:id="rId59"/>
    <p:sldId id="554" r:id="rId60"/>
    <p:sldId id="512" r:id="rId61"/>
    <p:sldId id="513" r:id="rId62"/>
    <p:sldId id="549" r:id="rId63"/>
    <p:sldId id="550" r:id="rId64"/>
    <p:sldId id="514" r:id="rId65"/>
    <p:sldId id="555" r:id="rId66"/>
    <p:sldId id="515" r:id="rId67"/>
    <p:sldId id="556" r:id="rId68"/>
    <p:sldId id="516" r:id="rId69"/>
    <p:sldId id="517" r:id="rId70"/>
    <p:sldId id="551" r:id="rId71"/>
    <p:sldId id="518" r:id="rId72"/>
    <p:sldId id="557" r:id="rId73"/>
    <p:sldId id="519" r:id="rId74"/>
    <p:sldId id="520" r:id="rId75"/>
    <p:sldId id="521" r:id="rId76"/>
    <p:sldId id="522" r:id="rId77"/>
    <p:sldId id="523" r:id="rId78"/>
    <p:sldId id="524" r:id="rId79"/>
    <p:sldId id="571" r:id="rId80"/>
    <p:sldId id="615" r:id="rId81"/>
    <p:sldId id="572" r:id="rId82"/>
    <p:sldId id="573" r:id="rId83"/>
    <p:sldId id="621" r:id="rId84"/>
    <p:sldId id="577" r:id="rId85"/>
    <p:sldId id="616" r:id="rId86"/>
    <p:sldId id="578" r:id="rId87"/>
    <p:sldId id="617" r:id="rId88"/>
    <p:sldId id="579" r:id="rId89"/>
    <p:sldId id="580" r:id="rId90"/>
    <p:sldId id="581" r:id="rId91"/>
    <p:sldId id="582" r:id="rId92"/>
    <p:sldId id="618" r:id="rId93"/>
    <p:sldId id="583" r:id="rId94"/>
    <p:sldId id="584" r:id="rId95"/>
    <p:sldId id="585" r:id="rId96"/>
    <p:sldId id="586" r:id="rId97"/>
    <p:sldId id="587" r:id="rId98"/>
    <p:sldId id="588" r:id="rId99"/>
    <p:sldId id="589" r:id="rId100"/>
    <p:sldId id="590" r:id="rId101"/>
    <p:sldId id="591" r:id="rId102"/>
    <p:sldId id="592" r:id="rId103"/>
    <p:sldId id="593" r:id="rId104"/>
    <p:sldId id="619" r:id="rId105"/>
    <p:sldId id="594" r:id="rId106"/>
    <p:sldId id="595" r:id="rId107"/>
    <p:sldId id="620" r:id="rId108"/>
    <p:sldId id="596" r:id="rId109"/>
    <p:sldId id="597" r:id="rId110"/>
    <p:sldId id="598" r:id="rId111"/>
    <p:sldId id="525" r:id="rId112"/>
    <p:sldId id="558" r:id="rId113"/>
    <p:sldId id="526" r:id="rId114"/>
    <p:sldId id="527" r:id="rId115"/>
    <p:sldId id="528" r:id="rId116"/>
    <p:sldId id="529" r:id="rId117"/>
    <p:sldId id="530" r:id="rId118"/>
    <p:sldId id="531" r:id="rId119"/>
    <p:sldId id="532" r:id="rId120"/>
    <p:sldId id="533" r:id="rId121"/>
    <p:sldId id="534" r:id="rId122"/>
    <p:sldId id="535" r:id="rId123"/>
    <p:sldId id="536" r:id="rId124"/>
    <p:sldId id="537" r:id="rId125"/>
    <p:sldId id="612"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4905"/>
    <a:srgbClr val="FF0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572" y="-4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55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19.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F9159-4923-4CA1-BC85-FAA894BB6727}" type="datetimeFigureOut">
              <a:rPr lang="en-US" smtClean="0"/>
              <a:pPr/>
              <a:t>2/12/2011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E9A2E-65B7-45B0-B25A-340DDA7D68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292C2C3-69A2-4B44-B35A-E84A15A1154E}" type="slidenum">
              <a:rPr lang="en-US" smtClean="0"/>
              <a:pPr/>
              <a:t>52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74F4A7E-1FB2-4CCB-A955-02D588FAEE11}" type="slidenum">
              <a:rPr lang="en-US" smtClean="0"/>
              <a:pPr/>
              <a:t>92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74F4A7E-1FB2-4CCB-A955-02D588FAEE11}" type="slidenum">
              <a:rPr lang="en-US" smtClean="0"/>
              <a:pPr/>
              <a:t>97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3649E-13AD-4DF1-BC40-C8D0383394E4}"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3649E-13AD-4DF1-BC40-C8D0383394E4}"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3649E-13AD-4DF1-BC40-C8D0383394E4}"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49325" y="1981200"/>
            <a:ext cx="7661275" cy="41148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15FEF45-A7CA-45AD-9BEC-CCEB37A295AA}"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3649E-13AD-4DF1-BC40-C8D0383394E4}"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3649E-13AD-4DF1-BC40-C8D0383394E4}"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3649E-13AD-4DF1-BC40-C8D0383394E4}"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3649E-13AD-4DF1-BC40-C8D0383394E4}" type="datetimeFigureOut">
              <a:rPr lang="en-US" smtClean="0"/>
              <a:pPr/>
              <a:t>2/12/2011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3649E-13AD-4DF1-BC40-C8D0383394E4}" type="datetimeFigureOut">
              <a:rPr lang="en-US" smtClean="0"/>
              <a:pPr/>
              <a:t>2/12/2011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3649E-13AD-4DF1-BC40-C8D0383394E4}" type="datetimeFigureOut">
              <a:rPr lang="en-US" smtClean="0"/>
              <a:pPr/>
              <a:t>2/12/2011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3649E-13AD-4DF1-BC40-C8D0383394E4}"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3649E-13AD-4DF1-BC40-C8D0383394E4}"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81BFF-55DE-4CBC-9560-FAC7F783EB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3649E-13AD-4DF1-BC40-C8D0383394E4}" type="datetimeFigureOut">
              <a:rPr lang="en-US" smtClean="0"/>
              <a:pPr/>
              <a:t>2/12/2011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81BFF-55DE-4CBC-9560-FAC7F783EB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3.v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4.v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echchee.com/2008/10/06/robot-receptionist-mechadroid-type-c3-in-japan-again/mechadroid-type-c3-robot-receptionist-031008/"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ecom.co.jp/english/myspoon/index.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0.v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eise.de/tp/Auch-Roboter-lesen-Buecher--/blogs/3/140865"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Marek</a:t>
            </a:r>
            <a:r>
              <a:rPr lang="en-US" dirty="0" smtClean="0"/>
              <a:t> </a:t>
            </a:r>
            <a:r>
              <a:rPr lang="en-US" dirty="0" err="1" smtClean="0"/>
              <a:t>Perkowski</a:t>
            </a:r>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en-US" sz="8800" b="1" dirty="0" smtClean="0">
                <a:solidFill>
                  <a:srgbClr val="F34905"/>
                </a:solidFill>
                <a:effectLst>
                  <a:outerShdw blurRad="38100" dist="38100" dir="2700000" algn="tl">
                    <a:srgbClr val="000000">
                      <a:alpha val="43137"/>
                    </a:srgbClr>
                  </a:outerShdw>
                </a:effectLst>
              </a:rPr>
              <a:t>INTRODUCTION TO </a:t>
            </a:r>
          </a:p>
          <a:p>
            <a:pPr algn="ctr">
              <a:buNone/>
            </a:pPr>
            <a:r>
              <a:rPr lang="en-US" sz="8800" b="1" dirty="0" smtClean="0">
                <a:solidFill>
                  <a:srgbClr val="F34905"/>
                </a:solidFill>
                <a:effectLst>
                  <a:outerShdw blurRad="38100" dist="38100" dir="2700000" algn="tl">
                    <a:srgbClr val="000000">
                      <a:alpha val="43137"/>
                    </a:srgbClr>
                  </a:outerShdw>
                </a:effectLst>
              </a:rPr>
              <a:t>MODAL AND EPISTEMIC LOGIC </a:t>
            </a:r>
            <a:r>
              <a:rPr lang="en-US" sz="8800" b="1" dirty="0" smtClean="0">
                <a:solidFill>
                  <a:srgbClr val="00B050"/>
                </a:solidFill>
                <a:effectLst>
                  <a:outerShdw blurRad="38100" dist="38100" dir="2700000" algn="tl">
                    <a:srgbClr val="000000">
                      <a:alpha val="43137"/>
                    </a:srgbClr>
                  </a:outerShdw>
                </a:effectLst>
              </a:rPr>
              <a:t>for beginners</a:t>
            </a:r>
            <a:endParaRPr lang="en-US" sz="8800" b="1"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0"/>
            <a:ext cx="8229600" cy="1143000"/>
          </a:xfrm>
        </p:spPr>
        <p:txBody>
          <a:bodyPr/>
          <a:lstStyle/>
          <a:p>
            <a:r>
              <a:rPr lang="de-DE" sz="3200" dirty="0" smtClean="0"/>
              <a:t>Fuji Heavy Industries/Sumitomo</a:t>
            </a:r>
            <a:r>
              <a:rPr lang="de-DE" dirty="0" smtClean="0"/>
              <a:t> </a:t>
            </a:r>
          </a:p>
        </p:txBody>
      </p:sp>
      <p:sp>
        <p:nvSpPr>
          <p:cNvPr id="108547" name="Rectangle 3"/>
          <p:cNvSpPr>
            <a:spLocks noGrp="1" noChangeArrowheads="1"/>
          </p:cNvSpPr>
          <p:nvPr>
            <p:ph type="body" idx="1"/>
          </p:nvPr>
        </p:nvSpPr>
        <p:spPr/>
        <p:txBody>
          <a:bodyPr/>
          <a:lstStyle/>
          <a:p>
            <a:pPr>
              <a:buFont typeface="Wingdings" pitchFamily="2" charset="2"/>
              <a:buNone/>
            </a:pPr>
            <a:r>
              <a:rPr lang="de-DE" smtClean="0"/>
              <a:t> </a:t>
            </a:r>
          </a:p>
        </p:txBody>
      </p:sp>
      <p:pic>
        <p:nvPicPr>
          <p:cNvPr id="108548" name="Picture 5" descr="24289_1"/>
          <p:cNvPicPr>
            <a:picLocks noChangeAspect="1" noChangeArrowheads="1"/>
          </p:cNvPicPr>
          <p:nvPr/>
        </p:nvPicPr>
        <p:blipFill>
          <a:blip r:embed="rId2" cstate="print"/>
          <a:srcRect/>
          <a:stretch>
            <a:fillRect/>
          </a:stretch>
        </p:blipFill>
        <p:spPr bwMode="auto">
          <a:xfrm>
            <a:off x="381000" y="1143000"/>
            <a:ext cx="5975350" cy="4249738"/>
          </a:xfrm>
          <a:prstGeom prst="rect">
            <a:avLst/>
          </a:prstGeom>
          <a:noFill/>
          <a:ln w="9525">
            <a:noFill/>
            <a:miter lim="800000"/>
            <a:headEnd/>
            <a:tailEnd/>
          </a:ln>
        </p:spPr>
      </p:pic>
      <p:sp>
        <p:nvSpPr>
          <p:cNvPr id="108549" name="TextBox 4"/>
          <p:cNvSpPr txBox="1">
            <a:spLocks noChangeArrowheads="1"/>
          </p:cNvSpPr>
          <p:nvPr/>
        </p:nvSpPr>
        <p:spPr bwMode="auto">
          <a:xfrm>
            <a:off x="6705600" y="1219200"/>
            <a:ext cx="2133600" cy="3416300"/>
          </a:xfrm>
          <a:prstGeom prst="rect">
            <a:avLst/>
          </a:prstGeom>
          <a:noFill/>
          <a:ln w="9525">
            <a:noFill/>
            <a:miter lim="800000"/>
            <a:headEnd/>
            <a:tailEnd/>
          </a:ln>
        </p:spPr>
        <p:txBody>
          <a:bodyPr>
            <a:spAutoFit/>
          </a:bodyPr>
          <a:lstStyle/>
          <a:p>
            <a:r>
              <a:rPr lang="en-US" sz="2400" dirty="0"/>
              <a:t>Cleaning lawn-moving, and similar robots will have contact with humans and should be completely safe</a:t>
            </a:r>
          </a:p>
        </p:txBody>
      </p:sp>
      <p:sp>
        <p:nvSpPr>
          <p:cNvPr id="6" name="TextBox 5"/>
          <p:cNvSpPr txBox="1"/>
          <p:nvPr/>
        </p:nvSpPr>
        <p:spPr>
          <a:xfrm>
            <a:off x="1219200" y="5715000"/>
            <a:ext cx="4876800" cy="646331"/>
          </a:xfrm>
          <a:prstGeom prst="rect">
            <a:avLst/>
          </a:prstGeom>
          <a:noFill/>
        </p:spPr>
        <p:txBody>
          <a:bodyPr wrap="square" rtlCol="0">
            <a:spAutoFit/>
          </a:bodyPr>
          <a:lstStyle/>
          <a:p>
            <a:r>
              <a:rPr lang="en-US" dirty="0" smtClean="0"/>
              <a:t>What kind of deep knowledge and morality a robot should have for standard large US hospital?</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sp>
        <p:nvSpPr>
          <p:cNvPr id="33795" name="Content Placeholder 2"/>
          <p:cNvSpPr>
            <a:spLocks noGrp="1"/>
          </p:cNvSpPr>
          <p:nvPr>
            <p:ph idx="1"/>
          </p:nvPr>
        </p:nvSpPr>
        <p:spPr/>
        <p:txBody>
          <a:bodyPr/>
          <a:lstStyle/>
          <a:p>
            <a:endParaRPr lang="en-US" smtClean="0"/>
          </a:p>
        </p:txBody>
      </p:sp>
      <p:pic>
        <p:nvPicPr>
          <p:cNvPr id="33796" name="Picture 2"/>
          <p:cNvPicPr>
            <a:picLocks noChangeAspect="1" noChangeArrowheads="1"/>
          </p:cNvPicPr>
          <p:nvPr/>
        </p:nvPicPr>
        <p:blipFill>
          <a:blip r:embed="rId2" cstate="print"/>
          <a:srcRect l="13333" t="9599" r="17332" b="6400"/>
          <a:stretch>
            <a:fillRect/>
          </a:stretch>
        </p:blipFill>
        <p:spPr bwMode="auto">
          <a:xfrm>
            <a:off x="0" y="-66675"/>
            <a:ext cx="9144000" cy="6924675"/>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Content Placeholder 2"/>
          <p:cNvSpPr>
            <a:spLocks noGrp="1"/>
          </p:cNvSpPr>
          <p:nvPr>
            <p:ph idx="1"/>
          </p:nvPr>
        </p:nvSpPr>
        <p:spPr/>
        <p:txBody>
          <a:bodyPr/>
          <a:lstStyle/>
          <a:p>
            <a:endParaRPr lang="en-US" smtClean="0"/>
          </a:p>
        </p:txBody>
      </p:sp>
      <p:pic>
        <p:nvPicPr>
          <p:cNvPr id="34820" name="Picture 2"/>
          <p:cNvPicPr>
            <a:picLocks noChangeAspect="1" noChangeArrowheads="1"/>
          </p:cNvPicPr>
          <p:nvPr/>
        </p:nvPicPr>
        <p:blipFill>
          <a:blip r:embed="rId2" cstate="print"/>
          <a:srcRect l="13333" t="9599" r="11333" b="6400"/>
          <a:stretch>
            <a:fillRect/>
          </a:stretch>
        </p:blipFill>
        <p:spPr bwMode="auto">
          <a:xfrm>
            <a:off x="0" y="273050"/>
            <a:ext cx="9448800" cy="658495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sp>
        <p:nvSpPr>
          <p:cNvPr id="35843" name="Content Placeholder 2"/>
          <p:cNvSpPr>
            <a:spLocks noGrp="1"/>
          </p:cNvSpPr>
          <p:nvPr>
            <p:ph idx="1"/>
          </p:nvPr>
        </p:nvSpPr>
        <p:spPr/>
        <p:txBody>
          <a:bodyPr/>
          <a:lstStyle/>
          <a:p>
            <a:endParaRPr lang="en-US" smtClean="0"/>
          </a:p>
        </p:txBody>
      </p:sp>
      <p:pic>
        <p:nvPicPr>
          <p:cNvPr id="35844" name="Picture 2"/>
          <p:cNvPicPr>
            <a:picLocks noChangeAspect="1" noChangeArrowheads="1"/>
          </p:cNvPicPr>
          <p:nvPr/>
        </p:nvPicPr>
        <p:blipFill>
          <a:blip r:embed="rId2" cstate="print"/>
          <a:srcRect l="16000" t="11732" r="16000" b="7468"/>
          <a:stretch>
            <a:fillRect/>
          </a:stretch>
        </p:blipFill>
        <p:spPr bwMode="auto">
          <a:xfrm>
            <a:off x="0" y="136525"/>
            <a:ext cx="9144000" cy="6789738"/>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676400"/>
          </a:xfrm>
          <a:solidFill>
            <a:srgbClr val="FFFF00"/>
          </a:solidFill>
        </p:spPr>
        <p:txBody>
          <a:bodyPr>
            <a:noAutofit/>
          </a:bodyPr>
          <a:lstStyle/>
          <a:p>
            <a:r>
              <a:rPr lang="en-US" sz="4000" b="1" dirty="0" smtClean="0">
                <a:solidFill>
                  <a:srgbClr val="FF0000"/>
                </a:solidFill>
                <a:effectLst>
                  <a:outerShdw blurRad="38100" dist="38100" dir="2700000" algn="tl">
                    <a:srgbClr val="000000">
                      <a:alpha val="43137"/>
                    </a:srgbClr>
                  </a:outerShdw>
                </a:effectLst>
              </a:rPr>
              <a:t>Deduction, Contraposition and Contradiction theorems </a:t>
            </a:r>
            <a:br>
              <a:rPr lang="en-US" sz="40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of propositional logic</a:t>
            </a:r>
          </a:p>
        </p:txBody>
      </p:sp>
      <p:sp>
        <p:nvSpPr>
          <p:cNvPr id="36867" name="Content Placeholder 2"/>
          <p:cNvSpPr>
            <a:spLocks noGrp="1"/>
          </p:cNvSpPr>
          <p:nvPr>
            <p:ph idx="1"/>
          </p:nvPr>
        </p:nvSpPr>
        <p:spPr>
          <a:xfrm>
            <a:off x="6781800" y="3170237"/>
            <a:ext cx="2362200" cy="3687763"/>
          </a:xfrm>
          <a:solidFill>
            <a:schemeClr val="accent5">
              <a:lumMod val="20000"/>
              <a:lumOff val="80000"/>
            </a:schemeClr>
          </a:solidFill>
        </p:spPr>
        <p:txBody>
          <a:bodyPr/>
          <a:lstStyle/>
          <a:p>
            <a:r>
              <a:rPr lang="en-US" dirty="0" smtClean="0"/>
              <a:t>Can be used in automated theorem proving and reasoning</a:t>
            </a:r>
          </a:p>
        </p:txBody>
      </p:sp>
      <p:pic>
        <p:nvPicPr>
          <p:cNvPr id="36868" name="Picture 2"/>
          <p:cNvPicPr>
            <a:picLocks noChangeAspect="1" noChangeArrowheads="1"/>
          </p:cNvPicPr>
          <p:nvPr/>
        </p:nvPicPr>
        <p:blipFill>
          <a:blip r:embed="rId2" cstate="print"/>
          <a:srcRect l="17333" t="11732" r="46667" b="40533"/>
          <a:stretch>
            <a:fillRect/>
          </a:stretch>
        </p:blipFill>
        <p:spPr bwMode="auto">
          <a:xfrm>
            <a:off x="762000" y="1981200"/>
            <a:ext cx="5309010" cy="4399817"/>
          </a:xfrm>
          <a:prstGeom prst="rect">
            <a:avLst/>
          </a:prstGeom>
          <a:noFill/>
          <a:ln w="76200">
            <a:solidFill>
              <a:srgbClr val="FF0000"/>
            </a:solid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274638"/>
            <a:ext cx="8534400" cy="6202362"/>
          </a:xfrm>
          <a:solidFill>
            <a:srgbClr val="FFFF00"/>
          </a:solidFill>
        </p:spPr>
        <p:txBody>
          <a:bodyPr>
            <a:noAutofit/>
          </a:bodyPr>
          <a:lstStyle/>
          <a:p>
            <a:r>
              <a:rPr lang="en-US" sz="9600" b="1" dirty="0" smtClean="0">
                <a:solidFill>
                  <a:srgbClr val="FF0000"/>
                </a:solidFill>
                <a:effectLst>
                  <a:outerShdw blurRad="38100" dist="38100" dir="2700000" algn="tl">
                    <a:srgbClr val="000000">
                      <a:alpha val="43137"/>
                    </a:srgbClr>
                  </a:outerShdw>
                </a:effectLst>
              </a:rPr>
              <a:t>Equivalences of propositional logic</a:t>
            </a:r>
            <a:endParaRPr lang="en-US" sz="96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37891" name="Content Placeholder 2"/>
          <p:cNvSpPr>
            <a:spLocks noGrp="1"/>
          </p:cNvSpPr>
          <p:nvPr>
            <p:ph idx="1"/>
          </p:nvPr>
        </p:nvSpPr>
        <p:spPr/>
        <p:txBody>
          <a:bodyPr/>
          <a:lstStyle/>
          <a:p>
            <a:endParaRPr lang="en-US" smtClean="0"/>
          </a:p>
        </p:txBody>
      </p:sp>
      <p:pic>
        <p:nvPicPr>
          <p:cNvPr id="37892" name="Picture 2"/>
          <p:cNvPicPr>
            <a:picLocks noChangeAspect="1" noChangeArrowheads="1"/>
          </p:cNvPicPr>
          <p:nvPr/>
        </p:nvPicPr>
        <p:blipFill>
          <a:blip r:embed="rId2" cstate="print"/>
          <a:srcRect l="13333" t="10667" r="22667" b="6400"/>
          <a:stretch>
            <a:fillRect/>
          </a:stretch>
        </p:blipFill>
        <p:spPr bwMode="auto">
          <a:xfrm>
            <a:off x="0" y="7938"/>
            <a:ext cx="8458200" cy="6850062"/>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38915"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2" cstate="print"/>
          <a:srcRect l="13333" t="12801" r="20667" b="7468"/>
          <a:stretch>
            <a:fillRect/>
          </a:stretch>
        </p:blipFill>
        <p:spPr bwMode="auto">
          <a:xfrm>
            <a:off x="92075" y="22225"/>
            <a:ext cx="9051925" cy="6835775"/>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274638"/>
            <a:ext cx="8534400" cy="6202362"/>
          </a:xfrm>
          <a:solidFill>
            <a:srgbClr val="FFFF00"/>
          </a:solidFill>
        </p:spPr>
        <p:txBody>
          <a:bodyPr>
            <a:noAutofit/>
          </a:bodyPr>
          <a:lstStyle/>
          <a:p>
            <a:r>
              <a:rPr lang="en-US" sz="9600" b="1" dirty="0" smtClean="0">
                <a:solidFill>
                  <a:srgbClr val="FF0000"/>
                </a:solidFill>
                <a:effectLst>
                  <a:outerShdw blurRad="38100" dist="38100" dir="2700000" algn="tl">
                    <a:srgbClr val="000000">
                      <a:alpha val="43137"/>
                    </a:srgbClr>
                  </a:outerShdw>
                </a:effectLst>
              </a:rPr>
              <a:t>Normal Forms for propositional logic </a:t>
            </a:r>
            <a:endParaRPr lang="en-US" sz="96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295400"/>
          </a:xfrm>
          <a:solidFill>
            <a:srgbClr val="FFFF00"/>
          </a:solidFill>
        </p:spPr>
        <p:txBody>
          <a:bodyPr>
            <a:noAutofit/>
          </a:bodyPr>
          <a:lstStyle/>
          <a:p>
            <a:r>
              <a:rPr lang="en-US" b="1" dirty="0" smtClean="0">
                <a:solidFill>
                  <a:srgbClr val="FF0000"/>
                </a:solidFill>
                <a:effectLst>
                  <a:outerShdw blurRad="38100" dist="38100" dir="2700000" algn="tl">
                    <a:srgbClr val="000000">
                      <a:alpha val="43137"/>
                    </a:srgbClr>
                  </a:outerShdw>
                </a:effectLst>
              </a:rPr>
              <a:t>Conjunctive Normal Form and Disjunctive Normal Form</a:t>
            </a:r>
          </a:p>
        </p:txBody>
      </p:sp>
      <p:pic>
        <p:nvPicPr>
          <p:cNvPr id="39940" name="Picture 2"/>
          <p:cNvPicPr>
            <a:picLocks noChangeAspect="1" noChangeArrowheads="1"/>
          </p:cNvPicPr>
          <p:nvPr/>
        </p:nvPicPr>
        <p:blipFill>
          <a:blip r:embed="rId2" cstate="print"/>
          <a:srcRect l="14000" t="22400" r="15334" b="16000"/>
          <a:stretch>
            <a:fillRect/>
          </a:stretch>
        </p:blipFill>
        <p:spPr bwMode="auto">
          <a:xfrm>
            <a:off x="0" y="1875768"/>
            <a:ext cx="9144000" cy="4982232"/>
          </a:xfrm>
          <a:prstGeom prst="rect">
            <a:avLst/>
          </a:prstGeom>
          <a:noFill/>
          <a:ln w="9525">
            <a:noFill/>
            <a:miter lim="800000"/>
            <a:headEnd/>
            <a:tailEnd/>
          </a:ln>
        </p:spPr>
      </p:pic>
      <p:sp>
        <p:nvSpPr>
          <p:cNvPr id="39939" name="Content Placeholder 2"/>
          <p:cNvSpPr>
            <a:spLocks noGrp="1"/>
          </p:cNvSpPr>
          <p:nvPr>
            <p:ph idx="1"/>
          </p:nvPr>
        </p:nvSpPr>
        <p:spPr>
          <a:xfrm>
            <a:off x="7924800" y="6400800"/>
            <a:ext cx="1066800" cy="457200"/>
          </a:xfrm>
          <a:solidFill>
            <a:schemeClr val="accent6">
              <a:lumMod val="20000"/>
              <a:lumOff val="80000"/>
            </a:schemeClr>
          </a:solidFill>
        </p:spPr>
        <p:txBody>
          <a:bodyPr>
            <a:normAutofit fontScale="92500" lnSpcReduction="20000"/>
          </a:bodyPr>
          <a:lstStyle/>
          <a:p>
            <a:pPr>
              <a:buNone/>
            </a:pPr>
            <a:r>
              <a:rPr lang="en-US" dirty="0" smtClean="0"/>
              <a:t>SOP</a:t>
            </a:r>
          </a:p>
        </p:txBody>
      </p:sp>
      <p:sp>
        <p:nvSpPr>
          <p:cNvPr id="5" name="Content Placeholder 2"/>
          <p:cNvSpPr txBox="1">
            <a:spLocks/>
          </p:cNvSpPr>
          <p:nvPr/>
        </p:nvSpPr>
        <p:spPr>
          <a:xfrm>
            <a:off x="7848600" y="3962400"/>
            <a:ext cx="1066800" cy="457200"/>
          </a:xfrm>
          <a:prstGeom prst="rect">
            <a:avLst/>
          </a:prstGeom>
          <a:solidFill>
            <a:schemeClr val="accent6">
              <a:lumMod val="20000"/>
              <a:lumOff val="80000"/>
            </a:schemeClr>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POS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0963" name="Content Placeholder 2"/>
          <p:cNvSpPr>
            <a:spLocks noGrp="1"/>
          </p:cNvSpPr>
          <p:nvPr>
            <p:ph idx="1"/>
          </p:nvPr>
        </p:nvSpPr>
        <p:spPr/>
        <p:txBody>
          <a:bodyPr/>
          <a:lstStyle/>
          <a:p>
            <a:endParaRPr lang="en-US" smtClean="0"/>
          </a:p>
        </p:txBody>
      </p:sp>
      <p:pic>
        <p:nvPicPr>
          <p:cNvPr id="40964" name="Picture 2"/>
          <p:cNvPicPr>
            <a:picLocks noChangeAspect="1" noChangeArrowheads="1"/>
          </p:cNvPicPr>
          <p:nvPr/>
        </p:nvPicPr>
        <p:blipFill>
          <a:blip r:embed="rId2" cstate="print"/>
          <a:srcRect l="13333" t="11732" r="15334" b="14932"/>
          <a:stretch>
            <a:fillRect/>
          </a:stretch>
        </p:blipFill>
        <p:spPr bwMode="auto">
          <a:xfrm>
            <a:off x="0" y="982663"/>
            <a:ext cx="9144000" cy="5875337"/>
          </a:xfrm>
          <a:prstGeom prst="rect">
            <a:avLst/>
          </a:prstGeom>
          <a:noFill/>
          <a:ln w="9525">
            <a:noFill/>
            <a:miter lim="800000"/>
            <a:headEnd/>
            <a:tailEnd/>
          </a:ln>
        </p:spPr>
      </p:pic>
      <p:sp>
        <p:nvSpPr>
          <p:cNvPr id="5" name="Title 1"/>
          <p:cNvSpPr txBox="1">
            <a:spLocks/>
          </p:cNvSpPr>
          <p:nvPr/>
        </p:nvSpPr>
        <p:spPr>
          <a:xfrm>
            <a:off x="0" y="0"/>
            <a:ext cx="9144000" cy="167640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Conjunction of Horn Clauses</a:t>
            </a:r>
            <a:r>
              <a:rPr kumimoji="0" lang="en-US" sz="54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kumimoji="0" lang="en-US" sz="5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Normal Form  </a:t>
            </a:r>
          </a:p>
        </p:txBody>
      </p:sp>
      <p:sp>
        <p:nvSpPr>
          <p:cNvPr id="7" name="Rectangle 6"/>
          <p:cNvSpPr/>
          <p:nvPr/>
        </p:nvSpPr>
        <p:spPr>
          <a:xfrm>
            <a:off x="304800" y="4114800"/>
            <a:ext cx="88392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1828800"/>
            <a:ext cx="7772400" cy="2133600"/>
          </a:xfrm>
          <a:prstGeom prst="rect">
            <a:avLst/>
          </a:prstGeom>
          <a:no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a:xfrm>
            <a:off x="457200" y="0"/>
            <a:ext cx="8229600" cy="1143000"/>
          </a:xfrm>
        </p:spPr>
        <p:txBody>
          <a:bodyPr/>
          <a:lstStyle/>
          <a:p>
            <a:r>
              <a:rPr lang="de-DE" dirty="0" smtClean="0"/>
              <a:t>Care robot</a:t>
            </a:r>
          </a:p>
        </p:txBody>
      </p:sp>
      <p:sp>
        <p:nvSpPr>
          <p:cNvPr id="111621" name="Rectangle 3"/>
          <p:cNvSpPr>
            <a:spLocks noGrp="1" noChangeArrowheads="1"/>
          </p:cNvSpPr>
          <p:nvPr>
            <p:ph type="body" idx="1"/>
          </p:nvPr>
        </p:nvSpPr>
        <p:spPr>
          <a:xfrm>
            <a:off x="457200" y="5410200"/>
            <a:ext cx="8458200" cy="1219200"/>
          </a:xfrm>
        </p:spPr>
        <p:txBody>
          <a:bodyPr>
            <a:normAutofit fontScale="62500" lnSpcReduction="20000"/>
          </a:bodyPr>
          <a:lstStyle/>
          <a:p>
            <a:pPr marL="514350" indent="-514350">
              <a:buFont typeface="+mj-lt"/>
              <a:buAutoNum type="arabicPeriod"/>
            </a:pPr>
            <a:r>
              <a:rPr lang="en-US" dirty="0" smtClean="0"/>
              <a:t>How much trust you need to be in arms of a strong big robot like this?</a:t>
            </a:r>
          </a:p>
          <a:p>
            <a:pPr marL="514350" indent="-514350">
              <a:buFont typeface="+mj-lt"/>
              <a:buAutoNum type="arabicPeriod"/>
            </a:pPr>
            <a:r>
              <a:rPr lang="en-US" dirty="0" smtClean="0"/>
              <a:t>How to build this trust?</a:t>
            </a:r>
          </a:p>
          <a:p>
            <a:pPr marL="514350" indent="-514350">
              <a:buFont typeface="+mj-lt"/>
              <a:buAutoNum type="arabicPeriod"/>
            </a:pPr>
            <a:r>
              <a:rPr lang="en-US" dirty="0" smtClean="0"/>
              <a:t>What kind morality you would expect from this robot?</a:t>
            </a:r>
          </a:p>
        </p:txBody>
      </p:sp>
      <p:pic>
        <p:nvPicPr>
          <p:cNvPr id="111622" name="Picture 5" descr="RiMan"/>
          <p:cNvPicPr>
            <a:picLocks noChangeAspect="1" noChangeArrowheads="1"/>
          </p:cNvPicPr>
          <p:nvPr/>
        </p:nvPicPr>
        <p:blipFill>
          <a:blip r:embed="rId2" cstate="print"/>
          <a:srcRect/>
          <a:stretch>
            <a:fillRect/>
          </a:stretch>
        </p:blipFill>
        <p:spPr bwMode="auto">
          <a:xfrm>
            <a:off x="1066800" y="914400"/>
            <a:ext cx="7343775" cy="4464050"/>
          </a:xfrm>
          <a:prstGeom prst="rect">
            <a:avLst/>
          </a:prstGeom>
          <a:noFill/>
          <a:ln w="9525">
            <a:noFill/>
            <a:miter lim="800000"/>
            <a:headEnd/>
            <a:tailEnd/>
          </a:ln>
        </p:spPr>
      </p:pic>
      <p:sp>
        <p:nvSpPr>
          <p:cNvPr id="5" name="Footer Placeholder 4"/>
          <p:cNvSpPr>
            <a:spLocks noGrp="1"/>
          </p:cNvSpPr>
          <p:nvPr>
            <p:ph type="ftr" sz="quarter" idx="11"/>
          </p:nvPr>
        </p:nvSpPr>
        <p:spPr>
          <a:xfrm>
            <a:off x="762000" y="5029200"/>
            <a:ext cx="2895600" cy="365125"/>
          </a:xfrm>
        </p:spPr>
        <p:txBody>
          <a:bodyPr/>
          <a:lstStyle/>
          <a:p>
            <a:pPr>
              <a:defRPr/>
            </a:pPr>
            <a:r>
              <a:rPr lang="de-DE" dirty="0">
                <a:solidFill>
                  <a:srgbClr val="0070C0"/>
                </a:solidFill>
              </a:rPr>
              <a:t>R. Capurro: Cybernics Salon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endParaRPr lang="en-US" smtClean="0"/>
          </a:p>
        </p:txBody>
      </p:sp>
      <p:pic>
        <p:nvPicPr>
          <p:cNvPr id="41988" name="Picture 2"/>
          <p:cNvPicPr>
            <a:picLocks noChangeAspect="1" noChangeArrowheads="1"/>
          </p:cNvPicPr>
          <p:nvPr/>
        </p:nvPicPr>
        <p:blipFill>
          <a:blip r:embed="rId2" cstate="print"/>
          <a:srcRect l="14000" t="9599" r="12666" b="8533"/>
          <a:stretch>
            <a:fillRect/>
          </a:stretch>
        </p:blipFill>
        <p:spPr bwMode="auto">
          <a:xfrm>
            <a:off x="0" y="477838"/>
            <a:ext cx="9144000" cy="6380162"/>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274638"/>
            <a:ext cx="8534400" cy="6202362"/>
          </a:xfrm>
          <a:solidFill>
            <a:srgbClr val="FFFF00"/>
          </a:solidFill>
        </p:spPr>
        <p:txBody>
          <a:bodyPr>
            <a:noAutofit/>
          </a:bodyPr>
          <a:lstStyle/>
          <a:p>
            <a:r>
              <a:rPr lang="en-US" sz="13800" b="1" dirty="0">
                <a:solidFill>
                  <a:srgbClr val="FF0000"/>
                </a:solidFill>
                <a:effectLst>
                  <a:outerShdw blurRad="38100" dist="38100" dir="2700000" algn="tl">
                    <a:srgbClr val="000000">
                      <a:alpha val="43137"/>
                    </a:srgbClr>
                  </a:outerShdw>
                </a:effectLst>
              </a:rPr>
              <a:t>Axiom Schemata</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E5549F-F3DF-4CF1-B5F4-480859ABD064}" type="slidenum">
              <a:rPr lang="en-US"/>
              <a:pPr/>
              <a:t>112</a:t>
            </a:fld>
            <a:endParaRPr lang="en-US"/>
          </a:p>
        </p:txBody>
      </p:sp>
      <p:sp>
        <p:nvSpPr>
          <p:cNvPr id="30722" name="Rectangle 2"/>
          <p:cNvSpPr>
            <a:spLocks noGrp="1" noChangeArrowheads="1"/>
          </p:cNvSpPr>
          <p:nvPr>
            <p:ph type="title"/>
          </p:nvPr>
        </p:nvSpPr>
        <p:spPr/>
        <p:txBody>
          <a:bodyPr/>
          <a:lstStyle/>
          <a:p>
            <a:r>
              <a:rPr lang="en-US"/>
              <a:t>Axiom Schemata</a:t>
            </a:r>
          </a:p>
        </p:txBody>
      </p:sp>
      <p:sp>
        <p:nvSpPr>
          <p:cNvPr id="30727" name="Text Box 7"/>
          <p:cNvSpPr txBox="1">
            <a:spLocks noChangeArrowheads="1"/>
          </p:cNvSpPr>
          <p:nvPr/>
        </p:nvSpPr>
        <p:spPr bwMode="auto">
          <a:xfrm>
            <a:off x="685800" y="1524000"/>
            <a:ext cx="7924800" cy="4401205"/>
          </a:xfrm>
          <a:prstGeom prst="rect">
            <a:avLst/>
          </a:prstGeom>
          <a:noFill/>
          <a:ln w="9525">
            <a:noFill/>
            <a:miter lim="800000"/>
            <a:headEnd/>
            <a:tailEnd/>
          </a:ln>
          <a:effectLst/>
        </p:spPr>
        <p:txBody>
          <a:bodyPr>
            <a:spAutoFit/>
          </a:bodyPr>
          <a:lstStyle/>
          <a:p>
            <a:pPr marL="342900" indent="-342900" algn="l">
              <a:buFont typeface="+mj-lt"/>
              <a:buAutoNum type="arabicPeriod"/>
            </a:pPr>
            <a:r>
              <a:rPr lang="en-US" sz="2000" dirty="0">
                <a:solidFill>
                  <a:srgbClr val="F34905"/>
                </a:solidFill>
              </a:rPr>
              <a:t>Fact: </a:t>
            </a:r>
            <a:r>
              <a:rPr lang="en-US" sz="2000" dirty="0"/>
              <a:t>If a sentence is valid, then it is true under all interpretations.  </a:t>
            </a:r>
            <a:endParaRPr lang="en-US" sz="2000" dirty="0" smtClean="0"/>
          </a:p>
          <a:p>
            <a:pPr marL="342900" indent="-342900" algn="l">
              <a:buFont typeface="+mj-lt"/>
              <a:buAutoNum type="arabicPeriod"/>
            </a:pPr>
            <a:endParaRPr lang="en-US" sz="2000" dirty="0" smtClean="0"/>
          </a:p>
          <a:p>
            <a:pPr marL="342900" indent="-342900" algn="l">
              <a:buFont typeface="+mj-lt"/>
              <a:buAutoNum type="arabicPeriod"/>
            </a:pPr>
            <a:r>
              <a:rPr lang="en-US" sz="2000" dirty="0" smtClean="0"/>
              <a:t>Consequently</a:t>
            </a:r>
            <a:r>
              <a:rPr lang="en-US" sz="2000" dirty="0"/>
              <a:t>, there should be a proof without making any assumptions at all.</a:t>
            </a:r>
          </a:p>
          <a:p>
            <a:pPr marL="342900" indent="-342900" algn="l">
              <a:buFont typeface="+mj-lt"/>
              <a:buAutoNum type="arabicPeriod"/>
            </a:pPr>
            <a:endParaRPr lang="en-US" sz="2000" dirty="0"/>
          </a:p>
          <a:p>
            <a:pPr marL="342900" indent="-342900" algn="l">
              <a:buFont typeface="+mj-lt"/>
              <a:buAutoNum type="arabicPeriod"/>
            </a:pPr>
            <a:r>
              <a:rPr lang="en-US" sz="2000" dirty="0">
                <a:solidFill>
                  <a:srgbClr val="F34905"/>
                </a:solidFill>
              </a:rPr>
              <a:t>Fact: </a:t>
            </a:r>
            <a:r>
              <a:rPr lang="en-US" sz="2000" dirty="0"/>
              <a:t>(</a:t>
            </a:r>
            <a:r>
              <a:rPr lang="en-US" sz="2000" i="1" dirty="0"/>
              <a:t>p </a:t>
            </a:r>
            <a:r>
              <a:rPr lang="en-US" sz="2000" dirty="0">
                <a:sym typeface="Symbol" pitchFamily="18" charset="2"/>
              </a:rPr>
              <a:t> </a:t>
            </a:r>
            <a:r>
              <a:rPr lang="en-US" sz="2000" dirty="0"/>
              <a:t>(</a:t>
            </a:r>
            <a:r>
              <a:rPr lang="en-US" sz="2000" i="1" dirty="0"/>
              <a:t>q</a:t>
            </a:r>
            <a:r>
              <a:rPr lang="en-US" sz="2000" dirty="0"/>
              <a:t> </a:t>
            </a:r>
            <a:r>
              <a:rPr lang="en-US" sz="2000" dirty="0">
                <a:sym typeface="Symbol" pitchFamily="18" charset="2"/>
              </a:rPr>
              <a:t> </a:t>
            </a:r>
            <a:r>
              <a:rPr lang="en-US" sz="2000" i="1" dirty="0"/>
              <a:t>p</a:t>
            </a:r>
            <a:r>
              <a:rPr lang="en-US" sz="2000" dirty="0"/>
              <a:t>)) is a valid sentence.</a:t>
            </a:r>
          </a:p>
          <a:p>
            <a:pPr marL="342900" indent="-342900" algn="l">
              <a:buFont typeface="+mj-lt"/>
              <a:buAutoNum type="arabicPeriod"/>
            </a:pPr>
            <a:endParaRPr lang="en-US" sz="2000" dirty="0"/>
          </a:p>
          <a:p>
            <a:pPr marL="342900" indent="-342900" algn="l">
              <a:buFont typeface="+mj-lt"/>
              <a:buAutoNum type="arabicPeriod"/>
            </a:pPr>
            <a:r>
              <a:rPr lang="en-US" sz="2000" dirty="0">
                <a:solidFill>
                  <a:srgbClr val="F34905"/>
                </a:solidFill>
              </a:rPr>
              <a:t>Problem: </a:t>
            </a:r>
            <a:r>
              <a:rPr lang="en-US" sz="2000" dirty="0"/>
              <a:t>Prove (</a:t>
            </a:r>
            <a:r>
              <a:rPr lang="en-US" sz="2000" i="1" dirty="0"/>
              <a:t>p </a:t>
            </a:r>
            <a:r>
              <a:rPr lang="en-US" sz="2000" dirty="0">
                <a:sym typeface="Symbol" pitchFamily="18" charset="2"/>
              </a:rPr>
              <a:t> </a:t>
            </a:r>
            <a:r>
              <a:rPr lang="en-US" sz="2000" dirty="0"/>
              <a:t>(</a:t>
            </a:r>
            <a:r>
              <a:rPr lang="en-US" sz="2000" i="1" dirty="0"/>
              <a:t>q</a:t>
            </a:r>
            <a:r>
              <a:rPr lang="en-US" sz="2000" dirty="0"/>
              <a:t> </a:t>
            </a:r>
            <a:r>
              <a:rPr lang="en-US" sz="2000" dirty="0">
                <a:sym typeface="Symbol" pitchFamily="18" charset="2"/>
              </a:rPr>
              <a:t> </a:t>
            </a:r>
            <a:r>
              <a:rPr lang="en-US" sz="2000" i="1" dirty="0"/>
              <a:t>p</a:t>
            </a:r>
            <a:r>
              <a:rPr lang="en-US" sz="2000" dirty="0"/>
              <a:t>)).</a:t>
            </a:r>
          </a:p>
          <a:p>
            <a:pPr marL="342900" indent="-342900" algn="l">
              <a:buFont typeface="+mj-lt"/>
              <a:buAutoNum type="arabicPeriod"/>
            </a:pPr>
            <a:endParaRPr lang="en-US" sz="2000" dirty="0"/>
          </a:p>
          <a:p>
            <a:pPr marL="342900" indent="-342900" algn="l">
              <a:buFont typeface="+mj-lt"/>
              <a:buAutoNum type="arabicPeriod"/>
            </a:pPr>
            <a:r>
              <a:rPr lang="en-US" sz="2000" dirty="0">
                <a:solidFill>
                  <a:srgbClr val="F34905"/>
                </a:solidFill>
              </a:rPr>
              <a:t>Solution: </a:t>
            </a:r>
            <a:r>
              <a:rPr lang="en-US" sz="2000" dirty="0"/>
              <a:t>We need some rules of inference without premises to get started.</a:t>
            </a:r>
          </a:p>
          <a:p>
            <a:pPr marL="342900" indent="-342900" algn="l">
              <a:buFont typeface="+mj-lt"/>
              <a:buAutoNum type="arabicPeriod"/>
            </a:pPr>
            <a:endParaRPr lang="en-US" sz="2000" dirty="0"/>
          </a:p>
          <a:p>
            <a:pPr marL="342900" indent="-342900" algn="l">
              <a:buFont typeface="+mj-lt"/>
              <a:buAutoNum type="arabicPeriod"/>
            </a:pPr>
            <a:r>
              <a:rPr lang="en-US" sz="2000" dirty="0"/>
              <a:t>An </a:t>
            </a:r>
            <a:r>
              <a:rPr lang="en-US" sz="2000" b="1" i="1" dirty="0">
                <a:solidFill>
                  <a:srgbClr val="00B0F0"/>
                </a:solidFill>
                <a:effectLst>
                  <a:outerShdw blurRad="38100" dist="38100" dir="2700000" algn="tl">
                    <a:srgbClr val="000000">
                      <a:alpha val="43137"/>
                    </a:srgbClr>
                  </a:outerShdw>
                </a:effectLst>
              </a:rPr>
              <a:t>axiom schema</a:t>
            </a:r>
            <a:r>
              <a:rPr lang="en-US" sz="2000" b="1" dirty="0">
                <a:solidFill>
                  <a:srgbClr val="00B0F0"/>
                </a:solidFill>
                <a:effectLst>
                  <a:outerShdw blurRad="38100" dist="38100" dir="2700000" algn="tl">
                    <a:srgbClr val="000000">
                      <a:alpha val="43137"/>
                    </a:srgbClr>
                  </a:outerShdw>
                </a:effectLst>
              </a:rPr>
              <a:t> </a:t>
            </a:r>
            <a:r>
              <a:rPr lang="en-US" sz="2000" dirty="0"/>
              <a:t>is sentence pattern construed as a rule of inference without premises.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D9138DE8-00CF-4E37-A03A-9975C6D94FF9}" type="slidenum">
              <a:rPr lang="en-US"/>
              <a:pPr/>
              <a:t>113</a:t>
            </a:fld>
            <a:endParaRPr lang="en-US"/>
          </a:p>
        </p:txBody>
      </p:sp>
      <p:sp>
        <p:nvSpPr>
          <p:cNvPr id="53250" name="Rectangle 2"/>
          <p:cNvSpPr>
            <a:spLocks noGrp="1" noChangeArrowheads="1"/>
          </p:cNvSpPr>
          <p:nvPr>
            <p:ph type="title"/>
          </p:nvPr>
        </p:nvSpPr>
        <p:spPr/>
        <p:txBody>
          <a:bodyPr/>
          <a:lstStyle/>
          <a:p>
            <a:r>
              <a:rPr lang="en-US" dirty="0"/>
              <a:t>Rules and </a:t>
            </a:r>
            <a:r>
              <a:rPr lang="en-US" dirty="0" smtClean="0"/>
              <a:t> Axiom Schemata</a:t>
            </a:r>
            <a:endParaRPr lang="en-US" dirty="0"/>
          </a:p>
        </p:txBody>
      </p:sp>
      <p:sp>
        <p:nvSpPr>
          <p:cNvPr id="53251" name="Text Box 3"/>
          <p:cNvSpPr txBox="1">
            <a:spLocks noChangeArrowheads="1"/>
          </p:cNvSpPr>
          <p:nvPr/>
        </p:nvSpPr>
        <p:spPr bwMode="auto">
          <a:xfrm>
            <a:off x="533400" y="1143000"/>
            <a:ext cx="8072438" cy="5293757"/>
          </a:xfrm>
          <a:prstGeom prst="rect">
            <a:avLst/>
          </a:prstGeom>
          <a:noFill/>
          <a:ln w="9525">
            <a:noFill/>
            <a:miter lim="800000"/>
            <a:headEnd/>
            <a:tailEnd/>
          </a:ln>
          <a:effectLst/>
        </p:spPr>
        <p:txBody>
          <a:bodyPr>
            <a:spAutoFit/>
          </a:bodyPr>
          <a:lstStyle/>
          <a:p>
            <a:pPr algn="l"/>
            <a:r>
              <a:rPr lang="en-US" sz="2000" b="1" dirty="0">
                <a:solidFill>
                  <a:srgbClr val="FF0000"/>
                </a:solidFill>
                <a:effectLst>
                  <a:outerShdw blurRad="38100" dist="38100" dir="2700000" algn="tl">
                    <a:srgbClr val="000000">
                      <a:alpha val="43137"/>
                    </a:srgbClr>
                  </a:outerShdw>
                </a:effectLst>
              </a:rPr>
              <a:t>Axiom Schemata as Rules of Inference</a:t>
            </a:r>
          </a:p>
          <a:p>
            <a:pPr algn="l"/>
            <a:endParaRPr lang="en-US" sz="2000" dirty="0"/>
          </a:p>
          <a:p>
            <a:pPr algn="l"/>
            <a:r>
              <a:rPr lang="en-US" sz="2000" dirty="0">
                <a:sym typeface="Symbol" pitchFamily="18" charset="2"/>
              </a:rPr>
              <a:t>                      (  )</a:t>
            </a:r>
            <a:endParaRPr lang="en-US" sz="2000" dirty="0"/>
          </a:p>
          <a:p>
            <a:pPr algn="l"/>
            <a:endParaRPr lang="en-US" sz="2000" dirty="0"/>
          </a:p>
          <a:p>
            <a:pPr algn="l"/>
            <a:endParaRPr lang="en-US" sz="2000" dirty="0"/>
          </a:p>
          <a:p>
            <a:pPr algn="l"/>
            <a:r>
              <a:rPr lang="en-US" sz="2000" b="1" dirty="0">
                <a:solidFill>
                  <a:srgbClr val="FF0000"/>
                </a:solidFill>
                <a:effectLst>
                  <a:outerShdw blurRad="38100" dist="38100" dir="2700000" algn="tl">
                    <a:srgbClr val="000000">
                      <a:alpha val="43137"/>
                    </a:srgbClr>
                  </a:outerShdw>
                </a:effectLst>
              </a:rPr>
              <a:t>Rules of Inference as Axiom Schemata</a:t>
            </a:r>
          </a:p>
          <a:p>
            <a:pPr algn="l"/>
            <a:endParaRPr lang="en-US" sz="2000" dirty="0"/>
          </a:p>
          <a:p>
            <a:pPr algn="l"/>
            <a:endParaRPr lang="en-US" sz="2000" dirty="0"/>
          </a:p>
          <a:p>
            <a:pPr algn="l"/>
            <a:r>
              <a:rPr lang="en-US" sz="2000" dirty="0"/>
              <a:t>				      (</a:t>
            </a:r>
            <a:r>
              <a:rPr lang="en-US" sz="2000" dirty="0">
                <a:sym typeface="Symbol" pitchFamily="18" charset="2"/>
              </a:rPr>
              <a:t>  )  (  )</a:t>
            </a:r>
            <a:endParaRPr lang="en-US" sz="2000" dirty="0"/>
          </a:p>
          <a:p>
            <a:pPr algn="l"/>
            <a:endParaRPr lang="en-US" sz="2000" dirty="0"/>
          </a:p>
          <a:p>
            <a:pPr algn="l"/>
            <a:endParaRPr lang="en-US" sz="2000" dirty="0"/>
          </a:p>
          <a:p>
            <a:pPr algn="l"/>
            <a:endParaRPr lang="en-US" sz="2000" dirty="0"/>
          </a:p>
          <a:p>
            <a:pPr algn="l"/>
            <a:endParaRPr lang="en-US" sz="2000" dirty="0" smtClean="0"/>
          </a:p>
          <a:p>
            <a:pPr algn="l"/>
            <a:r>
              <a:rPr lang="en-US" sz="2000" dirty="0" smtClean="0">
                <a:solidFill>
                  <a:srgbClr val="FF0000"/>
                </a:solidFill>
              </a:rPr>
              <a:t>Note</a:t>
            </a:r>
            <a:r>
              <a:rPr lang="en-US" sz="2000" dirty="0">
                <a:solidFill>
                  <a:srgbClr val="FF0000"/>
                </a:solidFill>
              </a:rPr>
              <a:t>: </a:t>
            </a:r>
            <a:endParaRPr lang="en-US" sz="2000" dirty="0" smtClean="0">
              <a:solidFill>
                <a:srgbClr val="FF0000"/>
              </a:solidFill>
            </a:endParaRPr>
          </a:p>
          <a:p>
            <a:pPr marL="342900" indent="-342900" algn="l">
              <a:buFont typeface="+mj-lt"/>
              <a:buAutoNum type="arabicPeriod"/>
            </a:pPr>
            <a:r>
              <a:rPr lang="en-US" sz="2000" dirty="0" smtClean="0"/>
              <a:t>Of </a:t>
            </a:r>
            <a:r>
              <a:rPr lang="en-US" sz="2000" dirty="0"/>
              <a:t>course, we must keep </a:t>
            </a:r>
            <a:r>
              <a:rPr lang="en-US" sz="2000" dirty="0" smtClean="0"/>
              <a:t>at </a:t>
            </a:r>
            <a:r>
              <a:rPr lang="en-US" sz="2000" dirty="0"/>
              <a:t>least one rule of inference to use the schemata.  </a:t>
            </a:r>
            <a:endParaRPr lang="en-US" sz="2000" dirty="0" smtClean="0"/>
          </a:p>
          <a:p>
            <a:pPr marL="342900" indent="-342900" algn="l">
              <a:buFont typeface="+mj-lt"/>
              <a:buAutoNum type="arabicPeriod"/>
            </a:pPr>
            <a:r>
              <a:rPr lang="en-US" sz="2000" dirty="0" smtClean="0"/>
              <a:t>By </a:t>
            </a:r>
            <a:r>
              <a:rPr lang="en-US" sz="2000" dirty="0"/>
              <a:t>convention, we retain Modus Ponens.</a:t>
            </a:r>
          </a:p>
        </p:txBody>
      </p:sp>
      <p:graphicFrame>
        <p:nvGraphicFramePr>
          <p:cNvPr id="53252" name="Object 4"/>
          <p:cNvGraphicFramePr>
            <a:graphicFrameLocks noChangeAspect="1"/>
          </p:cNvGraphicFramePr>
          <p:nvPr/>
        </p:nvGraphicFramePr>
        <p:xfrm>
          <a:off x="4876800" y="1828800"/>
          <a:ext cx="1689100" cy="406400"/>
        </p:xfrm>
        <a:graphic>
          <a:graphicData uri="http://schemas.openxmlformats.org/presentationml/2006/ole">
            <p:oleObj spid="_x0000_s9218" name="Equation" r:id="rId3" imgW="1689100" imgH="406400" progId="Equation.3">
              <p:embed/>
            </p:oleObj>
          </a:graphicData>
        </a:graphic>
      </p:graphicFrame>
      <p:graphicFrame>
        <p:nvGraphicFramePr>
          <p:cNvPr id="53254" name="Object 6"/>
          <p:cNvGraphicFramePr>
            <a:graphicFrameLocks noChangeAspect="1"/>
          </p:cNvGraphicFramePr>
          <p:nvPr/>
        </p:nvGraphicFramePr>
        <p:xfrm>
          <a:off x="2514600" y="3276600"/>
          <a:ext cx="863600" cy="1231900"/>
        </p:xfrm>
        <a:graphic>
          <a:graphicData uri="http://schemas.openxmlformats.org/presentationml/2006/ole">
            <p:oleObj spid="_x0000_s9219" name="Equation" r:id="rId4" imgW="863600" imgH="1231900" progId="Equation.3">
              <p:embed/>
            </p:oleObj>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048B482-828A-4D69-96AE-02007C1E5678}" type="slidenum">
              <a:rPr lang="en-US"/>
              <a:pPr/>
              <a:t>114</a:t>
            </a:fld>
            <a:endParaRPr lang="en-US"/>
          </a:p>
        </p:txBody>
      </p:sp>
      <p:sp>
        <p:nvSpPr>
          <p:cNvPr id="31746" name="Rectangle 2"/>
          <p:cNvSpPr>
            <a:spLocks noGrp="1" noChangeArrowheads="1"/>
          </p:cNvSpPr>
          <p:nvPr>
            <p:ph type="title"/>
          </p:nvPr>
        </p:nvSpPr>
        <p:spPr>
          <a:xfrm>
            <a:off x="533400" y="0"/>
            <a:ext cx="8229600" cy="1143000"/>
          </a:xfrm>
        </p:spPr>
        <p:txBody>
          <a:bodyPr/>
          <a:lstStyle/>
          <a:p>
            <a:r>
              <a:rPr lang="en-US" dirty="0"/>
              <a:t>Valid Axiom Schemata</a:t>
            </a:r>
          </a:p>
        </p:txBody>
      </p:sp>
      <p:sp>
        <p:nvSpPr>
          <p:cNvPr id="31749" name="Text Box 5"/>
          <p:cNvSpPr txBox="1">
            <a:spLocks noChangeArrowheads="1"/>
          </p:cNvSpPr>
          <p:nvPr/>
        </p:nvSpPr>
        <p:spPr bwMode="auto">
          <a:xfrm>
            <a:off x="685800" y="1143000"/>
            <a:ext cx="7924800" cy="1938992"/>
          </a:xfrm>
          <a:prstGeom prst="rect">
            <a:avLst/>
          </a:prstGeom>
          <a:noFill/>
          <a:ln w="9525">
            <a:noFill/>
            <a:miter lim="800000"/>
            <a:headEnd/>
            <a:tailEnd/>
          </a:ln>
          <a:effectLst/>
        </p:spPr>
        <p:txBody>
          <a:bodyPr>
            <a:spAutoFit/>
          </a:bodyPr>
          <a:lstStyle/>
          <a:p>
            <a:pPr algn="l"/>
            <a:r>
              <a:rPr lang="en-US" sz="2400" dirty="0">
                <a:solidFill>
                  <a:srgbClr val="FF0000"/>
                </a:solidFill>
              </a:rPr>
              <a:t>A </a:t>
            </a:r>
            <a:r>
              <a:rPr lang="en-US" sz="2400" i="1" dirty="0">
                <a:solidFill>
                  <a:srgbClr val="FF0000"/>
                </a:solidFill>
              </a:rPr>
              <a:t>valid axiom schema</a:t>
            </a:r>
            <a:r>
              <a:rPr lang="en-US" sz="2400" dirty="0">
                <a:solidFill>
                  <a:srgbClr val="FF0000"/>
                </a:solidFill>
              </a:rPr>
              <a:t> </a:t>
            </a:r>
            <a:r>
              <a:rPr lang="en-US" sz="2400" dirty="0"/>
              <a:t>is a sentence pattern denoting an infinite set of sentences, all of which are valid.</a:t>
            </a:r>
          </a:p>
          <a:p>
            <a:pPr algn="l"/>
            <a:endParaRPr lang="en-US" sz="2400" dirty="0"/>
          </a:p>
          <a:p>
            <a:pPr algn="l"/>
            <a:endParaRPr lang="en-US" sz="2400" dirty="0"/>
          </a:p>
          <a:p>
            <a:r>
              <a:rPr lang="en-US" sz="2400" dirty="0">
                <a:sym typeface="Symbol" pitchFamily="18" charset="2"/>
              </a:rPr>
              <a:t>  ( 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r>
              <a:rPr lang="en-US" dirty="0"/>
              <a:t>Standard Axiom Schemata</a:t>
            </a:r>
          </a:p>
        </p:txBody>
      </p:sp>
      <p:sp>
        <p:nvSpPr>
          <p:cNvPr id="58371" name="Text Box 3"/>
          <p:cNvSpPr txBox="1">
            <a:spLocks noChangeArrowheads="1"/>
          </p:cNvSpPr>
          <p:nvPr/>
        </p:nvSpPr>
        <p:spPr bwMode="auto">
          <a:xfrm>
            <a:off x="685800" y="1371601"/>
            <a:ext cx="5257800" cy="3539430"/>
          </a:xfrm>
          <a:prstGeom prst="rect">
            <a:avLst/>
          </a:prstGeom>
          <a:noFill/>
          <a:ln w="38100">
            <a:solidFill>
              <a:srgbClr val="FF0000"/>
            </a:solidFill>
            <a:miter lim="800000"/>
            <a:headEnd/>
            <a:tailEnd/>
          </a:ln>
          <a:effectLst/>
        </p:spPr>
        <p:txBody>
          <a:bodyPr wrap="square">
            <a:spAutoFit/>
          </a:bodyPr>
          <a:lstStyle/>
          <a:p>
            <a:pPr algn="l"/>
            <a:r>
              <a:rPr lang="en-US" sz="2000" b="1" dirty="0">
                <a:solidFill>
                  <a:srgbClr val="0070C0"/>
                </a:solidFill>
                <a:effectLst>
                  <a:outerShdw blurRad="38100" dist="38100" dir="2700000" algn="tl">
                    <a:srgbClr val="000000">
                      <a:alpha val="43137"/>
                    </a:srgbClr>
                  </a:outerShdw>
                </a:effectLst>
              </a:rPr>
              <a:t>II:</a:t>
            </a:r>
            <a:r>
              <a:rPr lang="en-US" dirty="0"/>
              <a:t>	</a:t>
            </a:r>
            <a:r>
              <a:rPr lang="en-US" dirty="0">
                <a:sym typeface="Symbol" pitchFamily="18" charset="2"/>
              </a:rPr>
              <a:t>  (  )</a:t>
            </a:r>
          </a:p>
          <a:p>
            <a:pPr algn="l"/>
            <a:r>
              <a:rPr lang="en-US" sz="2000" b="1" dirty="0">
                <a:solidFill>
                  <a:srgbClr val="0070C0"/>
                </a:solidFill>
                <a:effectLst>
                  <a:outerShdw blurRad="38100" dist="38100" dir="2700000" algn="tl">
                    <a:srgbClr val="000000">
                      <a:alpha val="43137"/>
                    </a:srgbClr>
                  </a:outerShdw>
                </a:effectLst>
                <a:sym typeface="Symbol" pitchFamily="18" charset="2"/>
              </a:rPr>
              <a:t>ID:</a:t>
            </a:r>
            <a:r>
              <a:rPr lang="en-US" dirty="0">
                <a:sym typeface="Symbol" pitchFamily="18" charset="2"/>
              </a:rPr>
              <a:t>	(  (  ))  ((  )  (  ))</a:t>
            </a:r>
          </a:p>
          <a:p>
            <a:pPr algn="l"/>
            <a:r>
              <a:rPr lang="en-US" sz="2000" b="1" dirty="0">
                <a:solidFill>
                  <a:srgbClr val="0070C0"/>
                </a:solidFill>
                <a:effectLst>
                  <a:outerShdw blurRad="38100" dist="38100" dir="2700000" algn="tl">
                    <a:srgbClr val="000000">
                      <a:alpha val="43137"/>
                    </a:srgbClr>
                  </a:outerShdw>
                </a:effectLst>
                <a:sym typeface="Symbol" pitchFamily="18" charset="2"/>
              </a:rPr>
              <a:t>CR:</a:t>
            </a:r>
            <a:r>
              <a:rPr lang="en-US" dirty="0">
                <a:sym typeface="Symbol" pitchFamily="18" charset="2"/>
              </a:rPr>
              <a:t>	(  )  ((  )  )</a:t>
            </a:r>
          </a:p>
          <a:p>
            <a:pPr algn="l"/>
            <a:r>
              <a:rPr lang="en-US" dirty="0">
                <a:sym typeface="Symbol" pitchFamily="18" charset="2"/>
              </a:rPr>
              <a:t>	(  )  ((  )  )</a:t>
            </a:r>
          </a:p>
          <a:p>
            <a:pPr algn="l"/>
            <a:endParaRPr lang="en-US" dirty="0">
              <a:sym typeface="Symbol" pitchFamily="18" charset="2"/>
            </a:endParaRPr>
          </a:p>
          <a:p>
            <a:pPr algn="l"/>
            <a:r>
              <a:rPr lang="en-US" sz="2000" b="1" dirty="0">
                <a:solidFill>
                  <a:srgbClr val="0070C0"/>
                </a:solidFill>
                <a:effectLst>
                  <a:outerShdw blurRad="38100" dist="38100" dir="2700000" algn="tl">
                    <a:srgbClr val="000000">
                      <a:alpha val="43137"/>
                    </a:srgbClr>
                  </a:outerShdw>
                </a:effectLst>
                <a:sym typeface="Symbol" pitchFamily="18" charset="2"/>
              </a:rPr>
              <a:t>EQ:</a:t>
            </a:r>
            <a:r>
              <a:rPr lang="en-US" dirty="0">
                <a:sym typeface="Symbol" pitchFamily="18" charset="2"/>
              </a:rPr>
              <a:t>	(  )  (  )</a:t>
            </a:r>
          </a:p>
          <a:p>
            <a:pPr algn="l"/>
            <a:r>
              <a:rPr lang="en-US" dirty="0">
                <a:sym typeface="Symbol" pitchFamily="18" charset="2"/>
              </a:rPr>
              <a:t>	(  )  (  )</a:t>
            </a:r>
          </a:p>
          <a:p>
            <a:pPr algn="l"/>
            <a:r>
              <a:rPr lang="en-US" dirty="0">
                <a:sym typeface="Symbol" pitchFamily="18" charset="2"/>
              </a:rPr>
              <a:t>	(  )  ((  )  (  ))</a:t>
            </a:r>
          </a:p>
          <a:p>
            <a:pPr algn="l"/>
            <a:endParaRPr lang="en-US" dirty="0">
              <a:sym typeface="Symbol" pitchFamily="18" charset="2"/>
            </a:endParaRPr>
          </a:p>
          <a:p>
            <a:pPr algn="l"/>
            <a:r>
              <a:rPr lang="en-US" sz="2000" b="1" dirty="0">
                <a:solidFill>
                  <a:srgbClr val="0070C0"/>
                </a:solidFill>
                <a:effectLst>
                  <a:outerShdw blurRad="38100" dist="38100" dir="2700000" algn="tl">
                    <a:srgbClr val="000000">
                      <a:alpha val="43137"/>
                    </a:srgbClr>
                  </a:outerShdw>
                </a:effectLst>
                <a:sym typeface="Symbol" pitchFamily="18" charset="2"/>
              </a:rPr>
              <a:t>OQ:</a:t>
            </a:r>
            <a:r>
              <a:rPr lang="en-US" dirty="0"/>
              <a:t>	</a:t>
            </a:r>
            <a:r>
              <a:rPr lang="en-US" dirty="0">
                <a:sym typeface="Symbol" pitchFamily="18" charset="2"/>
              </a:rPr>
              <a:t>(  )  (  )</a:t>
            </a:r>
          </a:p>
          <a:p>
            <a:pPr algn="l"/>
            <a:r>
              <a:rPr lang="en-US" dirty="0">
                <a:sym typeface="Symbol" pitchFamily="18" charset="2"/>
              </a:rPr>
              <a:t>	(  )  (  )</a:t>
            </a:r>
          </a:p>
          <a:p>
            <a:pPr algn="l"/>
            <a:r>
              <a:rPr lang="en-US" dirty="0">
                <a:sym typeface="Symbol" pitchFamily="18" charset="2"/>
              </a:rPr>
              <a:t>	(  )  ( 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ln>
            <a:solidFill>
              <a:schemeClr val="tx1"/>
            </a:solidFill>
            <a:prstDash val="lgDash"/>
          </a:ln>
        </p:spPr>
        <p:txBody>
          <a:bodyPr/>
          <a:lstStyle/>
          <a:p>
            <a:pPr algn="l"/>
            <a:r>
              <a:rPr lang="en-US" dirty="0" smtClean="0"/>
              <a:t>Ask a student to do this without a help from </a:t>
            </a:r>
            <a:r>
              <a:rPr lang="en-US" dirty="0" err="1" smtClean="0"/>
              <a:t>Kmaps</a:t>
            </a:r>
            <a:endParaRPr lang="en-US" dirty="0"/>
          </a:p>
        </p:txBody>
      </p:sp>
      <p:sp>
        <p:nvSpPr>
          <p:cNvPr id="47106" name="Rectangle 2"/>
          <p:cNvSpPr>
            <a:spLocks noGrp="1" noChangeArrowheads="1"/>
          </p:cNvSpPr>
          <p:nvPr>
            <p:ph type="title"/>
          </p:nvPr>
        </p:nvSpPr>
        <p:spPr>
          <a:xfrm>
            <a:off x="457200" y="0"/>
            <a:ext cx="8229600" cy="1143000"/>
          </a:xfrm>
        </p:spPr>
        <p:txBody>
          <a:bodyPr>
            <a:normAutofit fontScale="90000"/>
          </a:bodyPr>
          <a:lstStyle/>
          <a:p>
            <a:r>
              <a:rPr lang="en-US" dirty="0"/>
              <a:t>Sample </a:t>
            </a:r>
            <a:r>
              <a:rPr lang="en-US" dirty="0" smtClean="0"/>
              <a:t>Proof using Axiom Schemata</a:t>
            </a:r>
            <a:endParaRPr lang="en-US" dirty="0"/>
          </a:p>
        </p:txBody>
      </p:sp>
      <p:sp>
        <p:nvSpPr>
          <p:cNvPr id="47112" name="Text Box 8"/>
          <p:cNvSpPr txBox="1">
            <a:spLocks noChangeArrowheads="1"/>
          </p:cNvSpPr>
          <p:nvPr/>
        </p:nvSpPr>
        <p:spPr bwMode="auto">
          <a:xfrm>
            <a:off x="685800" y="1143000"/>
            <a:ext cx="7924800" cy="923330"/>
          </a:xfrm>
          <a:prstGeom prst="rect">
            <a:avLst/>
          </a:prstGeom>
          <a:solidFill>
            <a:srgbClr val="FFFFCC"/>
          </a:solidFill>
          <a:ln w="9525">
            <a:solidFill>
              <a:srgbClr val="00B0F0"/>
            </a:solidFill>
            <a:miter lim="800000"/>
            <a:headEnd/>
            <a:tailEnd/>
          </a:ln>
          <a:effectLst/>
        </p:spPr>
        <p:txBody>
          <a:bodyPr>
            <a:spAutoFit/>
          </a:bodyPr>
          <a:lstStyle/>
          <a:p>
            <a:pPr marL="342900" indent="-342900" algn="l">
              <a:buFont typeface="+mj-lt"/>
              <a:buAutoNum type="arabicPeriod"/>
            </a:pPr>
            <a:r>
              <a:rPr lang="en-US" dirty="0"/>
              <a:t>Whenever </a:t>
            </a:r>
            <a:r>
              <a:rPr lang="en-US" i="1" dirty="0"/>
              <a:t>p</a:t>
            </a:r>
            <a:r>
              <a:rPr lang="en-US" dirty="0"/>
              <a:t> is true, </a:t>
            </a:r>
            <a:r>
              <a:rPr lang="en-US" i="1" dirty="0"/>
              <a:t>q</a:t>
            </a:r>
            <a:r>
              <a:rPr lang="en-US" dirty="0"/>
              <a:t> is true.  </a:t>
            </a:r>
            <a:endParaRPr lang="en-US" dirty="0" smtClean="0"/>
          </a:p>
          <a:p>
            <a:pPr marL="342900" indent="-342900" algn="l">
              <a:buFont typeface="+mj-lt"/>
              <a:buAutoNum type="arabicPeriod"/>
            </a:pPr>
            <a:r>
              <a:rPr lang="en-US" dirty="0" smtClean="0"/>
              <a:t>Whenever </a:t>
            </a:r>
            <a:r>
              <a:rPr lang="en-US" i="1" dirty="0"/>
              <a:t>q</a:t>
            </a:r>
            <a:r>
              <a:rPr lang="en-US" dirty="0"/>
              <a:t> is true, </a:t>
            </a:r>
            <a:r>
              <a:rPr lang="en-US" i="1" dirty="0"/>
              <a:t>r</a:t>
            </a:r>
            <a:r>
              <a:rPr lang="en-US" dirty="0"/>
              <a:t> is true. </a:t>
            </a:r>
            <a:endParaRPr lang="en-US" dirty="0" smtClean="0"/>
          </a:p>
          <a:p>
            <a:pPr marL="342900" indent="-342900" algn="l">
              <a:buFont typeface="+mj-lt"/>
              <a:buAutoNum type="arabicPeriod"/>
            </a:pPr>
            <a:r>
              <a:rPr lang="en-US" dirty="0" smtClean="0"/>
              <a:t> </a:t>
            </a:r>
            <a:r>
              <a:rPr lang="en-US" dirty="0"/>
              <a:t>Prove that, whenever </a:t>
            </a:r>
            <a:r>
              <a:rPr lang="en-US" i="1" dirty="0"/>
              <a:t>p</a:t>
            </a:r>
            <a:r>
              <a:rPr lang="en-US" dirty="0"/>
              <a:t> is true, </a:t>
            </a:r>
            <a:r>
              <a:rPr lang="en-US" i="1" dirty="0"/>
              <a:t>r</a:t>
            </a:r>
            <a:r>
              <a:rPr lang="en-US" dirty="0"/>
              <a:t> is true.</a:t>
            </a:r>
          </a:p>
        </p:txBody>
      </p:sp>
      <p:graphicFrame>
        <p:nvGraphicFramePr>
          <p:cNvPr id="47113" name="Object 9"/>
          <p:cNvGraphicFramePr>
            <a:graphicFrameLocks noChangeAspect="1"/>
          </p:cNvGraphicFramePr>
          <p:nvPr/>
        </p:nvGraphicFramePr>
        <p:xfrm>
          <a:off x="1143000" y="2286000"/>
          <a:ext cx="6643688" cy="3048000"/>
        </p:xfrm>
        <a:graphic>
          <a:graphicData uri="http://schemas.openxmlformats.org/presentationml/2006/ole">
            <p:oleObj spid="_x0000_s10242" name="Equation" r:id="rId3" imgW="6642100" imgH="3048000" progId="Equation.3">
              <p:embed/>
            </p:oleObj>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6C0A2D-0256-4F05-A9A7-05DF5E003943}" type="slidenum">
              <a:rPr lang="en-US"/>
              <a:pPr/>
              <a:t>117</a:t>
            </a:fld>
            <a:endParaRPr lang="en-US"/>
          </a:p>
        </p:txBody>
      </p:sp>
      <p:sp>
        <p:nvSpPr>
          <p:cNvPr id="61442" name="Rectangle 2"/>
          <p:cNvSpPr>
            <a:spLocks noGrp="1" noChangeArrowheads="1"/>
          </p:cNvSpPr>
          <p:nvPr>
            <p:ph type="title"/>
          </p:nvPr>
        </p:nvSpPr>
        <p:spPr/>
        <p:txBody>
          <a:bodyPr/>
          <a:lstStyle/>
          <a:p>
            <a:r>
              <a:rPr lang="en-US"/>
              <a:t>Proof (Official Version)</a:t>
            </a:r>
          </a:p>
        </p:txBody>
      </p:sp>
      <p:sp>
        <p:nvSpPr>
          <p:cNvPr id="61443" name="Text Box 3"/>
          <p:cNvSpPr txBox="1">
            <a:spLocks noChangeArrowheads="1"/>
          </p:cNvSpPr>
          <p:nvPr/>
        </p:nvSpPr>
        <p:spPr bwMode="auto">
          <a:xfrm>
            <a:off x="762000" y="1524000"/>
            <a:ext cx="7635875" cy="3046988"/>
          </a:xfrm>
          <a:prstGeom prst="rect">
            <a:avLst/>
          </a:prstGeom>
          <a:noFill/>
          <a:ln w="9525">
            <a:noFill/>
            <a:miter lim="800000"/>
            <a:headEnd/>
            <a:tailEnd/>
          </a:ln>
          <a:effectLst/>
        </p:spPr>
        <p:txBody>
          <a:bodyPr>
            <a:spAutoFit/>
          </a:bodyPr>
          <a:lstStyle/>
          <a:p>
            <a:pPr algn="l"/>
            <a:r>
              <a:rPr lang="en-US" sz="2400" dirty="0">
                <a:solidFill>
                  <a:srgbClr val="0070C0"/>
                </a:solidFill>
              </a:rPr>
              <a:t>A </a:t>
            </a:r>
            <a:r>
              <a:rPr lang="en-US" sz="2400" i="1" dirty="0">
                <a:solidFill>
                  <a:srgbClr val="0070C0"/>
                </a:solidFill>
              </a:rPr>
              <a:t>proof</a:t>
            </a:r>
            <a:r>
              <a:rPr lang="en-US" sz="2400" dirty="0">
                <a:solidFill>
                  <a:srgbClr val="0070C0"/>
                </a:solidFill>
              </a:rPr>
              <a:t> </a:t>
            </a:r>
            <a:r>
              <a:rPr lang="en-US" sz="2400" dirty="0"/>
              <a:t>of a conclusion </a:t>
            </a:r>
            <a:r>
              <a:rPr lang="en-US" sz="2400" dirty="0">
                <a:solidFill>
                  <a:srgbClr val="F34905"/>
                </a:solidFill>
              </a:rPr>
              <a:t>from a set of premises </a:t>
            </a:r>
            <a:r>
              <a:rPr lang="en-US" sz="2400" dirty="0"/>
              <a:t>is </a:t>
            </a:r>
            <a:r>
              <a:rPr lang="en-US" sz="2400" dirty="0">
                <a:solidFill>
                  <a:srgbClr val="0070C0"/>
                </a:solidFill>
              </a:rPr>
              <a:t>a sequence of sentences </a:t>
            </a:r>
            <a:r>
              <a:rPr lang="en-US" sz="2400" dirty="0">
                <a:solidFill>
                  <a:srgbClr val="00B050"/>
                </a:solidFill>
              </a:rPr>
              <a:t>terminating in the conclusion </a:t>
            </a:r>
            <a:r>
              <a:rPr lang="en-US" sz="2400" dirty="0"/>
              <a:t>in which each item is either:</a:t>
            </a:r>
          </a:p>
          <a:p>
            <a:pPr algn="l"/>
            <a:endParaRPr lang="en-US" sz="2400" dirty="0"/>
          </a:p>
          <a:p>
            <a:pPr marL="457200" indent="-457200" algn="l">
              <a:buFont typeface="+mj-lt"/>
              <a:buAutoNum type="arabicPeriod"/>
            </a:pPr>
            <a:r>
              <a:rPr lang="en-US" sz="2400" dirty="0" smtClean="0"/>
              <a:t>A </a:t>
            </a:r>
            <a:r>
              <a:rPr lang="en-US" sz="2400" dirty="0"/>
              <a:t>premise</a:t>
            </a:r>
          </a:p>
          <a:p>
            <a:pPr marL="457200" indent="-457200" algn="l">
              <a:buFont typeface="+mj-lt"/>
              <a:buAutoNum type="arabicPeriod"/>
            </a:pPr>
            <a:r>
              <a:rPr lang="en-US" sz="2400" dirty="0" smtClean="0"/>
              <a:t>An </a:t>
            </a:r>
            <a:r>
              <a:rPr lang="en-US" sz="2400" dirty="0"/>
              <a:t>instance of an axiom schema</a:t>
            </a:r>
          </a:p>
          <a:p>
            <a:pPr marL="457200" indent="-457200" algn="l">
              <a:buFont typeface="+mj-lt"/>
              <a:buAutoNum type="arabicPeriod"/>
            </a:pPr>
            <a:r>
              <a:rPr lang="en-US" sz="2400" dirty="0" smtClean="0"/>
              <a:t>The </a:t>
            </a:r>
            <a:r>
              <a:rPr lang="en-US" sz="2400" dirty="0"/>
              <a:t>result of applying a rule of inference to earlier items in sequence.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15000" y="5943600"/>
            <a:ext cx="2971800" cy="777875"/>
          </a:xfrm>
          <a:ln>
            <a:solidFill>
              <a:schemeClr val="tx1"/>
            </a:solidFill>
            <a:prstDash val="dashDot"/>
          </a:ln>
        </p:spPr>
        <p:txBody>
          <a:bodyPr/>
          <a:lstStyle/>
          <a:p>
            <a:pPr algn="l"/>
            <a:r>
              <a:rPr lang="en-US" sz="1600" dirty="0" smtClean="0">
                <a:solidFill>
                  <a:srgbClr val="FF0000"/>
                </a:solidFill>
              </a:rPr>
              <a:t>Observe that if and only if is from definition in </a:t>
            </a:r>
            <a:r>
              <a:rPr lang="en-US" sz="1600" dirty="0" err="1" smtClean="0">
                <a:solidFill>
                  <a:srgbClr val="FF0000"/>
                </a:solidFill>
              </a:rPr>
              <a:t>metalanguage</a:t>
            </a:r>
            <a:r>
              <a:rPr lang="en-US" sz="1600" dirty="0" smtClean="0">
                <a:solidFill>
                  <a:srgbClr val="FF0000"/>
                </a:solidFill>
              </a:rPr>
              <a:t> again</a:t>
            </a:r>
            <a:endParaRPr lang="en-US" sz="1600" dirty="0">
              <a:solidFill>
                <a:srgbClr val="FF0000"/>
              </a:solidFill>
            </a:endParaRPr>
          </a:p>
        </p:txBody>
      </p:sp>
      <p:sp>
        <p:nvSpPr>
          <p:cNvPr id="60418" name="Rectangle 2"/>
          <p:cNvSpPr>
            <a:spLocks noGrp="1" noChangeArrowheads="1"/>
          </p:cNvSpPr>
          <p:nvPr>
            <p:ph type="title"/>
          </p:nvPr>
        </p:nvSpPr>
        <p:spPr/>
        <p:txBody>
          <a:bodyPr/>
          <a:lstStyle/>
          <a:p>
            <a:r>
              <a:rPr lang="en-US"/>
              <a:t>Provability</a:t>
            </a:r>
          </a:p>
        </p:txBody>
      </p:sp>
      <p:sp>
        <p:nvSpPr>
          <p:cNvPr id="60419" name="Text Box 3"/>
          <p:cNvSpPr txBox="1">
            <a:spLocks noChangeArrowheads="1"/>
          </p:cNvSpPr>
          <p:nvPr/>
        </p:nvSpPr>
        <p:spPr bwMode="auto">
          <a:xfrm>
            <a:off x="533400" y="2209800"/>
            <a:ext cx="8072438" cy="1938992"/>
          </a:xfrm>
          <a:prstGeom prst="rect">
            <a:avLst/>
          </a:prstGeom>
          <a:noFill/>
          <a:ln w="9525">
            <a:noFill/>
            <a:miter lim="800000"/>
            <a:headEnd/>
            <a:tailEnd/>
          </a:ln>
          <a:effectLst/>
        </p:spPr>
        <p:txBody>
          <a:bodyPr>
            <a:spAutoFit/>
          </a:bodyPr>
          <a:lstStyle/>
          <a:p>
            <a:pPr algn="l"/>
            <a:r>
              <a:rPr lang="en-US" sz="2400" dirty="0"/>
              <a:t>A conclusion is said to be </a:t>
            </a:r>
            <a:r>
              <a:rPr lang="en-US" sz="2400" b="1" i="1" dirty="0">
                <a:solidFill>
                  <a:srgbClr val="00B050"/>
                </a:solidFill>
                <a:effectLst>
                  <a:outerShdw blurRad="38100" dist="38100" dir="2700000" algn="tl">
                    <a:srgbClr val="000000">
                      <a:alpha val="43137"/>
                    </a:srgbClr>
                  </a:outerShdw>
                </a:effectLst>
              </a:rPr>
              <a:t>provable</a:t>
            </a:r>
            <a:r>
              <a:rPr lang="en-US" sz="2400" dirty="0"/>
              <a:t> </a:t>
            </a:r>
            <a:r>
              <a:rPr lang="en-US" sz="2400" dirty="0">
                <a:solidFill>
                  <a:srgbClr val="0070C0"/>
                </a:solidFill>
              </a:rPr>
              <a:t>from a set of premises </a:t>
            </a:r>
            <a:r>
              <a:rPr lang="en-US" sz="2400" b="1" dirty="0">
                <a:effectLst>
                  <a:outerShdw blurRad="38100" dist="38100" dir="2700000" algn="tl">
                    <a:srgbClr val="000000">
                      <a:alpha val="43137"/>
                    </a:srgbClr>
                  </a:outerShdw>
                </a:effectLst>
              </a:rPr>
              <a:t>(written </a:t>
            </a:r>
            <a:r>
              <a:rPr lang="en-US" sz="2400" b="1" dirty="0">
                <a:effectLst>
                  <a:outerShdw blurRad="38100" dist="38100" dir="2700000" algn="tl">
                    <a:srgbClr val="000000">
                      <a:alpha val="43137"/>
                    </a:srgbClr>
                  </a:outerShdw>
                </a:effectLst>
                <a:sym typeface="Symbol" pitchFamily="18" charset="2"/>
              </a:rPr>
              <a:t> |- )</a:t>
            </a:r>
            <a:r>
              <a:rPr lang="en-US" sz="2400" b="1" dirty="0">
                <a:effectLst>
                  <a:outerShdw blurRad="38100" dist="38100" dir="2700000" algn="tl">
                    <a:srgbClr val="000000">
                      <a:alpha val="43137"/>
                    </a:srgbClr>
                  </a:outerShdw>
                </a:effectLst>
              </a:rPr>
              <a:t> </a:t>
            </a:r>
            <a:endParaRPr lang="en-US" sz="2400" b="1" dirty="0" smtClean="0">
              <a:effectLst>
                <a:outerShdw blurRad="38100" dist="38100" dir="2700000" algn="tl">
                  <a:srgbClr val="000000">
                    <a:alpha val="43137"/>
                  </a:srgbClr>
                </a:outerShdw>
              </a:effectLst>
            </a:endParaRPr>
          </a:p>
          <a:p>
            <a:pPr algn="l"/>
            <a:r>
              <a:rPr lang="en-US" sz="2400" b="1" dirty="0" smtClean="0">
                <a:solidFill>
                  <a:srgbClr val="FF0000"/>
                </a:solidFill>
                <a:effectLst>
                  <a:outerShdw blurRad="38100" dist="38100" dir="2700000" algn="tl">
                    <a:srgbClr val="000000">
                      <a:alpha val="43137"/>
                    </a:srgbClr>
                  </a:outerShdw>
                </a:effectLst>
              </a:rPr>
              <a:t>if </a:t>
            </a:r>
            <a:r>
              <a:rPr lang="en-US" sz="2400" b="1" dirty="0">
                <a:solidFill>
                  <a:srgbClr val="FF0000"/>
                </a:solidFill>
                <a:effectLst>
                  <a:outerShdw blurRad="38100" dist="38100" dir="2700000" algn="tl">
                    <a:srgbClr val="000000">
                      <a:alpha val="43137"/>
                    </a:srgbClr>
                  </a:outerShdw>
                </a:effectLst>
              </a:rPr>
              <a:t>and only if </a:t>
            </a:r>
            <a:endParaRPr lang="en-US" sz="2400" b="1" dirty="0" smtClean="0">
              <a:solidFill>
                <a:srgbClr val="FF0000"/>
              </a:solidFill>
              <a:effectLst>
                <a:outerShdw blurRad="38100" dist="38100" dir="2700000" algn="tl">
                  <a:srgbClr val="000000">
                    <a:alpha val="43137"/>
                  </a:srgbClr>
                </a:outerShdw>
              </a:effectLst>
            </a:endParaRPr>
          </a:p>
          <a:p>
            <a:pPr algn="l"/>
            <a:r>
              <a:rPr lang="en-US" sz="2400" dirty="0" smtClean="0"/>
              <a:t>there </a:t>
            </a:r>
            <a:r>
              <a:rPr lang="en-US" sz="2400" dirty="0"/>
              <a:t>is a finite proof of the conclusion from the premises using only </a:t>
            </a:r>
            <a:r>
              <a:rPr lang="en-US" sz="2400" dirty="0">
                <a:solidFill>
                  <a:srgbClr val="FF0000"/>
                </a:solidFill>
              </a:rPr>
              <a:t>Modus Ponens </a:t>
            </a:r>
            <a:r>
              <a:rPr lang="en-US" sz="2400" dirty="0"/>
              <a:t>and the </a:t>
            </a:r>
            <a:r>
              <a:rPr lang="en-US" sz="2400" dirty="0">
                <a:solidFill>
                  <a:srgbClr val="FF0000"/>
                </a:solidFill>
              </a:rPr>
              <a:t>Standard Axiom Schemata</a:t>
            </a:r>
            <a:r>
              <a:rPr lang="en-US" sz="2400" dirty="0"/>
              <a:t>.</a:t>
            </a:r>
          </a:p>
        </p:txBody>
      </p:sp>
      <p:sp>
        <p:nvSpPr>
          <p:cNvPr id="6" name="TextBox 5"/>
          <p:cNvSpPr txBox="1"/>
          <p:nvPr/>
        </p:nvSpPr>
        <p:spPr>
          <a:xfrm>
            <a:off x="2819400" y="1600200"/>
            <a:ext cx="2743200" cy="461665"/>
          </a:xfrm>
          <a:prstGeom prst="rect">
            <a:avLst/>
          </a:prstGeom>
          <a:solidFill>
            <a:srgbClr val="FFFFCC"/>
          </a:solid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Definition of </a:t>
            </a:r>
            <a:r>
              <a:rPr lang="en-US" sz="2400" b="1" dirty="0" smtClean="0">
                <a:solidFill>
                  <a:srgbClr val="00B050"/>
                </a:solidFill>
                <a:effectLst>
                  <a:outerShdw blurRad="38100" dist="38100" dir="2700000" algn="tl">
                    <a:srgbClr val="000000">
                      <a:alpha val="43137"/>
                    </a:srgbClr>
                  </a:outerShdw>
                </a:effectLst>
              </a:rPr>
              <a:t>provable</a:t>
            </a:r>
            <a:endParaRPr lang="en-US" sz="2400" b="1" dirty="0">
              <a:solidFill>
                <a:srgbClr val="00B050"/>
              </a:solidFill>
              <a:effectLst>
                <a:outerShdw blurRad="38100" dist="38100" dir="2700000" algn="tl">
                  <a:srgbClr val="000000">
                    <a:alpha val="43137"/>
                  </a:srgbClr>
                </a:outerShdw>
              </a:effectLst>
            </a:endParaRPr>
          </a:p>
        </p:txBody>
      </p:sp>
      <p:sp>
        <p:nvSpPr>
          <p:cNvPr id="7" name="Rectangle 6"/>
          <p:cNvSpPr/>
          <p:nvPr/>
        </p:nvSpPr>
        <p:spPr>
          <a:xfrm>
            <a:off x="457200" y="2057400"/>
            <a:ext cx="83820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6858000"/>
          </a:xfrm>
          <a:solidFill>
            <a:srgbClr val="FFFF00"/>
          </a:solidFill>
        </p:spPr>
        <p:txBody>
          <a:bodyPr>
            <a:normAutofit/>
          </a:bodyPr>
          <a:lstStyle/>
          <a:p>
            <a:r>
              <a:rPr lang="en-US" sz="9600" b="1" dirty="0" smtClean="0">
                <a:solidFill>
                  <a:srgbClr val="FF0000"/>
                </a:solidFill>
                <a:effectLst>
                  <a:outerShdw blurRad="38100" dist="38100" dir="2700000" algn="tl">
                    <a:srgbClr val="000000">
                      <a:alpha val="43137"/>
                    </a:srgbClr>
                  </a:outerShdw>
                </a:effectLst>
              </a:rPr>
              <a:t>Truth tables versus proofs</a:t>
            </a:r>
            <a:endParaRPr lang="en-US" sz="96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04800" y="0"/>
            <a:ext cx="8229600" cy="838200"/>
          </a:xfrm>
          <a:solidFill>
            <a:srgbClr val="FFFF00"/>
          </a:solidFill>
        </p:spPr>
        <p:txBody>
          <a:bodyPr>
            <a:normAutofit fontScale="90000"/>
          </a:bodyPr>
          <a:lstStyle/>
          <a:p>
            <a:pPr>
              <a:defRPr/>
            </a:pPr>
            <a:r>
              <a:rPr lang="de-DE" sz="6600" b="1" dirty="0" smtClean="0">
                <a:solidFill>
                  <a:srgbClr val="FF0000"/>
                </a:solidFill>
                <a:effectLst>
                  <a:outerShdw blurRad="38100" dist="38100" dir="2700000" algn="tl">
                    <a:srgbClr val="000000">
                      <a:alpha val="43137"/>
                    </a:srgbClr>
                  </a:outerShdw>
                </a:effectLst>
              </a:rPr>
              <a:t>Robots and War</a:t>
            </a:r>
          </a:p>
        </p:txBody>
      </p:sp>
      <p:sp>
        <p:nvSpPr>
          <p:cNvPr id="113667" name="Rectangle 3"/>
          <p:cNvSpPr>
            <a:spLocks noGrp="1" noChangeArrowheads="1"/>
          </p:cNvSpPr>
          <p:nvPr>
            <p:ph type="body" idx="1"/>
          </p:nvPr>
        </p:nvSpPr>
        <p:spPr/>
        <p:txBody>
          <a:bodyPr/>
          <a:lstStyle/>
          <a:p>
            <a:pPr>
              <a:buFont typeface="Wingdings" pitchFamily="2" charset="2"/>
              <a:buNone/>
            </a:pPr>
            <a:r>
              <a:rPr lang="de-DE" smtClean="0"/>
              <a:t> </a:t>
            </a:r>
          </a:p>
        </p:txBody>
      </p:sp>
      <p:pic>
        <p:nvPicPr>
          <p:cNvPr id="113668" name="Picture 5" descr="landing_at_war_03"/>
          <p:cNvPicPr>
            <a:picLocks noChangeAspect="1" noChangeArrowheads="1"/>
          </p:cNvPicPr>
          <p:nvPr/>
        </p:nvPicPr>
        <p:blipFill>
          <a:blip r:embed="rId2" cstate="print"/>
          <a:srcRect/>
          <a:stretch>
            <a:fillRect/>
          </a:stretch>
        </p:blipFill>
        <p:spPr bwMode="auto">
          <a:xfrm>
            <a:off x="1895475" y="2895600"/>
            <a:ext cx="5521325" cy="3962400"/>
          </a:xfrm>
          <a:prstGeom prst="rect">
            <a:avLst/>
          </a:prstGeom>
          <a:noFill/>
          <a:ln w="9525">
            <a:noFill/>
            <a:miter lim="800000"/>
            <a:headEnd/>
            <a:tailEnd/>
          </a:ln>
        </p:spPr>
      </p:pic>
      <p:sp>
        <p:nvSpPr>
          <p:cNvPr id="113669" name="TextBox 4"/>
          <p:cNvSpPr txBox="1">
            <a:spLocks noChangeArrowheads="1"/>
          </p:cNvSpPr>
          <p:nvPr/>
        </p:nvSpPr>
        <p:spPr bwMode="auto">
          <a:xfrm>
            <a:off x="304800" y="914400"/>
            <a:ext cx="8458200" cy="181610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sz="2800" b="1">
                <a:solidFill>
                  <a:srgbClr val="FF0000"/>
                </a:solidFill>
                <a:cs typeface="Arial" pitchFamily="34" charset="0"/>
              </a:rPr>
              <a:t>Congress</a:t>
            </a:r>
            <a:r>
              <a:rPr lang="en-US" sz="2800" b="1">
                <a:solidFill>
                  <a:srgbClr val="333399"/>
                </a:solidFill>
                <a:cs typeface="Arial" pitchFamily="34" charset="0"/>
              </a:rPr>
              <a:t>: one-third of all combat vehicles to be robots by 2015</a:t>
            </a:r>
          </a:p>
          <a:p>
            <a:pPr marL="342900" indent="-342900">
              <a:buFont typeface="Calibri" pitchFamily="34" charset="0"/>
              <a:buAutoNum type="arabicPeriod"/>
            </a:pPr>
            <a:r>
              <a:rPr lang="en-US" sz="2800" b="1">
                <a:solidFill>
                  <a:srgbClr val="FF0000"/>
                </a:solidFill>
                <a:cs typeface="Arial" pitchFamily="34" charset="0"/>
              </a:rPr>
              <a:t>Future Combat System </a:t>
            </a:r>
            <a:r>
              <a:rPr lang="en-US" sz="2800" b="1">
                <a:solidFill>
                  <a:srgbClr val="A50021"/>
                </a:solidFill>
                <a:cs typeface="Arial" pitchFamily="34" charset="0"/>
              </a:rPr>
              <a:t>(FCS) Development </a:t>
            </a:r>
            <a:r>
              <a:rPr lang="en-US" sz="2800" b="1">
                <a:cs typeface="Arial" pitchFamily="34" charset="0"/>
              </a:rPr>
              <a:t>cost by 2014</a:t>
            </a:r>
            <a:r>
              <a:rPr lang="en-US" sz="2800" b="1">
                <a:solidFill>
                  <a:srgbClr val="A50021"/>
                </a:solidFill>
                <a:cs typeface="Arial" pitchFamily="34" charset="0"/>
              </a:rPr>
              <a:t>: $130-$250 billion</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62017F-0BC1-4352-B057-B57EB6C0039C}" type="slidenum">
              <a:rPr lang="en-US"/>
              <a:pPr/>
              <a:t>120</a:t>
            </a:fld>
            <a:endParaRPr lang="en-US"/>
          </a:p>
        </p:txBody>
      </p:sp>
      <p:sp>
        <p:nvSpPr>
          <p:cNvPr id="62466" name="Rectangle 2"/>
          <p:cNvSpPr>
            <a:spLocks noGrp="1" noChangeArrowheads="1"/>
          </p:cNvSpPr>
          <p:nvPr>
            <p:ph type="title"/>
          </p:nvPr>
        </p:nvSpPr>
        <p:spPr>
          <a:xfrm>
            <a:off x="457200" y="152400"/>
            <a:ext cx="8229600" cy="1143000"/>
          </a:xfrm>
        </p:spPr>
        <p:txBody>
          <a:bodyPr/>
          <a:lstStyle/>
          <a:p>
            <a:r>
              <a:rPr lang="en-US" b="1" dirty="0">
                <a:solidFill>
                  <a:srgbClr val="FF0000"/>
                </a:solidFill>
                <a:effectLst>
                  <a:outerShdw blurRad="38100" dist="38100" dir="2700000" algn="tl">
                    <a:srgbClr val="000000">
                      <a:alpha val="43137"/>
                    </a:srgbClr>
                  </a:outerShdw>
                </a:effectLst>
              </a:rPr>
              <a:t>Truth Tables </a:t>
            </a:r>
            <a:r>
              <a:rPr lang="en-US" dirty="0" smtClean="0"/>
              <a:t>versus </a:t>
            </a:r>
            <a:r>
              <a:rPr lang="en-US" b="1" dirty="0">
                <a:solidFill>
                  <a:srgbClr val="0070C0"/>
                </a:solidFill>
              </a:rPr>
              <a:t>Proofs</a:t>
            </a:r>
          </a:p>
        </p:txBody>
      </p:sp>
      <p:sp>
        <p:nvSpPr>
          <p:cNvPr id="62467" name="Text Box 3"/>
          <p:cNvSpPr txBox="1">
            <a:spLocks noChangeArrowheads="1"/>
          </p:cNvSpPr>
          <p:nvPr/>
        </p:nvSpPr>
        <p:spPr bwMode="auto">
          <a:xfrm>
            <a:off x="533400" y="1371600"/>
            <a:ext cx="8072438" cy="4893647"/>
          </a:xfrm>
          <a:prstGeom prst="rect">
            <a:avLst/>
          </a:prstGeom>
          <a:noFill/>
          <a:ln w="9525">
            <a:noFill/>
            <a:miter lim="800000"/>
            <a:headEnd/>
            <a:tailEnd/>
          </a:ln>
          <a:effectLst/>
        </p:spPr>
        <p:txBody>
          <a:bodyPr>
            <a:spAutoFit/>
          </a:bodyPr>
          <a:lstStyle/>
          <a:p>
            <a:pPr marL="457200" indent="-457200" algn="l">
              <a:buFont typeface="+mj-lt"/>
              <a:buAutoNum type="arabicPeriod"/>
            </a:pPr>
            <a:r>
              <a:rPr lang="en-US" sz="2400" dirty="0"/>
              <a:t>The truth table method and the proof method </a:t>
            </a:r>
            <a:r>
              <a:rPr lang="en-US" sz="2400" dirty="0">
                <a:solidFill>
                  <a:srgbClr val="FF0000"/>
                </a:solidFill>
                <a:effectLst>
                  <a:outerShdw blurRad="38100" dist="38100" dir="2700000" algn="tl">
                    <a:srgbClr val="000000">
                      <a:alpha val="43137"/>
                    </a:srgbClr>
                  </a:outerShdw>
                </a:effectLst>
              </a:rPr>
              <a:t>succeed in exactly the same cases.</a:t>
            </a:r>
          </a:p>
          <a:p>
            <a:pPr marL="457200" indent="-457200" algn="l">
              <a:buFont typeface="+mj-lt"/>
              <a:buAutoNum type="arabicPeriod"/>
            </a:pPr>
            <a:endParaRPr lang="en-US" sz="2400" dirty="0"/>
          </a:p>
          <a:p>
            <a:pPr marL="457200" indent="-457200" algn="l">
              <a:buFont typeface="+mj-lt"/>
              <a:buAutoNum type="arabicPeriod"/>
            </a:pPr>
            <a:r>
              <a:rPr lang="en-US" sz="2400" dirty="0"/>
              <a:t>On </a:t>
            </a:r>
            <a:r>
              <a:rPr lang="en-US" sz="2400" dirty="0">
                <a:solidFill>
                  <a:srgbClr val="FF0000"/>
                </a:solidFill>
              </a:rPr>
              <a:t>large problems</a:t>
            </a:r>
            <a:r>
              <a:rPr lang="en-US" sz="2400" dirty="0"/>
              <a:t>, the proof method often takes fewer steps than the truth table method.  </a:t>
            </a:r>
            <a:endParaRPr lang="en-US" sz="2400" dirty="0" smtClean="0"/>
          </a:p>
          <a:p>
            <a:pPr marL="457200" indent="-457200" algn="l">
              <a:buFont typeface="+mj-lt"/>
              <a:buAutoNum type="arabicPeriod"/>
            </a:pPr>
            <a:r>
              <a:rPr lang="en-US" sz="2400" dirty="0" smtClean="0"/>
              <a:t>However</a:t>
            </a:r>
            <a:r>
              <a:rPr lang="en-US" sz="2400" dirty="0"/>
              <a:t>, in the worst case, the proof method may take just as many or more steps to find an answer as the truth table method.</a:t>
            </a:r>
          </a:p>
          <a:p>
            <a:pPr marL="457200" indent="-457200" algn="l">
              <a:buFont typeface="+mj-lt"/>
              <a:buAutoNum type="arabicPeriod"/>
            </a:pPr>
            <a:endParaRPr lang="en-US" sz="2400" dirty="0"/>
          </a:p>
          <a:p>
            <a:pPr marL="457200" indent="-457200" algn="l">
              <a:buFont typeface="+mj-lt"/>
              <a:buAutoNum type="arabicPeriod"/>
            </a:pPr>
            <a:r>
              <a:rPr lang="en-US" sz="2400" dirty="0">
                <a:solidFill>
                  <a:srgbClr val="FF0000"/>
                </a:solidFill>
              </a:rPr>
              <a:t>Usually,</a:t>
            </a:r>
            <a:r>
              <a:rPr lang="en-US" sz="2400" dirty="0"/>
              <a:t> proofs are much </a:t>
            </a:r>
            <a:r>
              <a:rPr lang="en-US" sz="2400" dirty="0">
                <a:solidFill>
                  <a:srgbClr val="FF0000"/>
                </a:solidFill>
              </a:rPr>
              <a:t>smaller </a:t>
            </a:r>
            <a:r>
              <a:rPr lang="en-US" sz="2400" dirty="0"/>
              <a:t>than the corresponding truth tables. </a:t>
            </a:r>
            <a:endParaRPr lang="en-US" sz="2400" dirty="0" smtClean="0"/>
          </a:p>
          <a:p>
            <a:pPr marL="457200" indent="-457200" algn="l">
              <a:buFont typeface="+mj-lt"/>
              <a:buAutoNum type="arabicPeriod"/>
            </a:pPr>
            <a:r>
              <a:rPr lang="en-US" sz="2400" dirty="0" smtClean="0"/>
              <a:t>So </a:t>
            </a:r>
            <a:r>
              <a:rPr lang="en-US" sz="2400" dirty="0"/>
              <a:t>writing an argument to convince others does not take as much space.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1143000"/>
          </a:xfrm>
          <a:solidFill>
            <a:srgbClr val="FFFF00"/>
          </a:solidFill>
        </p:spPr>
        <p:txBody>
          <a:bodyPr>
            <a:noAutofit/>
          </a:bodyPr>
          <a:lstStyle/>
          <a:p>
            <a:r>
              <a:rPr lang="en-US" b="1" dirty="0" err="1" smtClean="0">
                <a:solidFill>
                  <a:srgbClr val="FF0000"/>
                </a:solidFill>
                <a:effectLst>
                  <a:outerShdw blurRad="38100" dist="38100" dir="2700000" algn="tl">
                    <a:srgbClr val="000000">
                      <a:alpha val="43137"/>
                    </a:srgbClr>
                  </a:outerShdw>
                </a:effectLst>
              </a:rPr>
              <a:t>Metatheorems</a:t>
            </a:r>
            <a:r>
              <a:rPr lang="en-US" b="1" dirty="0" smtClean="0">
                <a:solidFill>
                  <a:srgbClr val="FF0000"/>
                </a:solidFill>
                <a:effectLst>
                  <a:outerShdw blurRad="38100" dist="38100" dir="2700000" algn="tl">
                    <a:srgbClr val="000000">
                      <a:alpha val="43137"/>
                    </a:srgbClr>
                  </a:outerShdw>
                </a:effectLst>
              </a:rPr>
              <a:t> of propositional logic</a:t>
            </a:r>
            <a:endParaRPr lang="en-US" b="1" dirty="0">
              <a:solidFill>
                <a:srgbClr val="FF0000"/>
              </a:solidFill>
              <a:effectLst>
                <a:outerShdw blurRad="38100" dist="38100" dir="2700000" algn="tl">
                  <a:srgbClr val="000000">
                    <a:alpha val="43137"/>
                  </a:srgbClr>
                </a:outerShdw>
              </a:effectLst>
            </a:endParaRPr>
          </a:p>
        </p:txBody>
      </p:sp>
      <p:sp>
        <p:nvSpPr>
          <p:cNvPr id="43011" name="Text Box 3"/>
          <p:cNvSpPr txBox="1">
            <a:spLocks noChangeArrowheads="1"/>
          </p:cNvSpPr>
          <p:nvPr/>
        </p:nvSpPr>
        <p:spPr bwMode="auto">
          <a:xfrm>
            <a:off x="228600" y="1371600"/>
            <a:ext cx="8686800" cy="4216539"/>
          </a:xfrm>
          <a:prstGeom prst="rect">
            <a:avLst/>
          </a:prstGeom>
          <a:noFill/>
          <a:ln w="9525">
            <a:noFill/>
            <a:miter lim="800000"/>
            <a:headEnd/>
            <a:tailEnd/>
          </a:ln>
          <a:effectLst/>
        </p:spPr>
        <p:txBody>
          <a:bodyPr wrap="square">
            <a:spAutoFit/>
          </a:bodyPr>
          <a:lstStyle/>
          <a:p>
            <a:pPr algn="l"/>
            <a:r>
              <a:rPr lang="en-US" sz="4000" u="sng" dirty="0">
                <a:solidFill>
                  <a:srgbClr val="FF0000"/>
                </a:solidFill>
              </a:rPr>
              <a:t>Deduction Theorem</a:t>
            </a:r>
            <a:r>
              <a:rPr lang="en-US" sz="4000" u="sng" dirty="0"/>
              <a:t>: </a:t>
            </a:r>
            <a:endParaRPr lang="en-US" sz="4000" u="sng" dirty="0" smtClean="0"/>
          </a:p>
          <a:p>
            <a:pPr algn="l"/>
            <a:endParaRPr lang="en-US" sz="2400" dirty="0" smtClean="0">
              <a:sym typeface="Symbol" pitchFamily="18" charset="2"/>
            </a:endParaRPr>
          </a:p>
          <a:p>
            <a:pPr algn="l"/>
            <a:r>
              <a:rPr lang="en-US" sz="2400" dirty="0" smtClean="0">
                <a:sym typeface="Symbol" pitchFamily="18" charset="2"/>
              </a:rPr>
              <a:t> </a:t>
            </a:r>
            <a:r>
              <a:rPr lang="en-US" sz="2400" dirty="0"/>
              <a:t>|- (</a:t>
            </a:r>
            <a:r>
              <a:rPr lang="en-US" sz="2400" dirty="0">
                <a:sym typeface="Symbol" pitchFamily="18" charset="2"/>
              </a:rPr>
              <a:t>  </a:t>
            </a:r>
            <a:r>
              <a:rPr lang="en-US" sz="2400" dirty="0"/>
              <a:t>) </a:t>
            </a:r>
            <a:r>
              <a:rPr lang="en-US" sz="2400" dirty="0">
                <a:solidFill>
                  <a:srgbClr val="FF0000"/>
                </a:solidFill>
                <a:effectLst>
                  <a:outerShdw blurRad="38100" dist="38100" dir="2700000" algn="tl">
                    <a:srgbClr val="000000">
                      <a:alpha val="43137"/>
                    </a:srgbClr>
                  </a:outerShdw>
                </a:effectLst>
              </a:rPr>
              <a:t>if and only if </a:t>
            </a:r>
            <a:r>
              <a:rPr lang="en-US" sz="2400" dirty="0">
                <a:sym typeface="Symbol" pitchFamily="18" charset="2"/>
              </a:rPr>
              <a:t></a:t>
            </a:r>
            <a:r>
              <a:rPr lang="en-US" sz="2400" dirty="0"/>
              <a:t>{</a:t>
            </a:r>
            <a:r>
              <a:rPr lang="en-US" sz="2400" dirty="0">
                <a:sym typeface="Symbol" pitchFamily="18" charset="2"/>
              </a:rPr>
              <a:t></a:t>
            </a:r>
            <a:r>
              <a:rPr lang="en-US" sz="2400" dirty="0"/>
              <a:t>} |- </a:t>
            </a:r>
            <a:r>
              <a:rPr lang="en-US" sz="2400" dirty="0">
                <a:sym typeface="Symbol" pitchFamily="18" charset="2"/>
              </a:rPr>
              <a:t></a:t>
            </a:r>
            <a:r>
              <a:rPr lang="en-US" sz="2400" dirty="0"/>
              <a:t>.</a:t>
            </a:r>
          </a:p>
          <a:p>
            <a:pPr algn="l"/>
            <a:endParaRPr lang="en-US" sz="2400" dirty="0"/>
          </a:p>
          <a:p>
            <a:pPr algn="l"/>
            <a:endParaRPr lang="en-US" sz="2400" dirty="0"/>
          </a:p>
          <a:p>
            <a:pPr algn="l"/>
            <a:endParaRPr lang="en-US" sz="2400" dirty="0"/>
          </a:p>
          <a:p>
            <a:pPr algn="l"/>
            <a:endParaRPr lang="en-US" sz="2400" dirty="0"/>
          </a:p>
          <a:p>
            <a:pPr algn="l"/>
            <a:r>
              <a:rPr lang="en-US" sz="3600" u="sng" dirty="0">
                <a:solidFill>
                  <a:srgbClr val="FF0000"/>
                </a:solidFill>
              </a:rPr>
              <a:t>Equivalence Theorem: </a:t>
            </a:r>
            <a:endParaRPr lang="en-US" sz="3600" u="sng" dirty="0" smtClean="0">
              <a:solidFill>
                <a:srgbClr val="FF0000"/>
              </a:solidFill>
            </a:endParaRPr>
          </a:p>
          <a:p>
            <a:pPr algn="l"/>
            <a:endParaRPr lang="en-US" sz="2400" dirty="0" smtClean="0">
              <a:solidFill>
                <a:srgbClr val="FF0000"/>
              </a:solidFill>
              <a:sym typeface="Symbol" pitchFamily="18" charset="2"/>
            </a:endParaRPr>
          </a:p>
          <a:p>
            <a:pPr algn="l"/>
            <a:r>
              <a:rPr lang="en-US" sz="2400" dirty="0" smtClean="0">
                <a:sym typeface="Symbol" pitchFamily="18" charset="2"/>
              </a:rPr>
              <a:t> </a:t>
            </a:r>
            <a:r>
              <a:rPr lang="en-US" sz="2400" dirty="0" smtClean="0"/>
              <a:t>|- </a:t>
            </a:r>
            <a:r>
              <a:rPr lang="en-US" sz="2400" dirty="0">
                <a:sym typeface="Symbol" pitchFamily="18" charset="2"/>
              </a:rPr>
              <a:t>(  ) </a:t>
            </a:r>
            <a:r>
              <a:rPr lang="en-US" sz="2400" dirty="0">
                <a:solidFill>
                  <a:srgbClr val="FF0000"/>
                </a:solidFill>
              </a:rPr>
              <a:t>and</a:t>
            </a:r>
            <a:r>
              <a:rPr lang="en-US" sz="2400" dirty="0"/>
              <a:t> </a:t>
            </a:r>
            <a:r>
              <a:rPr lang="en-US" sz="2400" dirty="0">
                <a:sym typeface="Symbol" pitchFamily="18" charset="2"/>
              </a:rPr>
              <a:t> |- </a:t>
            </a:r>
            <a:r>
              <a:rPr lang="en-US" sz="2400" dirty="0"/>
              <a:t>, </a:t>
            </a:r>
            <a:r>
              <a:rPr lang="en-US" sz="2400" b="1" dirty="0">
                <a:solidFill>
                  <a:srgbClr val="FF0000"/>
                </a:solidFill>
                <a:effectLst>
                  <a:outerShdw blurRad="38100" dist="38100" dir="2700000" algn="tl">
                    <a:srgbClr val="000000">
                      <a:alpha val="43137"/>
                    </a:srgbClr>
                  </a:outerShdw>
                </a:effectLst>
              </a:rPr>
              <a:t>then</a:t>
            </a:r>
            <a:r>
              <a:rPr lang="en-US" sz="2400" dirty="0"/>
              <a:t> it is the case that </a:t>
            </a:r>
            <a:r>
              <a:rPr lang="en-US" sz="2400" dirty="0">
                <a:sym typeface="Symbol" pitchFamily="18" charset="2"/>
              </a:rPr>
              <a:t> |- </a:t>
            </a:r>
            <a:r>
              <a:rPr lang="en-US" sz="2400" dirty="0" smtClean="0">
                <a:sym typeface="Symbol" pitchFamily="18" charset="2"/>
              </a:rPr>
              <a:t></a:t>
            </a:r>
            <a:r>
              <a:rPr lang="en-US" sz="2400" baseline="-25000" dirty="0" smtClean="0">
                <a:sym typeface="Symbol" pitchFamily="18" charset="2"/>
              </a:rPr>
              <a:t>     </a:t>
            </a:r>
            <a:r>
              <a:rPr lang="en-US" sz="2400" dirty="0" smtClean="0"/>
              <a:t>.</a:t>
            </a:r>
            <a:endParaRPr lang="en-US" sz="2400" dirty="0"/>
          </a:p>
        </p:txBody>
      </p:sp>
      <p:sp>
        <p:nvSpPr>
          <p:cNvPr id="6" name="TextBox 5"/>
          <p:cNvSpPr txBox="1"/>
          <p:nvPr/>
        </p:nvSpPr>
        <p:spPr>
          <a:xfrm>
            <a:off x="1371600" y="3429000"/>
            <a:ext cx="7391400" cy="646331"/>
          </a:xfrm>
          <a:prstGeom prst="rect">
            <a:avLst/>
          </a:prstGeom>
          <a:noFill/>
          <a:ln>
            <a:solidFill>
              <a:srgbClr val="FF0000"/>
            </a:solidFill>
          </a:ln>
        </p:spPr>
        <p:txBody>
          <a:bodyPr wrap="square" rtlCol="0">
            <a:spAutoFit/>
          </a:bodyPr>
          <a:lstStyle/>
          <a:p>
            <a:r>
              <a:rPr lang="en-US" dirty="0" smtClean="0"/>
              <a:t>If some implication is entailed from set delta than the precedence of  this formula added to delta entails the consequence of this implication</a:t>
            </a:r>
            <a:endParaRPr lang="en-US" dirty="0"/>
          </a:p>
        </p:txBody>
      </p:sp>
      <p:sp>
        <p:nvSpPr>
          <p:cNvPr id="7" name="TextBox 6"/>
          <p:cNvSpPr txBox="1"/>
          <p:nvPr/>
        </p:nvSpPr>
        <p:spPr>
          <a:xfrm>
            <a:off x="3581400" y="5791200"/>
            <a:ext cx="4953000" cy="646331"/>
          </a:xfrm>
          <a:prstGeom prst="rect">
            <a:avLst/>
          </a:prstGeom>
          <a:solidFill>
            <a:schemeClr val="accent5">
              <a:lumMod val="20000"/>
              <a:lumOff val="80000"/>
            </a:schemeClr>
          </a:solidFill>
        </p:spPr>
        <p:txBody>
          <a:bodyPr wrap="square" rtlCol="0">
            <a:spAutoFit/>
          </a:bodyPr>
          <a:lstStyle/>
          <a:p>
            <a:r>
              <a:rPr lang="en-US" dirty="0" smtClean="0"/>
              <a:t>We will show with examples that these theorems are truly useful in proofs</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66ED4E4E-A2F1-491B-8614-7C451E827B54}" type="slidenum">
              <a:rPr lang="en-US"/>
              <a:pPr/>
              <a:t>122</a:t>
            </a:fld>
            <a:endParaRPr lang="en-US"/>
          </a:p>
        </p:txBody>
      </p:sp>
      <p:sp>
        <p:nvSpPr>
          <p:cNvPr id="46082" name="Rectangle 2"/>
          <p:cNvSpPr>
            <a:spLocks noGrp="1" noChangeArrowheads="1"/>
          </p:cNvSpPr>
          <p:nvPr>
            <p:ph type="title"/>
          </p:nvPr>
        </p:nvSpPr>
        <p:spPr>
          <a:xfrm>
            <a:off x="457200" y="0"/>
            <a:ext cx="8229600" cy="1143000"/>
          </a:xfrm>
        </p:spPr>
        <p:txBody>
          <a:bodyPr/>
          <a:lstStyle/>
          <a:p>
            <a:r>
              <a:rPr lang="en-US" dirty="0"/>
              <a:t>Proof </a:t>
            </a:r>
            <a:r>
              <a:rPr lang="en-US" b="1" dirty="0">
                <a:solidFill>
                  <a:srgbClr val="FF0000"/>
                </a:solidFill>
                <a:effectLst>
                  <a:outerShdw blurRad="38100" dist="38100" dir="2700000" algn="tl">
                    <a:srgbClr val="000000">
                      <a:alpha val="43137"/>
                    </a:srgbClr>
                  </a:outerShdw>
                </a:effectLst>
              </a:rPr>
              <a:t>Without</a:t>
            </a:r>
            <a:r>
              <a:rPr lang="en-US" dirty="0"/>
              <a:t> Deduction Theorem</a:t>
            </a:r>
          </a:p>
        </p:txBody>
      </p:sp>
      <p:sp>
        <p:nvSpPr>
          <p:cNvPr id="46083" name="Text Box 3"/>
          <p:cNvSpPr txBox="1">
            <a:spLocks noChangeArrowheads="1"/>
          </p:cNvSpPr>
          <p:nvPr/>
        </p:nvSpPr>
        <p:spPr bwMode="auto">
          <a:xfrm>
            <a:off x="685800" y="1143000"/>
            <a:ext cx="7920038" cy="461665"/>
          </a:xfrm>
          <a:prstGeom prst="rect">
            <a:avLst/>
          </a:prstGeom>
          <a:noFill/>
          <a:ln w="9525">
            <a:noFill/>
            <a:miter lim="800000"/>
            <a:headEnd/>
            <a:tailEnd/>
          </a:ln>
          <a:effectLst/>
        </p:spPr>
        <p:txBody>
          <a:bodyPr>
            <a:spAutoFit/>
          </a:bodyPr>
          <a:lstStyle/>
          <a:p>
            <a:pPr algn="l"/>
            <a:r>
              <a:rPr lang="en-US" sz="2400" dirty="0">
                <a:solidFill>
                  <a:srgbClr val="FF0000"/>
                </a:solidFill>
              </a:rPr>
              <a:t>Problem: </a:t>
            </a:r>
            <a:r>
              <a:rPr lang="en-US" sz="2400" dirty="0"/>
              <a:t>{</a:t>
            </a:r>
            <a:r>
              <a:rPr lang="en-US" sz="2400" i="1" dirty="0"/>
              <a:t>p</a:t>
            </a:r>
            <a:r>
              <a:rPr lang="en-US" sz="2400" dirty="0">
                <a:sym typeface="Symbol" pitchFamily="18" charset="2"/>
              </a:rPr>
              <a:t>  </a:t>
            </a:r>
            <a:r>
              <a:rPr lang="en-US" sz="2400" i="1" dirty="0">
                <a:sym typeface="Symbol" pitchFamily="18" charset="2"/>
              </a:rPr>
              <a:t>q</a:t>
            </a:r>
            <a:r>
              <a:rPr lang="en-US" sz="2400" dirty="0">
                <a:sym typeface="Symbol" pitchFamily="18" charset="2"/>
              </a:rPr>
              <a:t>, </a:t>
            </a:r>
            <a:r>
              <a:rPr lang="en-US" sz="2400" i="1" dirty="0">
                <a:sym typeface="Symbol" pitchFamily="18" charset="2"/>
              </a:rPr>
              <a:t>q</a:t>
            </a:r>
            <a:r>
              <a:rPr lang="en-US" sz="2400" dirty="0">
                <a:sym typeface="Symbol" pitchFamily="18" charset="2"/>
              </a:rPr>
              <a:t>  </a:t>
            </a:r>
            <a:r>
              <a:rPr lang="en-US" sz="2400" i="1" dirty="0">
                <a:sym typeface="Symbol" pitchFamily="18" charset="2"/>
              </a:rPr>
              <a:t>r</a:t>
            </a:r>
            <a:r>
              <a:rPr lang="en-US" sz="2400" dirty="0">
                <a:sym typeface="Symbol" pitchFamily="18" charset="2"/>
              </a:rPr>
              <a:t>} |- (</a:t>
            </a:r>
            <a:r>
              <a:rPr lang="en-US" sz="2400" i="1" dirty="0">
                <a:sym typeface="Symbol" pitchFamily="18" charset="2"/>
              </a:rPr>
              <a:t>p</a:t>
            </a:r>
            <a:r>
              <a:rPr lang="en-US" sz="2400" dirty="0">
                <a:sym typeface="Symbol" pitchFamily="18" charset="2"/>
              </a:rPr>
              <a:t>  </a:t>
            </a:r>
            <a:r>
              <a:rPr lang="en-US" sz="2400" i="1" dirty="0">
                <a:sym typeface="Symbol" pitchFamily="18" charset="2"/>
              </a:rPr>
              <a:t>r</a:t>
            </a:r>
            <a:r>
              <a:rPr lang="en-US" sz="2400" dirty="0">
                <a:sym typeface="Symbol" pitchFamily="18" charset="2"/>
              </a:rPr>
              <a:t>)?</a:t>
            </a:r>
            <a:endParaRPr lang="en-US" sz="2400" dirty="0"/>
          </a:p>
        </p:txBody>
      </p:sp>
      <p:graphicFrame>
        <p:nvGraphicFramePr>
          <p:cNvPr id="46084" name="Object 4"/>
          <p:cNvGraphicFramePr>
            <a:graphicFrameLocks noChangeAspect="1"/>
          </p:cNvGraphicFramePr>
          <p:nvPr/>
        </p:nvGraphicFramePr>
        <p:xfrm>
          <a:off x="1143000" y="2057400"/>
          <a:ext cx="6643688" cy="3048000"/>
        </p:xfrm>
        <a:graphic>
          <a:graphicData uri="http://schemas.openxmlformats.org/presentationml/2006/ole">
            <p:oleObj spid="_x0000_s11266" name="Equation" r:id="rId3" imgW="6642100" imgH="3048000" progId="Equation.3">
              <p:embed/>
            </p:oleObj>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81E66EE8-700A-4DBC-BCEB-01B2F38304A7}" type="slidenum">
              <a:rPr lang="en-US"/>
              <a:pPr/>
              <a:t>123</a:t>
            </a:fld>
            <a:endParaRPr lang="en-US"/>
          </a:p>
        </p:txBody>
      </p:sp>
      <p:sp>
        <p:nvSpPr>
          <p:cNvPr id="36866" name="Rectangle 2"/>
          <p:cNvSpPr>
            <a:spLocks noGrp="1" noChangeArrowheads="1"/>
          </p:cNvSpPr>
          <p:nvPr>
            <p:ph type="title"/>
          </p:nvPr>
        </p:nvSpPr>
        <p:spPr/>
        <p:txBody>
          <a:bodyPr/>
          <a:lstStyle/>
          <a:p>
            <a:r>
              <a:rPr lang="en-US" dirty="0"/>
              <a:t>Proof </a:t>
            </a:r>
            <a:r>
              <a:rPr lang="en-US" dirty="0">
                <a:solidFill>
                  <a:srgbClr val="FF0000"/>
                </a:solidFill>
                <a:effectLst>
                  <a:outerShdw blurRad="38100" dist="38100" dir="2700000" algn="tl">
                    <a:srgbClr val="000000">
                      <a:alpha val="43137"/>
                    </a:srgbClr>
                  </a:outerShdw>
                </a:effectLst>
              </a:rPr>
              <a:t>Using Deduction Theorem</a:t>
            </a:r>
          </a:p>
        </p:txBody>
      </p:sp>
      <p:sp>
        <p:nvSpPr>
          <p:cNvPr id="36875" name="Text Box 11"/>
          <p:cNvSpPr txBox="1">
            <a:spLocks noChangeArrowheads="1"/>
          </p:cNvSpPr>
          <p:nvPr/>
        </p:nvSpPr>
        <p:spPr bwMode="auto">
          <a:xfrm>
            <a:off x="685800" y="1524000"/>
            <a:ext cx="7920038" cy="461665"/>
          </a:xfrm>
          <a:prstGeom prst="rect">
            <a:avLst/>
          </a:prstGeom>
          <a:noFill/>
          <a:ln w="9525">
            <a:noFill/>
            <a:miter lim="800000"/>
            <a:headEnd/>
            <a:tailEnd/>
          </a:ln>
          <a:effectLst/>
        </p:spPr>
        <p:txBody>
          <a:bodyPr>
            <a:spAutoFit/>
          </a:bodyPr>
          <a:lstStyle/>
          <a:p>
            <a:pPr algn="l"/>
            <a:r>
              <a:rPr lang="en-US" sz="2400" dirty="0">
                <a:solidFill>
                  <a:srgbClr val="FF0000"/>
                </a:solidFill>
              </a:rPr>
              <a:t>Problem: </a:t>
            </a:r>
            <a:r>
              <a:rPr lang="en-US" sz="2400" dirty="0"/>
              <a:t>{</a:t>
            </a:r>
            <a:r>
              <a:rPr lang="en-US" sz="2400" i="1" dirty="0"/>
              <a:t>p</a:t>
            </a:r>
            <a:r>
              <a:rPr lang="en-US" sz="2400" dirty="0">
                <a:sym typeface="Symbol" pitchFamily="18" charset="2"/>
              </a:rPr>
              <a:t>  </a:t>
            </a:r>
            <a:r>
              <a:rPr lang="en-US" sz="2400" i="1" dirty="0">
                <a:sym typeface="Symbol" pitchFamily="18" charset="2"/>
              </a:rPr>
              <a:t>q</a:t>
            </a:r>
            <a:r>
              <a:rPr lang="en-US" sz="2400" dirty="0">
                <a:sym typeface="Symbol" pitchFamily="18" charset="2"/>
              </a:rPr>
              <a:t>, </a:t>
            </a:r>
            <a:r>
              <a:rPr lang="en-US" sz="2400" i="1" dirty="0">
                <a:sym typeface="Symbol" pitchFamily="18" charset="2"/>
              </a:rPr>
              <a:t>q</a:t>
            </a:r>
            <a:r>
              <a:rPr lang="en-US" sz="2400" dirty="0">
                <a:sym typeface="Symbol" pitchFamily="18" charset="2"/>
              </a:rPr>
              <a:t>  </a:t>
            </a:r>
            <a:r>
              <a:rPr lang="en-US" sz="2400" i="1" dirty="0">
                <a:sym typeface="Symbol" pitchFamily="18" charset="2"/>
              </a:rPr>
              <a:t>r</a:t>
            </a:r>
            <a:r>
              <a:rPr lang="en-US" sz="2400" dirty="0">
                <a:sym typeface="Symbol" pitchFamily="18" charset="2"/>
              </a:rPr>
              <a:t>} |- (</a:t>
            </a:r>
            <a:r>
              <a:rPr lang="en-US" sz="2400" i="1" dirty="0">
                <a:sym typeface="Symbol" pitchFamily="18" charset="2"/>
              </a:rPr>
              <a:t>p</a:t>
            </a:r>
            <a:r>
              <a:rPr lang="en-US" sz="2400" dirty="0">
                <a:sym typeface="Symbol" pitchFamily="18" charset="2"/>
              </a:rPr>
              <a:t>  </a:t>
            </a:r>
            <a:r>
              <a:rPr lang="en-US" sz="2400" i="1" dirty="0">
                <a:sym typeface="Symbol" pitchFamily="18" charset="2"/>
              </a:rPr>
              <a:t>r</a:t>
            </a:r>
            <a:r>
              <a:rPr lang="en-US" sz="2400" dirty="0">
                <a:sym typeface="Symbol" pitchFamily="18" charset="2"/>
              </a:rPr>
              <a:t>)?</a:t>
            </a:r>
            <a:endParaRPr lang="en-US" sz="2400" dirty="0"/>
          </a:p>
        </p:txBody>
      </p:sp>
      <p:graphicFrame>
        <p:nvGraphicFramePr>
          <p:cNvPr id="36876" name="Object 12"/>
          <p:cNvGraphicFramePr>
            <a:graphicFrameLocks noChangeAspect="1"/>
          </p:cNvGraphicFramePr>
          <p:nvPr/>
        </p:nvGraphicFramePr>
        <p:xfrm>
          <a:off x="3149600" y="2514600"/>
          <a:ext cx="2628900" cy="2133600"/>
        </p:xfrm>
        <a:graphic>
          <a:graphicData uri="http://schemas.openxmlformats.org/presentationml/2006/ole">
            <p:oleObj spid="_x0000_s12290" name="Equation" r:id="rId3" imgW="2628900" imgH="2133600" progId="Equation.3">
              <p:embed/>
            </p:oleObj>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572000" y="5867400"/>
            <a:ext cx="4114800" cy="854075"/>
          </a:xfrm>
        </p:spPr>
        <p:txBody>
          <a:bodyPr/>
          <a:lstStyle/>
          <a:p>
            <a:pPr algn="l"/>
            <a:r>
              <a:rPr lang="en-US" sz="2000" dirty="0" smtClean="0">
                <a:solidFill>
                  <a:srgbClr val="0070C0"/>
                </a:solidFill>
                <a:effectLst>
                  <a:outerShdw blurRad="38100" dist="38100" dir="2700000" algn="tl">
                    <a:srgbClr val="000000">
                      <a:alpha val="43137"/>
                    </a:srgbClr>
                  </a:outerShdw>
                </a:effectLst>
              </a:rPr>
              <a:t>No TA in this class, you have to learn these rules to be able to deeply understand more  advanced topics</a:t>
            </a:r>
            <a:endParaRPr lang="en-US" sz="2000" dirty="0">
              <a:solidFill>
                <a:srgbClr val="0070C0"/>
              </a:solidFill>
              <a:effectLst>
                <a:outerShdw blurRad="38100" dist="38100" dir="2700000" algn="tl">
                  <a:srgbClr val="000000">
                    <a:alpha val="43137"/>
                  </a:srgbClr>
                </a:outerShdw>
              </a:effectLst>
            </a:endParaRPr>
          </a:p>
        </p:txBody>
      </p:sp>
      <p:sp>
        <p:nvSpPr>
          <p:cNvPr id="44034" name="Rectangle 2"/>
          <p:cNvSpPr>
            <a:spLocks noGrp="1" noChangeArrowheads="1"/>
          </p:cNvSpPr>
          <p:nvPr>
            <p:ph type="title"/>
          </p:nvPr>
        </p:nvSpPr>
        <p:spPr/>
        <p:txBody>
          <a:bodyPr/>
          <a:lstStyle/>
          <a:p>
            <a:r>
              <a:rPr lang="en-US" dirty="0"/>
              <a:t>TA Appeasement </a:t>
            </a:r>
            <a:r>
              <a:rPr lang="en-US" dirty="0" smtClean="0"/>
              <a:t>Rules  </a:t>
            </a:r>
            <a:r>
              <a:rPr lang="en-US" b="1" dirty="0" smtClean="0">
                <a:solidFill>
                  <a:srgbClr val="FF0000"/>
                </a:solidFill>
                <a:effectLst>
                  <a:outerShdw blurRad="38100" dist="38100" dir="2700000" algn="tl">
                    <a:srgbClr val="000000">
                      <a:alpha val="43137"/>
                    </a:srgbClr>
                  </a:outerShdw>
                </a:effectLst>
              </a:rPr>
              <a:t>;-)</a:t>
            </a:r>
            <a:endParaRPr lang="en-US" b="1" dirty="0">
              <a:solidFill>
                <a:srgbClr val="FF0000"/>
              </a:solidFill>
              <a:effectLst>
                <a:outerShdw blurRad="38100" dist="38100" dir="2700000" algn="tl">
                  <a:srgbClr val="000000">
                    <a:alpha val="43137"/>
                  </a:srgbClr>
                </a:outerShdw>
              </a:effectLst>
            </a:endParaRPr>
          </a:p>
        </p:txBody>
      </p:sp>
      <p:sp>
        <p:nvSpPr>
          <p:cNvPr id="44035" name="Text Box 3"/>
          <p:cNvSpPr txBox="1">
            <a:spLocks noChangeArrowheads="1"/>
          </p:cNvSpPr>
          <p:nvPr/>
        </p:nvSpPr>
        <p:spPr bwMode="auto">
          <a:xfrm>
            <a:off x="609600" y="1447800"/>
            <a:ext cx="7772400" cy="3785652"/>
          </a:xfrm>
          <a:prstGeom prst="rect">
            <a:avLst/>
          </a:prstGeom>
          <a:noFill/>
          <a:ln w="9525">
            <a:solidFill>
              <a:srgbClr val="0070C0"/>
            </a:solidFill>
            <a:miter lim="800000"/>
            <a:headEnd/>
            <a:tailEnd/>
          </a:ln>
          <a:effectLst/>
        </p:spPr>
        <p:txBody>
          <a:bodyPr>
            <a:spAutoFit/>
          </a:bodyPr>
          <a:lstStyle/>
          <a:p>
            <a:pPr marL="457200" indent="-457200" algn="l">
              <a:buFont typeface="+mj-lt"/>
              <a:buAutoNum type="arabicPeriod"/>
            </a:pPr>
            <a:r>
              <a:rPr lang="en-US" sz="2400" dirty="0"/>
              <a:t>When we ask you </a:t>
            </a:r>
            <a:r>
              <a:rPr lang="en-US" sz="2400" dirty="0">
                <a:solidFill>
                  <a:srgbClr val="FF0000"/>
                </a:solidFill>
              </a:rPr>
              <a:t>to </a:t>
            </a:r>
            <a:r>
              <a:rPr lang="en-US" sz="2400" i="1" dirty="0">
                <a:solidFill>
                  <a:srgbClr val="FF0000"/>
                </a:solidFill>
              </a:rPr>
              <a:t>show</a:t>
            </a:r>
            <a:r>
              <a:rPr lang="en-US" sz="2400" dirty="0">
                <a:solidFill>
                  <a:srgbClr val="FF0000"/>
                </a:solidFill>
              </a:rPr>
              <a:t> </a:t>
            </a:r>
            <a:r>
              <a:rPr lang="en-US" sz="2400" dirty="0"/>
              <a:t>that something is true, you may use </a:t>
            </a:r>
            <a:r>
              <a:rPr lang="en-US" sz="2400" dirty="0" err="1"/>
              <a:t>metatheorems</a:t>
            </a:r>
            <a:r>
              <a:rPr lang="en-US" sz="2400" dirty="0"/>
              <a:t>.</a:t>
            </a:r>
          </a:p>
          <a:p>
            <a:pPr marL="457200" indent="-457200" algn="l">
              <a:buFont typeface="+mj-lt"/>
              <a:buAutoNum type="arabicPeriod"/>
            </a:pPr>
            <a:endParaRPr lang="en-US" sz="2400" dirty="0"/>
          </a:p>
          <a:p>
            <a:pPr marL="457200" indent="-457200" algn="l">
              <a:buFont typeface="+mj-lt"/>
              <a:buAutoNum type="arabicPeriod"/>
            </a:pPr>
            <a:r>
              <a:rPr lang="en-US" sz="2400" dirty="0"/>
              <a:t>When we ask you </a:t>
            </a:r>
            <a:r>
              <a:rPr lang="en-US" sz="2400" dirty="0">
                <a:solidFill>
                  <a:srgbClr val="FF0000"/>
                </a:solidFill>
                <a:effectLst>
                  <a:outerShdw blurRad="38100" dist="38100" dir="2700000" algn="tl">
                    <a:srgbClr val="000000">
                      <a:alpha val="43137"/>
                    </a:srgbClr>
                  </a:outerShdw>
                </a:effectLst>
              </a:rPr>
              <a:t>to give a </a:t>
            </a:r>
            <a:r>
              <a:rPr lang="en-US" sz="2400" i="1" dirty="0">
                <a:solidFill>
                  <a:srgbClr val="FF0000"/>
                </a:solidFill>
                <a:effectLst>
                  <a:outerShdw blurRad="38100" dist="38100" dir="2700000" algn="tl">
                    <a:srgbClr val="000000">
                      <a:alpha val="43137"/>
                    </a:srgbClr>
                  </a:outerShdw>
                </a:effectLst>
              </a:rPr>
              <a:t>formal proof</a:t>
            </a:r>
            <a:r>
              <a:rPr lang="en-US" sz="2400" dirty="0"/>
              <a:t>, it means you should write out the entire proof.</a:t>
            </a:r>
          </a:p>
          <a:p>
            <a:pPr marL="457200" indent="-457200" algn="l">
              <a:buFont typeface="+mj-lt"/>
              <a:buAutoNum type="arabicPeriod"/>
            </a:pPr>
            <a:endParaRPr lang="en-US" sz="2400" dirty="0"/>
          </a:p>
          <a:p>
            <a:pPr marL="457200" indent="-457200" algn="l">
              <a:buFont typeface="+mj-lt"/>
              <a:buAutoNum type="arabicPeriod"/>
            </a:pPr>
            <a:r>
              <a:rPr lang="en-US" sz="2400" dirty="0"/>
              <a:t>When we ask you to </a:t>
            </a:r>
            <a:r>
              <a:rPr lang="en-US" sz="2400" dirty="0">
                <a:solidFill>
                  <a:srgbClr val="FF0000"/>
                </a:solidFill>
              </a:rPr>
              <a:t>give a formal proof</a:t>
            </a:r>
            <a:r>
              <a:rPr lang="en-US" sz="2400" i="1" dirty="0">
                <a:solidFill>
                  <a:srgbClr val="FF0000"/>
                </a:solidFill>
              </a:rPr>
              <a:t> using </a:t>
            </a:r>
            <a:r>
              <a:rPr lang="en-US" sz="2400" dirty="0">
                <a:solidFill>
                  <a:srgbClr val="FF0000"/>
                </a:solidFill>
              </a:rPr>
              <a:t>certain rules of inference or axiom schemata</a:t>
            </a:r>
            <a:r>
              <a:rPr lang="en-US" sz="2400" dirty="0"/>
              <a:t>, it means you should do so using </a:t>
            </a:r>
            <a:r>
              <a:rPr lang="en-US" sz="2400" i="1" dirty="0">
                <a:solidFill>
                  <a:srgbClr val="FF0000"/>
                </a:solidFill>
              </a:rPr>
              <a:t>only</a:t>
            </a:r>
            <a:r>
              <a:rPr lang="en-US" sz="2400" dirty="0">
                <a:solidFill>
                  <a:srgbClr val="FF0000"/>
                </a:solidFill>
              </a:rPr>
              <a:t> those </a:t>
            </a:r>
            <a:r>
              <a:rPr lang="en-US" sz="2400" dirty="0"/>
              <a:t>rules of inference and axiom schemata and </a:t>
            </a:r>
            <a:r>
              <a:rPr lang="en-US" sz="2400" b="1" dirty="0">
                <a:solidFill>
                  <a:srgbClr val="0070C0"/>
                </a:solidFill>
                <a:effectLst>
                  <a:outerShdw blurRad="38100" dist="38100" dir="2700000" algn="tl">
                    <a:srgbClr val="000000">
                      <a:alpha val="43137"/>
                    </a:srgbClr>
                  </a:outerShdw>
                </a:effectLst>
              </a:rPr>
              <a:t>no others</a:t>
            </a:r>
            <a:r>
              <a:rPr lang="en-US" sz="2400" dirty="0"/>
              <a:t>.</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Summary on Propositional</a:t>
            </a:r>
          </a:p>
        </p:txBody>
      </p:sp>
      <p:sp>
        <p:nvSpPr>
          <p:cNvPr id="43011" name="Content Placeholder 2"/>
          <p:cNvSpPr>
            <a:spLocks noGrp="1"/>
          </p:cNvSpPr>
          <p:nvPr>
            <p:ph idx="1"/>
          </p:nvPr>
        </p:nvSpPr>
        <p:spPr>
          <a:xfrm>
            <a:off x="228600" y="1219200"/>
            <a:ext cx="8686800" cy="4906963"/>
          </a:xfrm>
        </p:spPr>
        <p:txBody>
          <a:bodyPr>
            <a:normAutofit fontScale="92500"/>
          </a:bodyPr>
          <a:lstStyle/>
          <a:p>
            <a:r>
              <a:rPr lang="en-US" b="1" smtClean="0"/>
              <a:t> </a:t>
            </a:r>
            <a:r>
              <a:rPr lang="en-US" smtClean="0"/>
              <a:t>Syntax: formula, atomic formula, literal, clause</a:t>
            </a:r>
          </a:p>
          <a:p>
            <a:r>
              <a:rPr lang="en-US" smtClean="0"/>
              <a:t> Semantics: truth value, assignment, interpretation</a:t>
            </a:r>
          </a:p>
          <a:p>
            <a:r>
              <a:rPr lang="en-US" smtClean="0"/>
              <a:t> Formula satisfied by an interpretation</a:t>
            </a:r>
          </a:p>
          <a:p>
            <a:r>
              <a:rPr lang="en-US" smtClean="0"/>
              <a:t> Logical implication, entailment</a:t>
            </a:r>
          </a:p>
          <a:p>
            <a:r>
              <a:rPr lang="en-US" smtClean="0"/>
              <a:t> Satisfiability, validity, tautology, logical equivalence</a:t>
            </a:r>
          </a:p>
          <a:p>
            <a:r>
              <a:rPr lang="en-US" smtClean="0"/>
              <a:t> Deduction theorem, Contraposition Theorem</a:t>
            </a:r>
          </a:p>
          <a:p>
            <a:r>
              <a:rPr lang="en-US" smtClean="0"/>
              <a:t> Conjunctive normal form, Disjunctive Normal form, Horn form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p:nvPr>
        </p:nvSpPr>
        <p:spPr/>
        <p:txBody>
          <a:bodyPr/>
          <a:lstStyle/>
          <a:p>
            <a:r>
              <a:rPr lang="de-DE" smtClean="0"/>
              <a:t>Robotex (Palo Alto, California)</a:t>
            </a:r>
            <a:br>
              <a:rPr lang="de-DE" smtClean="0"/>
            </a:br>
            <a:r>
              <a:rPr lang="de-DE" sz="2000" smtClean="0"/>
              <a:t>by Terry Izumi</a:t>
            </a:r>
          </a:p>
        </p:txBody>
      </p:sp>
      <p:sp>
        <p:nvSpPr>
          <p:cNvPr id="114693" name="Rectangle 3"/>
          <p:cNvSpPr>
            <a:spLocks noGrp="1" noChangeArrowheads="1"/>
          </p:cNvSpPr>
          <p:nvPr>
            <p:ph type="body" idx="1"/>
          </p:nvPr>
        </p:nvSpPr>
        <p:spPr/>
        <p:txBody>
          <a:bodyPr/>
          <a:lstStyle/>
          <a:p>
            <a:pPr>
              <a:buFont typeface="Wingdings" pitchFamily="2" charset="2"/>
              <a:buNone/>
            </a:pPr>
            <a:endParaRPr lang="de-DE" smtClean="0"/>
          </a:p>
          <a:p>
            <a:pPr>
              <a:buFont typeface="Wingdings" pitchFamily="2" charset="2"/>
              <a:buNone/>
            </a:pPr>
            <a:endParaRPr lang="de-DE" smtClean="0"/>
          </a:p>
        </p:txBody>
      </p:sp>
      <p:pic>
        <p:nvPicPr>
          <p:cNvPr id="114694" name="Picture 5" descr="Killer_robot"/>
          <p:cNvPicPr>
            <a:picLocks noChangeAspect="1" noChangeArrowheads="1"/>
          </p:cNvPicPr>
          <p:nvPr/>
        </p:nvPicPr>
        <p:blipFill>
          <a:blip r:embed="rId2" cstate="print"/>
          <a:srcRect b="3887"/>
          <a:stretch>
            <a:fillRect/>
          </a:stretch>
        </p:blipFill>
        <p:spPr bwMode="auto">
          <a:xfrm>
            <a:off x="685800" y="1600200"/>
            <a:ext cx="5543550" cy="4083040"/>
          </a:xfrm>
          <a:prstGeom prst="rect">
            <a:avLst/>
          </a:prstGeom>
          <a:noFill/>
          <a:ln w="9525">
            <a:noFill/>
            <a:miter lim="800000"/>
            <a:headEnd/>
            <a:tailEnd/>
          </a:ln>
        </p:spPr>
      </p:pic>
      <p:sp>
        <p:nvSpPr>
          <p:cNvPr id="7" name="TextBox 6"/>
          <p:cNvSpPr txBox="1"/>
          <p:nvPr/>
        </p:nvSpPr>
        <p:spPr>
          <a:xfrm>
            <a:off x="5715000" y="1676400"/>
            <a:ext cx="3048000" cy="2308324"/>
          </a:xfrm>
          <a:prstGeom prst="rect">
            <a:avLst/>
          </a:prstGeom>
          <a:solidFill>
            <a:schemeClr val="accent5">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We  urgently need robot morality for military robots</a:t>
            </a:r>
          </a:p>
          <a:p>
            <a:r>
              <a:rPr lang="en-US" b="1" dirty="0" smtClean="0">
                <a:effectLst>
                  <a:outerShdw blurRad="38100" dist="38100" dir="2700000" algn="tl">
                    <a:srgbClr val="000000">
                      <a:alpha val="43137"/>
                    </a:srgbClr>
                  </a:outerShdw>
                </a:effectLst>
              </a:rPr>
              <a:t>It is expected that these robots will be more moral than contemporary US soldiers in case of accidental shootings of civilians, avoiding panic behaviors, etc</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7458" name="Picture 2"/>
          <p:cNvPicPr>
            <a:picLocks noChangeAspect="1" noChangeArrowheads="1"/>
          </p:cNvPicPr>
          <p:nvPr/>
        </p:nvPicPr>
        <p:blipFill>
          <a:blip r:embed="rId2" cstate="print"/>
          <a:srcRect l="8667" t="19200" r="52000" b="17067"/>
          <a:stretch>
            <a:fillRect/>
          </a:stretch>
        </p:blipFill>
        <p:spPr bwMode="auto">
          <a:xfrm>
            <a:off x="0" y="0"/>
            <a:ext cx="6771694"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5867400"/>
          </a:xfrm>
          <a:solidFill>
            <a:srgbClr val="FFFF00"/>
          </a:solidFill>
        </p:spPr>
        <p:txBody>
          <a:bodyPr>
            <a:normAutofit/>
          </a:bodyPr>
          <a:lstStyle/>
          <a:p>
            <a:pPr algn="ctr" eaLnBrk="1" hangingPunct="1">
              <a:defRPr/>
            </a:pPr>
            <a:r>
              <a:rPr lang="en-US" sz="9600" b="1" dirty="0" smtClean="0">
                <a:solidFill>
                  <a:srgbClr val="0066FF"/>
                </a:solidFill>
                <a:effectLst>
                  <a:outerShdw blurRad="38100" dist="38100" dir="2700000" algn="tl">
                    <a:srgbClr val="000000">
                      <a:alpha val="43137"/>
                    </a:srgbClr>
                  </a:outerShdw>
                </a:effectLst>
              </a:rPr>
              <a:t>Review of classical</a:t>
            </a:r>
            <a:br>
              <a:rPr lang="en-US" sz="9600" b="1" dirty="0" smtClean="0">
                <a:solidFill>
                  <a:srgbClr val="0066FF"/>
                </a:solidFill>
                <a:effectLst>
                  <a:outerShdw blurRad="38100" dist="38100" dir="2700000" algn="tl">
                    <a:srgbClr val="000000">
                      <a:alpha val="43137"/>
                    </a:srgbClr>
                  </a:outerShdw>
                </a:effectLst>
              </a:rPr>
            </a:br>
            <a:r>
              <a:rPr lang="en-US" sz="9600" b="1" dirty="0" smtClean="0">
                <a:solidFill>
                  <a:srgbClr val="0066FF"/>
                </a:solidFill>
                <a:effectLst>
                  <a:outerShdw blurRad="38100" dist="38100" dir="2700000" algn="tl">
                    <a:srgbClr val="000000">
                      <a:alpha val="43137"/>
                    </a:srgbClr>
                  </a:outerShdw>
                </a:effectLst>
              </a:rPr>
              <a:t> logic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800" b="1" smtClean="0">
                <a:solidFill>
                  <a:schemeClr val="tx1"/>
                </a:solidFill>
              </a:rPr>
              <a:t>Classical logic</a:t>
            </a:r>
            <a:endParaRPr lang="en-US" sz="4000" smtClean="0"/>
          </a:p>
        </p:txBody>
      </p:sp>
      <p:sp>
        <p:nvSpPr>
          <p:cNvPr id="3" name="Content Placeholder 2"/>
          <p:cNvSpPr>
            <a:spLocks noGrp="1"/>
          </p:cNvSpPr>
          <p:nvPr>
            <p:ph idx="1"/>
          </p:nvPr>
        </p:nvSpPr>
        <p:spPr/>
        <p:txBody>
          <a:bodyPr/>
          <a:lstStyle/>
          <a:p>
            <a:pPr eaLnBrk="1" hangingPunct="1">
              <a:defRPr/>
            </a:pPr>
            <a:r>
              <a:rPr lang="en-US" b="1" i="1" dirty="0" smtClean="0"/>
              <a:t>What is logic?</a:t>
            </a:r>
          </a:p>
          <a:p>
            <a:pPr lvl="1" eaLnBrk="1" hangingPunct="1">
              <a:defRPr/>
            </a:pPr>
            <a:r>
              <a:rPr lang="en-US" b="1" dirty="0" smtClean="0">
                <a:ea typeface="+mn-ea"/>
              </a:rPr>
              <a:t>A set of techniques for </a:t>
            </a:r>
          </a:p>
          <a:p>
            <a:pPr lvl="2" eaLnBrk="1" hangingPunct="1">
              <a:defRPr/>
            </a:pPr>
            <a:r>
              <a:rPr lang="en-US" b="1" dirty="0" smtClean="0">
                <a:solidFill>
                  <a:srgbClr val="FF0000"/>
                </a:solidFill>
                <a:ea typeface="+mn-ea"/>
              </a:rPr>
              <a:t>representing,</a:t>
            </a:r>
          </a:p>
          <a:p>
            <a:pPr lvl="2" eaLnBrk="1" hangingPunct="1">
              <a:defRPr/>
            </a:pPr>
            <a:r>
              <a:rPr lang="en-US" b="1" dirty="0" smtClean="0">
                <a:solidFill>
                  <a:srgbClr val="FF0000"/>
                </a:solidFill>
                <a:ea typeface="+mn-ea"/>
              </a:rPr>
              <a:t> transforming, </a:t>
            </a:r>
          </a:p>
          <a:p>
            <a:pPr lvl="2" eaLnBrk="1" hangingPunct="1">
              <a:defRPr/>
            </a:pPr>
            <a:r>
              <a:rPr lang="en-US" b="1" dirty="0" smtClean="0">
                <a:ea typeface="+mn-ea"/>
              </a:rPr>
              <a:t>and </a:t>
            </a:r>
            <a:r>
              <a:rPr lang="en-US" b="1" dirty="0" smtClean="0">
                <a:solidFill>
                  <a:srgbClr val="FF0000"/>
                </a:solidFill>
                <a:ea typeface="+mn-ea"/>
              </a:rPr>
              <a:t>using</a:t>
            </a:r>
            <a:r>
              <a:rPr lang="en-US" b="1" dirty="0" smtClean="0">
                <a:ea typeface="+mn-ea"/>
              </a:rPr>
              <a:t> information.</a:t>
            </a:r>
          </a:p>
          <a:p>
            <a:pPr eaLnBrk="1" hangingPunct="1">
              <a:defRPr/>
            </a:pPr>
            <a:r>
              <a:rPr lang="en-US" b="1" i="1" dirty="0" smtClean="0"/>
              <a:t>What is classical logic?</a:t>
            </a:r>
          </a:p>
          <a:p>
            <a:pPr lvl="1" eaLnBrk="1" hangingPunct="1">
              <a:defRPr/>
            </a:pPr>
            <a:r>
              <a:rPr lang="en-US" b="1" dirty="0" smtClean="0">
                <a:ea typeface="+mn-ea"/>
              </a:rPr>
              <a:t>A particular kind of logic that has been well understood since </a:t>
            </a:r>
            <a:r>
              <a:rPr lang="en-US" b="1" u="sng" dirty="0" smtClean="0">
                <a:ea typeface="+mn-ea"/>
              </a:rPr>
              <a:t>ancient times</a:t>
            </a:r>
            <a:r>
              <a:rPr lang="en-US" b="1" dirty="0" smtClean="0">
                <a:ea typeface="+mn-ea"/>
              </a:rPr>
              <a:t>.</a:t>
            </a:r>
          </a:p>
          <a:p>
            <a:pPr lvl="1" eaLnBrk="1" hangingPunct="1">
              <a:defRPr/>
            </a:pPr>
            <a:r>
              <a:rPr lang="en-US" b="1" dirty="0" smtClean="0">
                <a:ea typeface="+mn-ea"/>
              </a:rPr>
              <a:t>(Details to follow…)</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b="1" smtClean="0">
                <a:solidFill>
                  <a:schemeClr val="tx1"/>
                </a:solidFill>
              </a:rPr>
              <a:t>Classical vs non-classcial logic</a:t>
            </a:r>
            <a:endParaRPr lang="en-US" smtClean="0"/>
          </a:p>
        </p:txBody>
      </p:sp>
      <p:sp>
        <p:nvSpPr>
          <p:cNvPr id="3" name="Content Placeholder 2"/>
          <p:cNvSpPr>
            <a:spLocks noGrp="1"/>
          </p:cNvSpPr>
          <p:nvPr>
            <p:ph idx="1"/>
          </p:nvPr>
        </p:nvSpPr>
        <p:spPr/>
        <p:txBody>
          <a:bodyPr/>
          <a:lstStyle/>
          <a:p>
            <a:pPr eaLnBrk="1" hangingPunct="1">
              <a:defRPr/>
            </a:pPr>
            <a:r>
              <a:rPr lang="en-US" sz="3200" b="1" dirty="0" smtClean="0">
                <a:solidFill>
                  <a:srgbClr val="FF0000"/>
                </a:solidFill>
              </a:rPr>
              <a:t>I should warn you </a:t>
            </a:r>
            <a:r>
              <a:rPr lang="en-US" sz="3200" b="1" dirty="0" smtClean="0"/>
              <a:t>that </a:t>
            </a:r>
            <a:r>
              <a:rPr lang="en-US" sz="3200" b="1" i="1" dirty="0" smtClean="0"/>
              <a:t>non-classical logic is not as weird as you may think.</a:t>
            </a:r>
          </a:p>
          <a:p>
            <a:pPr lvl="1" eaLnBrk="1" hangingPunct="1">
              <a:defRPr/>
            </a:pPr>
            <a:r>
              <a:rPr lang="en-US" b="1" dirty="0" smtClean="0">
                <a:solidFill>
                  <a:srgbClr val="FF0000"/>
                </a:solidFill>
                <a:ea typeface="+mn-ea"/>
              </a:rPr>
              <a:t>I’m not going </a:t>
            </a:r>
            <a:r>
              <a:rPr lang="en-US" b="1" dirty="0" smtClean="0">
                <a:ea typeface="+mn-ea"/>
              </a:rPr>
              <a:t>to introduce “new ways of thinking” that lead to bizarre beliefs.</a:t>
            </a:r>
          </a:p>
          <a:p>
            <a:pPr lvl="1" eaLnBrk="1" hangingPunct="1">
              <a:defRPr/>
            </a:pPr>
            <a:r>
              <a:rPr lang="en-US" b="1" dirty="0" smtClean="0">
                <a:ea typeface="+mn-ea"/>
              </a:rPr>
              <a:t>What I want to do is make explicit some non-classical ways of </a:t>
            </a:r>
            <a:r>
              <a:rPr lang="en-US" b="1" dirty="0" smtClean="0">
                <a:solidFill>
                  <a:srgbClr val="0066FF"/>
                </a:solidFill>
                <a:ea typeface="+mn-ea"/>
              </a:rPr>
              <a:t>reasoning that people have always found useful.</a:t>
            </a:r>
          </a:p>
          <a:p>
            <a:pPr eaLnBrk="1" hangingPunct="1">
              <a:defRPr/>
            </a:pPr>
            <a:r>
              <a:rPr lang="en-US" sz="3200" b="1" dirty="0" smtClean="0"/>
              <a:t>I will be presenting well-accepted research results, </a:t>
            </a:r>
            <a:r>
              <a:rPr lang="en-US" sz="3200" b="1" dirty="0" smtClean="0">
                <a:solidFill>
                  <a:srgbClr val="0066FF"/>
                </a:solidFill>
              </a:rPr>
              <a:t>not anything novel or controversial.</a:t>
            </a:r>
            <a:endParaRPr lang="en-US" sz="3200" dirty="0" smtClean="0">
              <a:solidFill>
                <a:srgbClr val="0066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686800" cy="990600"/>
          </a:xfrm>
        </p:spPr>
        <p:txBody>
          <a:bodyPr/>
          <a:lstStyle/>
          <a:p>
            <a:pPr eaLnBrk="1" hangingPunct="1"/>
            <a:r>
              <a:rPr lang="en-US" sz="4400" b="1" smtClean="0">
                <a:solidFill>
                  <a:schemeClr val="tx1"/>
                </a:solidFill>
              </a:rPr>
              <a:t>Classical logic in Ancient times</a:t>
            </a:r>
            <a:endParaRPr lang="en-US" smtClean="0"/>
          </a:p>
        </p:txBody>
      </p:sp>
      <p:sp>
        <p:nvSpPr>
          <p:cNvPr id="6147" name="Content Placeholder 2"/>
          <p:cNvSpPr>
            <a:spLocks noGrp="1"/>
          </p:cNvSpPr>
          <p:nvPr>
            <p:ph idx="1"/>
          </p:nvPr>
        </p:nvSpPr>
        <p:spPr/>
        <p:txBody>
          <a:bodyPr/>
          <a:lstStyle/>
          <a:p>
            <a:pPr eaLnBrk="1" hangingPunct="1"/>
            <a:r>
              <a:rPr lang="en-US" b="1" smtClean="0"/>
              <a:t>300s B.C.:</a:t>
            </a:r>
          </a:p>
          <a:p>
            <a:pPr eaLnBrk="1" hangingPunct="1"/>
            <a:r>
              <a:rPr lang="en-US" b="1" smtClean="0">
                <a:solidFill>
                  <a:srgbClr val="FF0000"/>
                </a:solidFill>
              </a:rPr>
              <a:t>ARISTOTLE</a:t>
            </a:r>
            <a:r>
              <a:rPr lang="en-US" b="1" smtClean="0"/>
              <a:t> and other Greek philosophers discover that</a:t>
            </a:r>
          </a:p>
          <a:p>
            <a:pPr eaLnBrk="1" hangingPunct="1"/>
            <a:r>
              <a:rPr lang="en-US" b="1" i="1" smtClean="0">
                <a:solidFill>
                  <a:srgbClr val="0066FF"/>
                </a:solidFill>
              </a:rPr>
              <a:t>some methods of reasoning are truth-preserving.</a:t>
            </a:r>
          </a:p>
          <a:p>
            <a:pPr eaLnBrk="1" hangingPunct="1"/>
            <a:r>
              <a:rPr lang="en-US" b="1" smtClean="0"/>
              <a:t>That is, </a:t>
            </a:r>
            <a:r>
              <a:rPr lang="en-US" b="1" i="1" smtClean="0"/>
              <a:t>if the premises are true, the conclusion is guaranteed true, </a:t>
            </a:r>
            <a:r>
              <a:rPr lang="en-US" b="1" smtClean="0"/>
              <a:t>regardless of what the premises are.</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z="4400" b="1" dirty="0" smtClean="0">
                <a:solidFill>
                  <a:schemeClr val="tx1"/>
                </a:solidFill>
              </a:rPr>
              <a:t>Example of Classical logic </a:t>
            </a:r>
            <a:r>
              <a:rPr lang="en-US" sz="4400" b="1" dirty="0" smtClean="0">
                <a:solidFill>
                  <a:srgbClr val="FF0000"/>
                </a:solidFill>
              </a:rPr>
              <a:t>Syllogism</a:t>
            </a:r>
            <a:endParaRPr lang="en-US" dirty="0" smtClean="0">
              <a:solidFill>
                <a:srgbClr val="FF0000"/>
              </a:solidFill>
            </a:endParaRPr>
          </a:p>
        </p:txBody>
      </p:sp>
      <p:sp>
        <p:nvSpPr>
          <p:cNvPr id="7171" name="Content Placeholder 2"/>
          <p:cNvSpPr>
            <a:spLocks noGrp="1"/>
          </p:cNvSpPr>
          <p:nvPr>
            <p:ph idx="1"/>
          </p:nvPr>
        </p:nvSpPr>
        <p:spPr/>
        <p:txBody>
          <a:bodyPr/>
          <a:lstStyle/>
          <a:p>
            <a:pPr eaLnBrk="1" hangingPunct="1"/>
            <a:r>
              <a:rPr lang="en-US" b="1" smtClean="0">
                <a:solidFill>
                  <a:srgbClr val="FF0000"/>
                </a:solidFill>
              </a:rPr>
              <a:t>All </a:t>
            </a:r>
            <a:r>
              <a:rPr lang="en-US" b="1" smtClean="0">
                <a:solidFill>
                  <a:srgbClr val="3366FF"/>
                </a:solidFill>
              </a:rPr>
              <a:t>hedgehogs</a:t>
            </a:r>
            <a:r>
              <a:rPr lang="en-US" b="1" smtClean="0"/>
              <a:t> are spiny.</a:t>
            </a:r>
          </a:p>
          <a:p>
            <a:pPr eaLnBrk="1" hangingPunct="1"/>
            <a:r>
              <a:rPr lang="en-US" b="1" smtClean="0">
                <a:solidFill>
                  <a:srgbClr val="00B050"/>
                </a:solidFill>
              </a:rPr>
              <a:t>Matilda</a:t>
            </a:r>
            <a:r>
              <a:rPr lang="en-US" b="1" smtClean="0"/>
              <a:t> is a </a:t>
            </a:r>
            <a:r>
              <a:rPr lang="en-US" b="1" smtClean="0">
                <a:solidFill>
                  <a:srgbClr val="3333FF"/>
                </a:solidFill>
              </a:rPr>
              <a:t>hedgehog.</a:t>
            </a:r>
          </a:p>
          <a:p>
            <a:pPr eaLnBrk="1" hangingPunct="1"/>
            <a:r>
              <a:rPr lang="en-US" smtClean="0"/>
              <a:t>∴ </a:t>
            </a:r>
            <a:r>
              <a:rPr lang="en-US" b="1" smtClean="0"/>
              <a:t>Matilda is spiny.</a:t>
            </a:r>
          </a:p>
          <a:p>
            <a:pPr eaLnBrk="1" hangingPunct="1"/>
            <a:endParaRPr lang="en-US" b="1" i="1" smtClean="0"/>
          </a:p>
          <a:p>
            <a:pPr eaLnBrk="1" hangingPunct="1"/>
            <a:r>
              <a:rPr lang="en-US" b="1" i="1" smtClean="0">
                <a:solidFill>
                  <a:srgbClr val="0070C0"/>
                </a:solidFill>
              </a:rPr>
              <a:t>You do not have to know the meanings of “hedgehog” or “spiny” or know anything about Matilda in order to know that this is a valid argument.</a:t>
            </a:r>
            <a:endParaRPr lang="en-US" smtClean="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AutoShape 2"/>
          <p:cNvSpPr>
            <a:spLocks noGrp="1" noChangeArrowheads="1"/>
          </p:cNvSpPr>
          <p:nvPr>
            <p:ph type="title"/>
          </p:nvPr>
        </p:nvSpPr>
        <p:spPr/>
        <p:txBody>
          <a:bodyPr/>
          <a:lstStyle/>
          <a:p>
            <a:r>
              <a:rPr lang="en-US"/>
              <a:t>Overview</a:t>
            </a:r>
          </a:p>
        </p:txBody>
      </p:sp>
      <p:sp>
        <p:nvSpPr>
          <p:cNvPr id="839683" name="Rectangle 3"/>
          <p:cNvSpPr>
            <a:spLocks noGrp="1" noChangeArrowheads="1"/>
          </p:cNvSpPr>
          <p:nvPr>
            <p:ph type="body" idx="1"/>
          </p:nvPr>
        </p:nvSpPr>
        <p:spPr/>
        <p:txBody>
          <a:bodyPr>
            <a:normAutofit fontScale="92500" lnSpcReduction="20000"/>
          </a:bodyPr>
          <a:lstStyle/>
          <a:p>
            <a:pPr marL="514350" indent="-514350">
              <a:buFont typeface="+mj-lt"/>
              <a:buAutoNum type="arabicPeriod"/>
            </a:pPr>
            <a:r>
              <a:rPr lang="en-US" dirty="0" smtClean="0"/>
              <a:t>Why we need moral robots</a:t>
            </a:r>
          </a:p>
          <a:p>
            <a:pPr marL="514350" indent="-514350">
              <a:buFont typeface="+mj-lt"/>
              <a:buAutoNum type="arabicPeriod"/>
            </a:pPr>
            <a:r>
              <a:rPr lang="en-US" dirty="0" smtClean="0"/>
              <a:t>Review of classical Logic</a:t>
            </a:r>
          </a:p>
          <a:p>
            <a:pPr marL="514350" indent="-514350">
              <a:buFont typeface="+mj-lt"/>
              <a:buAutoNum type="arabicPeriod"/>
            </a:pPr>
            <a:r>
              <a:rPr lang="en-US" dirty="0" smtClean="0"/>
              <a:t>The </a:t>
            </a:r>
            <a:r>
              <a:rPr lang="en-US" dirty="0" smtClean="0">
                <a:solidFill>
                  <a:srgbClr val="FF0000"/>
                </a:solidFill>
              </a:rPr>
              <a:t>Muddy</a:t>
            </a:r>
            <a:r>
              <a:rPr lang="en-US" dirty="0" smtClean="0"/>
              <a:t> Children Logic Puzzle</a:t>
            </a:r>
          </a:p>
          <a:p>
            <a:pPr marL="514350" indent="-514350">
              <a:buFont typeface="+mj-lt"/>
              <a:buAutoNum type="arabicPeriod"/>
            </a:pPr>
            <a:r>
              <a:rPr lang="en-US" dirty="0" smtClean="0"/>
              <a:t>The </a:t>
            </a:r>
            <a:r>
              <a:rPr lang="en-US" dirty="0">
                <a:solidFill>
                  <a:srgbClr val="FF0000"/>
                </a:solidFill>
              </a:rPr>
              <a:t>partition model </a:t>
            </a:r>
            <a:r>
              <a:rPr lang="en-US" dirty="0"/>
              <a:t>of knowledge</a:t>
            </a:r>
          </a:p>
          <a:p>
            <a:pPr marL="514350" indent="-514350">
              <a:buFont typeface="+mj-lt"/>
              <a:buAutoNum type="arabicPeriod"/>
            </a:pPr>
            <a:r>
              <a:rPr lang="en-US" dirty="0">
                <a:solidFill>
                  <a:srgbClr val="FF0000"/>
                </a:solidFill>
              </a:rPr>
              <a:t>Introduction</a:t>
            </a:r>
            <a:r>
              <a:rPr lang="en-US" dirty="0"/>
              <a:t> to </a:t>
            </a:r>
            <a:r>
              <a:rPr lang="en-US" dirty="0">
                <a:solidFill>
                  <a:srgbClr val="FF0000"/>
                </a:solidFill>
              </a:rPr>
              <a:t>modal logic</a:t>
            </a:r>
          </a:p>
          <a:p>
            <a:pPr marL="514350" indent="-514350">
              <a:buFont typeface="+mj-lt"/>
              <a:buAutoNum type="arabicPeriod"/>
            </a:pPr>
            <a:r>
              <a:rPr lang="en-US" dirty="0"/>
              <a:t>The </a:t>
            </a:r>
            <a:r>
              <a:rPr lang="en-US" i="1" dirty="0"/>
              <a:t>S5 </a:t>
            </a:r>
            <a:r>
              <a:rPr lang="en-US" dirty="0">
                <a:solidFill>
                  <a:srgbClr val="FF0000"/>
                </a:solidFill>
              </a:rPr>
              <a:t>axioms</a:t>
            </a:r>
            <a:endParaRPr lang="en-US" i="1" dirty="0">
              <a:solidFill>
                <a:srgbClr val="FF0000"/>
              </a:solidFill>
            </a:endParaRPr>
          </a:p>
          <a:p>
            <a:pPr marL="514350" indent="-514350">
              <a:buFont typeface="+mj-lt"/>
              <a:buAutoNum type="arabicPeriod"/>
            </a:pPr>
            <a:r>
              <a:rPr lang="en-US" dirty="0">
                <a:solidFill>
                  <a:srgbClr val="FF0000"/>
                </a:solidFill>
              </a:rPr>
              <a:t>Common </a:t>
            </a:r>
            <a:r>
              <a:rPr lang="en-US" dirty="0"/>
              <a:t>knowledge</a:t>
            </a:r>
          </a:p>
          <a:p>
            <a:pPr marL="514350" indent="-514350">
              <a:buFont typeface="+mj-lt"/>
              <a:buAutoNum type="arabicPeriod"/>
            </a:pPr>
            <a:r>
              <a:rPr lang="en-US" dirty="0"/>
              <a:t>Applications to </a:t>
            </a:r>
            <a:r>
              <a:rPr lang="en-US" dirty="0">
                <a:solidFill>
                  <a:srgbClr val="FF0000"/>
                </a:solidFill>
              </a:rPr>
              <a:t>robotics</a:t>
            </a:r>
          </a:p>
          <a:p>
            <a:pPr marL="514350" indent="-514350">
              <a:buFont typeface="+mj-lt"/>
              <a:buAutoNum type="arabicPeriod"/>
            </a:pPr>
            <a:r>
              <a:rPr lang="en-US" dirty="0">
                <a:solidFill>
                  <a:srgbClr val="00B0F0"/>
                </a:solidFill>
              </a:rPr>
              <a:t>Knowledge</a:t>
            </a:r>
            <a:r>
              <a:rPr lang="en-US" dirty="0"/>
              <a:t> and </a:t>
            </a:r>
            <a:r>
              <a:rPr lang="en-US" dirty="0">
                <a:solidFill>
                  <a:srgbClr val="00B0F0"/>
                </a:solidFill>
              </a:rPr>
              <a:t>belief</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smtClean="0"/>
              <a:t>What Classical logic can really do?</a:t>
            </a:r>
            <a:endParaRPr lang="en-US" smtClean="0"/>
          </a:p>
        </p:txBody>
      </p:sp>
      <p:sp>
        <p:nvSpPr>
          <p:cNvPr id="8195" name="Content Placeholder 2"/>
          <p:cNvSpPr>
            <a:spLocks noGrp="1"/>
          </p:cNvSpPr>
          <p:nvPr>
            <p:ph idx="1"/>
          </p:nvPr>
        </p:nvSpPr>
        <p:spPr>
          <a:xfrm>
            <a:off x="457200" y="1752600"/>
            <a:ext cx="8229600" cy="4373563"/>
          </a:xfrm>
        </p:spPr>
        <p:txBody>
          <a:bodyPr>
            <a:normAutofit lnSpcReduction="10000"/>
          </a:bodyPr>
          <a:lstStyle/>
          <a:p>
            <a:pPr eaLnBrk="1" hangingPunct="1"/>
            <a:r>
              <a:rPr lang="en-US" b="1" smtClean="0">
                <a:solidFill>
                  <a:srgbClr val="0070C0"/>
                </a:solidFill>
              </a:rPr>
              <a:t>VALID</a:t>
            </a:r>
            <a:r>
              <a:rPr lang="en-US" b="1" smtClean="0"/>
              <a:t> means </a:t>
            </a:r>
            <a:r>
              <a:rPr lang="en-US" b="1" smtClean="0">
                <a:solidFill>
                  <a:srgbClr val="FF0000"/>
                </a:solidFill>
              </a:rPr>
              <a:t>TRUTH-PRESERVING.</a:t>
            </a:r>
          </a:p>
          <a:p>
            <a:pPr eaLnBrk="1" hangingPunct="1"/>
            <a:endParaRPr lang="en-US" b="1" smtClean="0"/>
          </a:p>
          <a:p>
            <a:pPr eaLnBrk="1" hangingPunct="1"/>
            <a:r>
              <a:rPr lang="en-US" b="1" smtClean="0"/>
              <a:t>Logic cannot tell us whether the premises are true.</a:t>
            </a:r>
          </a:p>
          <a:p>
            <a:pPr eaLnBrk="1" hangingPunct="1"/>
            <a:endParaRPr lang="en-US" b="1" smtClean="0"/>
          </a:p>
          <a:p>
            <a:pPr eaLnBrk="1" hangingPunct="1"/>
            <a:r>
              <a:rPr lang="en-US" b="1" smtClean="0"/>
              <a:t>The most that logic can do is tell us that IF the premises are true, THEN the conclusions must also be true.</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smtClean="0"/>
              <a:t>Classical logic since 1854</a:t>
            </a:r>
            <a:endParaRPr lang="en-US" smtClean="0"/>
          </a:p>
        </p:txBody>
      </p:sp>
      <p:sp>
        <p:nvSpPr>
          <p:cNvPr id="3" name="Content Placeholder 2"/>
          <p:cNvSpPr>
            <a:spLocks noGrp="1"/>
          </p:cNvSpPr>
          <p:nvPr>
            <p:ph idx="1"/>
          </p:nvPr>
        </p:nvSpPr>
        <p:spPr/>
        <p:txBody>
          <a:bodyPr/>
          <a:lstStyle/>
          <a:p>
            <a:pPr eaLnBrk="1" hangingPunct="1">
              <a:buFontTx/>
              <a:buNone/>
              <a:defRPr/>
            </a:pPr>
            <a:r>
              <a:rPr lang="en-US" sz="2400" b="1" dirty="0" smtClean="0"/>
              <a:t>1854:</a:t>
            </a:r>
          </a:p>
          <a:p>
            <a:pPr eaLnBrk="1" hangingPunct="1">
              <a:buFontTx/>
              <a:buNone/>
              <a:defRPr/>
            </a:pPr>
            <a:r>
              <a:rPr lang="en-US" sz="2400" b="1" dirty="0" smtClean="0"/>
              <a:t>George Boole points out that</a:t>
            </a:r>
          </a:p>
          <a:p>
            <a:pPr eaLnBrk="1" hangingPunct="1">
              <a:buFontTx/>
              <a:buNone/>
              <a:defRPr/>
            </a:pPr>
            <a:r>
              <a:rPr lang="en-US" sz="2400" b="1" i="1" dirty="0" smtClean="0"/>
              <a:t>inferences can be represented as formulas and</a:t>
            </a:r>
          </a:p>
          <a:p>
            <a:pPr eaLnBrk="1" hangingPunct="1">
              <a:buFontTx/>
              <a:buNone/>
              <a:defRPr/>
            </a:pPr>
            <a:r>
              <a:rPr lang="en-US" sz="2400" b="1" i="1" dirty="0" smtClean="0"/>
              <a:t>there is an infinite number of valid inference schemas.</a:t>
            </a:r>
          </a:p>
          <a:p>
            <a:pPr eaLnBrk="1" hangingPunct="1">
              <a:buFontTx/>
              <a:buNone/>
              <a:defRPr/>
            </a:pPr>
            <a:r>
              <a:rPr lang="en-US" sz="2400" b="1" dirty="0" smtClean="0">
                <a:solidFill>
                  <a:srgbClr val="3366FF"/>
                </a:solidFill>
              </a:rPr>
              <a:t>(∀</a:t>
            </a:r>
            <a:r>
              <a:rPr lang="en-US" sz="2400" b="1" i="1" dirty="0" smtClean="0">
                <a:solidFill>
                  <a:srgbClr val="3366FF"/>
                </a:solidFill>
              </a:rPr>
              <a:t>x) hedgehog(x) ⊃ spiny(x)</a:t>
            </a:r>
          </a:p>
          <a:p>
            <a:pPr eaLnBrk="1" hangingPunct="1">
              <a:buFontTx/>
              <a:buNone/>
              <a:defRPr/>
            </a:pPr>
            <a:r>
              <a:rPr lang="en-US" sz="2400" b="1" i="1" dirty="0" smtClean="0">
                <a:solidFill>
                  <a:srgbClr val="3366FF"/>
                </a:solidFill>
              </a:rPr>
              <a:t>hedgehog(Matilda)</a:t>
            </a:r>
          </a:p>
          <a:p>
            <a:pPr eaLnBrk="1" hangingPunct="1">
              <a:buFontTx/>
              <a:buNone/>
              <a:defRPr/>
            </a:pPr>
            <a:r>
              <a:rPr lang="en-US" sz="2400" dirty="0" smtClean="0">
                <a:solidFill>
                  <a:srgbClr val="3366FF"/>
                </a:solidFill>
              </a:rPr>
              <a:t>∴ </a:t>
            </a:r>
            <a:r>
              <a:rPr lang="en-US" sz="2400" b="1" i="1" dirty="0" smtClean="0">
                <a:solidFill>
                  <a:srgbClr val="3366FF"/>
                </a:solidFill>
              </a:rPr>
              <a:t>spiny(Matilda)</a:t>
            </a:r>
          </a:p>
          <a:p>
            <a:pPr eaLnBrk="1" hangingPunct="1">
              <a:buFontTx/>
              <a:buNone/>
              <a:defRPr/>
            </a:pPr>
            <a:r>
              <a:rPr lang="en-US" sz="2400" b="1" dirty="0" smtClean="0">
                <a:solidFill>
                  <a:srgbClr val="FF0000"/>
                </a:solidFill>
              </a:rPr>
              <a:t>Proving theorems </a:t>
            </a:r>
            <a:r>
              <a:rPr lang="en-US" sz="2400" b="1" dirty="0" smtClean="0"/>
              <a:t>(i.e., proving inferences valid)</a:t>
            </a:r>
          </a:p>
          <a:p>
            <a:pPr eaLnBrk="1" hangingPunct="1">
              <a:buFontTx/>
              <a:buNone/>
              <a:defRPr/>
            </a:pPr>
            <a:r>
              <a:rPr lang="en-US" sz="2400" b="1" dirty="0" smtClean="0"/>
              <a:t>is done by </a:t>
            </a:r>
            <a:r>
              <a:rPr lang="en-US" sz="2400" b="1" i="1" dirty="0" smtClean="0">
                <a:solidFill>
                  <a:srgbClr val="FF0000"/>
                </a:solidFill>
                <a:effectLst>
                  <a:outerShdw blurRad="38100" dist="38100" dir="2700000" algn="tl">
                    <a:srgbClr val="000000">
                      <a:alpha val="43137"/>
                    </a:srgbClr>
                  </a:outerShdw>
                </a:effectLst>
              </a:rPr>
              <a:t>manipulating formulas</a:t>
            </a:r>
            <a:r>
              <a:rPr lang="en-US" sz="2400" b="1" dirty="0" smtClean="0"/>
              <a:t>.</a:t>
            </a: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FF00"/>
          </a:solidFill>
        </p:spPr>
        <p:txBody>
          <a:bodyPr/>
          <a:lstStyle/>
          <a:p>
            <a:pPr eaLnBrk="1" hangingPunct="1"/>
            <a:r>
              <a:rPr lang="en-US" dirty="0" smtClean="0">
                <a:solidFill>
                  <a:srgbClr val="FF0000"/>
                </a:solidFill>
                <a:effectLst>
                  <a:outerShdw blurRad="38100" dist="38100" dir="2700000" algn="tl">
                    <a:srgbClr val="000000">
                      <a:alpha val="43137"/>
                    </a:srgbClr>
                  </a:outerShdw>
                </a:effectLst>
              </a:rPr>
              <a:t>What is an argument?</a:t>
            </a:r>
          </a:p>
        </p:txBody>
      </p:sp>
      <p:sp>
        <p:nvSpPr>
          <p:cNvPr id="4099" name="Rectangle 3"/>
          <p:cNvSpPr>
            <a:spLocks noGrp="1" noChangeArrowheads="1"/>
          </p:cNvSpPr>
          <p:nvPr>
            <p:ph type="body" idx="1"/>
          </p:nvPr>
        </p:nvSpPr>
        <p:spPr/>
        <p:txBody>
          <a:bodyPr/>
          <a:lstStyle/>
          <a:p>
            <a:pPr eaLnBrk="1" hangingPunct="1"/>
            <a:r>
              <a:rPr lang="en-US" smtClean="0"/>
              <a:t>An </a:t>
            </a:r>
            <a:r>
              <a:rPr lang="en-US" sz="3600" b="1" i="1" smtClean="0">
                <a:latin typeface="Times New Roman" pitchFamily="18" charset="0"/>
              </a:rPr>
              <a:t>argument</a:t>
            </a:r>
            <a:r>
              <a:rPr lang="en-US" smtClean="0"/>
              <a:t> is any set of statements one of which, the </a:t>
            </a:r>
            <a:r>
              <a:rPr lang="en-US" sz="3600" b="1" i="1" smtClean="0">
                <a:latin typeface="Times New Roman" pitchFamily="18" charset="0"/>
              </a:rPr>
              <a:t>conclusion</a:t>
            </a:r>
            <a:r>
              <a:rPr lang="en-US" smtClean="0"/>
              <a:t>, is supposed to be epistemically supported by the remaining statements, the </a:t>
            </a:r>
            <a:r>
              <a:rPr lang="en-US" sz="3600" b="1" i="1" smtClean="0">
                <a:latin typeface="Times New Roman" pitchFamily="18" charset="0"/>
              </a:rPr>
              <a:t>premises</a:t>
            </a:r>
            <a:r>
              <a:rPr lang="en-US" smtClean="0"/>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Is this an argument?</a:t>
            </a:r>
          </a:p>
        </p:txBody>
      </p:sp>
      <p:sp>
        <p:nvSpPr>
          <p:cNvPr id="5123"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n-US" smtClean="0"/>
              <a:t>Ms. Malaprop left her house this morning.  </a:t>
            </a:r>
          </a:p>
          <a:p>
            <a:pPr marL="609600" indent="-609600" eaLnBrk="1" hangingPunct="1">
              <a:buFont typeface="Wingdings" pitchFamily="2" charset="2"/>
              <a:buAutoNum type="arabicPeriod"/>
            </a:pPr>
            <a:r>
              <a:rPr lang="en-US" smtClean="0"/>
              <a:t>Whenever she does this, it rains. </a:t>
            </a:r>
            <a:br>
              <a:rPr lang="en-US" smtClean="0"/>
            </a:br>
            <a:r>
              <a:rPr lang="en-US" smtClean="0"/>
              <a:t>_____________ </a:t>
            </a:r>
          </a:p>
          <a:p>
            <a:pPr marL="609600" indent="-609600" eaLnBrk="1" hangingPunct="1">
              <a:buFont typeface="Wingdings" pitchFamily="2" charset="2"/>
              <a:buAutoNum type="arabicPeriod"/>
            </a:pPr>
            <a:r>
              <a:rPr lang="en-US" smtClean="0"/>
              <a:t>Therefore, the moon is made of blue cheese.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What is a good argument?</a:t>
            </a:r>
          </a:p>
        </p:txBody>
      </p:sp>
      <p:sp>
        <p:nvSpPr>
          <p:cNvPr id="6147" name="Rectangle 3"/>
          <p:cNvSpPr>
            <a:spLocks noGrp="1" noChangeArrowheads="1"/>
          </p:cNvSpPr>
          <p:nvPr>
            <p:ph type="body" idx="1"/>
          </p:nvPr>
        </p:nvSpPr>
        <p:spPr/>
        <p:txBody>
          <a:bodyPr/>
          <a:lstStyle/>
          <a:p>
            <a:pPr eaLnBrk="1" hangingPunct="1"/>
            <a:r>
              <a:rPr lang="en-US" smtClean="0"/>
              <a:t>An argument is </a:t>
            </a:r>
            <a:r>
              <a:rPr lang="en-US" sz="3600" b="1" i="1" smtClean="0">
                <a:latin typeface="Times New Roman" pitchFamily="18" charset="0"/>
              </a:rPr>
              <a:t>valid</a:t>
            </a:r>
            <a:r>
              <a:rPr lang="en-US" smtClean="0"/>
              <a:t> if and only if the conclusion must be true, given the truth of the premises.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Is this argument valid?</a:t>
            </a:r>
          </a:p>
        </p:txBody>
      </p:sp>
      <p:sp>
        <p:nvSpPr>
          <p:cNvPr id="7171"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n-US" smtClean="0"/>
              <a:t>If the moon is made of blue cheese, then pigs fly.</a:t>
            </a:r>
          </a:p>
          <a:p>
            <a:pPr marL="609600" indent="-609600" eaLnBrk="1" hangingPunct="1">
              <a:buFont typeface="Wingdings" pitchFamily="2" charset="2"/>
              <a:buAutoNum type="arabicPeriod"/>
            </a:pPr>
            <a:r>
              <a:rPr lang="en-US" smtClean="0"/>
              <a:t>The moon is made of blue cheese.</a:t>
            </a:r>
            <a:br>
              <a:rPr lang="en-US" smtClean="0"/>
            </a:br>
            <a:r>
              <a:rPr lang="en-US" smtClean="0"/>
              <a:t>______________</a:t>
            </a:r>
          </a:p>
          <a:p>
            <a:pPr marL="609600" indent="-609600" eaLnBrk="1" hangingPunct="1">
              <a:buFont typeface="Wingdings" pitchFamily="2" charset="2"/>
              <a:buAutoNum type="arabicPeriod"/>
            </a:pPr>
            <a:r>
              <a:rPr lang="en-US" smtClean="0"/>
              <a:t>Therefore, pigs fly.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What we aim for</a:t>
            </a:r>
          </a:p>
        </p:txBody>
      </p:sp>
      <p:sp>
        <p:nvSpPr>
          <p:cNvPr id="8195" name="Rectangle 3"/>
          <p:cNvSpPr>
            <a:spLocks noGrp="1" noChangeArrowheads="1"/>
          </p:cNvSpPr>
          <p:nvPr>
            <p:ph type="body" idx="1"/>
          </p:nvPr>
        </p:nvSpPr>
        <p:spPr/>
        <p:txBody>
          <a:bodyPr/>
          <a:lstStyle/>
          <a:p>
            <a:pPr eaLnBrk="1" hangingPunct="1"/>
            <a:r>
              <a:rPr lang="en-US" smtClean="0"/>
              <a:t>An argument is </a:t>
            </a:r>
            <a:r>
              <a:rPr lang="en-US" sz="3600" b="1" i="1" smtClean="0">
                <a:latin typeface="Times New Roman" pitchFamily="18" charset="0"/>
              </a:rPr>
              <a:t>sound</a:t>
            </a:r>
            <a:r>
              <a:rPr lang="en-US" smtClean="0"/>
              <a:t> if and only if the argument is valid and, in addition, all of its premises are true.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Logical Negation</a:t>
            </a:r>
          </a:p>
        </p:txBody>
      </p:sp>
      <p:sp>
        <p:nvSpPr>
          <p:cNvPr id="9219" name="Rectangle 3"/>
          <p:cNvSpPr>
            <a:spLocks noGrp="1" noChangeArrowheads="1"/>
          </p:cNvSpPr>
          <p:nvPr>
            <p:ph type="body" idx="1"/>
          </p:nvPr>
        </p:nvSpPr>
        <p:spPr/>
        <p:txBody>
          <a:bodyPr/>
          <a:lstStyle/>
          <a:p>
            <a:pPr marL="609600" indent="-609600" eaLnBrk="1" hangingPunct="1">
              <a:buFont typeface="Wingdings" pitchFamily="2" charset="2"/>
              <a:buNone/>
            </a:pPr>
            <a:r>
              <a:rPr lang="en-US" smtClean="0"/>
              <a:t>Consider the following sentences</a:t>
            </a:r>
          </a:p>
          <a:p>
            <a:pPr marL="609600" indent="-609600" eaLnBrk="1" hangingPunct="1"/>
            <a:r>
              <a:rPr lang="en-US" smtClean="0"/>
              <a:t>“2 plus 2 is 4” is true</a:t>
            </a:r>
          </a:p>
          <a:p>
            <a:pPr marL="609600" indent="-609600" eaLnBrk="1" hangingPunct="1"/>
            <a:r>
              <a:rPr lang="en-US" smtClean="0"/>
              <a:t>“2 plus 2 isn’t 4” is false</a:t>
            </a:r>
            <a:br>
              <a:rPr lang="en-US" smtClean="0"/>
            </a:br>
            <a:endParaRPr lang="en-US" smtClean="0"/>
          </a:p>
          <a:p>
            <a:pPr marL="609600" indent="-609600" eaLnBrk="1" hangingPunct="1"/>
            <a:r>
              <a:rPr lang="en-US" smtClean="0"/>
              <a:t>“2 plus 2 is 5” is false</a:t>
            </a:r>
          </a:p>
          <a:p>
            <a:pPr marL="609600" indent="-609600" eaLnBrk="1" hangingPunct="1"/>
            <a:r>
              <a:rPr lang="en-US" smtClean="0"/>
              <a:t>“2 plus 2 isn’t 5” is true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Truth Table for Negation</a:t>
            </a:r>
          </a:p>
        </p:txBody>
      </p:sp>
      <p:graphicFrame>
        <p:nvGraphicFramePr>
          <p:cNvPr id="62506" name="Group 42"/>
          <p:cNvGraphicFramePr>
            <a:graphicFrameLocks noGrp="1"/>
          </p:cNvGraphicFramePr>
          <p:nvPr>
            <p:ph idx="1"/>
          </p:nvPr>
        </p:nvGraphicFramePr>
        <p:xfrm>
          <a:off x="949325" y="1981200"/>
          <a:ext cx="5222875" cy="3771900"/>
        </p:xfrm>
        <a:graphic>
          <a:graphicData uri="http://schemas.openxmlformats.org/drawingml/2006/table">
            <a:tbl>
              <a:tblPr/>
              <a:tblGrid>
                <a:gridCol w="2611438"/>
                <a:gridCol w="2611437"/>
              </a:tblGrid>
              <a:tr h="12573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not 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True (T)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False (F)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False (F)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True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Definition of Logical Negation</a:t>
            </a:r>
          </a:p>
        </p:txBody>
      </p:sp>
      <p:sp>
        <p:nvSpPr>
          <p:cNvPr id="11267" name="Rectangle 3"/>
          <p:cNvSpPr>
            <a:spLocks noGrp="1" noChangeArrowheads="1"/>
          </p:cNvSpPr>
          <p:nvPr>
            <p:ph type="body" idx="1"/>
          </p:nvPr>
        </p:nvSpPr>
        <p:spPr/>
        <p:txBody>
          <a:bodyPr/>
          <a:lstStyle/>
          <a:p>
            <a:pPr eaLnBrk="1" hangingPunct="1"/>
            <a:r>
              <a:rPr lang="en-US" smtClean="0"/>
              <a:t>A sentence of the form “not-p” is true if and only if p is false; otherwise, it is false. </a:t>
            </a:r>
          </a:p>
          <a:p>
            <a:pPr eaLnBrk="1" hangingPunct="1"/>
            <a:r>
              <a:rPr lang="en-US" smtClean="0"/>
              <a:t>So</a:t>
            </a:r>
            <a:r>
              <a:rPr lang="en-US" b="1" smtClean="0"/>
              <a:t> </a:t>
            </a:r>
            <a:r>
              <a:rPr lang="en-US" smtClean="0"/>
              <a:t>logically speaking </a:t>
            </a:r>
            <a:r>
              <a:rPr lang="en-US" i="1" smtClean="0"/>
              <a:t>negation has the effect of switching the truth-value of any sentence in which it occurs.</a:t>
            </a:r>
            <a:r>
              <a:rPr lang="en-US" smtClean="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goals of this series of lectures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My goal is to teach you everything about modal logic, </a:t>
            </a:r>
            <a:r>
              <a:rPr lang="en-US" dirty="0" err="1" smtClean="0"/>
              <a:t>deontic</a:t>
            </a:r>
            <a:r>
              <a:rPr lang="en-US" dirty="0" smtClean="0"/>
              <a:t> logic, temporal logic, proof methods etc that can be used in the following areas of </a:t>
            </a:r>
            <a:r>
              <a:rPr lang="en-US" u="sng" dirty="0" smtClean="0">
                <a:solidFill>
                  <a:srgbClr val="00B0F0"/>
                </a:solidFill>
                <a:effectLst>
                  <a:outerShdw blurRad="38100" dist="38100" dir="2700000" algn="tl">
                    <a:srgbClr val="000000">
                      <a:alpha val="43137"/>
                    </a:srgbClr>
                  </a:outerShdw>
                </a:effectLst>
              </a:rPr>
              <a:t>innovative research</a:t>
            </a:r>
            <a:r>
              <a:rPr lang="en-US" dirty="0" smtClean="0"/>
              <a:t>:</a:t>
            </a:r>
          </a:p>
          <a:p>
            <a:pPr marL="914400" lvl="1" indent="-514350">
              <a:buFont typeface="+mj-lt"/>
              <a:buAutoNum type="arabicPeriod"/>
            </a:pPr>
            <a:r>
              <a:rPr lang="en-US" b="1" dirty="0" smtClean="0"/>
              <a:t>Robot morality </a:t>
            </a:r>
            <a:r>
              <a:rPr lang="en-US" dirty="0" smtClean="0"/>
              <a:t>(assistive robots, medical robots, military robots)</a:t>
            </a:r>
          </a:p>
          <a:p>
            <a:pPr marL="914400" lvl="1" indent="-514350">
              <a:buFont typeface="+mj-lt"/>
              <a:buAutoNum type="arabicPeriod"/>
            </a:pPr>
            <a:r>
              <a:rPr lang="en-US" b="1" dirty="0" smtClean="0"/>
              <a:t>Natural language processing </a:t>
            </a:r>
            <a:r>
              <a:rPr lang="en-US" dirty="0" smtClean="0"/>
              <a:t>(robot assistant,  robot-receptionist)</a:t>
            </a:r>
          </a:p>
          <a:p>
            <a:pPr marL="914400" lvl="1" indent="-514350">
              <a:buFont typeface="+mj-lt"/>
              <a:buAutoNum type="arabicPeriod"/>
            </a:pPr>
            <a:r>
              <a:rPr lang="en-US" b="1" dirty="0" smtClean="0"/>
              <a:t>Mobile robot path planning </a:t>
            </a:r>
            <a:r>
              <a:rPr lang="en-US" dirty="0" smtClean="0"/>
              <a:t>(in difficult “game like” dynamically changeable environments)</a:t>
            </a:r>
          </a:p>
          <a:p>
            <a:pPr marL="914400" lvl="1" indent="-514350">
              <a:buFont typeface="+mj-lt"/>
              <a:buAutoNum type="arabicPeriod"/>
            </a:pPr>
            <a:r>
              <a:rPr lang="en-US" b="1" dirty="0" smtClean="0"/>
              <a:t>General planning, scheduling and allocation </a:t>
            </a:r>
            <a:r>
              <a:rPr lang="en-US" dirty="0" smtClean="0"/>
              <a:t>(many practical problems in logistics, industrial, military and other areas)</a:t>
            </a:r>
          </a:p>
          <a:p>
            <a:pPr marL="914400" lvl="1" indent="-514350">
              <a:buFont typeface="+mj-lt"/>
              <a:buAutoNum type="arabicPeriod"/>
            </a:pPr>
            <a:r>
              <a:rPr lang="en-US" b="1" dirty="0" smtClean="0"/>
              <a:t>Hardware  and software verification </a:t>
            </a:r>
            <a:r>
              <a:rPr lang="en-US" dirty="0" smtClean="0"/>
              <a:t>(of </a:t>
            </a:r>
            <a:r>
              <a:rPr lang="en-US" dirty="0" err="1" smtClean="0"/>
              <a:t>Verilog</a:t>
            </a:r>
            <a:r>
              <a:rPr lang="en-US" dirty="0" smtClean="0"/>
              <a:t> or VHDL codes)</a:t>
            </a:r>
          </a:p>
          <a:p>
            <a:pPr marL="914400" lvl="1" indent="-514350">
              <a:buFont typeface="+mj-lt"/>
              <a:buAutoNum type="arabicPeriod"/>
            </a:pPr>
            <a:r>
              <a:rPr lang="en-US" b="1" dirty="0" smtClean="0"/>
              <a:t>Verifying laws </a:t>
            </a:r>
            <a:r>
              <a:rPr lang="en-US" dirty="0" smtClean="0"/>
              <a:t>and sets of rules (like consistency of divorce laws in Poland)</a:t>
            </a:r>
          </a:p>
          <a:p>
            <a:pPr marL="914400" lvl="1" indent="-514350">
              <a:buFont typeface="+mj-lt"/>
              <a:buAutoNum type="arabicPeriod"/>
            </a:pPr>
            <a:r>
              <a:rPr lang="en-US" b="1" dirty="0" smtClean="0"/>
              <a:t>Analytic philosophy </a:t>
            </a:r>
            <a:r>
              <a:rPr lang="en-US" dirty="0" smtClean="0"/>
              <a:t>(like proving God’ Existence, free will, the problem of evil, etc)</a:t>
            </a:r>
          </a:p>
          <a:p>
            <a:pPr marL="914400" lvl="1" indent="-514350">
              <a:buFont typeface="+mj-lt"/>
              <a:buAutoNum type="arabicPeriod"/>
            </a:pPr>
            <a:r>
              <a:rPr lang="en-US" dirty="0" smtClean="0"/>
              <a:t>Many other…</a:t>
            </a:r>
            <a:endParaRPr lang="en-US" dirty="0"/>
          </a:p>
        </p:txBody>
      </p:sp>
      <p:sp>
        <p:nvSpPr>
          <p:cNvPr id="4" name="TextBox 3"/>
          <p:cNvSpPr txBox="1"/>
          <p:nvPr/>
        </p:nvSpPr>
        <p:spPr>
          <a:xfrm>
            <a:off x="4419600" y="5638800"/>
            <a:ext cx="4267200" cy="923330"/>
          </a:xfrm>
          <a:prstGeom prst="rect">
            <a:avLst/>
          </a:prstGeom>
          <a:noFill/>
          <a:ln>
            <a:solidFill>
              <a:srgbClr val="F34905"/>
            </a:solidFill>
            <a:prstDash val="dash"/>
          </a:ln>
        </p:spPr>
        <p:txBody>
          <a:bodyPr wrap="square" rtlCol="0">
            <a:spAutoFit/>
          </a:bodyPr>
          <a:lstStyle/>
          <a:p>
            <a:r>
              <a:rPr lang="en-US" dirty="0" smtClean="0"/>
              <a:t>At this point I should ask all students to give another examples of similar problems that they want to solve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Other English phrases</a:t>
            </a:r>
          </a:p>
        </p:txBody>
      </p:sp>
      <p:sp>
        <p:nvSpPr>
          <p:cNvPr id="12291" name="Rectangle 3"/>
          <p:cNvSpPr>
            <a:spLocks noGrp="1" noChangeArrowheads="1"/>
          </p:cNvSpPr>
          <p:nvPr>
            <p:ph type="body" idx="1"/>
          </p:nvPr>
        </p:nvSpPr>
        <p:spPr/>
        <p:txBody>
          <a:bodyPr/>
          <a:lstStyle/>
          <a:p>
            <a:pPr eaLnBrk="1" hangingPunct="1"/>
            <a:r>
              <a:rPr lang="en-US" smtClean="0"/>
              <a:t>That claim is </a:t>
            </a:r>
            <a:r>
              <a:rPr lang="en-US" b="1" smtClean="0"/>
              <a:t>ir</a:t>
            </a:r>
            <a:r>
              <a:rPr lang="en-US" smtClean="0"/>
              <a:t>relevant</a:t>
            </a:r>
          </a:p>
          <a:p>
            <a:pPr eaLnBrk="1" hangingPunct="1"/>
            <a:r>
              <a:rPr lang="en-US" smtClean="0"/>
              <a:t>Your work is </a:t>
            </a:r>
            <a:r>
              <a:rPr lang="en-US" b="1" smtClean="0"/>
              <a:t>un</a:t>
            </a:r>
            <a:r>
              <a:rPr lang="en-US" smtClean="0"/>
              <a:t>satisfactory</a:t>
            </a:r>
          </a:p>
          <a:p>
            <a:pPr eaLnBrk="1" hangingPunct="1"/>
            <a:r>
              <a:rPr lang="en-US" b="1" smtClean="0"/>
              <a:t>It is not true</a:t>
            </a:r>
            <a:r>
              <a:rPr lang="en-US" smtClean="0"/>
              <a:t> that I goofed off all summer.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Logical Connectives</a:t>
            </a:r>
          </a:p>
        </p:txBody>
      </p:sp>
      <p:sp>
        <p:nvSpPr>
          <p:cNvPr id="13315" name="Rectangle 3"/>
          <p:cNvSpPr>
            <a:spLocks noGrp="1" noChangeArrowheads="1"/>
          </p:cNvSpPr>
          <p:nvPr>
            <p:ph type="body" idx="1"/>
          </p:nvPr>
        </p:nvSpPr>
        <p:spPr/>
        <p:txBody>
          <a:bodyPr/>
          <a:lstStyle/>
          <a:p>
            <a:pPr eaLnBrk="1" hangingPunct="1"/>
            <a:r>
              <a:rPr lang="en-US" smtClean="0"/>
              <a:t>Technically, negation is a </a:t>
            </a:r>
            <a:r>
              <a:rPr lang="en-US" sz="3600" b="1" i="1" smtClean="0">
                <a:latin typeface="Times New Roman" pitchFamily="18" charset="0"/>
              </a:rPr>
              <a:t>one-place logical connective</a:t>
            </a:r>
            <a:r>
              <a:rPr lang="en-US" smtClean="0"/>
              <a:t>, meaning that negation combines with a single sentence to produce a more complex sentence having the opposite truth-value as the original.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The Material Conditional</a:t>
            </a:r>
          </a:p>
        </p:txBody>
      </p:sp>
      <p:sp>
        <p:nvSpPr>
          <p:cNvPr id="14339" name="Rectangle 3"/>
          <p:cNvSpPr>
            <a:spLocks noGrp="1" noChangeArrowheads="1"/>
          </p:cNvSpPr>
          <p:nvPr>
            <p:ph type="body" idx="1"/>
          </p:nvPr>
        </p:nvSpPr>
        <p:spPr/>
        <p:txBody>
          <a:bodyPr/>
          <a:lstStyle/>
          <a:p>
            <a:pPr eaLnBrk="1" hangingPunct="1"/>
            <a:r>
              <a:rPr lang="en-US" smtClean="0"/>
              <a:t>The material conditional is most naturally represented by the English phrase “if … , then ...”. </a:t>
            </a:r>
          </a:p>
          <a:p>
            <a:pPr eaLnBrk="1" hangingPunct="1"/>
            <a:r>
              <a:rPr lang="en-US" smtClean="0"/>
              <a:t>For example, “If you study hard in this class, you will do well.”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Truth Table for the Conditional</a:t>
            </a:r>
          </a:p>
        </p:txBody>
      </p:sp>
      <p:graphicFrame>
        <p:nvGraphicFramePr>
          <p:cNvPr id="69662" name="Group 30"/>
          <p:cNvGraphicFramePr>
            <a:graphicFrameLocks noGrp="1"/>
          </p:cNvGraphicFramePr>
          <p:nvPr>
            <p:ph idx="1"/>
          </p:nvPr>
        </p:nvGraphicFramePr>
        <p:xfrm>
          <a:off x="949325" y="1981200"/>
          <a:ext cx="7661275" cy="4114801"/>
        </p:xfrm>
        <a:graphic>
          <a:graphicData uri="http://schemas.openxmlformats.org/drawingml/2006/table">
            <a:tbl>
              <a:tblPr/>
              <a:tblGrid>
                <a:gridCol w="2554288"/>
                <a:gridCol w="2552700"/>
                <a:gridCol w="2554287"/>
              </a:tblGrid>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If p, then 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Definition of the Conditional</a:t>
            </a:r>
          </a:p>
        </p:txBody>
      </p:sp>
      <p:sp>
        <p:nvSpPr>
          <p:cNvPr id="16387" name="Rectangle 3"/>
          <p:cNvSpPr>
            <a:spLocks noGrp="1" noChangeArrowheads="1"/>
          </p:cNvSpPr>
          <p:nvPr>
            <p:ph type="body" idx="1"/>
          </p:nvPr>
        </p:nvSpPr>
        <p:spPr/>
        <p:txBody>
          <a:bodyPr/>
          <a:lstStyle/>
          <a:p>
            <a:pPr eaLnBrk="1" hangingPunct="1"/>
            <a:r>
              <a:rPr lang="en-US" smtClean="0"/>
              <a:t>A sentence of the form “if p, then q” is true if and only if either p is false or q is true; otherwise it is false.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Some More Jargon</a:t>
            </a:r>
          </a:p>
        </p:txBody>
      </p:sp>
      <p:sp>
        <p:nvSpPr>
          <p:cNvPr id="17411" name="Rectangle 3"/>
          <p:cNvSpPr>
            <a:spLocks noGrp="1" noChangeArrowheads="1"/>
          </p:cNvSpPr>
          <p:nvPr>
            <p:ph type="body" idx="1"/>
          </p:nvPr>
        </p:nvSpPr>
        <p:spPr/>
        <p:txBody>
          <a:bodyPr/>
          <a:lstStyle/>
          <a:p>
            <a:pPr eaLnBrk="1" hangingPunct="1">
              <a:lnSpc>
                <a:spcPct val="90000"/>
              </a:lnSpc>
            </a:pPr>
            <a:r>
              <a:rPr lang="en-US" smtClean="0"/>
              <a:t>Technically, “if …, then …” is a </a:t>
            </a:r>
            <a:r>
              <a:rPr lang="en-US" sz="3600" b="1" i="1" smtClean="0">
                <a:latin typeface="Times New Roman" pitchFamily="18" charset="0"/>
              </a:rPr>
              <a:t>two-place sentential connective</a:t>
            </a:r>
            <a:r>
              <a:rPr lang="en-US" smtClean="0"/>
              <a:t>: it takes two simpler sentences and connects them into a single, more complex sentence.  </a:t>
            </a:r>
          </a:p>
          <a:p>
            <a:pPr eaLnBrk="1" hangingPunct="1">
              <a:lnSpc>
                <a:spcPct val="90000"/>
              </a:lnSpc>
            </a:pPr>
            <a:r>
              <a:rPr lang="en-US" smtClean="0"/>
              <a:t>The first sentence p is called the </a:t>
            </a:r>
            <a:r>
              <a:rPr lang="en-US" sz="3600" b="1" i="1" smtClean="0">
                <a:latin typeface="Times New Roman" pitchFamily="18" charset="0"/>
              </a:rPr>
              <a:t>antecedent</a:t>
            </a:r>
            <a:r>
              <a:rPr lang="en-US" smtClean="0"/>
              <a:t>. The second sentence q is called the </a:t>
            </a:r>
            <a:r>
              <a:rPr lang="en-US" sz="3600" b="1" i="1" smtClean="0">
                <a:latin typeface="Times New Roman" pitchFamily="18" charset="0"/>
              </a:rPr>
              <a:t>consequent</a:t>
            </a:r>
            <a:r>
              <a:rPr lang="en-US" smtClean="0"/>
              <a:t>.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FF00"/>
          </a:solidFill>
          <a:ln>
            <a:solidFill>
              <a:srgbClr val="F34905"/>
            </a:solidFill>
          </a:ln>
        </p:spPr>
        <p:txBody>
          <a:bodyPr>
            <a:normAutofit/>
          </a:bodyPr>
          <a:lstStyle/>
          <a:p>
            <a:pPr eaLnBrk="1" hangingPunct="1"/>
            <a:r>
              <a:rPr lang="en-US" sz="4800" b="1" dirty="0" smtClean="0">
                <a:solidFill>
                  <a:srgbClr val="FF0000"/>
                </a:solidFill>
                <a:effectLst>
                  <a:outerShdw blurRad="38100" dist="38100" dir="2700000" algn="tl">
                    <a:srgbClr val="000000">
                      <a:alpha val="43137"/>
                    </a:srgbClr>
                  </a:outerShdw>
                </a:effectLst>
              </a:rPr>
              <a:t>Conjunction</a:t>
            </a:r>
          </a:p>
        </p:txBody>
      </p:sp>
      <p:sp>
        <p:nvSpPr>
          <p:cNvPr id="18435" name="Rectangle 3"/>
          <p:cNvSpPr>
            <a:spLocks noGrp="1" noChangeArrowheads="1"/>
          </p:cNvSpPr>
          <p:nvPr>
            <p:ph type="body" idx="1"/>
          </p:nvPr>
        </p:nvSpPr>
        <p:spPr/>
        <p:txBody>
          <a:bodyPr/>
          <a:lstStyle/>
          <a:p>
            <a:pPr marL="609600" indent="-609600" eaLnBrk="1" hangingPunct="1">
              <a:buFont typeface="Wingdings" pitchFamily="2" charset="2"/>
              <a:buNone/>
            </a:pPr>
            <a:r>
              <a:rPr lang="en-US" smtClean="0"/>
              <a:t>Which of the following are true?</a:t>
            </a:r>
          </a:p>
          <a:p>
            <a:pPr marL="609600" indent="-609600" eaLnBrk="1" hangingPunct="1">
              <a:buFont typeface="Wingdings" pitchFamily="2" charset="2"/>
              <a:buAutoNum type="arabicPeriod"/>
            </a:pPr>
            <a:r>
              <a:rPr lang="en-US" smtClean="0"/>
              <a:t>2 + 2 = 4 and 4 + 4 = 8.</a:t>
            </a:r>
          </a:p>
          <a:p>
            <a:pPr marL="609600" indent="-609600" eaLnBrk="1" hangingPunct="1">
              <a:buFont typeface="Wingdings" pitchFamily="2" charset="2"/>
              <a:buAutoNum type="arabicPeriod"/>
            </a:pPr>
            <a:r>
              <a:rPr lang="en-US" smtClean="0"/>
              <a:t>2 + 2 = 5 and 4 + 4 = 6.</a:t>
            </a:r>
          </a:p>
          <a:p>
            <a:pPr marL="609600" indent="-609600" eaLnBrk="1" hangingPunct="1">
              <a:buFont typeface="Wingdings" pitchFamily="2" charset="2"/>
              <a:buAutoNum type="arabicPeriod"/>
            </a:pPr>
            <a:r>
              <a:rPr lang="en-US" smtClean="0"/>
              <a:t>2 + 2 = 4 and 4 + 4 = 7.</a:t>
            </a:r>
          </a:p>
          <a:p>
            <a:pPr marL="609600" indent="-609600" eaLnBrk="1" hangingPunct="1">
              <a:buFont typeface="Wingdings" pitchFamily="2" charset="2"/>
              <a:buAutoNum type="arabicPeriod"/>
            </a:pPr>
            <a:r>
              <a:rPr lang="en-US" smtClean="0"/>
              <a:t>2 + 2 = 5 and 4 + 4 = 8.</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Truth Table for Conjunction</a:t>
            </a:r>
          </a:p>
        </p:txBody>
      </p:sp>
      <p:graphicFrame>
        <p:nvGraphicFramePr>
          <p:cNvPr id="74782" name="Group 30"/>
          <p:cNvGraphicFramePr>
            <a:graphicFrameLocks noGrp="1"/>
          </p:cNvGraphicFramePr>
          <p:nvPr>
            <p:ph idx="1"/>
          </p:nvPr>
        </p:nvGraphicFramePr>
        <p:xfrm>
          <a:off x="949325" y="1981200"/>
          <a:ext cx="7661275" cy="4114801"/>
        </p:xfrm>
        <a:graphic>
          <a:graphicData uri="http://schemas.openxmlformats.org/drawingml/2006/table">
            <a:tbl>
              <a:tblPr/>
              <a:tblGrid>
                <a:gridCol w="2554288"/>
                <a:gridCol w="2552700"/>
                <a:gridCol w="2554287"/>
              </a:tblGrid>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 and 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Definition of Conjunction</a:t>
            </a:r>
          </a:p>
        </p:txBody>
      </p:sp>
      <p:sp>
        <p:nvSpPr>
          <p:cNvPr id="20483" name="Rectangle 3"/>
          <p:cNvSpPr>
            <a:spLocks noGrp="1" noChangeArrowheads="1"/>
          </p:cNvSpPr>
          <p:nvPr>
            <p:ph type="body" idx="1"/>
          </p:nvPr>
        </p:nvSpPr>
        <p:spPr/>
        <p:txBody>
          <a:bodyPr/>
          <a:lstStyle/>
          <a:p>
            <a:pPr eaLnBrk="1" hangingPunct="1"/>
            <a:r>
              <a:rPr lang="en-US" smtClean="0"/>
              <a:t>A sentence of the form “p and q” is true if and only if p is true and q is true; otherwise it is false. </a:t>
            </a:r>
          </a:p>
          <a:p>
            <a:pPr eaLnBrk="1" hangingPunct="1"/>
            <a:r>
              <a:rPr lang="en-US" smtClean="0"/>
              <a:t>The two sentences p and q are known as the </a:t>
            </a:r>
            <a:r>
              <a:rPr lang="en-US" sz="3600" b="1" i="1" smtClean="0">
                <a:latin typeface="Times New Roman" pitchFamily="18" charset="0"/>
              </a:rPr>
              <a:t>conjuncts</a:t>
            </a:r>
            <a:r>
              <a:rPr lang="en-US" i="1" smtClean="0"/>
              <a:t>.</a:t>
            </a:r>
            <a:r>
              <a:rPr lang="en-US" smtClean="0"/>
              <a:t>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rgbClr val="FFFF00"/>
          </a:solidFill>
        </p:spPr>
        <p:txBody>
          <a:bodyPr>
            <a:normAutofit/>
          </a:bodyPr>
          <a:lstStyle/>
          <a:p>
            <a:pPr eaLnBrk="1" hangingPunct="1"/>
            <a:r>
              <a:rPr lang="en-US" sz="5400" b="1" dirty="0" smtClean="0">
                <a:solidFill>
                  <a:srgbClr val="FF0000"/>
                </a:solidFill>
                <a:effectLst>
                  <a:outerShdw blurRad="38100" dist="38100" dir="2700000" algn="tl">
                    <a:srgbClr val="000000">
                      <a:alpha val="43137"/>
                    </a:srgbClr>
                  </a:outerShdw>
                </a:effectLst>
              </a:rPr>
              <a:t>Inclusive “Or” (Disjunction)</a:t>
            </a:r>
          </a:p>
        </p:txBody>
      </p:sp>
      <p:sp>
        <p:nvSpPr>
          <p:cNvPr id="21507" name="Rectangle 3"/>
          <p:cNvSpPr>
            <a:spLocks noGrp="1" noChangeArrowheads="1"/>
          </p:cNvSpPr>
          <p:nvPr>
            <p:ph type="body" idx="1"/>
          </p:nvPr>
        </p:nvSpPr>
        <p:spPr/>
        <p:txBody>
          <a:bodyPr/>
          <a:lstStyle/>
          <a:p>
            <a:pPr eaLnBrk="1" hangingPunct="1">
              <a:buFont typeface="Wingdings" pitchFamily="2" charset="2"/>
              <a:buNone/>
            </a:pPr>
            <a:r>
              <a:rPr lang="en-US" u="sng" smtClean="0"/>
              <a:t>Example</a:t>
            </a:r>
            <a:r>
              <a:rPr lang="en-US" b="1" smtClean="0"/>
              <a:t>	</a:t>
            </a:r>
          </a:p>
          <a:p>
            <a:pPr eaLnBrk="1" hangingPunct="1">
              <a:buFont typeface="Wingdings" pitchFamily="2" charset="2"/>
              <a:buNone/>
            </a:pPr>
            <a:r>
              <a:rPr lang="en-US" smtClean="0"/>
              <a:t>	Marion Jones is worried that she is not going to win a medal in the ’04 Olympic games.  Her husband assures her that she will surely place in one of the two events she has qualified for: ‘It’s ok,’ he says.  “Either you’ll medal in the long jump or in the 400m relay.”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hopes</a:t>
            </a:r>
            <a:endParaRPr lang="en-US" dirty="0"/>
          </a:p>
        </p:txBody>
      </p:sp>
      <p:sp>
        <p:nvSpPr>
          <p:cNvPr id="3" name="Content Placeholder 2"/>
          <p:cNvSpPr>
            <a:spLocks noGrp="1"/>
          </p:cNvSpPr>
          <p:nvPr>
            <p:ph idx="1"/>
          </p:nvPr>
        </p:nvSpPr>
        <p:spPr/>
        <p:txBody>
          <a:bodyPr>
            <a:normAutofit lnSpcReduction="10000"/>
          </a:bodyPr>
          <a:lstStyle/>
          <a:p>
            <a:r>
              <a:rPr lang="en-US" dirty="0" smtClean="0"/>
              <a:t>Modal logic is a very hot topic in recent ~12 years.</a:t>
            </a:r>
          </a:p>
          <a:p>
            <a:r>
              <a:rPr lang="en-US" dirty="0" smtClean="0"/>
              <a:t>In my memory I see new and new areas that are taken over by modal logic</a:t>
            </a:r>
          </a:p>
          <a:p>
            <a:r>
              <a:rPr lang="en-US" dirty="0" smtClean="0"/>
              <a:t>Let us hope to find more applications</a:t>
            </a:r>
          </a:p>
          <a:p>
            <a:r>
              <a:rPr lang="en-US" dirty="0" smtClean="0"/>
              <a:t>Every problem that was formulated or not previously in classical logic, Bayesian logic, </a:t>
            </a:r>
            <a:r>
              <a:rPr lang="en-US" dirty="0" err="1" smtClean="0"/>
              <a:t>Hiden</a:t>
            </a:r>
            <a:r>
              <a:rPr lang="en-US" dirty="0" smtClean="0"/>
              <a:t> Markov models, automata, etc can be now rewritten to modal logic.</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Truth Table for Disjunction</a:t>
            </a:r>
          </a:p>
        </p:txBody>
      </p:sp>
      <p:graphicFrame>
        <p:nvGraphicFramePr>
          <p:cNvPr id="78878" name="Group 30"/>
          <p:cNvGraphicFramePr>
            <a:graphicFrameLocks noGrp="1"/>
          </p:cNvGraphicFramePr>
          <p:nvPr>
            <p:ph idx="1"/>
          </p:nvPr>
        </p:nvGraphicFramePr>
        <p:xfrm>
          <a:off x="949325" y="1981200"/>
          <a:ext cx="7661275" cy="4114801"/>
        </p:xfrm>
        <a:graphic>
          <a:graphicData uri="http://schemas.openxmlformats.org/drawingml/2006/table">
            <a:tbl>
              <a:tblPr/>
              <a:tblGrid>
                <a:gridCol w="2554288"/>
                <a:gridCol w="2552700"/>
                <a:gridCol w="2554287"/>
              </a:tblGrid>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 or 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Definition of Disjunction</a:t>
            </a:r>
          </a:p>
        </p:txBody>
      </p:sp>
      <p:sp>
        <p:nvSpPr>
          <p:cNvPr id="23555" name="Rectangle 3"/>
          <p:cNvSpPr>
            <a:spLocks noGrp="1" noChangeArrowheads="1"/>
          </p:cNvSpPr>
          <p:nvPr>
            <p:ph type="body" idx="1"/>
          </p:nvPr>
        </p:nvSpPr>
        <p:spPr/>
        <p:txBody>
          <a:bodyPr/>
          <a:lstStyle/>
          <a:p>
            <a:pPr eaLnBrk="1" hangingPunct="1"/>
            <a:r>
              <a:rPr lang="en-US" smtClean="0"/>
              <a:t>A sentence of the form “p or q” is true if and only if either p is true or q is true or both p and q are true; otherwise, it is is false. </a:t>
            </a:r>
          </a:p>
          <a:p>
            <a:pPr eaLnBrk="1" hangingPunct="1"/>
            <a:r>
              <a:rPr lang="en-US" smtClean="0"/>
              <a:t>The two sentences p and q are knows as the </a:t>
            </a:r>
            <a:r>
              <a:rPr lang="en-US" sz="3600" b="1" i="1" smtClean="0">
                <a:latin typeface="Times New Roman" pitchFamily="18" charset="0"/>
              </a:rPr>
              <a:t>disjuncts</a:t>
            </a:r>
            <a:r>
              <a:rPr lang="en-US" smtClean="0"/>
              <a:t>.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Exclusive “Or”</a:t>
            </a:r>
          </a:p>
        </p:txBody>
      </p:sp>
      <p:sp>
        <p:nvSpPr>
          <p:cNvPr id="24579" name="Rectangle 3"/>
          <p:cNvSpPr>
            <a:spLocks noGrp="1" noChangeArrowheads="1"/>
          </p:cNvSpPr>
          <p:nvPr>
            <p:ph type="body" idx="1"/>
          </p:nvPr>
        </p:nvSpPr>
        <p:spPr/>
        <p:txBody>
          <a:bodyPr/>
          <a:lstStyle/>
          <a:p>
            <a:pPr eaLnBrk="1" hangingPunct="1">
              <a:buFont typeface="Wingdings" pitchFamily="2" charset="2"/>
              <a:buNone/>
            </a:pPr>
            <a:r>
              <a:rPr lang="en-US" b="1" smtClean="0"/>
              <a:t>	</a:t>
            </a:r>
            <a:r>
              <a:rPr lang="en-US" smtClean="0"/>
              <a:t>Suppose your waiter tells you that you can have either rice pilaf or baked potato with your dinner.  In such circumstances, he plainly does not mean either rice pilaf or baked potato </a:t>
            </a:r>
            <a:r>
              <a:rPr lang="en-US" sz="3600" b="1" i="1" smtClean="0">
                <a:latin typeface="Times New Roman" pitchFamily="18" charset="0"/>
              </a:rPr>
              <a:t>or both</a:t>
            </a:r>
            <a:r>
              <a:rPr lang="en-US" smtClean="0"/>
              <a:t>.  You have to choose. So this use of “or” doesn’t fit the definition of disjunction given above.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Defining Exclusive “Or”</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en-US" smtClean="0"/>
              <a:t>	Rather than introducing exclusive “or” via a truth table, logicians usually just define it in terms of negation, conjunction and disjunction:</a:t>
            </a:r>
          </a:p>
          <a:p>
            <a:pPr eaLnBrk="1" hangingPunct="1">
              <a:buFont typeface="Wingdings" pitchFamily="2" charset="2"/>
              <a:buNone/>
            </a:pPr>
            <a:endParaRPr lang="en-US" smtClean="0"/>
          </a:p>
          <a:p>
            <a:pPr eaLnBrk="1" hangingPunct="1"/>
            <a:r>
              <a:rPr lang="en-US" smtClean="0"/>
              <a:t>(p or q) and not-(p and q)</a:t>
            </a:r>
          </a:p>
          <a:p>
            <a:pPr eaLnBrk="1" hangingPunct="1"/>
            <a:endParaRPr lang="en-US"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FFFF00"/>
          </a:solidFill>
        </p:spPr>
        <p:txBody>
          <a:bodyPr>
            <a:normAutofit/>
          </a:bodyPr>
          <a:lstStyle/>
          <a:p>
            <a:pPr eaLnBrk="1" hangingPunct="1"/>
            <a:r>
              <a:rPr lang="en-US" sz="5400" b="1" dirty="0" smtClean="0">
                <a:solidFill>
                  <a:srgbClr val="FF0000"/>
                </a:solidFill>
                <a:effectLst>
                  <a:outerShdw blurRad="38100" dist="38100" dir="2700000" algn="tl">
                    <a:srgbClr val="000000">
                      <a:alpha val="43137"/>
                    </a:srgbClr>
                  </a:outerShdw>
                </a:effectLst>
              </a:rPr>
              <a:t>Material </a:t>
            </a:r>
            <a:r>
              <a:rPr lang="en-US" sz="5400" b="1" dirty="0" err="1" smtClean="0">
                <a:solidFill>
                  <a:srgbClr val="FF0000"/>
                </a:solidFill>
                <a:effectLst>
                  <a:outerShdw blurRad="38100" dist="38100" dir="2700000" algn="tl">
                    <a:srgbClr val="000000">
                      <a:alpha val="43137"/>
                    </a:srgbClr>
                  </a:outerShdw>
                </a:effectLst>
              </a:rPr>
              <a:t>Biconditional</a:t>
            </a:r>
            <a:endParaRPr lang="en-US" sz="5400" b="1" dirty="0" smtClean="0">
              <a:solidFill>
                <a:srgbClr val="FF0000"/>
              </a:solidFill>
              <a:effectLst>
                <a:outerShdw blurRad="38100" dist="38100" dir="2700000" algn="tl">
                  <a:srgbClr val="000000">
                    <a:alpha val="43137"/>
                  </a:srgbClr>
                </a:outerShdw>
              </a:effectLst>
            </a:endParaRPr>
          </a:p>
        </p:txBody>
      </p:sp>
      <p:sp>
        <p:nvSpPr>
          <p:cNvPr id="26627" name="Rectangle 3"/>
          <p:cNvSpPr>
            <a:spLocks noGrp="1" noChangeArrowheads="1"/>
          </p:cNvSpPr>
          <p:nvPr>
            <p:ph type="body" idx="1"/>
          </p:nvPr>
        </p:nvSpPr>
        <p:spPr/>
        <p:txBody>
          <a:bodyPr/>
          <a:lstStyle/>
          <a:p>
            <a:pPr marL="514350" indent="-514350" eaLnBrk="1" hangingPunct="1">
              <a:buFont typeface="+mj-lt"/>
              <a:buAutoNum type="arabicPeriod"/>
            </a:pPr>
            <a:r>
              <a:rPr lang="en-US" dirty="0" smtClean="0"/>
              <a:t>Sometimes </a:t>
            </a:r>
            <a:r>
              <a:rPr lang="en-US" dirty="0" smtClean="0"/>
              <a:t>we want to say that two sentences are </a:t>
            </a:r>
            <a:r>
              <a:rPr lang="en-US" sz="3600" b="1" i="1" dirty="0" smtClean="0">
                <a:latin typeface="Times New Roman" pitchFamily="18" charset="0"/>
              </a:rPr>
              <a:t>equivalent</a:t>
            </a:r>
            <a:r>
              <a:rPr lang="en-US" dirty="0" smtClean="0"/>
              <a:t>―that is they are both true or false together. </a:t>
            </a:r>
            <a:endParaRPr lang="en-US" dirty="0" smtClean="0"/>
          </a:p>
          <a:p>
            <a:pPr marL="514350" indent="-514350" eaLnBrk="1" hangingPunct="1">
              <a:buFont typeface="+mj-lt"/>
              <a:buAutoNum type="arabicPeriod"/>
            </a:pPr>
            <a:endParaRPr lang="en-US" dirty="0" smtClean="0"/>
          </a:p>
          <a:p>
            <a:pPr marL="514350" indent="-514350" eaLnBrk="1" hangingPunct="1">
              <a:buFont typeface="+mj-lt"/>
              <a:buAutoNum type="arabicPeriod"/>
            </a:pPr>
            <a:r>
              <a:rPr lang="en-US" dirty="0" smtClean="0"/>
              <a:t>For </a:t>
            </a:r>
            <a:r>
              <a:rPr lang="en-US" dirty="0" smtClean="0"/>
              <a:t>instance, I might tell you that John is a bachelor if and only if John is an unmarried adult male.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smtClean="0"/>
              <a:t>Truth Table for the Biconditional</a:t>
            </a:r>
          </a:p>
        </p:txBody>
      </p:sp>
      <p:graphicFrame>
        <p:nvGraphicFramePr>
          <p:cNvPr id="85025" name="Group 33"/>
          <p:cNvGraphicFramePr>
            <a:graphicFrameLocks noGrp="1"/>
          </p:cNvGraphicFramePr>
          <p:nvPr>
            <p:ph idx="1"/>
          </p:nvPr>
        </p:nvGraphicFramePr>
        <p:xfrm>
          <a:off x="949325" y="1981200"/>
          <a:ext cx="7661275" cy="4114801"/>
        </p:xfrm>
        <a:graphic>
          <a:graphicData uri="http://schemas.openxmlformats.org/drawingml/2006/table">
            <a:tbl>
              <a:tblPr/>
              <a:tblGrid>
                <a:gridCol w="2554288"/>
                <a:gridCol w="2552700"/>
                <a:gridCol w="2554287"/>
              </a:tblGrid>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 if and only if 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Defining the Biconditional</a:t>
            </a:r>
          </a:p>
        </p:txBody>
      </p:sp>
      <p:sp>
        <p:nvSpPr>
          <p:cNvPr id="28675" name="Rectangle 3"/>
          <p:cNvSpPr>
            <a:spLocks noGrp="1" noChangeArrowheads="1"/>
          </p:cNvSpPr>
          <p:nvPr>
            <p:ph type="body" idx="1"/>
          </p:nvPr>
        </p:nvSpPr>
        <p:spPr/>
        <p:txBody>
          <a:bodyPr/>
          <a:lstStyle/>
          <a:p>
            <a:pPr eaLnBrk="1" hangingPunct="1"/>
            <a:r>
              <a:rPr lang="en-US" dirty="0" smtClean="0"/>
              <a:t>A sentence of the form “p if and only if q” is true if and only if either both p and q are true or both p and q are false; otherwise, it is false. </a:t>
            </a:r>
          </a:p>
          <a:p>
            <a:pPr eaLnBrk="1" hangingPunct="1"/>
            <a:endParaRPr lang="en-US" dirty="0" smtClean="0"/>
          </a:p>
          <a:p>
            <a:pPr eaLnBrk="1" hangingPunct="1"/>
            <a:r>
              <a:rPr lang="en-US" dirty="0" smtClean="0"/>
              <a:t>Alternatively</a:t>
            </a:r>
            <a:r>
              <a:rPr lang="en-US" dirty="0" smtClean="0"/>
              <a:t>: </a:t>
            </a:r>
          </a:p>
          <a:p>
            <a:pPr lvl="1" eaLnBrk="1" hangingPunct="1">
              <a:buFont typeface="Wingdings" pitchFamily="2" charset="2"/>
              <a:buNone/>
            </a:pPr>
            <a:r>
              <a:rPr lang="en-US" dirty="0" smtClean="0"/>
              <a:t>	</a:t>
            </a:r>
            <a:r>
              <a:rPr lang="en-US" sz="2400" dirty="0" smtClean="0"/>
              <a:t>p if and only if q = (if p, then q) and (if q, then p)</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143000"/>
          </a:xfrm>
          <a:solidFill>
            <a:srgbClr val="FFFF00"/>
          </a:solidFill>
        </p:spPr>
        <p:txBody>
          <a:bodyPr>
            <a:noAutofit/>
          </a:bodyPr>
          <a:lstStyle/>
          <a:p>
            <a:r>
              <a:rPr lang="en-US" b="1" dirty="0" smtClean="0">
                <a:solidFill>
                  <a:srgbClr val="FF0000"/>
                </a:solidFill>
                <a:effectLst>
                  <a:outerShdw blurRad="38100" dist="38100" dir="2700000" algn="tl">
                    <a:srgbClr val="000000">
                      <a:alpha val="43137"/>
                    </a:srgbClr>
                  </a:outerShdw>
                </a:effectLst>
              </a:rPr>
              <a:t>Logic, Knowledge Bases and Agents</a:t>
            </a:r>
          </a:p>
        </p:txBody>
      </p:sp>
      <p:sp>
        <p:nvSpPr>
          <p:cNvPr id="10243" name="Content Placeholder 2"/>
          <p:cNvSpPr>
            <a:spLocks noGrp="1"/>
          </p:cNvSpPr>
          <p:nvPr>
            <p:ph idx="1"/>
          </p:nvPr>
        </p:nvSpPr>
        <p:spPr/>
        <p:txBody>
          <a:bodyPr/>
          <a:lstStyle/>
          <a:p>
            <a:endParaRPr lang="en-US" smtClean="0"/>
          </a:p>
        </p:txBody>
      </p:sp>
      <p:pic>
        <p:nvPicPr>
          <p:cNvPr id="10244" name="Picture 2"/>
          <p:cNvPicPr>
            <a:picLocks noChangeAspect="1" noChangeArrowheads="1"/>
          </p:cNvPicPr>
          <p:nvPr/>
        </p:nvPicPr>
        <p:blipFill>
          <a:blip r:embed="rId2" cstate="print"/>
          <a:srcRect l="16667" t="21333" r="18667" b="10667"/>
          <a:stretch>
            <a:fillRect/>
          </a:stretch>
        </p:blipFill>
        <p:spPr bwMode="auto">
          <a:xfrm>
            <a:off x="457200" y="1295400"/>
            <a:ext cx="8116944" cy="5334838"/>
          </a:xfrm>
          <a:prstGeom prst="rect">
            <a:avLst/>
          </a:prstGeom>
          <a:noFill/>
          <a:ln w="9525">
            <a:solidFill>
              <a:srgbClr val="00B050"/>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44563"/>
          </a:xfrm>
          <a:solidFill>
            <a:srgbClr val="FFFF00"/>
          </a:solidFill>
        </p:spPr>
        <p:txBody>
          <a:bodyPr/>
          <a:lstStyle/>
          <a:p>
            <a:pPr algn="ctr">
              <a:defRPr/>
            </a:pPr>
            <a:r>
              <a:rPr lang="en-US" sz="5400" b="1" dirty="0" smtClean="0">
                <a:solidFill>
                  <a:srgbClr val="FF0000"/>
                </a:solidFill>
                <a:effectLst>
                  <a:outerShdw blurRad="38100" dist="38100" dir="2700000" algn="tl">
                    <a:srgbClr val="000000">
                      <a:alpha val="43137"/>
                    </a:srgbClr>
                  </a:outerShdw>
                </a:effectLst>
              </a:rPr>
              <a:t>Syntax versus semantics</a:t>
            </a:r>
          </a:p>
        </p:txBody>
      </p:sp>
      <p:sp>
        <p:nvSpPr>
          <p:cNvPr id="11267" name="Content Placeholder 2"/>
          <p:cNvSpPr>
            <a:spLocks noGrp="1"/>
          </p:cNvSpPr>
          <p:nvPr>
            <p:ph idx="1"/>
          </p:nvPr>
        </p:nvSpPr>
        <p:spPr/>
        <p:txBody>
          <a:bodyPr/>
          <a:lstStyle/>
          <a:p>
            <a:endParaRPr lang="en-US" smtClean="0"/>
          </a:p>
        </p:txBody>
      </p:sp>
      <p:pic>
        <p:nvPicPr>
          <p:cNvPr id="11268" name="Picture 2"/>
          <p:cNvPicPr>
            <a:picLocks noChangeAspect="1" noChangeArrowheads="1"/>
          </p:cNvPicPr>
          <p:nvPr/>
        </p:nvPicPr>
        <p:blipFill>
          <a:blip r:embed="rId2" cstate="print"/>
          <a:srcRect l="14667" t="19200" r="14000" b="7468"/>
          <a:stretch>
            <a:fillRect/>
          </a:stretch>
        </p:blipFill>
        <p:spPr bwMode="auto">
          <a:xfrm>
            <a:off x="0" y="982663"/>
            <a:ext cx="9144000" cy="587533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447800"/>
          </a:xfrm>
          <a:solidFill>
            <a:srgbClr val="FFFF00"/>
          </a:solidFill>
        </p:spPr>
        <p:txBody>
          <a:bodyPr>
            <a:normAutofit fontScale="90000"/>
          </a:bodyPr>
          <a:lstStyle/>
          <a:p>
            <a:pPr algn="ctr">
              <a:defRPr/>
            </a:pPr>
            <a:r>
              <a:rPr lang="en-US" sz="4800" b="1" dirty="0" smtClean="0">
                <a:solidFill>
                  <a:srgbClr val="FF0000"/>
                </a:solidFill>
                <a:effectLst>
                  <a:outerShdw blurRad="38100" dist="38100" dir="2700000" algn="tl">
                    <a:srgbClr val="000000">
                      <a:alpha val="43137"/>
                    </a:srgbClr>
                  </a:outerShdw>
                </a:effectLst>
              </a:rPr>
              <a:t>What does it mean that there are many logics?</a:t>
            </a:r>
          </a:p>
        </p:txBody>
      </p:sp>
      <p:sp>
        <p:nvSpPr>
          <p:cNvPr id="12291" name="Content Placeholder 2"/>
          <p:cNvSpPr>
            <a:spLocks noGrp="1"/>
          </p:cNvSpPr>
          <p:nvPr>
            <p:ph idx="1"/>
          </p:nvPr>
        </p:nvSpPr>
        <p:spPr/>
        <p:txBody>
          <a:bodyPr/>
          <a:lstStyle/>
          <a:p>
            <a:endParaRPr lang="en-US" smtClean="0"/>
          </a:p>
        </p:txBody>
      </p:sp>
      <p:pic>
        <p:nvPicPr>
          <p:cNvPr id="12292" name="Picture 2"/>
          <p:cNvPicPr>
            <a:picLocks noChangeAspect="1" noChangeArrowheads="1"/>
          </p:cNvPicPr>
          <p:nvPr/>
        </p:nvPicPr>
        <p:blipFill>
          <a:blip r:embed="rId2" cstate="print"/>
          <a:srcRect l="13333" t="9599" r="14000" b="6400"/>
          <a:stretch>
            <a:fillRect/>
          </a:stretch>
        </p:blipFill>
        <p:spPr bwMode="auto">
          <a:xfrm>
            <a:off x="304800" y="1385888"/>
            <a:ext cx="7573963" cy="5472112"/>
          </a:xfrm>
          <a:prstGeom prst="rect">
            <a:avLst/>
          </a:prstGeom>
          <a:noFill/>
          <a:ln w="9525">
            <a:solidFill>
              <a:srgbClr val="FF0000"/>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1219200"/>
            <a:ext cx="8229600" cy="1143000"/>
          </a:xfrm>
        </p:spPr>
        <p:txBody>
          <a:bodyPr/>
          <a:lstStyle/>
          <a:p>
            <a:r>
              <a:rPr lang="de-DE" sz="3200" smtClean="0"/>
              <a:t>The Tokyo University of Science: </a:t>
            </a:r>
            <a:r>
              <a:rPr lang="de-DE" sz="3200" smtClean="0">
                <a:solidFill>
                  <a:srgbClr val="FF0000"/>
                </a:solidFill>
              </a:rPr>
              <a:t>Saya</a:t>
            </a:r>
          </a:p>
        </p:txBody>
      </p:sp>
      <p:sp>
        <p:nvSpPr>
          <p:cNvPr id="13315" name="Rectangle 3"/>
          <p:cNvSpPr>
            <a:spLocks noGrp="1" noChangeArrowheads="1"/>
          </p:cNvSpPr>
          <p:nvPr>
            <p:ph type="body" idx="1"/>
          </p:nvPr>
        </p:nvSpPr>
        <p:spPr/>
        <p:txBody>
          <a:bodyPr/>
          <a:lstStyle/>
          <a:p>
            <a:pPr>
              <a:buFont typeface="Wingdings" pitchFamily="2" charset="2"/>
              <a:buNone/>
            </a:pPr>
            <a:r>
              <a:rPr lang="de-DE" smtClean="0"/>
              <a:t> </a:t>
            </a:r>
          </a:p>
        </p:txBody>
      </p:sp>
      <p:pic>
        <p:nvPicPr>
          <p:cNvPr id="13316" name="Picture 8" descr="A woman walks by a Japanese-made robot receptionist named Ms. Saya at Ben-Gurion University of the Negev in the southern city of Be'er Sheva in this picture taken February 5, 2007."/>
          <p:cNvPicPr>
            <a:picLocks noChangeAspect="1" noChangeArrowheads="1"/>
          </p:cNvPicPr>
          <p:nvPr/>
        </p:nvPicPr>
        <p:blipFill>
          <a:blip r:embed="rId2" cstate="print"/>
          <a:srcRect/>
          <a:stretch>
            <a:fillRect/>
          </a:stretch>
        </p:blipFill>
        <p:spPr bwMode="auto">
          <a:xfrm>
            <a:off x="2133600" y="2286000"/>
            <a:ext cx="5832475" cy="4176713"/>
          </a:xfrm>
          <a:prstGeom prst="rect">
            <a:avLst/>
          </a:prstGeom>
          <a:noFill/>
          <a:ln w="9525">
            <a:noFill/>
            <a:miter lim="800000"/>
            <a:headEnd/>
            <a:tailEnd/>
          </a:ln>
        </p:spPr>
      </p:pic>
      <p:sp>
        <p:nvSpPr>
          <p:cNvPr id="7" name="TextBox 6"/>
          <p:cNvSpPr txBox="1"/>
          <p:nvPr/>
        </p:nvSpPr>
        <p:spPr>
          <a:xfrm>
            <a:off x="0" y="0"/>
            <a:ext cx="9144000" cy="1323439"/>
          </a:xfrm>
          <a:prstGeom prst="rect">
            <a:avLst/>
          </a:prstGeom>
          <a:solidFill>
            <a:srgbClr val="FFFFCC"/>
          </a:solidFill>
        </p:spPr>
        <p:txBody>
          <a:bodyPr wrap="square">
            <a:spAutoFit/>
          </a:bodyPr>
          <a:lstStyle/>
          <a:p>
            <a:pPr algn="ctr">
              <a:defRPr/>
            </a:pPr>
            <a:r>
              <a:rPr lang="en-US" sz="4000" b="1" dirty="0">
                <a:solidFill>
                  <a:srgbClr val="FF0000"/>
                </a:solidFill>
                <a:effectLst>
                  <a:outerShdw blurRad="38100" dist="38100" dir="2700000" algn="tl">
                    <a:srgbClr val="000000">
                      <a:alpha val="43137"/>
                    </a:srgbClr>
                  </a:outerShdw>
                </a:effectLst>
                <a:latin typeface="Arial" charset="0"/>
              </a:rPr>
              <a:t>Morality for non-military robots that deal directly with humans.</a:t>
            </a:r>
          </a:p>
        </p:txBody>
      </p:sp>
      <p:sp>
        <p:nvSpPr>
          <p:cNvPr id="6" name="TextBox 5"/>
          <p:cNvSpPr txBox="1"/>
          <p:nvPr/>
        </p:nvSpPr>
        <p:spPr>
          <a:xfrm>
            <a:off x="0" y="3200400"/>
            <a:ext cx="1981200" cy="2308324"/>
          </a:xfrm>
          <a:prstGeom prst="rect">
            <a:avLst/>
          </a:prstGeom>
          <a:noFill/>
          <a:ln>
            <a:solidFill>
              <a:srgbClr val="F34905"/>
            </a:solidFill>
            <a:prstDash val="dash"/>
          </a:ln>
        </p:spPr>
        <p:txBody>
          <a:bodyPr wrap="square" rtlCol="0">
            <a:spAutoFit/>
          </a:bodyPr>
          <a:lstStyle/>
          <a:p>
            <a:r>
              <a:rPr lang="en-US" dirty="0" smtClean="0"/>
              <a:t>At this point I should ask all students to give another examples of  dialogs, that would include reasoning, to have with </a:t>
            </a:r>
            <a:r>
              <a:rPr lang="en-US" dirty="0" err="1" smtClean="0"/>
              <a:t>Saya</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600200"/>
          </a:xfrm>
          <a:solidFill>
            <a:srgbClr val="FFFF00"/>
          </a:solidFill>
        </p:spPr>
        <p:txBody>
          <a:bodyPr/>
          <a:lstStyle/>
          <a:p>
            <a:pPr algn="ctr">
              <a:defRPr/>
            </a:pPr>
            <a:r>
              <a:rPr lang="en-US" sz="9600" b="1" dirty="0" smtClean="0">
                <a:solidFill>
                  <a:srgbClr val="FF0000"/>
                </a:solidFill>
                <a:effectLst>
                  <a:outerShdw blurRad="38100" dist="38100" dir="2700000" algn="tl">
                    <a:srgbClr val="000000">
                      <a:alpha val="43137"/>
                    </a:srgbClr>
                  </a:outerShdw>
                </a:effectLst>
              </a:rPr>
              <a:t>Types of Logic</a:t>
            </a:r>
          </a:p>
        </p:txBody>
      </p:sp>
      <p:sp>
        <p:nvSpPr>
          <p:cNvPr id="13315" name="Content Placeholder 2"/>
          <p:cNvSpPr>
            <a:spLocks noGrp="1"/>
          </p:cNvSpPr>
          <p:nvPr>
            <p:ph idx="1"/>
          </p:nvPr>
        </p:nvSpPr>
        <p:spPr/>
        <p:txBody>
          <a:bodyPr/>
          <a:lstStyle/>
          <a:p>
            <a:endParaRPr lang="en-US" smtClean="0"/>
          </a:p>
        </p:txBody>
      </p:sp>
      <p:pic>
        <p:nvPicPr>
          <p:cNvPr id="13316" name="Picture 2"/>
          <p:cNvPicPr>
            <a:picLocks noChangeAspect="1" noChangeArrowheads="1"/>
          </p:cNvPicPr>
          <p:nvPr/>
        </p:nvPicPr>
        <p:blipFill>
          <a:blip r:embed="rId2" cstate="print"/>
          <a:srcRect l="13333" t="20267" r="13333" b="13867"/>
          <a:stretch>
            <a:fillRect/>
          </a:stretch>
        </p:blipFill>
        <p:spPr bwMode="auto">
          <a:xfrm>
            <a:off x="0" y="1725613"/>
            <a:ext cx="9144000" cy="513238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5867400"/>
          </a:xfrm>
          <a:solidFill>
            <a:srgbClr val="FFFF00"/>
          </a:solidFill>
        </p:spPr>
        <p:txBody>
          <a:bodyPr>
            <a:normAutofit fontScale="90000"/>
          </a:bodyPr>
          <a:lstStyle/>
          <a:p>
            <a:pPr algn="ctr" eaLnBrk="1" hangingPunct="1">
              <a:defRPr/>
            </a:pPr>
            <a:r>
              <a:rPr lang="en-US" sz="9600" b="1" dirty="0" smtClean="0">
                <a:solidFill>
                  <a:srgbClr val="0066FF"/>
                </a:solidFill>
                <a:effectLst>
                  <a:outerShdw blurRad="38100" dist="38100" dir="2700000" algn="tl">
                    <a:srgbClr val="000000">
                      <a:alpha val="43137"/>
                    </a:srgbClr>
                  </a:outerShdw>
                </a:effectLst>
              </a:rPr>
              <a:t>Review of classical</a:t>
            </a:r>
            <a:br>
              <a:rPr lang="en-US" sz="9600" b="1" dirty="0" smtClean="0">
                <a:solidFill>
                  <a:srgbClr val="0066FF"/>
                </a:solidFill>
                <a:effectLst>
                  <a:outerShdw blurRad="38100" dist="38100" dir="2700000" algn="tl">
                    <a:srgbClr val="000000">
                      <a:alpha val="43137"/>
                    </a:srgbClr>
                  </a:outerShdw>
                </a:effectLst>
              </a:rPr>
            </a:br>
            <a:r>
              <a:rPr lang="en-US" sz="9600" b="1" dirty="0" smtClean="0">
                <a:solidFill>
                  <a:srgbClr val="0066FF"/>
                </a:solidFill>
                <a:effectLst>
                  <a:outerShdw blurRad="38100" dist="38100" dir="2700000" algn="tl">
                    <a:srgbClr val="000000">
                      <a:alpha val="43137"/>
                    </a:srgbClr>
                  </a:outerShdw>
                </a:effectLst>
              </a:rPr>
              <a:t>propositional logic</a:t>
            </a:r>
          </a:p>
        </p:txBody>
      </p:sp>
      <p:sp>
        <p:nvSpPr>
          <p:cNvPr id="3" name="TextBox 2"/>
          <p:cNvSpPr txBox="1"/>
          <p:nvPr/>
        </p:nvSpPr>
        <p:spPr>
          <a:xfrm>
            <a:off x="6248400" y="5657671"/>
            <a:ext cx="2590800" cy="1200329"/>
          </a:xfrm>
          <a:prstGeom prst="rect">
            <a:avLst/>
          </a:prstGeom>
          <a:solidFill>
            <a:schemeClr val="accent5">
              <a:lumMod val="20000"/>
              <a:lumOff val="80000"/>
            </a:schemeClr>
          </a:solidFill>
        </p:spPr>
        <p:txBody>
          <a:bodyPr wrap="square" rtlCol="0">
            <a:spAutoFit/>
          </a:bodyPr>
          <a:lstStyle/>
          <a:p>
            <a:r>
              <a:rPr lang="en-US" dirty="0" smtClean="0"/>
              <a:t>Basic concepts, methods and terminology that will be our base in modal and other logics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219200"/>
          </a:xfrm>
          <a:solidFill>
            <a:srgbClr val="FFFF00"/>
          </a:solidFill>
        </p:spPr>
        <p:txBody>
          <a:bodyPr>
            <a:normAutofit fontScale="90000"/>
          </a:bodyPr>
          <a:lstStyle/>
          <a:p>
            <a:pPr algn="ctr" eaLnBrk="1" hangingPunct="1">
              <a:defRPr/>
            </a:pPr>
            <a:r>
              <a:rPr lang="en-US" sz="4400" b="1" dirty="0" smtClean="0">
                <a:solidFill>
                  <a:srgbClr val="FF0000"/>
                </a:solidFill>
                <a:effectLst>
                  <a:outerShdw blurRad="38100" dist="38100" dir="2700000" algn="tl">
                    <a:srgbClr val="000000">
                      <a:alpha val="43137"/>
                    </a:srgbClr>
                  </a:outerShdw>
                </a:effectLst>
              </a:rPr>
              <a:t>Propositional logic is the logic from ECE 171</a:t>
            </a:r>
          </a:p>
        </p:txBody>
      </p:sp>
      <p:sp>
        <p:nvSpPr>
          <p:cNvPr id="18435" name="Rectangle 10"/>
          <p:cNvSpPr>
            <a:spLocks noGrp="1" noChangeArrowheads="1"/>
          </p:cNvSpPr>
          <p:nvPr>
            <p:ph type="body" idx="1"/>
          </p:nvPr>
        </p:nvSpPr>
        <p:spPr>
          <a:xfrm>
            <a:off x="457200" y="2819400"/>
            <a:ext cx="8229600" cy="3306763"/>
          </a:xfrm>
        </p:spPr>
        <p:txBody>
          <a:bodyPr/>
          <a:lstStyle/>
          <a:p>
            <a:pPr eaLnBrk="1" hangingPunct="1"/>
            <a:r>
              <a:rPr lang="en-US" smtClean="0">
                <a:solidFill>
                  <a:srgbClr val="FF0000"/>
                </a:solidFill>
              </a:rPr>
              <a:t>Simple</a:t>
            </a:r>
            <a:r>
              <a:rPr lang="en-US" smtClean="0"/>
              <a:t> and easy to understand</a:t>
            </a:r>
          </a:p>
          <a:p>
            <a:pPr eaLnBrk="1" hangingPunct="1"/>
            <a:r>
              <a:rPr lang="en-US" smtClean="0">
                <a:solidFill>
                  <a:srgbClr val="0066FF"/>
                </a:solidFill>
              </a:rPr>
              <a:t>Decidable</a:t>
            </a:r>
            <a:r>
              <a:rPr lang="en-US" smtClean="0"/>
              <a:t>, but </a:t>
            </a:r>
            <a:r>
              <a:rPr lang="en-US" smtClean="0">
                <a:solidFill>
                  <a:srgbClr val="FF0000"/>
                </a:solidFill>
              </a:rPr>
              <a:t>NP complete</a:t>
            </a:r>
          </a:p>
          <a:p>
            <a:pPr lvl="1" eaLnBrk="1" hangingPunct="1"/>
            <a:r>
              <a:rPr lang="en-US" smtClean="0"/>
              <a:t>Very well studied; efficient SAT solvers</a:t>
            </a:r>
          </a:p>
          <a:p>
            <a:pPr lvl="1" eaLnBrk="1" hangingPunct="1"/>
            <a:r>
              <a:rPr lang="en-US" smtClean="0"/>
              <a:t>if you can reduce your problem to SAT …</a:t>
            </a:r>
          </a:p>
          <a:p>
            <a:pPr eaLnBrk="1" hangingPunct="1"/>
            <a:r>
              <a:rPr lang="en-US" smtClean="0"/>
              <a:t>Drawback</a:t>
            </a:r>
          </a:p>
          <a:p>
            <a:pPr lvl="1" eaLnBrk="1" hangingPunct="1"/>
            <a:r>
              <a:rPr lang="en-US" smtClean="0"/>
              <a:t>can only model </a:t>
            </a:r>
            <a:r>
              <a:rPr lang="en-US" smtClean="0">
                <a:solidFill>
                  <a:srgbClr val="0066FF"/>
                </a:solidFill>
              </a:rPr>
              <a:t>finite</a:t>
            </a:r>
            <a:r>
              <a:rPr lang="en-US" smtClean="0"/>
              <a:t> domains</a:t>
            </a:r>
          </a:p>
        </p:txBody>
      </p:sp>
      <p:pic>
        <p:nvPicPr>
          <p:cNvPr id="18436" name="Picture 15" descr="txp_fig"/>
          <p:cNvPicPr>
            <a:picLocks noChangeAspect="1" noChangeArrowheads="1"/>
          </p:cNvPicPr>
          <p:nvPr>
            <p:custDataLst>
              <p:tags r:id="rId1"/>
            </p:custDataLst>
          </p:nvPr>
        </p:nvPicPr>
        <p:blipFill>
          <a:blip r:embed="rId4" cstate="print"/>
          <a:srcRect/>
          <a:stretch>
            <a:fillRect/>
          </a:stretch>
        </p:blipFill>
        <p:spPr bwMode="auto">
          <a:xfrm>
            <a:off x="1160463" y="1577975"/>
            <a:ext cx="671195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914400"/>
            <a:ext cx="8305800" cy="4191000"/>
          </a:xfrm>
        </p:spPr>
        <p:txBody>
          <a:bodyPr>
            <a:noAutofit/>
          </a:bodyPr>
          <a:lstStyle/>
          <a:p>
            <a:r>
              <a:rPr lang="en-US" sz="6600" b="1" dirty="0">
                <a:solidFill>
                  <a:srgbClr val="FF0000"/>
                </a:solidFill>
                <a:effectLst>
                  <a:outerShdw blurRad="38100" dist="38100" dir="2700000" algn="tl">
                    <a:srgbClr val="000000">
                      <a:alpha val="43137"/>
                    </a:srgbClr>
                  </a:outerShdw>
                </a:effectLst>
              </a:rPr>
              <a:t>Truth Table Method</a:t>
            </a:r>
            <a:br>
              <a:rPr lang="en-US" sz="6600" b="1" dirty="0">
                <a:solidFill>
                  <a:srgbClr val="FF0000"/>
                </a:solidFill>
                <a:effectLst>
                  <a:outerShdw blurRad="38100" dist="38100" dir="2700000" algn="tl">
                    <a:srgbClr val="000000">
                      <a:alpha val="43137"/>
                    </a:srgbClr>
                  </a:outerShdw>
                </a:effectLst>
              </a:rPr>
            </a:br>
            <a:r>
              <a:rPr lang="en-US" sz="6600" b="1" dirty="0">
                <a:solidFill>
                  <a:srgbClr val="FF0000"/>
                </a:solidFill>
                <a:effectLst>
                  <a:outerShdw blurRad="38100" dist="38100" dir="2700000" algn="tl">
                    <a:srgbClr val="000000">
                      <a:alpha val="43137"/>
                    </a:srgbClr>
                  </a:outerShdw>
                </a:effectLst>
              </a:rPr>
              <a:t>and</a:t>
            </a:r>
            <a:br>
              <a:rPr lang="en-US" sz="6600" b="1" dirty="0">
                <a:solidFill>
                  <a:srgbClr val="FF0000"/>
                </a:solidFill>
                <a:effectLst>
                  <a:outerShdw blurRad="38100" dist="38100" dir="2700000" algn="tl">
                    <a:srgbClr val="000000">
                      <a:alpha val="43137"/>
                    </a:srgbClr>
                  </a:outerShdw>
                </a:effectLst>
              </a:rPr>
            </a:br>
            <a:r>
              <a:rPr lang="en-US" sz="6600" b="1" dirty="0">
                <a:solidFill>
                  <a:srgbClr val="FF0000"/>
                </a:solidFill>
                <a:effectLst>
                  <a:outerShdw blurRad="38100" dist="38100" dir="2700000" algn="tl">
                    <a:srgbClr val="000000">
                      <a:alpha val="43137"/>
                    </a:srgbClr>
                  </a:outerShdw>
                </a:effectLst>
              </a:rPr>
              <a:t>Propositional Proofs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15000" y="5715000"/>
            <a:ext cx="2971800" cy="1006475"/>
          </a:xfrm>
          <a:solidFill>
            <a:srgbClr val="FFFF00"/>
          </a:solidFill>
        </p:spPr>
        <p:txBody>
          <a:bodyPr/>
          <a:lstStyle/>
          <a:p>
            <a:pPr algn="l"/>
            <a:r>
              <a:rPr lang="en-US" sz="1800" b="1" dirty="0" smtClean="0">
                <a:solidFill>
                  <a:srgbClr val="FF0000"/>
                </a:solidFill>
              </a:rPr>
              <a:t>You are already used to use </a:t>
            </a:r>
            <a:r>
              <a:rPr lang="en-US" sz="1800" b="1" dirty="0" err="1" smtClean="0">
                <a:solidFill>
                  <a:srgbClr val="FF0000"/>
                </a:solidFill>
              </a:rPr>
              <a:t>Karnaugh</a:t>
            </a:r>
            <a:r>
              <a:rPr lang="en-US" sz="1800" b="1" dirty="0" smtClean="0">
                <a:solidFill>
                  <a:srgbClr val="FF0000"/>
                </a:solidFill>
              </a:rPr>
              <a:t> maps to </a:t>
            </a:r>
            <a:r>
              <a:rPr lang="en-US" sz="1800" b="1" dirty="0" err="1" smtClean="0">
                <a:solidFill>
                  <a:srgbClr val="FF0000"/>
                </a:solidFill>
              </a:rPr>
              <a:t>interprete</a:t>
            </a:r>
            <a:r>
              <a:rPr lang="en-US" sz="1800" b="1" dirty="0" smtClean="0">
                <a:solidFill>
                  <a:srgbClr val="FF0000"/>
                </a:solidFill>
              </a:rPr>
              <a:t> all these facts </a:t>
            </a:r>
            <a:endParaRPr lang="en-US" sz="1800" b="1" dirty="0">
              <a:solidFill>
                <a:srgbClr val="FF0000"/>
              </a:solidFill>
            </a:endParaRPr>
          </a:p>
        </p:txBody>
      </p:sp>
      <p:sp>
        <p:nvSpPr>
          <p:cNvPr id="21506" name="Rectangle 2"/>
          <p:cNvSpPr>
            <a:spLocks noGrp="1" noChangeArrowheads="1"/>
          </p:cNvSpPr>
          <p:nvPr>
            <p:ph type="title"/>
          </p:nvPr>
        </p:nvSpPr>
        <p:spPr/>
        <p:txBody>
          <a:bodyPr/>
          <a:lstStyle/>
          <a:p>
            <a:r>
              <a:rPr lang="en-US"/>
              <a:t>Deduction</a:t>
            </a:r>
          </a:p>
        </p:txBody>
      </p:sp>
      <p:sp>
        <p:nvSpPr>
          <p:cNvPr id="21510" name="Text Box 6"/>
          <p:cNvSpPr txBox="1">
            <a:spLocks noChangeArrowheads="1"/>
          </p:cNvSpPr>
          <p:nvPr/>
        </p:nvSpPr>
        <p:spPr bwMode="auto">
          <a:xfrm>
            <a:off x="685800" y="1219200"/>
            <a:ext cx="7896225" cy="4154984"/>
          </a:xfrm>
          <a:prstGeom prst="rect">
            <a:avLst/>
          </a:prstGeom>
          <a:noFill/>
          <a:ln w="9525">
            <a:noFill/>
            <a:miter lim="800000"/>
            <a:headEnd/>
            <a:tailEnd/>
          </a:ln>
          <a:effectLst/>
        </p:spPr>
        <p:txBody>
          <a:bodyPr>
            <a:spAutoFit/>
          </a:bodyPr>
          <a:lstStyle/>
          <a:p>
            <a:pPr algn="l"/>
            <a:r>
              <a:rPr lang="en-US" sz="2400" dirty="0"/>
              <a:t>In deduction, the conclusion is true whenever the premises are true.</a:t>
            </a:r>
          </a:p>
          <a:p>
            <a:pPr algn="l"/>
            <a:endParaRPr lang="en-US" sz="2400" dirty="0"/>
          </a:p>
          <a:p>
            <a:pPr algn="l"/>
            <a:r>
              <a:rPr lang="en-US" sz="2400" dirty="0">
                <a:solidFill>
                  <a:srgbClr val="FF0000"/>
                </a:solidFill>
              </a:rPr>
              <a:t>Premise: </a:t>
            </a:r>
            <a:r>
              <a:rPr lang="en-US" sz="2400" i="1" dirty="0"/>
              <a:t>p</a:t>
            </a:r>
            <a:endParaRPr lang="en-US" sz="2400" dirty="0"/>
          </a:p>
          <a:p>
            <a:pPr algn="l"/>
            <a:r>
              <a:rPr lang="en-US" sz="2400" dirty="0">
                <a:solidFill>
                  <a:srgbClr val="0070C0"/>
                </a:solidFill>
              </a:rPr>
              <a:t>Conclusion: </a:t>
            </a:r>
            <a:r>
              <a:rPr lang="en-US" sz="2400" dirty="0"/>
              <a:t>(</a:t>
            </a:r>
            <a:r>
              <a:rPr lang="en-US" sz="2400" i="1" dirty="0"/>
              <a:t>p </a:t>
            </a:r>
            <a:r>
              <a:rPr lang="en-US" sz="2400" dirty="0">
                <a:sym typeface="Symbol" pitchFamily="18" charset="2"/>
              </a:rPr>
              <a:t> </a:t>
            </a:r>
            <a:r>
              <a:rPr lang="en-US" sz="2400" i="1" dirty="0">
                <a:sym typeface="Symbol" pitchFamily="18" charset="2"/>
              </a:rPr>
              <a:t>q</a:t>
            </a:r>
            <a:r>
              <a:rPr lang="en-US" sz="2400" dirty="0">
                <a:sym typeface="Symbol" pitchFamily="18" charset="2"/>
              </a:rPr>
              <a:t>)</a:t>
            </a:r>
          </a:p>
          <a:p>
            <a:pPr algn="l"/>
            <a:endParaRPr lang="en-US" sz="2400" dirty="0">
              <a:sym typeface="Symbol" pitchFamily="18" charset="2"/>
            </a:endParaRPr>
          </a:p>
          <a:p>
            <a:pPr algn="l"/>
            <a:r>
              <a:rPr lang="en-US" sz="2400" dirty="0">
                <a:solidFill>
                  <a:srgbClr val="FF0000"/>
                </a:solidFill>
                <a:sym typeface="Symbol" pitchFamily="18" charset="2"/>
              </a:rPr>
              <a:t>Premise: </a:t>
            </a:r>
            <a:r>
              <a:rPr lang="en-US" sz="2400" i="1" dirty="0">
                <a:sym typeface="Symbol" pitchFamily="18" charset="2"/>
              </a:rPr>
              <a:t>p</a:t>
            </a:r>
            <a:r>
              <a:rPr lang="en-US" sz="2400" dirty="0">
                <a:sym typeface="Symbol" pitchFamily="18" charset="2"/>
              </a:rPr>
              <a:t> </a:t>
            </a:r>
          </a:p>
          <a:p>
            <a:pPr algn="l"/>
            <a:r>
              <a:rPr lang="en-US" sz="2400" dirty="0">
                <a:solidFill>
                  <a:srgbClr val="0070C0"/>
                </a:solidFill>
                <a:sym typeface="Symbol" pitchFamily="18" charset="2"/>
              </a:rPr>
              <a:t>Non-Conclusion: </a:t>
            </a:r>
            <a:r>
              <a:rPr lang="en-US" sz="2400" dirty="0">
                <a:sym typeface="Symbol" pitchFamily="18" charset="2"/>
              </a:rPr>
              <a:t>(</a:t>
            </a:r>
            <a:r>
              <a:rPr lang="en-US" sz="2400" i="1" dirty="0">
                <a:sym typeface="Symbol" pitchFamily="18" charset="2"/>
              </a:rPr>
              <a:t>p </a:t>
            </a:r>
            <a:r>
              <a:rPr lang="en-US" sz="2400" dirty="0">
                <a:sym typeface="Symbol" pitchFamily="18" charset="2"/>
              </a:rPr>
              <a:t> </a:t>
            </a:r>
            <a:r>
              <a:rPr lang="en-US" sz="2400" i="1" dirty="0">
                <a:sym typeface="Symbol" pitchFamily="18" charset="2"/>
              </a:rPr>
              <a:t>q</a:t>
            </a:r>
            <a:r>
              <a:rPr lang="en-US" sz="2400" dirty="0">
                <a:sym typeface="Symbol" pitchFamily="18" charset="2"/>
              </a:rPr>
              <a:t>)</a:t>
            </a:r>
          </a:p>
          <a:p>
            <a:pPr algn="l"/>
            <a:endParaRPr lang="en-US" sz="2400" dirty="0">
              <a:sym typeface="Symbol" pitchFamily="18" charset="2"/>
            </a:endParaRPr>
          </a:p>
          <a:p>
            <a:pPr algn="l"/>
            <a:r>
              <a:rPr lang="en-US" sz="2400" dirty="0">
                <a:solidFill>
                  <a:srgbClr val="FF0000"/>
                </a:solidFill>
                <a:sym typeface="Symbol" pitchFamily="18" charset="2"/>
              </a:rPr>
              <a:t>Premises: </a:t>
            </a:r>
            <a:r>
              <a:rPr lang="en-US" sz="2400" i="1" dirty="0">
                <a:sym typeface="Symbol" pitchFamily="18" charset="2"/>
              </a:rPr>
              <a:t>p, q</a:t>
            </a:r>
          </a:p>
          <a:p>
            <a:pPr algn="l"/>
            <a:r>
              <a:rPr lang="en-US" sz="2400" dirty="0">
                <a:solidFill>
                  <a:srgbClr val="0070C0"/>
                </a:solidFill>
                <a:sym typeface="Symbol" pitchFamily="18" charset="2"/>
              </a:rPr>
              <a:t>Conclusion: </a:t>
            </a:r>
            <a:r>
              <a:rPr lang="en-US" sz="2400" dirty="0">
                <a:sym typeface="Symbol" pitchFamily="18" charset="2"/>
              </a:rPr>
              <a:t>(</a:t>
            </a:r>
            <a:r>
              <a:rPr lang="en-US" sz="2400" i="1" dirty="0">
                <a:sym typeface="Symbol" pitchFamily="18" charset="2"/>
              </a:rPr>
              <a:t>p </a:t>
            </a:r>
            <a:r>
              <a:rPr lang="en-US" sz="2400" dirty="0">
                <a:sym typeface="Symbol" pitchFamily="18" charset="2"/>
              </a:rPr>
              <a:t> </a:t>
            </a:r>
            <a:r>
              <a:rPr lang="en-US" sz="2400" i="1" dirty="0">
                <a:sym typeface="Symbol" pitchFamily="18" charset="2"/>
              </a:rPr>
              <a:t>q</a:t>
            </a:r>
            <a:r>
              <a:rPr lang="en-US" sz="2400" dirty="0">
                <a:sym typeface="Symbol" pitchFamily="18" charset="2"/>
              </a:rPr>
              <a:t>)</a:t>
            </a:r>
            <a:endParaRPr lang="en-US" sz="2400" i="1" dirty="0">
              <a:sym typeface="Symbol" pitchFamily="18" charset="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533400"/>
            <a:ext cx="8229600" cy="5791200"/>
          </a:xfrm>
          <a:solidFill>
            <a:srgbClr val="FFFF00"/>
          </a:solidFill>
          <a:ln>
            <a:solidFill>
              <a:srgbClr val="F34905"/>
            </a:solidFill>
          </a:ln>
        </p:spPr>
        <p:txBody>
          <a:bodyPr>
            <a:noAutofit/>
          </a:bodyPr>
          <a:lstStyle/>
          <a:p>
            <a:r>
              <a:rPr lang="en-US" sz="13800" b="1" dirty="0">
                <a:solidFill>
                  <a:srgbClr val="FF0000"/>
                </a:solidFill>
                <a:effectLst>
                  <a:outerShdw blurRad="38100" dist="38100" dir="2700000" algn="tl">
                    <a:srgbClr val="000000">
                      <a:alpha val="43137"/>
                    </a:srgbClr>
                  </a:outerShdw>
                </a:effectLst>
              </a:rPr>
              <a:t>Logical Entailment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934F054-7242-43CF-8C02-216C73DBBE50}" type="slidenum">
              <a:rPr lang="en-US"/>
              <a:pPr/>
              <a:t>56</a:t>
            </a:fld>
            <a:endParaRPr lang="en-US"/>
          </a:p>
        </p:txBody>
      </p:sp>
      <p:sp>
        <p:nvSpPr>
          <p:cNvPr id="63490" name="Rectangle 2"/>
          <p:cNvSpPr>
            <a:spLocks noGrp="1" noChangeArrowheads="1"/>
          </p:cNvSpPr>
          <p:nvPr>
            <p:ph type="title"/>
          </p:nvPr>
        </p:nvSpPr>
        <p:spPr>
          <a:xfrm>
            <a:off x="457200" y="0"/>
            <a:ext cx="8229600" cy="1143000"/>
          </a:xfrm>
          <a:solidFill>
            <a:srgbClr val="FFFF00"/>
          </a:solidFill>
          <a:ln>
            <a:solidFill>
              <a:srgbClr val="F34905"/>
            </a:solidFill>
          </a:ln>
        </p:spPr>
        <p:txBody>
          <a:bodyPr>
            <a:normAutofit/>
          </a:bodyPr>
          <a:lstStyle/>
          <a:p>
            <a:r>
              <a:rPr lang="en-US" sz="5400" b="1" dirty="0">
                <a:solidFill>
                  <a:srgbClr val="FF0000"/>
                </a:solidFill>
                <a:effectLst>
                  <a:outerShdw blurRad="38100" dist="38100" dir="2700000" algn="tl">
                    <a:srgbClr val="000000">
                      <a:alpha val="43137"/>
                    </a:srgbClr>
                  </a:outerShdw>
                </a:effectLst>
              </a:rPr>
              <a:t>Logical Entailment</a:t>
            </a:r>
          </a:p>
        </p:txBody>
      </p:sp>
      <p:sp>
        <p:nvSpPr>
          <p:cNvPr id="63491" name="Text Box 3"/>
          <p:cNvSpPr txBox="1">
            <a:spLocks noChangeArrowheads="1"/>
          </p:cNvSpPr>
          <p:nvPr/>
        </p:nvSpPr>
        <p:spPr bwMode="auto">
          <a:xfrm>
            <a:off x="685800" y="1524000"/>
            <a:ext cx="7896225" cy="1200329"/>
          </a:xfrm>
          <a:prstGeom prst="rect">
            <a:avLst/>
          </a:prstGeom>
          <a:noFill/>
          <a:ln w="9525">
            <a:noFill/>
            <a:miter lim="800000"/>
            <a:headEnd/>
            <a:tailEnd/>
          </a:ln>
          <a:effectLst/>
        </p:spPr>
        <p:txBody>
          <a:bodyPr>
            <a:spAutoFit/>
          </a:bodyPr>
          <a:lstStyle/>
          <a:p>
            <a:pPr algn="l"/>
            <a:r>
              <a:rPr lang="en-US" sz="2400" dirty="0"/>
              <a:t>A set of premises </a:t>
            </a:r>
            <a:r>
              <a:rPr lang="en-US" sz="2400" dirty="0">
                <a:sym typeface="Symbol" pitchFamily="18" charset="2"/>
              </a:rPr>
              <a:t></a:t>
            </a:r>
            <a:r>
              <a:rPr lang="en-US" sz="2400" dirty="0"/>
              <a:t> </a:t>
            </a:r>
            <a:r>
              <a:rPr lang="en-US" sz="2400" i="1" dirty="0"/>
              <a:t>logically entails</a:t>
            </a:r>
            <a:r>
              <a:rPr lang="en-US" sz="2400" dirty="0"/>
              <a:t> a conclusion </a:t>
            </a:r>
            <a:r>
              <a:rPr lang="en-US" sz="2400" dirty="0">
                <a:sym typeface="Symbol" pitchFamily="18" charset="2"/>
              </a:rPr>
              <a:t></a:t>
            </a:r>
            <a:r>
              <a:rPr lang="en-US" sz="2400" dirty="0"/>
              <a:t> (written as </a:t>
            </a:r>
            <a:r>
              <a:rPr lang="en-US" sz="2400" dirty="0">
                <a:sym typeface="Symbol" pitchFamily="18" charset="2"/>
              </a:rPr>
              <a:t> </a:t>
            </a:r>
            <a:r>
              <a:rPr lang="en-US" sz="2400" dirty="0">
                <a:solidFill>
                  <a:srgbClr val="FF0000"/>
                </a:solidFill>
                <a:sym typeface="Symbol" pitchFamily="18" charset="2"/>
              </a:rPr>
              <a:t>|=</a:t>
            </a:r>
            <a:r>
              <a:rPr lang="en-US" sz="2400" dirty="0">
                <a:sym typeface="Symbol" pitchFamily="18" charset="2"/>
              </a:rPr>
              <a:t> )</a:t>
            </a:r>
            <a:r>
              <a:rPr lang="en-US" sz="2400" dirty="0"/>
              <a:t> </a:t>
            </a:r>
            <a:r>
              <a:rPr lang="en-US" sz="2400" dirty="0">
                <a:solidFill>
                  <a:srgbClr val="FF0000"/>
                </a:solidFill>
              </a:rPr>
              <a:t>if and only if </a:t>
            </a:r>
            <a:r>
              <a:rPr lang="en-US" sz="2400" dirty="0"/>
              <a:t>every interpretation that satisfies the premises also satisfies the conclusion</a:t>
            </a:r>
            <a:r>
              <a:rPr lang="en-US" sz="2400" dirty="0" smtClean="0"/>
              <a:t>.</a:t>
            </a:r>
            <a:endParaRPr lang="en-US" sz="2400" dirty="0"/>
          </a:p>
        </p:txBody>
      </p:sp>
      <p:sp>
        <p:nvSpPr>
          <p:cNvPr id="6" name="Text Box 3"/>
          <p:cNvSpPr txBox="1">
            <a:spLocks noChangeArrowheads="1"/>
          </p:cNvSpPr>
          <p:nvPr/>
        </p:nvSpPr>
        <p:spPr bwMode="auto">
          <a:xfrm>
            <a:off x="990600" y="4038600"/>
            <a:ext cx="7896225" cy="2308324"/>
          </a:xfrm>
          <a:prstGeom prst="rect">
            <a:avLst/>
          </a:prstGeom>
          <a:solidFill>
            <a:schemeClr val="accent5">
              <a:lumMod val="20000"/>
              <a:lumOff val="80000"/>
            </a:schemeClr>
          </a:solidFill>
          <a:ln w="9525">
            <a:noFill/>
            <a:miter lim="800000"/>
            <a:headEnd/>
            <a:tailEnd/>
          </a:ln>
          <a:effectLst/>
        </p:spPr>
        <p:txBody>
          <a:bodyPr>
            <a:spAutoFit/>
          </a:bodyPr>
          <a:lstStyle/>
          <a:p>
            <a:r>
              <a:rPr lang="en-US" sz="2400" b="1" dirty="0" smtClean="0">
                <a:effectLst>
                  <a:outerShdw blurRad="38100" dist="38100" dir="2700000" algn="tl">
                    <a:srgbClr val="000000">
                      <a:alpha val="43137"/>
                    </a:srgbClr>
                  </a:outerShdw>
                </a:effectLst>
              </a:rPr>
              <a:t>Examples</a:t>
            </a:r>
          </a:p>
          <a:p>
            <a:r>
              <a:rPr lang="en-US" sz="2400" dirty="0" smtClean="0"/>
              <a:t>{</a:t>
            </a:r>
            <a:r>
              <a:rPr lang="en-US" sz="2400" i="1" dirty="0" smtClean="0"/>
              <a:t>p</a:t>
            </a:r>
            <a:r>
              <a:rPr lang="en-US" sz="2400" dirty="0"/>
              <a:t>} </a:t>
            </a:r>
            <a:r>
              <a:rPr lang="en-US" sz="2400" dirty="0">
                <a:solidFill>
                  <a:srgbClr val="FF0000"/>
                </a:solidFill>
              </a:rPr>
              <a:t>|=</a:t>
            </a:r>
            <a:r>
              <a:rPr lang="en-US" sz="2400" dirty="0"/>
              <a:t> (</a:t>
            </a:r>
            <a:r>
              <a:rPr lang="en-US" sz="2400" i="1" dirty="0"/>
              <a:t>p </a:t>
            </a:r>
            <a:r>
              <a:rPr lang="en-US" sz="2400" dirty="0">
                <a:sym typeface="Symbol" pitchFamily="18" charset="2"/>
              </a:rPr>
              <a:t> </a:t>
            </a:r>
            <a:r>
              <a:rPr lang="en-US" sz="2400" i="1" dirty="0">
                <a:sym typeface="Symbol" pitchFamily="18" charset="2"/>
              </a:rPr>
              <a:t>q</a:t>
            </a:r>
            <a:r>
              <a:rPr lang="en-US" sz="2400" dirty="0" smtClean="0">
                <a:sym typeface="Symbol" pitchFamily="18" charset="2"/>
              </a:rPr>
              <a:t>)             entails</a:t>
            </a:r>
            <a:endParaRPr lang="en-US" sz="2400" dirty="0">
              <a:sym typeface="Symbol" pitchFamily="18" charset="2"/>
            </a:endParaRPr>
          </a:p>
          <a:p>
            <a:endParaRPr lang="en-US" sz="2400" dirty="0">
              <a:sym typeface="Symbol" pitchFamily="18" charset="2"/>
            </a:endParaRPr>
          </a:p>
          <a:p>
            <a:r>
              <a:rPr lang="en-US" sz="2400" dirty="0">
                <a:sym typeface="Symbol" pitchFamily="18" charset="2"/>
              </a:rPr>
              <a:t>{</a:t>
            </a:r>
            <a:r>
              <a:rPr lang="en-US" sz="2400" i="1" dirty="0">
                <a:sym typeface="Symbol" pitchFamily="18" charset="2"/>
              </a:rPr>
              <a:t>p</a:t>
            </a:r>
            <a:r>
              <a:rPr lang="en-US" sz="2400" dirty="0">
                <a:sym typeface="Symbol" pitchFamily="18" charset="2"/>
              </a:rPr>
              <a:t>} </a:t>
            </a:r>
            <a:r>
              <a:rPr lang="en-US" sz="2400" dirty="0">
                <a:solidFill>
                  <a:srgbClr val="FF0000"/>
                </a:solidFill>
                <a:sym typeface="Symbol" pitchFamily="18" charset="2"/>
              </a:rPr>
              <a:t>|#</a:t>
            </a:r>
            <a:r>
              <a:rPr lang="en-US" sz="2400" dirty="0">
                <a:sym typeface="Symbol" pitchFamily="18" charset="2"/>
              </a:rPr>
              <a:t> (</a:t>
            </a:r>
            <a:r>
              <a:rPr lang="en-US" sz="2400" i="1" dirty="0">
                <a:sym typeface="Symbol" pitchFamily="18" charset="2"/>
              </a:rPr>
              <a:t>p </a:t>
            </a:r>
            <a:r>
              <a:rPr lang="en-US" sz="2400" dirty="0">
                <a:sym typeface="Symbol" pitchFamily="18" charset="2"/>
              </a:rPr>
              <a:t> </a:t>
            </a:r>
            <a:r>
              <a:rPr lang="en-US" sz="2400" i="1" dirty="0">
                <a:sym typeface="Symbol" pitchFamily="18" charset="2"/>
              </a:rPr>
              <a:t>q</a:t>
            </a:r>
            <a:r>
              <a:rPr lang="en-US" sz="2400" dirty="0" smtClean="0">
                <a:sym typeface="Symbol" pitchFamily="18" charset="2"/>
              </a:rPr>
              <a:t>)             does not entail</a:t>
            </a:r>
            <a:endParaRPr lang="en-US" sz="2400" i="1" dirty="0">
              <a:sym typeface="Symbol" pitchFamily="18" charset="2"/>
            </a:endParaRPr>
          </a:p>
          <a:p>
            <a:endParaRPr lang="en-US" sz="2400" dirty="0">
              <a:sym typeface="Symbol" pitchFamily="18" charset="2"/>
            </a:endParaRPr>
          </a:p>
          <a:p>
            <a:r>
              <a:rPr lang="en-US" sz="2400" dirty="0">
                <a:sym typeface="Symbol" pitchFamily="18" charset="2"/>
              </a:rPr>
              <a:t>{</a:t>
            </a:r>
            <a:r>
              <a:rPr lang="en-US" sz="2400" i="1" dirty="0" err="1">
                <a:sym typeface="Symbol" pitchFamily="18" charset="2"/>
              </a:rPr>
              <a:t>p,q</a:t>
            </a:r>
            <a:r>
              <a:rPr lang="en-US" sz="2400" i="1" dirty="0">
                <a:sym typeface="Symbol" pitchFamily="18" charset="2"/>
              </a:rPr>
              <a:t>}</a:t>
            </a:r>
            <a:r>
              <a:rPr lang="en-US" sz="2400" dirty="0">
                <a:sym typeface="Symbol" pitchFamily="18" charset="2"/>
              </a:rPr>
              <a:t> </a:t>
            </a:r>
            <a:r>
              <a:rPr lang="en-US" sz="2400" dirty="0">
                <a:solidFill>
                  <a:srgbClr val="FF0000"/>
                </a:solidFill>
                <a:sym typeface="Symbol" pitchFamily="18" charset="2"/>
              </a:rPr>
              <a:t>|=</a:t>
            </a:r>
            <a:r>
              <a:rPr lang="en-US" sz="2400" dirty="0">
                <a:sym typeface="Symbol" pitchFamily="18" charset="2"/>
              </a:rPr>
              <a:t> (</a:t>
            </a:r>
            <a:r>
              <a:rPr lang="en-US" sz="2400" i="1" dirty="0">
                <a:sym typeface="Symbol" pitchFamily="18" charset="2"/>
              </a:rPr>
              <a:t>p </a:t>
            </a:r>
            <a:r>
              <a:rPr lang="en-US" sz="2400" dirty="0">
                <a:sym typeface="Symbol" pitchFamily="18" charset="2"/>
              </a:rPr>
              <a:t> </a:t>
            </a:r>
            <a:r>
              <a:rPr lang="en-US" sz="2400" i="1" dirty="0">
                <a:sym typeface="Symbol" pitchFamily="18" charset="2"/>
              </a:rPr>
              <a:t>q</a:t>
            </a:r>
            <a:r>
              <a:rPr lang="en-US" sz="2400" dirty="0" smtClean="0">
                <a:sym typeface="Symbol" pitchFamily="18" charset="2"/>
              </a:rPr>
              <a:t>)          entails</a:t>
            </a:r>
            <a:endParaRPr lang="en-US" sz="2400" i="1" dirty="0">
              <a:sym typeface="Symbol" pitchFamily="18" charset="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1143000"/>
          </a:xfrm>
          <a:solidFill>
            <a:schemeClr val="accent5">
              <a:lumMod val="20000"/>
              <a:lumOff val="80000"/>
            </a:schemeClr>
          </a:solidFill>
          <a:ln>
            <a:solidFill>
              <a:srgbClr val="F34905"/>
            </a:solidFill>
          </a:ln>
        </p:spPr>
        <p:txBody>
          <a:bodyPr>
            <a:normAutofit/>
          </a:bodyPr>
          <a:lstStyle/>
          <a:p>
            <a:r>
              <a:rPr lang="en-US" sz="5400" b="1" dirty="0" smtClean="0">
                <a:solidFill>
                  <a:srgbClr val="FF0000"/>
                </a:solidFill>
                <a:effectLst>
                  <a:outerShdw blurRad="38100" dist="38100" dir="2700000" algn="tl">
                    <a:srgbClr val="000000">
                      <a:alpha val="43137"/>
                    </a:srgbClr>
                  </a:outerShdw>
                </a:effectLst>
              </a:rPr>
              <a:t>Comment on defining</a:t>
            </a:r>
            <a:endParaRPr lang="en-US" sz="5400" b="1" dirty="0">
              <a:solidFill>
                <a:srgbClr val="FF0000"/>
              </a:solidFill>
              <a:effectLst>
                <a:outerShdw blurRad="38100" dist="38100" dir="2700000" algn="tl">
                  <a:srgbClr val="000000">
                    <a:alpha val="43137"/>
                  </a:srgbClr>
                </a:outerShdw>
              </a:effectLst>
            </a:endParaRPr>
          </a:p>
        </p:txBody>
      </p:sp>
      <p:sp>
        <p:nvSpPr>
          <p:cNvPr id="63491" name="Text Box 3"/>
          <p:cNvSpPr txBox="1">
            <a:spLocks noChangeArrowheads="1"/>
          </p:cNvSpPr>
          <p:nvPr/>
        </p:nvSpPr>
        <p:spPr bwMode="auto">
          <a:xfrm>
            <a:off x="533400" y="1447800"/>
            <a:ext cx="7896225" cy="1200329"/>
          </a:xfrm>
          <a:prstGeom prst="rect">
            <a:avLst/>
          </a:prstGeom>
          <a:noFill/>
          <a:ln w="9525">
            <a:solidFill>
              <a:srgbClr val="F34905"/>
            </a:solidFill>
            <a:miter lim="800000"/>
            <a:headEnd/>
            <a:tailEnd/>
          </a:ln>
          <a:effectLst/>
        </p:spPr>
        <p:txBody>
          <a:bodyPr>
            <a:spAutoFit/>
          </a:bodyPr>
          <a:lstStyle/>
          <a:p>
            <a:pPr algn="l"/>
            <a:r>
              <a:rPr lang="en-US" sz="2400" dirty="0"/>
              <a:t>A set of premises </a:t>
            </a:r>
            <a:r>
              <a:rPr lang="en-US" sz="2400" dirty="0">
                <a:sym typeface="Symbol" pitchFamily="18" charset="2"/>
              </a:rPr>
              <a:t></a:t>
            </a:r>
            <a:r>
              <a:rPr lang="en-US" sz="2400" dirty="0"/>
              <a:t> </a:t>
            </a:r>
            <a:r>
              <a:rPr lang="en-US" sz="2400" i="1" dirty="0"/>
              <a:t>logically entails</a:t>
            </a:r>
            <a:r>
              <a:rPr lang="en-US" sz="2400" dirty="0"/>
              <a:t> a conclusion </a:t>
            </a:r>
            <a:r>
              <a:rPr lang="en-US" sz="2400" dirty="0">
                <a:sym typeface="Symbol" pitchFamily="18" charset="2"/>
              </a:rPr>
              <a:t></a:t>
            </a:r>
            <a:r>
              <a:rPr lang="en-US" sz="2400" dirty="0"/>
              <a:t> (written as </a:t>
            </a:r>
            <a:r>
              <a:rPr lang="en-US" sz="2400" dirty="0">
                <a:sym typeface="Symbol" pitchFamily="18" charset="2"/>
              </a:rPr>
              <a:t> </a:t>
            </a:r>
            <a:r>
              <a:rPr lang="en-US" sz="2400" dirty="0">
                <a:solidFill>
                  <a:srgbClr val="FF0000"/>
                </a:solidFill>
                <a:sym typeface="Symbol" pitchFamily="18" charset="2"/>
              </a:rPr>
              <a:t>|=</a:t>
            </a:r>
            <a:r>
              <a:rPr lang="en-US" sz="2400" dirty="0">
                <a:sym typeface="Symbol" pitchFamily="18" charset="2"/>
              </a:rPr>
              <a:t> )</a:t>
            </a:r>
            <a:r>
              <a:rPr lang="en-US" sz="2400" dirty="0"/>
              <a:t> </a:t>
            </a:r>
            <a:r>
              <a:rPr lang="en-US" sz="2400" dirty="0">
                <a:solidFill>
                  <a:srgbClr val="FF0000"/>
                </a:solidFill>
              </a:rPr>
              <a:t>if and only if </a:t>
            </a:r>
            <a:r>
              <a:rPr lang="en-US" sz="2400" dirty="0"/>
              <a:t>every interpretation that satisfies the premises also satisfies the conclusion</a:t>
            </a:r>
            <a:r>
              <a:rPr lang="en-US" sz="2400" dirty="0" smtClean="0"/>
              <a:t>.</a:t>
            </a:r>
            <a:endParaRPr lang="en-US" sz="2400" dirty="0"/>
          </a:p>
        </p:txBody>
      </p:sp>
      <p:sp>
        <p:nvSpPr>
          <p:cNvPr id="7" name="TextBox 6"/>
          <p:cNvSpPr txBox="1"/>
          <p:nvPr/>
        </p:nvSpPr>
        <p:spPr>
          <a:xfrm>
            <a:off x="1447800" y="3048000"/>
            <a:ext cx="7315200" cy="923330"/>
          </a:xfrm>
          <a:prstGeom prst="rect">
            <a:avLst/>
          </a:prstGeom>
          <a:noFill/>
        </p:spPr>
        <p:txBody>
          <a:bodyPr wrap="square" rtlCol="0">
            <a:spAutoFit/>
          </a:bodyPr>
          <a:lstStyle/>
          <a:p>
            <a:pPr marL="342900" indent="-342900">
              <a:buFont typeface="+mj-lt"/>
              <a:buAutoNum type="arabicPeriod"/>
            </a:pPr>
            <a:r>
              <a:rPr lang="en-US" dirty="0" smtClean="0"/>
              <a:t>This definition raised some doubt in class</a:t>
            </a:r>
          </a:p>
          <a:p>
            <a:pPr marL="342900" indent="-342900">
              <a:buFont typeface="+mj-lt"/>
              <a:buAutoNum type="arabicPeriod"/>
            </a:pPr>
            <a:r>
              <a:rPr lang="en-US" dirty="0" smtClean="0"/>
              <a:t>But it is only the way how we define things in </a:t>
            </a:r>
            <a:r>
              <a:rPr lang="en-US" dirty="0" err="1" smtClean="0"/>
              <a:t>metalanguage</a:t>
            </a:r>
            <a:endParaRPr lang="en-US" dirty="0" smtClean="0"/>
          </a:p>
          <a:p>
            <a:pPr marL="342900" indent="-342900">
              <a:buFont typeface="+mj-lt"/>
              <a:buAutoNum type="arabicPeriod"/>
            </a:pPr>
            <a:r>
              <a:rPr lang="en-US" dirty="0" smtClean="0"/>
              <a:t>I can write like this</a:t>
            </a:r>
            <a:endParaRPr lang="en-US" dirty="0"/>
          </a:p>
        </p:txBody>
      </p:sp>
      <p:sp>
        <p:nvSpPr>
          <p:cNvPr id="8" name="Text Box 3"/>
          <p:cNvSpPr txBox="1">
            <a:spLocks noChangeArrowheads="1"/>
          </p:cNvSpPr>
          <p:nvPr/>
        </p:nvSpPr>
        <p:spPr bwMode="auto">
          <a:xfrm>
            <a:off x="533400" y="4114800"/>
            <a:ext cx="7896225" cy="1938992"/>
          </a:xfrm>
          <a:prstGeom prst="rect">
            <a:avLst/>
          </a:prstGeom>
          <a:noFill/>
          <a:ln w="9525">
            <a:solidFill>
              <a:srgbClr val="F34905"/>
            </a:solidFill>
            <a:miter lim="800000"/>
            <a:headEnd/>
            <a:tailEnd/>
          </a:ln>
          <a:effectLst/>
        </p:spPr>
        <p:txBody>
          <a:bodyPr>
            <a:spAutoFit/>
          </a:bodyPr>
          <a:lstStyle/>
          <a:p>
            <a:pPr algn="l"/>
            <a:r>
              <a:rPr lang="en-US" sz="2400" dirty="0"/>
              <a:t>A set of premises </a:t>
            </a:r>
            <a:r>
              <a:rPr lang="en-US" sz="2400" dirty="0">
                <a:sym typeface="Symbol" pitchFamily="18" charset="2"/>
              </a:rPr>
              <a:t></a:t>
            </a:r>
            <a:r>
              <a:rPr lang="en-US" sz="2400" dirty="0"/>
              <a:t> </a:t>
            </a:r>
            <a:r>
              <a:rPr lang="en-US" sz="2400" i="1" dirty="0"/>
              <a:t>logically entails</a:t>
            </a:r>
            <a:r>
              <a:rPr lang="en-US" sz="2400" dirty="0"/>
              <a:t> a conclusion </a:t>
            </a:r>
            <a:r>
              <a:rPr lang="en-US" sz="2400" dirty="0">
                <a:sym typeface="Symbol" pitchFamily="18" charset="2"/>
              </a:rPr>
              <a:t></a:t>
            </a:r>
            <a:r>
              <a:rPr lang="en-US" sz="2400" dirty="0"/>
              <a:t> (written as </a:t>
            </a:r>
            <a:r>
              <a:rPr lang="en-US" sz="2400" dirty="0">
                <a:sym typeface="Symbol" pitchFamily="18" charset="2"/>
              </a:rPr>
              <a:t> </a:t>
            </a:r>
            <a:r>
              <a:rPr lang="en-US" sz="2400" dirty="0">
                <a:solidFill>
                  <a:srgbClr val="FF0000"/>
                </a:solidFill>
                <a:sym typeface="Symbol" pitchFamily="18" charset="2"/>
              </a:rPr>
              <a:t>|=</a:t>
            </a:r>
            <a:r>
              <a:rPr lang="en-US" sz="2400" dirty="0">
                <a:sym typeface="Symbol" pitchFamily="18" charset="2"/>
              </a:rPr>
              <a:t> )</a:t>
            </a:r>
            <a:r>
              <a:rPr lang="en-US" sz="2400" dirty="0"/>
              <a:t> </a:t>
            </a:r>
            <a:endParaRPr lang="en-US" sz="2400" dirty="0" smtClean="0"/>
          </a:p>
          <a:p>
            <a:pPr algn="l"/>
            <a:r>
              <a:rPr lang="en-US" sz="2400" dirty="0" smtClean="0">
                <a:solidFill>
                  <a:srgbClr val="0070C0"/>
                </a:solidFill>
              </a:rPr>
              <a:t>=def= </a:t>
            </a:r>
          </a:p>
          <a:p>
            <a:pPr algn="l"/>
            <a:r>
              <a:rPr lang="en-US" sz="2400" dirty="0" smtClean="0"/>
              <a:t>every </a:t>
            </a:r>
            <a:r>
              <a:rPr lang="en-US" sz="2400" dirty="0"/>
              <a:t>interpretation that satisfies the premises also satisfies the conclusion</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0"/>
            <a:ext cx="8458200" cy="1143000"/>
          </a:xfrm>
          <a:solidFill>
            <a:schemeClr val="accent5">
              <a:lumMod val="20000"/>
              <a:lumOff val="80000"/>
            </a:schemeClr>
          </a:solidFill>
          <a:ln>
            <a:solidFill>
              <a:srgbClr val="F34905"/>
            </a:solidFill>
          </a:ln>
        </p:spPr>
        <p:txBody>
          <a:bodyPr>
            <a:noAutofit/>
          </a:bodyPr>
          <a:lstStyle/>
          <a:p>
            <a:r>
              <a:rPr lang="en-US" sz="4000" b="1" dirty="0" smtClean="0">
                <a:solidFill>
                  <a:srgbClr val="FF0000"/>
                </a:solidFill>
                <a:effectLst>
                  <a:outerShdw blurRad="38100" dist="38100" dir="2700000" algn="tl">
                    <a:srgbClr val="000000">
                      <a:alpha val="43137"/>
                    </a:srgbClr>
                  </a:outerShdw>
                </a:effectLst>
              </a:rPr>
              <a:t>Comment on defining in Meta-Language</a:t>
            </a:r>
            <a:endParaRPr lang="en-US" sz="4000" b="1" dirty="0">
              <a:solidFill>
                <a:srgbClr val="FF0000"/>
              </a:solidFill>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457200" y="1371600"/>
            <a:ext cx="7896225" cy="4893647"/>
          </a:xfrm>
          <a:prstGeom prst="rect">
            <a:avLst/>
          </a:prstGeom>
          <a:noFill/>
          <a:ln w="9525">
            <a:solidFill>
              <a:srgbClr val="F34905"/>
            </a:solidFill>
            <a:miter lim="800000"/>
            <a:headEnd/>
            <a:tailEnd/>
          </a:ln>
          <a:effectLst/>
        </p:spPr>
        <p:txBody>
          <a:bodyPr>
            <a:spAutoFit/>
          </a:bodyPr>
          <a:lstStyle/>
          <a:p>
            <a:pPr algn="l"/>
            <a:r>
              <a:rPr lang="en-US" sz="2400" dirty="0"/>
              <a:t>A set of premises </a:t>
            </a:r>
            <a:r>
              <a:rPr lang="en-US" sz="2400" dirty="0">
                <a:sym typeface="Symbol" pitchFamily="18" charset="2"/>
              </a:rPr>
              <a:t></a:t>
            </a:r>
            <a:r>
              <a:rPr lang="en-US" sz="2400" dirty="0"/>
              <a:t> </a:t>
            </a:r>
            <a:r>
              <a:rPr lang="en-US" sz="2400" i="1" dirty="0"/>
              <a:t>logically entails</a:t>
            </a:r>
            <a:r>
              <a:rPr lang="en-US" sz="2400" dirty="0"/>
              <a:t> a conclusion </a:t>
            </a:r>
            <a:r>
              <a:rPr lang="en-US" sz="2400" dirty="0">
                <a:sym typeface="Symbol" pitchFamily="18" charset="2"/>
              </a:rPr>
              <a:t></a:t>
            </a:r>
            <a:r>
              <a:rPr lang="en-US" sz="2400" dirty="0"/>
              <a:t> (written as </a:t>
            </a:r>
            <a:r>
              <a:rPr lang="en-US" sz="2400" dirty="0">
                <a:sym typeface="Symbol" pitchFamily="18" charset="2"/>
              </a:rPr>
              <a:t> </a:t>
            </a:r>
            <a:r>
              <a:rPr lang="en-US" sz="2400" dirty="0">
                <a:solidFill>
                  <a:srgbClr val="FF0000"/>
                </a:solidFill>
                <a:sym typeface="Symbol" pitchFamily="18" charset="2"/>
              </a:rPr>
              <a:t>|=</a:t>
            </a:r>
            <a:r>
              <a:rPr lang="en-US" sz="2400" dirty="0">
                <a:sym typeface="Symbol" pitchFamily="18" charset="2"/>
              </a:rPr>
              <a:t> )</a:t>
            </a:r>
            <a:r>
              <a:rPr lang="en-US" sz="2400" dirty="0"/>
              <a:t> </a:t>
            </a:r>
            <a:endParaRPr lang="en-US" sz="2400" dirty="0" smtClean="0"/>
          </a:p>
          <a:p>
            <a:pPr algn="l"/>
            <a:r>
              <a:rPr lang="en-US" sz="2400" dirty="0" smtClean="0">
                <a:solidFill>
                  <a:srgbClr val="0070C0"/>
                </a:solidFill>
              </a:rPr>
              <a:t>if</a:t>
            </a:r>
          </a:p>
          <a:p>
            <a:pPr algn="l"/>
            <a:r>
              <a:rPr lang="en-US" sz="2400" dirty="0" smtClean="0"/>
              <a:t>every </a:t>
            </a:r>
            <a:r>
              <a:rPr lang="en-US" sz="2400" dirty="0"/>
              <a:t>interpretation that satisfies the premises also satisfies the conclusion</a:t>
            </a:r>
            <a:r>
              <a:rPr lang="en-US" sz="2400" dirty="0" smtClean="0"/>
              <a:t>.</a:t>
            </a:r>
          </a:p>
          <a:p>
            <a:pPr algn="l"/>
            <a:endParaRPr lang="en-US" sz="2400" dirty="0" smtClean="0"/>
          </a:p>
          <a:p>
            <a:pPr algn="l"/>
            <a:r>
              <a:rPr lang="en-US" sz="2400" dirty="0" smtClean="0">
                <a:solidFill>
                  <a:srgbClr val="0070C0"/>
                </a:solidFill>
              </a:rPr>
              <a:t>And</a:t>
            </a:r>
          </a:p>
          <a:p>
            <a:r>
              <a:rPr lang="en-US" sz="2400" dirty="0" smtClean="0">
                <a:solidFill>
                  <a:srgbClr val="0070C0"/>
                </a:solidFill>
              </a:rPr>
              <a:t>When</a:t>
            </a:r>
          </a:p>
          <a:p>
            <a:r>
              <a:rPr lang="en-US" sz="2400" dirty="0" smtClean="0"/>
              <a:t>every interpretation that satisfies the premises also satisfies the conclusion</a:t>
            </a:r>
          </a:p>
          <a:p>
            <a:r>
              <a:rPr lang="en-US" sz="2400" dirty="0" smtClean="0">
                <a:solidFill>
                  <a:srgbClr val="0070C0"/>
                </a:solidFill>
              </a:rPr>
              <a:t>Then</a:t>
            </a:r>
          </a:p>
          <a:p>
            <a:r>
              <a:rPr lang="en-US" sz="2400" dirty="0" smtClean="0"/>
              <a:t>A set of premises </a:t>
            </a:r>
            <a:r>
              <a:rPr lang="en-US" sz="2400" dirty="0" smtClean="0">
                <a:sym typeface="Symbol" pitchFamily="18" charset="2"/>
              </a:rPr>
              <a:t></a:t>
            </a:r>
            <a:r>
              <a:rPr lang="en-US" sz="2400" dirty="0" smtClean="0"/>
              <a:t> </a:t>
            </a:r>
            <a:r>
              <a:rPr lang="en-US" sz="2400" i="1" dirty="0" smtClean="0"/>
              <a:t>logically entails</a:t>
            </a:r>
            <a:r>
              <a:rPr lang="en-US" sz="2400" dirty="0" smtClean="0"/>
              <a:t> a conclusion </a:t>
            </a:r>
            <a:r>
              <a:rPr lang="en-US" sz="2400" dirty="0" smtClean="0">
                <a:sym typeface="Symbol" pitchFamily="18" charset="2"/>
              </a:rPr>
              <a:t></a:t>
            </a:r>
            <a:r>
              <a:rPr lang="en-US" sz="2400" dirty="0" smtClean="0"/>
              <a:t> (written as </a:t>
            </a:r>
            <a:r>
              <a:rPr lang="en-US" sz="2400" dirty="0" smtClean="0">
                <a:sym typeface="Symbol" pitchFamily="18" charset="2"/>
              </a:rPr>
              <a:t> </a:t>
            </a:r>
            <a:r>
              <a:rPr lang="en-US" sz="2400" dirty="0" smtClean="0">
                <a:solidFill>
                  <a:srgbClr val="FF0000"/>
                </a:solidFill>
                <a:sym typeface="Symbol" pitchFamily="18" charset="2"/>
              </a:rPr>
              <a:t>|=</a:t>
            </a:r>
            <a:r>
              <a:rPr lang="en-US" sz="2400" dirty="0" smtClean="0">
                <a:sym typeface="Symbol" pitchFamily="18" charset="2"/>
              </a:rPr>
              <a:t> )</a:t>
            </a:r>
            <a:endParaRPr lang="en-US" sz="2400" dirty="0"/>
          </a:p>
        </p:txBody>
      </p:sp>
      <p:sp>
        <p:nvSpPr>
          <p:cNvPr id="6" name="TextBox 5"/>
          <p:cNvSpPr txBox="1"/>
          <p:nvPr/>
        </p:nvSpPr>
        <p:spPr>
          <a:xfrm>
            <a:off x="5029200" y="6096000"/>
            <a:ext cx="1905000" cy="646331"/>
          </a:xfrm>
          <a:prstGeom prst="rect">
            <a:avLst/>
          </a:prstGeom>
          <a:solidFill>
            <a:srgbClr val="FFFF00"/>
          </a:solidFill>
        </p:spPr>
        <p:txBody>
          <a:bodyPr wrap="square" rtlCol="0">
            <a:spAutoFit/>
          </a:bodyPr>
          <a:lstStyle/>
          <a:p>
            <a:r>
              <a:rPr lang="en-US" dirty="0" smtClean="0"/>
              <a:t>This is a way of defining</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934F054-7242-43CF-8C02-216C73DBBE50}" type="slidenum">
              <a:rPr lang="en-US"/>
              <a:pPr/>
              <a:t>59</a:t>
            </a:fld>
            <a:endParaRPr lang="en-US"/>
          </a:p>
        </p:txBody>
      </p:sp>
      <p:sp>
        <p:nvSpPr>
          <p:cNvPr id="63490" name="Rectangle 2"/>
          <p:cNvSpPr>
            <a:spLocks noGrp="1" noChangeArrowheads="1"/>
          </p:cNvSpPr>
          <p:nvPr>
            <p:ph type="title"/>
          </p:nvPr>
        </p:nvSpPr>
        <p:spPr>
          <a:xfrm>
            <a:off x="457200" y="0"/>
            <a:ext cx="8229600" cy="1143000"/>
          </a:xfrm>
          <a:solidFill>
            <a:srgbClr val="FFFF00"/>
          </a:solidFill>
          <a:ln>
            <a:solidFill>
              <a:srgbClr val="F34905"/>
            </a:solidFill>
          </a:ln>
        </p:spPr>
        <p:txBody>
          <a:bodyPr>
            <a:normAutofit/>
          </a:bodyPr>
          <a:lstStyle/>
          <a:p>
            <a:r>
              <a:rPr lang="en-US" sz="5400" b="1" dirty="0" smtClean="0">
                <a:solidFill>
                  <a:srgbClr val="FF0000"/>
                </a:solidFill>
                <a:effectLst>
                  <a:outerShdw blurRad="38100" dist="38100" dir="2700000" algn="tl">
                    <a:srgbClr val="000000">
                      <a:alpha val="43137"/>
                    </a:srgbClr>
                  </a:outerShdw>
                </a:effectLst>
              </a:rPr>
              <a:t>More on defining</a:t>
            </a:r>
            <a:endParaRPr lang="en-US" sz="5400" b="1" dirty="0">
              <a:solidFill>
                <a:srgbClr val="FF0000"/>
              </a:solidFill>
              <a:effectLst>
                <a:outerShdw blurRad="38100" dist="38100" dir="2700000" algn="tl">
                  <a:srgbClr val="000000">
                    <a:alpha val="43137"/>
                  </a:srgbClr>
                </a:outerShdw>
              </a:effectLst>
            </a:endParaRPr>
          </a:p>
        </p:txBody>
      </p:sp>
      <p:sp>
        <p:nvSpPr>
          <p:cNvPr id="63491" name="Text Box 3"/>
          <p:cNvSpPr txBox="1">
            <a:spLocks noChangeArrowheads="1"/>
          </p:cNvSpPr>
          <p:nvPr/>
        </p:nvSpPr>
        <p:spPr bwMode="auto">
          <a:xfrm>
            <a:off x="685800" y="1295400"/>
            <a:ext cx="7896225" cy="6001643"/>
          </a:xfrm>
          <a:prstGeom prst="rect">
            <a:avLst/>
          </a:prstGeom>
          <a:noFill/>
          <a:ln w="9525">
            <a:noFill/>
            <a:miter lim="800000"/>
            <a:headEnd/>
            <a:tailEnd/>
          </a:ln>
          <a:effectLst/>
        </p:spPr>
        <p:txBody>
          <a:bodyPr>
            <a:spAutoFit/>
          </a:bodyPr>
          <a:lstStyle/>
          <a:p>
            <a:pPr algn="l"/>
            <a:r>
              <a:rPr lang="en-US" sz="2400" dirty="0"/>
              <a:t>A set of premises </a:t>
            </a:r>
            <a:r>
              <a:rPr lang="en-US" sz="2400" dirty="0">
                <a:sym typeface="Symbol" pitchFamily="18" charset="2"/>
              </a:rPr>
              <a:t></a:t>
            </a:r>
            <a:r>
              <a:rPr lang="en-US" sz="2400" dirty="0"/>
              <a:t> </a:t>
            </a:r>
            <a:r>
              <a:rPr lang="en-US" sz="2400" i="1" dirty="0"/>
              <a:t>logically entails</a:t>
            </a:r>
            <a:r>
              <a:rPr lang="en-US" sz="2400" dirty="0"/>
              <a:t> a conclusion </a:t>
            </a:r>
            <a:r>
              <a:rPr lang="en-US" sz="2400" dirty="0">
                <a:sym typeface="Symbol" pitchFamily="18" charset="2"/>
              </a:rPr>
              <a:t></a:t>
            </a:r>
            <a:r>
              <a:rPr lang="en-US" sz="2400" dirty="0"/>
              <a:t> (written as </a:t>
            </a:r>
            <a:r>
              <a:rPr lang="en-US" sz="2400" dirty="0">
                <a:sym typeface="Symbol" pitchFamily="18" charset="2"/>
              </a:rPr>
              <a:t> </a:t>
            </a:r>
            <a:r>
              <a:rPr lang="en-US" sz="2400" dirty="0">
                <a:solidFill>
                  <a:srgbClr val="FF0000"/>
                </a:solidFill>
                <a:sym typeface="Symbol" pitchFamily="18" charset="2"/>
              </a:rPr>
              <a:t>|=</a:t>
            </a:r>
            <a:r>
              <a:rPr lang="en-US" sz="2400" dirty="0">
                <a:sym typeface="Symbol" pitchFamily="18" charset="2"/>
              </a:rPr>
              <a:t> )</a:t>
            </a:r>
            <a:r>
              <a:rPr lang="en-US" sz="2400" dirty="0"/>
              <a:t> </a:t>
            </a:r>
            <a:r>
              <a:rPr lang="en-US" sz="2400" dirty="0">
                <a:solidFill>
                  <a:srgbClr val="FF0000"/>
                </a:solidFill>
              </a:rPr>
              <a:t>if and only if </a:t>
            </a:r>
            <a:r>
              <a:rPr lang="en-US" sz="2400" dirty="0"/>
              <a:t>every interpretation that satisfies the premises also satisfies the conclusion</a:t>
            </a:r>
            <a:r>
              <a:rPr lang="en-US" sz="2400" dirty="0" smtClean="0"/>
              <a:t>.</a:t>
            </a:r>
          </a:p>
          <a:p>
            <a:pPr algn="l"/>
            <a:endParaRPr lang="en-US" sz="2400" dirty="0" smtClean="0"/>
          </a:p>
          <a:p>
            <a:pPr algn="l"/>
            <a:r>
              <a:rPr lang="en-US" sz="2400" dirty="0" smtClean="0"/>
              <a:t>I am not saying</a:t>
            </a:r>
          </a:p>
          <a:p>
            <a:pPr algn="l"/>
            <a:endParaRPr lang="en-US" sz="2400" dirty="0" smtClean="0"/>
          </a:p>
          <a:p>
            <a:r>
              <a:rPr lang="en-US" sz="2400" dirty="0" smtClean="0"/>
              <a:t>A set of premises </a:t>
            </a:r>
            <a:r>
              <a:rPr lang="en-US" sz="2400" dirty="0" smtClean="0">
                <a:sym typeface="Symbol" pitchFamily="18" charset="2"/>
              </a:rPr>
              <a:t></a:t>
            </a:r>
            <a:r>
              <a:rPr lang="en-US" sz="2400" dirty="0" smtClean="0"/>
              <a:t> </a:t>
            </a:r>
            <a:r>
              <a:rPr lang="en-US" sz="2400" i="1" dirty="0" smtClean="0"/>
              <a:t>logically entails</a:t>
            </a:r>
            <a:r>
              <a:rPr lang="en-US" sz="2400" dirty="0" smtClean="0"/>
              <a:t> a conclusion </a:t>
            </a:r>
            <a:r>
              <a:rPr lang="en-US" sz="2400" dirty="0" smtClean="0">
                <a:sym typeface="Symbol" pitchFamily="18" charset="2"/>
              </a:rPr>
              <a:t></a:t>
            </a:r>
            <a:r>
              <a:rPr lang="en-US" sz="2400" dirty="0" smtClean="0"/>
              <a:t> (written as </a:t>
            </a:r>
            <a:r>
              <a:rPr lang="en-US" sz="2400" dirty="0" smtClean="0">
                <a:sym typeface="Symbol" pitchFamily="18" charset="2"/>
              </a:rPr>
              <a:t> </a:t>
            </a:r>
            <a:r>
              <a:rPr lang="en-US" sz="2400" dirty="0" smtClean="0">
                <a:solidFill>
                  <a:srgbClr val="FF0000"/>
                </a:solidFill>
                <a:sym typeface="Symbol" pitchFamily="18" charset="2"/>
              </a:rPr>
              <a:t>|=</a:t>
            </a:r>
            <a:r>
              <a:rPr lang="en-US" sz="2400" dirty="0" smtClean="0">
                <a:sym typeface="Symbol" pitchFamily="18" charset="2"/>
              </a:rPr>
              <a:t> )</a:t>
            </a:r>
            <a:r>
              <a:rPr lang="en-US" sz="2400" dirty="0" smtClean="0"/>
              <a:t> </a:t>
            </a:r>
            <a:r>
              <a:rPr lang="en-US" sz="2400" dirty="0" smtClean="0">
                <a:solidFill>
                  <a:srgbClr val="FF0000"/>
                </a:solidFill>
              </a:rPr>
              <a:t>if and only if </a:t>
            </a:r>
            <a:r>
              <a:rPr lang="en-US" sz="2400" dirty="0" smtClean="0"/>
              <a:t>every interpretation that satisfies the premises also satisfies the conclusion and every interpretation that satisfies the conclusion also satisfies the premises.</a:t>
            </a:r>
          </a:p>
          <a:p>
            <a:endParaRPr lang="en-US" sz="2400" dirty="0" smtClean="0"/>
          </a:p>
          <a:p>
            <a:r>
              <a:rPr lang="en-US" sz="2400" dirty="0" smtClean="0"/>
              <a:t>If and only if is in definition, this is equality of </a:t>
            </a:r>
            <a:r>
              <a:rPr lang="en-US" sz="2400" dirty="0" err="1" smtClean="0"/>
              <a:t>metalanguage</a:t>
            </a:r>
            <a:r>
              <a:rPr lang="en-US" sz="2400" dirty="0" smtClean="0"/>
              <a:t> and equality inside the definition.</a:t>
            </a:r>
          </a:p>
          <a:p>
            <a:endParaRPr lang="en-US" sz="2400" dirty="0" smtClean="0"/>
          </a:p>
          <a:p>
            <a:r>
              <a:rPr lang="en-US" sz="2400" dirty="0" err="1" smtClean="0"/>
              <a:t>Metalanguage</a:t>
            </a:r>
            <a:r>
              <a:rPr lang="en-US" sz="2400" dirty="0" smtClean="0"/>
              <a:t> is a different beast!</a:t>
            </a:r>
          </a:p>
          <a:p>
            <a:pPr algn="l"/>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A90C72B-9BA5-4362-A345-59B90418E6B2}" type="slidenum">
              <a:rPr lang="de-DE"/>
              <a:pPr>
                <a:defRPr/>
              </a:pPr>
              <a:t>6</a:t>
            </a:fld>
            <a:endParaRPr lang="de-DE"/>
          </a:p>
        </p:txBody>
      </p:sp>
      <p:sp>
        <p:nvSpPr>
          <p:cNvPr id="20483" name="Rectangle 2"/>
          <p:cNvSpPr>
            <a:spLocks noGrp="1" noChangeArrowheads="1"/>
          </p:cNvSpPr>
          <p:nvPr>
            <p:ph type="title"/>
          </p:nvPr>
        </p:nvSpPr>
        <p:spPr/>
        <p:txBody>
          <a:bodyPr/>
          <a:lstStyle/>
          <a:p>
            <a:r>
              <a:rPr lang="de-DE" dirty="0" smtClean="0"/>
              <a:t>MechaDroyd Typ C3</a:t>
            </a:r>
            <a:br>
              <a:rPr lang="de-DE" dirty="0" smtClean="0"/>
            </a:br>
            <a:r>
              <a:rPr lang="de-DE" sz="2400" dirty="0" smtClean="0"/>
              <a:t>Business Design, Japan</a:t>
            </a:r>
          </a:p>
        </p:txBody>
      </p:sp>
      <p:sp>
        <p:nvSpPr>
          <p:cNvPr id="20484" name="Rectangle 3"/>
          <p:cNvSpPr>
            <a:spLocks noGrp="1" noChangeArrowheads="1"/>
          </p:cNvSpPr>
          <p:nvPr>
            <p:ph type="body" idx="1"/>
          </p:nvPr>
        </p:nvSpPr>
        <p:spPr/>
        <p:txBody>
          <a:bodyPr/>
          <a:lstStyle/>
          <a:p>
            <a:pPr>
              <a:buFont typeface="Wingdings" pitchFamily="2" charset="2"/>
              <a:buNone/>
            </a:pPr>
            <a:r>
              <a:rPr lang="de-DE" smtClean="0"/>
              <a:t> </a:t>
            </a:r>
          </a:p>
        </p:txBody>
      </p:sp>
      <p:pic>
        <p:nvPicPr>
          <p:cNvPr id="20485" name="Picture 5" descr="mechadroid-type-c3-robot-receptionist-031008">
            <a:hlinkClick r:id="rId2"/>
          </p:cNvPr>
          <p:cNvPicPr>
            <a:picLocks noChangeAspect="1" noChangeArrowheads="1"/>
          </p:cNvPicPr>
          <p:nvPr/>
        </p:nvPicPr>
        <p:blipFill>
          <a:blip r:embed="rId3" cstate="print"/>
          <a:srcRect/>
          <a:stretch>
            <a:fillRect/>
          </a:stretch>
        </p:blipFill>
        <p:spPr bwMode="auto">
          <a:xfrm>
            <a:off x="1835150" y="1700213"/>
            <a:ext cx="5275263" cy="4549775"/>
          </a:xfrm>
          <a:prstGeom prst="rect">
            <a:avLst/>
          </a:prstGeom>
          <a:noFill/>
          <a:ln w="9525">
            <a:noFill/>
            <a:miter lim="800000"/>
            <a:headEnd/>
            <a:tailEnd/>
          </a:ln>
        </p:spPr>
      </p:pic>
      <p:sp>
        <p:nvSpPr>
          <p:cNvPr id="7" name="TextBox 6"/>
          <p:cNvSpPr txBox="1"/>
          <p:nvPr/>
        </p:nvSpPr>
        <p:spPr>
          <a:xfrm>
            <a:off x="0" y="3200400"/>
            <a:ext cx="1981200" cy="2308324"/>
          </a:xfrm>
          <a:prstGeom prst="rect">
            <a:avLst/>
          </a:prstGeom>
          <a:noFill/>
          <a:ln>
            <a:solidFill>
              <a:srgbClr val="F34905"/>
            </a:solidFill>
            <a:prstDash val="dash"/>
          </a:ln>
        </p:spPr>
        <p:txBody>
          <a:bodyPr wrap="square" rtlCol="0">
            <a:spAutoFit/>
          </a:bodyPr>
          <a:lstStyle/>
          <a:p>
            <a:r>
              <a:rPr lang="en-US" dirty="0" smtClean="0"/>
              <a:t>At this point I should ask all students to give another examples of  dialogs, that would include reasoning, to have with </a:t>
            </a:r>
            <a:r>
              <a:rPr lang="de-DE" dirty="0" smtClean="0"/>
              <a:t>MechaDroyd</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D50471-BB85-40BB-8E1C-30494C09BEED}" type="slidenum">
              <a:rPr lang="en-US"/>
              <a:pPr/>
              <a:t>60</a:t>
            </a:fld>
            <a:endParaRPr lang="en-US"/>
          </a:p>
        </p:txBody>
      </p:sp>
      <p:sp>
        <p:nvSpPr>
          <p:cNvPr id="56322" name="Rectangle 2"/>
          <p:cNvSpPr>
            <a:spLocks noGrp="1" noChangeArrowheads="1"/>
          </p:cNvSpPr>
          <p:nvPr>
            <p:ph type="title"/>
          </p:nvPr>
        </p:nvSpPr>
        <p:spPr>
          <a:xfrm>
            <a:off x="152400" y="838200"/>
            <a:ext cx="8763000" cy="990600"/>
          </a:xfrm>
          <a:solidFill>
            <a:srgbClr val="FFFFCC"/>
          </a:solidFill>
        </p:spPr>
        <p:txBody>
          <a:bodyPr>
            <a:normAutofit fontScale="90000"/>
          </a:bodyPr>
          <a:lstStyle/>
          <a:p>
            <a:r>
              <a:rPr lang="en-US" b="1" dirty="0"/>
              <a:t>Truth Table </a:t>
            </a:r>
            <a:r>
              <a:rPr lang="en-US" b="1" dirty="0" smtClean="0"/>
              <a:t>Method </a:t>
            </a:r>
            <a:r>
              <a:rPr lang="en-US" b="1" dirty="0" smtClean="0">
                <a:solidFill>
                  <a:srgbClr val="FF0000"/>
                </a:solidFill>
              </a:rPr>
              <a:t>to check entailment</a:t>
            </a:r>
            <a:endParaRPr lang="en-US" b="1" dirty="0">
              <a:solidFill>
                <a:srgbClr val="FF0000"/>
              </a:solidFill>
            </a:endParaRPr>
          </a:p>
        </p:txBody>
      </p:sp>
      <p:sp>
        <p:nvSpPr>
          <p:cNvPr id="56323" name="Text Box 3"/>
          <p:cNvSpPr txBox="1">
            <a:spLocks noChangeArrowheads="1"/>
          </p:cNvSpPr>
          <p:nvPr/>
        </p:nvSpPr>
        <p:spPr bwMode="auto">
          <a:xfrm>
            <a:off x="609600" y="2057400"/>
            <a:ext cx="7924800" cy="4524315"/>
          </a:xfrm>
          <a:prstGeom prst="rect">
            <a:avLst/>
          </a:prstGeom>
          <a:noFill/>
          <a:ln w="9525">
            <a:solidFill>
              <a:srgbClr val="F34905"/>
            </a:solidFill>
            <a:miter lim="800000"/>
            <a:headEnd/>
            <a:tailEnd/>
          </a:ln>
          <a:effectLst/>
        </p:spPr>
        <p:txBody>
          <a:bodyPr wrap="square">
            <a:spAutoFit/>
          </a:bodyPr>
          <a:lstStyle/>
          <a:p>
            <a:pPr marL="457200" indent="-457200" algn="l">
              <a:buFont typeface="+mj-lt"/>
              <a:buAutoNum type="arabicPeriod"/>
            </a:pPr>
            <a:r>
              <a:rPr lang="en-US" sz="2400" dirty="0"/>
              <a:t>We can check for logical entailment by comparing tables of all possible interpretations.</a:t>
            </a:r>
          </a:p>
          <a:p>
            <a:pPr marL="457200" indent="-457200" algn="l">
              <a:buFont typeface="+mj-lt"/>
              <a:buAutoNum type="arabicPeriod"/>
            </a:pPr>
            <a:endParaRPr lang="en-US" sz="2400" dirty="0"/>
          </a:p>
          <a:p>
            <a:pPr marL="457200" indent="-457200" algn="l">
              <a:buFont typeface="+mj-lt"/>
              <a:buAutoNum type="arabicPeriod"/>
            </a:pPr>
            <a:r>
              <a:rPr lang="en-US" sz="2400" dirty="0">
                <a:solidFill>
                  <a:srgbClr val="FF0000"/>
                </a:solidFill>
              </a:rPr>
              <a:t>In the first table</a:t>
            </a:r>
            <a:r>
              <a:rPr lang="en-US" sz="2400" dirty="0"/>
              <a:t>, eliminate all rows </a:t>
            </a:r>
            <a:r>
              <a:rPr lang="en-US" sz="2400" dirty="0">
                <a:solidFill>
                  <a:srgbClr val="0070C0"/>
                </a:solidFill>
              </a:rPr>
              <a:t>that </a:t>
            </a:r>
            <a:r>
              <a:rPr lang="en-US" sz="2400" u="sng" dirty="0">
                <a:solidFill>
                  <a:srgbClr val="0070C0"/>
                </a:solidFill>
              </a:rPr>
              <a:t>do not </a:t>
            </a:r>
            <a:r>
              <a:rPr lang="en-US" sz="2400" dirty="0">
                <a:solidFill>
                  <a:srgbClr val="0070C0"/>
                </a:solidFill>
              </a:rPr>
              <a:t>satisfy premises.</a:t>
            </a:r>
          </a:p>
          <a:p>
            <a:pPr marL="457200" indent="-457200" algn="l">
              <a:buFont typeface="+mj-lt"/>
              <a:buAutoNum type="arabicPeriod"/>
            </a:pPr>
            <a:endParaRPr lang="en-US" sz="2400" dirty="0"/>
          </a:p>
          <a:p>
            <a:pPr marL="457200" indent="-457200" algn="l">
              <a:buFont typeface="+mj-lt"/>
              <a:buAutoNum type="arabicPeriod"/>
            </a:pPr>
            <a:r>
              <a:rPr lang="en-US" sz="2400" dirty="0">
                <a:solidFill>
                  <a:srgbClr val="FF0000"/>
                </a:solidFill>
              </a:rPr>
              <a:t>In the second table</a:t>
            </a:r>
            <a:r>
              <a:rPr lang="en-US" sz="2400" dirty="0"/>
              <a:t>, eliminate all rows </a:t>
            </a:r>
            <a:r>
              <a:rPr lang="en-US" sz="2400" dirty="0">
                <a:solidFill>
                  <a:srgbClr val="0070C0"/>
                </a:solidFill>
              </a:rPr>
              <a:t>that </a:t>
            </a:r>
            <a:r>
              <a:rPr lang="en-US" sz="2400" u="sng" dirty="0">
                <a:solidFill>
                  <a:srgbClr val="0070C0"/>
                </a:solidFill>
              </a:rPr>
              <a:t>do not </a:t>
            </a:r>
            <a:r>
              <a:rPr lang="en-US" sz="2400" dirty="0">
                <a:solidFill>
                  <a:srgbClr val="0070C0"/>
                </a:solidFill>
              </a:rPr>
              <a:t>satisfy the conclusion.</a:t>
            </a:r>
          </a:p>
          <a:p>
            <a:pPr marL="457200" indent="-457200" algn="l">
              <a:buFont typeface="+mj-lt"/>
              <a:buAutoNum type="arabicPeriod"/>
            </a:pPr>
            <a:endParaRPr lang="en-US" sz="2400" dirty="0"/>
          </a:p>
          <a:p>
            <a:pPr marL="457200" indent="-457200" algn="l">
              <a:buFont typeface="+mj-lt"/>
              <a:buAutoNum type="arabicPeriod"/>
            </a:pPr>
            <a:r>
              <a:rPr lang="en-US" sz="2400" dirty="0"/>
              <a:t>If the remaining </a:t>
            </a:r>
            <a:r>
              <a:rPr lang="en-US" sz="2400" dirty="0">
                <a:solidFill>
                  <a:srgbClr val="FF0000"/>
                </a:solidFill>
                <a:effectLst>
                  <a:outerShdw blurRad="38100" dist="38100" dir="2700000" algn="tl">
                    <a:srgbClr val="000000">
                      <a:alpha val="43137"/>
                    </a:srgbClr>
                  </a:outerShdw>
                </a:effectLst>
              </a:rPr>
              <a:t>rows in the first table are a subset </a:t>
            </a:r>
            <a:r>
              <a:rPr lang="en-US" sz="2400" dirty="0"/>
              <a:t>of the remaining rows in the second table, then the premises logically entail the conclusion.</a:t>
            </a:r>
          </a:p>
        </p:txBody>
      </p:sp>
      <p:sp>
        <p:nvSpPr>
          <p:cNvPr id="6" name="TextBox 5"/>
          <p:cNvSpPr txBox="1"/>
          <p:nvPr/>
        </p:nvSpPr>
        <p:spPr>
          <a:xfrm>
            <a:off x="762000" y="152400"/>
            <a:ext cx="8153400" cy="646331"/>
          </a:xfrm>
          <a:prstGeom prst="rect">
            <a:avLst/>
          </a:prstGeom>
          <a:noFill/>
        </p:spPr>
        <p:txBody>
          <a:bodyPr wrap="square" rtlCol="0">
            <a:spAutoFit/>
          </a:bodyPr>
          <a:lstStyle/>
          <a:p>
            <a:r>
              <a:rPr lang="en-US" dirty="0" smtClean="0"/>
              <a:t>There are many ways to check entailment. In binary logic it is easy, here is one method. Another is to look to included in set X set S of </a:t>
            </a:r>
            <a:r>
              <a:rPr lang="en-US" dirty="0" err="1" smtClean="0"/>
              <a:t>minterms</a:t>
            </a:r>
            <a:r>
              <a:rPr lang="en-US" dirty="0" smtClean="0"/>
              <a:t> – </a:t>
            </a:r>
            <a:r>
              <a:rPr lang="en-US" dirty="0" smtClean="0">
                <a:solidFill>
                  <a:srgbClr val="FF0000"/>
                </a:solidFill>
              </a:rPr>
              <a:t>ask student</a:t>
            </a:r>
            <a:r>
              <a:rPr lang="en-US" dirty="0" smtClean="0"/>
              <a: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872E158-D0A9-4078-A3E6-FAD4F30BA764}" type="slidenum">
              <a:rPr lang="en-US"/>
              <a:pPr/>
              <a:t>61</a:t>
            </a:fld>
            <a:endParaRPr lang="en-US"/>
          </a:p>
        </p:txBody>
      </p:sp>
      <p:sp>
        <p:nvSpPr>
          <p:cNvPr id="57346" name="Rectangle 2"/>
          <p:cNvSpPr>
            <a:spLocks noGrp="1" noChangeArrowheads="1"/>
          </p:cNvSpPr>
          <p:nvPr>
            <p:ph type="title"/>
          </p:nvPr>
        </p:nvSpPr>
        <p:spPr/>
        <p:txBody>
          <a:bodyPr>
            <a:normAutofit fontScale="90000"/>
          </a:bodyPr>
          <a:lstStyle/>
          <a:p>
            <a:r>
              <a:rPr lang="en-US" dirty="0" smtClean="0"/>
              <a:t>Example of using </a:t>
            </a:r>
            <a:r>
              <a:rPr lang="en-US" dirty="0" smtClean="0">
                <a:solidFill>
                  <a:srgbClr val="00B0F0"/>
                </a:solidFill>
              </a:rPr>
              <a:t>Truth Table </a:t>
            </a:r>
            <a:r>
              <a:rPr lang="en-US" dirty="0" smtClean="0"/>
              <a:t>method</a:t>
            </a:r>
            <a:r>
              <a:rPr lang="en-US" dirty="0" smtClean="0">
                <a:solidFill>
                  <a:srgbClr val="FF0000"/>
                </a:solidFill>
              </a:rPr>
              <a:t> to check entailment</a:t>
            </a:r>
            <a:endParaRPr lang="en-US" dirty="0"/>
          </a:p>
        </p:txBody>
      </p:sp>
      <p:sp>
        <p:nvSpPr>
          <p:cNvPr id="57347" name="Text Box 3"/>
          <p:cNvSpPr txBox="1">
            <a:spLocks noChangeArrowheads="1"/>
          </p:cNvSpPr>
          <p:nvPr/>
        </p:nvSpPr>
        <p:spPr bwMode="auto">
          <a:xfrm>
            <a:off x="762000" y="2057400"/>
            <a:ext cx="7772400" cy="457200"/>
          </a:xfrm>
          <a:prstGeom prst="rect">
            <a:avLst/>
          </a:prstGeom>
          <a:noFill/>
          <a:ln w="9525">
            <a:noFill/>
            <a:miter lim="800000"/>
            <a:headEnd/>
            <a:tailEnd/>
          </a:ln>
          <a:effectLst/>
        </p:spPr>
        <p:txBody>
          <a:bodyPr>
            <a:spAutoFit/>
          </a:bodyPr>
          <a:lstStyle/>
          <a:p>
            <a:pPr algn="l"/>
            <a:r>
              <a:rPr lang="en-US" dirty="0"/>
              <a:t>Does </a:t>
            </a:r>
            <a:r>
              <a:rPr lang="en-US" i="1" dirty="0"/>
              <a:t>p</a:t>
            </a:r>
            <a:r>
              <a:rPr lang="en-US" dirty="0"/>
              <a:t> logically entail (</a:t>
            </a:r>
            <a:r>
              <a:rPr lang="en-US" i="1" dirty="0"/>
              <a:t>p </a:t>
            </a:r>
            <a:r>
              <a:rPr lang="en-US" dirty="0">
                <a:sym typeface="Symbol" pitchFamily="18" charset="2"/>
              </a:rPr>
              <a:t> </a:t>
            </a:r>
            <a:r>
              <a:rPr lang="en-US" i="1" dirty="0">
                <a:sym typeface="Symbol" pitchFamily="18" charset="2"/>
              </a:rPr>
              <a:t>q</a:t>
            </a:r>
            <a:r>
              <a:rPr lang="en-US" dirty="0">
                <a:sym typeface="Symbol" pitchFamily="18" charset="2"/>
              </a:rPr>
              <a:t>)?</a:t>
            </a:r>
            <a:endParaRPr lang="en-US" i="1" dirty="0">
              <a:sym typeface="Symbol" pitchFamily="18" charset="2"/>
            </a:endParaRPr>
          </a:p>
        </p:txBody>
      </p:sp>
      <p:graphicFrame>
        <p:nvGraphicFramePr>
          <p:cNvPr id="57349" name="Object 5"/>
          <p:cNvGraphicFramePr>
            <a:graphicFrameLocks noChangeAspect="1"/>
          </p:cNvGraphicFramePr>
          <p:nvPr/>
        </p:nvGraphicFramePr>
        <p:xfrm>
          <a:off x="2590800" y="3200400"/>
          <a:ext cx="625475" cy="1990725"/>
        </p:xfrm>
        <a:graphic>
          <a:graphicData uri="http://schemas.openxmlformats.org/presentationml/2006/ole">
            <p:oleObj spid="_x0000_s1026" name="Equation" r:id="rId3" imgW="342900" imgH="1092200" progId="Equation.3">
              <p:embed/>
            </p:oleObj>
          </a:graphicData>
        </a:graphic>
      </p:graphicFrame>
      <p:graphicFrame>
        <p:nvGraphicFramePr>
          <p:cNvPr id="57350" name="Object 6"/>
          <p:cNvGraphicFramePr>
            <a:graphicFrameLocks noChangeAspect="1"/>
          </p:cNvGraphicFramePr>
          <p:nvPr/>
        </p:nvGraphicFramePr>
        <p:xfrm>
          <a:off x="5562600" y="3200400"/>
          <a:ext cx="625475" cy="1990725"/>
        </p:xfrm>
        <a:graphic>
          <a:graphicData uri="http://schemas.openxmlformats.org/presentationml/2006/ole">
            <p:oleObj spid="_x0000_s1027" name="Equation" r:id="rId4" imgW="342900" imgH="1092200" progId="Equation.3">
              <p:embed/>
            </p:oleObj>
          </a:graphicData>
        </a:graphic>
      </p:graphicFrame>
      <p:sp>
        <p:nvSpPr>
          <p:cNvPr id="8" name="Rectangle 7"/>
          <p:cNvSpPr/>
          <p:nvPr/>
        </p:nvSpPr>
        <p:spPr>
          <a:xfrm>
            <a:off x="2514600" y="3581400"/>
            <a:ext cx="304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3581400"/>
            <a:ext cx="6858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8" idx="3"/>
            <a:endCxn id="9" idx="1"/>
          </p:cNvCxnSpPr>
          <p:nvPr/>
        </p:nvCxnSpPr>
        <p:spPr>
          <a:xfrm>
            <a:off x="2819400" y="3924300"/>
            <a:ext cx="2743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872E158-D0A9-4078-A3E6-FAD4F30BA764}" type="slidenum">
              <a:rPr lang="en-US"/>
              <a:pPr/>
              <a:t>62</a:t>
            </a:fld>
            <a:endParaRPr lang="en-US"/>
          </a:p>
        </p:txBody>
      </p:sp>
      <p:sp>
        <p:nvSpPr>
          <p:cNvPr id="57346" name="Rectangle 2"/>
          <p:cNvSpPr>
            <a:spLocks noGrp="1" noChangeArrowheads="1"/>
          </p:cNvSpPr>
          <p:nvPr>
            <p:ph type="title"/>
          </p:nvPr>
        </p:nvSpPr>
        <p:spPr/>
        <p:txBody>
          <a:bodyPr>
            <a:normAutofit fontScale="90000"/>
          </a:bodyPr>
          <a:lstStyle/>
          <a:p>
            <a:r>
              <a:rPr lang="en-US" dirty="0" smtClean="0"/>
              <a:t>Example of using Truth Table method. Other method</a:t>
            </a:r>
            <a:endParaRPr lang="en-US" dirty="0"/>
          </a:p>
        </p:txBody>
      </p:sp>
      <p:sp>
        <p:nvSpPr>
          <p:cNvPr id="57347" name="Text Box 3"/>
          <p:cNvSpPr txBox="1">
            <a:spLocks noChangeArrowheads="1"/>
          </p:cNvSpPr>
          <p:nvPr/>
        </p:nvSpPr>
        <p:spPr bwMode="auto">
          <a:xfrm>
            <a:off x="762000" y="1371600"/>
            <a:ext cx="7772400" cy="457200"/>
          </a:xfrm>
          <a:prstGeom prst="rect">
            <a:avLst/>
          </a:prstGeom>
          <a:noFill/>
          <a:ln w="9525">
            <a:noFill/>
            <a:miter lim="800000"/>
            <a:headEnd/>
            <a:tailEnd/>
          </a:ln>
          <a:effectLst/>
        </p:spPr>
        <p:txBody>
          <a:bodyPr>
            <a:spAutoFit/>
          </a:bodyPr>
          <a:lstStyle/>
          <a:p>
            <a:pPr algn="l"/>
            <a:r>
              <a:rPr lang="en-US" dirty="0"/>
              <a:t>Does </a:t>
            </a:r>
            <a:r>
              <a:rPr lang="en-US" i="1" dirty="0"/>
              <a:t>p</a:t>
            </a:r>
            <a:r>
              <a:rPr lang="en-US" dirty="0"/>
              <a:t> logically entail (</a:t>
            </a:r>
            <a:r>
              <a:rPr lang="en-US" i="1" dirty="0"/>
              <a:t>p </a:t>
            </a:r>
            <a:r>
              <a:rPr lang="en-US" dirty="0">
                <a:sym typeface="Symbol" pitchFamily="18" charset="2"/>
              </a:rPr>
              <a:t> </a:t>
            </a:r>
            <a:r>
              <a:rPr lang="en-US" i="1" dirty="0">
                <a:sym typeface="Symbol" pitchFamily="18" charset="2"/>
              </a:rPr>
              <a:t>q</a:t>
            </a:r>
            <a:r>
              <a:rPr lang="en-US" dirty="0">
                <a:sym typeface="Symbol" pitchFamily="18" charset="2"/>
              </a:rPr>
              <a:t>)?</a:t>
            </a:r>
            <a:endParaRPr lang="en-US" i="1" dirty="0">
              <a:sym typeface="Symbol" pitchFamily="18" charset="2"/>
            </a:endParaRPr>
          </a:p>
        </p:txBody>
      </p:sp>
      <p:graphicFrame>
        <p:nvGraphicFramePr>
          <p:cNvPr id="57349" name="Object 5"/>
          <p:cNvGraphicFramePr>
            <a:graphicFrameLocks noChangeAspect="1"/>
          </p:cNvGraphicFramePr>
          <p:nvPr/>
        </p:nvGraphicFramePr>
        <p:xfrm>
          <a:off x="2590800" y="2514600"/>
          <a:ext cx="625475" cy="1990725"/>
        </p:xfrm>
        <a:graphic>
          <a:graphicData uri="http://schemas.openxmlformats.org/presentationml/2006/ole">
            <p:oleObj spid="_x0000_s56322" name="Equation" r:id="rId3" imgW="342900" imgH="1092200" progId="Equation.3">
              <p:embed/>
            </p:oleObj>
          </a:graphicData>
        </a:graphic>
      </p:graphicFrame>
      <p:graphicFrame>
        <p:nvGraphicFramePr>
          <p:cNvPr id="57350" name="Object 6"/>
          <p:cNvGraphicFramePr>
            <a:graphicFrameLocks noChangeAspect="1"/>
          </p:cNvGraphicFramePr>
          <p:nvPr/>
        </p:nvGraphicFramePr>
        <p:xfrm>
          <a:off x="5562600" y="2514600"/>
          <a:ext cx="625475" cy="1990725"/>
        </p:xfrm>
        <a:graphic>
          <a:graphicData uri="http://schemas.openxmlformats.org/presentationml/2006/ole">
            <p:oleObj spid="_x0000_s56323" name="Equation" r:id="rId4" imgW="342900" imgH="1092200" progId="Equation.3">
              <p:embed/>
            </p:oleObj>
          </a:graphicData>
        </a:graphic>
      </p:graphicFrame>
      <p:sp>
        <p:nvSpPr>
          <p:cNvPr id="10" name="Text Box 3"/>
          <p:cNvSpPr txBox="1">
            <a:spLocks noChangeArrowheads="1"/>
          </p:cNvSpPr>
          <p:nvPr/>
        </p:nvSpPr>
        <p:spPr bwMode="auto">
          <a:xfrm>
            <a:off x="0" y="5288340"/>
            <a:ext cx="9144000" cy="1569660"/>
          </a:xfrm>
          <a:prstGeom prst="rect">
            <a:avLst/>
          </a:prstGeom>
          <a:solidFill>
            <a:schemeClr val="accent5">
              <a:lumMod val="20000"/>
              <a:lumOff val="80000"/>
            </a:schemeClr>
          </a:solidFill>
          <a:ln w="9525">
            <a:noFill/>
            <a:miter lim="800000"/>
            <a:headEnd/>
            <a:tailEnd/>
          </a:ln>
          <a:effectLst/>
        </p:spPr>
        <p:txBody>
          <a:bodyPr wrap="square">
            <a:spAutoFit/>
          </a:bodyPr>
          <a:lstStyle/>
          <a:p>
            <a:pPr marL="457200" indent="-457200" algn="l">
              <a:buFont typeface="+mj-lt"/>
              <a:buAutoNum type="arabicPeriod"/>
            </a:pPr>
            <a:r>
              <a:rPr lang="en-US" sz="2400" dirty="0" smtClean="0">
                <a:solidFill>
                  <a:srgbClr val="FF0000"/>
                </a:solidFill>
              </a:rPr>
              <a:t>In </a:t>
            </a:r>
            <a:r>
              <a:rPr lang="en-US" sz="2400" dirty="0">
                <a:solidFill>
                  <a:srgbClr val="FF0000"/>
                </a:solidFill>
              </a:rPr>
              <a:t>the first table</a:t>
            </a:r>
            <a:r>
              <a:rPr lang="en-US" sz="2400" dirty="0"/>
              <a:t>, eliminate all rows </a:t>
            </a:r>
            <a:r>
              <a:rPr lang="en-US" sz="2400" dirty="0">
                <a:solidFill>
                  <a:srgbClr val="0070C0"/>
                </a:solidFill>
              </a:rPr>
              <a:t>that do not satisfy premises.</a:t>
            </a:r>
          </a:p>
          <a:p>
            <a:pPr marL="457200" indent="-457200" algn="l">
              <a:buFont typeface="+mj-lt"/>
              <a:buAutoNum type="arabicPeriod"/>
            </a:pPr>
            <a:endParaRPr lang="en-US" sz="2400" dirty="0"/>
          </a:p>
          <a:p>
            <a:pPr marL="457200" indent="-457200" algn="l">
              <a:buFont typeface="+mj-lt"/>
              <a:buAutoNum type="arabicPeriod"/>
            </a:pPr>
            <a:r>
              <a:rPr lang="en-US" sz="2400" dirty="0">
                <a:solidFill>
                  <a:srgbClr val="FF0000"/>
                </a:solidFill>
              </a:rPr>
              <a:t>In the second table</a:t>
            </a:r>
            <a:r>
              <a:rPr lang="en-US" sz="2400" dirty="0"/>
              <a:t>, eliminate all rows </a:t>
            </a:r>
            <a:r>
              <a:rPr lang="en-US" sz="2400" dirty="0">
                <a:solidFill>
                  <a:srgbClr val="0070C0"/>
                </a:solidFill>
              </a:rPr>
              <a:t>that do not satisfy the </a:t>
            </a:r>
            <a:r>
              <a:rPr lang="en-US" sz="2400" dirty="0" smtClean="0">
                <a:solidFill>
                  <a:srgbClr val="0070C0"/>
                </a:solidFill>
              </a:rPr>
              <a:t>conclusion</a:t>
            </a:r>
            <a:r>
              <a:rPr lang="en-US" sz="2400" dirty="0" smtClean="0"/>
              <a:t>.</a:t>
            </a:r>
            <a:endParaRPr lang="en-US" sz="2400" dirty="0"/>
          </a:p>
        </p:txBody>
      </p:sp>
      <p:cxnSp>
        <p:nvCxnSpPr>
          <p:cNvPr id="12" name="Straight Arrow Connector 11"/>
          <p:cNvCxnSpPr/>
          <p:nvPr/>
        </p:nvCxnSpPr>
        <p:spPr>
          <a:xfrm>
            <a:off x="3429000" y="34290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38862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38400" y="43434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0200" y="42672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0"/>
          </p:cNvCxnSpPr>
          <p:nvPr/>
        </p:nvCxnSpPr>
        <p:spPr>
          <a:xfrm rot="16200000" flipV="1">
            <a:off x="3528030" y="4244370"/>
            <a:ext cx="71634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838700" y="5067300"/>
            <a:ext cx="1447800" cy="609600"/>
          </a:xfrm>
          <a:prstGeom prst="straightConnector1">
            <a:avLst/>
          </a:prstGeom>
          <a:ln w="57150">
            <a:solidFill>
              <a:srgbClr val="F3490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872E158-D0A9-4078-A3E6-FAD4F30BA764}" type="slidenum">
              <a:rPr lang="en-US"/>
              <a:pPr/>
              <a:t>63</a:t>
            </a:fld>
            <a:endParaRPr lang="en-US"/>
          </a:p>
        </p:txBody>
      </p:sp>
      <p:sp>
        <p:nvSpPr>
          <p:cNvPr id="57346" name="Rectangle 2"/>
          <p:cNvSpPr>
            <a:spLocks noGrp="1" noChangeArrowheads="1"/>
          </p:cNvSpPr>
          <p:nvPr>
            <p:ph type="title"/>
          </p:nvPr>
        </p:nvSpPr>
        <p:spPr/>
        <p:txBody>
          <a:bodyPr>
            <a:normAutofit fontScale="90000"/>
          </a:bodyPr>
          <a:lstStyle/>
          <a:p>
            <a:r>
              <a:rPr lang="en-US" dirty="0" smtClean="0"/>
              <a:t>Example of using Truth Table method. Other method</a:t>
            </a:r>
            <a:endParaRPr lang="en-US" dirty="0"/>
          </a:p>
        </p:txBody>
      </p:sp>
      <p:sp>
        <p:nvSpPr>
          <p:cNvPr id="57347" name="Text Box 3"/>
          <p:cNvSpPr txBox="1">
            <a:spLocks noChangeArrowheads="1"/>
          </p:cNvSpPr>
          <p:nvPr/>
        </p:nvSpPr>
        <p:spPr bwMode="auto">
          <a:xfrm>
            <a:off x="762000" y="1371600"/>
            <a:ext cx="7772400" cy="457200"/>
          </a:xfrm>
          <a:prstGeom prst="rect">
            <a:avLst/>
          </a:prstGeom>
          <a:noFill/>
          <a:ln w="9525">
            <a:noFill/>
            <a:miter lim="800000"/>
            <a:headEnd/>
            <a:tailEnd/>
          </a:ln>
          <a:effectLst/>
        </p:spPr>
        <p:txBody>
          <a:bodyPr>
            <a:spAutoFit/>
          </a:bodyPr>
          <a:lstStyle/>
          <a:p>
            <a:pPr algn="l"/>
            <a:r>
              <a:rPr lang="en-US" dirty="0"/>
              <a:t>Does </a:t>
            </a:r>
            <a:r>
              <a:rPr lang="en-US" i="1" dirty="0"/>
              <a:t>p</a:t>
            </a:r>
            <a:r>
              <a:rPr lang="en-US" dirty="0"/>
              <a:t> logically entail (</a:t>
            </a:r>
            <a:r>
              <a:rPr lang="en-US" i="1" dirty="0"/>
              <a:t>p </a:t>
            </a:r>
            <a:r>
              <a:rPr lang="en-US" dirty="0">
                <a:sym typeface="Symbol" pitchFamily="18" charset="2"/>
              </a:rPr>
              <a:t> </a:t>
            </a:r>
            <a:r>
              <a:rPr lang="en-US" i="1" dirty="0">
                <a:sym typeface="Symbol" pitchFamily="18" charset="2"/>
              </a:rPr>
              <a:t>q</a:t>
            </a:r>
            <a:r>
              <a:rPr lang="en-US" dirty="0">
                <a:sym typeface="Symbol" pitchFamily="18" charset="2"/>
              </a:rPr>
              <a:t>)?</a:t>
            </a:r>
            <a:endParaRPr lang="en-US" i="1" dirty="0">
              <a:sym typeface="Symbol" pitchFamily="18" charset="2"/>
            </a:endParaRPr>
          </a:p>
        </p:txBody>
      </p:sp>
      <p:graphicFrame>
        <p:nvGraphicFramePr>
          <p:cNvPr id="57349" name="Object 5"/>
          <p:cNvGraphicFramePr>
            <a:graphicFrameLocks noChangeAspect="1"/>
          </p:cNvGraphicFramePr>
          <p:nvPr/>
        </p:nvGraphicFramePr>
        <p:xfrm>
          <a:off x="2590800" y="2514600"/>
          <a:ext cx="625475" cy="1990725"/>
        </p:xfrm>
        <a:graphic>
          <a:graphicData uri="http://schemas.openxmlformats.org/presentationml/2006/ole">
            <p:oleObj spid="_x0000_s57346" name="Equation" r:id="rId3" imgW="342900" imgH="1092200" progId="Equation.3">
              <p:embed/>
            </p:oleObj>
          </a:graphicData>
        </a:graphic>
      </p:graphicFrame>
      <p:graphicFrame>
        <p:nvGraphicFramePr>
          <p:cNvPr id="57350" name="Object 6"/>
          <p:cNvGraphicFramePr>
            <a:graphicFrameLocks noChangeAspect="1"/>
          </p:cNvGraphicFramePr>
          <p:nvPr/>
        </p:nvGraphicFramePr>
        <p:xfrm>
          <a:off x="5562600" y="2514600"/>
          <a:ext cx="625475" cy="1990725"/>
        </p:xfrm>
        <a:graphic>
          <a:graphicData uri="http://schemas.openxmlformats.org/presentationml/2006/ole">
            <p:oleObj spid="_x0000_s57347" name="Equation" r:id="rId4" imgW="342900" imgH="1092200" progId="Equation.3">
              <p:embed/>
            </p:oleObj>
          </a:graphicData>
        </a:graphic>
      </p:graphicFrame>
      <p:sp>
        <p:nvSpPr>
          <p:cNvPr id="10" name="Text Box 3"/>
          <p:cNvSpPr txBox="1">
            <a:spLocks noChangeArrowheads="1"/>
          </p:cNvSpPr>
          <p:nvPr/>
        </p:nvSpPr>
        <p:spPr bwMode="auto">
          <a:xfrm>
            <a:off x="0" y="5288340"/>
            <a:ext cx="9144000" cy="1569660"/>
          </a:xfrm>
          <a:prstGeom prst="rect">
            <a:avLst/>
          </a:prstGeom>
          <a:solidFill>
            <a:schemeClr val="accent5">
              <a:lumMod val="20000"/>
              <a:lumOff val="80000"/>
            </a:schemeClr>
          </a:solidFill>
          <a:ln w="9525">
            <a:noFill/>
            <a:miter lim="800000"/>
            <a:headEnd/>
            <a:tailEnd/>
          </a:ln>
          <a:effectLst/>
        </p:spPr>
        <p:txBody>
          <a:bodyPr wrap="square">
            <a:spAutoFit/>
          </a:bodyPr>
          <a:lstStyle/>
          <a:p>
            <a:pPr marL="457200" indent="-457200" algn="l">
              <a:buFont typeface="+mj-lt"/>
              <a:buAutoNum type="arabicPeriod"/>
            </a:pPr>
            <a:r>
              <a:rPr lang="en-US" sz="2400" dirty="0" smtClean="0">
                <a:solidFill>
                  <a:srgbClr val="FF0000"/>
                </a:solidFill>
              </a:rPr>
              <a:t>In </a:t>
            </a:r>
            <a:r>
              <a:rPr lang="en-US" sz="2400" dirty="0">
                <a:solidFill>
                  <a:srgbClr val="FF0000"/>
                </a:solidFill>
              </a:rPr>
              <a:t>the first table</a:t>
            </a:r>
            <a:r>
              <a:rPr lang="en-US" sz="2400" dirty="0"/>
              <a:t>, eliminate all rows </a:t>
            </a:r>
            <a:r>
              <a:rPr lang="en-US" sz="2400" dirty="0">
                <a:solidFill>
                  <a:srgbClr val="0070C0"/>
                </a:solidFill>
              </a:rPr>
              <a:t>that do not satisfy premises.</a:t>
            </a:r>
          </a:p>
          <a:p>
            <a:pPr marL="457200" indent="-457200" algn="l">
              <a:buFont typeface="+mj-lt"/>
              <a:buAutoNum type="arabicPeriod"/>
            </a:pPr>
            <a:endParaRPr lang="en-US" sz="2400" dirty="0"/>
          </a:p>
          <a:p>
            <a:pPr marL="457200" indent="-457200" algn="l">
              <a:buFont typeface="+mj-lt"/>
              <a:buAutoNum type="arabicPeriod"/>
            </a:pPr>
            <a:r>
              <a:rPr lang="en-US" sz="2400" dirty="0">
                <a:solidFill>
                  <a:srgbClr val="FF0000"/>
                </a:solidFill>
              </a:rPr>
              <a:t>In the second table</a:t>
            </a:r>
            <a:r>
              <a:rPr lang="en-US" sz="2400" dirty="0"/>
              <a:t>, eliminate all rows </a:t>
            </a:r>
            <a:r>
              <a:rPr lang="en-US" sz="2400" dirty="0">
                <a:solidFill>
                  <a:srgbClr val="0070C0"/>
                </a:solidFill>
              </a:rPr>
              <a:t>that do not satisfy the </a:t>
            </a:r>
            <a:r>
              <a:rPr lang="en-US" sz="2400" dirty="0" smtClean="0">
                <a:solidFill>
                  <a:srgbClr val="0070C0"/>
                </a:solidFill>
              </a:rPr>
              <a:t>conclusion</a:t>
            </a:r>
            <a:r>
              <a:rPr lang="en-US" sz="2400" dirty="0" smtClean="0"/>
              <a:t>.</a:t>
            </a:r>
            <a:endParaRPr lang="en-US" sz="2400" dirty="0"/>
          </a:p>
        </p:txBody>
      </p:sp>
      <p:cxnSp>
        <p:nvCxnSpPr>
          <p:cNvPr id="12" name="Straight Arrow Connector 11"/>
          <p:cNvCxnSpPr/>
          <p:nvPr/>
        </p:nvCxnSpPr>
        <p:spPr>
          <a:xfrm>
            <a:off x="3429000" y="34290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38862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38400" y="43434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0200" y="42672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0"/>
          </p:cNvCxnSpPr>
          <p:nvPr/>
        </p:nvCxnSpPr>
        <p:spPr>
          <a:xfrm rot="16200000" flipV="1">
            <a:off x="3528030" y="4244370"/>
            <a:ext cx="71634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838700" y="5067300"/>
            <a:ext cx="1447800" cy="609600"/>
          </a:xfrm>
          <a:prstGeom prst="straightConnector1">
            <a:avLst/>
          </a:prstGeom>
          <a:ln w="57150">
            <a:solidFill>
              <a:srgbClr val="F34905"/>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438400" y="2895600"/>
            <a:ext cx="9144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410200" y="2895600"/>
            <a:ext cx="9144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52400"/>
            <a:ext cx="8229600" cy="1143000"/>
          </a:xfrm>
        </p:spPr>
        <p:txBody>
          <a:bodyPr>
            <a:normAutofit fontScale="90000"/>
          </a:bodyPr>
          <a:lstStyle/>
          <a:p>
            <a:r>
              <a:rPr lang="en-US" dirty="0" smtClean="0"/>
              <a:t>One more Example:  </a:t>
            </a:r>
            <a:r>
              <a:rPr lang="en-US" dirty="0" smtClean="0">
                <a:solidFill>
                  <a:srgbClr val="FF0000"/>
                </a:solidFill>
              </a:rPr>
              <a:t>no entailment</a:t>
            </a:r>
            <a:r>
              <a:rPr lang="en-US" dirty="0" smtClean="0"/>
              <a:t>.</a:t>
            </a:r>
            <a:endParaRPr lang="en-US" dirty="0"/>
          </a:p>
        </p:txBody>
      </p:sp>
      <p:sp>
        <p:nvSpPr>
          <p:cNvPr id="66563" name="Text Box 3"/>
          <p:cNvSpPr txBox="1">
            <a:spLocks noChangeArrowheads="1"/>
          </p:cNvSpPr>
          <p:nvPr/>
        </p:nvSpPr>
        <p:spPr bwMode="auto">
          <a:xfrm>
            <a:off x="762000" y="1295400"/>
            <a:ext cx="7772400" cy="457200"/>
          </a:xfrm>
          <a:prstGeom prst="rect">
            <a:avLst/>
          </a:prstGeom>
          <a:noFill/>
          <a:ln w="9525">
            <a:noFill/>
            <a:miter lim="800000"/>
            <a:headEnd/>
            <a:tailEnd/>
          </a:ln>
          <a:effectLst/>
        </p:spPr>
        <p:txBody>
          <a:bodyPr>
            <a:spAutoFit/>
          </a:bodyPr>
          <a:lstStyle/>
          <a:p>
            <a:pPr algn="l"/>
            <a:r>
              <a:rPr lang="en-US" dirty="0"/>
              <a:t>Does </a:t>
            </a:r>
            <a:r>
              <a:rPr lang="en-US" i="1" dirty="0"/>
              <a:t>p</a:t>
            </a:r>
            <a:r>
              <a:rPr lang="en-US" dirty="0"/>
              <a:t> logically entail </a:t>
            </a:r>
            <a:r>
              <a:rPr lang="en-US" dirty="0">
                <a:sym typeface="Symbol" pitchFamily="18" charset="2"/>
              </a:rPr>
              <a:t>(</a:t>
            </a:r>
            <a:r>
              <a:rPr lang="en-US" i="1" dirty="0">
                <a:sym typeface="Symbol" pitchFamily="18" charset="2"/>
              </a:rPr>
              <a:t>p </a:t>
            </a:r>
            <a:r>
              <a:rPr lang="en-US" dirty="0">
                <a:sym typeface="Symbol" pitchFamily="18" charset="2"/>
              </a:rPr>
              <a:t> </a:t>
            </a:r>
            <a:r>
              <a:rPr lang="en-US" i="1" dirty="0">
                <a:sym typeface="Symbol" pitchFamily="18" charset="2"/>
              </a:rPr>
              <a:t>q</a:t>
            </a:r>
            <a:r>
              <a:rPr lang="en-US" dirty="0">
                <a:sym typeface="Symbol" pitchFamily="18" charset="2"/>
              </a:rPr>
              <a:t>)?</a:t>
            </a:r>
          </a:p>
        </p:txBody>
      </p:sp>
      <p:graphicFrame>
        <p:nvGraphicFramePr>
          <p:cNvPr id="66564" name="Object 4"/>
          <p:cNvGraphicFramePr>
            <a:graphicFrameLocks noChangeAspect="1"/>
          </p:cNvGraphicFramePr>
          <p:nvPr/>
        </p:nvGraphicFramePr>
        <p:xfrm>
          <a:off x="2590800" y="2514600"/>
          <a:ext cx="625475" cy="1990725"/>
        </p:xfrm>
        <a:graphic>
          <a:graphicData uri="http://schemas.openxmlformats.org/presentationml/2006/ole">
            <p:oleObj spid="_x0000_s2050" name="Equation" r:id="rId3" imgW="342900" imgH="1092200" progId="Equation.3">
              <p:embed/>
            </p:oleObj>
          </a:graphicData>
        </a:graphic>
      </p:graphicFrame>
      <p:graphicFrame>
        <p:nvGraphicFramePr>
          <p:cNvPr id="66565" name="Object 5"/>
          <p:cNvGraphicFramePr>
            <a:graphicFrameLocks noChangeAspect="1"/>
          </p:cNvGraphicFramePr>
          <p:nvPr/>
        </p:nvGraphicFramePr>
        <p:xfrm>
          <a:off x="5562600" y="2514600"/>
          <a:ext cx="625475" cy="1990725"/>
        </p:xfrm>
        <a:graphic>
          <a:graphicData uri="http://schemas.openxmlformats.org/presentationml/2006/ole">
            <p:oleObj spid="_x0000_s2051" name="Equation" r:id="rId4" imgW="342900" imgH="1092200" progId="Equation.3">
              <p:embed/>
            </p:oleObj>
          </a:graphicData>
        </a:graphic>
      </p:graphicFrame>
      <p:sp>
        <p:nvSpPr>
          <p:cNvPr id="66566" name="Text Box 6"/>
          <p:cNvSpPr txBox="1">
            <a:spLocks noChangeArrowheads="1"/>
          </p:cNvSpPr>
          <p:nvPr/>
        </p:nvSpPr>
        <p:spPr bwMode="auto">
          <a:xfrm>
            <a:off x="685800" y="5029200"/>
            <a:ext cx="7772400" cy="677108"/>
          </a:xfrm>
          <a:prstGeom prst="rect">
            <a:avLst/>
          </a:prstGeom>
          <a:noFill/>
          <a:ln w="9525">
            <a:noFill/>
            <a:miter lim="800000"/>
            <a:headEnd/>
            <a:tailEnd/>
          </a:ln>
          <a:effectLst/>
        </p:spPr>
        <p:txBody>
          <a:bodyPr>
            <a:spAutoFit/>
          </a:bodyPr>
          <a:lstStyle/>
          <a:p>
            <a:pPr algn="l"/>
            <a:r>
              <a:rPr lang="en-US" dirty="0"/>
              <a:t>Does {</a:t>
            </a:r>
            <a:r>
              <a:rPr lang="en-US" i="1" dirty="0" err="1"/>
              <a:t>p</a:t>
            </a:r>
            <a:r>
              <a:rPr lang="en-US" dirty="0" err="1"/>
              <a:t>,</a:t>
            </a:r>
            <a:r>
              <a:rPr lang="en-US" i="1" dirty="0" err="1"/>
              <a:t>q</a:t>
            </a:r>
            <a:r>
              <a:rPr lang="en-US" dirty="0"/>
              <a:t>} logically entail </a:t>
            </a:r>
            <a:r>
              <a:rPr lang="en-US" dirty="0">
                <a:sym typeface="Symbol" pitchFamily="18" charset="2"/>
              </a:rPr>
              <a:t>(</a:t>
            </a:r>
            <a:r>
              <a:rPr lang="en-US" i="1" dirty="0">
                <a:sym typeface="Symbol" pitchFamily="18" charset="2"/>
              </a:rPr>
              <a:t>p </a:t>
            </a:r>
            <a:r>
              <a:rPr lang="en-US" dirty="0">
                <a:sym typeface="Symbol" pitchFamily="18" charset="2"/>
              </a:rPr>
              <a:t> </a:t>
            </a:r>
            <a:r>
              <a:rPr lang="en-US" i="1" dirty="0">
                <a:sym typeface="Symbol" pitchFamily="18" charset="2"/>
              </a:rPr>
              <a:t>q</a:t>
            </a:r>
            <a:r>
              <a:rPr lang="en-US" dirty="0" smtClean="0">
                <a:sym typeface="Symbol" pitchFamily="18" charset="2"/>
              </a:rPr>
              <a:t>)? </a:t>
            </a:r>
          </a:p>
          <a:p>
            <a:pPr algn="l"/>
            <a:r>
              <a:rPr lang="en-US" sz="2000" b="1" dirty="0" smtClean="0">
                <a:solidFill>
                  <a:srgbClr val="FF0000"/>
                </a:solidFill>
                <a:effectLst>
                  <a:outerShdw blurRad="38100" dist="38100" dir="2700000" algn="tl">
                    <a:srgbClr val="000000">
                      <a:alpha val="43137"/>
                    </a:srgbClr>
                  </a:outerShdw>
                </a:effectLst>
                <a:sym typeface="Symbol" pitchFamily="18" charset="2"/>
              </a:rPr>
              <a:t>NO</a:t>
            </a:r>
            <a:endParaRPr lang="en-US" sz="2000" b="1" dirty="0">
              <a:solidFill>
                <a:srgbClr val="FF0000"/>
              </a:solidFill>
              <a:effectLst>
                <a:outerShdw blurRad="38100" dist="38100" dir="2700000" algn="tl">
                  <a:srgbClr val="000000">
                    <a:alpha val="43137"/>
                  </a:srgbClr>
                </a:outerShdw>
              </a:effectLst>
              <a:sym typeface="Symbol" pitchFamily="18" charset="2"/>
            </a:endParaRPr>
          </a:p>
        </p:txBody>
      </p:sp>
      <p:sp>
        <p:nvSpPr>
          <p:cNvPr id="9" name="Rectangle 8"/>
          <p:cNvSpPr/>
          <p:nvPr/>
        </p:nvSpPr>
        <p:spPr>
          <a:xfrm>
            <a:off x="2514600" y="2895600"/>
            <a:ext cx="304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28956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362200" y="38862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62200" y="42672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86400" y="3429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3886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62600" y="4343400"/>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05400" y="5334000"/>
            <a:ext cx="2667000" cy="923330"/>
          </a:xfrm>
          <a:prstGeom prst="rect">
            <a:avLst/>
          </a:prstGeom>
          <a:noFill/>
          <a:ln>
            <a:solidFill>
              <a:srgbClr val="FF0000"/>
            </a:solidFill>
            <a:prstDash val="dash"/>
          </a:ln>
        </p:spPr>
        <p:txBody>
          <a:bodyPr wrap="square" rtlCol="0">
            <a:spAutoFit/>
          </a:bodyPr>
          <a:lstStyle/>
          <a:p>
            <a:r>
              <a:rPr lang="en-US" dirty="0" smtClean="0"/>
              <a:t>Ask a student to show another examples of checking entailment</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457200"/>
          </a:xfrm>
        </p:spPr>
        <p:txBody>
          <a:bodyPr>
            <a:noAutofit/>
          </a:bodyPr>
          <a:lstStyle/>
          <a:p>
            <a:pPr algn="r"/>
            <a:r>
              <a:rPr lang="en-US" sz="3200" dirty="0"/>
              <a:t>Example</a:t>
            </a:r>
          </a:p>
        </p:txBody>
      </p:sp>
      <p:sp>
        <p:nvSpPr>
          <p:cNvPr id="67587" name="Text Box 3"/>
          <p:cNvSpPr txBox="1">
            <a:spLocks noChangeArrowheads="1"/>
          </p:cNvSpPr>
          <p:nvPr/>
        </p:nvSpPr>
        <p:spPr bwMode="auto">
          <a:xfrm>
            <a:off x="457200" y="0"/>
            <a:ext cx="7620000" cy="923330"/>
          </a:xfrm>
          <a:prstGeom prst="rect">
            <a:avLst/>
          </a:prstGeom>
          <a:noFill/>
          <a:ln w="9525">
            <a:noFill/>
            <a:miter lim="800000"/>
            <a:headEnd/>
            <a:tailEnd/>
          </a:ln>
          <a:effectLst/>
        </p:spPr>
        <p:txBody>
          <a:bodyPr wrap="square">
            <a:spAutoFit/>
          </a:bodyPr>
          <a:lstStyle/>
          <a:p>
            <a:pPr algn="l"/>
            <a:r>
              <a:rPr lang="en-US" dirty="0"/>
              <a:t>If Mary </a:t>
            </a:r>
            <a:r>
              <a:rPr lang="en-US" dirty="0">
                <a:solidFill>
                  <a:srgbClr val="FF0000"/>
                </a:solidFill>
              </a:rPr>
              <a:t>loves Pat</a:t>
            </a:r>
            <a:r>
              <a:rPr lang="en-US" dirty="0"/>
              <a:t>, then Mary </a:t>
            </a:r>
            <a:r>
              <a:rPr lang="en-US" dirty="0">
                <a:solidFill>
                  <a:srgbClr val="FF0000"/>
                </a:solidFill>
              </a:rPr>
              <a:t>loves Quincy</a:t>
            </a:r>
            <a:r>
              <a:rPr lang="en-US" dirty="0"/>
              <a:t>.</a:t>
            </a:r>
          </a:p>
          <a:p>
            <a:pPr algn="l"/>
            <a:r>
              <a:rPr lang="en-US" dirty="0"/>
              <a:t>If it is Monday, then Mary loves Pat or Quincy.</a:t>
            </a:r>
          </a:p>
          <a:p>
            <a:pPr algn="l"/>
            <a:r>
              <a:rPr lang="en-US" b="1" i="1" dirty="0">
                <a:solidFill>
                  <a:srgbClr val="0070C0"/>
                </a:solidFill>
              </a:rPr>
              <a:t>If it is Monday, does Mary love </a:t>
            </a:r>
            <a:r>
              <a:rPr lang="en-US" b="1" i="1" dirty="0" smtClean="0">
                <a:solidFill>
                  <a:srgbClr val="0070C0"/>
                </a:solidFill>
              </a:rPr>
              <a:t>Quincy?</a:t>
            </a:r>
            <a:endParaRPr lang="en-US" b="1" i="1" dirty="0">
              <a:solidFill>
                <a:srgbClr val="0070C0"/>
              </a:solidFill>
              <a:sym typeface="Symbol" pitchFamily="18" charset="2"/>
            </a:endParaRPr>
          </a:p>
        </p:txBody>
      </p:sp>
      <p:graphicFrame>
        <p:nvGraphicFramePr>
          <p:cNvPr id="67817" name="Group 233"/>
          <p:cNvGraphicFramePr>
            <a:graphicFrameLocks noGrp="1"/>
          </p:cNvGraphicFramePr>
          <p:nvPr/>
        </p:nvGraphicFramePr>
        <p:xfrm>
          <a:off x="1676400" y="1371600"/>
          <a:ext cx="1718235" cy="3566160"/>
        </p:xfrm>
        <a:graphic>
          <a:graphicData uri="http://schemas.openxmlformats.org/drawingml/2006/table">
            <a:tbl>
              <a:tblPr/>
              <a:tblGrid>
                <a:gridCol w="572745"/>
                <a:gridCol w="572745"/>
                <a:gridCol w="572745"/>
              </a:tblGrid>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charset="0"/>
                        </a:rPr>
                        <a:t>m</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p</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q</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Times" charset="0"/>
                          <a:sym typeface="Symbol" pitchFamily="18" charset="2"/>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Times" charset="0"/>
                          <a:sym typeface="Symbol" pitchFamily="18" charset="2"/>
                        </a:rPr>
                        <a:t>0</a:t>
                      </a:r>
                      <a:endParaRPr kumimoji="0" lang="en-US" sz="2000" b="0" i="0" u="none" strike="noStrike" cap="none" normalizeH="0" baseline="0" dirty="0" smtClean="0">
                        <a:ln>
                          <a:noFill/>
                        </a:ln>
                        <a:solidFill>
                          <a:srgbClr val="00B050"/>
                        </a:solidFill>
                        <a:effectLst/>
                        <a:latin typeface="Times" charset="0"/>
                      </a:endParaRP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0</a:t>
                      </a: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Times" charset="0"/>
                          <a:sym typeface="Symbol" pitchFamily="18" charset="2"/>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Times" charset="0"/>
                          <a:sym typeface="Symbol" pitchFamily="18" charset="2"/>
                        </a:rPr>
                        <a:t>0</a:t>
                      </a: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67818" name="Group 234"/>
          <p:cNvGraphicFramePr>
            <a:graphicFrameLocks noGrp="1"/>
          </p:cNvGraphicFramePr>
          <p:nvPr/>
        </p:nvGraphicFramePr>
        <p:xfrm>
          <a:off x="4572000" y="1371600"/>
          <a:ext cx="1718235" cy="3566160"/>
        </p:xfrm>
        <a:graphic>
          <a:graphicData uri="http://schemas.openxmlformats.org/drawingml/2006/table">
            <a:tbl>
              <a:tblPr/>
              <a:tblGrid>
                <a:gridCol w="572745"/>
                <a:gridCol w="572745"/>
                <a:gridCol w="572745"/>
              </a:tblGrid>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m</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p</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q</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sym typeface="Symbol" pitchFamily="18" charset="2"/>
                        </a:rPr>
                        <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sym typeface="Symbol"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sym typeface="Symbol" pitchFamily="18" charset="2"/>
                        </a:rPr>
                        <a:t></a:t>
                      </a:r>
                      <a:endParaRPr kumimoji="0" lang="en-US" sz="2000" b="0" i="0" u="none" strike="noStrike" cap="none" normalizeH="0" baseline="0" smtClean="0">
                        <a:ln>
                          <a:noFill/>
                        </a:ln>
                        <a:solidFill>
                          <a:schemeClr val="tx1"/>
                        </a:solidFill>
                        <a:effectLst/>
                        <a:latin typeface="Times" charset="0"/>
                      </a:endParaRP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sym typeface="Symbol" pitchFamily="18" charset="2"/>
                        </a:rPr>
                        <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sym typeface="Symbol"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sym typeface="Symbol" pitchFamily="18" charset="2"/>
                        </a:rPr>
                        <a:t></a:t>
                      </a: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cap="flat">
                      <a:noFill/>
                    </a:lnR>
                    <a:lnT>
                      <a:noFill/>
                    </a:lnT>
                    <a:lnB cap="flat">
                      <a:noFill/>
                    </a:lnB>
                    <a:lnTlToBr>
                      <a:noFill/>
                    </a:lnTlToBr>
                    <a:lnBlToTr>
                      <a:noFill/>
                    </a:lnBlToTr>
                    <a:noFill/>
                  </a:tcPr>
                </a:tc>
              </a:tr>
            </a:tbl>
          </a:graphicData>
        </a:graphic>
      </p:graphicFrame>
      <p:cxnSp>
        <p:nvCxnSpPr>
          <p:cNvPr id="8" name="Straight Arrow Connector 7"/>
          <p:cNvCxnSpPr/>
          <p:nvPr/>
        </p:nvCxnSpPr>
        <p:spPr>
          <a:xfrm>
            <a:off x="3581400" y="3962400"/>
            <a:ext cx="821765" cy="2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409700" y="9525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1600200" y="533400"/>
            <a:ext cx="1143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857500" y="6477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52600" y="1828800"/>
            <a:ext cx="448235"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8200" y="1828800"/>
            <a:ext cx="1568824"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1447800" y="48768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5029200"/>
            <a:ext cx="2540000" cy="738664"/>
          </a:xfrm>
          <a:prstGeom prst="rect">
            <a:avLst/>
          </a:prstGeom>
          <a:solidFill>
            <a:schemeClr val="accent3">
              <a:lumMod val="20000"/>
              <a:lumOff val="80000"/>
            </a:schemeClr>
          </a:solidFill>
        </p:spPr>
        <p:txBody>
          <a:bodyPr wrap="square" rtlCol="0">
            <a:spAutoFit/>
          </a:bodyPr>
          <a:lstStyle/>
          <a:p>
            <a:r>
              <a:rPr lang="en-US" sz="1400" dirty="0" smtClean="0"/>
              <a:t>Not on Monday Mary  does not love Pat and does not love Quincy</a:t>
            </a:r>
            <a:endParaRPr lang="en-US" sz="1400" dirty="0"/>
          </a:p>
        </p:txBody>
      </p:sp>
      <p:sp>
        <p:nvSpPr>
          <p:cNvPr id="20" name="Rectangle 19"/>
          <p:cNvSpPr/>
          <p:nvPr/>
        </p:nvSpPr>
        <p:spPr>
          <a:xfrm>
            <a:off x="1828800" y="4648200"/>
            <a:ext cx="1494118" cy="3048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3"/>
          <p:cNvSpPr txBox="1">
            <a:spLocks noChangeArrowheads="1"/>
          </p:cNvSpPr>
          <p:nvPr/>
        </p:nvSpPr>
        <p:spPr bwMode="auto">
          <a:xfrm>
            <a:off x="2667000" y="5257800"/>
            <a:ext cx="6477000" cy="1600200"/>
          </a:xfrm>
          <a:prstGeom prst="rect">
            <a:avLst/>
          </a:prstGeom>
          <a:solidFill>
            <a:schemeClr val="accent3">
              <a:lumMod val="20000"/>
              <a:lumOff val="80000"/>
            </a:schemeClr>
          </a:solidFill>
          <a:ln w="9525">
            <a:noFill/>
            <a:miter lim="800000"/>
            <a:headEnd/>
            <a:tailEnd/>
          </a:ln>
          <a:effectLst/>
        </p:spPr>
        <p:txBody>
          <a:bodyPr wrap="square">
            <a:spAutoFit/>
          </a:bodyPr>
          <a:lstStyle/>
          <a:p>
            <a:pPr marL="457200" indent="-457200" algn="l">
              <a:buFont typeface="+mj-lt"/>
              <a:buAutoNum type="arabicPeriod"/>
            </a:pPr>
            <a:r>
              <a:rPr lang="en-US" sz="1200" dirty="0"/>
              <a:t>We can check for logical entailment by comparing tables of all possible interpretations.</a:t>
            </a:r>
          </a:p>
          <a:p>
            <a:pPr marL="457200" indent="-457200" algn="l">
              <a:buFont typeface="+mj-lt"/>
              <a:buAutoNum type="arabicPeriod"/>
            </a:pPr>
            <a:endParaRPr lang="en-US" sz="1200" dirty="0"/>
          </a:p>
          <a:p>
            <a:pPr marL="457200" indent="-457200" algn="l">
              <a:buFont typeface="+mj-lt"/>
              <a:buAutoNum type="arabicPeriod"/>
            </a:pPr>
            <a:r>
              <a:rPr lang="en-US" sz="1200" dirty="0">
                <a:solidFill>
                  <a:srgbClr val="FF0000"/>
                </a:solidFill>
              </a:rPr>
              <a:t>In the first table</a:t>
            </a:r>
            <a:r>
              <a:rPr lang="en-US" sz="1200" dirty="0"/>
              <a:t>, eliminate all rows </a:t>
            </a:r>
            <a:r>
              <a:rPr lang="en-US" sz="1200" dirty="0">
                <a:solidFill>
                  <a:srgbClr val="0070C0"/>
                </a:solidFill>
              </a:rPr>
              <a:t>that do not satisfy premises.</a:t>
            </a:r>
          </a:p>
          <a:p>
            <a:pPr marL="457200" indent="-457200" algn="l">
              <a:buFont typeface="+mj-lt"/>
              <a:buAutoNum type="arabicPeriod"/>
            </a:pPr>
            <a:endParaRPr lang="en-US" sz="1200" dirty="0"/>
          </a:p>
          <a:p>
            <a:pPr marL="457200" indent="-457200" algn="l">
              <a:buFont typeface="+mj-lt"/>
              <a:buAutoNum type="arabicPeriod"/>
            </a:pPr>
            <a:r>
              <a:rPr lang="en-US" sz="1200" dirty="0">
                <a:solidFill>
                  <a:srgbClr val="FF0000"/>
                </a:solidFill>
              </a:rPr>
              <a:t>In the second table</a:t>
            </a:r>
            <a:r>
              <a:rPr lang="en-US" sz="1200" dirty="0"/>
              <a:t>, eliminate all rows </a:t>
            </a:r>
            <a:r>
              <a:rPr lang="en-US" sz="1200" dirty="0">
                <a:solidFill>
                  <a:srgbClr val="0070C0"/>
                </a:solidFill>
              </a:rPr>
              <a:t>that do not satisfy the conclusion.</a:t>
            </a:r>
          </a:p>
          <a:p>
            <a:pPr marL="457200" indent="-457200" algn="l">
              <a:buFont typeface="+mj-lt"/>
              <a:buAutoNum type="arabicPeriod"/>
            </a:pPr>
            <a:endParaRPr lang="en-US" sz="1200" dirty="0"/>
          </a:p>
          <a:p>
            <a:pPr marL="457200" indent="-457200" algn="l">
              <a:buFont typeface="+mj-lt"/>
              <a:buAutoNum type="arabicPeriod"/>
            </a:pPr>
            <a:r>
              <a:rPr lang="en-US" sz="1200" dirty="0"/>
              <a:t>If the remaining </a:t>
            </a:r>
            <a:r>
              <a:rPr lang="en-US" sz="1200" dirty="0">
                <a:solidFill>
                  <a:srgbClr val="FF0000"/>
                </a:solidFill>
                <a:effectLst>
                  <a:outerShdw blurRad="38100" dist="38100" dir="2700000" algn="tl">
                    <a:srgbClr val="000000">
                      <a:alpha val="43137"/>
                    </a:srgbClr>
                  </a:outerShdw>
                </a:effectLst>
              </a:rPr>
              <a:t>rows in the first table are a subset </a:t>
            </a:r>
            <a:r>
              <a:rPr lang="en-US" sz="1200" dirty="0"/>
              <a:t>of the remaining rows in the second table, then the premises logically entail the conclusion.</a:t>
            </a:r>
          </a:p>
        </p:txBody>
      </p:sp>
      <p:sp>
        <p:nvSpPr>
          <p:cNvPr id="27" name="TextBox 26"/>
          <p:cNvSpPr txBox="1"/>
          <p:nvPr/>
        </p:nvSpPr>
        <p:spPr>
          <a:xfrm>
            <a:off x="5257800" y="0"/>
            <a:ext cx="1295400" cy="307777"/>
          </a:xfrm>
          <a:prstGeom prst="rect">
            <a:avLst/>
          </a:prstGeom>
          <a:noFill/>
        </p:spPr>
        <p:txBody>
          <a:bodyPr wrap="square" rtlCol="0">
            <a:spAutoFit/>
          </a:bodyPr>
          <a:lstStyle/>
          <a:p>
            <a:r>
              <a:rPr lang="en-US" sz="1400" dirty="0" smtClean="0"/>
              <a:t>X10 eliminated</a:t>
            </a:r>
            <a:endParaRPr lang="en-US" sz="1400" dirty="0"/>
          </a:p>
        </p:txBody>
      </p:sp>
      <p:cxnSp>
        <p:nvCxnSpPr>
          <p:cNvPr id="33" name="Straight Arrow Connector 32"/>
          <p:cNvCxnSpPr/>
          <p:nvPr/>
        </p:nvCxnSpPr>
        <p:spPr>
          <a:xfrm rot="5400000">
            <a:off x="3352800" y="304800"/>
            <a:ext cx="19812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590800" y="990600"/>
            <a:ext cx="3505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2600" y="381000"/>
            <a:ext cx="1295400" cy="307777"/>
          </a:xfrm>
          <a:prstGeom prst="rect">
            <a:avLst/>
          </a:prstGeom>
          <a:noFill/>
        </p:spPr>
        <p:txBody>
          <a:bodyPr wrap="square" rtlCol="0">
            <a:spAutoFit/>
          </a:bodyPr>
          <a:lstStyle/>
          <a:p>
            <a:r>
              <a:rPr lang="en-US" sz="1400" dirty="0" smtClean="0"/>
              <a:t>100 eliminated</a:t>
            </a:r>
            <a:endParaRPr lang="en-US" sz="1400" dirty="0"/>
          </a:p>
        </p:txBody>
      </p:sp>
      <p:cxnSp>
        <p:nvCxnSpPr>
          <p:cNvPr id="41" name="Straight Arrow Connector 40"/>
          <p:cNvCxnSpPr/>
          <p:nvPr/>
        </p:nvCxnSpPr>
        <p:spPr>
          <a:xfrm rot="10800000" flipV="1">
            <a:off x="3352800" y="762000"/>
            <a:ext cx="23622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590800" y="5257800"/>
            <a:ext cx="762000" cy="304800"/>
          </a:xfrm>
          <a:prstGeom prst="straightConnector1">
            <a:avLst/>
          </a:prstGeom>
          <a:ln w="38100">
            <a:solidFill>
              <a:srgbClr val="F34905"/>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4191000" y="5029200"/>
            <a:ext cx="1066800" cy="914400"/>
          </a:xfrm>
          <a:prstGeom prst="straightConnector1">
            <a:avLst/>
          </a:prstGeom>
          <a:ln w="38100">
            <a:solidFill>
              <a:srgbClr val="F34905"/>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39000" y="2057400"/>
            <a:ext cx="1600200" cy="1477328"/>
          </a:xfrm>
          <a:prstGeom prst="rect">
            <a:avLst/>
          </a:prstGeom>
          <a:noFill/>
        </p:spPr>
        <p:txBody>
          <a:bodyPr wrap="square" rtlCol="0">
            <a:spAutoFit/>
          </a:bodyPr>
          <a:lstStyle/>
          <a:p>
            <a:r>
              <a:rPr lang="en-US" dirty="0" smtClean="0"/>
              <a:t>It is Monday and Mary does not love Quincy eliminated</a:t>
            </a:r>
            <a:endParaRPr lang="en-US" dirty="0"/>
          </a:p>
        </p:txBody>
      </p:sp>
      <p:cxnSp>
        <p:nvCxnSpPr>
          <p:cNvPr id="50" name="Straight Arrow Connector 49"/>
          <p:cNvCxnSpPr/>
          <p:nvPr/>
        </p:nvCxnSpPr>
        <p:spPr>
          <a:xfrm rot="10800000">
            <a:off x="6248400" y="23622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6172200" y="2895600"/>
            <a:ext cx="1066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934200" y="4343400"/>
            <a:ext cx="1676400" cy="923330"/>
          </a:xfrm>
          <a:prstGeom prst="rect">
            <a:avLst/>
          </a:prstGeom>
          <a:solidFill>
            <a:srgbClr val="FFFF00"/>
          </a:solidFill>
          <a:ln>
            <a:solidFill>
              <a:srgbClr val="F34905"/>
            </a:solidFill>
          </a:ln>
        </p:spPr>
        <p:txBody>
          <a:bodyPr wrap="square" rtlCol="0">
            <a:spAutoFit/>
          </a:bodyPr>
          <a:lstStyle/>
          <a:p>
            <a:r>
              <a:rPr lang="en-US" dirty="0" smtClean="0"/>
              <a:t>Yes, Mary Loves Quincy on Monday</a:t>
            </a:r>
            <a:endParaRPr lang="en-US" dirty="0"/>
          </a:p>
        </p:txBody>
      </p:sp>
      <p:sp>
        <p:nvSpPr>
          <p:cNvPr id="30" name="TextBox 29"/>
          <p:cNvSpPr txBox="1"/>
          <p:nvPr/>
        </p:nvSpPr>
        <p:spPr>
          <a:xfrm>
            <a:off x="7086600" y="609600"/>
            <a:ext cx="2057400" cy="923330"/>
          </a:xfrm>
          <a:prstGeom prst="rect">
            <a:avLst/>
          </a:prstGeom>
          <a:solidFill>
            <a:schemeClr val="accent5">
              <a:lumMod val="20000"/>
              <a:lumOff val="80000"/>
            </a:schemeClr>
          </a:solidFill>
        </p:spPr>
        <p:txBody>
          <a:bodyPr wrap="square" rtlCol="0">
            <a:spAutoFit/>
          </a:bodyPr>
          <a:lstStyle/>
          <a:p>
            <a:r>
              <a:rPr lang="en-US" u="sng" dirty="0" smtClean="0">
                <a:solidFill>
                  <a:srgbClr val="FF0000"/>
                </a:solidFill>
              </a:rPr>
              <a:t>Conclusion:</a:t>
            </a:r>
          </a:p>
          <a:p>
            <a:r>
              <a:rPr lang="en-US" dirty="0" smtClean="0"/>
              <a:t>It is Monday and Mary loves Quincy</a:t>
            </a:r>
            <a:endParaRPr lang="en-US" dirty="0"/>
          </a:p>
        </p:txBody>
      </p:sp>
      <p:sp>
        <p:nvSpPr>
          <p:cNvPr id="32" name="TextBox 31"/>
          <p:cNvSpPr txBox="1"/>
          <p:nvPr/>
        </p:nvSpPr>
        <p:spPr>
          <a:xfrm>
            <a:off x="7086600" y="1752600"/>
            <a:ext cx="2057400" cy="307777"/>
          </a:xfrm>
          <a:prstGeom prst="rect">
            <a:avLst/>
          </a:prstGeom>
          <a:solidFill>
            <a:schemeClr val="accent5">
              <a:lumMod val="20000"/>
              <a:lumOff val="80000"/>
            </a:schemeClr>
          </a:solidFill>
        </p:spPr>
        <p:txBody>
          <a:bodyPr wrap="square" rtlCol="0">
            <a:spAutoFit/>
          </a:bodyPr>
          <a:lstStyle/>
          <a:p>
            <a:r>
              <a:rPr lang="en-US" sz="1400" u="sng" dirty="0" smtClean="0">
                <a:solidFill>
                  <a:srgbClr val="FF0000"/>
                </a:solidFill>
              </a:rPr>
              <a:t>Is this conclusion true?</a:t>
            </a:r>
            <a:endParaRPr lang="en-US" sz="1400" dirty="0"/>
          </a:p>
        </p:txBody>
      </p:sp>
      <p:sp>
        <p:nvSpPr>
          <p:cNvPr id="34" name="TextBox 33"/>
          <p:cNvSpPr txBox="1"/>
          <p:nvPr/>
        </p:nvSpPr>
        <p:spPr>
          <a:xfrm>
            <a:off x="0" y="2133600"/>
            <a:ext cx="1600200" cy="1815882"/>
          </a:xfrm>
          <a:prstGeom prst="rect">
            <a:avLst/>
          </a:prstGeom>
          <a:noFill/>
          <a:ln>
            <a:solidFill>
              <a:srgbClr val="FF0000"/>
            </a:solidFill>
          </a:ln>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rPr>
              <a:t>First variant:</a:t>
            </a:r>
          </a:p>
          <a:p>
            <a:r>
              <a:rPr lang="en-US" sz="2400" b="1" dirty="0" smtClean="0">
                <a:solidFill>
                  <a:srgbClr val="FF0000"/>
                </a:solidFill>
                <a:effectLst>
                  <a:outerShdw blurRad="38100" dist="38100" dir="2700000" algn="tl">
                    <a:srgbClr val="000000">
                      <a:alpha val="43137"/>
                    </a:srgbClr>
                  </a:outerShdw>
                </a:effectLst>
              </a:rPr>
              <a:t>Entailment true</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457200"/>
          </a:xfrm>
        </p:spPr>
        <p:txBody>
          <a:bodyPr>
            <a:noAutofit/>
          </a:bodyPr>
          <a:lstStyle/>
          <a:p>
            <a:pPr algn="r"/>
            <a:r>
              <a:rPr lang="en-US" sz="3200" dirty="0"/>
              <a:t>Example</a:t>
            </a:r>
          </a:p>
        </p:txBody>
      </p:sp>
      <p:sp>
        <p:nvSpPr>
          <p:cNvPr id="67587" name="Text Box 3"/>
          <p:cNvSpPr txBox="1">
            <a:spLocks noChangeArrowheads="1"/>
          </p:cNvSpPr>
          <p:nvPr/>
        </p:nvSpPr>
        <p:spPr bwMode="auto">
          <a:xfrm>
            <a:off x="0" y="0"/>
            <a:ext cx="8077200" cy="923330"/>
          </a:xfrm>
          <a:prstGeom prst="rect">
            <a:avLst/>
          </a:prstGeom>
          <a:noFill/>
          <a:ln w="9525">
            <a:noFill/>
            <a:miter lim="800000"/>
            <a:headEnd/>
            <a:tailEnd/>
          </a:ln>
          <a:effectLst/>
        </p:spPr>
        <p:txBody>
          <a:bodyPr wrap="square">
            <a:spAutoFit/>
          </a:bodyPr>
          <a:lstStyle/>
          <a:p>
            <a:pPr algn="l"/>
            <a:r>
              <a:rPr lang="en-US" dirty="0"/>
              <a:t>If </a:t>
            </a:r>
            <a:r>
              <a:rPr lang="en-US" dirty="0" smtClean="0"/>
              <a:t>is always true that if  on this  day Mary </a:t>
            </a:r>
            <a:r>
              <a:rPr lang="en-US" dirty="0">
                <a:solidFill>
                  <a:srgbClr val="FF0000"/>
                </a:solidFill>
              </a:rPr>
              <a:t>loves Pat</a:t>
            </a:r>
            <a:r>
              <a:rPr lang="en-US" dirty="0"/>
              <a:t>, then Mary </a:t>
            </a:r>
            <a:r>
              <a:rPr lang="en-US" dirty="0">
                <a:solidFill>
                  <a:srgbClr val="FF0000"/>
                </a:solidFill>
              </a:rPr>
              <a:t>loves Quincy</a:t>
            </a:r>
            <a:r>
              <a:rPr lang="en-US" dirty="0"/>
              <a:t>.</a:t>
            </a:r>
          </a:p>
          <a:p>
            <a:pPr algn="l"/>
            <a:r>
              <a:rPr lang="en-US" dirty="0"/>
              <a:t>If it is Monday, then Mary loves Pat or Quincy.</a:t>
            </a:r>
          </a:p>
          <a:p>
            <a:pPr algn="l"/>
            <a:r>
              <a:rPr lang="en-US" b="1" i="1" dirty="0">
                <a:solidFill>
                  <a:srgbClr val="0070C0"/>
                </a:solidFill>
              </a:rPr>
              <a:t>If it is Monday, does Mary </a:t>
            </a:r>
            <a:r>
              <a:rPr lang="en-US" b="1" i="1" dirty="0" smtClean="0">
                <a:solidFill>
                  <a:srgbClr val="0070C0"/>
                </a:solidFill>
              </a:rPr>
              <a:t>love only Pat?</a:t>
            </a:r>
            <a:endParaRPr lang="en-US" b="1" i="1" dirty="0">
              <a:solidFill>
                <a:srgbClr val="0070C0"/>
              </a:solidFill>
              <a:sym typeface="Symbol" pitchFamily="18" charset="2"/>
            </a:endParaRPr>
          </a:p>
        </p:txBody>
      </p:sp>
      <p:graphicFrame>
        <p:nvGraphicFramePr>
          <p:cNvPr id="67817" name="Group 233"/>
          <p:cNvGraphicFramePr>
            <a:graphicFrameLocks noGrp="1"/>
          </p:cNvGraphicFramePr>
          <p:nvPr/>
        </p:nvGraphicFramePr>
        <p:xfrm>
          <a:off x="1676400" y="1371600"/>
          <a:ext cx="1718235" cy="3566160"/>
        </p:xfrm>
        <a:graphic>
          <a:graphicData uri="http://schemas.openxmlformats.org/drawingml/2006/table">
            <a:tbl>
              <a:tblPr/>
              <a:tblGrid>
                <a:gridCol w="572745"/>
                <a:gridCol w="572745"/>
                <a:gridCol w="572745"/>
              </a:tblGrid>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charset="0"/>
                        </a:rPr>
                        <a:t>m</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p</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q</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Times" charset="0"/>
                          <a:sym typeface="Symbol" pitchFamily="18" charset="2"/>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Times" charset="0"/>
                          <a:sym typeface="Symbol" pitchFamily="18" charset="2"/>
                        </a:rPr>
                        <a:t>0</a:t>
                      </a:r>
                      <a:endParaRPr kumimoji="0" lang="en-US" sz="2000" b="0" i="0" u="none" strike="noStrike" cap="none" normalizeH="0" baseline="0" dirty="0" smtClean="0">
                        <a:ln>
                          <a:noFill/>
                        </a:ln>
                        <a:solidFill>
                          <a:srgbClr val="00B050"/>
                        </a:solidFill>
                        <a:effectLst/>
                        <a:latin typeface="Times" charset="0"/>
                      </a:endParaRP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0</a:t>
                      </a: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Times" charset="0"/>
                          <a:sym typeface="Symbol" pitchFamily="18" charset="2"/>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Times" charset="0"/>
                          <a:sym typeface="Symbol" pitchFamily="18" charset="2"/>
                        </a:rPr>
                        <a:t>0</a:t>
                      </a: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67818" name="Group 234"/>
          <p:cNvGraphicFramePr>
            <a:graphicFrameLocks noGrp="1"/>
          </p:cNvGraphicFramePr>
          <p:nvPr/>
        </p:nvGraphicFramePr>
        <p:xfrm>
          <a:off x="4572000" y="1371600"/>
          <a:ext cx="1718235" cy="3566160"/>
        </p:xfrm>
        <a:graphic>
          <a:graphicData uri="http://schemas.openxmlformats.org/drawingml/2006/table">
            <a:tbl>
              <a:tblPr/>
              <a:tblGrid>
                <a:gridCol w="572745"/>
                <a:gridCol w="572745"/>
                <a:gridCol w="572745"/>
              </a:tblGrid>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charset="0"/>
                        </a:rPr>
                        <a:t>m</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p</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charset="0"/>
                        </a:rPr>
                        <a:t>q</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rPr>
                        <a:t>x</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rPr>
                        <a:t>x</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rPr>
                        <a:t>x</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0</a:t>
                      </a:r>
                      <a:endParaRPr kumimoji="0" lang="en-US" sz="2000" b="0" i="0" u="none" strike="noStrike" cap="none" normalizeH="0" baseline="0" dirty="0" smtClean="0">
                        <a:ln>
                          <a:noFill/>
                        </a:ln>
                        <a:solidFill>
                          <a:schemeClr val="tx1"/>
                        </a:solidFill>
                        <a:effectLst/>
                        <a:latin typeface="Times" charset="0"/>
                      </a:endParaRP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rPr>
                        <a:t>x</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rPr>
                        <a:t>x</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rPr>
                        <a:t>x</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x</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x</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sym typeface="Symbol" pitchFamily="18" charset="2"/>
                        </a:rPr>
                        <a:t>x</a:t>
                      </a: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cap="flat">
                      <a:noFill/>
                    </a:lnR>
                    <a:lnT>
                      <a:noFill/>
                    </a:lnT>
                    <a:lnB>
                      <a:noFill/>
                    </a:lnB>
                    <a:lnTlToBr>
                      <a:noFill/>
                    </a:lnTlToBr>
                    <a:lnBlToTr>
                      <a:noFill/>
                    </a:lnBlToTr>
                    <a:noFill/>
                  </a:tcPr>
                </a:tc>
              </a:tr>
              <a:tr h="33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1</a:t>
                      </a:r>
                    </a:p>
                  </a:txBody>
                  <a:tcPr horzOverflow="overflow">
                    <a:lnL>
                      <a:noFill/>
                    </a:lnL>
                    <a:lnR cap="flat">
                      <a:noFill/>
                    </a:lnR>
                    <a:lnT>
                      <a:noFill/>
                    </a:lnT>
                    <a:lnB>
                      <a:noFill/>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charset="0"/>
                        </a:rPr>
                        <a:t>0</a:t>
                      </a:r>
                    </a:p>
                  </a:txBody>
                  <a:tcPr horzOverflow="overflow">
                    <a:lnL>
                      <a:noFill/>
                    </a:lnL>
                    <a:lnR cap="flat">
                      <a:noFill/>
                    </a:lnR>
                    <a:lnT>
                      <a:noFill/>
                    </a:lnT>
                    <a:lnB cap="flat">
                      <a:noFill/>
                    </a:lnB>
                    <a:lnTlToBr>
                      <a:noFill/>
                    </a:lnTlToBr>
                    <a:lnBlToTr>
                      <a:noFill/>
                    </a:lnBlToTr>
                    <a:noFill/>
                  </a:tcPr>
                </a:tc>
              </a:tr>
            </a:tbl>
          </a:graphicData>
        </a:graphic>
      </p:graphicFrame>
      <p:cxnSp>
        <p:nvCxnSpPr>
          <p:cNvPr id="8" name="Straight Arrow Connector 7"/>
          <p:cNvCxnSpPr/>
          <p:nvPr/>
        </p:nvCxnSpPr>
        <p:spPr>
          <a:xfrm>
            <a:off x="3581400" y="3962400"/>
            <a:ext cx="821765" cy="2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409700" y="9525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1600200" y="533400"/>
            <a:ext cx="1143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857500" y="6477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52600" y="1828800"/>
            <a:ext cx="448235"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8200" y="1828800"/>
            <a:ext cx="1568824"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1447800" y="48768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5029200"/>
            <a:ext cx="2540000" cy="738664"/>
          </a:xfrm>
          <a:prstGeom prst="rect">
            <a:avLst/>
          </a:prstGeom>
          <a:solidFill>
            <a:schemeClr val="accent3">
              <a:lumMod val="20000"/>
              <a:lumOff val="80000"/>
            </a:schemeClr>
          </a:solidFill>
        </p:spPr>
        <p:txBody>
          <a:bodyPr wrap="square" rtlCol="0">
            <a:spAutoFit/>
          </a:bodyPr>
          <a:lstStyle/>
          <a:p>
            <a:r>
              <a:rPr lang="en-US" sz="1400" dirty="0" smtClean="0"/>
              <a:t>Not on Monday Mary  does not love Pat and does not love Quincy</a:t>
            </a:r>
            <a:endParaRPr lang="en-US" sz="1400" dirty="0"/>
          </a:p>
        </p:txBody>
      </p:sp>
      <p:sp>
        <p:nvSpPr>
          <p:cNvPr id="20" name="Rectangle 19"/>
          <p:cNvSpPr/>
          <p:nvPr/>
        </p:nvSpPr>
        <p:spPr>
          <a:xfrm>
            <a:off x="1828800" y="4648200"/>
            <a:ext cx="1494118" cy="3048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3"/>
          <p:cNvSpPr txBox="1">
            <a:spLocks noChangeArrowheads="1"/>
          </p:cNvSpPr>
          <p:nvPr/>
        </p:nvSpPr>
        <p:spPr bwMode="auto">
          <a:xfrm>
            <a:off x="2667000" y="5257800"/>
            <a:ext cx="6477000" cy="1600200"/>
          </a:xfrm>
          <a:prstGeom prst="rect">
            <a:avLst/>
          </a:prstGeom>
          <a:solidFill>
            <a:schemeClr val="accent3">
              <a:lumMod val="20000"/>
              <a:lumOff val="80000"/>
            </a:schemeClr>
          </a:solidFill>
          <a:ln w="9525">
            <a:noFill/>
            <a:miter lim="800000"/>
            <a:headEnd/>
            <a:tailEnd/>
          </a:ln>
          <a:effectLst/>
        </p:spPr>
        <p:txBody>
          <a:bodyPr wrap="square">
            <a:spAutoFit/>
          </a:bodyPr>
          <a:lstStyle/>
          <a:p>
            <a:pPr marL="457200" indent="-457200" algn="l">
              <a:buFont typeface="+mj-lt"/>
              <a:buAutoNum type="arabicPeriod"/>
            </a:pPr>
            <a:r>
              <a:rPr lang="en-US" sz="1200" dirty="0"/>
              <a:t>We can check for logical entailment by comparing tables of all possible interpretations.</a:t>
            </a:r>
          </a:p>
          <a:p>
            <a:pPr marL="457200" indent="-457200" algn="l">
              <a:buFont typeface="+mj-lt"/>
              <a:buAutoNum type="arabicPeriod"/>
            </a:pPr>
            <a:endParaRPr lang="en-US" sz="1200" dirty="0"/>
          </a:p>
          <a:p>
            <a:pPr marL="457200" indent="-457200" algn="l">
              <a:buFont typeface="+mj-lt"/>
              <a:buAutoNum type="arabicPeriod"/>
            </a:pPr>
            <a:r>
              <a:rPr lang="en-US" sz="1200" dirty="0">
                <a:solidFill>
                  <a:srgbClr val="FF0000"/>
                </a:solidFill>
              </a:rPr>
              <a:t>In the first table</a:t>
            </a:r>
            <a:r>
              <a:rPr lang="en-US" sz="1200" dirty="0"/>
              <a:t>, eliminate all rows </a:t>
            </a:r>
            <a:r>
              <a:rPr lang="en-US" sz="1200" dirty="0">
                <a:solidFill>
                  <a:srgbClr val="0070C0"/>
                </a:solidFill>
              </a:rPr>
              <a:t>that do not satisfy premises.</a:t>
            </a:r>
          </a:p>
          <a:p>
            <a:pPr marL="457200" indent="-457200" algn="l">
              <a:buFont typeface="+mj-lt"/>
              <a:buAutoNum type="arabicPeriod"/>
            </a:pPr>
            <a:endParaRPr lang="en-US" sz="1200" dirty="0"/>
          </a:p>
          <a:p>
            <a:pPr marL="457200" indent="-457200" algn="l">
              <a:buFont typeface="+mj-lt"/>
              <a:buAutoNum type="arabicPeriod"/>
            </a:pPr>
            <a:r>
              <a:rPr lang="en-US" sz="1200" dirty="0">
                <a:solidFill>
                  <a:srgbClr val="FF0000"/>
                </a:solidFill>
              </a:rPr>
              <a:t>In the second table</a:t>
            </a:r>
            <a:r>
              <a:rPr lang="en-US" sz="1200" dirty="0"/>
              <a:t>, eliminate all rows </a:t>
            </a:r>
            <a:r>
              <a:rPr lang="en-US" sz="1200" dirty="0">
                <a:solidFill>
                  <a:srgbClr val="0070C0"/>
                </a:solidFill>
              </a:rPr>
              <a:t>that do not satisfy the conclusion.</a:t>
            </a:r>
          </a:p>
          <a:p>
            <a:pPr marL="457200" indent="-457200" algn="l">
              <a:buFont typeface="+mj-lt"/>
              <a:buAutoNum type="arabicPeriod"/>
            </a:pPr>
            <a:endParaRPr lang="en-US" sz="1200" dirty="0"/>
          </a:p>
          <a:p>
            <a:pPr marL="457200" indent="-457200" algn="l">
              <a:buFont typeface="+mj-lt"/>
              <a:buAutoNum type="arabicPeriod"/>
            </a:pPr>
            <a:r>
              <a:rPr lang="en-US" sz="1200" dirty="0"/>
              <a:t>If the remaining </a:t>
            </a:r>
            <a:r>
              <a:rPr lang="en-US" sz="1200" dirty="0">
                <a:solidFill>
                  <a:srgbClr val="FF0000"/>
                </a:solidFill>
                <a:effectLst>
                  <a:outerShdw blurRad="38100" dist="38100" dir="2700000" algn="tl">
                    <a:srgbClr val="000000">
                      <a:alpha val="43137"/>
                    </a:srgbClr>
                  </a:outerShdw>
                </a:effectLst>
              </a:rPr>
              <a:t>rows in the first table are a subset </a:t>
            </a:r>
            <a:r>
              <a:rPr lang="en-US" sz="1200" dirty="0"/>
              <a:t>of the remaining rows in the second table, then the premises logically entail the conclusion.</a:t>
            </a:r>
          </a:p>
        </p:txBody>
      </p:sp>
      <p:sp>
        <p:nvSpPr>
          <p:cNvPr id="27" name="TextBox 26"/>
          <p:cNvSpPr txBox="1"/>
          <p:nvPr/>
        </p:nvSpPr>
        <p:spPr>
          <a:xfrm>
            <a:off x="3429000" y="990600"/>
            <a:ext cx="1295400" cy="307777"/>
          </a:xfrm>
          <a:prstGeom prst="rect">
            <a:avLst/>
          </a:prstGeom>
          <a:noFill/>
        </p:spPr>
        <p:txBody>
          <a:bodyPr wrap="square" rtlCol="0">
            <a:spAutoFit/>
          </a:bodyPr>
          <a:lstStyle/>
          <a:p>
            <a:r>
              <a:rPr lang="en-US" sz="1400" dirty="0" smtClean="0"/>
              <a:t>X10 eliminated</a:t>
            </a:r>
            <a:endParaRPr lang="en-US" sz="1400" dirty="0"/>
          </a:p>
        </p:txBody>
      </p:sp>
      <p:cxnSp>
        <p:nvCxnSpPr>
          <p:cNvPr id="33" name="Straight Arrow Connector 32"/>
          <p:cNvCxnSpPr/>
          <p:nvPr/>
        </p:nvCxnSpPr>
        <p:spPr>
          <a:xfrm rot="5400000">
            <a:off x="3314700" y="1333500"/>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514600" y="2057400"/>
            <a:ext cx="2514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800600" y="685800"/>
            <a:ext cx="1295400" cy="307777"/>
          </a:xfrm>
          <a:prstGeom prst="rect">
            <a:avLst/>
          </a:prstGeom>
          <a:noFill/>
        </p:spPr>
        <p:txBody>
          <a:bodyPr wrap="square" rtlCol="0">
            <a:spAutoFit/>
          </a:bodyPr>
          <a:lstStyle/>
          <a:p>
            <a:r>
              <a:rPr lang="en-US" sz="1400" dirty="0" smtClean="0"/>
              <a:t>100 eliminated</a:t>
            </a:r>
            <a:endParaRPr lang="en-US" sz="1400" dirty="0"/>
          </a:p>
        </p:txBody>
      </p:sp>
      <p:cxnSp>
        <p:nvCxnSpPr>
          <p:cNvPr id="41" name="Straight Arrow Connector 40"/>
          <p:cNvCxnSpPr/>
          <p:nvPr/>
        </p:nvCxnSpPr>
        <p:spPr>
          <a:xfrm rot="5400000">
            <a:off x="3276600" y="1066800"/>
            <a:ext cx="2057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590800" y="5257800"/>
            <a:ext cx="762000" cy="304800"/>
          </a:xfrm>
          <a:prstGeom prst="straightConnector1">
            <a:avLst/>
          </a:prstGeom>
          <a:ln w="38100">
            <a:solidFill>
              <a:srgbClr val="F34905"/>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4191000" y="5029200"/>
            <a:ext cx="1066800" cy="914400"/>
          </a:xfrm>
          <a:prstGeom prst="straightConnector1">
            <a:avLst/>
          </a:prstGeom>
          <a:ln w="38100">
            <a:solidFill>
              <a:srgbClr val="F34905"/>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86600" y="1600200"/>
            <a:ext cx="1905000" cy="923330"/>
          </a:xfrm>
          <a:prstGeom prst="rect">
            <a:avLst/>
          </a:prstGeom>
          <a:solidFill>
            <a:schemeClr val="accent3">
              <a:lumMod val="20000"/>
              <a:lumOff val="80000"/>
            </a:schemeClr>
          </a:solidFill>
          <a:ln>
            <a:solidFill>
              <a:srgbClr val="FF0000"/>
            </a:solidFill>
          </a:ln>
        </p:spPr>
        <p:txBody>
          <a:bodyPr wrap="square" rtlCol="0">
            <a:spAutoFit/>
          </a:bodyPr>
          <a:lstStyle/>
          <a:p>
            <a:r>
              <a:rPr lang="en-US" u="sng" dirty="0" smtClean="0"/>
              <a:t>Conclusion: </a:t>
            </a:r>
            <a:r>
              <a:rPr lang="en-US" dirty="0" smtClean="0"/>
              <a:t>It is Monday and Mary loves only Pat</a:t>
            </a:r>
            <a:endParaRPr lang="en-US" dirty="0"/>
          </a:p>
        </p:txBody>
      </p:sp>
      <p:cxnSp>
        <p:nvCxnSpPr>
          <p:cNvPr id="50" name="Straight Arrow Connector 49"/>
          <p:cNvCxnSpPr/>
          <p:nvPr/>
        </p:nvCxnSpPr>
        <p:spPr>
          <a:xfrm rot="10800000" flipV="1">
            <a:off x="6248400" y="2209800"/>
            <a:ext cx="838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934200" y="4343400"/>
            <a:ext cx="2209800" cy="923330"/>
          </a:xfrm>
          <a:prstGeom prst="rect">
            <a:avLst/>
          </a:prstGeom>
          <a:solidFill>
            <a:srgbClr val="FFFF00"/>
          </a:solidFill>
          <a:ln>
            <a:solidFill>
              <a:srgbClr val="F34905"/>
            </a:solidFill>
          </a:ln>
        </p:spPr>
        <p:txBody>
          <a:bodyPr wrap="square" rtlCol="0">
            <a:spAutoFit/>
          </a:bodyPr>
          <a:lstStyle/>
          <a:p>
            <a:r>
              <a:rPr lang="en-US" dirty="0" smtClean="0"/>
              <a:t>No, statement “Mary Loves only Pat on Monday” is not true</a:t>
            </a:r>
            <a:endParaRPr lang="en-US" dirty="0"/>
          </a:p>
        </p:txBody>
      </p:sp>
      <p:sp>
        <p:nvSpPr>
          <p:cNvPr id="30" name="TextBox 29"/>
          <p:cNvSpPr txBox="1"/>
          <p:nvPr/>
        </p:nvSpPr>
        <p:spPr>
          <a:xfrm>
            <a:off x="5334000" y="914400"/>
            <a:ext cx="3810000" cy="923330"/>
          </a:xfrm>
          <a:prstGeom prst="rect">
            <a:avLst/>
          </a:prstGeom>
          <a:noFill/>
        </p:spPr>
        <p:txBody>
          <a:bodyPr wrap="square" rtlCol="0">
            <a:spAutoFit/>
          </a:bodyPr>
          <a:lstStyle/>
          <a:p>
            <a:r>
              <a:rPr lang="en-US" b="1" i="1" dirty="0" smtClean="0">
                <a:solidFill>
                  <a:srgbClr val="0070C0"/>
                </a:solidFill>
              </a:rPr>
              <a:t>Is it true that “It is Monday and Mary loves only Pat”</a:t>
            </a:r>
            <a:endParaRPr lang="en-US" b="1" i="1" dirty="0" smtClean="0">
              <a:solidFill>
                <a:srgbClr val="0070C0"/>
              </a:solidFill>
              <a:sym typeface="Symbol" pitchFamily="18" charset="2"/>
            </a:endParaRPr>
          </a:p>
          <a:p>
            <a:endParaRPr lang="en-US" dirty="0"/>
          </a:p>
        </p:txBody>
      </p:sp>
      <p:sp>
        <p:nvSpPr>
          <p:cNvPr id="32" name="TextBox 31"/>
          <p:cNvSpPr txBox="1"/>
          <p:nvPr/>
        </p:nvSpPr>
        <p:spPr>
          <a:xfrm>
            <a:off x="0" y="2133600"/>
            <a:ext cx="1600200" cy="1815882"/>
          </a:xfrm>
          <a:prstGeom prst="rect">
            <a:avLst/>
          </a:prstGeom>
          <a:noFill/>
          <a:ln>
            <a:solidFill>
              <a:srgbClr val="FF0000"/>
            </a:solidFill>
          </a:ln>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rPr>
              <a:t>Second</a:t>
            </a:r>
          </a:p>
          <a:p>
            <a:r>
              <a:rPr lang="en-US" sz="3200" b="1" dirty="0" smtClean="0">
                <a:solidFill>
                  <a:srgbClr val="FF0000"/>
                </a:solidFill>
                <a:effectLst>
                  <a:outerShdw blurRad="38100" dist="38100" dir="2700000" algn="tl">
                    <a:srgbClr val="000000">
                      <a:alpha val="43137"/>
                    </a:srgbClr>
                  </a:outerShdw>
                </a:effectLst>
              </a:rPr>
              <a:t>Variant:</a:t>
            </a:r>
          </a:p>
          <a:p>
            <a:r>
              <a:rPr lang="en-US" sz="2400" b="1" dirty="0" smtClean="0">
                <a:solidFill>
                  <a:srgbClr val="FF0000"/>
                </a:solidFill>
                <a:effectLst>
                  <a:outerShdw blurRad="38100" dist="38100" dir="2700000" algn="tl">
                    <a:srgbClr val="000000">
                      <a:alpha val="43137"/>
                    </a:srgbClr>
                  </a:outerShdw>
                </a:effectLst>
              </a:rPr>
              <a:t>Entailment not true</a:t>
            </a:r>
            <a:endParaRPr lang="en-US" sz="2400" b="1" dirty="0">
              <a:solidFill>
                <a:srgbClr val="FF0000"/>
              </a:solidFill>
              <a:effectLst>
                <a:outerShdw blurRad="38100" dist="38100" dir="2700000" algn="tl">
                  <a:srgbClr val="000000">
                    <a:alpha val="43137"/>
                  </a:srgbClr>
                </a:outerShdw>
              </a:effectLst>
            </a:endParaRPr>
          </a:p>
        </p:txBody>
      </p:sp>
      <p:sp>
        <p:nvSpPr>
          <p:cNvPr id="39" name="Rectangle 38"/>
          <p:cNvSpPr/>
          <p:nvPr/>
        </p:nvSpPr>
        <p:spPr>
          <a:xfrm>
            <a:off x="5257800" y="2514600"/>
            <a:ext cx="4572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rot="10800000">
            <a:off x="5715000" y="3124200"/>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58000" y="3505200"/>
            <a:ext cx="1524000" cy="646331"/>
          </a:xfrm>
          <a:prstGeom prst="rect">
            <a:avLst/>
          </a:prstGeom>
          <a:noFill/>
          <a:ln>
            <a:solidFill>
              <a:srgbClr val="FF0000"/>
            </a:solidFill>
          </a:ln>
        </p:spPr>
        <p:txBody>
          <a:bodyPr wrap="square" rtlCol="0">
            <a:spAutoFit/>
          </a:bodyPr>
          <a:lstStyle/>
          <a:p>
            <a:r>
              <a:rPr lang="en-US" dirty="0" smtClean="0"/>
              <a:t>Mary does not love Pat</a:t>
            </a:r>
            <a:endParaRPr lang="en-US" dirty="0"/>
          </a:p>
        </p:txBody>
      </p:sp>
      <p:cxnSp>
        <p:nvCxnSpPr>
          <p:cNvPr id="51" name="Straight Arrow Connector 50"/>
          <p:cNvCxnSpPr/>
          <p:nvPr/>
        </p:nvCxnSpPr>
        <p:spPr>
          <a:xfrm>
            <a:off x="3276600" y="1981200"/>
            <a:ext cx="1295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276600" y="2741612"/>
            <a:ext cx="1295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What did we learn from this example of entailment?</a:t>
            </a:r>
            <a:endParaRPr lang="en-US" dirty="0"/>
          </a:p>
        </p:txBody>
      </p:sp>
      <p:sp>
        <p:nvSpPr>
          <p:cNvPr id="3" name="TextBox 2"/>
          <p:cNvSpPr txBox="1"/>
          <p:nvPr/>
        </p:nvSpPr>
        <p:spPr>
          <a:xfrm>
            <a:off x="609600" y="1828800"/>
            <a:ext cx="8001000" cy="3785652"/>
          </a:xfrm>
          <a:prstGeom prst="rect">
            <a:avLst/>
          </a:prstGeom>
          <a:noFill/>
        </p:spPr>
        <p:txBody>
          <a:bodyPr wrap="square" rtlCol="0">
            <a:spAutoFit/>
          </a:bodyPr>
          <a:lstStyle/>
          <a:p>
            <a:pPr marL="342900" indent="-342900">
              <a:buFont typeface="+mj-lt"/>
              <a:buAutoNum type="arabicPeriod"/>
            </a:pPr>
            <a:r>
              <a:rPr lang="en-US" sz="2400" dirty="0" smtClean="0"/>
              <a:t>As seen in this example, we can formulate many various methods to remove “worlds” (</a:t>
            </a:r>
            <a:r>
              <a:rPr lang="en-US" sz="2400" dirty="0" smtClean="0">
                <a:solidFill>
                  <a:srgbClr val="FF0000"/>
                </a:solidFill>
              </a:rPr>
              <a:t>cells of </a:t>
            </a:r>
            <a:r>
              <a:rPr lang="en-US" sz="2400" dirty="0" err="1" smtClean="0">
                <a:solidFill>
                  <a:srgbClr val="FF0000"/>
                </a:solidFill>
              </a:rPr>
              <a:t>Kmaps</a:t>
            </a:r>
            <a:r>
              <a:rPr lang="en-US" sz="2400" dirty="0" smtClean="0">
                <a:solidFill>
                  <a:srgbClr val="FF0000"/>
                </a:solidFill>
              </a:rPr>
              <a:t>, rows of truth tables) </a:t>
            </a:r>
            <a:r>
              <a:rPr lang="en-US" sz="2400" dirty="0" smtClean="0"/>
              <a:t>from consideration. </a:t>
            </a:r>
          </a:p>
          <a:p>
            <a:pPr marL="342900" indent="-342900">
              <a:buFont typeface="+mj-lt"/>
              <a:buAutoNum type="arabicPeriod"/>
            </a:pPr>
            <a:endParaRPr lang="en-US" sz="2400" dirty="0" smtClean="0"/>
          </a:p>
          <a:p>
            <a:pPr marL="342900" indent="-342900">
              <a:buFont typeface="+mj-lt"/>
              <a:buAutoNum type="arabicPeriod"/>
            </a:pPr>
            <a:r>
              <a:rPr lang="en-US" sz="2400" dirty="0" smtClean="0"/>
              <a:t>They can be not described by Boolean formulas but by some other rules of language or behavior.</a:t>
            </a:r>
          </a:p>
          <a:p>
            <a:pPr marL="342900" indent="-342900">
              <a:buFont typeface="+mj-lt"/>
              <a:buAutoNum type="arabicPeriod"/>
            </a:pPr>
            <a:endParaRPr lang="en-US" sz="2400" dirty="0" smtClean="0"/>
          </a:p>
          <a:p>
            <a:pPr marL="342900" indent="-342900">
              <a:buFont typeface="+mj-lt"/>
              <a:buAutoNum type="arabicPeriod"/>
            </a:pPr>
            <a:r>
              <a:rPr lang="en-US" sz="2400" dirty="0" smtClean="0"/>
              <a:t>But we can check the entailment by exhaustively checking the relation between </a:t>
            </a:r>
            <a:r>
              <a:rPr lang="en-US" sz="2400" dirty="0" err="1" smtClean="0"/>
              <a:t>minterms</a:t>
            </a:r>
            <a:r>
              <a:rPr lang="en-US" sz="2400" dirty="0" smtClean="0"/>
              <a:t> of two truth tables, in general by checking some relations directly in the model</a:t>
            </a: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A2B799B-CA85-4A46-B4EE-4359A8E28874}" type="slidenum">
              <a:rPr lang="en-US"/>
              <a:pPr/>
              <a:t>68</a:t>
            </a:fld>
            <a:endParaRPr lang="en-US"/>
          </a:p>
        </p:txBody>
      </p:sp>
      <p:sp>
        <p:nvSpPr>
          <p:cNvPr id="45058" name="Rectangle 2"/>
          <p:cNvSpPr>
            <a:spLocks noGrp="1" noChangeArrowheads="1"/>
          </p:cNvSpPr>
          <p:nvPr>
            <p:ph type="title"/>
          </p:nvPr>
        </p:nvSpPr>
        <p:spPr>
          <a:xfrm>
            <a:off x="381000" y="0"/>
            <a:ext cx="8229600" cy="11430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Problem with too many interpretations</a:t>
            </a:r>
            <a:endParaRPr lang="en-US" b="1" dirty="0">
              <a:solidFill>
                <a:srgbClr val="FF0000"/>
              </a:solidFill>
              <a:effectLst>
                <a:outerShdw blurRad="38100" dist="38100" dir="2700000" algn="tl">
                  <a:srgbClr val="000000">
                    <a:alpha val="43137"/>
                  </a:srgbClr>
                </a:outerShdw>
              </a:effectLst>
            </a:endParaRPr>
          </a:p>
        </p:txBody>
      </p:sp>
      <p:sp>
        <p:nvSpPr>
          <p:cNvPr id="45060" name="Text Box 4"/>
          <p:cNvSpPr txBox="1">
            <a:spLocks noChangeArrowheads="1"/>
          </p:cNvSpPr>
          <p:nvPr/>
        </p:nvSpPr>
        <p:spPr bwMode="auto">
          <a:xfrm>
            <a:off x="457200" y="1371600"/>
            <a:ext cx="8153400" cy="4893647"/>
          </a:xfrm>
          <a:prstGeom prst="rect">
            <a:avLst/>
          </a:prstGeom>
          <a:noFill/>
          <a:ln w="9525">
            <a:noFill/>
            <a:miter lim="800000"/>
            <a:headEnd/>
            <a:tailEnd/>
          </a:ln>
          <a:effectLst/>
        </p:spPr>
        <p:txBody>
          <a:bodyPr wrap="square">
            <a:spAutoFit/>
          </a:bodyPr>
          <a:lstStyle/>
          <a:p>
            <a:pPr marL="514350" indent="-514350" algn="l">
              <a:buFont typeface="+mj-lt"/>
              <a:buAutoNum type="arabicPeriod"/>
            </a:pPr>
            <a:r>
              <a:rPr lang="en-US" sz="2400" dirty="0"/>
              <a:t>There can be many, </a:t>
            </a:r>
            <a:r>
              <a:rPr lang="en-US" sz="2400" dirty="0">
                <a:solidFill>
                  <a:srgbClr val="00B0F0"/>
                </a:solidFill>
              </a:rPr>
              <a:t>many interpretations </a:t>
            </a:r>
            <a:r>
              <a:rPr lang="en-US" sz="2400" dirty="0"/>
              <a:t>for a Propositional Language.</a:t>
            </a:r>
          </a:p>
          <a:p>
            <a:pPr marL="514350" indent="-514350" algn="l">
              <a:buFont typeface="+mj-lt"/>
              <a:buAutoNum type="arabicPeriod"/>
            </a:pPr>
            <a:endParaRPr lang="en-US" sz="2400" dirty="0"/>
          </a:p>
          <a:p>
            <a:pPr marL="514350" indent="-514350" algn="l">
              <a:buFont typeface="+mj-lt"/>
              <a:buAutoNum type="arabicPeriod"/>
            </a:pPr>
            <a:r>
              <a:rPr lang="en-US" sz="2400" dirty="0"/>
              <a:t>Remember that, for a language with </a:t>
            </a:r>
            <a:r>
              <a:rPr lang="en-US" sz="2400" i="1" dirty="0"/>
              <a:t>n</a:t>
            </a:r>
            <a:r>
              <a:rPr lang="en-US" sz="2400" dirty="0"/>
              <a:t> constants, there are </a:t>
            </a:r>
            <a:r>
              <a:rPr lang="en-US" sz="2400" dirty="0">
                <a:solidFill>
                  <a:srgbClr val="00B0F0"/>
                </a:solidFill>
                <a:effectLst>
                  <a:outerShdw blurRad="38100" dist="38100" dir="2700000" algn="tl">
                    <a:srgbClr val="000000">
                      <a:alpha val="43137"/>
                    </a:srgbClr>
                  </a:outerShdw>
                </a:effectLst>
              </a:rPr>
              <a:t>2</a:t>
            </a:r>
            <a:r>
              <a:rPr lang="en-US" sz="2400" i="1" baseline="30000" dirty="0">
                <a:solidFill>
                  <a:srgbClr val="00B0F0"/>
                </a:solidFill>
                <a:effectLst>
                  <a:outerShdw blurRad="38100" dist="38100" dir="2700000" algn="tl">
                    <a:srgbClr val="000000">
                      <a:alpha val="43137"/>
                    </a:srgbClr>
                  </a:outerShdw>
                </a:effectLst>
              </a:rPr>
              <a:t>n</a:t>
            </a:r>
            <a:r>
              <a:rPr lang="en-US" sz="2400" dirty="0"/>
              <a:t> possible interpretations.</a:t>
            </a:r>
          </a:p>
          <a:p>
            <a:pPr marL="514350" indent="-514350" algn="l">
              <a:buFont typeface="+mj-lt"/>
              <a:buAutoNum type="arabicPeriod"/>
            </a:pPr>
            <a:endParaRPr lang="en-US" sz="2400" dirty="0"/>
          </a:p>
          <a:p>
            <a:pPr marL="514350" indent="-514350" algn="l">
              <a:buFont typeface="+mj-lt"/>
              <a:buAutoNum type="arabicPeriod"/>
            </a:pPr>
            <a:r>
              <a:rPr lang="en-US" sz="2400" dirty="0"/>
              <a:t>Sometimes there are many constants among premises that are irrelevant to the conclusion.  Much wasted work.</a:t>
            </a:r>
          </a:p>
          <a:p>
            <a:pPr marL="514350" indent="-514350" algn="l">
              <a:buFont typeface="+mj-lt"/>
              <a:buAutoNum type="arabicPeriod"/>
            </a:pPr>
            <a:endParaRPr lang="en-US" sz="2400" dirty="0"/>
          </a:p>
          <a:p>
            <a:pPr marL="514350" indent="-514350" algn="l">
              <a:buFont typeface="+mj-lt"/>
              <a:buAutoNum type="arabicPeriod"/>
            </a:pPr>
            <a:r>
              <a:rPr lang="en-US" sz="2400" dirty="0">
                <a:solidFill>
                  <a:srgbClr val="FF0000"/>
                </a:solidFill>
              </a:rPr>
              <a:t>Answer: </a:t>
            </a:r>
            <a:r>
              <a:rPr lang="en-US" sz="2400" dirty="0" smtClean="0"/>
              <a:t>Proofs</a:t>
            </a:r>
          </a:p>
          <a:p>
            <a:pPr marL="514350" indent="-514350" algn="l">
              <a:buFont typeface="+mj-lt"/>
              <a:buAutoNum type="arabicPeriod"/>
            </a:pPr>
            <a:endParaRPr lang="en-US" sz="2400" dirty="0" smtClean="0"/>
          </a:p>
          <a:p>
            <a:pPr marL="514350" indent="-514350" algn="l">
              <a:buFont typeface="+mj-lt"/>
              <a:buAutoNum type="arabicPeriod"/>
            </a:pPr>
            <a:r>
              <a:rPr lang="en-US" sz="2400" dirty="0" smtClean="0"/>
              <a:t>Too many interpretations is like extreme </a:t>
            </a:r>
            <a:r>
              <a:rPr lang="en-US" sz="2400" dirty="0" err="1" smtClean="0"/>
              <a:t>Karnaugh</a:t>
            </a:r>
            <a:r>
              <a:rPr lang="en-US" sz="2400" dirty="0" smtClean="0"/>
              <a:t> maps that you even cannot create</a:t>
            </a:r>
            <a:endParaRPr 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095C037-F858-4978-A6D2-6F1E0830C30D}" type="slidenum">
              <a:rPr lang="en-US"/>
              <a:pPr/>
              <a:t>69</a:t>
            </a:fld>
            <a:endParaRPr lang="en-US"/>
          </a:p>
        </p:txBody>
      </p:sp>
      <p:sp>
        <p:nvSpPr>
          <p:cNvPr id="13314" name="Rectangle 2"/>
          <p:cNvSpPr>
            <a:spLocks noGrp="1" noChangeArrowheads="1"/>
          </p:cNvSpPr>
          <p:nvPr>
            <p:ph type="title"/>
          </p:nvPr>
        </p:nvSpPr>
        <p:spPr/>
        <p:txBody>
          <a:bodyPr/>
          <a:lstStyle/>
          <a:p>
            <a:r>
              <a:rPr lang="en-US"/>
              <a:t>Patterns</a:t>
            </a:r>
          </a:p>
        </p:txBody>
      </p:sp>
      <p:sp>
        <p:nvSpPr>
          <p:cNvPr id="13316" name="Text Box 4"/>
          <p:cNvSpPr txBox="1">
            <a:spLocks noChangeArrowheads="1"/>
          </p:cNvSpPr>
          <p:nvPr/>
        </p:nvSpPr>
        <p:spPr bwMode="auto">
          <a:xfrm>
            <a:off x="914400" y="1143000"/>
            <a:ext cx="7391400" cy="4893647"/>
          </a:xfrm>
          <a:prstGeom prst="rect">
            <a:avLst/>
          </a:prstGeom>
          <a:noFill/>
          <a:ln w="9525">
            <a:noFill/>
            <a:miter lim="800000"/>
            <a:headEnd/>
            <a:tailEnd/>
          </a:ln>
          <a:effectLst/>
        </p:spPr>
        <p:txBody>
          <a:bodyPr>
            <a:spAutoFit/>
          </a:bodyPr>
          <a:lstStyle/>
          <a:p>
            <a:pPr algn="l"/>
            <a:r>
              <a:rPr lang="en-US" sz="2400" dirty="0">
                <a:solidFill>
                  <a:srgbClr val="FF0000"/>
                </a:solidFill>
                <a:effectLst>
                  <a:outerShdw blurRad="38100" dist="38100" dir="2700000" algn="tl">
                    <a:srgbClr val="000000">
                      <a:alpha val="43137"/>
                    </a:srgbClr>
                  </a:outerShdw>
                </a:effectLst>
              </a:rPr>
              <a:t>A </a:t>
            </a:r>
            <a:r>
              <a:rPr lang="en-US" sz="2400" i="1" dirty="0">
                <a:solidFill>
                  <a:srgbClr val="FF0000"/>
                </a:solidFill>
                <a:effectLst>
                  <a:outerShdw blurRad="38100" dist="38100" dir="2700000" algn="tl">
                    <a:srgbClr val="000000">
                      <a:alpha val="43137"/>
                    </a:srgbClr>
                  </a:outerShdw>
                </a:effectLst>
              </a:rPr>
              <a:t>pattern</a:t>
            </a:r>
            <a:r>
              <a:rPr lang="en-US" sz="2400" dirty="0">
                <a:solidFill>
                  <a:srgbClr val="FF0000"/>
                </a:solidFill>
                <a:effectLst>
                  <a:outerShdw blurRad="38100" dist="38100" dir="2700000" algn="tl">
                    <a:srgbClr val="000000">
                      <a:alpha val="43137"/>
                    </a:srgbClr>
                  </a:outerShdw>
                </a:effectLst>
              </a:rPr>
              <a:t> </a:t>
            </a:r>
            <a:r>
              <a:rPr lang="en-US" sz="2400" dirty="0"/>
              <a:t>is a parameterized expression, i.e. an expression satisfying the </a:t>
            </a:r>
            <a:r>
              <a:rPr lang="en-US" sz="2400" i="1" dirty="0">
                <a:effectLst>
                  <a:outerShdw blurRad="38100" dist="38100" dir="2700000" algn="tl">
                    <a:srgbClr val="000000">
                      <a:alpha val="43137"/>
                    </a:srgbClr>
                  </a:outerShdw>
                </a:effectLst>
              </a:rPr>
              <a:t>grammatical rules of our language </a:t>
            </a:r>
            <a:r>
              <a:rPr lang="en-US" sz="2400" dirty="0"/>
              <a:t>except for the occurrence of </a:t>
            </a:r>
            <a:r>
              <a:rPr lang="en-US" sz="2400" i="1" u="sng" dirty="0"/>
              <a:t>meta-variables</a:t>
            </a:r>
            <a:r>
              <a:rPr lang="en-US" sz="2400" dirty="0"/>
              <a:t> (Greek letters) in place of various subparts of the expression.</a:t>
            </a:r>
          </a:p>
          <a:p>
            <a:pPr algn="l"/>
            <a:endParaRPr lang="en-US" sz="2400" dirty="0"/>
          </a:p>
          <a:p>
            <a:pPr algn="l"/>
            <a:r>
              <a:rPr lang="en-US" sz="2400" dirty="0">
                <a:solidFill>
                  <a:srgbClr val="FF0000"/>
                </a:solidFill>
              </a:rPr>
              <a:t>Sample Pattern:</a:t>
            </a:r>
          </a:p>
          <a:p>
            <a:r>
              <a:rPr lang="en-US" sz="2400" dirty="0">
                <a:sym typeface="Symbol" pitchFamily="18" charset="2"/>
              </a:rPr>
              <a:t>  (  )</a:t>
            </a:r>
            <a:endParaRPr lang="en-US" sz="2400" dirty="0"/>
          </a:p>
          <a:p>
            <a:pPr algn="l"/>
            <a:endParaRPr lang="en-US" sz="2400" dirty="0"/>
          </a:p>
          <a:p>
            <a:pPr algn="l"/>
            <a:r>
              <a:rPr lang="en-US" sz="2400" dirty="0" smtClean="0">
                <a:solidFill>
                  <a:srgbClr val="FF0000"/>
                </a:solidFill>
              </a:rPr>
              <a:t>                                                              Instance</a:t>
            </a:r>
            <a:r>
              <a:rPr lang="en-US" sz="2400" dirty="0">
                <a:solidFill>
                  <a:srgbClr val="FF0000"/>
                </a:solidFill>
              </a:rPr>
              <a:t>:</a:t>
            </a:r>
          </a:p>
          <a:p>
            <a:r>
              <a:rPr lang="en-US" sz="2400" i="1" dirty="0" smtClean="0"/>
              <a:t>                                                               p </a:t>
            </a:r>
            <a:r>
              <a:rPr lang="en-US" sz="2400" dirty="0">
                <a:sym typeface="Symbol" pitchFamily="18" charset="2"/>
              </a:rPr>
              <a:t> </a:t>
            </a:r>
            <a:r>
              <a:rPr lang="en-US" sz="2400" dirty="0"/>
              <a:t>(</a:t>
            </a:r>
            <a:r>
              <a:rPr lang="en-US" sz="2400" i="1" dirty="0"/>
              <a:t>q</a:t>
            </a:r>
            <a:r>
              <a:rPr lang="en-US" sz="2400" dirty="0"/>
              <a:t> </a:t>
            </a:r>
            <a:r>
              <a:rPr lang="en-US" sz="2400" dirty="0">
                <a:sym typeface="Symbol" pitchFamily="18" charset="2"/>
              </a:rPr>
              <a:t> </a:t>
            </a:r>
            <a:r>
              <a:rPr lang="en-US" sz="2400" i="1" dirty="0"/>
              <a:t>p</a:t>
            </a:r>
            <a:r>
              <a:rPr lang="en-US" sz="2400" dirty="0"/>
              <a:t>)</a:t>
            </a:r>
          </a:p>
          <a:p>
            <a:pPr algn="l"/>
            <a:endParaRPr lang="en-US" sz="2400" dirty="0"/>
          </a:p>
          <a:p>
            <a:pPr algn="l"/>
            <a:r>
              <a:rPr lang="en-US" sz="2400" dirty="0">
                <a:solidFill>
                  <a:srgbClr val="FF0000"/>
                </a:solidFill>
              </a:rPr>
              <a:t>Instance:</a:t>
            </a:r>
          </a:p>
          <a:p>
            <a:r>
              <a:rPr lang="en-US" sz="2400" dirty="0"/>
              <a:t>(</a:t>
            </a:r>
            <a:r>
              <a:rPr lang="en-US" sz="2400" i="1" dirty="0"/>
              <a:t>p </a:t>
            </a:r>
            <a:r>
              <a:rPr lang="en-US" sz="2400" dirty="0">
                <a:sym typeface="Symbol" pitchFamily="18" charset="2"/>
              </a:rPr>
              <a:t> </a:t>
            </a:r>
            <a:r>
              <a:rPr lang="en-US" sz="2400" i="1" dirty="0"/>
              <a:t>r</a:t>
            </a:r>
            <a:r>
              <a:rPr lang="en-US" sz="2400" dirty="0"/>
              <a:t>) </a:t>
            </a:r>
            <a:r>
              <a:rPr lang="en-US" sz="2400" dirty="0">
                <a:sym typeface="Symbol" pitchFamily="18" charset="2"/>
              </a:rPr>
              <a:t> </a:t>
            </a:r>
            <a:r>
              <a:rPr lang="en-US" sz="2400" dirty="0"/>
              <a:t>((</a:t>
            </a:r>
            <a:r>
              <a:rPr lang="en-US" sz="2400" i="1" dirty="0" err="1"/>
              <a:t>p</a:t>
            </a:r>
            <a:r>
              <a:rPr lang="en-US" sz="2400" dirty="0" err="1">
                <a:sym typeface="Symbol" pitchFamily="18" charset="2"/>
              </a:rPr>
              <a:t></a:t>
            </a:r>
            <a:r>
              <a:rPr lang="en-US" sz="2400" i="1" dirty="0" err="1"/>
              <a:t>q</a:t>
            </a:r>
            <a:r>
              <a:rPr lang="en-US" sz="2400" dirty="0"/>
              <a:t>) </a:t>
            </a:r>
            <a:r>
              <a:rPr lang="en-US" sz="2400" dirty="0">
                <a:sym typeface="Symbol" pitchFamily="18" charset="2"/>
              </a:rPr>
              <a:t> </a:t>
            </a:r>
            <a:r>
              <a:rPr lang="en-US" sz="2400" dirty="0"/>
              <a:t>(</a:t>
            </a:r>
            <a:r>
              <a:rPr lang="en-US" sz="2400" i="1" dirty="0"/>
              <a:t>p</a:t>
            </a:r>
            <a:r>
              <a:rPr lang="en-US" sz="2400" dirty="0"/>
              <a:t> </a:t>
            </a:r>
            <a:r>
              <a:rPr lang="en-US" sz="2400" dirty="0">
                <a:sym typeface="Symbol" pitchFamily="18" charset="2"/>
              </a:rPr>
              <a:t> </a:t>
            </a:r>
            <a:r>
              <a:rPr lang="en-US" sz="2400" i="1" dirty="0"/>
              <a:t>r</a:t>
            </a:r>
            <a:r>
              <a:rPr lang="en-US" sz="2400" dirty="0"/>
              <a:t>))</a:t>
            </a:r>
          </a:p>
        </p:txBody>
      </p:sp>
      <p:cxnSp>
        <p:nvCxnSpPr>
          <p:cNvPr id="7" name="Straight Arrow Connector 6"/>
          <p:cNvCxnSpPr/>
          <p:nvPr/>
        </p:nvCxnSpPr>
        <p:spPr>
          <a:xfrm>
            <a:off x="2971800" y="3581400"/>
            <a:ext cx="1981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2324100" y="3924300"/>
            <a:ext cx="1600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solidFill>
            <a:schemeClr val="accent3">
              <a:lumMod val="20000"/>
              <a:lumOff val="80000"/>
            </a:schemeClr>
          </a:solidFill>
        </p:spPr>
        <p:txBody>
          <a:bodyPr>
            <a:normAutofit fontScale="90000"/>
          </a:bodyPr>
          <a:lstStyle/>
          <a:p>
            <a:pPr>
              <a:defRPr/>
            </a:pPr>
            <a:r>
              <a:rPr lang="de-DE" sz="3600" b="1" dirty="0" smtClean="0">
                <a:effectLst>
                  <a:outerShdw blurRad="38100" dist="38100" dir="2700000" algn="tl">
                    <a:srgbClr val="000000">
                      <a:alpha val="43137"/>
                    </a:srgbClr>
                  </a:outerShdw>
                </a:effectLst>
              </a:rPr>
              <a:t>My Spoon – Secom in Japan</a:t>
            </a:r>
            <a:br>
              <a:rPr lang="de-DE" sz="3600" b="1" dirty="0" smtClean="0">
                <a:effectLst>
                  <a:outerShdw blurRad="38100" dist="38100" dir="2700000" algn="tl">
                    <a:srgbClr val="000000">
                      <a:alpha val="43137"/>
                    </a:srgbClr>
                  </a:outerShdw>
                </a:effectLst>
              </a:rPr>
            </a:br>
            <a:r>
              <a:rPr lang="de-DE" sz="2800" b="1" dirty="0" smtClean="0">
                <a:effectLst>
                  <a:outerShdw blurRad="38100" dist="38100" dir="2700000" algn="tl">
                    <a:srgbClr val="000000">
                      <a:alpha val="43137"/>
                    </a:srgbClr>
                  </a:outerShdw>
                </a:effectLst>
              </a:rPr>
              <a:t/>
            </a:r>
            <a:br>
              <a:rPr lang="de-DE" sz="2800" b="1" dirty="0" smtClean="0">
                <a:effectLst>
                  <a:outerShdw blurRad="38100" dist="38100" dir="2700000" algn="tl">
                    <a:srgbClr val="000000">
                      <a:alpha val="43137"/>
                    </a:srgbClr>
                  </a:outerShdw>
                </a:effectLst>
              </a:rPr>
            </a:br>
            <a:r>
              <a:rPr lang="de-DE" sz="1600" b="1" dirty="0" smtClean="0">
                <a:effectLst>
                  <a:outerShdw blurRad="38100" dist="38100" dir="2700000" algn="tl">
                    <a:srgbClr val="000000">
                      <a:alpha val="43137"/>
                    </a:srgbClr>
                  </a:outerShdw>
                </a:effectLst>
                <a:hlinkClick r:id="rId2"/>
              </a:rPr>
              <a:t>http://www.secom.co.jp/english/myspoon/index.html</a:t>
            </a:r>
            <a:r>
              <a:rPr lang="de-DE" sz="1600" b="1" dirty="0" smtClean="0">
                <a:effectLst>
                  <a:outerShdw blurRad="38100" dist="38100" dir="2700000" algn="tl">
                    <a:srgbClr val="000000">
                      <a:alpha val="43137"/>
                    </a:srgbClr>
                  </a:outerShdw>
                </a:effectLst>
              </a:rPr>
              <a:t> </a:t>
            </a:r>
          </a:p>
        </p:txBody>
      </p:sp>
      <p:sp>
        <p:nvSpPr>
          <p:cNvPr id="102403" name="Rectangle 3"/>
          <p:cNvSpPr>
            <a:spLocks noGrp="1" noChangeArrowheads="1"/>
          </p:cNvSpPr>
          <p:nvPr>
            <p:ph type="body" idx="1"/>
          </p:nvPr>
        </p:nvSpPr>
        <p:spPr/>
        <p:txBody>
          <a:bodyPr/>
          <a:lstStyle/>
          <a:p>
            <a:pPr>
              <a:buFont typeface="Wingdings" pitchFamily="2" charset="2"/>
              <a:buNone/>
            </a:pPr>
            <a:r>
              <a:rPr lang="de-DE" smtClean="0"/>
              <a:t> </a:t>
            </a:r>
          </a:p>
        </p:txBody>
      </p:sp>
      <p:pic>
        <p:nvPicPr>
          <p:cNvPr id="102404" name="Picture 8" descr="photo_top1"/>
          <p:cNvPicPr>
            <a:picLocks noChangeAspect="1" noChangeArrowheads="1"/>
          </p:cNvPicPr>
          <p:nvPr/>
        </p:nvPicPr>
        <p:blipFill>
          <a:blip r:embed="rId3" cstate="print"/>
          <a:srcRect/>
          <a:stretch>
            <a:fillRect/>
          </a:stretch>
        </p:blipFill>
        <p:spPr bwMode="auto">
          <a:xfrm>
            <a:off x="1476375" y="1844675"/>
            <a:ext cx="5903913" cy="4392613"/>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095C037-F858-4978-A6D2-6F1E0830C30D}" type="slidenum">
              <a:rPr lang="en-US"/>
              <a:pPr/>
              <a:t>70</a:t>
            </a:fld>
            <a:endParaRPr lang="en-US"/>
          </a:p>
        </p:txBody>
      </p:sp>
      <p:sp>
        <p:nvSpPr>
          <p:cNvPr id="13314" name="Rectangle 2"/>
          <p:cNvSpPr>
            <a:spLocks noGrp="1" noChangeArrowheads="1"/>
          </p:cNvSpPr>
          <p:nvPr>
            <p:ph type="title"/>
          </p:nvPr>
        </p:nvSpPr>
        <p:spPr/>
        <p:txBody>
          <a:bodyPr/>
          <a:lstStyle/>
          <a:p>
            <a:r>
              <a:rPr lang="en-US"/>
              <a:t>Patterns</a:t>
            </a:r>
          </a:p>
        </p:txBody>
      </p:sp>
      <p:sp>
        <p:nvSpPr>
          <p:cNvPr id="13316" name="Text Box 4"/>
          <p:cNvSpPr txBox="1">
            <a:spLocks noChangeArrowheads="1"/>
          </p:cNvSpPr>
          <p:nvPr/>
        </p:nvSpPr>
        <p:spPr bwMode="auto">
          <a:xfrm>
            <a:off x="914400" y="1143000"/>
            <a:ext cx="7391400" cy="5262979"/>
          </a:xfrm>
          <a:prstGeom prst="rect">
            <a:avLst/>
          </a:prstGeom>
          <a:noFill/>
          <a:ln w="9525">
            <a:noFill/>
            <a:miter lim="800000"/>
            <a:headEnd/>
            <a:tailEnd/>
          </a:ln>
          <a:effectLst/>
        </p:spPr>
        <p:txBody>
          <a:bodyPr>
            <a:spAutoFit/>
          </a:bodyPr>
          <a:lstStyle/>
          <a:p>
            <a:pPr algn="l"/>
            <a:r>
              <a:rPr lang="en-US" sz="2400" dirty="0" smtClean="0">
                <a:solidFill>
                  <a:srgbClr val="FF0000"/>
                </a:solidFill>
                <a:effectLst>
                  <a:outerShdw blurRad="38100" dist="38100" dir="2700000" algn="tl">
                    <a:srgbClr val="000000">
                      <a:alpha val="43137"/>
                    </a:srgbClr>
                  </a:outerShdw>
                </a:effectLst>
              </a:rPr>
              <a:t>Questions</a:t>
            </a:r>
          </a:p>
          <a:p>
            <a:pPr marL="457200" indent="-457200" algn="l">
              <a:buAutoNum type="arabicPeriod"/>
            </a:pPr>
            <a:r>
              <a:rPr lang="en-US" sz="2400" dirty="0" smtClean="0">
                <a:effectLst>
                  <a:outerShdw blurRad="38100" dist="38100" dir="2700000" algn="tl">
                    <a:srgbClr val="000000">
                      <a:alpha val="43137"/>
                    </a:srgbClr>
                  </a:outerShdw>
                </a:effectLst>
              </a:rPr>
              <a:t>Is this pattern a tautology, check it using </a:t>
            </a:r>
            <a:r>
              <a:rPr lang="en-US" sz="2400" dirty="0" err="1" smtClean="0">
                <a:effectLst>
                  <a:outerShdw blurRad="38100" dist="38100" dir="2700000" algn="tl">
                    <a:srgbClr val="000000">
                      <a:alpha val="43137"/>
                    </a:srgbClr>
                  </a:outerShdw>
                </a:effectLst>
              </a:rPr>
              <a:t>Kmaps</a:t>
            </a:r>
            <a:r>
              <a:rPr lang="en-US" sz="2400" dirty="0" smtClean="0">
                <a:effectLst>
                  <a:outerShdw blurRad="38100" dist="38100" dir="2700000" algn="tl">
                    <a:srgbClr val="000000">
                      <a:alpha val="43137"/>
                    </a:srgbClr>
                  </a:outerShdw>
                </a:effectLst>
              </a:rPr>
              <a:t> or elimination of implication from logic class</a:t>
            </a:r>
          </a:p>
          <a:p>
            <a:pPr marL="457200" indent="-457200" algn="l">
              <a:buAutoNum type="arabicPeriod"/>
            </a:pPr>
            <a:r>
              <a:rPr lang="en-US" sz="2400" dirty="0" smtClean="0">
                <a:effectLst>
                  <a:outerShdw blurRad="38100" dist="38100" dir="2700000" algn="tl">
                    <a:srgbClr val="000000">
                      <a:alpha val="43137"/>
                    </a:srgbClr>
                  </a:outerShdw>
                </a:effectLst>
              </a:rPr>
              <a:t>If I know that this is a tautology, should I check the second instance?</a:t>
            </a:r>
            <a:endParaRPr lang="en-US" sz="2400" dirty="0"/>
          </a:p>
          <a:p>
            <a:pPr algn="l"/>
            <a:endParaRPr lang="en-US" sz="2400" dirty="0"/>
          </a:p>
          <a:p>
            <a:pPr algn="l"/>
            <a:r>
              <a:rPr lang="en-US" sz="2400" dirty="0">
                <a:solidFill>
                  <a:srgbClr val="FF0000"/>
                </a:solidFill>
              </a:rPr>
              <a:t>Sample Pattern:</a:t>
            </a:r>
          </a:p>
          <a:p>
            <a:r>
              <a:rPr lang="en-US" sz="2400" dirty="0">
                <a:sym typeface="Symbol" pitchFamily="18" charset="2"/>
              </a:rPr>
              <a:t>  (  )</a:t>
            </a:r>
            <a:endParaRPr lang="en-US" sz="2400" dirty="0"/>
          </a:p>
          <a:p>
            <a:pPr algn="l"/>
            <a:endParaRPr lang="en-US" sz="2400" dirty="0"/>
          </a:p>
          <a:p>
            <a:pPr algn="l"/>
            <a:r>
              <a:rPr lang="en-US" sz="2400" dirty="0" smtClean="0">
                <a:solidFill>
                  <a:srgbClr val="FF0000"/>
                </a:solidFill>
              </a:rPr>
              <a:t>                                                              Instance 1:</a:t>
            </a:r>
            <a:endParaRPr lang="en-US" sz="2400" dirty="0">
              <a:solidFill>
                <a:srgbClr val="FF0000"/>
              </a:solidFill>
            </a:endParaRPr>
          </a:p>
          <a:p>
            <a:r>
              <a:rPr lang="en-US" sz="2400" i="1" dirty="0" smtClean="0"/>
              <a:t>                                                               p </a:t>
            </a:r>
            <a:r>
              <a:rPr lang="en-US" sz="2400" dirty="0">
                <a:sym typeface="Symbol" pitchFamily="18" charset="2"/>
              </a:rPr>
              <a:t> </a:t>
            </a:r>
            <a:r>
              <a:rPr lang="en-US" sz="2400" dirty="0"/>
              <a:t>(</a:t>
            </a:r>
            <a:r>
              <a:rPr lang="en-US" sz="2400" i="1" dirty="0"/>
              <a:t>q</a:t>
            </a:r>
            <a:r>
              <a:rPr lang="en-US" sz="2400" dirty="0"/>
              <a:t> </a:t>
            </a:r>
            <a:r>
              <a:rPr lang="en-US" sz="2400" dirty="0">
                <a:sym typeface="Symbol" pitchFamily="18" charset="2"/>
              </a:rPr>
              <a:t> </a:t>
            </a:r>
            <a:r>
              <a:rPr lang="en-US" sz="2400" i="1" dirty="0"/>
              <a:t>p</a:t>
            </a:r>
            <a:r>
              <a:rPr lang="en-US" sz="2400" dirty="0"/>
              <a:t>)</a:t>
            </a:r>
          </a:p>
          <a:p>
            <a:pPr algn="l"/>
            <a:endParaRPr lang="en-US" sz="2400" dirty="0"/>
          </a:p>
          <a:p>
            <a:pPr algn="l"/>
            <a:r>
              <a:rPr lang="en-US" sz="2400" dirty="0" smtClean="0">
                <a:solidFill>
                  <a:srgbClr val="FF0000"/>
                </a:solidFill>
              </a:rPr>
              <a:t>Instance 2:</a:t>
            </a:r>
            <a:endParaRPr lang="en-US" sz="2400" dirty="0">
              <a:solidFill>
                <a:srgbClr val="FF0000"/>
              </a:solidFill>
            </a:endParaRPr>
          </a:p>
          <a:p>
            <a:r>
              <a:rPr lang="en-US" sz="2400" dirty="0"/>
              <a:t>(</a:t>
            </a:r>
            <a:r>
              <a:rPr lang="en-US" sz="2400" i="1" dirty="0"/>
              <a:t>p </a:t>
            </a:r>
            <a:r>
              <a:rPr lang="en-US" sz="2400" dirty="0">
                <a:sym typeface="Symbol" pitchFamily="18" charset="2"/>
              </a:rPr>
              <a:t> </a:t>
            </a:r>
            <a:r>
              <a:rPr lang="en-US" sz="2400" i="1" dirty="0"/>
              <a:t>r</a:t>
            </a:r>
            <a:r>
              <a:rPr lang="en-US" sz="2400" dirty="0"/>
              <a:t>) </a:t>
            </a:r>
            <a:r>
              <a:rPr lang="en-US" sz="2400" dirty="0">
                <a:sym typeface="Symbol" pitchFamily="18" charset="2"/>
              </a:rPr>
              <a:t> </a:t>
            </a:r>
            <a:r>
              <a:rPr lang="en-US" sz="2400" dirty="0"/>
              <a:t>((</a:t>
            </a:r>
            <a:r>
              <a:rPr lang="en-US" sz="2400" i="1" dirty="0" err="1"/>
              <a:t>p</a:t>
            </a:r>
            <a:r>
              <a:rPr lang="en-US" sz="2400" dirty="0" err="1">
                <a:sym typeface="Symbol" pitchFamily="18" charset="2"/>
              </a:rPr>
              <a:t></a:t>
            </a:r>
            <a:r>
              <a:rPr lang="en-US" sz="2400" i="1" dirty="0" err="1"/>
              <a:t>q</a:t>
            </a:r>
            <a:r>
              <a:rPr lang="en-US" sz="2400" dirty="0"/>
              <a:t>) </a:t>
            </a:r>
            <a:r>
              <a:rPr lang="en-US" sz="2400" dirty="0">
                <a:sym typeface="Symbol" pitchFamily="18" charset="2"/>
              </a:rPr>
              <a:t> </a:t>
            </a:r>
            <a:r>
              <a:rPr lang="en-US" sz="2400" dirty="0"/>
              <a:t>(</a:t>
            </a:r>
            <a:r>
              <a:rPr lang="en-US" sz="2400" i="1" dirty="0"/>
              <a:t>p</a:t>
            </a:r>
            <a:r>
              <a:rPr lang="en-US" sz="2400" dirty="0"/>
              <a:t> </a:t>
            </a:r>
            <a:r>
              <a:rPr lang="en-US" sz="2400" dirty="0">
                <a:sym typeface="Symbol" pitchFamily="18" charset="2"/>
              </a:rPr>
              <a:t> </a:t>
            </a:r>
            <a:r>
              <a:rPr lang="en-US" sz="2400" i="1" dirty="0"/>
              <a:t>r</a:t>
            </a:r>
            <a:r>
              <a:rPr lang="en-US" sz="2400" dirty="0"/>
              <a:t>))</a:t>
            </a:r>
          </a:p>
        </p:txBody>
      </p:sp>
      <p:cxnSp>
        <p:nvCxnSpPr>
          <p:cNvPr id="7" name="Straight Arrow Connector 6"/>
          <p:cNvCxnSpPr/>
          <p:nvPr/>
        </p:nvCxnSpPr>
        <p:spPr>
          <a:xfrm>
            <a:off x="3200400" y="3886200"/>
            <a:ext cx="1752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4267200"/>
            <a:ext cx="1524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6200" y="3733800"/>
            <a:ext cx="4953000" cy="369332"/>
          </a:xfrm>
          <a:prstGeom prst="rect">
            <a:avLst/>
          </a:prstGeom>
          <a:noFill/>
        </p:spPr>
        <p:txBody>
          <a:bodyPr wrap="square" rtlCol="0">
            <a:spAutoFit/>
          </a:bodyPr>
          <a:lstStyle/>
          <a:p>
            <a:r>
              <a:rPr lang="en-US" dirty="0" smtClean="0"/>
              <a:t>Substitute logic variables for formulas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0"/>
          </a:xfrm>
          <a:solidFill>
            <a:srgbClr val="FFFF00"/>
          </a:solidFill>
        </p:spPr>
        <p:txBody>
          <a:bodyPr>
            <a:noAutofit/>
          </a:bodyPr>
          <a:lstStyle/>
          <a:p>
            <a:r>
              <a:rPr lang="en-US" sz="16600" b="1" dirty="0">
                <a:solidFill>
                  <a:srgbClr val="FF0000"/>
                </a:solidFill>
                <a:effectLst>
                  <a:outerShdw blurRad="38100" dist="38100" dir="2700000" algn="tl">
                    <a:srgbClr val="000000">
                      <a:alpha val="43137"/>
                    </a:srgbClr>
                  </a:outerShdw>
                </a:effectLst>
              </a:rPr>
              <a:t>Rules of Inference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53075D87-F962-4BCE-93EC-CDE112680224}" type="slidenum">
              <a:rPr lang="en-US"/>
              <a:pPr/>
              <a:t>72</a:t>
            </a:fld>
            <a:endParaRPr lang="en-US"/>
          </a:p>
        </p:txBody>
      </p:sp>
      <p:sp>
        <p:nvSpPr>
          <p:cNvPr id="20482" name="Rectangle 2"/>
          <p:cNvSpPr>
            <a:spLocks noGrp="1" noChangeArrowheads="1"/>
          </p:cNvSpPr>
          <p:nvPr>
            <p:ph type="title"/>
          </p:nvPr>
        </p:nvSpPr>
        <p:spPr>
          <a:xfrm>
            <a:off x="457200" y="0"/>
            <a:ext cx="8229600" cy="1143000"/>
          </a:xfrm>
          <a:solidFill>
            <a:srgbClr val="FFFF00"/>
          </a:solidFill>
        </p:spPr>
        <p:txBody>
          <a:bodyPr/>
          <a:lstStyle/>
          <a:p>
            <a:r>
              <a:rPr lang="en-US" b="1" dirty="0">
                <a:solidFill>
                  <a:srgbClr val="FF0000"/>
                </a:solidFill>
                <a:effectLst>
                  <a:outerShdw blurRad="38100" dist="38100" dir="2700000" algn="tl">
                    <a:srgbClr val="000000">
                      <a:alpha val="43137"/>
                    </a:srgbClr>
                  </a:outerShdw>
                </a:effectLst>
              </a:rPr>
              <a:t>Rules of Inference</a:t>
            </a:r>
          </a:p>
        </p:txBody>
      </p:sp>
      <p:sp>
        <p:nvSpPr>
          <p:cNvPr id="20518" name="Text Box 38"/>
          <p:cNvSpPr txBox="1">
            <a:spLocks noChangeArrowheads="1"/>
          </p:cNvSpPr>
          <p:nvPr/>
        </p:nvSpPr>
        <p:spPr bwMode="auto">
          <a:xfrm>
            <a:off x="990600" y="1219200"/>
            <a:ext cx="7315200" cy="1200329"/>
          </a:xfrm>
          <a:prstGeom prst="rect">
            <a:avLst/>
          </a:prstGeom>
          <a:noFill/>
          <a:ln w="9525">
            <a:noFill/>
            <a:miter lim="800000"/>
            <a:headEnd/>
            <a:tailEnd/>
          </a:ln>
          <a:effectLst/>
        </p:spPr>
        <p:txBody>
          <a:bodyPr>
            <a:spAutoFit/>
          </a:bodyPr>
          <a:lstStyle/>
          <a:p>
            <a:pPr algn="l"/>
            <a:r>
              <a:rPr lang="en-US" sz="2400" dirty="0">
                <a:solidFill>
                  <a:srgbClr val="FF0000"/>
                </a:solidFill>
              </a:rPr>
              <a:t>A </a:t>
            </a:r>
            <a:r>
              <a:rPr lang="en-US" sz="2400" i="1" dirty="0">
                <a:solidFill>
                  <a:srgbClr val="FF0000"/>
                </a:solidFill>
              </a:rPr>
              <a:t>rule of inference</a:t>
            </a:r>
            <a:r>
              <a:rPr lang="en-US" sz="2400" dirty="0">
                <a:solidFill>
                  <a:srgbClr val="FF0000"/>
                </a:solidFill>
              </a:rPr>
              <a:t> </a:t>
            </a:r>
            <a:r>
              <a:rPr lang="en-US" sz="2400" dirty="0"/>
              <a:t>is a rule of reasoning consisting of one set of sentence patterns, called </a:t>
            </a:r>
            <a:r>
              <a:rPr lang="en-US" sz="2400" i="1" dirty="0"/>
              <a:t>premises</a:t>
            </a:r>
            <a:r>
              <a:rPr lang="en-US" sz="2400" dirty="0"/>
              <a:t>, and a second set of sentence patterns, called </a:t>
            </a:r>
            <a:r>
              <a:rPr lang="en-US" sz="2400" i="1" dirty="0"/>
              <a:t>conclusions</a:t>
            </a:r>
            <a:r>
              <a:rPr lang="en-US" sz="2400" dirty="0"/>
              <a:t>.</a:t>
            </a:r>
          </a:p>
        </p:txBody>
      </p:sp>
      <p:graphicFrame>
        <p:nvGraphicFramePr>
          <p:cNvPr id="20523" name="Object 43"/>
          <p:cNvGraphicFramePr>
            <a:graphicFrameLocks noChangeAspect="1"/>
          </p:cNvGraphicFramePr>
          <p:nvPr/>
        </p:nvGraphicFramePr>
        <p:xfrm>
          <a:off x="3962400" y="3047999"/>
          <a:ext cx="1371600" cy="1956547"/>
        </p:xfrm>
        <a:graphic>
          <a:graphicData uri="http://schemas.openxmlformats.org/presentationml/2006/ole">
            <p:oleObj spid="_x0000_s84994" name="Equation" r:id="rId3" imgW="863600" imgH="123190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AC51A46A-3E69-4821-BBFB-58D7265DEB95}" type="slidenum">
              <a:rPr lang="en-US"/>
              <a:pPr/>
              <a:t>73</a:t>
            </a:fld>
            <a:endParaRPr lang="en-US"/>
          </a:p>
        </p:txBody>
      </p:sp>
      <p:sp>
        <p:nvSpPr>
          <p:cNvPr id="22530" name="Rectangle 2"/>
          <p:cNvSpPr>
            <a:spLocks noGrp="1" noChangeArrowheads="1"/>
          </p:cNvSpPr>
          <p:nvPr>
            <p:ph type="title"/>
          </p:nvPr>
        </p:nvSpPr>
        <p:spPr>
          <a:xfrm>
            <a:off x="457200" y="0"/>
            <a:ext cx="8229600" cy="1143000"/>
          </a:xfrm>
        </p:spPr>
        <p:txBody>
          <a:bodyPr/>
          <a:lstStyle/>
          <a:p>
            <a:r>
              <a:rPr lang="en-US" dirty="0" smtClean="0"/>
              <a:t>Instances of applying rules</a:t>
            </a:r>
            <a:endParaRPr lang="en-US" dirty="0"/>
          </a:p>
        </p:txBody>
      </p:sp>
      <p:sp>
        <p:nvSpPr>
          <p:cNvPr id="22563" name="Text Box 35"/>
          <p:cNvSpPr txBox="1">
            <a:spLocks noChangeArrowheads="1"/>
          </p:cNvSpPr>
          <p:nvPr/>
        </p:nvSpPr>
        <p:spPr bwMode="auto">
          <a:xfrm>
            <a:off x="685800" y="1371600"/>
            <a:ext cx="7924800" cy="1552575"/>
          </a:xfrm>
          <a:prstGeom prst="rect">
            <a:avLst/>
          </a:prstGeom>
          <a:noFill/>
          <a:ln w="9525">
            <a:noFill/>
            <a:miter lim="800000"/>
            <a:headEnd/>
            <a:tailEnd/>
          </a:ln>
          <a:effectLst/>
        </p:spPr>
        <p:txBody>
          <a:bodyPr>
            <a:spAutoFit/>
          </a:bodyPr>
          <a:lstStyle/>
          <a:p>
            <a:pPr algn="l"/>
            <a:r>
              <a:rPr lang="en-US" dirty="0"/>
              <a:t>An </a:t>
            </a:r>
            <a:r>
              <a:rPr lang="en-US" i="1" dirty="0"/>
              <a:t>instance</a:t>
            </a:r>
            <a:r>
              <a:rPr lang="en-US" dirty="0"/>
              <a:t> of a rule of inference is a rule in which all meta-variables have been consistently replaced by expressions in such a way that all premises and conclusions are syntactically legal sentences.</a:t>
            </a:r>
          </a:p>
        </p:txBody>
      </p:sp>
      <p:graphicFrame>
        <p:nvGraphicFramePr>
          <p:cNvPr id="22564" name="Object 36"/>
          <p:cNvGraphicFramePr>
            <a:graphicFrameLocks noChangeAspect="1"/>
          </p:cNvGraphicFramePr>
          <p:nvPr/>
        </p:nvGraphicFramePr>
        <p:xfrm>
          <a:off x="4876800" y="3048000"/>
          <a:ext cx="1879600" cy="1231900"/>
        </p:xfrm>
        <a:graphic>
          <a:graphicData uri="http://schemas.openxmlformats.org/presentationml/2006/ole">
            <p:oleObj spid="_x0000_s4098" name="Equation" r:id="rId3" imgW="1879600" imgH="1231900" progId="Equation.3">
              <p:embed/>
            </p:oleObj>
          </a:graphicData>
        </a:graphic>
      </p:graphicFrame>
      <p:graphicFrame>
        <p:nvGraphicFramePr>
          <p:cNvPr id="22565" name="Object 37"/>
          <p:cNvGraphicFramePr>
            <a:graphicFrameLocks noChangeAspect="1"/>
          </p:cNvGraphicFramePr>
          <p:nvPr/>
        </p:nvGraphicFramePr>
        <p:xfrm>
          <a:off x="4953000" y="4876800"/>
          <a:ext cx="1549400" cy="1231900"/>
        </p:xfrm>
        <a:graphic>
          <a:graphicData uri="http://schemas.openxmlformats.org/presentationml/2006/ole">
            <p:oleObj spid="_x0000_s4099" name="Equation" r:id="rId4" imgW="1549400" imgH="1231900" progId="Equation.3">
              <p:embed/>
            </p:oleObj>
          </a:graphicData>
        </a:graphic>
      </p:graphicFrame>
      <p:graphicFrame>
        <p:nvGraphicFramePr>
          <p:cNvPr id="22566" name="Object 38"/>
          <p:cNvGraphicFramePr>
            <a:graphicFrameLocks noChangeAspect="1"/>
          </p:cNvGraphicFramePr>
          <p:nvPr/>
        </p:nvGraphicFramePr>
        <p:xfrm>
          <a:off x="2362200" y="3048000"/>
          <a:ext cx="1790700" cy="1231900"/>
        </p:xfrm>
        <a:graphic>
          <a:graphicData uri="http://schemas.openxmlformats.org/presentationml/2006/ole">
            <p:oleObj spid="_x0000_s4100" name="Equation" r:id="rId5" imgW="1790700" imgH="1231900" progId="Equation.3">
              <p:embed/>
            </p:oleObj>
          </a:graphicData>
        </a:graphic>
      </p:graphicFrame>
      <p:graphicFrame>
        <p:nvGraphicFramePr>
          <p:cNvPr id="22567" name="Object 39"/>
          <p:cNvGraphicFramePr>
            <a:graphicFrameLocks noChangeAspect="1"/>
          </p:cNvGraphicFramePr>
          <p:nvPr/>
        </p:nvGraphicFramePr>
        <p:xfrm>
          <a:off x="2438400" y="4876800"/>
          <a:ext cx="1549400" cy="1231900"/>
        </p:xfrm>
        <a:graphic>
          <a:graphicData uri="http://schemas.openxmlformats.org/presentationml/2006/ole">
            <p:oleObj spid="_x0000_s4101" name="Equation" r:id="rId6" imgW="1549400" imgH="1231900" progId="Equation.3">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CA657EA0-099C-45FE-9955-22F69A88A238}" type="slidenum">
              <a:rPr lang="en-US"/>
              <a:pPr/>
              <a:t>74</a:t>
            </a:fld>
            <a:endParaRPr lang="en-US"/>
          </a:p>
        </p:txBody>
      </p:sp>
      <p:sp>
        <p:nvSpPr>
          <p:cNvPr id="12290" name="Rectangle 2"/>
          <p:cNvSpPr>
            <a:spLocks noGrp="1" noChangeArrowheads="1"/>
          </p:cNvSpPr>
          <p:nvPr>
            <p:ph type="title"/>
          </p:nvPr>
        </p:nvSpPr>
        <p:spPr>
          <a:xfrm>
            <a:off x="457200" y="0"/>
            <a:ext cx="8229600" cy="1143000"/>
          </a:xfrm>
        </p:spPr>
        <p:txBody>
          <a:bodyPr/>
          <a:lstStyle/>
          <a:p>
            <a:r>
              <a:rPr lang="en-US" dirty="0" smtClean="0"/>
              <a:t>Four Sound </a:t>
            </a:r>
            <a:r>
              <a:rPr lang="en-US" dirty="0"/>
              <a:t>Rules of Inference</a:t>
            </a:r>
          </a:p>
        </p:txBody>
      </p:sp>
      <p:sp>
        <p:nvSpPr>
          <p:cNvPr id="12376" name="Text Box 88"/>
          <p:cNvSpPr txBox="1">
            <a:spLocks noChangeArrowheads="1"/>
          </p:cNvSpPr>
          <p:nvPr/>
        </p:nvSpPr>
        <p:spPr bwMode="auto">
          <a:xfrm>
            <a:off x="685800" y="1066800"/>
            <a:ext cx="7848600" cy="3724096"/>
          </a:xfrm>
          <a:prstGeom prst="rect">
            <a:avLst/>
          </a:prstGeom>
          <a:noFill/>
          <a:ln w="9525">
            <a:noFill/>
            <a:miter lim="800000"/>
            <a:headEnd/>
            <a:tailEnd/>
          </a:ln>
          <a:effectLst/>
        </p:spPr>
        <p:txBody>
          <a:bodyPr>
            <a:spAutoFit/>
          </a:bodyPr>
          <a:lstStyle/>
          <a:p>
            <a:pPr algn="l"/>
            <a:r>
              <a:rPr lang="en-US" dirty="0"/>
              <a:t>A rule of inference is </a:t>
            </a:r>
            <a:r>
              <a:rPr lang="en-US" i="1" dirty="0">
                <a:solidFill>
                  <a:srgbClr val="0070C0"/>
                </a:solidFill>
              </a:rPr>
              <a:t>sound</a:t>
            </a:r>
            <a:r>
              <a:rPr lang="en-US" dirty="0">
                <a:solidFill>
                  <a:srgbClr val="0070C0"/>
                </a:solidFill>
              </a:rPr>
              <a:t> </a:t>
            </a:r>
            <a:r>
              <a:rPr lang="en-US" dirty="0"/>
              <a:t>if and only if the premises in any instance of the rule logically entail the conclusions.</a:t>
            </a:r>
          </a:p>
          <a:p>
            <a:pPr algn="l"/>
            <a:endParaRPr lang="en-US" dirty="0"/>
          </a:p>
          <a:p>
            <a:pPr algn="l"/>
            <a:r>
              <a:rPr lang="en-US" sz="2000" b="1" dirty="0">
                <a:solidFill>
                  <a:srgbClr val="FF0000"/>
                </a:solidFill>
                <a:effectLst>
                  <a:outerShdw blurRad="38100" dist="38100" dir="2700000" algn="tl">
                    <a:srgbClr val="000000">
                      <a:alpha val="43137"/>
                    </a:srgbClr>
                  </a:outerShdw>
                </a:effectLst>
              </a:rPr>
              <a:t>Modus Ponens	 (MP)</a:t>
            </a:r>
            <a:r>
              <a:rPr lang="en-US" dirty="0"/>
              <a:t>			</a:t>
            </a:r>
            <a:r>
              <a:rPr lang="en-US" b="1" dirty="0">
                <a:solidFill>
                  <a:srgbClr val="FF0000"/>
                </a:solidFill>
                <a:effectLst>
                  <a:outerShdw blurRad="38100" dist="38100" dir="2700000" algn="tl">
                    <a:srgbClr val="000000">
                      <a:alpha val="43137"/>
                    </a:srgbClr>
                  </a:outerShdw>
                </a:effectLst>
              </a:rPr>
              <a:t>Modus </a:t>
            </a:r>
            <a:r>
              <a:rPr lang="en-US" b="1" dirty="0" err="1">
                <a:solidFill>
                  <a:srgbClr val="FF0000"/>
                </a:solidFill>
                <a:effectLst>
                  <a:outerShdw blurRad="38100" dist="38100" dir="2700000" algn="tl">
                    <a:srgbClr val="000000">
                      <a:alpha val="43137"/>
                    </a:srgbClr>
                  </a:outerShdw>
                </a:effectLst>
              </a:rPr>
              <a:t>Tolens</a:t>
            </a:r>
            <a:r>
              <a:rPr lang="en-US" b="1" dirty="0">
                <a:solidFill>
                  <a:srgbClr val="FF0000"/>
                </a:solidFill>
                <a:effectLst>
                  <a:outerShdw blurRad="38100" dist="38100" dir="2700000" algn="tl">
                    <a:srgbClr val="000000">
                      <a:alpha val="43137"/>
                    </a:srgbClr>
                  </a:outerShdw>
                </a:effectLst>
              </a:rPr>
              <a:t> (MT)</a:t>
            </a:r>
          </a:p>
          <a:p>
            <a:pPr algn="l"/>
            <a:endParaRPr lang="en-US" dirty="0"/>
          </a:p>
          <a:p>
            <a:pPr algn="l"/>
            <a:endParaRPr lang="en-US" dirty="0"/>
          </a:p>
          <a:p>
            <a:pPr algn="l"/>
            <a:endParaRPr lang="en-US" dirty="0"/>
          </a:p>
          <a:p>
            <a:pPr algn="l"/>
            <a:endParaRPr lang="en-US" dirty="0"/>
          </a:p>
          <a:p>
            <a:pPr algn="l"/>
            <a:endParaRPr lang="en-US" dirty="0"/>
          </a:p>
          <a:p>
            <a:pPr algn="l"/>
            <a:endParaRPr lang="en-US" dirty="0" smtClean="0"/>
          </a:p>
          <a:p>
            <a:pPr algn="l"/>
            <a:endParaRPr lang="en-US" dirty="0" smtClean="0"/>
          </a:p>
          <a:p>
            <a:pPr algn="l"/>
            <a:endParaRPr lang="en-US" dirty="0" smtClean="0"/>
          </a:p>
          <a:p>
            <a:pPr algn="l"/>
            <a:r>
              <a:rPr lang="en-US" b="1" dirty="0" smtClean="0">
                <a:solidFill>
                  <a:srgbClr val="FF0000"/>
                </a:solidFill>
                <a:effectLst>
                  <a:outerShdw blurRad="38100" dist="38100" dir="2700000" algn="tl">
                    <a:srgbClr val="000000">
                      <a:alpha val="43137"/>
                    </a:srgbClr>
                  </a:outerShdw>
                </a:effectLst>
              </a:rPr>
              <a:t>Equivalence </a:t>
            </a:r>
            <a:r>
              <a:rPr lang="en-US" b="1" dirty="0">
                <a:solidFill>
                  <a:srgbClr val="FF0000"/>
                </a:solidFill>
                <a:effectLst>
                  <a:outerShdw blurRad="38100" dist="38100" dir="2700000" algn="tl">
                    <a:srgbClr val="000000">
                      <a:alpha val="43137"/>
                    </a:srgbClr>
                  </a:outerShdw>
                </a:effectLst>
              </a:rPr>
              <a:t>Elimination (EE)	</a:t>
            </a:r>
            <a:r>
              <a:rPr lang="en-US" b="1" dirty="0" smtClean="0">
                <a:solidFill>
                  <a:srgbClr val="FF0000"/>
                </a:solidFill>
                <a:effectLst>
                  <a:outerShdw blurRad="38100" dist="38100" dir="2700000" algn="tl">
                    <a:srgbClr val="000000">
                      <a:alpha val="43137"/>
                    </a:srgbClr>
                  </a:outerShdw>
                </a:effectLst>
              </a:rPr>
              <a:t>                                        Double </a:t>
            </a:r>
            <a:r>
              <a:rPr lang="en-US" b="1" dirty="0">
                <a:solidFill>
                  <a:srgbClr val="FF0000"/>
                </a:solidFill>
                <a:effectLst>
                  <a:outerShdw blurRad="38100" dist="38100" dir="2700000" algn="tl">
                    <a:srgbClr val="000000">
                      <a:alpha val="43137"/>
                    </a:srgbClr>
                  </a:outerShdw>
                </a:effectLst>
              </a:rPr>
              <a:t>Negation (DN)</a:t>
            </a:r>
          </a:p>
        </p:txBody>
      </p:sp>
      <p:graphicFrame>
        <p:nvGraphicFramePr>
          <p:cNvPr id="12377" name="Object 89"/>
          <p:cNvGraphicFramePr>
            <a:graphicFrameLocks noChangeAspect="1"/>
          </p:cNvGraphicFramePr>
          <p:nvPr/>
        </p:nvGraphicFramePr>
        <p:xfrm>
          <a:off x="1600200" y="2667000"/>
          <a:ext cx="863600" cy="1231900"/>
        </p:xfrm>
        <a:graphic>
          <a:graphicData uri="http://schemas.openxmlformats.org/presentationml/2006/ole">
            <p:oleObj spid="_x0000_s5122" name="Equation" r:id="rId3" imgW="863600" imgH="1231900" progId="Equation.3">
              <p:embed/>
            </p:oleObj>
          </a:graphicData>
        </a:graphic>
      </p:graphicFrame>
      <p:graphicFrame>
        <p:nvGraphicFramePr>
          <p:cNvPr id="12378" name="Object 90"/>
          <p:cNvGraphicFramePr>
            <a:graphicFrameLocks noChangeAspect="1"/>
          </p:cNvGraphicFramePr>
          <p:nvPr/>
        </p:nvGraphicFramePr>
        <p:xfrm>
          <a:off x="6248400" y="2667000"/>
          <a:ext cx="863600" cy="1231900"/>
        </p:xfrm>
        <a:graphic>
          <a:graphicData uri="http://schemas.openxmlformats.org/presentationml/2006/ole">
            <p:oleObj spid="_x0000_s5123" name="Equation" r:id="rId4" imgW="863600" imgH="1231900" progId="Equation.3">
              <p:embed/>
            </p:oleObj>
          </a:graphicData>
        </a:graphic>
      </p:graphicFrame>
      <p:graphicFrame>
        <p:nvGraphicFramePr>
          <p:cNvPr id="12379" name="Object 91"/>
          <p:cNvGraphicFramePr>
            <a:graphicFrameLocks noChangeAspect="1"/>
          </p:cNvGraphicFramePr>
          <p:nvPr/>
        </p:nvGraphicFramePr>
        <p:xfrm>
          <a:off x="6324600" y="4876800"/>
          <a:ext cx="673100" cy="774700"/>
        </p:xfrm>
        <a:graphic>
          <a:graphicData uri="http://schemas.openxmlformats.org/presentationml/2006/ole">
            <p:oleObj spid="_x0000_s5124" name="Equation" r:id="rId5" imgW="673100" imgH="774700" progId="Equation.3">
              <p:embed/>
            </p:oleObj>
          </a:graphicData>
        </a:graphic>
      </p:graphicFrame>
      <p:graphicFrame>
        <p:nvGraphicFramePr>
          <p:cNvPr id="12380" name="Object 92"/>
          <p:cNvGraphicFramePr>
            <a:graphicFrameLocks noChangeAspect="1"/>
          </p:cNvGraphicFramePr>
          <p:nvPr/>
        </p:nvGraphicFramePr>
        <p:xfrm>
          <a:off x="1587500" y="4876800"/>
          <a:ext cx="889000" cy="1231900"/>
        </p:xfrm>
        <a:graphic>
          <a:graphicData uri="http://schemas.openxmlformats.org/presentationml/2006/ole">
            <p:oleObj spid="_x0000_s5125" name="Equation" r:id="rId6" imgW="889000" imgH="1231900" progId="Equation.3">
              <p:embed/>
            </p:oleObj>
          </a:graphicData>
        </a:graphic>
      </p:graphicFrame>
      <p:sp>
        <p:nvSpPr>
          <p:cNvPr id="10" name="Rectangle 9"/>
          <p:cNvSpPr/>
          <p:nvPr/>
        </p:nvSpPr>
        <p:spPr>
          <a:xfrm>
            <a:off x="533400" y="990600"/>
            <a:ext cx="7848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D36BAE-C0C6-4AA8-A0C8-B88BC422B8C1}" type="slidenum">
              <a:rPr lang="en-US"/>
              <a:pPr/>
              <a:t>75</a:t>
            </a:fld>
            <a:endParaRPr lang="en-US"/>
          </a:p>
        </p:txBody>
      </p:sp>
      <p:sp>
        <p:nvSpPr>
          <p:cNvPr id="16386" name="Rectangle 2"/>
          <p:cNvSpPr>
            <a:spLocks noGrp="1" noChangeArrowheads="1"/>
          </p:cNvSpPr>
          <p:nvPr>
            <p:ph type="title"/>
          </p:nvPr>
        </p:nvSpPr>
        <p:spPr/>
        <p:txBody>
          <a:bodyPr/>
          <a:lstStyle/>
          <a:p>
            <a:r>
              <a:rPr lang="en-US"/>
              <a:t>Proof (Version 1)</a:t>
            </a:r>
          </a:p>
        </p:txBody>
      </p:sp>
      <p:sp>
        <p:nvSpPr>
          <p:cNvPr id="16388" name="Text Box 4"/>
          <p:cNvSpPr txBox="1">
            <a:spLocks noChangeArrowheads="1"/>
          </p:cNvSpPr>
          <p:nvPr/>
        </p:nvSpPr>
        <p:spPr bwMode="auto">
          <a:xfrm>
            <a:off x="838200" y="1828800"/>
            <a:ext cx="7635875" cy="2677656"/>
          </a:xfrm>
          <a:prstGeom prst="rect">
            <a:avLst/>
          </a:prstGeom>
          <a:noFill/>
          <a:ln w="9525">
            <a:noFill/>
            <a:miter lim="800000"/>
            <a:headEnd/>
            <a:tailEnd/>
          </a:ln>
          <a:effectLst/>
        </p:spPr>
        <p:txBody>
          <a:bodyPr>
            <a:spAutoFit/>
          </a:bodyPr>
          <a:lstStyle/>
          <a:p>
            <a:pPr algn="l"/>
            <a:r>
              <a:rPr lang="en-US" sz="2400" dirty="0">
                <a:solidFill>
                  <a:srgbClr val="0070C0"/>
                </a:solidFill>
              </a:rPr>
              <a:t>A </a:t>
            </a:r>
            <a:r>
              <a:rPr lang="en-US" sz="2400" i="1" dirty="0">
                <a:solidFill>
                  <a:srgbClr val="0070C0"/>
                </a:solidFill>
              </a:rPr>
              <a:t>proof</a:t>
            </a:r>
            <a:r>
              <a:rPr lang="en-US" sz="2400" dirty="0">
                <a:solidFill>
                  <a:srgbClr val="0070C0"/>
                </a:solidFill>
              </a:rPr>
              <a:t> </a:t>
            </a:r>
            <a:r>
              <a:rPr lang="en-US" sz="2400" dirty="0"/>
              <a:t>of a conclusion from a set of premises is a sequence of sentences terminating in the conclusion in which each item is either:</a:t>
            </a:r>
          </a:p>
          <a:p>
            <a:pPr algn="l"/>
            <a:endParaRPr lang="en-US" sz="2400" dirty="0"/>
          </a:p>
          <a:p>
            <a:pPr algn="l"/>
            <a:r>
              <a:rPr lang="en-US" sz="2400" dirty="0"/>
              <a:t>1. a premise</a:t>
            </a:r>
          </a:p>
          <a:p>
            <a:pPr algn="l"/>
            <a:r>
              <a:rPr lang="en-US" sz="2400" dirty="0"/>
              <a:t>2. the result of applying a rule of inference to earlier items in sequence.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0"/>
            <a:ext cx="8229600" cy="1143000"/>
          </a:xfrm>
        </p:spPr>
        <p:txBody>
          <a:bodyPr/>
          <a:lstStyle/>
          <a:p>
            <a:r>
              <a:rPr lang="en-US" dirty="0" smtClean="0"/>
              <a:t>Example of simple proof</a:t>
            </a:r>
            <a:endParaRPr lang="en-US" dirty="0"/>
          </a:p>
        </p:txBody>
      </p:sp>
      <p:sp>
        <p:nvSpPr>
          <p:cNvPr id="18438" name="Text Box 6"/>
          <p:cNvSpPr txBox="1">
            <a:spLocks noChangeArrowheads="1"/>
          </p:cNvSpPr>
          <p:nvPr/>
        </p:nvSpPr>
        <p:spPr bwMode="auto">
          <a:xfrm>
            <a:off x="685800" y="1219200"/>
            <a:ext cx="7920038" cy="707886"/>
          </a:xfrm>
          <a:prstGeom prst="rect">
            <a:avLst/>
          </a:prstGeom>
          <a:noFill/>
          <a:ln w="9525">
            <a:noFill/>
            <a:miter lim="800000"/>
            <a:headEnd/>
            <a:tailEnd/>
          </a:ln>
          <a:effectLst/>
        </p:spPr>
        <p:txBody>
          <a:bodyPr wrap="square">
            <a:spAutoFit/>
          </a:bodyPr>
          <a:lstStyle/>
          <a:p>
            <a:pPr algn="l"/>
            <a:r>
              <a:rPr lang="en-US" sz="2000" dirty="0"/>
              <a:t>When it is raining, the ground is wet.  When the ground is wet, it is slippery.  It is raining.  Prove that it is slippery.</a:t>
            </a:r>
          </a:p>
        </p:txBody>
      </p:sp>
      <p:graphicFrame>
        <p:nvGraphicFramePr>
          <p:cNvPr id="18439" name="Object 7"/>
          <p:cNvGraphicFramePr>
            <a:graphicFrameLocks noChangeAspect="1"/>
          </p:cNvGraphicFramePr>
          <p:nvPr/>
        </p:nvGraphicFramePr>
        <p:xfrm>
          <a:off x="2603500" y="2743200"/>
          <a:ext cx="3721100" cy="2133600"/>
        </p:xfrm>
        <a:graphic>
          <a:graphicData uri="http://schemas.openxmlformats.org/presentationml/2006/ole">
            <p:oleObj spid="_x0000_s6146" name="Equation" r:id="rId3" imgW="3721100" imgH="2133600" progId="Equation.3">
              <p:embed/>
            </p:oleObj>
          </a:graphicData>
        </a:graphic>
      </p:graphicFrame>
      <p:sp>
        <p:nvSpPr>
          <p:cNvPr id="7" name="TextBox 6"/>
          <p:cNvSpPr txBox="1"/>
          <p:nvPr/>
        </p:nvSpPr>
        <p:spPr>
          <a:xfrm>
            <a:off x="6324600" y="5380672"/>
            <a:ext cx="2514600" cy="923330"/>
          </a:xfrm>
          <a:prstGeom prst="rect">
            <a:avLst/>
          </a:prstGeom>
          <a:noFill/>
          <a:ln>
            <a:solidFill>
              <a:srgbClr val="F34905"/>
            </a:solidFill>
            <a:prstDash val="dash"/>
          </a:ln>
        </p:spPr>
        <p:txBody>
          <a:bodyPr wrap="square" rtlCol="0">
            <a:spAutoFit/>
          </a:bodyPr>
          <a:lstStyle/>
          <a:p>
            <a:r>
              <a:rPr lang="en-US" dirty="0" smtClean="0"/>
              <a:t>At this point I should ask a student to draw the tree of this derivation</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solidFill>
            <a:srgbClr val="FFFFCC"/>
          </a:solidFill>
        </p:spPr>
        <p:txBody>
          <a:bodyPr/>
          <a:lstStyle/>
          <a:p>
            <a:r>
              <a:rPr lang="en-US" dirty="0" smtClean="0"/>
              <a:t>This is obvious but beware</a:t>
            </a:r>
            <a:endParaRPr lang="en-US" dirty="0"/>
          </a:p>
        </p:txBody>
      </p:sp>
      <p:sp>
        <p:nvSpPr>
          <p:cNvPr id="27650" name="Rectangle 2"/>
          <p:cNvSpPr>
            <a:spLocks noGrp="1" noChangeArrowheads="1"/>
          </p:cNvSpPr>
          <p:nvPr>
            <p:ph type="title"/>
          </p:nvPr>
        </p:nvSpPr>
        <p:spPr/>
        <p:txBody>
          <a:bodyPr/>
          <a:lstStyle/>
          <a:p>
            <a:r>
              <a:rPr lang="en-US"/>
              <a:t>Error</a:t>
            </a:r>
          </a:p>
        </p:txBody>
      </p:sp>
      <p:sp>
        <p:nvSpPr>
          <p:cNvPr id="27651" name="Text Box 3"/>
          <p:cNvSpPr txBox="1">
            <a:spLocks noChangeArrowheads="1"/>
          </p:cNvSpPr>
          <p:nvPr/>
        </p:nvSpPr>
        <p:spPr bwMode="auto">
          <a:xfrm>
            <a:off x="685800" y="1219201"/>
            <a:ext cx="7848600" cy="2246769"/>
          </a:xfrm>
          <a:prstGeom prst="rect">
            <a:avLst/>
          </a:prstGeom>
          <a:noFill/>
          <a:ln w="9525">
            <a:noFill/>
            <a:miter lim="800000"/>
            <a:headEnd/>
            <a:tailEnd/>
          </a:ln>
          <a:effectLst/>
        </p:spPr>
        <p:txBody>
          <a:bodyPr wrap="square">
            <a:spAutoFit/>
          </a:bodyPr>
          <a:lstStyle/>
          <a:p>
            <a:pPr algn="l"/>
            <a:r>
              <a:rPr lang="en-US" sz="2000" dirty="0"/>
              <a:t>Note: Rules of inference apply only to top-level sentences in a proof.  Sometimes works but sometimes fails. </a:t>
            </a:r>
          </a:p>
          <a:p>
            <a:pPr algn="l"/>
            <a:endParaRPr lang="en-US" sz="2000" dirty="0"/>
          </a:p>
          <a:p>
            <a:pPr algn="l"/>
            <a:endParaRPr lang="en-US" sz="2000" dirty="0"/>
          </a:p>
          <a:p>
            <a:pPr algn="l"/>
            <a:endParaRPr lang="en-US" sz="2000" dirty="0"/>
          </a:p>
          <a:p>
            <a:pPr algn="l"/>
            <a:endParaRPr lang="en-US" sz="2000" dirty="0"/>
          </a:p>
          <a:p>
            <a:pPr algn="l"/>
            <a:r>
              <a:rPr lang="en-US" sz="2000" dirty="0"/>
              <a:t>	No!						No!</a:t>
            </a:r>
          </a:p>
        </p:txBody>
      </p:sp>
      <p:graphicFrame>
        <p:nvGraphicFramePr>
          <p:cNvPr id="27654" name="Object 6"/>
          <p:cNvGraphicFramePr>
            <a:graphicFrameLocks noChangeAspect="1"/>
          </p:cNvGraphicFramePr>
          <p:nvPr/>
        </p:nvGraphicFramePr>
        <p:xfrm>
          <a:off x="2520950" y="2819400"/>
          <a:ext cx="4076700" cy="1231900"/>
        </p:xfrm>
        <a:graphic>
          <a:graphicData uri="http://schemas.openxmlformats.org/presentationml/2006/ole">
            <p:oleObj spid="_x0000_s7170" name="Equation" r:id="rId3" imgW="4076700" imgH="1231900"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solidFill>
            <a:srgbClr val="FFFFCC"/>
          </a:solidFill>
          <a:ln>
            <a:solidFill>
              <a:srgbClr val="FF0000"/>
            </a:solidFill>
            <a:prstDash val="dashDot"/>
          </a:ln>
        </p:spPr>
        <p:txBody>
          <a:bodyPr/>
          <a:lstStyle/>
          <a:p>
            <a:pPr algn="l"/>
            <a:r>
              <a:rPr lang="en-US" dirty="0" smtClean="0"/>
              <a:t>Ask a student to draw the derivation tree</a:t>
            </a:r>
            <a:endParaRPr lang="en-US" dirty="0"/>
          </a:p>
        </p:txBody>
      </p:sp>
      <p:sp>
        <p:nvSpPr>
          <p:cNvPr id="28674" name="Rectangle 2"/>
          <p:cNvSpPr>
            <a:spLocks noGrp="1" noChangeArrowheads="1"/>
          </p:cNvSpPr>
          <p:nvPr>
            <p:ph type="title"/>
          </p:nvPr>
        </p:nvSpPr>
        <p:spPr>
          <a:xfrm>
            <a:off x="457200" y="0"/>
            <a:ext cx="8229600" cy="1143000"/>
          </a:xfrm>
        </p:spPr>
        <p:txBody>
          <a:bodyPr>
            <a:normAutofit/>
          </a:bodyPr>
          <a:lstStyle/>
          <a:p>
            <a:r>
              <a:rPr lang="en-US" dirty="0" smtClean="0"/>
              <a:t>Another example of a proof</a:t>
            </a:r>
            <a:endParaRPr lang="en-US" dirty="0"/>
          </a:p>
        </p:txBody>
      </p:sp>
      <p:sp>
        <p:nvSpPr>
          <p:cNvPr id="28675" name="Text Box 3"/>
          <p:cNvSpPr txBox="1">
            <a:spLocks noChangeArrowheads="1"/>
          </p:cNvSpPr>
          <p:nvPr/>
        </p:nvSpPr>
        <p:spPr bwMode="auto">
          <a:xfrm>
            <a:off x="838200" y="1219200"/>
            <a:ext cx="7620000" cy="822325"/>
          </a:xfrm>
          <a:prstGeom prst="rect">
            <a:avLst/>
          </a:prstGeom>
          <a:noFill/>
          <a:ln w="9525">
            <a:noFill/>
            <a:miter lim="800000"/>
            <a:headEnd/>
            <a:tailEnd/>
          </a:ln>
          <a:effectLst/>
        </p:spPr>
        <p:txBody>
          <a:bodyPr>
            <a:spAutoFit/>
          </a:bodyPr>
          <a:lstStyle/>
          <a:p>
            <a:pPr algn="l"/>
            <a:r>
              <a:rPr lang="en-US" dirty="0"/>
              <a:t>Heads you win.  Tails I lose.  Suppose the coin comes up tails.  Show that you win.</a:t>
            </a:r>
          </a:p>
        </p:txBody>
      </p:sp>
      <p:graphicFrame>
        <p:nvGraphicFramePr>
          <p:cNvPr id="28676" name="Object 4"/>
          <p:cNvGraphicFramePr>
            <a:graphicFrameLocks noChangeAspect="1"/>
          </p:cNvGraphicFramePr>
          <p:nvPr/>
        </p:nvGraphicFramePr>
        <p:xfrm>
          <a:off x="3194050" y="2209800"/>
          <a:ext cx="2895600" cy="3962400"/>
        </p:xfrm>
        <a:graphic>
          <a:graphicData uri="http://schemas.openxmlformats.org/presentationml/2006/ole">
            <p:oleObj spid="_x0000_s8194" name="Equation" r:id="rId3" imgW="2895600" imgH="3962400" progId="Equation.3">
              <p:embed/>
            </p:oleObj>
          </a:graphicData>
        </a:graphic>
      </p:graphicFrame>
      <p:cxnSp>
        <p:nvCxnSpPr>
          <p:cNvPr id="8" name="Straight Arrow Connector 7"/>
          <p:cNvCxnSpPr/>
          <p:nvPr/>
        </p:nvCxnSpPr>
        <p:spPr>
          <a:xfrm>
            <a:off x="1371600" y="1447800"/>
            <a:ext cx="2362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2590800" y="1676400"/>
            <a:ext cx="1295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505200" y="1905000"/>
            <a:ext cx="24384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19100" y="2552700"/>
            <a:ext cx="39624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10400" y="2971800"/>
            <a:ext cx="1676400" cy="646331"/>
          </a:xfrm>
          <a:prstGeom prst="rect">
            <a:avLst/>
          </a:prstGeom>
          <a:solidFill>
            <a:srgbClr val="FFFFCC"/>
          </a:solidFill>
        </p:spPr>
        <p:txBody>
          <a:bodyPr wrap="square" rtlCol="0">
            <a:spAutoFit/>
          </a:bodyPr>
          <a:lstStyle/>
          <a:p>
            <a:r>
              <a:rPr lang="en-US" dirty="0" smtClean="0"/>
              <a:t>Tails is no money</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6858000"/>
          </a:xfrm>
          <a:solidFill>
            <a:srgbClr val="FFFF00"/>
          </a:solidFill>
        </p:spPr>
        <p:txBody>
          <a:bodyPr>
            <a:normAutofit/>
          </a:bodyPr>
          <a:lstStyle/>
          <a:p>
            <a:pPr algn="ctr">
              <a:defRPr/>
            </a:pPr>
            <a:r>
              <a:rPr lang="en-US" sz="11500" b="1" dirty="0" smtClean="0">
                <a:solidFill>
                  <a:srgbClr val="FF0000"/>
                </a:solidFill>
                <a:effectLst>
                  <a:outerShdw blurRad="38100" dist="38100" dir="2700000" algn="tl">
                    <a:srgbClr val="000000">
                      <a:alpha val="43137"/>
                    </a:srgbClr>
                  </a:outerShdw>
                </a:effectLst>
              </a:rPr>
              <a:t>Entailment and Models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533400" y="0"/>
            <a:ext cx="8229600" cy="1143000"/>
          </a:xfrm>
        </p:spPr>
        <p:txBody>
          <a:bodyPr>
            <a:normAutofit fontScale="90000"/>
          </a:bodyPr>
          <a:lstStyle/>
          <a:p>
            <a:r>
              <a:rPr lang="de-DE" dirty="0" smtClean="0"/>
              <a:t/>
            </a:r>
            <a:br>
              <a:rPr lang="de-DE" dirty="0" smtClean="0"/>
            </a:br>
            <a:r>
              <a:rPr lang="de-DE" sz="3200" dirty="0" smtClean="0"/>
              <a:t>My Spoon – Secom</a:t>
            </a:r>
          </a:p>
        </p:txBody>
      </p:sp>
      <p:sp>
        <p:nvSpPr>
          <p:cNvPr id="103427" name="Rectangle 3"/>
          <p:cNvSpPr>
            <a:spLocks noGrp="1" noChangeArrowheads="1"/>
          </p:cNvSpPr>
          <p:nvPr>
            <p:ph type="body" idx="1"/>
          </p:nvPr>
        </p:nvSpPr>
        <p:spPr/>
        <p:txBody>
          <a:bodyPr/>
          <a:lstStyle/>
          <a:p>
            <a:pPr>
              <a:buFont typeface="Wingdings" pitchFamily="2" charset="2"/>
              <a:buNone/>
            </a:pPr>
            <a:r>
              <a:rPr lang="de-DE" smtClean="0"/>
              <a:t> </a:t>
            </a:r>
          </a:p>
        </p:txBody>
      </p:sp>
      <p:pic>
        <p:nvPicPr>
          <p:cNvPr id="103428" name="Picture 5" descr="photo_top2"/>
          <p:cNvPicPr>
            <a:picLocks noChangeAspect="1" noChangeArrowheads="1"/>
          </p:cNvPicPr>
          <p:nvPr/>
        </p:nvPicPr>
        <p:blipFill>
          <a:blip r:embed="rId2" cstate="print"/>
          <a:srcRect/>
          <a:stretch>
            <a:fillRect/>
          </a:stretch>
        </p:blipFill>
        <p:spPr bwMode="auto">
          <a:xfrm>
            <a:off x="3352800" y="1219200"/>
            <a:ext cx="5473700" cy="4176712"/>
          </a:xfrm>
          <a:prstGeom prst="rect">
            <a:avLst/>
          </a:prstGeom>
          <a:noFill/>
          <a:ln w="9525">
            <a:noFill/>
            <a:miter lim="800000"/>
            <a:headEnd/>
            <a:tailEnd/>
          </a:ln>
        </p:spPr>
      </p:pic>
      <p:sp>
        <p:nvSpPr>
          <p:cNvPr id="5" name="TextBox 4"/>
          <p:cNvSpPr txBox="1"/>
          <p:nvPr/>
        </p:nvSpPr>
        <p:spPr>
          <a:xfrm>
            <a:off x="304800" y="1981200"/>
            <a:ext cx="2895600" cy="4247317"/>
          </a:xfrm>
          <a:prstGeom prst="rect">
            <a:avLst/>
          </a:prstGeom>
          <a:noFill/>
          <a:ln>
            <a:solidFill>
              <a:srgbClr val="F34905"/>
            </a:solidFill>
            <a:prstDash val="dash"/>
          </a:ln>
        </p:spPr>
        <p:txBody>
          <a:bodyPr wrap="square" rtlCol="0">
            <a:spAutoFit/>
          </a:bodyPr>
          <a:lstStyle/>
          <a:p>
            <a:pPr marL="342900" indent="-342900">
              <a:buFont typeface="+mj-lt"/>
              <a:buAutoNum type="arabicPeriod"/>
            </a:pPr>
            <a:r>
              <a:rPr lang="en-US" dirty="0" smtClean="0"/>
              <a:t>At this point I should ask all students to give  examples of  robots to help elderly, autistic children or handicapped and what kind of morality or deep knowledge this robot should have.</a:t>
            </a:r>
          </a:p>
          <a:p>
            <a:pPr marL="342900" indent="-342900">
              <a:buFont typeface="+mj-lt"/>
              <a:buAutoNum type="arabicPeriod"/>
            </a:pPr>
            <a:r>
              <a:rPr lang="en-US" dirty="0" smtClean="0"/>
              <a:t>Example, a robot for old woman, 95 years old who cannot find anything on internet and is interested in fashion and gossip.</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600200"/>
          </a:xfrm>
          <a:solidFill>
            <a:srgbClr val="FFFF00"/>
          </a:solidFill>
        </p:spPr>
        <p:txBody>
          <a:bodyPr/>
          <a:lstStyle/>
          <a:p>
            <a:pPr algn="ctr">
              <a:defRPr/>
            </a:pPr>
            <a:r>
              <a:rPr lang="en-US" sz="4400" b="1" dirty="0" smtClean="0">
                <a:solidFill>
                  <a:srgbClr val="FF0000"/>
                </a:solidFill>
                <a:effectLst>
                  <a:outerShdw blurRad="38100" dist="38100" dir="2700000" algn="tl">
                    <a:srgbClr val="000000">
                      <a:alpha val="43137"/>
                    </a:srgbClr>
                  </a:outerShdw>
                </a:effectLst>
              </a:rPr>
              <a:t>Entailment – Logical Implication</a:t>
            </a:r>
          </a:p>
        </p:txBody>
      </p:sp>
      <p:pic>
        <p:nvPicPr>
          <p:cNvPr id="14339" name="Picture 2"/>
          <p:cNvPicPr>
            <a:picLocks noChangeAspect="1" noChangeArrowheads="1"/>
          </p:cNvPicPr>
          <p:nvPr/>
        </p:nvPicPr>
        <p:blipFill>
          <a:blip r:embed="rId2" cstate="print"/>
          <a:srcRect l="16667" t="22400" r="16667" b="26666"/>
          <a:stretch>
            <a:fillRect/>
          </a:stretch>
        </p:blipFill>
        <p:spPr bwMode="auto">
          <a:xfrm>
            <a:off x="228600" y="1676400"/>
            <a:ext cx="8545512" cy="4081463"/>
          </a:xfrm>
          <a:prstGeom prst="rect">
            <a:avLst/>
          </a:prstGeom>
          <a:noFill/>
          <a:ln w="9525">
            <a:solidFill>
              <a:srgbClr val="00B050"/>
            </a:solidFill>
            <a:miter lim="800000"/>
            <a:headEnd/>
            <a:tailEnd/>
          </a:ln>
        </p:spPr>
      </p:pic>
      <p:sp>
        <p:nvSpPr>
          <p:cNvPr id="4" name="TextBox 3"/>
          <p:cNvSpPr txBox="1"/>
          <p:nvPr/>
        </p:nvSpPr>
        <p:spPr>
          <a:xfrm>
            <a:off x="3429000" y="6019800"/>
            <a:ext cx="5181600" cy="646331"/>
          </a:xfrm>
          <a:prstGeom prst="rect">
            <a:avLst/>
          </a:prstGeom>
          <a:solidFill>
            <a:srgbClr val="FFFF00"/>
          </a:solidFill>
        </p:spPr>
        <p:txBody>
          <a:bodyPr wrap="square" rtlCol="0">
            <a:spAutoFit/>
          </a:bodyPr>
          <a:lstStyle/>
          <a:p>
            <a:r>
              <a:rPr lang="en-US" dirty="0" smtClean="0"/>
              <a:t>This can be found in </a:t>
            </a:r>
            <a:r>
              <a:rPr lang="en-US" dirty="0" err="1" smtClean="0"/>
              <a:t>Kmap</a:t>
            </a:r>
            <a:r>
              <a:rPr lang="en-US" dirty="0" smtClean="0"/>
              <a:t>, but in real life we cannot create such simple models.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Content Placeholder 2"/>
          <p:cNvSpPr>
            <a:spLocks noGrp="1"/>
          </p:cNvSpPr>
          <p:nvPr>
            <p:ph idx="1"/>
          </p:nvPr>
        </p:nvSpPr>
        <p:spPr/>
        <p:txBody>
          <a:bodyPr/>
          <a:lstStyle/>
          <a:p>
            <a:endParaRPr lang="en-US" smtClean="0"/>
          </a:p>
        </p:txBody>
      </p:sp>
      <p:pic>
        <p:nvPicPr>
          <p:cNvPr id="15364" name="Picture 2"/>
          <p:cNvPicPr>
            <a:picLocks noChangeAspect="1" noChangeArrowheads="1"/>
          </p:cNvPicPr>
          <p:nvPr/>
        </p:nvPicPr>
        <p:blipFill>
          <a:blip r:embed="rId2" cstate="print"/>
          <a:srcRect l="14000" t="12801" r="22000" b="9599"/>
          <a:stretch>
            <a:fillRect/>
          </a:stretch>
        </p:blipFill>
        <p:spPr bwMode="auto">
          <a:xfrm>
            <a:off x="0" y="0"/>
            <a:ext cx="9050338" cy="6858000"/>
          </a:xfrm>
          <a:prstGeom prst="rect">
            <a:avLst/>
          </a:prstGeom>
          <a:noFill/>
          <a:ln w="9525">
            <a:noFill/>
            <a:miter lim="800000"/>
            <a:headEnd/>
            <a:tailEnd/>
          </a:ln>
        </p:spPr>
      </p:pic>
      <p:sp>
        <p:nvSpPr>
          <p:cNvPr id="5" name="Rounded Rectangle 4"/>
          <p:cNvSpPr/>
          <p:nvPr/>
        </p:nvSpPr>
        <p:spPr>
          <a:xfrm>
            <a:off x="457200" y="762000"/>
            <a:ext cx="8153400" cy="1066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05600" y="4800600"/>
            <a:ext cx="2209800" cy="1200329"/>
          </a:xfrm>
          <a:prstGeom prst="rect">
            <a:avLst/>
          </a:prstGeom>
          <a:solidFill>
            <a:schemeClr val="accent5">
              <a:lumMod val="20000"/>
              <a:lumOff val="80000"/>
            </a:schemeClr>
          </a:solidFill>
        </p:spPr>
        <p:txBody>
          <a:bodyPr wrap="square" rtlCol="0">
            <a:spAutoFit/>
          </a:bodyPr>
          <a:lstStyle/>
          <a:p>
            <a:pPr marL="342900" indent="-342900">
              <a:buFont typeface="+mj-lt"/>
              <a:buAutoNum type="arabicPeriod"/>
            </a:pPr>
            <a:r>
              <a:rPr lang="en-US" dirty="0" smtClean="0"/>
              <a:t>M(a) some set of ones in a </a:t>
            </a:r>
            <a:r>
              <a:rPr lang="en-US" dirty="0" err="1" smtClean="0"/>
              <a:t>Kmap</a:t>
            </a:r>
            <a:endParaRPr lang="en-US" dirty="0" smtClean="0"/>
          </a:p>
          <a:p>
            <a:pPr marL="342900" indent="-342900">
              <a:buFont typeface="+mj-lt"/>
              <a:buAutoNum type="arabicPeriod"/>
            </a:pPr>
            <a:r>
              <a:rPr lang="en-US" dirty="0" smtClean="0"/>
              <a:t>KB included in it set of cells</a:t>
            </a:r>
            <a:endParaRPr lang="en-US" dirty="0"/>
          </a:p>
        </p:txBody>
      </p:sp>
      <p:sp>
        <p:nvSpPr>
          <p:cNvPr id="7" name="Title 1"/>
          <p:cNvSpPr txBox="1">
            <a:spLocks/>
          </p:cNvSpPr>
          <p:nvPr/>
        </p:nvSpPr>
        <p:spPr>
          <a:xfrm>
            <a:off x="0" y="0"/>
            <a:ext cx="9144000" cy="685800"/>
          </a:xfrm>
          <a:prstGeom prst="rect">
            <a:avLst/>
          </a:prstGeom>
          <a:solidFill>
            <a:srgbClr val="FFFF00"/>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Models versus Entailment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417638"/>
          </a:xfrm>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Derivation, Soundness and Completeness</a:t>
            </a:r>
          </a:p>
        </p:txBody>
      </p:sp>
      <p:sp>
        <p:nvSpPr>
          <p:cNvPr id="16387" name="Content Placeholder 2"/>
          <p:cNvSpPr>
            <a:spLocks noGrp="1"/>
          </p:cNvSpPr>
          <p:nvPr>
            <p:ph idx="1"/>
          </p:nvPr>
        </p:nvSpPr>
        <p:spPr/>
        <p:txBody>
          <a:bodyPr/>
          <a:lstStyle/>
          <a:p>
            <a:endParaRPr lang="en-US" smtClean="0"/>
          </a:p>
        </p:txBody>
      </p:sp>
      <p:pic>
        <p:nvPicPr>
          <p:cNvPr id="16388" name="Picture 2"/>
          <p:cNvPicPr>
            <a:picLocks noChangeAspect="1" noChangeArrowheads="1"/>
          </p:cNvPicPr>
          <p:nvPr/>
        </p:nvPicPr>
        <p:blipFill>
          <a:blip r:embed="rId2" cstate="print"/>
          <a:srcRect l="18000" t="23467" r="16000" b="18133"/>
          <a:stretch>
            <a:fillRect/>
          </a:stretch>
        </p:blipFill>
        <p:spPr bwMode="auto">
          <a:xfrm>
            <a:off x="457200" y="1752600"/>
            <a:ext cx="8327976" cy="4605472"/>
          </a:xfrm>
          <a:prstGeom prst="rect">
            <a:avLst/>
          </a:prstGeom>
          <a:noFill/>
          <a:ln w="9525">
            <a:solidFill>
              <a:srgbClr val="00B050"/>
            </a:solidFill>
            <a:miter lim="800000"/>
            <a:headEnd/>
            <a:tailEnd/>
          </a:ln>
        </p:spPr>
      </p:pic>
      <p:sp>
        <p:nvSpPr>
          <p:cNvPr id="5" name="Rectangle 4"/>
          <p:cNvSpPr/>
          <p:nvPr/>
        </p:nvSpPr>
        <p:spPr>
          <a:xfrm>
            <a:off x="533400" y="1905000"/>
            <a:ext cx="7620000" cy="1219200"/>
          </a:xfrm>
          <a:prstGeom prst="rect">
            <a:avLst/>
          </a:prstGeom>
          <a:noFill/>
          <a:ln>
            <a:solidFill>
              <a:srgbClr val="F3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3200400"/>
            <a:ext cx="7620000" cy="1905000"/>
          </a:xfrm>
          <a:prstGeom prst="rect">
            <a:avLst/>
          </a:prstGeom>
          <a:noFill/>
          <a:ln>
            <a:solidFill>
              <a:srgbClr val="F3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19600" y="6096000"/>
            <a:ext cx="3505200" cy="646331"/>
          </a:xfrm>
          <a:prstGeom prst="rect">
            <a:avLst/>
          </a:prstGeom>
          <a:solidFill>
            <a:schemeClr val="accent5">
              <a:lumMod val="20000"/>
              <a:lumOff val="80000"/>
            </a:schemeClr>
          </a:solidFill>
        </p:spPr>
        <p:txBody>
          <a:bodyPr wrap="square" rtlCol="0">
            <a:spAutoFit/>
          </a:bodyPr>
          <a:lstStyle/>
          <a:p>
            <a:r>
              <a:rPr lang="en-US" dirty="0" smtClean="0"/>
              <a:t>It is not so nice for more advanced logic systems</a:t>
            </a:r>
            <a:endParaRPr lang="en-US" dirty="0"/>
          </a:p>
        </p:txBody>
      </p:sp>
      <p:cxnSp>
        <p:nvCxnSpPr>
          <p:cNvPr id="9" name="Straight Arrow Connector 8"/>
          <p:cNvCxnSpPr/>
          <p:nvPr/>
        </p:nvCxnSpPr>
        <p:spPr>
          <a:xfrm rot="10800000" flipV="1">
            <a:off x="4724400" y="1676400"/>
            <a:ext cx="7620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86400" y="1524000"/>
            <a:ext cx="3657600" cy="646331"/>
          </a:xfrm>
          <a:prstGeom prst="rect">
            <a:avLst/>
          </a:prstGeom>
          <a:solidFill>
            <a:schemeClr val="accent5">
              <a:lumMod val="20000"/>
              <a:lumOff val="80000"/>
            </a:schemeClr>
          </a:solidFill>
        </p:spPr>
        <p:txBody>
          <a:bodyPr wrap="square" rtlCol="0">
            <a:spAutoFit/>
          </a:bodyPr>
          <a:lstStyle/>
          <a:p>
            <a:r>
              <a:rPr lang="en-US" dirty="0" smtClean="0"/>
              <a:t>We derive alpha from knowledge base</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990600"/>
          </a:xfrm>
          <a:solidFill>
            <a:srgbClr val="FFFFCC"/>
          </a:solidFill>
        </p:spPr>
        <p:txBody>
          <a:bodyPr>
            <a:normAutofit fontScale="90000"/>
          </a:bodyPr>
          <a:lstStyle/>
          <a:p>
            <a:r>
              <a:rPr lang="en-US" sz="3600" b="1" dirty="0" smtClean="0">
                <a:solidFill>
                  <a:srgbClr val="FF0000"/>
                </a:solidFill>
                <a:effectLst>
                  <a:outerShdw blurRad="38100" dist="38100" dir="2700000" algn="tl">
                    <a:srgbClr val="000000">
                      <a:alpha val="43137"/>
                    </a:srgbClr>
                  </a:outerShdw>
                </a:effectLst>
              </a:rPr>
              <a:t>Soundness </a:t>
            </a:r>
            <a:r>
              <a:rPr lang="en-US" sz="3600" b="1" dirty="0">
                <a:solidFill>
                  <a:srgbClr val="FF0000"/>
                </a:solidFill>
                <a:effectLst>
                  <a:outerShdw blurRad="38100" dist="38100" dir="2700000" algn="tl">
                    <a:srgbClr val="000000">
                      <a:alpha val="43137"/>
                    </a:srgbClr>
                  </a:outerShdw>
                </a:effectLst>
              </a:rPr>
              <a:t>and </a:t>
            </a:r>
            <a:r>
              <a:rPr lang="en-US" sz="3600" b="1" dirty="0" smtClean="0">
                <a:solidFill>
                  <a:srgbClr val="FF0000"/>
                </a:solidFill>
                <a:effectLst>
                  <a:outerShdw blurRad="38100" dist="38100" dir="2700000" algn="tl">
                    <a:srgbClr val="000000">
                      <a:alpha val="43137"/>
                    </a:srgbClr>
                  </a:outerShdw>
                </a:effectLst>
              </a:rPr>
              <a:t>Completeness in other notation</a:t>
            </a:r>
            <a:endParaRPr lang="en-US" sz="3600" b="1" dirty="0">
              <a:solidFill>
                <a:srgbClr val="FF0000"/>
              </a:solidFill>
              <a:effectLst>
                <a:outerShdw blurRad="38100" dist="38100" dir="2700000" algn="tl">
                  <a:srgbClr val="000000">
                    <a:alpha val="43137"/>
                  </a:srgbClr>
                </a:outerShdw>
              </a:effectLst>
            </a:endParaRPr>
          </a:p>
        </p:txBody>
      </p:sp>
      <p:sp>
        <p:nvSpPr>
          <p:cNvPr id="54275" name="Text Box 3"/>
          <p:cNvSpPr txBox="1">
            <a:spLocks noChangeArrowheads="1"/>
          </p:cNvSpPr>
          <p:nvPr/>
        </p:nvSpPr>
        <p:spPr bwMode="auto">
          <a:xfrm>
            <a:off x="533400" y="1483816"/>
            <a:ext cx="8072438" cy="4154984"/>
          </a:xfrm>
          <a:prstGeom prst="rect">
            <a:avLst/>
          </a:prstGeom>
          <a:noFill/>
          <a:ln w="9525">
            <a:noFill/>
            <a:miter lim="800000"/>
            <a:headEnd/>
            <a:tailEnd/>
          </a:ln>
          <a:effectLst/>
        </p:spPr>
        <p:txBody>
          <a:bodyPr>
            <a:spAutoFit/>
          </a:bodyPr>
          <a:lstStyle/>
          <a:p>
            <a:pPr algn="l"/>
            <a:r>
              <a:rPr lang="en-US" sz="2400" dirty="0">
                <a:solidFill>
                  <a:srgbClr val="FF0000"/>
                </a:solidFill>
              </a:rPr>
              <a:t>Soundness: </a:t>
            </a:r>
            <a:r>
              <a:rPr lang="en-US" sz="2400" dirty="0"/>
              <a:t>Our proof system is </a:t>
            </a:r>
            <a:r>
              <a:rPr lang="en-US" sz="2400" i="1" dirty="0">
                <a:solidFill>
                  <a:schemeClr val="tx2">
                    <a:lumMod val="60000"/>
                    <a:lumOff val="40000"/>
                  </a:schemeClr>
                </a:solidFill>
              </a:rPr>
              <a:t>sound</a:t>
            </a:r>
            <a:r>
              <a:rPr lang="en-US" sz="2400" dirty="0"/>
              <a:t>, i.e</a:t>
            </a:r>
            <a:r>
              <a:rPr lang="en-US" sz="2400" b="1" dirty="0">
                <a:solidFill>
                  <a:srgbClr val="FF0000"/>
                </a:solidFill>
                <a:effectLst>
                  <a:outerShdw blurRad="38100" dist="38100" dir="2700000" algn="tl">
                    <a:srgbClr val="000000">
                      <a:alpha val="43137"/>
                    </a:srgbClr>
                  </a:outerShdw>
                </a:effectLst>
              </a:rPr>
              <a:t>. if </a:t>
            </a:r>
            <a:r>
              <a:rPr lang="en-US" sz="2400" dirty="0"/>
              <a:t>the conclusion is provable from the premises</a:t>
            </a:r>
            <a:r>
              <a:rPr lang="en-US" sz="2400" b="1" dirty="0">
                <a:solidFill>
                  <a:srgbClr val="FF0000"/>
                </a:solidFill>
                <a:effectLst>
                  <a:outerShdw blurRad="38100" dist="38100" dir="2700000" algn="tl">
                    <a:srgbClr val="000000">
                      <a:alpha val="43137"/>
                    </a:srgbClr>
                  </a:outerShdw>
                </a:effectLst>
              </a:rPr>
              <a:t>, then </a:t>
            </a:r>
            <a:r>
              <a:rPr lang="en-US" sz="2400" dirty="0"/>
              <a:t>the premises propositionally entail the conclusion.</a:t>
            </a:r>
          </a:p>
          <a:p>
            <a:pPr algn="l"/>
            <a:endParaRPr lang="en-US" sz="2400" dirty="0"/>
          </a:p>
          <a:p>
            <a:r>
              <a:rPr lang="en-US" sz="2400" dirty="0">
                <a:sym typeface="Symbol" pitchFamily="18" charset="2"/>
              </a:rPr>
              <a:t>( |- )  ( |= )</a:t>
            </a:r>
            <a:r>
              <a:rPr lang="en-US" sz="2400" dirty="0"/>
              <a:t> </a:t>
            </a:r>
          </a:p>
          <a:p>
            <a:pPr algn="l"/>
            <a:endParaRPr lang="en-US" sz="2400" dirty="0"/>
          </a:p>
          <a:p>
            <a:pPr algn="l"/>
            <a:r>
              <a:rPr lang="en-US" sz="2400" dirty="0">
                <a:solidFill>
                  <a:srgbClr val="FF0000"/>
                </a:solidFill>
              </a:rPr>
              <a:t>Completeness: </a:t>
            </a:r>
            <a:r>
              <a:rPr lang="en-US" sz="2400" dirty="0"/>
              <a:t>Our proof system is </a:t>
            </a:r>
            <a:r>
              <a:rPr lang="en-US" sz="2400" i="1" dirty="0">
                <a:solidFill>
                  <a:schemeClr val="tx2">
                    <a:lumMod val="60000"/>
                    <a:lumOff val="40000"/>
                  </a:schemeClr>
                </a:solidFill>
              </a:rPr>
              <a:t>complete</a:t>
            </a:r>
            <a:r>
              <a:rPr lang="en-US" sz="2400" dirty="0"/>
              <a:t>, i.e. </a:t>
            </a:r>
            <a:r>
              <a:rPr lang="en-US" sz="2400" b="1" dirty="0">
                <a:solidFill>
                  <a:srgbClr val="FF0000"/>
                </a:solidFill>
                <a:effectLst>
                  <a:outerShdw blurRad="38100" dist="38100" dir="2700000" algn="tl">
                    <a:srgbClr val="000000">
                      <a:alpha val="43137"/>
                    </a:srgbClr>
                  </a:outerShdw>
                </a:effectLst>
              </a:rPr>
              <a:t>if</a:t>
            </a:r>
            <a:r>
              <a:rPr lang="en-US" sz="2400" dirty="0"/>
              <a:t> the premises propositionally entail the conclusion, </a:t>
            </a:r>
            <a:r>
              <a:rPr lang="en-US" sz="2400" b="1" dirty="0">
                <a:solidFill>
                  <a:srgbClr val="FF0000"/>
                </a:solidFill>
                <a:effectLst>
                  <a:outerShdw blurRad="38100" dist="38100" dir="2700000" algn="tl">
                    <a:srgbClr val="000000">
                      <a:alpha val="43137"/>
                    </a:srgbClr>
                  </a:outerShdw>
                </a:effectLst>
              </a:rPr>
              <a:t>then</a:t>
            </a:r>
            <a:r>
              <a:rPr lang="en-US" sz="2400" dirty="0"/>
              <a:t> the conclusion is provable from the premises.</a:t>
            </a:r>
          </a:p>
          <a:p>
            <a:pPr algn="l"/>
            <a:endParaRPr lang="en-US" sz="2400" dirty="0"/>
          </a:p>
          <a:p>
            <a:r>
              <a:rPr lang="en-US" sz="2400" dirty="0">
                <a:sym typeface="Symbol" pitchFamily="18" charset="2"/>
              </a:rPr>
              <a:t>( |= )  ( |- )</a:t>
            </a:r>
            <a:r>
              <a:rPr lang="en-US" sz="2400" dirty="0"/>
              <a:t> </a:t>
            </a:r>
          </a:p>
        </p:txBody>
      </p:sp>
      <p:sp>
        <p:nvSpPr>
          <p:cNvPr id="6" name="TextBox 5"/>
          <p:cNvSpPr txBox="1"/>
          <p:nvPr/>
        </p:nvSpPr>
        <p:spPr>
          <a:xfrm>
            <a:off x="5791200" y="5715000"/>
            <a:ext cx="2362200" cy="923330"/>
          </a:xfrm>
          <a:prstGeom prst="rect">
            <a:avLst/>
          </a:prstGeom>
          <a:noFill/>
          <a:ln>
            <a:solidFill>
              <a:srgbClr val="FF0000"/>
            </a:solidFill>
            <a:prstDash val="dash"/>
          </a:ln>
        </p:spPr>
        <p:txBody>
          <a:bodyPr wrap="square" rtlCol="0">
            <a:spAutoFit/>
          </a:bodyPr>
          <a:lstStyle/>
          <a:p>
            <a:r>
              <a:rPr lang="en-US" dirty="0" smtClean="0"/>
              <a:t>Observe that here we have only if and not </a:t>
            </a:r>
            <a:r>
              <a:rPr lang="en-US" dirty="0" err="1" smtClean="0"/>
              <a:t>iff</a:t>
            </a:r>
            <a:r>
              <a:rPr lang="en-US" dirty="0" smtClean="0"/>
              <a:t> in </a:t>
            </a:r>
            <a:r>
              <a:rPr lang="en-US" dirty="0" err="1" smtClean="0">
                <a:solidFill>
                  <a:srgbClr val="FF0000"/>
                </a:solidFill>
                <a:effectLst>
                  <a:outerShdw blurRad="38100" dist="38100" dir="2700000" algn="tl">
                    <a:srgbClr val="000000">
                      <a:alpha val="43137"/>
                    </a:srgbClr>
                  </a:outerShdw>
                </a:effectLst>
              </a:rPr>
              <a:t>metalanguage</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p:txBody>
          <a:bodyPr/>
          <a:lstStyle/>
          <a:p>
            <a:endParaRPr lang="en-US" smtClean="0"/>
          </a:p>
        </p:txBody>
      </p:sp>
      <p:pic>
        <p:nvPicPr>
          <p:cNvPr id="20484" name="Picture 2"/>
          <p:cNvPicPr>
            <a:picLocks noChangeAspect="1" noChangeArrowheads="1"/>
          </p:cNvPicPr>
          <p:nvPr/>
        </p:nvPicPr>
        <p:blipFill>
          <a:blip r:embed="rId2" cstate="print"/>
          <a:srcRect l="13333" t="9599" r="17999" b="14932"/>
          <a:stretch>
            <a:fillRect/>
          </a:stretch>
        </p:blipFill>
        <p:spPr bwMode="auto">
          <a:xfrm>
            <a:off x="0" y="188913"/>
            <a:ext cx="9144000" cy="628015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6858000"/>
          </a:xfrm>
          <a:solidFill>
            <a:srgbClr val="FFFF00"/>
          </a:solidFill>
        </p:spPr>
        <p:txBody>
          <a:bodyPr>
            <a:normAutofit/>
          </a:bodyPr>
          <a:lstStyle/>
          <a:p>
            <a:pPr algn="ctr">
              <a:defRPr/>
            </a:pPr>
            <a:r>
              <a:rPr lang="en-US" sz="11500" b="1" dirty="0" smtClean="0">
                <a:solidFill>
                  <a:srgbClr val="FF0000"/>
                </a:solidFill>
                <a:effectLst>
                  <a:outerShdw blurRad="38100" dist="38100" dir="2700000" algn="tl">
                    <a:srgbClr val="000000">
                      <a:alpha val="43137"/>
                    </a:srgbClr>
                  </a:outerShdw>
                </a:effectLst>
              </a:rPr>
              <a:t>Syntax of Propositional Logic</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2" cstate="print"/>
          <a:srcRect l="14000" t="9599" r="16000" b="7468"/>
          <a:stretch>
            <a:fillRect/>
          </a:stretch>
        </p:blipFill>
        <p:spPr bwMode="auto">
          <a:xfrm>
            <a:off x="0" y="-82550"/>
            <a:ext cx="9372600" cy="694055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6858000"/>
          </a:xfrm>
          <a:solidFill>
            <a:srgbClr val="FFFF00"/>
          </a:solidFill>
        </p:spPr>
        <p:txBody>
          <a:bodyPr>
            <a:normAutofit/>
          </a:bodyPr>
          <a:lstStyle/>
          <a:p>
            <a:pPr algn="ctr">
              <a:defRPr/>
            </a:pPr>
            <a:r>
              <a:rPr lang="en-US" sz="11500" b="1" dirty="0" smtClean="0">
                <a:solidFill>
                  <a:srgbClr val="FF0000"/>
                </a:solidFill>
                <a:effectLst>
                  <a:outerShdw blurRad="38100" dist="38100" dir="2700000" algn="tl">
                    <a:srgbClr val="000000">
                      <a:alpha val="43137"/>
                    </a:srgbClr>
                  </a:outerShdw>
                </a:effectLst>
              </a:rPr>
              <a:t>Semantics of Propositional Logic</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371600"/>
          </a:xfrm>
          <a:solidFill>
            <a:srgbClr val="FFFF00"/>
          </a:solidFill>
        </p:spPr>
        <p:txBody>
          <a:bodyPr>
            <a:noAutofit/>
          </a:bodyPr>
          <a:lstStyle/>
          <a:p>
            <a:r>
              <a:rPr lang="en-US" sz="5400" b="1" dirty="0" smtClean="0">
                <a:solidFill>
                  <a:srgbClr val="FF0000"/>
                </a:solidFill>
                <a:effectLst>
                  <a:outerShdw blurRad="38100" dist="38100" dir="2700000" algn="tl">
                    <a:srgbClr val="000000">
                      <a:alpha val="43137"/>
                    </a:srgbClr>
                  </a:outerShdw>
                </a:effectLst>
              </a:rPr>
              <a:t>Intuitive explanation what is semantics</a:t>
            </a:r>
          </a:p>
        </p:txBody>
      </p:sp>
      <p:sp>
        <p:nvSpPr>
          <p:cNvPr id="22531" name="Content Placeholder 2"/>
          <p:cNvSpPr>
            <a:spLocks noGrp="1"/>
          </p:cNvSpPr>
          <p:nvPr>
            <p:ph idx="1"/>
          </p:nvPr>
        </p:nvSpPr>
        <p:spPr/>
        <p:txBody>
          <a:bodyPr/>
          <a:lstStyle/>
          <a:p>
            <a:endParaRPr lang="en-US" smtClean="0"/>
          </a:p>
        </p:txBody>
      </p:sp>
      <p:pic>
        <p:nvPicPr>
          <p:cNvPr id="22532" name="Picture 2"/>
          <p:cNvPicPr>
            <a:picLocks noChangeAspect="1" noChangeArrowheads="1"/>
          </p:cNvPicPr>
          <p:nvPr/>
        </p:nvPicPr>
        <p:blipFill>
          <a:blip r:embed="rId2" cstate="print"/>
          <a:srcRect l="16000" t="21333" r="17332" b="24533"/>
          <a:stretch>
            <a:fillRect/>
          </a:stretch>
        </p:blipFill>
        <p:spPr bwMode="auto">
          <a:xfrm>
            <a:off x="76200" y="1752600"/>
            <a:ext cx="8964666" cy="4549714"/>
          </a:xfrm>
          <a:prstGeom prst="rect">
            <a:avLst/>
          </a:prstGeom>
          <a:noFill/>
          <a:ln w="9525">
            <a:solidFill>
              <a:srgbClr val="F34905"/>
            </a:solid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417638"/>
          </a:xfrm>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Formal definition of semantics of propositional logic</a:t>
            </a:r>
          </a:p>
        </p:txBody>
      </p:sp>
      <p:sp>
        <p:nvSpPr>
          <p:cNvPr id="23555" name="Content Placeholder 2"/>
          <p:cNvSpPr>
            <a:spLocks noGrp="1"/>
          </p:cNvSpPr>
          <p:nvPr>
            <p:ph idx="1"/>
          </p:nvPr>
        </p:nvSpPr>
        <p:spPr/>
        <p:txBody>
          <a:bodyPr/>
          <a:lstStyle/>
          <a:p>
            <a:endParaRPr lang="en-US" smtClean="0"/>
          </a:p>
        </p:txBody>
      </p:sp>
      <p:pic>
        <p:nvPicPr>
          <p:cNvPr id="23556" name="Picture 2"/>
          <p:cNvPicPr>
            <a:picLocks noChangeAspect="1" noChangeArrowheads="1"/>
          </p:cNvPicPr>
          <p:nvPr/>
        </p:nvPicPr>
        <p:blipFill>
          <a:blip r:embed="rId2" cstate="print"/>
          <a:srcRect l="13333" t="21333" r="11333" b="7468"/>
          <a:stretch>
            <a:fillRect/>
          </a:stretch>
        </p:blipFill>
        <p:spPr bwMode="auto">
          <a:xfrm>
            <a:off x="0" y="1556321"/>
            <a:ext cx="8974138" cy="530167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descr="Auch in Zukunft wird noch gelesen .... Bild: IPSRC">
            <a:hlinkClick r:id="rId2" tooltip="Zurück zu Auch Roboter lesen Bücher"/>
          </p:cNvPr>
          <p:cNvPicPr>
            <a:picLocks noChangeAspect="1" noChangeArrowheads="1"/>
          </p:cNvPicPr>
          <p:nvPr/>
        </p:nvPicPr>
        <p:blipFill>
          <a:blip r:embed="rId3" cstate="print"/>
          <a:srcRect/>
          <a:stretch>
            <a:fillRect/>
          </a:stretch>
        </p:blipFill>
        <p:spPr bwMode="auto">
          <a:xfrm>
            <a:off x="0" y="793750"/>
            <a:ext cx="9144000" cy="6064250"/>
          </a:xfrm>
          <a:prstGeom prst="rect">
            <a:avLst/>
          </a:prstGeom>
          <a:noFill/>
          <a:ln w="9525">
            <a:noFill/>
            <a:miter lim="800000"/>
            <a:headEnd/>
            <a:tailEnd/>
          </a:ln>
        </p:spPr>
      </p:pic>
      <p:sp>
        <p:nvSpPr>
          <p:cNvPr id="105475" name="Rectangle 6"/>
          <p:cNvSpPr>
            <a:spLocks noGrp="1" noChangeArrowheads="1"/>
          </p:cNvSpPr>
          <p:nvPr>
            <p:ph type="title"/>
          </p:nvPr>
        </p:nvSpPr>
        <p:spPr>
          <a:xfrm>
            <a:off x="381000" y="0"/>
            <a:ext cx="8229600" cy="762000"/>
          </a:xfrm>
        </p:spPr>
        <p:txBody>
          <a:bodyPr/>
          <a:lstStyle/>
          <a:p>
            <a:r>
              <a:rPr lang="de-DE" smtClean="0"/>
              <a:t>Robot IPS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24579" name="Content Placeholder 2"/>
          <p:cNvSpPr>
            <a:spLocks noGrp="1"/>
          </p:cNvSpPr>
          <p:nvPr>
            <p:ph idx="1"/>
          </p:nvPr>
        </p:nvSpPr>
        <p:spPr/>
        <p:txBody>
          <a:bodyPr/>
          <a:lstStyle/>
          <a:p>
            <a:endParaRPr lang="en-US" smtClean="0"/>
          </a:p>
        </p:txBody>
      </p:sp>
      <p:pic>
        <p:nvPicPr>
          <p:cNvPr id="24580" name="Picture 2"/>
          <p:cNvPicPr>
            <a:picLocks noChangeAspect="1" noChangeArrowheads="1"/>
          </p:cNvPicPr>
          <p:nvPr/>
        </p:nvPicPr>
        <p:blipFill>
          <a:blip r:embed="rId2" cstate="print"/>
          <a:srcRect l="13333" t="10667" r="16667" b="16000"/>
          <a:stretch>
            <a:fillRect/>
          </a:stretch>
        </p:blipFill>
        <p:spPr bwMode="auto">
          <a:xfrm>
            <a:off x="0" y="685800"/>
            <a:ext cx="9018588" cy="59055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0"/>
            <a:ext cx="8382000" cy="12954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Exercise to understand the concept of interpretation</a:t>
            </a:r>
            <a:endParaRPr lang="en-US" dirty="0" smtClean="0">
              <a:solidFill>
                <a:srgbClr val="FF0000"/>
              </a:solidFill>
              <a:effectLst>
                <a:outerShdw blurRad="38100" dist="38100" dir="2700000" algn="tl">
                  <a:srgbClr val="000000">
                    <a:alpha val="43137"/>
                  </a:srgbClr>
                </a:outerShdw>
              </a:effectLst>
            </a:endParaRPr>
          </a:p>
        </p:txBody>
      </p:sp>
      <p:sp>
        <p:nvSpPr>
          <p:cNvPr id="25603" name="Content Placeholder 2"/>
          <p:cNvSpPr>
            <a:spLocks noGrp="1"/>
          </p:cNvSpPr>
          <p:nvPr>
            <p:ph idx="1"/>
          </p:nvPr>
        </p:nvSpPr>
        <p:spPr/>
        <p:txBody>
          <a:bodyPr>
            <a:normAutofit/>
          </a:bodyPr>
          <a:lstStyle/>
          <a:p>
            <a:pPr marL="457200" indent="-457200">
              <a:buFont typeface="+mj-lt"/>
              <a:buAutoNum type="arabicPeriod"/>
            </a:pPr>
            <a:r>
              <a:rPr lang="en-US" sz="2400" dirty="0" smtClean="0"/>
              <a:t>Find an interpretation and a formula such that the formula </a:t>
            </a:r>
            <a:r>
              <a:rPr lang="en-US" sz="2400" dirty="0" smtClean="0">
                <a:solidFill>
                  <a:srgbClr val="FF0000"/>
                </a:solidFill>
              </a:rPr>
              <a:t>is true in that interpretation</a:t>
            </a:r>
          </a:p>
          <a:p>
            <a:pPr marL="914400" lvl="1" indent="-457200"/>
            <a:r>
              <a:rPr lang="en-US" sz="2000" dirty="0" smtClean="0"/>
              <a:t> (or: the interpretation satisfies the formula).</a:t>
            </a:r>
          </a:p>
          <a:p>
            <a:pPr marL="914400" lvl="1" indent="-457200">
              <a:buFont typeface="+mj-lt"/>
              <a:buAutoNum type="arabicPeriod"/>
            </a:pPr>
            <a:endParaRPr lang="en-US" sz="2000" dirty="0" smtClean="0"/>
          </a:p>
          <a:p>
            <a:pPr marL="457200" indent="-457200">
              <a:buFont typeface="+mj-lt"/>
              <a:buAutoNum type="arabicPeriod"/>
            </a:pPr>
            <a:r>
              <a:rPr lang="en-US" sz="2400" dirty="0" smtClean="0"/>
              <a:t> Find an interpretation and a formula such that the formula </a:t>
            </a:r>
            <a:r>
              <a:rPr lang="en-US" sz="2400" dirty="0" smtClean="0">
                <a:solidFill>
                  <a:srgbClr val="FF0000"/>
                </a:solidFill>
              </a:rPr>
              <a:t>is not true in that interpretation </a:t>
            </a:r>
          </a:p>
          <a:p>
            <a:pPr marL="914400" lvl="1" indent="-457200"/>
            <a:r>
              <a:rPr lang="en-US" sz="2000" dirty="0" smtClean="0"/>
              <a:t>(or: the interpretation does not satisfy the formula).</a:t>
            </a:r>
          </a:p>
          <a:p>
            <a:pPr marL="914400" lvl="1" indent="-457200">
              <a:buFont typeface="+mj-lt"/>
              <a:buAutoNum type="arabicPeriod"/>
            </a:pPr>
            <a:endParaRPr lang="en-US" sz="2000" dirty="0" smtClean="0"/>
          </a:p>
          <a:p>
            <a:pPr marL="457200" indent="-457200">
              <a:buFont typeface="+mj-lt"/>
              <a:buAutoNum type="arabicPeriod"/>
            </a:pPr>
            <a:r>
              <a:rPr lang="en-US" sz="2400" dirty="0" smtClean="0"/>
              <a:t> Find a formula which </a:t>
            </a:r>
            <a:r>
              <a:rPr lang="en-US" sz="2400" dirty="0" smtClean="0">
                <a:solidFill>
                  <a:srgbClr val="FF0000"/>
                </a:solidFill>
              </a:rPr>
              <a:t>can't be true in any interpretation </a:t>
            </a:r>
            <a:r>
              <a:rPr lang="en-US" sz="2400" dirty="0" smtClean="0"/>
              <a:t>(or: no interpretation can satisfy the formula).</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457200"/>
            <a:ext cx="9144000" cy="5410200"/>
          </a:xfrm>
          <a:solidFill>
            <a:srgbClr val="FFFF00"/>
          </a:solidFill>
        </p:spPr>
        <p:txBody>
          <a:bodyPr/>
          <a:lstStyle/>
          <a:p>
            <a:pPr algn="ctr" eaLnBrk="1" hangingPunct="1">
              <a:defRPr/>
            </a:pPr>
            <a:r>
              <a:rPr lang="en-US" sz="9600" b="1" dirty="0" err="1" smtClean="0">
                <a:solidFill>
                  <a:srgbClr val="FF0000"/>
                </a:solidFill>
                <a:effectLst>
                  <a:outerShdw blurRad="38100" dist="38100" dir="2700000" algn="tl">
                    <a:srgbClr val="000000">
                      <a:alpha val="43137"/>
                    </a:srgbClr>
                  </a:outerShdw>
                </a:effectLst>
              </a:rPr>
              <a:t>Satisfiability</a:t>
            </a:r>
            <a:r>
              <a:rPr lang="en-US" sz="9600" b="1" dirty="0" smtClean="0">
                <a:solidFill>
                  <a:srgbClr val="FF0000"/>
                </a:solidFill>
                <a:effectLst>
                  <a:outerShdw blurRad="38100" dist="38100" dir="2700000" algn="tl">
                    <a:srgbClr val="000000">
                      <a:alpha val="43137"/>
                    </a:srgbClr>
                  </a:outerShdw>
                </a:effectLst>
              </a:rPr>
              <a:t> and Validity</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2954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Definitions of </a:t>
            </a:r>
            <a:r>
              <a:rPr lang="en-US" b="1" dirty="0" err="1" smtClean="0">
                <a:solidFill>
                  <a:srgbClr val="FF0000"/>
                </a:solidFill>
                <a:effectLst>
                  <a:outerShdw blurRad="38100" dist="38100" dir="2700000" algn="tl">
                    <a:srgbClr val="000000">
                      <a:alpha val="43137"/>
                    </a:srgbClr>
                  </a:outerShdw>
                </a:effectLst>
              </a:rPr>
              <a:t>Satisfiability</a:t>
            </a:r>
            <a:r>
              <a:rPr lang="en-US" b="1" dirty="0" smtClean="0">
                <a:solidFill>
                  <a:srgbClr val="FF0000"/>
                </a:solidFill>
                <a:effectLst>
                  <a:outerShdw blurRad="38100" dist="38100" dir="2700000" algn="tl">
                    <a:srgbClr val="000000">
                      <a:alpha val="43137"/>
                    </a:srgbClr>
                  </a:outerShdw>
                </a:effectLst>
              </a:rPr>
              <a:t> and Validity</a:t>
            </a:r>
          </a:p>
        </p:txBody>
      </p:sp>
      <p:pic>
        <p:nvPicPr>
          <p:cNvPr id="26628" name="Picture 2"/>
          <p:cNvPicPr>
            <a:picLocks noChangeAspect="1" noChangeArrowheads="1"/>
          </p:cNvPicPr>
          <p:nvPr/>
        </p:nvPicPr>
        <p:blipFill>
          <a:blip r:embed="rId2" cstate="print"/>
          <a:srcRect l="13333" t="22400" r="14000" b="7468"/>
          <a:stretch>
            <a:fillRect/>
          </a:stretch>
        </p:blipFill>
        <p:spPr bwMode="auto">
          <a:xfrm>
            <a:off x="0" y="1309406"/>
            <a:ext cx="9197975" cy="5548594"/>
          </a:xfrm>
          <a:prstGeom prst="rect">
            <a:avLst/>
          </a:prstGeom>
          <a:noFill/>
          <a:ln w="9525">
            <a:noFill/>
            <a:miter lim="800000"/>
            <a:headEnd/>
            <a:tailEnd/>
          </a:ln>
        </p:spPr>
      </p:pic>
      <p:sp>
        <p:nvSpPr>
          <p:cNvPr id="26627" name="Content Placeholder 2"/>
          <p:cNvSpPr>
            <a:spLocks noGrp="1"/>
          </p:cNvSpPr>
          <p:nvPr>
            <p:ph idx="1"/>
          </p:nvPr>
        </p:nvSpPr>
        <p:spPr>
          <a:xfrm>
            <a:off x="6096000" y="1371601"/>
            <a:ext cx="3048000" cy="1600200"/>
          </a:xfrm>
          <a:ln>
            <a:solidFill>
              <a:srgbClr val="FF0000"/>
            </a:solidFill>
            <a:prstDash val="dash"/>
          </a:ln>
        </p:spPr>
        <p:txBody>
          <a:bodyPr/>
          <a:lstStyle/>
          <a:p>
            <a:r>
              <a:rPr lang="en-US" dirty="0" smtClean="0"/>
              <a:t>Ask students to do several exercises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2954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Exercises for </a:t>
            </a:r>
            <a:r>
              <a:rPr lang="en-US" b="1" dirty="0" err="1" smtClean="0">
                <a:solidFill>
                  <a:srgbClr val="FF0000"/>
                </a:solidFill>
                <a:effectLst>
                  <a:outerShdw blurRad="38100" dist="38100" dir="2700000" algn="tl">
                    <a:srgbClr val="000000">
                      <a:alpha val="43137"/>
                    </a:srgbClr>
                  </a:outerShdw>
                </a:effectLst>
              </a:rPr>
              <a:t>Satisfiability</a:t>
            </a:r>
            <a:r>
              <a:rPr lang="en-US" b="1" dirty="0" smtClean="0">
                <a:solidFill>
                  <a:srgbClr val="FF0000"/>
                </a:solidFill>
                <a:effectLst>
                  <a:outerShdw blurRad="38100" dist="38100" dir="2700000" algn="tl">
                    <a:srgbClr val="000000">
                      <a:alpha val="43137"/>
                    </a:srgbClr>
                  </a:outerShdw>
                </a:effectLst>
              </a:rPr>
              <a:t>, Tautology and Equivalency</a:t>
            </a:r>
          </a:p>
        </p:txBody>
      </p:sp>
      <p:pic>
        <p:nvPicPr>
          <p:cNvPr id="27652" name="Picture 2"/>
          <p:cNvPicPr>
            <a:picLocks noChangeAspect="1" noChangeArrowheads="1"/>
          </p:cNvPicPr>
          <p:nvPr/>
        </p:nvPicPr>
        <p:blipFill>
          <a:blip r:embed="rId2" cstate="print"/>
          <a:srcRect l="17332" t="22400" r="25333" b="7468"/>
          <a:stretch>
            <a:fillRect/>
          </a:stretch>
        </p:blipFill>
        <p:spPr bwMode="auto">
          <a:xfrm>
            <a:off x="0" y="1428432"/>
            <a:ext cx="7102475" cy="5429568"/>
          </a:xfrm>
          <a:prstGeom prst="rect">
            <a:avLst/>
          </a:prstGeom>
          <a:noFill/>
          <a:ln w="9525">
            <a:solidFill>
              <a:srgbClr val="F34905"/>
            </a:solidFill>
            <a:miter lim="800000"/>
            <a:headEnd/>
            <a:tailEnd/>
          </a:ln>
        </p:spPr>
      </p:pic>
      <p:sp>
        <p:nvSpPr>
          <p:cNvPr id="27651" name="Content Placeholder 2"/>
          <p:cNvSpPr>
            <a:spLocks noGrp="1"/>
          </p:cNvSpPr>
          <p:nvPr>
            <p:ph idx="1"/>
          </p:nvPr>
        </p:nvSpPr>
        <p:spPr>
          <a:xfrm>
            <a:off x="7010400" y="3352800"/>
            <a:ext cx="2133600" cy="2620963"/>
          </a:xfrm>
          <a:solidFill>
            <a:schemeClr val="accent1">
              <a:lumMod val="20000"/>
              <a:lumOff val="80000"/>
            </a:schemeClr>
          </a:solidFill>
        </p:spPr>
        <p:txBody>
          <a:bodyPr>
            <a:normAutofit fontScale="85000" lnSpcReduction="20000"/>
          </a:bodyPr>
          <a:lstStyle/>
          <a:p>
            <a:r>
              <a:rPr lang="en-US" dirty="0" smtClean="0"/>
              <a:t>Ask students to do all these exercises with various </a:t>
            </a:r>
            <a:r>
              <a:rPr lang="en-US" dirty="0" err="1" smtClean="0"/>
              <a:t>Kmaps</a:t>
            </a:r>
            <a:r>
              <a:rPr lang="en-US" dirty="0" smtClean="0"/>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295400"/>
          </a:xfrm>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Consequences of definitions of </a:t>
            </a:r>
            <a:r>
              <a:rPr lang="en-US" sz="4800" b="1" dirty="0" err="1" smtClean="0">
                <a:solidFill>
                  <a:srgbClr val="FF0000"/>
                </a:solidFill>
                <a:effectLst>
                  <a:outerShdw blurRad="38100" dist="38100" dir="2700000" algn="tl">
                    <a:srgbClr val="000000">
                      <a:alpha val="43137"/>
                    </a:srgbClr>
                  </a:outerShdw>
                </a:effectLst>
              </a:rPr>
              <a:t>satisfiability</a:t>
            </a:r>
            <a:r>
              <a:rPr lang="en-US" sz="4800" b="1" dirty="0" smtClean="0">
                <a:solidFill>
                  <a:srgbClr val="FF0000"/>
                </a:solidFill>
                <a:effectLst>
                  <a:outerShdw blurRad="38100" dist="38100" dir="2700000" algn="tl">
                    <a:srgbClr val="000000">
                      <a:alpha val="43137"/>
                    </a:srgbClr>
                  </a:outerShdw>
                </a:effectLst>
              </a:rPr>
              <a:t> and tautology</a:t>
            </a:r>
          </a:p>
        </p:txBody>
      </p:sp>
      <p:pic>
        <p:nvPicPr>
          <p:cNvPr id="28676" name="Picture 2"/>
          <p:cNvPicPr>
            <a:picLocks noChangeAspect="1" noChangeArrowheads="1"/>
          </p:cNvPicPr>
          <p:nvPr/>
        </p:nvPicPr>
        <p:blipFill>
          <a:blip r:embed="rId2" cstate="print"/>
          <a:srcRect l="15333" t="21333" r="15333" b="29867"/>
          <a:stretch>
            <a:fillRect/>
          </a:stretch>
        </p:blipFill>
        <p:spPr bwMode="auto">
          <a:xfrm>
            <a:off x="169290" y="1600200"/>
            <a:ext cx="8805420" cy="3873085"/>
          </a:xfrm>
          <a:prstGeom prst="rect">
            <a:avLst/>
          </a:prstGeom>
          <a:noFill/>
          <a:ln w="9525">
            <a:solidFill>
              <a:srgbClr val="FF0000"/>
            </a:solidFill>
            <a:miter lim="800000"/>
            <a:headEnd/>
            <a:tailEnd/>
          </a:ln>
        </p:spPr>
      </p:pic>
      <p:sp>
        <p:nvSpPr>
          <p:cNvPr id="28675" name="Content Placeholder 2"/>
          <p:cNvSpPr>
            <a:spLocks noGrp="1"/>
          </p:cNvSpPr>
          <p:nvPr>
            <p:ph idx="1"/>
          </p:nvPr>
        </p:nvSpPr>
        <p:spPr>
          <a:xfrm>
            <a:off x="838200" y="5608637"/>
            <a:ext cx="8001000" cy="1096963"/>
          </a:xfrm>
          <a:solidFill>
            <a:schemeClr val="accent6">
              <a:lumMod val="20000"/>
              <a:lumOff val="80000"/>
            </a:schemeClr>
          </a:solidFill>
        </p:spPr>
        <p:txBody>
          <a:bodyPr/>
          <a:lstStyle/>
          <a:p>
            <a:r>
              <a:rPr lang="en-US" dirty="0" smtClean="0"/>
              <a:t>Important – equivalent formulas can be replaced forward and backward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p:txBody>
          <a:bodyPr/>
          <a:lstStyle/>
          <a:p>
            <a:endParaRPr lang="en-US" smtClean="0"/>
          </a:p>
        </p:txBody>
      </p:sp>
      <p:pic>
        <p:nvPicPr>
          <p:cNvPr id="29700" name="Picture 2"/>
          <p:cNvPicPr>
            <a:picLocks noChangeAspect="1" noChangeArrowheads="1"/>
          </p:cNvPicPr>
          <p:nvPr/>
        </p:nvPicPr>
        <p:blipFill>
          <a:blip r:embed="rId2" cstate="print"/>
          <a:srcRect l="14667" t="12801" r="17999" b="9599"/>
          <a:stretch>
            <a:fillRect/>
          </a:stretch>
        </p:blipFill>
        <p:spPr bwMode="auto">
          <a:xfrm>
            <a:off x="0" y="176213"/>
            <a:ext cx="8991600" cy="6475412"/>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457200"/>
            <a:ext cx="9144000" cy="5410200"/>
          </a:xfrm>
          <a:solidFill>
            <a:srgbClr val="FFFF00"/>
          </a:solidFill>
        </p:spPr>
        <p:txBody>
          <a:bodyPr>
            <a:normAutofit/>
          </a:bodyPr>
          <a:lstStyle/>
          <a:p>
            <a:pPr algn="ctr" eaLnBrk="1" hangingPunct="1">
              <a:defRPr/>
            </a:pPr>
            <a:r>
              <a:rPr lang="en-US" sz="9600" b="1" dirty="0" smtClean="0">
                <a:solidFill>
                  <a:srgbClr val="FF0000"/>
                </a:solidFill>
                <a:effectLst>
                  <a:outerShdw blurRad="38100" dist="38100" dir="2700000" algn="tl">
                    <a:srgbClr val="000000">
                      <a:alpha val="43137"/>
                    </a:srgbClr>
                  </a:outerShdw>
                </a:effectLst>
              </a:rPr>
              <a:t>Enumeration Method – </a:t>
            </a:r>
            <a:r>
              <a:rPr lang="en-US" sz="7200" b="1" dirty="0" smtClean="0">
                <a:solidFill>
                  <a:srgbClr val="0070C0"/>
                </a:solidFill>
                <a:effectLst>
                  <a:outerShdw blurRad="38100" dist="38100" dir="2700000" algn="tl">
                    <a:srgbClr val="000000">
                      <a:alpha val="43137"/>
                    </a:srgbClr>
                  </a:outerShdw>
                </a:effectLst>
              </a:rPr>
              <a:t>check all possible models</a:t>
            </a:r>
            <a:endParaRPr lang="en-US" sz="9600" b="1" dirty="0" smtClean="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p:txBody>
          <a:bodyPr/>
          <a:lstStyle/>
          <a:p>
            <a:endParaRPr lang="en-US" smtClean="0"/>
          </a:p>
        </p:txBody>
      </p:sp>
      <p:pic>
        <p:nvPicPr>
          <p:cNvPr id="31748" name="Picture 2"/>
          <p:cNvPicPr>
            <a:picLocks noChangeAspect="1" noChangeArrowheads="1"/>
          </p:cNvPicPr>
          <p:nvPr/>
        </p:nvPicPr>
        <p:blipFill>
          <a:blip r:embed="rId2" cstate="print"/>
          <a:srcRect l="13333" t="9599" r="11333" b="6400"/>
          <a:stretch>
            <a:fillRect/>
          </a:stretch>
        </p:blipFill>
        <p:spPr bwMode="auto">
          <a:xfrm>
            <a:off x="0" y="457200"/>
            <a:ext cx="9185275" cy="64008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sp>
        <p:nvSpPr>
          <p:cNvPr id="32771" name="Content Placeholder 2"/>
          <p:cNvSpPr>
            <a:spLocks noGrp="1"/>
          </p:cNvSpPr>
          <p:nvPr>
            <p:ph idx="1"/>
          </p:nvPr>
        </p:nvSpPr>
        <p:spPr/>
        <p:txBody>
          <a:bodyPr/>
          <a:lstStyle/>
          <a:p>
            <a:endParaRPr lang="en-US" smtClean="0"/>
          </a:p>
        </p:txBody>
      </p:sp>
      <p:pic>
        <p:nvPicPr>
          <p:cNvPr id="32772" name="Picture 2"/>
          <p:cNvPicPr>
            <a:picLocks noChangeAspect="1" noChangeArrowheads="1"/>
          </p:cNvPicPr>
          <p:nvPr/>
        </p:nvPicPr>
        <p:blipFill>
          <a:blip r:embed="rId2" cstate="print"/>
          <a:srcRect l="13333" t="9599" r="12000" b="5333"/>
          <a:stretch>
            <a:fillRect/>
          </a:stretch>
        </p:blipFill>
        <p:spPr bwMode="auto">
          <a:xfrm>
            <a:off x="0" y="347663"/>
            <a:ext cx="9144000" cy="6510337"/>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array}{lcl}&#10;\phi &amp; ::= &amp; {\it true} \mid {\it false} \mid x \mid \\ &#10;&amp;&amp; \phi \wedge \phi \mid \phi \vee \phi \mid \neg \phi \mid \phi \Rightarrow \phi&#10;\end{array}&#10;$$&#10;\end{document}&#10;"/>
  <p:tag name="EXTERNALNAME" val="txp_fig"/>
  <p:tag name="BLEND" val="False"/>
  <p:tag name="TRANSPARENT" val="False"/>
  <p:tag name="KEEPFILES" val="False"/>
  <p:tag name="DEBUGPAUSE" val="False"/>
  <p:tag name="RESOLUTION" val="1200"/>
  <p:tag name="TIMEOUT" val="(none)"/>
  <p:tag name="BOXWIDTH" val="497"/>
  <p:tag name="BOXHEIGHT" val="372"/>
  <p:tag name="BOXFONT" val="10"/>
  <p:tag name="BOXWRAP" val="False"/>
  <p:tag name="WORKAROUNDTRANSPARENCYBUG" val="False"/>
  <p:tag name="ALLOWFONTSUBSTITUTION" val="False"/>
  <p:tag name="BITMAPFORMAT" val="pngmono"/>
  <p:tag name="ORIGWIDTH" val="311"/>
  <p:tag name="PICTUREFILESIZE" val="215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4495</Words>
  <Application>Microsoft Office PowerPoint</Application>
  <PresentationFormat>On-screen Show (4:3)</PresentationFormat>
  <Paragraphs>734</Paragraphs>
  <Slides>125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125</vt:i4>
      </vt:variant>
    </vt:vector>
  </HeadingPairs>
  <TitlesOfParts>
    <vt:vector size="127" baseType="lpstr">
      <vt:lpstr>Office Theme</vt:lpstr>
      <vt:lpstr>Equation</vt:lpstr>
      <vt:lpstr>Marek Perkowski</vt:lpstr>
      <vt:lpstr>Overview</vt:lpstr>
      <vt:lpstr>The goals of this series of lectures</vt:lpstr>
      <vt:lpstr>Big hopes</vt:lpstr>
      <vt:lpstr>The Tokyo University of Science: Saya</vt:lpstr>
      <vt:lpstr>MechaDroyd Typ C3 Business Design, Japan</vt:lpstr>
      <vt:lpstr>My Spoon – Secom in Japan  http://www.secom.co.jp/english/myspoon/index.html </vt:lpstr>
      <vt:lpstr> My Spoon – Secom</vt:lpstr>
      <vt:lpstr>Robot IPS</vt:lpstr>
      <vt:lpstr>Fuji Heavy Industries/Sumitomo </vt:lpstr>
      <vt:lpstr>Care robot</vt:lpstr>
      <vt:lpstr>Robots and War</vt:lpstr>
      <vt:lpstr>Robotex (Palo Alto, California) by Terry Izumi</vt:lpstr>
      <vt:lpstr>Slide 14</vt:lpstr>
      <vt:lpstr>Review of classical  logic</vt:lpstr>
      <vt:lpstr>Classical logic</vt:lpstr>
      <vt:lpstr>Classical vs non-classcial logic</vt:lpstr>
      <vt:lpstr>Classical logic in Ancient times</vt:lpstr>
      <vt:lpstr>Example of Classical logic Syllogism</vt:lpstr>
      <vt:lpstr>What Classical logic can really do?</vt:lpstr>
      <vt:lpstr>Classical logic since 1854</vt:lpstr>
      <vt:lpstr>What is an argument?</vt:lpstr>
      <vt:lpstr>Is this an argument?</vt:lpstr>
      <vt:lpstr>What is a good argument?</vt:lpstr>
      <vt:lpstr>Is this argument valid?</vt:lpstr>
      <vt:lpstr>What we aim for</vt:lpstr>
      <vt:lpstr>Logical Negation</vt:lpstr>
      <vt:lpstr>Truth Table for Negation</vt:lpstr>
      <vt:lpstr>Definition of Logical Negation</vt:lpstr>
      <vt:lpstr>Other English phrases</vt:lpstr>
      <vt:lpstr>Logical Connectives</vt:lpstr>
      <vt:lpstr>The Material Conditional</vt:lpstr>
      <vt:lpstr>Truth Table for the Conditional</vt:lpstr>
      <vt:lpstr>Definition of the Conditional</vt:lpstr>
      <vt:lpstr>Some More Jargon</vt:lpstr>
      <vt:lpstr>Conjunction</vt:lpstr>
      <vt:lpstr>Truth Table for Conjunction</vt:lpstr>
      <vt:lpstr>Definition of Conjunction</vt:lpstr>
      <vt:lpstr>Inclusive “Or” (Disjunction)</vt:lpstr>
      <vt:lpstr>Truth Table for Disjunction</vt:lpstr>
      <vt:lpstr>Definition of Disjunction</vt:lpstr>
      <vt:lpstr>Exclusive “Or”</vt:lpstr>
      <vt:lpstr>Defining Exclusive “Or”</vt:lpstr>
      <vt:lpstr>Material Biconditional</vt:lpstr>
      <vt:lpstr>Truth Table for the Biconditional</vt:lpstr>
      <vt:lpstr>Defining the Biconditional</vt:lpstr>
      <vt:lpstr>Logic, Knowledge Bases and Agents</vt:lpstr>
      <vt:lpstr>Syntax versus semantics</vt:lpstr>
      <vt:lpstr>What does it mean that there are many logics?</vt:lpstr>
      <vt:lpstr>Types of Logic</vt:lpstr>
      <vt:lpstr>Review of classical propositional logic</vt:lpstr>
      <vt:lpstr>Propositional logic is the logic from ECE 171</vt:lpstr>
      <vt:lpstr>Truth Table Method and Propositional Proofs</vt:lpstr>
      <vt:lpstr>Deduction</vt:lpstr>
      <vt:lpstr>Logical Entailment</vt:lpstr>
      <vt:lpstr>Logical Entailment</vt:lpstr>
      <vt:lpstr>Comment on defining</vt:lpstr>
      <vt:lpstr>Comment on defining in Meta-Language</vt:lpstr>
      <vt:lpstr>More on defining</vt:lpstr>
      <vt:lpstr>Truth Table Method to check entailment</vt:lpstr>
      <vt:lpstr>Example of using Truth Table method to check entailment</vt:lpstr>
      <vt:lpstr>Example of using Truth Table method. Other method</vt:lpstr>
      <vt:lpstr>Example of using Truth Table method. Other method</vt:lpstr>
      <vt:lpstr>One more Example:  no entailment.</vt:lpstr>
      <vt:lpstr>Example</vt:lpstr>
      <vt:lpstr>Example</vt:lpstr>
      <vt:lpstr>What did we learn from this example of entailment?</vt:lpstr>
      <vt:lpstr>Problem with too many interpretations</vt:lpstr>
      <vt:lpstr>Patterns</vt:lpstr>
      <vt:lpstr>Patterns</vt:lpstr>
      <vt:lpstr>Rules of Inference</vt:lpstr>
      <vt:lpstr>Rules of Inference</vt:lpstr>
      <vt:lpstr>Instances of applying rules</vt:lpstr>
      <vt:lpstr>Four Sound Rules of Inference</vt:lpstr>
      <vt:lpstr>Proof (Version 1)</vt:lpstr>
      <vt:lpstr>Example of simple proof</vt:lpstr>
      <vt:lpstr>Error</vt:lpstr>
      <vt:lpstr>Another example of a proof</vt:lpstr>
      <vt:lpstr>Entailment and Models</vt:lpstr>
      <vt:lpstr>Entailment – Logical Implication</vt:lpstr>
      <vt:lpstr>Slide 81</vt:lpstr>
      <vt:lpstr>Derivation, Soundness and Completeness</vt:lpstr>
      <vt:lpstr>Soundness and Completeness in other notation</vt:lpstr>
      <vt:lpstr>Slide 84</vt:lpstr>
      <vt:lpstr>Syntax of Propositional Logic</vt:lpstr>
      <vt:lpstr>Slide 86</vt:lpstr>
      <vt:lpstr>Semantics of Propositional Logic</vt:lpstr>
      <vt:lpstr>Intuitive explanation what is semantics</vt:lpstr>
      <vt:lpstr>Formal definition of semantics of propositional logic</vt:lpstr>
      <vt:lpstr>Slide 90</vt:lpstr>
      <vt:lpstr>Exercise to understand the concept of interpretation</vt:lpstr>
      <vt:lpstr>Satisfiability and Validity</vt:lpstr>
      <vt:lpstr>Definitions of Satisfiability and Validity</vt:lpstr>
      <vt:lpstr>Exercises for Satisfiability, Tautology and Equivalency</vt:lpstr>
      <vt:lpstr>Consequences of definitions of satisfiability and tautology</vt:lpstr>
      <vt:lpstr>Slide 96</vt:lpstr>
      <vt:lpstr>Enumeration Method – check all possible models</vt:lpstr>
      <vt:lpstr>Slide 98</vt:lpstr>
      <vt:lpstr>Slide 99</vt:lpstr>
      <vt:lpstr>Slide 100</vt:lpstr>
      <vt:lpstr>Slide 101</vt:lpstr>
      <vt:lpstr>Slide 102</vt:lpstr>
      <vt:lpstr>Deduction, Contraposition and Contradiction theorems  of propositional logic</vt:lpstr>
      <vt:lpstr>Equivalences of propositional logic</vt:lpstr>
      <vt:lpstr>Slide 105</vt:lpstr>
      <vt:lpstr>Slide 106</vt:lpstr>
      <vt:lpstr>Normal Forms for propositional logic </vt:lpstr>
      <vt:lpstr>Conjunctive Normal Form and Disjunctive Normal Form</vt:lpstr>
      <vt:lpstr>Slide 109</vt:lpstr>
      <vt:lpstr>Slide 110</vt:lpstr>
      <vt:lpstr>Axiom Schemata</vt:lpstr>
      <vt:lpstr>Axiom Schemata</vt:lpstr>
      <vt:lpstr>Rules and  Axiom Schemata</vt:lpstr>
      <vt:lpstr>Valid Axiom Schemata</vt:lpstr>
      <vt:lpstr>Standard Axiom Schemata</vt:lpstr>
      <vt:lpstr>Sample Proof using Axiom Schemata</vt:lpstr>
      <vt:lpstr>Proof (Official Version)</vt:lpstr>
      <vt:lpstr>Provability</vt:lpstr>
      <vt:lpstr>Truth tables versus proofs</vt:lpstr>
      <vt:lpstr>Truth Tables versus Proofs</vt:lpstr>
      <vt:lpstr>Metatheorems of propositional logic</vt:lpstr>
      <vt:lpstr>Proof Without Deduction Theorem</vt:lpstr>
      <vt:lpstr>Proof Using Deduction Theorem</vt:lpstr>
      <vt:lpstr>TA Appeasement Rules  ;-)</vt:lpstr>
      <vt:lpstr>Summary on Propositional</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mperkows</dc:creator>
  <cp:lastModifiedBy>mperkows</cp:lastModifiedBy>
  <cp:revision>128</cp:revision>
  <dcterms:created xsi:type="dcterms:W3CDTF">2011-01-19T18:43:55Z</dcterms:created>
  <dcterms:modified xsi:type="dcterms:W3CDTF">2011-02-13T02:13:59Z</dcterms:modified>
</cp:coreProperties>
</file>