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88" r:id="rId2"/>
    <p:sldId id="444" r:id="rId3"/>
    <p:sldId id="318" r:id="rId4"/>
    <p:sldId id="445" r:id="rId5"/>
    <p:sldId id="319" r:id="rId6"/>
    <p:sldId id="446" r:id="rId7"/>
    <p:sldId id="320" r:id="rId8"/>
    <p:sldId id="321" r:id="rId9"/>
    <p:sldId id="322" r:id="rId10"/>
    <p:sldId id="323" r:id="rId11"/>
    <p:sldId id="324" r:id="rId12"/>
    <p:sldId id="325" r:id="rId13"/>
    <p:sldId id="394" r:id="rId14"/>
    <p:sldId id="437" r:id="rId15"/>
    <p:sldId id="396" r:id="rId16"/>
    <p:sldId id="395" r:id="rId17"/>
    <p:sldId id="507" r:id="rId18"/>
    <p:sldId id="483" r:id="rId19"/>
    <p:sldId id="438" r:id="rId20"/>
    <p:sldId id="398" r:id="rId21"/>
    <p:sldId id="397" r:id="rId22"/>
    <p:sldId id="557" r:id="rId23"/>
    <p:sldId id="399" r:id="rId24"/>
    <p:sldId id="439" r:id="rId25"/>
    <p:sldId id="400" r:id="rId26"/>
    <p:sldId id="401" r:id="rId27"/>
    <p:sldId id="402" r:id="rId28"/>
    <p:sldId id="403" r:id="rId29"/>
    <p:sldId id="404" r:id="rId30"/>
    <p:sldId id="405" r:id="rId31"/>
    <p:sldId id="559" r:id="rId32"/>
    <p:sldId id="558" r:id="rId33"/>
    <p:sldId id="482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85" r:id="rId43"/>
    <p:sldId id="486" r:id="rId44"/>
    <p:sldId id="484" r:id="rId45"/>
    <p:sldId id="567" r:id="rId46"/>
    <p:sldId id="406" r:id="rId47"/>
    <p:sldId id="440" r:id="rId48"/>
    <p:sldId id="407" r:id="rId49"/>
    <p:sldId id="408" r:id="rId50"/>
    <p:sldId id="487" r:id="rId51"/>
    <p:sldId id="409" r:id="rId52"/>
    <p:sldId id="410" r:id="rId53"/>
    <p:sldId id="565" r:id="rId54"/>
    <p:sldId id="566" r:id="rId55"/>
    <p:sldId id="488" r:id="rId56"/>
    <p:sldId id="411" r:id="rId57"/>
    <p:sldId id="412" r:id="rId58"/>
    <p:sldId id="413" r:id="rId59"/>
    <p:sldId id="414" r:id="rId60"/>
    <p:sldId id="441" r:id="rId61"/>
    <p:sldId id="415" r:id="rId62"/>
    <p:sldId id="416" r:id="rId63"/>
    <p:sldId id="417" r:id="rId64"/>
    <p:sldId id="418" r:id="rId65"/>
    <p:sldId id="489" r:id="rId66"/>
    <p:sldId id="419" r:id="rId67"/>
    <p:sldId id="490" r:id="rId68"/>
    <p:sldId id="420" r:id="rId69"/>
    <p:sldId id="562" r:id="rId70"/>
    <p:sldId id="560" r:id="rId71"/>
    <p:sldId id="561" r:id="rId72"/>
    <p:sldId id="564" r:id="rId73"/>
    <p:sldId id="563" r:id="rId74"/>
    <p:sldId id="491" r:id="rId75"/>
    <p:sldId id="447" r:id="rId76"/>
    <p:sldId id="448" r:id="rId77"/>
    <p:sldId id="449" r:id="rId78"/>
    <p:sldId id="450" r:id="rId79"/>
    <p:sldId id="49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905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05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9159-4923-4CA1-BC85-FAA894BB6727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E9A2E-65B7-45B0-B25A-340DDA7D6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E23E3-E606-466E-A1AF-E5D909DD7094}" type="slidenum">
              <a:rPr lang="en-US"/>
              <a:pPr/>
              <a:t>13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E23E3-E606-466E-A1AF-E5D909DD7094}" type="slidenum">
              <a:rPr lang="en-US"/>
              <a:pPr/>
              <a:t>14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E23E3-E606-466E-A1AF-E5D909DD7094}" type="slidenum">
              <a:rPr lang="en-US"/>
              <a:pPr/>
              <a:t>18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E23E3-E606-466E-A1AF-E5D909DD7094}" type="slidenum">
              <a:rPr lang="en-US"/>
              <a:pPr/>
              <a:t>19</a:t>
            </a:fld>
            <a:endParaRPr 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649E-13AD-4DF1-BC40-C8D0383394E4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1BFF-55DE-4CBC-9560-FAC7F783E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Now, knowing classical logic we move to </a:t>
            </a:r>
            <a:r>
              <a:rPr lang="en-US" dirty="0" smtClean="0">
                <a:solidFill>
                  <a:srgbClr val="FF0000"/>
                </a:solidFill>
              </a:rPr>
              <a:t>model checking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modal logic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5344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13800" b="1" dirty="0" smtClean="0">
                <a:solidFill>
                  <a:srgbClr val="F34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 Problem</a:t>
            </a:r>
            <a:endParaRPr lang="en-US" sz="13800" b="1" dirty="0">
              <a:solidFill>
                <a:srgbClr val="F349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8800" r="19333" b="13867"/>
          <a:stretch>
            <a:fillRect/>
          </a:stretch>
        </p:blipFill>
        <p:spPr bwMode="auto">
          <a:xfrm>
            <a:off x="304800" y="1943207"/>
            <a:ext cx="8320998" cy="49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219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of three children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6667" r="21333" b="18133"/>
          <a:stretch>
            <a:fillRect/>
          </a:stretch>
        </p:blipFill>
        <p:spPr bwMode="auto">
          <a:xfrm>
            <a:off x="381000" y="2126072"/>
            <a:ext cx="7955261" cy="47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219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6667" r="20000" b="44800"/>
          <a:stretch>
            <a:fillRect/>
          </a:stretch>
        </p:blipFill>
        <p:spPr bwMode="auto">
          <a:xfrm>
            <a:off x="381000" y="1295400"/>
            <a:ext cx="8229498" cy="24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76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 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81400"/>
            <a:ext cx="5638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Assume N children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Assume K have mud on heads.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Assuming – common knowledge of at least one dot 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 perfect </a:t>
            </a:r>
            <a:r>
              <a:rPr lang="en-US" dirty="0" err="1" smtClean="0"/>
              <a:t>reasoners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each round of reasoning takes one unit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3674"/>
            <a:ext cx="373380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</a:p>
          <a:p>
            <a:r>
              <a:rPr lang="en-US" dirty="0" smtClean="0"/>
              <a:t>K children will speak at time t=K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crucial concepts: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dirty="0" err="1" smtClean="0"/>
              <a:t>knkowledge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Consequential closure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4953000"/>
            <a:ext cx="2590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simplest problem that can be solved using modal logic and its variants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Partition Model of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Concepts to remind from classical logic</a:t>
            </a:r>
            <a:endParaRPr lang="en-US" dirty="0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1625" cy="4556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of agents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Ordered </a:t>
            </a:r>
            <a:r>
              <a:rPr lang="en-GB" dirty="0" err="1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tuple</a:t>
            </a:r>
            <a:r>
              <a:rPr lang="en-GB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 for 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Possible worlds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Interpretation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Partitions of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sz="2800" dirty="0"/>
              <a:t>Suppose there </a:t>
            </a:r>
            <a:r>
              <a:rPr lang="en-US" sz="2800" dirty="0">
                <a:solidFill>
                  <a:srgbClr val="FF0000"/>
                </a:solidFill>
              </a:rPr>
              <a:t>are two propositions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</a:p>
          <a:p>
            <a:pPr marL="533400" indent="-533400"/>
            <a:r>
              <a:rPr lang="en-US" sz="2800" dirty="0"/>
              <a:t>There are </a:t>
            </a:r>
            <a:r>
              <a:rPr lang="en-US" sz="2800" dirty="0">
                <a:solidFill>
                  <a:srgbClr val="FF0000"/>
                </a:solidFill>
              </a:rPr>
              <a:t>4 possible worlds</a:t>
            </a:r>
            <a:r>
              <a:rPr lang="en-US" sz="2800" dirty="0"/>
              <a:t>:</a:t>
            </a:r>
          </a:p>
          <a:p>
            <a:pPr marL="914400" lvl="1" indent="-457200"/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dirty="0"/>
              <a:t>: p </a:t>
            </a:r>
            <a:r>
              <a:rPr lang="en-US" sz="2400" dirty="0">
                <a:sym typeface="Symbol" pitchFamily="18" charset="2"/>
              </a:rPr>
              <a:t> </a:t>
            </a:r>
            <a:r>
              <a:rPr lang="en-US" sz="2400" dirty="0"/>
              <a:t>q</a:t>
            </a:r>
          </a:p>
          <a:p>
            <a:pPr marL="914400" lvl="1" indent="-457200"/>
            <a:r>
              <a:rPr lang="en-US" sz="2400" i="1" dirty="0"/>
              <a:t>w</a:t>
            </a:r>
            <a:r>
              <a:rPr lang="en-US" sz="2400" i="1" baseline="-25000" dirty="0"/>
              <a:t>2</a:t>
            </a:r>
            <a:r>
              <a:rPr lang="en-US" sz="2400" dirty="0"/>
              <a:t>: p </a:t>
            </a:r>
            <a:r>
              <a:rPr lang="en-US" sz="2400" dirty="0">
                <a:sym typeface="Symbol" pitchFamily="18" charset="2"/>
              </a:rPr>
              <a:t> </a:t>
            </a:r>
            <a:r>
              <a:rPr lang="en-US" sz="2400" dirty="0"/>
              <a:t> q</a:t>
            </a:r>
          </a:p>
          <a:p>
            <a:pPr marL="914400" lvl="1" indent="-457200"/>
            <a:r>
              <a:rPr lang="en-US" sz="2400" i="1" dirty="0"/>
              <a:t>w</a:t>
            </a:r>
            <a:r>
              <a:rPr lang="en-US" sz="2400" i="1" baseline="-25000" dirty="0"/>
              <a:t>3</a:t>
            </a:r>
            <a:r>
              <a:rPr lang="en-US" sz="2400" dirty="0"/>
              <a:t>: 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dirty="0"/>
              <a:t> p </a:t>
            </a:r>
            <a:r>
              <a:rPr lang="en-US" sz="2400" dirty="0">
                <a:sym typeface="Symbol" pitchFamily="18" charset="2"/>
              </a:rPr>
              <a:t> </a:t>
            </a:r>
            <a:r>
              <a:rPr lang="en-US" sz="2400" dirty="0"/>
              <a:t>q</a:t>
            </a:r>
          </a:p>
          <a:p>
            <a:pPr marL="914400" lvl="1" indent="-457200"/>
            <a:r>
              <a:rPr lang="en-US" sz="2400" i="1" dirty="0"/>
              <a:t>w</a:t>
            </a:r>
            <a:r>
              <a:rPr lang="en-US" sz="2400" i="1" baseline="-25000" dirty="0"/>
              <a:t>4</a:t>
            </a:r>
            <a:r>
              <a:rPr lang="en-US" sz="2400" dirty="0"/>
              <a:t>: </a:t>
            </a:r>
            <a:r>
              <a:rPr lang="en-US" sz="2400" dirty="0">
                <a:sym typeface="Symbol" pitchFamily="18" charset="2"/>
              </a:rPr>
              <a:t></a:t>
            </a:r>
            <a:r>
              <a:rPr lang="en-US" sz="2400" dirty="0"/>
              <a:t> p </a:t>
            </a:r>
            <a:r>
              <a:rPr lang="en-US" sz="2400" dirty="0">
                <a:sym typeface="Symbol" pitchFamily="18" charset="2"/>
              </a:rPr>
              <a:t> </a:t>
            </a:r>
            <a:r>
              <a:rPr lang="en-US" sz="2400" dirty="0"/>
              <a:t> q</a:t>
            </a:r>
          </a:p>
          <a:p>
            <a:pPr marL="533400" indent="-533400"/>
            <a:r>
              <a:rPr lang="en-US" sz="2800" dirty="0"/>
              <a:t>Suppose </a:t>
            </a:r>
            <a:r>
              <a:rPr lang="en-US" sz="2800" dirty="0">
                <a:solidFill>
                  <a:srgbClr val="00B0F0"/>
                </a:solidFill>
              </a:rPr>
              <a:t>the real world is </a:t>
            </a:r>
            <a:r>
              <a:rPr lang="en-US" sz="2800" i="1" dirty="0">
                <a:solidFill>
                  <a:srgbClr val="00B0F0"/>
                </a:solidFill>
              </a:rPr>
              <a:t>w</a:t>
            </a:r>
            <a:r>
              <a:rPr lang="en-US" sz="2800" i="1" baseline="-25000" dirty="0">
                <a:solidFill>
                  <a:srgbClr val="00B0F0"/>
                </a:solidFill>
              </a:rPr>
              <a:t>1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00B050"/>
                </a:solidFill>
              </a:rPr>
              <a:t>that in </a:t>
            </a:r>
            <a:r>
              <a:rPr lang="en-US" sz="2800" i="1" dirty="0">
                <a:solidFill>
                  <a:srgbClr val="00B050"/>
                </a:solidFill>
              </a:rPr>
              <a:t>w</a:t>
            </a:r>
            <a:r>
              <a:rPr lang="en-US" sz="2800" i="1" baseline="-25000" dirty="0">
                <a:solidFill>
                  <a:srgbClr val="00B050"/>
                </a:solidFill>
              </a:rPr>
              <a:t>1</a:t>
            </a:r>
            <a:r>
              <a:rPr lang="en-US" sz="2800" dirty="0">
                <a:solidFill>
                  <a:srgbClr val="00B050"/>
                </a:solidFill>
              </a:rPr>
              <a:t> agent </a:t>
            </a:r>
            <a:r>
              <a:rPr lang="en-US" sz="2800" i="1" dirty="0" err="1">
                <a:solidFill>
                  <a:srgbClr val="00B050"/>
                </a:solidFill>
              </a:rPr>
              <a:t>i</a:t>
            </a:r>
            <a:r>
              <a:rPr lang="en-US" sz="2800" dirty="0">
                <a:solidFill>
                  <a:srgbClr val="00B050"/>
                </a:solidFill>
              </a:rPr>
              <a:t> cannot distinguish between </a:t>
            </a:r>
            <a:r>
              <a:rPr lang="en-US" sz="2800" i="1" dirty="0">
                <a:solidFill>
                  <a:srgbClr val="00B050"/>
                </a:solidFill>
              </a:rPr>
              <a:t>w</a:t>
            </a:r>
            <a:r>
              <a:rPr lang="en-US" sz="2800" i="1" baseline="-25000" dirty="0">
                <a:solidFill>
                  <a:srgbClr val="00B050"/>
                </a:solidFill>
              </a:rPr>
              <a:t>1</a:t>
            </a:r>
            <a:r>
              <a:rPr lang="en-US" sz="2800" dirty="0">
                <a:solidFill>
                  <a:srgbClr val="00B050"/>
                </a:solidFill>
              </a:rPr>
              <a:t> and </a:t>
            </a:r>
            <a:r>
              <a:rPr lang="en-US" sz="2800" i="1" dirty="0">
                <a:solidFill>
                  <a:srgbClr val="00B050"/>
                </a:solidFill>
              </a:rPr>
              <a:t>w</a:t>
            </a:r>
            <a:r>
              <a:rPr lang="en-US" sz="2800" i="1" baseline="-25000" dirty="0">
                <a:solidFill>
                  <a:srgbClr val="00B050"/>
                </a:solidFill>
              </a:rPr>
              <a:t>2</a:t>
            </a:r>
            <a:endParaRPr lang="en-US" sz="2800" i="1" dirty="0">
              <a:solidFill>
                <a:srgbClr val="00B050"/>
              </a:solidFill>
            </a:endParaRPr>
          </a:p>
          <a:p>
            <a:pPr marL="533400" indent="-533400"/>
            <a:r>
              <a:rPr lang="en-US" sz="2800" dirty="0"/>
              <a:t>We say that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{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  <a:p>
            <a:pPr marL="933450" lvl="1" indent="-533400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means, in world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cannot distinguish between world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world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600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worlds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7772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 I describes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distinguishability</a:t>
            </a:r>
            <a:r>
              <a:rPr lang="en-US" sz="2400" dirty="0" smtClean="0"/>
              <a:t> of worlds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 and non-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distinguishability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worlds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"/>
            <a:ext cx="73152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2209800"/>
            <a:ext cx="4953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 = {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 </a:t>
            </a:r>
            <a:r>
              <a:rPr lang="en-US" sz="2000" i="1" dirty="0" smtClean="0"/>
              <a:t> , w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, w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, w</a:t>
            </a:r>
            <a:r>
              <a:rPr lang="en-US" sz="2000" i="1" baseline="-25000" dirty="0" smtClean="0"/>
              <a:t>4</a:t>
            </a:r>
            <a:r>
              <a:rPr lang="en-US" sz="2000" i="1" dirty="0" smtClean="0"/>
              <a:t>   </a:t>
            </a:r>
            <a:r>
              <a:rPr lang="en-US" dirty="0" smtClean="0"/>
              <a:t>} is the set of all worlds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of knowledge, partition of worlds in the set of all worlds W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What is partition of worlds?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Each </a:t>
            </a:r>
            <a:r>
              <a:rPr lang="en-GB" i="1" dirty="0">
                <a:solidFill>
                  <a:srgbClr val="00B050"/>
                </a:solidFill>
              </a:rPr>
              <a:t>I</a:t>
            </a:r>
            <a:r>
              <a:rPr lang="en-GB" i="1" baseline="-25000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is a partition of </a:t>
            </a:r>
            <a:r>
              <a:rPr lang="en-US" i="1" dirty="0">
                <a:solidFill>
                  <a:srgbClr val="00B050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 for agent </a:t>
            </a:r>
            <a:r>
              <a:rPr lang="en-US" i="1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GB" u="sng" dirty="0">
                <a:solidFill>
                  <a:srgbClr val="00B050"/>
                </a:solidFill>
              </a:rPr>
              <a:t>Remember:</a:t>
            </a:r>
            <a:r>
              <a:rPr lang="en-GB" dirty="0">
                <a:solidFill>
                  <a:srgbClr val="00B050"/>
                </a:solidFill>
              </a:rPr>
              <a:t> a partition chops a set into disjoint sets</a:t>
            </a:r>
          </a:p>
          <a:p>
            <a:pPr lvl="2"/>
            <a:r>
              <a:rPr lang="en-GB" i="1" dirty="0">
                <a:solidFill>
                  <a:srgbClr val="00B050"/>
                </a:solidFill>
              </a:rPr>
              <a:t>I</a:t>
            </a:r>
            <a:r>
              <a:rPr lang="en-GB" i="1" baseline="-25000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) includes all the worlds in the partition of world </a:t>
            </a:r>
            <a:r>
              <a:rPr lang="en-US" i="1" dirty="0">
                <a:solidFill>
                  <a:srgbClr val="00B050"/>
                </a:solidFill>
              </a:rPr>
              <a:t>w</a:t>
            </a:r>
          </a:p>
          <a:p>
            <a:r>
              <a:rPr lang="en-US" u="sng" dirty="0"/>
              <a:t>Intuition: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the actual world is </a:t>
            </a:r>
            <a:r>
              <a:rPr lang="en-US" i="1" dirty="0"/>
              <a:t>w</a:t>
            </a:r>
            <a:r>
              <a:rPr lang="en-US" dirty="0"/>
              <a:t>, then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is the set of worlds that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 cannot distinguish from </a:t>
            </a:r>
            <a:r>
              <a:rPr lang="en-US" b="1" i="1" dirty="0">
                <a:solidFill>
                  <a:srgbClr val="FF0000"/>
                </a:solidFill>
              </a:rPr>
              <a:t>w</a:t>
            </a:r>
          </a:p>
          <a:p>
            <a:pPr lvl="1"/>
            <a:r>
              <a:rPr lang="en-US" dirty="0"/>
              <a:t>i.e. all worlds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dirty="0">
                <a:solidFill>
                  <a:srgbClr val="FF0000"/>
                </a:solidFill>
              </a:rPr>
              <a:t>all possible </a:t>
            </a:r>
            <a:r>
              <a:rPr lang="en-US" dirty="0"/>
              <a:t>as far as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knows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 smtClean="0"/>
              <a:t> = set of all worlds for Muddy Children with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600" dirty="0" smtClean="0"/>
              <a:t> children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19600" cy="45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This is knowledge of child 2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12001"/>
          <a:stretch>
            <a:fillRect/>
          </a:stretch>
        </p:blipFill>
        <p:spPr bwMode="auto">
          <a:xfrm>
            <a:off x="304800" y="1676400"/>
            <a:ext cx="8610600" cy="4191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12192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400" i="1" dirty="0" smtClean="0"/>
              <a:t>w</a:t>
            </a:r>
            <a:r>
              <a:rPr lang="en-US" sz="2400" i="1" baseline="-25000" dirty="0" smtClean="0"/>
              <a:t>1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44958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400" i="1" dirty="0" smtClean="0"/>
              <a:t>w</a:t>
            </a:r>
            <a:r>
              <a:rPr lang="en-US" sz="2400" i="1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0" y="4191000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400" i="1" dirty="0" smtClean="0"/>
              <a:t>w</a:t>
            </a:r>
            <a:r>
              <a:rPr lang="en-US" sz="2400" i="1" baseline="-25000" dirty="0" smtClean="0"/>
              <a:t>4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934200" y="2514600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400" i="1" dirty="0" smtClean="0"/>
              <a:t>w</a:t>
            </a:r>
            <a:r>
              <a:rPr lang="en-US" sz="2400" i="1" baseline="-25000" dirty="0" smtClean="0"/>
              <a:t>2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800600" y="1600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5943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model when children see one another but before father speaks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Partition Model of Knowledge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46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n-agent</a:t>
            </a:r>
            <a:r>
              <a:rPr lang="en-US" dirty="0"/>
              <a:t> </a:t>
            </a:r>
            <a:r>
              <a:rPr lang="en-GB" dirty="0" smtClean="0">
                <a:solidFill>
                  <a:schemeClr val="accent2"/>
                </a:solidFill>
              </a:rPr>
              <a:t>partition </a:t>
            </a:r>
            <a:r>
              <a:rPr lang="en-GB" dirty="0">
                <a:solidFill>
                  <a:schemeClr val="accent2"/>
                </a:solidFill>
              </a:rPr>
              <a:t>model</a:t>
            </a:r>
            <a:r>
              <a:rPr lang="en-GB" dirty="0"/>
              <a:t> over language</a:t>
            </a:r>
            <a:r>
              <a:rPr lang="en-US" dirty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</a:t>
            </a:r>
            <a:r>
              <a:rPr lang="en-GB" dirty="0"/>
              <a:t> is </a:t>
            </a:r>
            <a:r>
              <a:rPr lang="en-GB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</a:t>
            </a: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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i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…, </a:t>
            </a:r>
            <a:r>
              <a:rPr lang="en-GB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b="1" i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dirty="0"/>
              <a:t>where</a:t>
            </a:r>
          </a:p>
          <a:p>
            <a:pPr lvl="1"/>
            <a:r>
              <a:rPr lang="en-US" i="1" dirty="0"/>
              <a:t>W</a:t>
            </a:r>
            <a:r>
              <a:rPr lang="en-US" dirty="0"/>
              <a:t> is a set of </a:t>
            </a:r>
            <a:r>
              <a:rPr lang="en-US" dirty="0">
                <a:solidFill>
                  <a:schemeClr val="accent2"/>
                </a:solidFill>
              </a:rPr>
              <a:t>possible worlds</a:t>
            </a:r>
          </a:p>
          <a:p>
            <a:pPr lvl="1"/>
            <a:r>
              <a:rPr lang="en-GB" dirty="0">
                <a:sym typeface="Symbol" pitchFamily="18" charset="2"/>
              </a:rPr>
              <a:t></a:t>
            </a:r>
            <a:r>
              <a:rPr lang="en-US" dirty="0"/>
              <a:t> : </a:t>
            </a:r>
            <a:r>
              <a:rPr lang="en-US" dirty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</a:t>
            </a:r>
            <a:r>
              <a:rPr lang="en-US" dirty="0">
                <a:sym typeface="Symbol" pitchFamily="18" charset="2"/>
              </a:rPr>
              <a:t>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dirty="0"/>
              <a:t> is an </a:t>
            </a:r>
            <a:r>
              <a:rPr lang="en-US" dirty="0">
                <a:solidFill>
                  <a:schemeClr val="accent2"/>
                </a:solidFill>
              </a:rPr>
              <a:t>interpretation function</a:t>
            </a:r>
            <a:r>
              <a:rPr lang="en-US" dirty="0"/>
              <a:t> that determines which sentences are true in which worlds</a:t>
            </a:r>
          </a:p>
          <a:p>
            <a:pPr lvl="1"/>
            <a:r>
              <a:rPr lang="en-US" dirty="0"/>
              <a:t>Each </a:t>
            </a:r>
            <a:r>
              <a:rPr lang="en-GB" i="1" dirty="0"/>
              <a:t>I</a:t>
            </a:r>
            <a:r>
              <a:rPr lang="en-GB" i="1" baseline="-25000" dirty="0"/>
              <a:t>i</a:t>
            </a:r>
            <a:r>
              <a:rPr lang="en-US" dirty="0"/>
              <a:t> is a </a:t>
            </a:r>
            <a:r>
              <a:rPr lang="en-US" dirty="0">
                <a:solidFill>
                  <a:schemeClr val="accent2"/>
                </a:solidFill>
              </a:rPr>
              <a:t>partition </a:t>
            </a:r>
            <a:r>
              <a:rPr lang="en-US" dirty="0"/>
              <a:t>of </a:t>
            </a:r>
            <a:r>
              <a:rPr lang="en-US" i="1" dirty="0"/>
              <a:t>W</a:t>
            </a:r>
            <a:r>
              <a:rPr lang="en-US" dirty="0"/>
              <a:t> for agent </a:t>
            </a:r>
            <a:r>
              <a:rPr lang="en-US" i="1" dirty="0" err="1"/>
              <a:t>i</a:t>
            </a:r>
            <a:r>
              <a:rPr lang="en-US" dirty="0"/>
              <a:t> </a:t>
            </a:r>
          </a:p>
          <a:p>
            <a:pPr lvl="2"/>
            <a:r>
              <a:rPr lang="en-GB" u="sng" dirty="0"/>
              <a:t>Remember:</a:t>
            </a:r>
            <a:r>
              <a:rPr lang="en-GB" dirty="0"/>
              <a:t> a partition chops a set into disjoint sets</a:t>
            </a:r>
          </a:p>
          <a:p>
            <a:pPr lvl="2"/>
            <a:r>
              <a:rPr lang="en-GB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6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includes all the worlds in the partition of world </a:t>
            </a:r>
            <a:r>
              <a:rPr lang="en-US" i="1" dirty="0"/>
              <a:t>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can define the partition model of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Operator</a:t>
            </a:r>
            <a:b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943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describes the knowledge of an agent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4267200"/>
            <a:ext cx="5867400" cy="11387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By </a:t>
            </a:r>
            <a:r>
              <a:rPr lang="en-US" sz="2800" i="1" dirty="0" err="1" smtClean="0"/>
              <a:t>K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>
                <a:sym typeface="Symbol" pitchFamily="18" charset="2"/>
              </a:rPr>
              <a:t></a:t>
            </a:r>
            <a:r>
              <a:rPr lang="en-US" sz="2800" dirty="0" smtClean="0"/>
              <a:t>  we will denote that:</a:t>
            </a:r>
          </a:p>
          <a:p>
            <a:pPr marL="914400" lvl="1" indent="-514350">
              <a:buNone/>
            </a:pPr>
            <a:r>
              <a:rPr lang="en-US" sz="2800" dirty="0" smtClean="0"/>
              <a:t>   </a:t>
            </a:r>
            <a:r>
              <a:rPr lang="en-US" sz="4000" dirty="0" smtClean="0">
                <a:solidFill>
                  <a:srgbClr val="FF0000"/>
                </a:solidFill>
              </a:rPr>
              <a:t>“agent </a:t>
            </a:r>
            <a:r>
              <a:rPr lang="en-US" sz="4000" i="1" dirty="0" err="1" smtClean="0"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that </a:t>
            </a:r>
            <a:r>
              <a:rPr lang="en-US" sz="4000" i="1" dirty="0" smtClean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sz="4000" dirty="0" smtClean="0">
                <a:solidFill>
                  <a:srgbClr val="FF0000"/>
                </a:solidFill>
              </a:rPr>
              <a:t>”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AutoShap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Muddy Children Puzzle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children </a:t>
            </a:r>
            <a:r>
              <a:rPr lang="en-US" sz="2400" dirty="0"/>
              <a:t>meet their father after playing in the mud. The father notices that </a:t>
            </a:r>
            <a:r>
              <a:rPr lang="en-US" sz="2400" i="1" dirty="0"/>
              <a:t>k</a:t>
            </a:r>
            <a:r>
              <a:rPr lang="en-US" sz="2400" dirty="0"/>
              <a:t> of the children have mud </a:t>
            </a:r>
            <a:r>
              <a:rPr lang="en-US" sz="2400" dirty="0" smtClean="0"/>
              <a:t>dots on </a:t>
            </a:r>
            <a:r>
              <a:rPr lang="en-US" sz="2400" dirty="0"/>
              <a:t>their foreheads.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Each child sees everybody else’s foreheads, but not his own.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The father says: “</a:t>
            </a:r>
            <a:r>
              <a:rPr lang="en-US" sz="2400" i="1" dirty="0"/>
              <a:t>At least one of you has mud on his forehead</a:t>
            </a:r>
            <a:r>
              <a:rPr lang="en-US" sz="2400" dirty="0"/>
              <a:t>.”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The father then says: “</a:t>
            </a:r>
            <a:r>
              <a:rPr lang="en-US" sz="2400" i="1" dirty="0"/>
              <a:t>Do any of you know that you have mud on your forehead? If you do, raise your hand now.</a:t>
            </a:r>
            <a:r>
              <a:rPr lang="en-US" sz="2400" dirty="0"/>
              <a:t>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No one raises his hand.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The father repeats the question, and again no one moves.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After </a:t>
            </a:r>
            <a:r>
              <a:rPr lang="en-US" sz="2400" dirty="0">
                <a:solidFill>
                  <a:srgbClr val="00B050"/>
                </a:solidFill>
              </a:rPr>
              <a:t>exactly </a:t>
            </a:r>
            <a:r>
              <a:rPr lang="en-US" sz="2400" i="1" dirty="0">
                <a:solidFill>
                  <a:srgbClr val="00B050"/>
                </a:solidFill>
              </a:rPr>
              <a:t>k</a:t>
            </a:r>
            <a:r>
              <a:rPr lang="en-US" sz="2400" dirty="0">
                <a:solidFill>
                  <a:srgbClr val="00B050"/>
                </a:solidFill>
              </a:rPr>
              <a:t> repetitions</a:t>
            </a:r>
            <a:r>
              <a:rPr lang="en-US" sz="2400" dirty="0"/>
              <a:t>, all children with muddy foreheads </a:t>
            </a:r>
            <a:r>
              <a:rPr lang="en-US" sz="2400" dirty="0">
                <a:solidFill>
                  <a:srgbClr val="00B0F0"/>
                </a:solidFill>
              </a:rPr>
              <a:t>raise their hands </a:t>
            </a:r>
            <a:r>
              <a:rPr lang="en-US" sz="2400" dirty="0"/>
              <a:t>simultaneously.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Entailment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i="1" dirty="0" smtClean="0"/>
              <a:t>is </a:t>
            </a:r>
            <a:r>
              <a:rPr lang="en-GB" i="1" dirty="0" smtClean="0">
                <a:solidFill>
                  <a:srgbClr val="00B0F0"/>
                </a:solidFill>
              </a:rPr>
              <a:t>logical entailment</a:t>
            </a:r>
            <a:r>
              <a:rPr lang="en-GB" dirty="0" smtClean="0"/>
              <a:t>?</a:t>
            </a:r>
          </a:p>
          <a:p>
            <a:r>
              <a:rPr lang="en-GB" dirty="0" smtClean="0"/>
              <a:t>Let us recall definition:</a:t>
            </a:r>
            <a:endParaRPr lang="en-GB" dirty="0"/>
          </a:p>
          <a:p>
            <a:pPr lvl="1"/>
            <a:r>
              <a:rPr lang="en-US" dirty="0">
                <a:solidFill>
                  <a:srgbClr val="00B0F0"/>
                </a:solidFill>
              </a:rPr>
              <a:t>We </a:t>
            </a:r>
            <a:r>
              <a:rPr lang="en-US" dirty="0" smtClean="0">
                <a:solidFill>
                  <a:srgbClr val="00B0F0"/>
                </a:solidFill>
              </a:rPr>
              <a:t>say </a:t>
            </a:r>
            <a:r>
              <a:rPr lang="en-US" i="1" dirty="0" err="1"/>
              <a:t>A,w</a:t>
            </a:r>
            <a:r>
              <a:rPr lang="en-US" dirty="0"/>
              <a:t> |=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if and only if</a:t>
            </a:r>
            <a:r>
              <a:rPr lang="en-US" dirty="0">
                <a:sym typeface="Symbol" pitchFamily="18" charset="2"/>
              </a:rPr>
              <a:t></a:t>
            </a:r>
            <a:r>
              <a:rPr lang="en-US" i="1" dirty="0"/>
              <a:t>w’</a:t>
            </a:r>
            <a:r>
              <a:rPr lang="en-US" dirty="0"/>
              <a:t>, </a:t>
            </a:r>
          </a:p>
          <a:p>
            <a:pPr lvl="1">
              <a:buFontTx/>
              <a:buNone/>
            </a:pPr>
            <a:r>
              <a:rPr lang="en-US" dirty="0"/>
              <a:t>					if </a:t>
            </a:r>
            <a:r>
              <a:rPr lang="en-US" i="1" dirty="0"/>
              <a:t>w’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GB" i="1" dirty="0"/>
              <a:t>I</a:t>
            </a:r>
            <a:r>
              <a:rPr lang="en-GB" i="1" baseline="-25000" dirty="0"/>
              <a:t>i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/>
              <a:t>), then </a:t>
            </a:r>
            <a:r>
              <a:rPr lang="en-US" i="1" dirty="0" err="1"/>
              <a:t>A,w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endParaRPr lang="en-GB" dirty="0"/>
          </a:p>
          <a:p>
            <a:endParaRPr lang="en-US" dirty="0">
              <a:sym typeface="Symbol" pitchFamily="18" charset="2"/>
            </a:endParaRPr>
          </a:p>
          <a:p>
            <a:r>
              <a:rPr lang="en-US" u="sng" dirty="0">
                <a:solidFill>
                  <a:srgbClr val="FF0000"/>
                </a:solidFill>
                <a:sym typeface="Symbol" pitchFamily="18" charset="2"/>
              </a:rPr>
              <a:t>Intuition: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in partition model </a:t>
            </a:r>
            <a:r>
              <a:rPr lang="en-US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, if the actual world is w, agent </a:t>
            </a:r>
            <a:r>
              <a:rPr lang="en-US" i="1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knows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if and only if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is true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in all worlds he cannot distinguish </a:t>
            </a:r>
            <a:r>
              <a:rPr lang="en-US" dirty="0">
                <a:sym typeface="Symbol" pitchFamily="18" charset="2"/>
              </a:rPr>
              <a:t>from </a:t>
            </a:r>
            <a:r>
              <a:rPr lang="en-US" i="1" dirty="0">
                <a:sym typeface="Symbol" pitchFamily="18" charset="2"/>
              </a:rPr>
              <a:t>w</a:t>
            </a:r>
            <a:endParaRPr lang="en-GB" i="1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AutoShap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The Knowledge Operator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9291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 smtClean="0"/>
              <a:t> we will denote that:</a:t>
            </a:r>
          </a:p>
          <a:p>
            <a:pPr marL="914400" lvl="1" indent="-514350">
              <a:buNone/>
            </a:pPr>
            <a:r>
              <a:rPr lang="en-US" dirty="0" smtClean="0"/>
              <a:t>   </a:t>
            </a:r>
            <a:r>
              <a:rPr lang="en-US" sz="3000" dirty="0">
                <a:solidFill>
                  <a:srgbClr val="FF0000"/>
                </a:solidFill>
              </a:rPr>
              <a:t>“agent </a:t>
            </a:r>
            <a:r>
              <a:rPr lang="en-US" sz="3000" i="1" dirty="0" err="1">
                <a:solidFill>
                  <a:srgbClr val="FF0000"/>
                </a:solidFill>
              </a:rPr>
              <a:t>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GB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knows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that </a:t>
            </a:r>
            <a:r>
              <a:rPr lang="en-US" sz="3000" i="1" dirty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sz="3000" dirty="0" smtClean="0">
                <a:solidFill>
                  <a:srgbClr val="FF0000"/>
                </a:solidFill>
              </a:rPr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i="1" dirty="0" smtClean="0"/>
              <a:t> </a:t>
            </a:r>
            <a:r>
              <a:rPr lang="en-GB" dirty="0" smtClean="0"/>
              <a:t>= (</a:t>
            </a:r>
            <a:r>
              <a:rPr lang="en-GB" i="1" dirty="0"/>
              <a:t>W</a:t>
            </a:r>
            <a:r>
              <a:rPr lang="en-GB" dirty="0"/>
              <a:t>, </a:t>
            </a:r>
            <a:r>
              <a:rPr lang="en-GB" dirty="0">
                <a:sym typeface="Symbol" pitchFamily="18" charset="2"/>
              </a:rPr>
              <a:t></a:t>
            </a:r>
            <a:r>
              <a:rPr lang="en-GB" dirty="0"/>
              <a:t>, </a:t>
            </a:r>
            <a:r>
              <a:rPr lang="en-GB" i="1" dirty="0"/>
              <a:t>I</a:t>
            </a:r>
            <a:r>
              <a:rPr lang="en-GB" i="1" baseline="-25000" dirty="0"/>
              <a:t>1</a:t>
            </a:r>
            <a:r>
              <a:rPr lang="en-GB" dirty="0"/>
              <a:t>, …, </a:t>
            </a:r>
            <a:r>
              <a:rPr lang="en-GB" i="1" dirty="0"/>
              <a:t>I</a:t>
            </a:r>
            <a:r>
              <a:rPr lang="en-GB" i="1" baseline="-25000" dirty="0"/>
              <a:t>n</a:t>
            </a:r>
            <a:r>
              <a:rPr lang="en-GB" dirty="0"/>
              <a:t>) be a </a:t>
            </a:r>
            <a:r>
              <a:rPr lang="en-GB" dirty="0">
                <a:solidFill>
                  <a:srgbClr val="FF0000"/>
                </a:solidFill>
              </a:rPr>
              <a:t>partition model </a:t>
            </a:r>
            <a:r>
              <a:rPr lang="en-GB" dirty="0">
                <a:solidFill>
                  <a:srgbClr val="00B0F0"/>
                </a:solidFill>
              </a:rPr>
              <a:t>over language </a:t>
            </a:r>
            <a:r>
              <a:rPr lang="en-US" dirty="0">
                <a:solidFill>
                  <a:srgbClr val="00B0F0"/>
                </a:solidFill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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and let </a:t>
            </a:r>
            <a:r>
              <a:rPr lang="en-GB" i="1" dirty="0"/>
              <a:t>w</a:t>
            </a:r>
            <a:r>
              <a:rPr lang="en-GB" dirty="0">
                <a:sym typeface="Symbol" pitchFamily="18" charset="2"/>
              </a:rPr>
              <a:t></a:t>
            </a:r>
            <a:r>
              <a:rPr lang="en-GB" dirty="0"/>
              <a:t> </a:t>
            </a:r>
            <a:r>
              <a:rPr lang="en-GB" i="1" dirty="0" smtClean="0"/>
              <a:t>W</a:t>
            </a:r>
          </a:p>
          <a:p>
            <a:pPr marL="514350" indent="-514350">
              <a:buFont typeface="+mj-lt"/>
              <a:buAutoNum type="arabicPeriod"/>
            </a:pPr>
            <a:endParaRPr lang="en-GB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define </a:t>
            </a:r>
            <a:r>
              <a:rPr lang="en-GB" dirty="0">
                <a:solidFill>
                  <a:schemeClr val="accent2"/>
                </a:solidFill>
              </a:rPr>
              <a:t>logical entailment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|=</a:t>
            </a:r>
            <a:r>
              <a:rPr lang="en-US" dirty="0"/>
              <a:t>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GB" dirty="0">
                <a:sym typeface="Symbol" pitchFamily="18" charset="2"/>
              </a:rPr>
              <a:t> </a:t>
            </a:r>
            <a:r>
              <a:rPr lang="en-US" dirty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</a:t>
            </a:r>
            <a:r>
              <a:rPr lang="en-GB" dirty="0">
                <a:sym typeface="Symbol" pitchFamily="18" charset="2"/>
              </a:rPr>
              <a:t> </a:t>
            </a:r>
            <a:r>
              <a:rPr lang="en-US" dirty="0"/>
              <a:t>we say (</a:t>
            </a:r>
            <a:r>
              <a:rPr lang="en-US" i="1" dirty="0" err="1"/>
              <a:t>A,w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 if and only if </a:t>
            </a:r>
            <a:r>
              <a:rPr lang="en-US" i="1" dirty="0"/>
              <a:t>w</a:t>
            </a:r>
            <a:r>
              <a:rPr lang="en-US" dirty="0"/>
              <a:t> </a:t>
            </a:r>
            <a:r>
              <a:rPr lang="en-GB" dirty="0">
                <a:sym typeface="Symbol" pitchFamily="18" charset="2"/>
              </a:rPr>
              <a:t> 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 say </a:t>
            </a:r>
            <a:r>
              <a:rPr lang="en-US" i="1" dirty="0" err="1"/>
              <a:t>A,w</a:t>
            </a:r>
            <a:r>
              <a:rPr lang="en-US" dirty="0"/>
              <a:t> |=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if and only if</a:t>
            </a:r>
            <a:r>
              <a:rPr lang="en-US" dirty="0">
                <a:sym typeface="Symbol" pitchFamily="18" charset="2"/>
              </a:rPr>
              <a:t></a:t>
            </a:r>
            <a:r>
              <a:rPr lang="en-US" i="1" dirty="0"/>
              <a:t>w’</a:t>
            </a:r>
            <a:r>
              <a:rPr lang="en-US" dirty="0"/>
              <a:t>, </a:t>
            </a:r>
          </a:p>
          <a:p>
            <a:pPr marL="971550" lvl="1" indent="-514350">
              <a:buNone/>
            </a:pPr>
            <a:r>
              <a:rPr lang="en-US" dirty="0"/>
              <a:t>			</a:t>
            </a:r>
            <a:r>
              <a:rPr lang="en-US" dirty="0" smtClean="0"/>
              <a:t>if </a:t>
            </a:r>
            <a:r>
              <a:rPr lang="en-US" i="1" dirty="0"/>
              <a:t>w’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GB" i="1" dirty="0"/>
              <a:t>I</a:t>
            </a:r>
            <a:r>
              <a:rPr lang="en-GB" i="1" baseline="-25000" dirty="0"/>
              <a:t>i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/>
              <a:t>), then </a:t>
            </a:r>
            <a:r>
              <a:rPr lang="en-US" i="1" dirty="0" err="1"/>
              <a:t>A,w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9650" y="3962400"/>
            <a:ext cx="394435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ym typeface="Symbol" pitchFamily="18" charset="2"/>
              </a:rPr>
              <a:t></a:t>
            </a:r>
            <a:r>
              <a:rPr lang="en-US" dirty="0" smtClean="0"/>
              <a:t> : </a:t>
            </a:r>
            <a:r>
              <a:rPr lang="en-US" dirty="0" smtClean="0">
                <a:latin typeface="Simplified Arabic" pitchFamily="2" charset="-78"/>
                <a:cs typeface="Simplified Arabic" pitchFamily="2" charset="-78"/>
                <a:sym typeface="Symbol" pitchFamily="18" charset="2"/>
              </a:rPr>
              <a:t></a:t>
            </a:r>
            <a:r>
              <a:rPr lang="en-US" dirty="0" smtClean="0">
                <a:sym typeface="Symbol" pitchFamily="18" charset="2"/>
              </a:rPr>
              <a:t> </a:t>
            </a:r>
            <a:r>
              <a:rPr lang="en-US" dirty="0" smtClean="0"/>
              <a:t>2</a:t>
            </a:r>
            <a:r>
              <a:rPr lang="en-US" i="1" baseline="30000" dirty="0" smtClean="0"/>
              <a:t>W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chemeClr val="accent2"/>
                </a:solidFill>
              </a:rPr>
              <a:t>interpretation function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2119312"/>
            <a:ext cx="63373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5606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of Knowledge Operator for Muddy Children</a:t>
            </a:r>
            <a:endParaRPr lang="en-US" sz="3600" dirty="0"/>
          </a:p>
        </p:txBody>
      </p:sp>
      <p:sp>
        <p:nvSpPr>
          <p:cNvPr id="85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5776912"/>
            <a:ext cx="4608512" cy="108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 oval </a:t>
            </a:r>
            <a:r>
              <a:rPr lang="en-US" sz="1800" dirty="0"/>
              <a:t>= actual world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boxes </a:t>
            </a:r>
            <a:r>
              <a:rPr lang="en-US" sz="1800" dirty="0"/>
              <a:t>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1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Dotted boxes </a:t>
            </a:r>
            <a:r>
              <a:rPr lang="en-US" sz="1800" dirty="0"/>
              <a:t>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2</a:t>
            </a:r>
          </a:p>
        </p:txBody>
      </p:sp>
      <p:sp>
        <p:nvSpPr>
          <p:cNvPr id="856070" name="Rectangle 6"/>
          <p:cNvSpPr>
            <a:spLocks noChangeArrowheads="1"/>
          </p:cNvSpPr>
          <p:nvPr/>
        </p:nvSpPr>
        <p:spPr bwMode="auto">
          <a:xfrm>
            <a:off x="609600" y="1447800"/>
            <a:ext cx="2665412" cy="2592387"/>
          </a:xfrm>
          <a:prstGeom prst="rect">
            <a:avLst/>
          </a:prstGeom>
          <a:noFill/>
          <a:ln w="9525">
            <a:solidFill>
              <a:srgbClr val="F3490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u="sng" dirty="0"/>
              <a:t>Note:</a:t>
            </a:r>
            <a:r>
              <a:rPr lang="en-US" sz="2000" b="0" dirty="0"/>
              <a:t> in </a:t>
            </a:r>
            <a:r>
              <a:rPr lang="en-US" sz="2000" b="0" i="1" dirty="0"/>
              <a:t>w</a:t>
            </a:r>
            <a:r>
              <a:rPr lang="en-US" sz="2000" b="0" i="1" baseline="-25000" dirty="0"/>
              <a:t>1</a:t>
            </a:r>
            <a:r>
              <a:rPr lang="en-US" sz="2000" b="0" dirty="0"/>
              <a:t> we have: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muddy1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</a:t>
            </a:r>
            <a:r>
              <a:rPr lang="en-US" sz="2000" b="0" dirty="0"/>
              <a:t> </a:t>
            </a: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dirty="0"/>
              <a:t>…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dirty="0"/>
              <a:t>But we don’t have: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muddy1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for agent 2 (what child 2 knows)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172200" y="1752600"/>
            <a:ext cx="838200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for agent 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3948112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09600"/>
            <a:ext cx="579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Partitioning all possible worlds for agents in case of Two Muddy Children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6400" y="3429000"/>
            <a:ext cx="28194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81200" y="5105400"/>
            <a:ext cx="2514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62200" y="4876800"/>
            <a:ext cx="3810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438400" y="21336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1524000"/>
            <a:ext cx="2057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Child 1 but not child 2 knows that child 2 is muddy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257800" y="5796171"/>
            <a:ext cx="38862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4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-990600" y="3352800"/>
            <a:ext cx="2819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953000"/>
            <a:ext cx="12192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Knowledge operators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 Revisited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0"/>
            <a:ext cx="525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we have all background to illustrate solution to Muddy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Muddy Children Revisited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children </a:t>
            </a:r>
            <a:r>
              <a:rPr lang="en-US" dirty="0"/>
              <a:t>meet their father after playing in the mud.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father notices that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of the children </a:t>
            </a:r>
            <a:r>
              <a:rPr lang="en-US" dirty="0"/>
              <a:t>have mud on their foreheads.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child sees everybody else’s foreheads, but not his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Muddy Children Revisited (cont</a:t>
            </a:r>
            <a:r>
              <a:rPr lang="en-US" dirty="0" smtClean="0"/>
              <a:t>.).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 of two muddy children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 </a:t>
            </a:r>
            <a:r>
              <a:rPr lang="en-US" sz="2400" dirty="0"/>
              <a:t>(two children, both muddy</a:t>
            </a:r>
            <a:r>
              <a:rPr lang="en-US" sz="2400" dirty="0" smtClean="0"/>
              <a:t>)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first step we have to formalize the worlds.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formalize worlds, we need logic variables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variables are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 1 being muddy,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2 being muddy, etc.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this all Possible Worlds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1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/>
              <a:t>w</a:t>
            </a:r>
            <a:r>
              <a:rPr lang="en-US" sz="2000" i="1" baseline="-25000" dirty="0"/>
              <a:t>1</a:t>
            </a:r>
            <a:r>
              <a:rPr lang="en-US" sz="2000" dirty="0"/>
              <a:t>: muddy1 </a:t>
            </a:r>
            <a:r>
              <a:rPr lang="en-US" sz="2000" dirty="0">
                <a:sym typeface="Symbol" pitchFamily="18" charset="2"/>
              </a:rPr>
              <a:t> </a:t>
            </a:r>
            <a:r>
              <a:rPr lang="en-US" sz="2000" dirty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/>
              <a:t>w</a:t>
            </a:r>
            <a:r>
              <a:rPr lang="en-US" sz="2000" i="1" baseline="-25000" dirty="0"/>
              <a:t>2</a:t>
            </a:r>
            <a:r>
              <a:rPr lang="en-US" sz="2000" dirty="0"/>
              <a:t>: muddy1 </a:t>
            </a:r>
            <a:r>
              <a:rPr lang="en-US" sz="2000" dirty="0">
                <a:sym typeface="Symbol" pitchFamily="18" charset="2"/>
              </a:rPr>
              <a:t> </a:t>
            </a:r>
            <a:r>
              <a:rPr lang="en-US" sz="2000" dirty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/>
              <a:t>w</a:t>
            </a:r>
            <a:r>
              <a:rPr lang="en-US" sz="2000" i="1" baseline="-25000" dirty="0"/>
              <a:t>3</a:t>
            </a:r>
            <a:r>
              <a:rPr lang="en-US" sz="2000" dirty="0"/>
              <a:t>: </a:t>
            </a:r>
            <a:r>
              <a:rPr lang="en-US" sz="2000" dirty="0">
                <a:sym typeface="Symbol" pitchFamily="18" charset="2"/>
              </a:rPr>
              <a:t></a:t>
            </a:r>
            <a:r>
              <a:rPr lang="en-US" sz="2000" dirty="0"/>
              <a:t> muddy1 </a:t>
            </a:r>
            <a:r>
              <a:rPr lang="en-US" sz="2000" dirty="0">
                <a:sym typeface="Symbol" pitchFamily="18" charset="2"/>
              </a:rPr>
              <a:t> </a:t>
            </a:r>
            <a:r>
              <a:rPr lang="en-US" sz="2000" dirty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/>
              <a:t>w</a:t>
            </a:r>
            <a:r>
              <a:rPr lang="en-US" sz="2000" i="1" baseline="-25000" dirty="0"/>
              <a:t>4</a:t>
            </a:r>
            <a:r>
              <a:rPr lang="en-US" sz="2000" dirty="0"/>
              <a:t>: </a:t>
            </a:r>
            <a:r>
              <a:rPr lang="en-US" sz="2000" dirty="0">
                <a:sym typeface="Symbol" pitchFamily="18" charset="2"/>
              </a:rPr>
              <a:t></a:t>
            </a:r>
            <a:r>
              <a:rPr lang="en-US" sz="2000" dirty="0"/>
              <a:t> muddy1 </a:t>
            </a:r>
            <a:r>
              <a:rPr lang="en-US" sz="2000" dirty="0">
                <a:sym typeface="Symbol" pitchFamily="18" charset="2"/>
              </a:rPr>
              <a:t> </a:t>
            </a:r>
            <a:r>
              <a:rPr lang="en-US" sz="2000" dirty="0"/>
              <a:t> </a:t>
            </a:r>
            <a:r>
              <a:rPr lang="en-US" sz="2000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These are all combinations of values of variables </a:t>
            </a:r>
            <a:r>
              <a:rPr lang="en-US" sz="2400" dirty="0" smtClean="0"/>
              <a:t>muddy1 </a:t>
            </a:r>
            <a:r>
              <a:rPr lang="en-US" sz="2400" dirty="0" smtClean="0">
                <a:sym typeface="Symbol" pitchFamily="18" charset="2"/>
              </a:rPr>
              <a:t> </a:t>
            </a:r>
            <a:r>
              <a:rPr lang="en-US" sz="2400" dirty="0" smtClean="0"/>
              <a:t>muddy2 , no more are possible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At </a:t>
            </a:r>
            <a:r>
              <a:rPr lang="en-US" sz="2400" dirty="0">
                <a:solidFill>
                  <a:srgbClr val="00B0F0"/>
                </a:solidFill>
              </a:rPr>
              <a:t>the start, </a:t>
            </a:r>
            <a:r>
              <a:rPr lang="en-US" sz="2400" dirty="0"/>
              <a:t>no one sees or hears anything, so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worlds are possible </a:t>
            </a:r>
            <a:r>
              <a:rPr lang="en-US" sz="2400" dirty="0">
                <a:solidFill>
                  <a:srgbClr val="FF0000"/>
                </a:solidFill>
              </a:rPr>
              <a:t>for each </a:t>
            </a:r>
            <a:r>
              <a:rPr lang="en-US" sz="2400" dirty="0" smtClean="0">
                <a:solidFill>
                  <a:srgbClr val="FF0000"/>
                </a:solidFill>
              </a:rPr>
              <a:t>child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B0F0"/>
                </a:solidFill>
              </a:rPr>
              <a:t>After seeing each other</a:t>
            </a:r>
            <a:r>
              <a:rPr lang="en-US" sz="2400" dirty="0"/>
              <a:t>, each child can tell apart worlds in which the other child’s state is different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219200"/>
            <a:ext cx="510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Formulation of logic variables and possible worlds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2119312"/>
            <a:ext cx="63373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5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5776912"/>
            <a:ext cx="4608512" cy="10810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 oval </a:t>
            </a:r>
            <a:r>
              <a:rPr lang="en-US" sz="1800" dirty="0"/>
              <a:t>= actual world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boxes </a:t>
            </a:r>
            <a:r>
              <a:rPr lang="en-US" sz="1800" dirty="0"/>
              <a:t>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1</a:t>
            </a:r>
          </a:p>
          <a:p>
            <a:pPr>
              <a:buFont typeface="Wingdings" pitchFamily="2" charset="2"/>
              <a:buNone/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Dotted boxes </a:t>
            </a:r>
            <a:r>
              <a:rPr lang="en-US" sz="1800" dirty="0"/>
              <a:t>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2</a:t>
            </a:r>
          </a:p>
        </p:txBody>
      </p:sp>
      <p:sp>
        <p:nvSpPr>
          <p:cNvPr id="856070" name="Rectangle 6"/>
          <p:cNvSpPr>
            <a:spLocks noChangeArrowheads="1"/>
          </p:cNvSpPr>
          <p:nvPr/>
        </p:nvSpPr>
        <p:spPr bwMode="auto">
          <a:xfrm>
            <a:off x="304800" y="1433512"/>
            <a:ext cx="2665412" cy="2592387"/>
          </a:xfrm>
          <a:prstGeom prst="rect">
            <a:avLst/>
          </a:prstGeom>
          <a:noFill/>
          <a:ln w="9525">
            <a:solidFill>
              <a:srgbClr val="F34905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u="sng" dirty="0"/>
              <a:t>Note:</a:t>
            </a:r>
            <a:r>
              <a:rPr lang="en-US" sz="2000" b="0" dirty="0"/>
              <a:t> in </a:t>
            </a:r>
            <a:r>
              <a:rPr lang="en-US" sz="2000" b="0" i="1" dirty="0"/>
              <a:t>w</a:t>
            </a:r>
            <a:r>
              <a:rPr lang="en-US" sz="2000" b="0" i="1" baseline="-25000" dirty="0"/>
              <a:t>1</a:t>
            </a:r>
            <a:r>
              <a:rPr lang="en-US" sz="2000" b="0" dirty="0"/>
              <a:t> we have: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muddy1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</a:t>
            </a:r>
            <a:r>
              <a:rPr lang="en-US" sz="2000" b="0" dirty="0"/>
              <a:t> </a:t>
            </a: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dirty="0"/>
              <a:t>…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dirty="0"/>
              <a:t>But we don’t have: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muddy1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for agent 2 (what child 2 knows)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172200" y="1752600"/>
            <a:ext cx="838200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5577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for agent 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43200" y="3948112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Partitioning all possible worlds for agents in case of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Muddy Children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6400" y="3429000"/>
            <a:ext cx="28194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81200" y="5105400"/>
            <a:ext cx="2514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62200" y="4876800"/>
            <a:ext cx="3810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1336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1524000"/>
            <a:ext cx="2057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Child 1 but not child 2 knows that child 2 is muddy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257800" y="5796171"/>
            <a:ext cx="38862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4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will consider stages of Muddy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each statement from father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/>
              <a:t>The father says: “</a:t>
            </a:r>
            <a:r>
              <a:rPr lang="en-US" i="1"/>
              <a:t>At least one of you has mud on his forehead</a:t>
            </a:r>
            <a:r>
              <a:rPr lang="en-US"/>
              <a:t>.”</a:t>
            </a:r>
          </a:p>
          <a:p>
            <a:pPr lvl="1"/>
            <a:r>
              <a:rPr lang="en-US"/>
              <a:t>This eliminates the world:</a:t>
            </a:r>
          </a:p>
          <a:p>
            <a:pPr lvl="1">
              <a:buFontTx/>
              <a:buNone/>
            </a:pPr>
            <a:r>
              <a:rPr lang="en-US" i="1"/>
              <a:t>	w</a:t>
            </a:r>
            <a:r>
              <a:rPr lang="en-US" i="1" baseline="-25000"/>
              <a:t>4</a:t>
            </a:r>
            <a:r>
              <a:rPr lang="en-US"/>
              <a:t>: </a:t>
            </a:r>
            <a:r>
              <a:rPr lang="en-US">
                <a:sym typeface="Symbol" pitchFamily="18" charset="2"/>
              </a:rPr>
              <a:t></a:t>
            </a:r>
            <a:r>
              <a:rPr lang="en-US"/>
              <a:t> muddy1 </a:t>
            </a:r>
            <a:r>
              <a:rPr lang="en-US">
                <a:sym typeface="Symbol" pitchFamily="18" charset="2"/>
              </a:rPr>
              <a:t> </a:t>
            </a:r>
            <a:r>
              <a:rPr lang="en-US"/>
              <a:t> muddy2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1676400"/>
            <a:ext cx="510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Modification to knowledge and partitions done by the announcement of the father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5796171"/>
            <a:ext cx="38862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4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AutoShap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Muddy Children Revisited (cont.)</a:t>
            </a: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4953000"/>
            <a:ext cx="4267200" cy="914400"/>
          </a:xfrm>
          <a:ln>
            <a:solidFill>
              <a:srgbClr val="F34905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1600" dirty="0"/>
              <a:t>Bold oval = actual world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Solid boxes = equivalence classes in </a:t>
            </a:r>
            <a:r>
              <a:rPr lang="en-US" sz="1600" i="1" dirty="0"/>
              <a:t>I</a:t>
            </a:r>
            <a:r>
              <a:rPr lang="en-US" sz="1600" i="1" baseline="-25000" dirty="0"/>
              <a:t>1</a:t>
            </a:r>
          </a:p>
          <a:p>
            <a:pPr>
              <a:buFont typeface="Wingdings" pitchFamily="2" charset="2"/>
              <a:buNone/>
            </a:pPr>
            <a:r>
              <a:rPr lang="en-US" sz="1600" dirty="0"/>
              <a:t>Dotted boxes = equivalence classes in </a:t>
            </a:r>
            <a:r>
              <a:rPr lang="en-US" sz="1600" i="1" dirty="0"/>
              <a:t>I</a:t>
            </a:r>
            <a:r>
              <a:rPr lang="en-US" sz="1600" i="1" baseline="-25000" dirty="0"/>
              <a:t>2</a:t>
            </a:r>
          </a:p>
        </p:txBody>
      </p:sp>
      <p:pic>
        <p:nvPicPr>
          <p:cNvPr id="859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1447800"/>
            <a:ext cx="6191250" cy="345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172200" y="3124200"/>
            <a:ext cx="1752600" cy="1143000"/>
          </a:xfrm>
          <a:prstGeom prst="rect">
            <a:avLst/>
          </a:prstGeom>
          <a:noFill/>
          <a:ln w="38100">
            <a:solidFill>
              <a:srgbClr val="F3490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1752600"/>
            <a:ext cx="1600200" cy="1143000"/>
          </a:xfrm>
          <a:prstGeom prst="rect">
            <a:avLst/>
          </a:prstGeom>
          <a:noFill/>
          <a:ln w="38100">
            <a:solidFill>
              <a:srgbClr val="F3490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3352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Now, after father’s announcement,  the children have only three options: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Other child is muddy</a:t>
            </a:r>
          </a:p>
          <a:p>
            <a:pPr marL="342900" indent="-342900">
              <a:buAutoNum type="arabicPeriod"/>
            </a:pPr>
            <a:r>
              <a:rPr lang="en-US" dirty="0" smtClean="0"/>
              <a:t>I am muddy</a:t>
            </a:r>
          </a:p>
          <a:p>
            <a:pPr marL="342900" indent="-342900">
              <a:buAutoNum type="arabicPeriod"/>
            </a:pPr>
            <a:r>
              <a:rPr lang="en-US" dirty="0" smtClean="0"/>
              <a:t>We are both muddy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31242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instance in I</a:t>
            </a:r>
            <a:r>
              <a:rPr lang="en-US" baseline="-25000" dirty="0" smtClean="0"/>
              <a:t>2</a:t>
            </a:r>
            <a:r>
              <a:rPr lang="en-US" dirty="0" smtClean="0"/>
              <a:t> we see that child 2 thinks as follows:</a:t>
            </a:r>
          </a:p>
          <a:p>
            <a:pPr marL="342900" indent="-342900">
              <a:buAutoNum type="arabicPeriod"/>
            </a:pPr>
            <a:r>
              <a:rPr lang="en-US" dirty="0" smtClean="0"/>
              <a:t>Either we are both muddy</a:t>
            </a:r>
          </a:p>
          <a:p>
            <a:pPr marL="342900" indent="-342900">
              <a:buAutoNum type="arabicPeriod"/>
            </a:pPr>
            <a:r>
              <a:rPr lang="en-US" dirty="0" smtClean="0"/>
              <a:t>Or he (child1) is muddy and I  (child 2) am not muddy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29718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4953000"/>
            <a:ext cx="31242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same for Child 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 each partition has more than one world and none of children can communicate any decision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5943600"/>
            <a:ext cx="3962400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b="1" i="1" dirty="0" smtClean="0"/>
              <a:t>w</a:t>
            </a:r>
            <a:r>
              <a:rPr lang="en-US" sz="1200" b="1" i="1" baseline="-25000" dirty="0" smtClean="0"/>
              <a:t>1</a:t>
            </a:r>
            <a:r>
              <a:rPr lang="en-US" sz="1200" b="1" dirty="0" smtClean="0"/>
              <a:t>: muddy1 </a:t>
            </a:r>
            <a:r>
              <a:rPr lang="en-US" sz="1200" b="1" dirty="0" smtClean="0">
                <a:sym typeface="Symbol" pitchFamily="18" charset="2"/>
              </a:rPr>
              <a:t> </a:t>
            </a:r>
            <a:r>
              <a:rPr lang="en-US" sz="1200" b="1" dirty="0" smtClean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b="1" i="1" dirty="0" smtClean="0"/>
              <a:t>w</a:t>
            </a:r>
            <a:r>
              <a:rPr lang="en-US" sz="1200" b="1" i="1" baseline="-25000" dirty="0" smtClean="0"/>
              <a:t>2</a:t>
            </a:r>
            <a:r>
              <a:rPr lang="en-US" sz="1200" b="1" dirty="0" smtClean="0"/>
              <a:t>: muddy1 </a:t>
            </a:r>
            <a:r>
              <a:rPr lang="en-US" sz="1200" b="1" dirty="0" smtClean="0">
                <a:sym typeface="Symbol" pitchFamily="18" charset="2"/>
              </a:rPr>
              <a:t> </a:t>
            </a:r>
            <a:r>
              <a:rPr lang="en-US" sz="1200" b="1" dirty="0" smtClean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b="1" i="1" dirty="0" smtClean="0"/>
              <a:t>w</a:t>
            </a:r>
            <a:r>
              <a:rPr lang="en-US" sz="1200" b="1" i="1" baseline="-25000" dirty="0" smtClean="0"/>
              <a:t>3</a:t>
            </a:r>
            <a:r>
              <a:rPr lang="en-US" sz="1200" b="1" dirty="0" smtClean="0"/>
              <a:t>: </a:t>
            </a:r>
            <a:r>
              <a:rPr lang="en-US" sz="1200" b="1" dirty="0" smtClean="0">
                <a:sym typeface="Symbol" pitchFamily="18" charset="2"/>
              </a:rPr>
              <a:t></a:t>
            </a:r>
            <a:r>
              <a:rPr lang="en-US" sz="1200" b="1" dirty="0" smtClean="0"/>
              <a:t> muddy1 </a:t>
            </a:r>
            <a:r>
              <a:rPr lang="en-US" sz="1200" b="1" dirty="0" smtClean="0">
                <a:sym typeface="Symbol" pitchFamily="18" charset="2"/>
              </a:rPr>
              <a:t> </a:t>
            </a:r>
            <a:r>
              <a:rPr lang="en-US" sz="1200" b="1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200" b="1" i="1" dirty="0" smtClean="0"/>
              <a:t>w</a:t>
            </a:r>
            <a:r>
              <a:rPr lang="en-US" sz="1200" b="1" i="1" baseline="-25000" dirty="0" smtClean="0"/>
              <a:t>4</a:t>
            </a:r>
            <a:r>
              <a:rPr lang="en-US" sz="1200" b="1" dirty="0" smtClean="0"/>
              <a:t>: </a:t>
            </a:r>
            <a:r>
              <a:rPr lang="en-US" sz="1200" b="1" dirty="0" smtClean="0">
                <a:sym typeface="Symbol" pitchFamily="18" charset="2"/>
              </a:rPr>
              <a:t></a:t>
            </a:r>
            <a:r>
              <a:rPr lang="en-US" sz="1200" b="1" dirty="0" smtClean="0"/>
              <a:t> muddy1 </a:t>
            </a:r>
            <a:r>
              <a:rPr lang="en-US" sz="1200" b="1" dirty="0" smtClean="0">
                <a:sym typeface="Symbol" pitchFamily="18" charset="2"/>
              </a:rPr>
              <a:t> </a:t>
            </a:r>
            <a:r>
              <a:rPr lang="en-US" sz="1200" b="1" dirty="0" smtClean="0"/>
              <a:t> muddy2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Muddy Children Revisited (cont.)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153400" cy="3916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father then says: </a:t>
            </a:r>
            <a:r>
              <a:rPr lang="en-US" dirty="0">
                <a:solidFill>
                  <a:srgbClr val="00B0F0"/>
                </a:solidFill>
              </a:rPr>
              <a:t>“</a:t>
            </a:r>
            <a:r>
              <a:rPr lang="en-US" i="1" dirty="0">
                <a:solidFill>
                  <a:srgbClr val="00B0F0"/>
                </a:solidFill>
              </a:rPr>
              <a:t>Do any of you know that you have mud on your forehead? If you do, raise your hand now.</a:t>
            </a:r>
            <a:r>
              <a:rPr lang="en-US" dirty="0">
                <a:solidFill>
                  <a:srgbClr val="00B0F0"/>
                </a:solidFill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Here, no </a:t>
            </a:r>
            <a:r>
              <a:rPr lang="en-US" dirty="0" smtClean="0"/>
              <a:t>child </a:t>
            </a:r>
            <a:r>
              <a:rPr lang="en-US" dirty="0"/>
              <a:t>raises his hand.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by observing that the </a:t>
            </a:r>
            <a:r>
              <a:rPr lang="en-US" dirty="0" smtClean="0"/>
              <a:t>other child </a:t>
            </a:r>
            <a:r>
              <a:rPr lang="en-US" dirty="0"/>
              <a:t>did not raise his hand (i.e. does not know whether he’s muddy), each child concludes the true world state.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So, at the </a:t>
            </a:r>
            <a:r>
              <a:rPr lang="en-US" u="sng" dirty="0"/>
              <a:t>second </a:t>
            </a:r>
            <a:r>
              <a:rPr lang="en-US" u="sng" dirty="0" smtClean="0"/>
              <a:t>announcement </a:t>
            </a:r>
            <a:r>
              <a:rPr lang="en-US" dirty="0" smtClean="0"/>
              <a:t>from father, </a:t>
            </a:r>
            <a:r>
              <a:rPr lang="en-US" dirty="0"/>
              <a:t>they both raise their hands.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510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Modification to knowledge and partitions done by the SECOND  announcement of the father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Muddy Children, Dirty Kids, Wise men, Cheating Husbands, etc.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44800" r="22000" b="20267"/>
          <a:stretch>
            <a:fillRect/>
          </a:stretch>
        </p:blipFill>
        <p:spPr bwMode="auto">
          <a:xfrm>
            <a:off x="0" y="1981200"/>
            <a:ext cx="87023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4419600"/>
            <a:ext cx="1371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286000"/>
            <a:ext cx="1371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572000" y="3657600"/>
            <a:ext cx="2209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Muddy Children Revisited (cont.)</a:t>
            </a:r>
          </a:p>
        </p:txBody>
      </p:sp>
      <p:sp>
        <p:nvSpPr>
          <p:cNvPr id="86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4648200"/>
            <a:ext cx="4608512" cy="1081088"/>
          </a:xfrm>
          <a:ln>
            <a:solidFill>
              <a:srgbClr val="F34905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/>
              <a:t>Bold oval = actual world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Solid boxes 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1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Dotted boxes = equivalence classes in </a:t>
            </a:r>
            <a:r>
              <a:rPr lang="en-US" sz="1800" i="1" dirty="0"/>
              <a:t>I</a:t>
            </a:r>
            <a:r>
              <a:rPr lang="en-US" sz="1800" i="1" baseline="-25000" dirty="0"/>
              <a:t>2</a:t>
            </a:r>
          </a:p>
        </p:txBody>
      </p:sp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19200"/>
            <a:ext cx="4105275" cy="340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914400" y="1524001"/>
            <a:ext cx="2665412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u="sng" dirty="0"/>
              <a:t>Note:</a:t>
            </a:r>
            <a:r>
              <a:rPr lang="en-US" sz="2000" b="0" dirty="0"/>
              <a:t> in </a:t>
            </a:r>
            <a:r>
              <a:rPr lang="en-US" sz="2000" b="0" i="1" dirty="0"/>
              <a:t>w</a:t>
            </a:r>
            <a:r>
              <a:rPr lang="en-US" sz="2000" b="0" i="1" baseline="-25000" dirty="0"/>
              <a:t>1</a:t>
            </a:r>
            <a:r>
              <a:rPr lang="en-US" sz="2000" b="0" dirty="0"/>
              <a:t> we have: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muddy1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i="1" dirty="0"/>
              <a:t>K</a:t>
            </a:r>
            <a:r>
              <a:rPr lang="en-US" sz="2000" b="0" i="1" baseline="-25000" dirty="0"/>
              <a:t>1</a:t>
            </a:r>
            <a:r>
              <a:rPr lang="en-US" sz="2000" b="0" dirty="0"/>
              <a:t> </a:t>
            </a:r>
            <a:r>
              <a:rPr lang="en-US" sz="2000" b="0" i="1" dirty="0"/>
              <a:t>K</a:t>
            </a:r>
            <a:r>
              <a:rPr lang="en-US" sz="2000" b="0" i="1" baseline="-25000" dirty="0"/>
              <a:t>2</a:t>
            </a:r>
            <a:r>
              <a:rPr lang="en-US" sz="2000" b="0" dirty="0"/>
              <a:t> muddy2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0" dirty="0"/>
              <a:t>…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2133600"/>
            <a:ext cx="1447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2895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 1 knows he is muddy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2 knows he is muddy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children know they are muddy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09600" y="3200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5791200"/>
            <a:ext cx="38100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     (actual world)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: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</a:t>
            </a:r>
            <a:r>
              <a:rPr lang="en-US" sz="1400" dirty="0" smtClean="0"/>
              <a:t>muddy2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400" i="1" dirty="0" smtClean="0"/>
              <a:t>w</a:t>
            </a:r>
            <a:r>
              <a:rPr lang="en-US" sz="1400" i="1" baseline="-25000" dirty="0" smtClean="0"/>
              <a:t>4</a:t>
            </a:r>
            <a:r>
              <a:rPr lang="en-US" sz="1400" dirty="0" smtClean="0"/>
              <a:t>: </a:t>
            </a:r>
            <a:r>
              <a:rPr lang="en-US" sz="1400" dirty="0" smtClean="0">
                <a:sym typeface="Symbol" pitchFamily="18" charset="2"/>
              </a:rPr>
              <a:t></a:t>
            </a:r>
            <a:r>
              <a:rPr lang="en-US" sz="1400" dirty="0" smtClean="0"/>
              <a:t> muddy1 </a:t>
            </a:r>
            <a:r>
              <a:rPr lang="en-US" sz="1400" dirty="0" smtClean="0">
                <a:sym typeface="Symbol" pitchFamily="18" charset="2"/>
              </a:rPr>
              <a:t> </a:t>
            </a:r>
            <a:r>
              <a:rPr lang="en-US" sz="1400" dirty="0" smtClean="0"/>
              <a:t> muddy2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“Non-Modal”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 Homework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00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problem is like Muddy Children with three children but the children can give non-unique answers, like k or k+1 children are muddy.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this is only when not enough information immediately available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have to introduce time. When the output stabilizes, the information given by the output is correct.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delays in logic gates here is important, serves as a modality.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429000"/>
            <a:ext cx="4953000" cy="6096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 a combinational logic circuit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114800"/>
            <a:ext cx="1219200" cy="2133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44958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33800" y="5332412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6094412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419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1 muddy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2 muddy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71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 3 muddy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19800" y="42672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44196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9800" y="45720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05400" y="41910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Child 1 answers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48768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Child 2 answers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5562600"/>
            <a:ext cx="914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Child 3 answers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19800" y="49530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51054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9800" y="52578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19800" y="56388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19800" y="57912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9800" y="5943600"/>
            <a:ext cx="1143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3733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1 is muddy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7162800" y="4038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5200" y="41910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2 is muddy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4495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3 is muddy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rot="10800000">
            <a:off x="7162800" y="4648201"/>
            <a:ext cx="228600" cy="1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162800" y="4343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0" y="4343400"/>
            <a:ext cx="25908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be 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combinational logic circuit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No memory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MV logic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6096000"/>
            <a:ext cx="2209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Various versions possible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>
            <a:off x="3200400" y="304800"/>
            <a:ext cx="3810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28600" y="304800"/>
            <a:ext cx="1524000" cy="381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Muddy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28600" y="1219200"/>
            <a:ext cx="1524000" cy="381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Muddy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28600" y="1981200"/>
            <a:ext cx="1524000" cy="381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Muddy 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1752600" y="457200"/>
            <a:ext cx="129540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  <a:endCxn id="18" idx="4"/>
          </p:cNvCxnSpPr>
          <p:nvPr/>
        </p:nvCxnSpPr>
        <p:spPr>
          <a:xfrm flipV="1">
            <a:off x="1752600" y="762000"/>
            <a:ext cx="137160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V="1">
            <a:off x="3581400" y="457200"/>
            <a:ext cx="685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Terminator 15"/>
          <p:cNvSpPr/>
          <p:nvPr/>
        </p:nvSpPr>
        <p:spPr>
          <a:xfrm>
            <a:off x="4267200" y="304800"/>
            <a:ext cx="1524000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1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0" y="3810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609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lay 19"/>
          <p:cNvSpPr/>
          <p:nvPr/>
        </p:nvSpPr>
        <p:spPr>
          <a:xfrm>
            <a:off x="3200400" y="1143000"/>
            <a:ext cx="3810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0" y="1219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8000" y="1447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lay 22"/>
          <p:cNvSpPr/>
          <p:nvPr/>
        </p:nvSpPr>
        <p:spPr>
          <a:xfrm>
            <a:off x="3200400" y="1905000"/>
            <a:ext cx="381000" cy="533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0" y="1981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48000" y="2209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4267200" y="1219200"/>
            <a:ext cx="1524000" cy="609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2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343400" y="1981200"/>
            <a:ext cx="1524000" cy="609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3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>
            <a:endCxn id="28" idx="1"/>
          </p:cNvCxnSpPr>
          <p:nvPr/>
        </p:nvCxnSpPr>
        <p:spPr>
          <a:xfrm>
            <a:off x="3581400" y="148590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3581400" y="2209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  <a:endCxn id="21" idx="2"/>
          </p:cNvCxnSpPr>
          <p:nvPr/>
        </p:nvCxnSpPr>
        <p:spPr>
          <a:xfrm>
            <a:off x="1752600" y="495300"/>
            <a:ext cx="1295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  <a:endCxn id="22" idx="2"/>
          </p:cNvCxnSpPr>
          <p:nvPr/>
        </p:nvCxnSpPr>
        <p:spPr>
          <a:xfrm flipV="1">
            <a:off x="1752600" y="1524000"/>
            <a:ext cx="129540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3"/>
            <a:endCxn id="24" idx="1"/>
          </p:cNvCxnSpPr>
          <p:nvPr/>
        </p:nvCxnSpPr>
        <p:spPr>
          <a:xfrm>
            <a:off x="1752600" y="495300"/>
            <a:ext cx="1317718" cy="150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3"/>
            <a:endCxn id="25" idx="1"/>
          </p:cNvCxnSpPr>
          <p:nvPr/>
        </p:nvCxnSpPr>
        <p:spPr>
          <a:xfrm>
            <a:off x="1752600" y="1409700"/>
            <a:ext cx="1317718" cy="82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Stored Data 41"/>
          <p:cNvSpPr/>
          <p:nvPr/>
        </p:nvSpPr>
        <p:spPr>
          <a:xfrm rot="10800000">
            <a:off x="6324600" y="1295400"/>
            <a:ext cx="609600" cy="3810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7391400" y="1257300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24800" y="1371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16" idx="3"/>
          </p:cNvCxnSpPr>
          <p:nvPr/>
        </p:nvCxnSpPr>
        <p:spPr>
          <a:xfrm>
            <a:off x="5791200" y="571500"/>
            <a:ext cx="5334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9" idx="3"/>
          </p:cNvCxnSpPr>
          <p:nvPr/>
        </p:nvCxnSpPr>
        <p:spPr>
          <a:xfrm flipV="1">
            <a:off x="5867400" y="1676400"/>
            <a:ext cx="457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8" idx="3"/>
            <a:endCxn id="42" idx="3"/>
          </p:cNvCxnSpPr>
          <p:nvPr/>
        </p:nvCxnSpPr>
        <p:spPr>
          <a:xfrm flipV="1">
            <a:off x="5791200" y="1485900"/>
            <a:ext cx="635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1"/>
            <a:endCxn id="43" idx="3"/>
          </p:cNvCxnSpPr>
          <p:nvPr/>
        </p:nvCxnSpPr>
        <p:spPr>
          <a:xfrm>
            <a:off x="6934200" y="1485900"/>
            <a:ext cx="49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4"/>
          </p:cNvCxnSpPr>
          <p:nvPr/>
        </p:nvCxnSpPr>
        <p:spPr>
          <a:xfrm rot="5400000">
            <a:off x="7772400" y="1752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Terminator 56"/>
          <p:cNvSpPr/>
          <p:nvPr/>
        </p:nvSpPr>
        <p:spPr>
          <a:xfrm>
            <a:off x="7239000" y="1981200"/>
            <a:ext cx="1524000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No Child  shouted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62" name="Straight Connector 61"/>
          <p:cNvCxnSpPr>
            <a:stCxn id="6" idx="3"/>
          </p:cNvCxnSpPr>
          <p:nvPr/>
        </p:nvCxnSpPr>
        <p:spPr>
          <a:xfrm>
            <a:off x="1752600" y="1409700"/>
            <a:ext cx="137160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</p:cNvCxnSpPr>
          <p:nvPr/>
        </p:nvCxnSpPr>
        <p:spPr>
          <a:xfrm>
            <a:off x="1752600" y="2171700"/>
            <a:ext cx="1447800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" idx="3"/>
          </p:cNvCxnSpPr>
          <p:nvPr/>
        </p:nvCxnSpPr>
        <p:spPr>
          <a:xfrm>
            <a:off x="1752600" y="495300"/>
            <a:ext cx="1295400" cy="361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" idx="3"/>
          </p:cNvCxnSpPr>
          <p:nvPr/>
        </p:nvCxnSpPr>
        <p:spPr>
          <a:xfrm>
            <a:off x="1752600" y="2171700"/>
            <a:ext cx="1295400" cy="217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" idx="3"/>
          </p:cNvCxnSpPr>
          <p:nvPr/>
        </p:nvCxnSpPr>
        <p:spPr>
          <a:xfrm>
            <a:off x="1752600" y="495300"/>
            <a:ext cx="1317718" cy="432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3"/>
          </p:cNvCxnSpPr>
          <p:nvPr/>
        </p:nvCxnSpPr>
        <p:spPr>
          <a:xfrm>
            <a:off x="1752600" y="2171700"/>
            <a:ext cx="1317718" cy="287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1447800" y="54864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752600" y="59436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09800" y="54864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9" name="Flowchart: Terminator 78"/>
          <p:cNvSpPr/>
          <p:nvPr/>
        </p:nvSpPr>
        <p:spPr>
          <a:xfrm>
            <a:off x="4343400" y="3124200"/>
            <a:ext cx="1524000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1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0" name="Flowchart: Terminator 79"/>
          <p:cNvSpPr/>
          <p:nvPr/>
        </p:nvSpPr>
        <p:spPr>
          <a:xfrm>
            <a:off x="4343400" y="3962400"/>
            <a:ext cx="1524000" cy="609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2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1" name="Flowchart: Terminator 80"/>
          <p:cNvSpPr/>
          <p:nvPr/>
        </p:nvSpPr>
        <p:spPr>
          <a:xfrm>
            <a:off x="4343400" y="4724400"/>
            <a:ext cx="1524000" cy="609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Child 3 shouts “I am muddy”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82" name="Straight Arrow Connector 81"/>
          <p:cNvCxnSpPr>
            <a:endCxn id="79" idx="1"/>
          </p:cNvCxnSpPr>
          <p:nvPr/>
        </p:nvCxnSpPr>
        <p:spPr>
          <a:xfrm>
            <a:off x="3581400" y="33528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80" idx="1"/>
          </p:cNvCxnSpPr>
          <p:nvPr/>
        </p:nvCxnSpPr>
        <p:spPr>
          <a:xfrm>
            <a:off x="3581400" y="422910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1" idx="1"/>
          </p:cNvCxnSpPr>
          <p:nvPr/>
        </p:nvCxnSpPr>
        <p:spPr>
          <a:xfrm>
            <a:off x="3505200" y="5029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048000" y="30480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exor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048000" y="39624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exor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048000" y="48006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exor</a:t>
            </a:r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1143000" y="5257800"/>
            <a:ext cx="1828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endCxn id="94" idx="2"/>
          </p:cNvCxnSpPr>
          <p:nvPr/>
        </p:nvCxnSpPr>
        <p:spPr>
          <a:xfrm flipV="1">
            <a:off x="2819400" y="5257800"/>
            <a:ext cx="5715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tored Data 101"/>
          <p:cNvSpPr/>
          <p:nvPr/>
        </p:nvSpPr>
        <p:spPr>
          <a:xfrm rot="10800000">
            <a:off x="6477000" y="4038600"/>
            <a:ext cx="609600" cy="3810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 rot="5400000">
            <a:off x="7543800" y="4000500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077200" y="41148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>
            <a:stCxn id="102" idx="1"/>
            <a:endCxn id="103" idx="3"/>
          </p:cNvCxnSpPr>
          <p:nvPr/>
        </p:nvCxnSpPr>
        <p:spPr>
          <a:xfrm>
            <a:off x="7086600" y="4229100"/>
            <a:ext cx="49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4" idx="4"/>
          </p:cNvCxnSpPr>
          <p:nvPr/>
        </p:nvCxnSpPr>
        <p:spPr>
          <a:xfrm rot="5400000">
            <a:off x="7924800" y="4495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lowchart: Terminator 106"/>
          <p:cNvSpPr/>
          <p:nvPr/>
        </p:nvSpPr>
        <p:spPr>
          <a:xfrm>
            <a:off x="7391400" y="4724400"/>
            <a:ext cx="1524000" cy="533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No Child  shouted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09" name="Straight Connector 108"/>
          <p:cNvCxnSpPr>
            <a:stCxn id="79" idx="3"/>
            <a:endCxn id="102" idx="3"/>
          </p:cNvCxnSpPr>
          <p:nvPr/>
        </p:nvCxnSpPr>
        <p:spPr>
          <a:xfrm>
            <a:off x="5867400" y="3390900"/>
            <a:ext cx="711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0" idx="3"/>
            <a:endCxn id="102" idx="3"/>
          </p:cNvCxnSpPr>
          <p:nvPr/>
        </p:nvCxnSpPr>
        <p:spPr>
          <a:xfrm flipV="1">
            <a:off x="5867400" y="4229100"/>
            <a:ext cx="711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1" idx="3"/>
          </p:cNvCxnSpPr>
          <p:nvPr/>
        </p:nvCxnSpPr>
        <p:spPr>
          <a:xfrm flipV="1">
            <a:off x="5867400" y="4343400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05200" y="5715000"/>
            <a:ext cx="56388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Homework 1</a:t>
            </a:r>
            <a:r>
              <a:rPr lang="en-US" dirty="0" smtClean="0"/>
              <a:t>: Complete this diagram for Muddy Children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505200" y="6172200"/>
            <a:ext cx="56388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Homework 2:  </a:t>
            </a:r>
            <a:r>
              <a:rPr lang="en-US" dirty="0" smtClean="0"/>
              <a:t>Draw State Machine Diagram for a Model for  Muddy Children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6324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Revisited</a:t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</a:t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3 children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of formulation for 3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2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36267" r="20000" b="20267"/>
          <a:stretch>
            <a:fillRect/>
          </a:stretch>
        </p:blipFill>
        <p:spPr bwMode="auto">
          <a:xfrm>
            <a:off x="381000" y="1447800"/>
            <a:ext cx="8485621" cy="38853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General claim for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 k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44800" r="18000" b="28800"/>
          <a:stretch>
            <a:fillRect/>
          </a:stretch>
        </p:blipFill>
        <p:spPr bwMode="auto">
          <a:xfrm>
            <a:off x="419939" y="2890594"/>
            <a:ext cx="8608758" cy="22910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9867" r="18000" b="16000"/>
          <a:stretch>
            <a:fillRect/>
          </a:stretch>
        </p:blipFill>
        <p:spPr bwMode="auto">
          <a:xfrm>
            <a:off x="381000" y="1798416"/>
            <a:ext cx="8503482" cy="46404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build our intuition about creating models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0267" r="18000" b="16000"/>
          <a:stretch>
            <a:fillRect/>
          </a:stretch>
        </p:blipFill>
        <p:spPr bwMode="auto">
          <a:xfrm>
            <a:off x="381000" y="1143000"/>
            <a:ext cx="8412007" cy="54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formulate inductive hypothesis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89637"/>
            <a:ext cx="8153400" cy="86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2400" r="18667" b="16000"/>
          <a:stretch>
            <a:fillRect/>
          </a:stretch>
        </p:blipFill>
        <p:spPr bwMode="auto">
          <a:xfrm>
            <a:off x="609600" y="990600"/>
            <a:ext cx="8161475" cy="51232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63976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Back to initial example: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3, k = 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arrow labeled A (B, C resp.) linking two states indicates that A (B, C resp.) cannot distinguish between the states (reflexive arrows indicate that every agent considers the actual state possible).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Initial situation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886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at every state, each agent cannot distinguish between two states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0267" r="27333" b="34133"/>
          <a:stretch>
            <a:fillRect/>
          </a:stretch>
        </p:blipFill>
        <p:spPr bwMode="auto">
          <a:xfrm>
            <a:off x="3124200" y="2590800"/>
            <a:ext cx="5851578" cy="39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model, we will not only draw states of logic variables in each world, 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 some relations between the worlds, as related to knowledge of each agent (child). These are non-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distinguishability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relations for each agent A, B, C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24384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3490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arrow labeled A linking two states indicates that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distinguish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the states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4648200"/>
            <a:ext cx="914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3048000"/>
            <a:ext cx="1219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of 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76400" y="33528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2819400"/>
            <a:ext cx="1219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of 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2590800"/>
            <a:ext cx="1219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of 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3200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657600" y="3352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000" y="3733800"/>
            <a:ext cx="1828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situation before any announcement of father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Muddy Children (cont.)</a:t>
            </a:r>
          </a:p>
        </p:txBody>
      </p:sp>
      <p:sp>
        <p:nvSpPr>
          <p:cNvPr id="847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165600" cy="3724275"/>
          </a:xfrm>
        </p:spPr>
        <p:txBody>
          <a:bodyPr/>
          <a:lstStyle/>
          <a:p>
            <a:r>
              <a:rPr lang="en-US" sz="2400" dirty="0"/>
              <a:t>Suppose 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= 1</a:t>
            </a:r>
          </a:p>
          <a:p>
            <a:r>
              <a:rPr lang="en-US" sz="2400" dirty="0"/>
              <a:t>The muddy child knows the others are clean</a:t>
            </a:r>
          </a:p>
          <a:p>
            <a:r>
              <a:rPr lang="en-US" sz="2400" dirty="0"/>
              <a:t>When the father says at least one is muddy, he concludes that it’s him</a:t>
            </a:r>
          </a:p>
        </p:txBody>
      </p:sp>
      <p:pic>
        <p:nvPicPr>
          <p:cNvPr id="84787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362200"/>
            <a:ext cx="3382962" cy="372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information (father talks) removes some worlds with their labels on arrows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24533" r="18667" b="17067"/>
          <a:stretch>
            <a:fillRect/>
          </a:stretch>
        </p:blipFill>
        <p:spPr bwMode="auto">
          <a:xfrm>
            <a:off x="228600" y="1434199"/>
            <a:ext cx="8915400" cy="54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43434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ccc</a:t>
            </a:r>
            <a:r>
              <a:rPr lang="en-US" dirty="0" smtClean="0"/>
              <a:t> eliminated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0200" y="3505200"/>
            <a:ext cx="44958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6400" y="4953000"/>
            <a:ext cx="3505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333500" y="4533900"/>
            <a:ext cx="2209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5181600"/>
            <a:ext cx="2667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Green color means that the agent is certain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6019800"/>
            <a:ext cx="2667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States </a:t>
            </a:r>
            <a:r>
              <a:rPr lang="en-US" sz="1600" dirty="0" err="1" smtClean="0"/>
              <a:t>mmc</a:t>
            </a:r>
            <a:r>
              <a:rPr lang="en-US" sz="1600" dirty="0" smtClean="0"/>
              <a:t>, </a:t>
            </a:r>
            <a:r>
              <a:rPr lang="en-US" sz="1600" dirty="0" err="1" smtClean="0"/>
              <a:t>ccm</a:t>
            </a:r>
            <a:r>
              <a:rPr lang="en-US" sz="1600" dirty="0" smtClean="0"/>
              <a:t> and </a:t>
            </a:r>
            <a:r>
              <a:rPr lang="en-US" sz="1600" dirty="0" err="1" smtClean="0"/>
              <a:t>cmc</a:t>
            </a:r>
            <a:r>
              <a:rPr lang="en-US" sz="1600" dirty="0" smtClean="0"/>
              <a:t> are removed from set of worlds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05800" y="6705600"/>
            <a:ext cx="533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858000" y="2286000"/>
            <a:ext cx="1828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situation after first announcement of father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Reduction of the set of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27733" r="19333" b="21333"/>
          <a:stretch>
            <a:fillRect/>
          </a:stretch>
        </p:blipFill>
        <p:spPr bwMode="auto">
          <a:xfrm>
            <a:off x="0" y="1447800"/>
            <a:ext cx="9144000" cy="490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143000" y="2514600"/>
            <a:ext cx="41910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028700" y="3543300"/>
            <a:ext cx="2362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4495800"/>
            <a:ext cx="2971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58000" y="2286000"/>
            <a:ext cx="1828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situation after second announcement of father</a:t>
            </a:r>
            <a:endParaRPr lang="en-US" sz="12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Reduction of the set of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715000"/>
            <a:ext cx="5791200" cy="868363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After third announcement of father, states </a:t>
            </a:r>
            <a:r>
              <a:rPr lang="en-US" dirty="0" err="1" smtClean="0"/>
              <a:t>mmc</a:t>
            </a:r>
            <a:r>
              <a:rPr lang="en-US" dirty="0" smtClean="0"/>
              <a:t> , </a:t>
            </a:r>
            <a:r>
              <a:rPr lang="en-US" dirty="0" err="1" smtClean="0"/>
              <a:t>cmm</a:t>
            </a:r>
            <a:r>
              <a:rPr lang="en-US" dirty="0" smtClean="0"/>
              <a:t> and </a:t>
            </a:r>
            <a:r>
              <a:rPr lang="en-US" dirty="0" err="1" smtClean="0"/>
              <a:t>mcm</a:t>
            </a:r>
            <a:r>
              <a:rPr lang="en-US" dirty="0" smtClean="0"/>
              <a:t> are eliminated and only state </a:t>
            </a:r>
            <a:r>
              <a:rPr lang="en-US" dirty="0" err="1" smtClean="0"/>
              <a:t>mmm</a:t>
            </a:r>
            <a:r>
              <a:rPr lang="en-US" dirty="0" smtClean="0"/>
              <a:t> becomes possible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33067" r="27333" b="21333"/>
          <a:stretch>
            <a:fillRect/>
          </a:stretch>
        </p:blipFill>
        <p:spPr bwMode="auto">
          <a:xfrm>
            <a:off x="152400" y="1066800"/>
            <a:ext cx="7910932" cy="43923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858000" y="2286000"/>
            <a:ext cx="1828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situation after second announcement of father</a:t>
            </a:r>
            <a:endParaRPr lang="en-US" sz="1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Reduction </a:t>
            </a:r>
            <a:r>
              <a:rPr lang="en-US" sz="3200" dirty="0" smtClean="0"/>
              <a:t>of the set of worlds after third announcement of father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962400" y="1066800"/>
            <a:ext cx="121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33067" r="27333" b="21333"/>
          <a:stretch>
            <a:fillRect/>
          </a:stretch>
        </p:blipFill>
        <p:spPr bwMode="auto">
          <a:xfrm>
            <a:off x="152400" y="1066800"/>
            <a:ext cx="7910932" cy="43923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33600"/>
            <a:ext cx="2971800" cy="868363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only state </a:t>
            </a:r>
            <a:r>
              <a:rPr lang="en-US" dirty="0" err="1" smtClean="0"/>
              <a:t>mmm</a:t>
            </a:r>
            <a:r>
              <a:rPr lang="en-US" dirty="0" smtClean="0"/>
              <a:t> becomes possible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86200" y="11430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5105400" y="1905000"/>
            <a:ext cx="533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" y="2057400"/>
            <a:ext cx="18288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This is a situation after third  announcement of father</a:t>
            </a:r>
            <a:endParaRPr lang="en-US" sz="1200" b="1" dirty="0"/>
          </a:p>
        </p:txBody>
      </p:sp>
      <p:cxnSp>
        <p:nvCxnSpPr>
          <p:cNvPr id="11" name="Straight Arrow Connector 10"/>
          <p:cNvCxnSpPr>
            <a:endCxn id="6" idx="2"/>
          </p:cNvCxnSpPr>
          <p:nvPr/>
        </p:nvCxnSpPr>
        <p:spPr>
          <a:xfrm flipV="1">
            <a:off x="1905000" y="16002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are?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were using models, as they are used in </a:t>
            </a:r>
            <a:r>
              <a:rPr lang="en-US" dirty="0" smtClean="0">
                <a:solidFill>
                  <a:srgbClr val="0070C0"/>
                </a:solidFill>
              </a:rPr>
              <a:t>modal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method used partitions, other method used relations of non-</a:t>
            </a:r>
            <a:r>
              <a:rPr lang="en-US" dirty="0" err="1" smtClean="0"/>
              <a:t>distinquishability</a:t>
            </a:r>
            <a:endParaRPr lang="en-US" dirty="0" smtClean="0"/>
          </a:p>
          <a:p>
            <a:pPr marL="914400" lvl="1" indent="-514350"/>
            <a:r>
              <a:rPr lang="en-US" dirty="0" smtClean="0"/>
              <a:t>The deep concept is the same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we did not know what is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the formalism </a:t>
            </a:r>
            <a:r>
              <a:rPr lang="en-US" dirty="0" smtClean="0"/>
              <a:t>that we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Now we will introduce </a:t>
            </a:r>
            <a:r>
              <a:rPr lang="en-US" dirty="0" smtClean="0">
                <a:solidFill>
                  <a:srgbClr val="0070C0"/>
                </a:solidFill>
              </a:rPr>
              <a:t>modal logic </a:t>
            </a:r>
            <a:r>
              <a:rPr lang="en-US" dirty="0" smtClean="0">
                <a:solidFill>
                  <a:srgbClr val="FF0000"/>
                </a:solidFill>
              </a:rPr>
              <a:t>formally</a:t>
            </a:r>
            <a:r>
              <a:rPr lang="en-US" dirty="0" smtClean="0"/>
              <a:t> as we have  a good intuition about logic variables in different worlds.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understand also agents and their knowledge.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172200"/>
            <a:ext cx="4191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Models and model checking is the fundament of modal and similar  logics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are?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 err="1" smtClean="0"/>
              <a:t>Karnaugh</a:t>
            </a:r>
            <a:r>
              <a:rPr lang="en-US" dirty="0" smtClean="0"/>
              <a:t> Maps, solve the Muddy Children problem removing step by step the cells of the map that cannot be a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know how to go from step to next step?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knowledge can be used?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modify your circuits from Homework 1 and Homework 2?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Modal </a:t>
            </a:r>
            <a:r>
              <a:rPr lang="en-US" dirty="0" smtClean="0"/>
              <a:t>Logic: </a:t>
            </a:r>
            <a:r>
              <a:rPr lang="en-US" dirty="0" smtClean="0">
                <a:solidFill>
                  <a:srgbClr val="FF0000"/>
                </a:solidFill>
              </a:rPr>
              <a:t>basic operators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05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Can be built on top of any </a:t>
            </a:r>
            <a:r>
              <a:rPr lang="en-US" dirty="0" smtClean="0"/>
              <a:t>language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Has several </a:t>
            </a:r>
            <a:r>
              <a:rPr lang="en-US" dirty="0" smtClean="0">
                <a:solidFill>
                  <a:srgbClr val="00B0F0"/>
                </a:solidFill>
              </a:rPr>
              <a:t>special variants </a:t>
            </a:r>
            <a:r>
              <a:rPr lang="en-US" dirty="0" smtClean="0"/>
              <a:t>related to </a:t>
            </a:r>
            <a:r>
              <a:rPr lang="en-US" dirty="0" smtClean="0">
                <a:solidFill>
                  <a:srgbClr val="00B0F0"/>
                </a:solidFill>
              </a:rPr>
              <a:t>sub-domains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modal operators: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reads “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necessarily true”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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reads “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possibly true”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Equivalence: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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 </a:t>
            </a:r>
            <a:r>
              <a:rPr lang="en-US" i="1" dirty="0">
                <a:sym typeface="Symbol" pitchFamily="18" charset="2"/>
              </a:rPr>
              <a:t></a:t>
            </a:r>
          </a:p>
          <a:p>
            <a:pPr marL="971550" lvl="1" indent="-514350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 </a:t>
            </a:r>
            <a:r>
              <a:rPr lang="en-US" dirty="0" smtClean="0">
                <a:sym typeface="Symbol" pitchFamily="18" charset="2"/>
              </a:rPr>
              <a:t></a:t>
            </a:r>
            <a:r>
              <a:rPr lang="en-US" i="1" dirty="0" smtClean="0">
                <a:sym typeface="Symbol" pitchFamily="18" charset="2"/>
              </a:rPr>
              <a:t></a:t>
            </a:r>
          </a:p>
          <a:p>
            <a:pPr marL="971550" lvl="1" indent="-514350">
              <a:lnSpc>
                <a:spcPct val="90000"/>
              </a:lnSpc>
            </a:pPr>
            <a:endParaRPr lang="en-US" i="1" dirty="0">
              <a:sym typeface="Symbol" pitchFamily="18" charset="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ym typeface="Symbol" pitchFamily="18" charset="2"/>
              </a:rPr>
              <a:t>So we can use only one of the two </a:t>
            </a:r>
            <a:r>
              <a:rPr lang="en-US" dirty="0" smtClean="0">
                <a:sym typeface="Symbol" pitchFamily="18" charset="2"/>
              </a:rPr>
              <a:t>operators, for instance </a:t>
            </a:r>
            <a:r>
              <a:rPr lang="en-US" dirty="0" smtClean="0">
                <a:solidFill>
                  <a:srgbClr val="00B0F0"/>
                </a:solidFill>
                <a:sym typeface="Symbol" pitchFamily="18" charset="2"/>
              </a:rPr>
              <a:t>“necessary”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ym typeface="Symbol" pitchFamily="18" charset="2"/>
              </a:rPr>
              <a:t>But it is more convenient to use two operators.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ym typeface="Symbol" pitchFamily="18" charset="2"/>
              </a:rPr>
              <a:t>Next we will be using even more than two, but the understanding of these two is crucial.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Logic: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Let </a:t>
            </a:r>
            <a:r>
              <a:rPr lang="en-US" sz="2400" i="1" dirty="0"/>
              <a:t>P </a:t>
            </a:r>
            <a:r>
              <a:rPr lang="en-US" sz="2400" dirty="0"/>
              <a:t>be a set of propositional symbols</a:t>
            </a:r>
          </a:p>
          <a:p>
            <a:r>
              <a:rPr lang="en-US" sz="2400" dirty="0"/>
              <a:t>We define modal language </a:t>
            </a:r>
            <a:r>
              <a:rPr lang="en-US" sz="2400" dirty="0">
                <a:latin typeface="Lucida Calligraphy" pitchFamily="66" charset="0"/>
              </a:rPr>
              <a:t>L</a:t>
            </a:r>
            <a:r>
              <a:rPr lang="en-US" sz="2400" dirty="0"/>
              <a:t> as follows:</a:t>
            </a:r>
          </a:p>
          <a:p>
            <a:r>
              <a:rPr lang="en-US" sz="2400" dirty="0"/>
              <a:t>If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GB" sz="2400" dirty="0">
                <a:sym typeface="Symbol" pitchFamily="18" charset="2"/>
              </a:rPr>
              <a:t> </a:t>
            </a:r>
            <a:r>
              <a:rPr lang="en-GB" sz="2400" i="1" dirty="0">
                <a:sym typeface="Symbol" pitchFamily="18" charset="2"/>
              </a:rPr>
              <a:t>P </a:t>
            </a:r>
            <a:r>
              <a:rPr lang="en-GB" sz="2400" dirty="0">
                <a:sym typeface="Symbol" pitchFamily="18" charset="2"/>
              </a:rPr>
              <a:t>and</a:t>
            </a:r>
            <a:r>
              <a:rPr lang="en-GB" sz="2400" i="1" dirty="0"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,</a:t>
            </a:r>
            <a:r>
              <a:rPr lang="en-US" sz="2400" i="1" dirty="0">
                <a:sym typeface="Symbol" pitchFamily="18" charset="2"/>
              </a:rPr>
              <a:t> 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latin typeface="Lucida Calligraphy" pitchFamily="66" charset="0"/>
              </a:rPr>
              <a:t>L</a:t>
            </a:r>
            <a:r>
              <a:rPr lang="en-US" sz="2400" dirty="0"/>
              <a:t> then:</a:t>
            </a:r>
          </a:p>
          <a:p>
            <a:pPr lvl="1"/>
            <a:r>
              <a:rPr lang="en-GB" sz="2000" i="1" dirty="0">
                <a:sym typeface="Symbol" pitchFamily="18" charset="2"/>
              </a:rPr>
              <a:t>p </a:t>
            </a:r>
            <a:r>
              <a:rPr lang="en-GB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latin typeface="Lucida Calligraphy" pitchFamily="66" charset="0"/>
              </a:rPr>
              <a:t>L</a:t>
            </a:r>
            <a:endParaRPr lang="en-US" sz="2000" dirty="0">
              <a:sym typeface="Symbol" pitchFamily="18" charset="2"/>
            </a:endParaRPr>
          </a:p>
          <a:p>
            <a:pPr lvl="1"/>
            <a:r>
              <a:rPr lang="en-US" sz="2000" dirty="0">
                <a:sym typeface="Symbol" pitchFamily="18" charset="2"/>
              </a:rPr>
              <a:t></a:t>
            </a:r>
            <a:r>
              <a:rPr lang="en-US" sz="2000" i="1" dirty="0">
                <a:sym typeface="Symbol" pitchFamily="18" charset="2"/>
              </a:rPr>
              <a:t>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latin typeface="Lucida Calligraphy" pitchFamily="66" charset="0"/>
              </a:rPr>
              <a:t>L</a:t>
            </a:r>
          </a:p>
          <a:p>
            <a:pPr lvl="1"/>
            <a:r>
              <a:rPr lang="en-US" sz="2000" i="1" dirty="0">
                <a:sym typeface="Symbol" pitchFamily="18" charset="2"/>
              </a:rPr>
              <a:t> </a:t>
            </a:r>
            <a:r>
              <a:rPr lang="en-US" sz="2000" dirty="0">
                <a:sym typeface="Symbol" pitchFamily="18" charset="2"/>
              </a:rPr>
              <a:t> </a:t>
            </a:r>
            <a:r>
              <a:rPr lang="en-US" sz="2000" i="1" dirty="0">
                <a:sym typeface="Symbol" pitchFamily="18" charset="2"/>
              </a:rPr>
              <a:t>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GB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latin typeface="Lucida Calligraphy" pitchFamily="66" charset="0"/>
              </a:rPr>
              <a:t>L</a:t>
            </a:r>
          </a:p>
          <a:p>
            <a:pPr lvl="1"/>
            <a:r>
              <a:rPr lang="en-US" sz="2000" dirty="0">
                <a:sym typeface="Symbol" pitchFamily="18" charset="2"/>
              </a:rPr>
              <a:t></a:t>
            </a:r>
            <a:r>
              <a:rPr lang="en-US" sz="2000" i="1" dirty="0">
                <a:sym typeface="Symbol" pitchFamily="18" charset="2"/>
              </a:rPr>
              <a:t> </a:t>
            </a:r>
            <a:r>
              <a:rPr lang="en-GB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latin typeface="Lucida Calligraphy" pitchFamily="66" charset="0"/>
              </a:rPr>
              <a:t>L</a:t>
            </a:r>
            <a:endParaRPr lang="en-US" sz="2000" dirty="0"/>
          </a:p>
          <a:p>
            <a:r>
              <a:rPr lang="en-US" sz="2400" dirty="0"/>
              <a:t>Remember that </a:t>
            </a:r>
            <a:r>
              <a:rPr lang="en-US" sz="2400" dirty="0">
                <a:sym typeface="Symbol" pitchFamily="18" charset="2"/>
              </a:rPr>
              <a:t>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 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/>
              <a:t>and 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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  (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</a:t>
            </a:r>
            <a:r>
              <a:rPr lang="en-US" sz="2400" i="1" dirty="0">
                <a:sym typeface="Symbol" pitchFamily="18" charset="2"/>
              </a:rPr>
              <a:t>)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/>
              <a:t>and 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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 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 </a:t>
            </a:r>
            <a:r>
              <a:rPr lang="en-US" sz="2400" i="1" dirty="0" smtClean="0">
                <a:sym typeface="Symbol" pitchFamily="18" charset="2"/>
              </a:rPr>
              <a:t></a:t>
            </a:r>
          </a:p>
          <a:p>
            <a:r>
              <a:rPr lang="en-US" sz="2400" i="1" dirty="0" smtClean="0">
                <a:sym typeface="Symbol" pitchFamily="18" charset="2"/>
              </a:rPr>
              <a:t>We can extend the language defining new symbols of operators</a:t>
            </a:r>
            <a:endParaRPr lang="en-US" sz="2400" i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Modal Logic: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990600"/>
            <a:ext cx="4741863" cy="3724275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Semantics is given in terms of </a:t>
            </a:r>
            <a:r>
              <a:rPr lang="en-US" sz="2400" dirty="0" err="1">
                <a:solidFill>
                  <a:schemeClr val="accent2"/>
                </a:solidFill>
              </a:rPr>
              <a:t>Kripke</a:t>
            </a:r>
            <a:r>
              <a:rPr lang="en-US" sz="2400" dirty="0">
                <a:solidFill>
                  <a:schemeClr val="accent2"/>
                </a:solidFill>
              </a:rPr>
              <a:t> Structures</a:t>
            </a:r>
            <a:r>
              <a:rPr lang="en-US" sz="2400" dirty="0"/>
              <a:t> (also known as </a:t>
            </a:r>
            <a:r>
              <a:rPr lang="en-US" sz="2400" dirty="0">
                <a:solidFill>
                  <a:schemeClr val="accent2"/>
                </a:solidFill>
              </a:rPr>
              <a:t>possible worlds structures</a:t>
            </a:r>
            <a:r>
              <a:rPr lang="en-US" sz="2400" dirty="0"/>
              <a:t>)</a:t>
            </a:r>
          </a:p>
          <a:p>
            <a:r>
              <a:rPr lang="en-US" sz="2400" dirty="0"/>
              <a:t>Due to American logician Saul </a:t>
            </a:r>
            <a:r>
              <a:rPr lang="en-US" sz="2400" dirty="0" err="1"/>
              <a:t>Kripke</a:t>
            </a:r>
            <a:r>
              <a:rPr lang="en-US" sz="2400" dirty="0"/>
              <a:t>, City University of NY</a:t>
            </a:r>
          </a:p>
          <a:p>
            <a:r>
              <a:rPr lang="en-US" sz="2400" dirty="0"/>
              <a:t>A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</a:t>
            </a:r>
            <a:r>
              <a:rPr lang="en-US" sz="2400" dirty="0"/>
              <a:t>is (</a:t>
            </a:r>
            <a:r>
              <a:rPr lang="en-US" sz="2400" i="1" dirty="0"/>
              <a:t>W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)</a:t>
            </a:r>
          </a:p>
          <a:p>
            <a:pPr lvl="1"/>
            <a:r>
              <a:rPr lang="en-US" sz="2000" i="1" dirty="0"/>
              <a:t>W</a:t>
            </a:r>
            <a:r>
              <a:rPr lang="en-US" sz="2000" dirty="0"/>
              <a:t> is a set of </a:t>
            </a:r>
            <a:r>
              <a:rPr lang="en-US" sz="2000" dirty="0">
                <a:solidFill>
                  <a:schemeClr val="accent2"/>
                </a:solidFill>
              </a:rPr>
              <a:t>possible worlds</a:t>
            </a:r>
          </a:p>
          <a:p>
            <a:pPr lvl="1"/>
            <a:r>
              <a:rPr lang="en-US" sz="2000" i="1" dirty="0"/>
              <a:t>R</a:t>
            </a:r>
            <a:r>
              <a:rPr lang="en-US" sz="2000" dirty="0"/>
              <a:t> :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</a:t>
            </a:r>
            <a:r>
              <a:rPr lang="en-US" sz="2000" dirty="0"/>
              <a:t> </a:t>
            </a:r>
            <a:r>
              <a:rPr lang="en-US" sz="2000" i="1" dirty="0"/>
              <a:t>W</a:t>
            </a:r>
            <a:r>
              <a:rPr lang="en-US" sz="2000" dirty="0"/>
              <a:t> is an binary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relation</a:t>
            </a:r>
            <a:r>
              <a:rPr lang="en-US" sz="2000" dirty="0"/>
              <a:t> over </a:t>
            </a:r>
            <a:r>
              <a:rPr lang="en-US" sz="2000" i="1" dirty="0" smtClean="0"/>
              <a:t>W</a:t>
            </a:r>
          </a:p>
          <a:p>
            <a:pPr lvl="1"/>
            <a:r>
              <a:rPr lang="en-US" sz="2000" i="1" dirty="0" smtClean="0"/>
              <a:t>This relation tells us how worlds are accessed from other worlds</a:t>
            </a:r>
            <a:endParaRPr lang="en-US" sz="2000" i="1" dirty="0"/>
          </a:p>
        </p:txBody>
      </p:sp>
      <p:pic>
        <p:nvPicPr>
          <p:cNvPr id="866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2684462" cy="36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5181600"/>
            <a:ext cx="533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already introduced two close to one another ways of representing such set of possible worlds.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will be many more.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Saul </a:t>
            </a:r>
            <a:r>
              <a:rPr lang="en-US" dirty="0" err="1" smtClean="0"/>
              <a:t>Kripke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2667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 was called “the greatest philosopher of the 20</a:t>
            </a:r>
            <a:r>
              <a:rPr lang="en-US" b="1" baseline="30000" dirty="0" smtClean="0"/>
              <a:t>st </a:t>
            </a:r>
            <a:r>
              <a:rPr lang="en-US" b="1" dirty="0" smtClean="0"/>
              <a:t>century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Muddy Children.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CASE: One child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0933" r="20667" b="29867"/>
          <a:stretch>
            <a:fillRect/>
          </a:stretch>
        </p:blipFill>
        <p:spPr bwMode="auto">
          <a:xfrm>
            <a:off x="381000" y="2819400"/>
            <a:ext cx="8138073" cy="33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143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Concluding – recursion starter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of Entailment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7921625" cy="1828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Definition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entailment relation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/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true in </a:t>
            </a:r>
            <a:r>
              <a:rPr lang="en-US" i="1" dirty="0"/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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 smtClean="0">
                <a:sym typeface="Symbol" pitchFamily="18" charset="2"/>
              </a:rPr>
              <a:t>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3429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Entailment says what we can deduce about state of world, what is true in them.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14800" y="48006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5410200"/>
            <a:ext cx="3352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two formulas that are true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world w </a:t>
            </a:r>
            <a:r>
              <a:rPr lang="en-US" dirty="0" smtClean="0"/>
              <a:t>than a logic AND of these formulas is also true in this world.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952500" y="4686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638300" y="50673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257800"/>
            <a:ext cx="10668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Kripke</a:t>
            </a:r>
            <a:r>
              <a:rPr lang="en-US" dirty="0" smtClean="0"/>
              <a:t> model with state 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562600"/>
            <a:ext cx="1066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state w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628900" y="48387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5410200"/>
            <a:ext cx="1066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formula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r>
              <a:rPr lang="en-US" sz="3200" dirty="0" smtClean="0"/>
              <a:t> of Modal Logic: </a:t>
            </a:r>
            <a:r>
              <a:rPr lang="en-US" sz="3200" dirty="0" smtClean="0">
                <a:solidFill>
                  <a:srgbClr val="00B050"/>
                </a:solidFill>
              </a:rPr>
              <a:t>Definition of Entailment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1625" cy="4845050"/>
          </a:xfrm>
        </p:spPr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dirty="0" err="1">
                <a:solidFill>
                  <a:srgbClr val="FF0000"/>
                </a:solidFill>
              </a:rPr>
              <a:t>Kripke</a:t>
            </a:r>
            <a:r>
              <a:rPr lang="en-US" dirty="0">
                <a:solidFill>
                  <a:srgbClr val="FF0000"/>
                </a:solidFill>
              </a:rPr>
              <a:t> model </a:t>
            </a:r>
            <a:r>
              <a:rPr lang="en-US" dirty="0"/>
              <a:t>is a pair </a:t>
            </a:r>
            <a:r>
              <a:rPr lang="en-US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/>
              <a:t> where</a:t>
            </a:r>
          </a:p>
          <a:p>
            <a:pPr lvl="1"/>
            <a:r>
              <a:rPr lang="en-US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/>
              <a:t> = (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) is a </a:t>
            </a:r>
            <a:r>
              <a:rPr lang="en-US" dirty="0" err="1"/>
              <a:t>Kripke</a:t>
            </a:r>
            <a:r>
              <a:rPr lang="en-US" dirty="0"/>
              <a:t> structure and </a:t>
            </a:r>
          </a:p>
          <a:p>
            <a:pPr lvl="1"/>
            <a:r>
              <a:rPr lang="en-US" i="1" dirty="0">
                <a:solidFill>
                  <a:srgbClr val="00B0F0"/>
                </a:solidFill>
              </a:rPr>
              <a:t>w</a:t>
            </a:r>
            <a:r>
              <a:rPr lang="en-US" dirty="0"/>
              <a:t> 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/>
              <a:t> is a </a:t>
            </a:r>
            <a:r>
              <a:rPr lang="en-US" dirty="0" smtClean="0"/>
              <a:t>world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entailment relation </a:t>
            </a:r>
            <a:r>
              <a:rPr lang="en-US" dirty="0"/>
              <a:t>is defined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/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true in </a:t>
            </a:r>
            <a:r>
              <a:rPr lang="en-US" i="1" dirty="0"/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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</a:t>
            </a:r>
            <a:endParaRPr lang="en-US" i="1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dirty="0">
                <a:sym typeface="Symbol" pitchFamily="18" charset="2"/>
              </a:rPr>
              <a:t>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dirty="0"/>
              <a:t>we do not have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endParaRPr lang="en-US" i="1" dirty="0"/>
          </a:p>
          <a:p>
            <a:pPr marL="971550" lvl="1" indent="-514350">
              <a:buFont typeface="+mj-lt"/>
              <a:buAutoNum type="arabicPeriod"/>
            </a:pP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dirty="0"/>
              <a:t> |=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dirty="0">
                <a:sym typeface="Symbol" pitchFamily="18" charset="2"/>
              </a:rPr>
              <a:t>w’ 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dirty="0">
                <a:sym typeface="Symbol" pitchFamily="18" charset="2"/>
              </a:rPr>
              <a:t> such that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 err="1">
                <a:sym typeface="Symbol" pitchFamily="18" charset="2"/>
              </a:rPr>
              <a:t>w</a:t>
            </a:r>
            <a:r>
              <a:rPr lang="en-US" dirty="0" err="1">
                <a:sym typeface="Symbol" pitchFamily="18" charset="2"/>
              </a:rPr>
              <a:t>,</a:t>
            </a:r>
            <a:r>
              <a:rPr lang="en-US" i="1" dirty="0" err="1">
                <a:sym typeface="Symbol" pitchFamily="18" charset="2"/>
              </a:rPr>
              <a:t>w</a:t>
            </a:r>
            <a:r>
              <a:rPr lang="en-US" i="1" dirty="0">
                <a:sym typeface="Symbol" pitchFamily="18" charset="2"/>
              </a:rPr>
              <a:t>’</a:t>
            </a:r>
            <a:r>
              <a:rPr lang="en-US" dirty="0">
                <a:sym typeface="Symbol" pitchFamily="18" charset="2"/>
              </a:rPr>
              <a:t>) we have </a:t>
            </a:r>
            <a:r>
              <a:rPr lang="en-US" i="1" dirty="0" err="1"/>
              <a:t>M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’</a:t>
            </a:r>
            <a:r>
              <a:rPr lang="en-US" dirty="0"/>
              <a:t>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2819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601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Entailment Relation in 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724400" y="1295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609600"/>
            <a:ext cx="1066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Kripke</a:t>
            </a:r>
            <a:r>
              <a:rPr lang="en-US" dirty="0" smtClean="0"/>
              <a:t> Structure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410200" y="1143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838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world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971800"/>
            <a:ext cx="8458200" cy="3352800"/>
          </a:xfrm>
          <a:prstGeom prst="rect">
            <a:avLst/>
          </a:prstGeom>
          <a:noFill/>
          <a:ln>
            <a:solidFill>
              <a:srgbClr val="F34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88668"/>
            <a:ext cx="28537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relation</a:t>
            </a:r>
            <a:r>
              <a:rPr lang="en-US" dirty="0" smtClean="0"/>
              <a:t> over </a:t>
            </a:r>
            <a:r>
              <a:rPr lang="en-US" i="1" dirty="0" smtClean="0"/>
              <a:t>W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rot="5400000" flipH="1" flipV="1">
            <a:off x="1431498" y="6167567"/>
            <a:ext cx="316468" cy="325735"/>
          </a:xfrm>
          <a:prstGeom prst="straightConnector1">
            <a:avLst/>
          </a:prstGeom>
          <a:ln w="38100">
            <a:solidFill>
              <a:srgbClr val="F349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943600"/>
            <a:ext cx="2743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true in every word that is accessible from  world w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868355" idx="2"/>
          </p:cNvCxnSpPr>
          <p:nvPr/>
        </p:nvCxnSpPr>
        <p:spPr>
          <a:xfrm rot="10800000">
            <a:off x="4570414" y="6292850"/>
            <a:ext cx="1373187" cy="260350"/>
          </a:xfrm>
          <a:prstGeom prst="straightConnector1">
            <a:avLst/>
          </a:prstGeom>
          <a:ln w="38100">
            <a:solidFill>
              <a:srgbClr val="F349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Satisfiable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formulas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Kripke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models for modal logic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classical logic we have the concept of </a:t>
            </a:r>
            <a:r>
              <a:rPr lang="en-US" dirty="0" smtClean="0">
                <a:solidFill>
                  <a:srgbClr val="FF0000"/>
                </a:solidFill>
              </a:rPr>
              <a:t>valid formulas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satisfiable</a:t>
            </a:r>
            <a:r>
              <a:rPr lang="en-US" dirty="0" smtClean="0">
                <a:solidFill>
                  <a:srgbClr val="FF0000"/>
                </a:solidFill>
              </a:rPr>
              <a:t> formulas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modal logic it is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classical </a:t>
            </a:r>
            <a:r>
              <a:rPr lang="en-US" dirty="0"/>
              <a:t>logic:</a:t>
            </a:r>
          </a:p>
          <a:p>
            <a:pPr marL="971550" lvl="1" indent="-514350"/>
            <a:r>
              <a:rPr lang="en-US" dirty="0"/>
              <a:t>Any formula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</a:t>
            </a:r>
            <a:r>
              <a:rPr lang="en-US" dirty="0">
                <a:solidFill>
                  <a:schemeClr val="accent2"/>
                </a:solidFill>
              </a:rPr>
              <a:t>valid</a:t>
            </a:r>
            <a:r>
              <a:rPr lang="en-US" dirty="0"/>
              <a:t> (written |=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if and only 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true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all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Kripke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models</a:t>
            </a:r>
          </a:p>
          <a:p>
            <a:pPr marL="971550" lvl="1" indent="-514350">
              <a:buNone/>
            </a:pPr>
            <a:r>
              <a:rPr lang="en-US" dirty="0">
                <a:sym typeface="Symbol" pitchFamily="18" charset="2"/>
              </a:rPr>
              <a:t>			E.g. 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 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is valid</a:t>
            </a:r>
          </a:p>
          <a:p>
            <a:pPr marL="971550" lvl="1" indent="-514350"/>
            <a:r>
              <a:rPr lang="en-US" dirty="0">
                <a:sym typeface="Symbol" pitchFamily="18" charset="2"/>
              </a:rPr>
              <a:t>Any </a:t>
            </a:r>
            <a:r>
              <a:rPr lang="en-US" dirty="0"/>
              <a:t>formula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is </a:t>
            </a:r>
            <a:r>
              <a:rPr lang="en-US" dirty="0" err="1">
                <a:solidFill>
                  <a:schemeClr val="accent2"/>
                </a:solidFill>
              </a:rPr>
              <a:t>satisfiable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and only 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true in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some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Kripke</a:t>
            </a:r>
            <a:r>
              <a:rPr lang="en-US" dirty="0">
                <a:sym typeface="Symbol" pitchFamily="18" charset="2"/>
              </a:rPr>
              <a:t>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 pitchFamily="18" charset="2"/>
              </a:rPr>
              <a:t>We write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, |= </a:t>
            </a:r>
            <a:r>
              <a:rPr lang="en-US" i="1" dirty="0">
                <a:solidFill>
                  <a:srgbClr val="0070C0"/>
                </a:solidFill>
                <a:sym typeface="Symbol" pitchFamily="18" charset="2"/>
              </a:rPr>
              <a:t>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if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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is true in all worlds of </a:t>
            </a:r>
            <a:r>
              <a:rPr lang="en-US" i="1" dirty="0">
                <a:solidFill>
                  <a:srgbClr val="FF0000"/>
                </a:solidFill>
                <a:sym typeface="Symbol" pitchFamily="18" charset="2"/>
              </a:rPr>
              <a:t>M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6248400"/>
            <a:ext cx="5105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Kripke</a:t>
            </a:r>
            <a:r>
              <a:rPr lang="en-US" dirty="0" smtClean="0"/>
              <a:t> models or all worlds from </a:t>
            </a:r>
            <a:r>
              <a:rPr lang="en-US" dirty="0" err="1" smtClean="0"/>
              <a:t>Kripke</a:t>
            </a:r>
            <a:r>
              <a:rPr lang="en-US" dirty="0" smtClean="0"/>
              <a:t> Model???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Relation to classical </a:t>
            </a:r>
            <a:r>
              <a:rPr lang="en-US" sz="3600" dirty="0" err="1" smtClean="0"/>
              <a:t>satisfiability</a:t>
            </a:r>
            <a:r>
              <a:rPr lang="en-US" sz="3600" dirty="0" smtClean="0"/>
              <a:t> and entailment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324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For a particular set of propositional constants P,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</a:rPr>
              <a:t>Kripke</a:t>
            </a:r>
            <a:r>
              <a:rPr lang="en-US" sz="2000" dirty="0" smtClean="0">
                <a:solidFill>
                  <a:srgbClr val="FF0000"/>
                </a:solidFill>
              </a:rPr>
              <a:t> model </a:t>
            </a:r>
            <a:r>
              <a:rPr lang="en-US" sz="2000" dirty="0" smtClean="0"/>
              <a:t>is a </a:t>
            </a:r>
            <a:r>
              <a:rPr lang="en-US" sz="2000" dirty="0" smtClean="0"/>
              <a:t>three-</a:t>
            </a:r>
            <a:r>
              <a:rPr lang="en-US" sz="2000" dirty="0" err="1" smtClean="0"/>
              <a:t>tuple</a:t>
            </a:r>
            <a:r>
              <a:rPr lang="en-US" sz="2000" dirty="0" smtClean="0"/>
              <a:t> &lt;W,R</a:t>
            </a:r>
            <a:r>
              <a:rPr lang="en-US" sz="2000" dirty="0" smtClean="0"/>
              <a:t>, </a:t>
            </a:r>
            <a:r>
              <a:rPr lang="en-US" sz="2000" dirty="0" smtClean="0"/>
              <a:t>V&gt; . 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/>
              <a:t> </a:t>
            </a:r>
            <a:r>
              <a:rPr lang="en-US" sz="2000" dirty="0" smtClean="0"/>
              <a:t>is the set of worlds.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R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a subset of </a:t>
            </a:r>
            <a:r>
              <a:rPr lang="en-US" sz="2000" dirty="0" smtClean="0"/>
              <a:t>W × W, which defines a </a:t>
            </a:r>
            <a:r>
              <a:rPr lang="en-US" sz="2000" dirty="0" smtClean="0"/>
              <a:t>directed graph </a:t>
            </a:r>
            <a:r>
              <a:rPr lang="en-US" sz="2000" dirty="0" smtClean="0"/>
              <a:t>over </a:t>
            </a:r>
            <a:r>
              <a:rPr lang="en-US" sz="2000" dirty="0" smtClean="0"/>
              <a:t>W.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V </a:t>
            </a:r>
            <a:r>
              <a:rPr lang="en-US" sz="2000" dirty="0" smtClean="0"/>
              <a:t>maps each propositional </a:t>
            </a:r>
            <a:r>
              <a:rPr lang="en-US" sz="2000" dirty="0" smtClean="0"/>
              <a:t>constant to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set of worlds in which it is true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Conceptually</a:t>
            </a:r>
            <a:r>
              <a:rPr lang="en-US" sz="2000" dirty="0" smtClean="0"/>
              <a:t>, a </a:t>
            </a:r>
            <a:r>
              <a:rPr lang="en-US" sz="2000" dirty="0" err="1" smtClean="0"/>
              <a:t>Kripke</a:t>
            </a:r>
            <a:r>
              <a:rPr lang="en-US" sz="2000" dirty="0" smtClean="0"/>
              <a:t> model is a </a:t>
            </a:r>
            <a:r>
              <a:rPr lang="en-US" sz="2000" dirty="0" smtClean="0"/>
              <a:t>directed graph </a:t>
            </a:r>
            <a:r>
              <a:rPr lang="en-US" sz="2000" dirty="0" smtClean="0">
                <a:solidFill>
                  <a:srgbClr val="FF0000"/>
                </a:solidFill>
              </a:rPr>
              <a:t>where each node is a propositional model.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Given a </a:t>
            </a:r>
            <a:r>
              <a:rPr lang="en-US" sz="2000" dirty="0" err="1" smtClean="0"/>
              <a:t>Kripke</a:t>
            </a:r>
            <a:r>
              <a:rPr lang="en-US" sz="2000" dirty="0" smtClean="0"/>
              <a:t> model M = </a:t>
            </a:r>
            <a:r>
              <a:rPr lang="en-US" sz="2000" dirty="0" smtClean="0"/>
              <a:t>&lt;W,R</a:t>
            </a:r>
            <a:r>
              <a:rPr lang="en-US" sz="2000" dirty="0" smtClean="0"/>
              <a:t>, </a:t>
            </a:r>
            <a:r>
              <a:rPr lang="en-US" sz="2000" dirty="0" smtClean="0"/>
              <a:t>V&gt; , </a:t>
            </a:r>
            <a:r>
              <a:rPr lang="en-US" sz="2000" dirty="0" smtClean="0"/>
              <a:t>each world w </a:t>
            </a:r>
            <a:r>
              <a:rPr lang="en-US" sz="2000" dirty="0" smtClean="0">
                <a:sym typeface="Symbol"/>
              </a:rPr>
              <a:t></a:t>
            </a:r>
            <a:r>
              <a:rPr lang="en-US" sz="2000" dirty="0" smtClean="0"/>
              <a:t> </a:t>
            </a:r>
            <a:r>
              <a:rPr lang="en-US" sz="2000" dirty="0" smtClean="0"/>
              <a:t>W corresponds to a </a:t>
            </a:r>
            <a:r>
              <a:rPr lang="en-US" sz="2000" dirty="0" smtClean="0"/>
              <a:t>propositional model</a:t>
            </a:r>
            <a:r>
              <a:rPr lang="en-US" sz="2000" dirty="0" smtClean="0"/>
              <a:t>: it says which propositions are true in that world. </a:t>
            </a:r>
            <a:r>
              <a:rPr lang="en-US" sz="2000" dirty="0" smtClean="0"/>
              <a:t>In </a:t>
            </a:r>
            <a:r>
              <a:rPr lang="en-US" sz="2000" dirty="0" smtClean="0"/>
              <a:t>each such world, </a:t>
            </a:r>
            <a:r>
              <a:rPr lang="en-US" sz="2000" dirty="0" smtClean="0"/>
              <a:t>satisfaction for </a:t>
            </a:r>
            <a:r>
              <a:rPr lang="en-US" sz="2000" dirty="0" smtClean="0"/>
              <a:t>propositional logic is defined as usual. 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Satisfaction </a:t>
            </a:r>
            <a:r>
              <a:rPr lang="en-US" sz="2000" dirty="0" smtClean="0"/>
              <a:t>is also defined at each world </a:t>
            </a:r>
            <a:r>
              <a:rPr lang="en-US" sz="2000" dirty="0" smtClean="0"/>
              <a:t>for </a:t>
            </a:r>
            <a:r>
              <a:rPr lang="en-US" sz="2800" dirty="0" smtClean="0"/>
              <a:t>&lt;&gt;</a:t>
            </a:r>
            <a:r>
              <a:rPr lang="en-US" sz="2000" dirty="0" smtClean="0"/>
              <a:t> , and </a:t>
            </a:r>
            <a:r>
              <a:rPr lang="en-US" sz="2000" dirty="0" smtClean="0"/>
              <a:t>this is where R is important</a:t>
            </a:r>
            <a:r>
              <a:rPr lang="en-US" sz="20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 smtClean="0"/>
              <a:t>A sentence is possibly true at a particular world </a:t>
            </a:r>
            <a:r>
              <a:rPr lang="en-US" sz="2000" dirty="0" smtClean="0"/>
              <a:t>whenever the </a:t>
            </a:r>
            <a:r>
              <a:rPr lang="en-US" sz="2000" dirty="0" smtClean="0"/>
              <a:t>sentence is true in </a:t>
            </a:r>
            <a:r>
              <a:rPr lang="en-US" sz="2000" dirty="0" smtClean="0">
                <a:solidFill>
                  <a:srgbClr val="FF0000"/>
                </a:solidFill>
              </a:rPr>
              <a:t>one of the worlds adjacent </a:t>
            </a:r>
            <a:r>
              <a:rPr lang="en-US" sz="2000" dirty="0" smtClean="0"/>
              <a:t>to that world in the graph defined by </a:t>
            </a:r>
            <a:r>
              <a:rPr lang="en-US" sz="2000" dirty="0" smtClean="0"/>
              <a:t>R.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Relation to classical </a:t>
            </a:r>
            <a:r>
              <a:rPr lang="en-US" sz="3600" dirty="0" err="1" smtClean="0"/>
              <a:t>satisfiability</a:t>
            </a:r>
            <a:r>
              <a:rPr lang="en-US" sz="3600" dirty="0" smtClean="0"/>
              <a:t> and entailment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Satisfiability</a:t>
            </a:r>
            <a:r>
              <a:rPr lang="en-US" dirty="0" smtClean="0"/>
              <a:t> can also be defined without reference to a particular world and is </a:t>
            </a:r>
            <a:r>
              <a:rPr lang="en-US" dirty="0" smtClean="0"/>
              <a:t>often called </a:t>
            </a:r>
            <a:r>
              <a:rPr lang="en-US" dirty="0" smtClean="0">
                <a:solidFill>
                  <a:srgbClr val="FF0000"/>
                </a:solidFill>
              </a:rPr>
              <a:t>global </a:t>
            </a:r>
            <a:r>
              <a:rPr lang="en-US" dirty="0" err="1" smtClean="0">
                <a:solidFill>
                  <a:srgbClr val="FF0000"/>
                </a:solidFill>
              </a:rPr>
              <a:t>satisfiability</a:t>
            </a:r>
            <a:r>
              <a:rPr lang="en-US" dirty="0" smtClean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/>
              <a:t>sentence  is globally satisfied by model M = </a:t>
            </a:r>
            <a:r>
              <a:rPr lang="en-US" dirty="0" smtClean="0"/>
              <a:t>&lt;W,R</a:t>
            </a:r>
            <a:r>
              <a:rPr lang="en-US" dirty="0" smtClean="0"/>
              <a:t>, </a:t>
            </a:r>
            <a:r>
              <a:rPr lang="en-US" dirty="0" smtClean="0"/>
              <a:t>V&gt; exactly </a:t>
            </a:r>
            <a:r>
              <a:rPr lang="en-US" dirty="0" smtClean="0"/>
              <a:t>when for every world w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/>
              <a:t>W it is the case that |=</a:t>
            </a:r>
            <a:r>
              <a:rPr lang="en-US" baseline="-25000" dirty="0" err="1" smtClean="0"/>
              <a:t>M,w</a:t>
            </a:r>
            <a:r>
              <a:rPr lang="en-US" dirty="0" smtClean="0">
                <a:sym typeface="Symbol"/>
              </a:rPr>
              <a:t> 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Entailment </a:t>
            </a:r>
            <a:r>
              <a:rPr lang="en-US" dirty="0" smtClean="0"/>
              <a:t>in modal </a:t>
            </a:r>
            <a:r>
              <a:rPr lang="en-US" dirty="0" smtClean="0"/>
              <a:t>logic is </a:t>
            </a:r>
            <a:r>
              <a:rPr lang="en-US" dirty="0" smtClean="0"/>
              <a:t>defined as usual</a:t>
            </a:r>
            <a:r>
              <a:rPr lang="en-US" dirty="0" smtClean="0"/>
              <a:t>:</a:t>
            </a:r>
          </a:p>
          <a:p>
            <a:pPr marL="914400" lvl="1" indent="-514350"/>
            <a:r>
              <a:rPr lang="en-US" dirty="0" smtClean="0"/>
              <a:t>“ </a:t>
            </a:r>
            <a:r>
              <a:rPr lang="en-US" dirty="0" smtClean="0"/>
              <a:t>the premises </a:t>
            </a:r>
            <a:r>
              <a:rPr lang="en-US" dirty="0" smtClean="0">
                <a:sym typeface="Symbol"/>
              </a:rPr>
              <a:t> </a:t>
            </a:r>
            <a:r>
              <a:rPr lang="en-US" dirty="0" smtClean="0"/>
              <a:t>logically </a:t>
            </a:r>
            <a:r>
              <a:rPr lang="en-US" dirty="0" smtClean="0"/>
              <a:t>entail the conclusion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 </a:t>
            </a:r>
            <a:r>
              <a:rPr lang="en-US" dirty="0" smtClean="0"/>
              <a:t>whenever </a:t>
            </a:r>
            <a:r>
              <a:rPr lang="en-US" dirty="0" smtClean="0">
                <a:solidFill>
                  <a:srgbClr val="FF0000"/>
                </a:solidFill>
              </a:rPr>
              <a:t>every </a:t>
            </a:r>
            <a:r>
              <a:rPr lang="en-US" dirty="0" err="1" smtClean="0">
                <a:solidFill>
                  <a:srgbClr val="FF0000"/>
                </a:solidFill>
              </a:rPr>
              <a:t>Kripke</a:t>
            </a:r>
            <a:r>
              <a:rPr lang="en-US" dirty="0" smtClean="0">
                <a:solidFill>
                  <a:srgbClr val="FF0000"/>
                </a:solidFill>
              </a:rPr>
              <a:t> model </a:t>
            </a:r>
            <a:r>
              <a:rPr lang="en-US" dirty="0" smtClean="0">
                <a:solidFill>
                  <a:srgbClr val="00B0F0"/>
                </a:solidFill>
              </a:rPr>
              <a:t>that satisfies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also satisfies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.”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19400" y="6172200"/>
            <a:ext cx="6324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observe that I talk about every </a:t>
            </a:r>
            <a:r>
              <a:rPr lang="en-US" dirty="0" err="1" smtClean="0"/>
              <a:t>Kripke</a:t>
            </a:r>
            <a:r>
              <a:rPr lang="en-US" dirty="0" smtClean="0"/>
              <a:t> model and not every world of one </a:t>
            </a:r>
            <a:r>
              <a:rPr lang="en-US" dirty="0" err="1" smtClean="0"/>
              <a:t>Kripke</a:t>
            </a:r>
            <a:r>
              <a:rPr lang="en-US" dirty="0" smtClean="0"/>
              <a:t> Model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Modal Logic: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concepts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1"/>
            <a:ext cx="8229600" cy="2362200"/>
          </a:xfrm>
          <a:ln>
            <a:solidFill>
              <a:srgbClr val="F34905"/>
            </a:solidFill>
          </a:ln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Intuitions for classical logic: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World = </a:t>
            </a:r>
            <a:r>
              <a:rPr lang="en-US" sz="2800" dirty="0" smtClean="0"/>
              <a:t>cell of </a:t>
            </a:r>
            <a:r>
              <a:rPr lang="en-US" sz="2800" dirty="0" err="1" smtClean="0"/>
              <a:t>Kmap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Valid</a:t>
            </a:r>
            <a:r>
              <a:rPr lang="en-US" sz="2800" dirty="0" smtClean="0"/>
              <a:t> = </a:t>
            </a:r>
            <a:r>
              <a:rPr lang="en-US" sz="2800" dirty="0" err="1" smtClean="0"/>
              <a:t>Kmap</a:t>
            </a:r>
            <a:r>
              <a:rPr lang="en-US" sz="2800" dirty="0" smtClean="0"/>
              <a:t> of all symbols “1” (ones).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</a:rPr>
              <a:t>Satisfiable</a:t>
            </a:r>
            <a:r>
              <a:rPr lang="en-US" sz="2800" dirty="0" smtClean="0"/>
              <a:t>  = </a:t>
            </a:r>
            <a:r>
              <a:rPr lang="en-US" sz="2800" dirty="0" err="1" smtClean="0"/>
              <a:t>Kmap</a:t>
            </a:r>
            <a:r>
              <a:rPr lang="en-US" sz="2800" dirty="0" smtClean="0"/>
              <a:t> with at least one symbol “1”.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</a:rPr>
              <a:t>Non-</a:t>
            </a:r>
            <a:r>
              <a:rPr lang="en-US" sz="2800" dirty="0" err="1" smtClean="0">
                <a:solidFill>
                  <a:srgbClr val="0070C0"/>
                </a:solidFill>
              </a:rPr>
              <a:t>satisfiable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Kmap</a:t>
            </a:r>
            <a:r>
              <a:rPr lang="en-US" sz="2800" dirty="0" smtClean="0"/>
              <a:t> with all zeros.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sym typeface="Symbol" pitchFamily="18" charset="2"/>
              </a:rPr>
              <a:t>Contingent </a:t>
            </a:r>
            <a:r>
              <a:rPr lang="en-US" sz="2800" dirty="0" smtClean="0">
                <a:sym typeface="Symbol" pitchFamily="18" charset="2"/>
              </a:rPr>
              <a:t>= </a:t>
            </a:r>
            <a:r>
              <a:rPr lang="en-US" sz="2800" dirty="0" err="1" smtClean="0">
                <a:sym typeface="Symbol" pitchFamily="18" charset="2"/>
              </a:rPr>
              <a:t>Kmap</a:t>
            </a:r>
            <a:r>
              <a:rPr lang="en-US" sz="2800" dirty="0" smtClean="0">
                <a:sym typeface="Symbol" pitchFamily="18" charset="2"/>
              </a:rPr>
              <a:t> with some ones some zeros.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sym typeface="Symbol" pitchFamily="18" charset="2"/>
              </a:rPr>
              <a:t>Necessary </a:t>
            </a:r>
            <a:r>
              <a:rPr lang="en-US" sz="2800" dirty="0" smtClean="0">
                <a:sym typeface="Symbol" pitchFamily="18" charset="2"/>
              </a:rPr>
              <a:t>= </a:t>
            </a:r>
            <a:r>
              <a:rPr lang="en-US" sz="2800" dirty="0" err="1" smtClean="0">
                <a:sym typeface="Symbol" pitchFamily="18" charset="2"/>
              </a:rPr>
              <a:t>Kmap</a:t>
            </a:r>
            <a:r>
              <a:rPr lang="en-US" sz="2800" dirty="0" smtClean="0">
                <a:sym typeface="Symbol" pitchFamily="18" charset="2"/>
              </a:rPr>
              <a:t> with all 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sym typeface="Symbol" pitchFamily="18" charset="2"/>
              </a:rPr>
              <a:t>False </a:t>
            </a:r>
            <a:r>
              <a:rPr lang="en-US" sz="2800" dirty="0" smtClean="0">
                <a:sym typeface="Symbol" pitchFamily="18" charset="2"/>
              </a:rPr>
              <a:t>= </a:t>
            </a:r>
            <a:r>
              <a:rPr lang="en-US" sz="2800" dirty="0" err="1" smtClean="0">
                <a:sym typeface="Symbol" pitchFamily="18" charset="2"/>
              </a:rPr>
              <a:t>Kmap</a:t>
            </a:r>
            <a:r>
              <a:rPr lang="en-US" sz="2800" dirty="0" smtClean="0">
                <a:sym typeface="Symbol" pitchFamily="18" charset="2"/>
              </a:rPr>
              <a:t> with all zeros.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3733800"/>
            <a:ext cx="8229600" cy="2362200"/>
          </a:xfrm>
          <a:prstGeom prst="rect">
            <a:avLst/>
          </a:prstGeom>
          <a:ln>
            <a:solidFill>
              <a:srgbClr val="F34905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Intuitions for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Kripke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Model: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accessible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some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accessability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symbols “1” (ones) in accessible cells.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Satisfiable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at least one symbol “</a:t>
            </a:r>
            <a:r>
              <a:rPr lang="en-US" sz="2800" dirty="0" smtClean="0"/>
              <a:t>1”, in accessible cells.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satisfiable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zeros</a:t>
            </a:r>
            <a:r>
              <a:rPr lang="en-US" sz="2800" dirty="0" smtClean="0"/>
              <a:t> in accessible cells.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Contingent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with all zeros</a:t>
            </a:r>
            <a:r>
              <a:rPr lang="en-US" sz="2800" dirty="0" smtClean="0"/>
              <a:t> in accessible cells.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Necessary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with all ones</a:t>
            </a:r>
            <a:r>
              <a:rPr lang="en-US" sz="2800" dirty="0" smtClean="0"/>
              <a:t> in accessible cells.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False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Kmap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with all zeros</a:t>
            </a:r>
            <a:r>
              <a:rPr lang="en-US" sz="2800" dirty="0" smtClean="0"/>
              <a:t> in accessible cells.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Logic: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3025" cy="39608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Is there a set of minimal axioms that allows us to derive precisely all the valid sentences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well-known axioms</a:t>
            </a:r>
            <a:r>
              <a:rPr lang="en-US" dirty="0"/>
              <a:t>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Axiom(Classical)</a:t>
            </a:r>
            <a:r>
              <a:rPr lang="en-US" dirty="0"/>
              <a:t> All propositional tautologies are valid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Axiom (K)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)) </a:t>
            </a:r>
            <a:r>
              <a:rPr lang="en-US" dirty="0">
                <a:sym typeface="Symbol" pitchFamily="18" charset="2"/>
              </a:rPr>
              <a:t> 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 is valid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Rule (Modus Ponens)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are valid, infer that 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 is valid</a:t>
            </a: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Rule (Necessitation)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</a:t>
            </a:r>
            <a:r>
              <a:rPr lang="en-US" i="1" dirty="0">
                <a:sym typeface="Symbol" pitchFamily="18" charset="2"/>
              </a:rPr>
              <a:t> </a:t>
            </a:r>
            <a:r>
              <a:rPr lang="en-US" dirty="0">
                <a:sym typeface="Symbol" pitchFamily="18" charset="2"/>
              </a:rPr>
              <a:t>is valid, infer that 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is valid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943600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enough, but many other can be added for convenience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and complete sets of inference rules in Modal Logic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Refresher:</a:t>
            </a:r>
            <a:r>
              <a:rPr lang="en-US" sz="3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remember </a:t>
            </a:r>
            <a:r>
              <a:rPr lang="en-US" dirty="0"/>
              <a:t>that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set of inference rules (i.e. an inference procedure) is </a:t>
            </a:r>
            <a:r>
              <a:rPr lang="en-US" dirty="0">
                <a:solidFill>
                  <a:schemeClr val="accent2"/>
                </a:solidFill>
              </a:rPr>
              <a:t>sound </a:t>
            </a:r>
            <a:r>
              <a:rPr lang="en-US" dirty="0"/>
              <a:t>if everything it concludes is true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 set of inference rules (i.e. an inference procedure) is </a:t>
            </a:r>
            <a:r>
              <a:rPr lang="en-US" dirty="0">
                <a:solidFill>
                  <a:schemeClr val="accent2"/>
                </a:solidFill>
              </a:rPr>
              <a:t>complete </a:t>
            </a:r>
            <a:r>
              <a:rPr lang="en-US" dirty="0"/>
              <a:t>if it can find all true sentences</a:t>
            </a: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System </a:t>
            </a:r>
            <a:r>
              <a:rPr lang="en-US" b="1" dirty="0"/>
              <a:t>K</a:t>
            </a:r>
            <a:r>
              <a:rPr lang="en-US" dirty="0"/>
              <a:t> is sound and complete for the class of all </a:t>
            </a:r>
            <a:r>
              <a:rPr lang="en-US" dirty="0" err="1"/>
              <a:t>Kripke</a:t>
            </a:r>
            <a:r>
              <a:rPr lang="en-US" dirty="0"/>
              <a:t> models.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534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096000"/>
            <a:ext cx="2133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is system 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Modal Operators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define a modal logic with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modal operators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baseline="-25000" dirty="0">
                <a:sym typeface="Symbol" pitchFamily="18" charset="2"/>
              </a:rPr>
              <a:t>1</a:t>
            </a:r>
            <a:r>
              <a:rPr lang="en-US" dirty="0"/>
              <a:t>, …, </a:t>
            </a:r>
            <a:r>
              <a:rPr lang="en-US" dirty="0">
                <a:sym typeface="Symbol" pitchFamily="18" charset="2"/>
              </a:rPr>
              <a:t>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/>
              <a:t> as follows: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 would have a </a:t>
            </a:r>
            <a:r>
              <a:rPr lang="en-US" dirty="0">
                <a:solidFill>
                  <a:srgbClr val="FF0000"/>
                </a:solidFill>
              </a:rPr>
              <a:t>single set of worlds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accessibility relations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i="1" baseline="-25000" dirty="0">
                <a:sym typeface="Symbol" pitchFamily="18" charset="2"/>
              </a:rPr>
              <a:t>1</a:t>
            </a:r>
            <a:r>
              <a:rPr lang="en-US" dirty="0"/>
              <a:t>, …,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n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Semantics of each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</a:t>
            </a:r>
            <a:r>
              <a:rPr lang="en-US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defined in terms of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i</a:t>
            </a:r>
            <a:endParaRPr lang="en-US" i="1" baseline="-25000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029200"/>
            <a:ext cx="6096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concept </a:t>
            </a:r>
            <a:r>
              <a:rPr lang="en-US" sz="3200" dirty="0" smtClean="0"/>
              <a:t>– many accessibility relations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Axiomatic theory of the partition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Muddy Children (cont.)</a:t>
            </a:r>
          </a:p>
        </p:txBody>
      </p:sp>
      <p:sp>
        <p:nvSpPr>
          <p:cNvPr id="842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886325" cy="37242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</a:p>
          <a:p>
            <a:r>
              <a:rPr lang="en-US" sz="2000" dirty="0"/>
              <a:t>Suppose you are muddy</a:t>
            </a:r>
          </a:p>
          <a:p>
            <a:r>
              <a:rPr lang="en-US" sz="2000" dirty="0"/>
              <a:t>After the first announcement, you see another muddy child, so you think perhaps he’s the only muddy one.</a:t>
            </a:r>
          </a:p>
          <a:p>
            <a:r>
              <a:rPr lang="en-US" sz="2000" dirty="0"/>
              <a:t>But you note that this child did not raise his hand, and you </a:t>
            </a:r>
            <a:r>
              <a:rPr lang="en-US" sz="2000" dirty="0" err="1"/>
              <a:t>realise</a:t>
            </a:r>
            <a:r>
              <a:rPr lang="en-US" sz="2000" dirty="0"/>
              <a:t> you are also muddy.</a:t>
            </a:r>
          </a:p>
          <a:p>
            <a:r>
              <a:rPr lang="en-US" sz="2000" dirty="0"/>
              <a:t>So you raise your hand in the next round, and so does the other muddy child</a:t>
            </a:r>
          </a:p>
        </p:txBody>
      </p:sp>
      <p:pic>
        <p:nvPicPr>
          <p:cNvPr id="84275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r="42914"/>
          <a:stretch>
            <a:fillRect/>
          </a:stretch>
        </p:blipFill>
        <p:spPr>
          <a:xfrm>
            <a:off x="5794375" y="2362200"/>
            <a:ext cx="2881313" cy="372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Axiomatic theory of the partition model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Come up with a sound and complete axiom system for the partition model of knowledge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This corresponds to a more restricted set of models than the set of all </a:t>
            </a:r>
            <a:r>
              <a:rPr lang="en-US" dirty="0" err="1"/>
              <a:t>Kripke</a:t>
            </a:r>
            <a:r>
              <a:rPr lang="en-US" dirty="0"/>
              <a:t> models.</a:t>
            </a:r>
          </a:p>
          <a:p>
            <a:r>
              <a:rPr lang="en-US" dirty="0"/>
              <a:t>In other words, we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need more axioms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dirty="0"/>
              <a:t>Axiomatic theory of the partition model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modal operator </a:t>
            </a:r>
            <a:r>
              <a:rPr lang="en-US" sz="2800" dirty="0">
                <a:sym typeface="Symbol" pitchFamily="18" charset="2"/>
              </a:rPr>
              <a:t>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/>
              <a:t> becomes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ym typeface="Symbol" pitchFamily="18" charset="2"/>
              </a:rPr>
              <a:t>Worlds accessible from </a:t>
            </a:r>
            <a:r>
              <a:rPr lang="en-US" sz="2800" i="1" dirty="0">
                <a:sym typeface="Symbol" pitchFamily="18" charset="2"/>
              </a:rPr>
              <a:t>w</a:t>
            </a:r>
            <a:r>
              <a:rPr lang="en-US" sz="2800" dirty="0">
                <a:sym typeface="Symbol" pitchFamily="18" charset="2"/>
              </a:rPr>
              <a:t> according to </a:t>
            </a:r>
            <a:r>
              <a:rPr lang="en-US" sz="2800" i="1" dirty="0" err="1">
                <a:sym typeface="Symbol" pitchFamily="18" charset="2"/>
              </a:rPr>
              <a:t>R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are those indistinguishable to agent </a:t>
            </a:r>
            <a:r>
              <a:rPr lang="en-US" sz="2800" i="1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from world </a:t>
            </a:r>
            <a:r>
              <a:rPr lang="en-US" sz="2800" i="1" dirty="0">
                <a:sym typeface="Symbol" pitchFamily="18" charset="2"/>
              </a:rPr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dirty="0"/>
              <a:t> means “agent </a:t>
            </a:r>
            <a:r>
              <a:rPr lang="en-US" sz="2800" i="1" dirty="0" err="1"/>
              <a:t>i</a:t>
            </a:r>
            <a:r>
              <a:rPr lang="en-US" sz="2800" dirty="0"/>
              <a:t> knows that”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</a:t>
            </a:r>
            <a:r>
              <a:rPr lang="en-US" sz="2800" dirty="0"/>
              <a:t>with the </a:t>
            </a:r>
            <a:r>
              <a:rPr lang="en-US" sz="2800" dirty="0">
                <a:solidFill>
                  <a:srgbClr val="FF0000"/>
                </a:solidFill>
              </a:rPr>
              <a:t>simple axioms</a:t>
            </a:r>
            <a:r>
              <a:rPr lang="en-US" sz="28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(Classical)</a:t>
            </a:r>
            <a:r>
              <a:rPr lang="en-US" sz="2400" dirty="0"/>
              <a:t> All propositional tautologies are valid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/>
              <a:t>(Modus Ponens)</a:t>
            </a:r>
            <a:r>
              <a:rPr lang="en-US" sz="2400" dirty="0"/>
              <a:t> if </a:t>
            </a:r>
            <a:r>
              <a:rPr lang="en-US" sz="2400" i="1" dirty="0">
                <a:sym typeface="Symbol" pitchFamily="18" charset="2"/>
              </a:rPr>
              <a:t> </a:t>
            </a:r>
            <a:r>
              <a:rPr lang="en-US" sz="2400" dirty="0">
                <a:sym typeface="Symbol" pitchFamily="18" charset="2"/>
              </a:rPr>
              <a:t>and </a:t>
            </a:r>
            <a:r>
              <a:rPr lang="en-US" sz="2400" i="1" dirty="0">
                <a:sym typeface="Symbol" pitchFamily="18" charset="2"/>
              </a:rPr>
              <a:t></a:t>
            </a:r>
            <a:r>
              <a:rPr lang="en-US" sz="2400" dirty="0">
                <a:sym typeface="Symbol" pitchFamily="18" charset="2"/>
              </a:rPr>
              <a:t> 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are valid, infer that 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 is valid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066800"/>
            <a:ext cx="5167697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3200" i="1" dirty="0" err="1" smtClean="0">
                <a:sym typeface="Symbol" pitchFamily="18" charset="2"/>
              </a:rPr>
              <a:t>K</a:t>
            </a:r>
            <a:r>
              <a:rPr lang="en-US" sz="3200" i="1" baseline="-25000" dirty="0" err="1" smtClean="0">
                <a:sym typeface="Symbol" pitchFamily="18" charset="2"/>
              </a:rPr>
              <a:t>i</a:t>
            </a:r>
            <a:r>
              <a:rPr lang="en-US" sz="3200" dirty="0" smtClean="0"/>
              <a:t> means “agent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 knows that”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019800"/>
            <a:ext cx="411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Now we are defining a logic of knowledge on top of standard modal logic.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Axiomatic theory of the partition model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Axioms</a:t>
            </a:r>
            <a:r>
              <a:rPr lang="en-US" sz="3200" dirty="0"/>
              <a:t>)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229600" cy="45259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(K)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(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</a:t>
            </a:r>
            <a:r>
              <a:rPr lang="en-US" i="1" dirty="0">
                <a:sym typeface="Symbol" pitchFamily="18" charset="2"/>
              </a:rPr>
              <a:t></a:t>
            </a:r>
            <a:r>
              <a:rPr lang="en-US" dirty="0"/>
              <a:t>))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infer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</a:t>
            </a:r>
          </a:p>
          <a:p>
            <a:pPr lvl="1"/>
            <a:r>
              <a:rPr lang="en-US" dirty="0"/>
              <a:t>Means that the agent knows all the consequences of his knowledge</a:t>
            </a:r>
          </a:p>
          <a:p>
            <a:pPr lvl="1"/>
            <a:r>
              <a:rPr lang="en-US" dirty="0"/>
              <a:t>This is also known as </a:t>
            </a:r>
            <a:r>
              <a:rPr lang="en-US" dirty="0">
                <a:solidFill>
                  <a:schemeClr val="accent2"/>
                </a:solidFill>
              </a:rPr>
              <a:t>logical omniscience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Necessitation)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, infer that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</a:t>
            </a:r>
          </a:p>
          <a:p>
            <a:pPr lvl="1"/>
            <a:r>
              <a:rPr lang="en-US" dirty="0"/>
              <a:t>Means that the agent knows all propositional tautologies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548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a sense, these agents are inhuman, they are more like God, which started this whole area of research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5105400"/>
            <a:ext cx="2209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Remember, we introduced the rule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/>
              <a:t>This defines some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/>
              <a:t>Axiomatic theory of the partition model (More Axioms)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229600" cy="38100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Axiom (D)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Symbol" pitchFamily="18" charset="2"/>
              </a:rPr>
              <a:t> 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/>
              <a:t>(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>
                <a:sym typeface="Symbol" pitchFamily="18" charset="2"/>
              </a:rPr>
              <a:t>  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is called the axiom of </a:t>
            </a:r>
            <a:r>
              <a:rPr lang="en-US" dirty="0">
                <a:solidFill>
                  <a:schemeClr val="accent2"/>
                </a:solidFill>
              </a:rPr>
              <a:t>consistency</a:t>
            </a:r>
          </a:p>
          <a:p>
            <a:r>
              <a:rPr lang="en-US" b="1" dirty="0">
                <a:solidFill>
                  <a:srgbClr val="FF0000"/>
                </a:solidFill>
              </a:rPr>
              <a:t>Axiom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 err="1">
                <a:sym typeface="Symbol" pitchFamily="18" charset="2"/>
              </a:rPr>
              <a:t>K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</a:t>
            </a:r>
            <a:r>
              <a:rPr lang="en-US" dirty="0"/>
              <a:t>)</a:t>
            </a:r>
            <a:r>
              <a:rPr lang="en-US" i="1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i="1" dirty="0">
                <a:sym typeface="Symbol" pitchFamily="18" charset="2"/>
              </a:rPr>
              <a:t></a:t>
            </a:r>
          </a:p>
          <a:p>
            <a:pPr lvl="1"/>
            <a:r>
              <a:rPr lang="en-US" dirty="0"/>
              <a:t>This is called the </a:t>
            </a:r>
            <a:r>
              <a:rPr lang="en-US" dirty="0" err="1">
                <a:solidFill>
                  <a:schemeClr val="accent2"/>
                </a:solidFill>
              </a:rPr>
              <a:t>veridity</a:t>
            </a:r>
            <a:r>
              <a:rPr lang="en-US" dirty="0"/>
              <a:t> axiom</a:t>
            </a:r>
          </a:p>
          <a:p>
            <a:pPr lvl="1"/>
            <a:r>
              <a:rPr lang="en-US" dirty="0"/>
              <a:t>Means that if an agent </a:t>
            </a:r>
            <a:r>
              <a:rPr lang="en-US" dirty="0" smtClean="0"/>
              <a:t> knows </a:t>
            </a:r>
            <a:r>
              <a:rPr lang="en-US" dirty="0"/>
              <a:t>something </a:t>
            </a:r>
            <a:r>
              <a:rPr lang="en-US" dirty="0" smtClean="0">
                <a:solidFill>
                  <a:srgbClr val="00B0F0"/>
                </a:solidFill>
              </a:rPr>
              <a:t>than  </a:t>
            </a:r>
            <a:r>
              <a:rPr lang="en-US" dirty="0">
                <a:solidFill>
                  <a:srgbClr val="00B0F0"/>
                </a:solidFill>
              </a:rPr>
              <a:t>is </a:t>
            </a:r>
            <a:r>
              <a:rPr lang="en-US" dirty="0" smtClean="0">
                <a:solidFill>
                  <a:srgbClr val="00B0F0"/>
                </a:solidFill>
              </a:rPr>
              <a:t>true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pPr lvl="1"/>
            <a:r>
              <a:rPr lang="en-US" dirty="0"/>
              <a:t>Corresponds to assuming </a:t>
            </a:r>
            <a:r>
              <a:rPr lang="en-US" dirty="0" smtClean="0"/>
              <a:t>that </a:t>
            </a:r>
            <a:r>
              <a:rPr lang="en-US" dirty="0" err="1" smtClean="0">
                <a:solidFill>
                  <a:srgbClr val="00B0F0"/>
                </a:solidFill>
              </a:rPr>
              <a:t>accessability</a:t>
            </a:r>
            <a:r>
              <a:rPr lang="en-US" dirty="0" smtClean="0">
                <a:solidFill>
                  <a:srgbClr val="00B0F0"/>
                </a:solidFill>
              </a:rPr>
              <a:t> relation  </a:t>
            </a:r>
            <a:r>
              <a:rPr lang="en-US" i="1" dirty="0" err="1">
                <a:solidFill>
                  <a:srgbClr val="00B0F0"/>
                </a:solidFill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00B0F0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rgbClr val="00B0F0"/>
                </a:solidFill>
              </a:rPr>
              <a:t> is reflexive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3733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Axiom D means that nobody can know nonsense, inconsistency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562600"/>
            <a:ext cx="373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symbols D and T of axioms, each of them will be used to create some type of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Refresher: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Euclidean relation?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 </a:t>
            </a:r>
            <a:r>
              <a:rPr lang="en-US" sz="2800" dirty="0"/>
              <a:t>relation </a:t>
            </a:r>
            <a:r>
              <a:rPr lang="en-US" sz="2800" i="1" dirty="0"/>
              <a:t>R</a:t>
            </a:r>
            <a:r>
              <a:rPr lang="en-US" sz="2800" dirty="0"/>
              <a:t> over domain </a:t>
            </a:r>
            <a:r>
              <a:rPr lang="en-US" sz="2800" i="1" dirty="0"/>
              <a:t>Y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Euclidian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and only if </a:t>
            </a:r>
            <a:endParaRPr lang="en-US" sz="2400" dirty="0" smtClean="0"/>
          </a:p>
          <a:p>
            <a:pPr lvl="1"/>
            <a:r>
              <a:rPr lang="en-US" sz="2400" dirty="0" smtClean="0">
                <a:sym typeface="Symbol" pitchFamily="18" charset="2"/>
              </a:rPr>
              <a:t></a:t>
            </a:r>
            <a:r>
              <a:rPr lang="en-US" sz="2400" i="1" dirty="0"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i="1" dirty="0">
                <a:sym typeface="Symbol" pitchFamily="18" charset="2"/>
              </a:rPr>
              <a:t>y’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i="1" dirty="0">
                <a:sym typeface="Symbol" pitchFamily="18" charset="2"/>
              </a:rPr>
              <a:t>y’’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GB" sz="2400" dirty="0">
                <a:sym typeface="Symbol" pitchFamily="18" charset="2"/>
              </a:rPr>
              <a:t> </a:t>
            </a:r>
            <a:r>
              <a:rPr lang="en-US" sz="2400" i="1" dirty="0"/>
              <a:t>Y</a:t>
            </a:r>
            <a:r>
              <a:rPr lang="en-US" sz="2400" dirty="0"/>
              <a:t>, if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then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i="1" dirty="0" err="1">
                <a:solidFill>
                  <a:srgbClr val="00B0F0"/>
                </a:solidFill>
              </a:rPr>
              <a:t>y’</a:t>
            </a:r>
            <a:r>
              <a:rPr lang="en-US" sz="2400" dirty="0" err="1">
                <a:solidFill>
                  <a:srgbClr val="00B0F0"/>
                </a:solidFill>
              </a:rPr>
              <a:t>,</a:t>
            </a:r>
            <a:r>
              <a:rPr lang="en-US" sz="2400" i="1" dirty="0" err="1">
                <a:solidFill>
                  <a:srgbClr val="00B0F0"/>
                </a:solidFill>
              </a:rPr>
              <a:t>y</a:t>
            </a:r>
            <a:r>
              <a:rPr lang="en-US" sz="2400" i="1" dirty="0">
                <a:solidFill>
                  <a:srgbClr val="00B0F0"/>
                </a:solidFill>
              </a:rPr>
              <a:t>’’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en-GB" sz="2400" dirty="0">
                <a:solidFill>
                  <a:srgbClr val="00B0F0"/>
                </a:solidFill>
                <a:sym typeface="Symbol" pitchFamily="18" charset="2"/>
              </a:rPr>
              <a:t> </a:t>
            </a:r>
            <a:r>
              <a:rPr lang="en-US" sz="2400" i="1" dirty="0">
                <a:solidFill>
                  <a:srgbClr val="00B0F0"/>
                </a:solidFill>
              </a:rPr>
              <a:t>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733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y’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724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4724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1676400" y="5067300"/>
            <a:ext cx="9144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52600" y="46482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28800" y="5943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y’’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0" y="5410200"/>
            <a:ext cx="685800" cy="609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71600" y="53441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4876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6781800" y="4876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</a:t>
            </a:r>
            <a:endParaRPr lang="en-US" sz="3600" dirty="0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5867400" y="5219700"/>
            <a:ext cx="9144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43600" y="48006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9800" y="60960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y’’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5562600"/>
            <a:ext cx="685800" cy="609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54965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7600" y="5791200"/>
            <a:ext cx="1143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6838950" y="5657850"/>
            <a:ext cx="533400" cy="3429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00061" y="56489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</a:t>
            </a:r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Axiomatic theory of the partition model (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Axioms)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Axiom (4)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  <a:r>
              <a:rPr lang="en-US" sz="2800" i="1" baseline="-25000" dirty="0"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</a:p>
          <a:p>
            <a:pPr lvl="1"/>
            <a:r>
              <a:rPr lang="en-US" sz="2400" dirty="0"/>
              <a:t>Called the </a:t>
            </a:r>
            <a:r>
              <a:rPr lang="en-US" sz="2400" dirty="0">
                <a:solidFill>
                  <a:schemeClr val="accent2"/>
                </a:solidFill>
              </a:rPr>
              <a:t>positive introspection</a:t>
            </a:r>
            <a:r>
              <a:rPr lang="en-US" sz="2400" dirty="0"/>
              <a:t> axiom</a:t>
            </a:r>
          </a:p>
          <a:p>
            <a:pPr lvl="1"/>
            <a:r>
              <a:rPr lang="en-US" sz="2400" dirty="0"/>
              <a:t>Corresponds to assuming that </a:t>
            </a:r>
            <a:r>
              <a:rPr lang="en-US" sz="2400" i="1" dirty="0" err="1">
                <a:sym typeface="Symbol" pitchFamily="18" charset="2"/>
              </a:rPr>
              <a:t>R</a:t>
            </a:r>
            <a:r>
              <a:rPr lang="en-US" sz="2400" i="1" baseline="-25000" dirty="0" err="1">
                <a:sym typeface="Symbol" pitchFamily="18" charset="2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is transitive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Axiom (5) </a:t>
            </a:r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  <a:r>
              <a:rPr lang="en-US" sz="2800" i="1" baseline="-25000" dirty="0">
                <a:sym typeface="Symbol" pitchFamily="18" charset="2"/>
              </a:rPr>
              <a:t> 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</a:t>
            </a:r>
            <a:r>
              <a:rPr lang="en-US" sz="2800" i="1" dirty="0" err="1">
                <a:sym typeface="Symbol" pitchFamily="18" charset="2"/>
              </a:rPr>
              <a:t>K</a:t>
            </a:r>
            <a:r>
              <a:rPr lang="en-US" sz="2800" i="1" baseline="-25000" dirty="0" err="1">
                <a:sym typeface="Symbol" pitchFamily="18" charset="2"/>
              </a:rPr>
              <a:t>i</a:t>
            </a:r>
            <a:r>
              <a:rPr lang="en-US" sz="2800" i="1" baseline="-25000" dirty="0">
                <a:sym typeface="Symbol" pitchFamily="18" charset="2"/>
              </a:rPr>
              <a:t> </a:t>
            </a:r>
            <a:r>
              <a:rPr lang="en-US" sz="2800" i="1" dirty="0">
                <a:sym typeface="Symbol" pitchFamily="18" charset="2"/>
              </a:rPr>
              <a:t></a:t>
            </a:r>
          </a:p>
          <a:p>
            <a:pPr lvl="1"/>
            <a:r>
              <a:rPr lang="en-US" sz="2400" dirty="0"/>
              <a:t>Called the </a:t>
            </a:r>
            <a:r>
              <a:rPr lang="en-US" sz="2400" dirty="0">
                <a:solidFill>
                  <a:schemeClr val="accent2"/>
                </a:solidFill>
              </a:rPr>
              <a:t>negative introspection</a:t>
            </a:r>
            <a:r>
              <a:rPr lang="en-US" sz="2400" dirty="0"/>
              <a:t> axiom</a:t>
            </a:r>
          </a:p>
          <a:p>
            <a:pPr lvl="1"/>
            <a:r>
              <a:rPr lang="en-US" sz="2400" dirty="0"/>
              <a:t>Corresponds to assuming that </a:t>
            </a:r>
            <a:r>
              <a:rPr lang="en-US" sz="2400" i="1" dirty="0" err="1">
                <a:sym typeface="Symbol" pitchFamily="18" charset="2"/>
              </a:rPr>
              <a:t>R</a:t>
            </a:r>
            <a:r>
              <a:rPr lang="en-US" sz="2400" i="1" baseline="-25000" dirty="0" err="1">
                <a:sym typeface="Symbol" pitchFamily="18" charset="2"/>
              </a:rPr>
              <a:t>i</a:t>
            </a:r>
            <a:r>
              <a:rPr lang="en-US" sz="2400" dirty="0"/>
              <a:t> is </a:t>
            </a:r>
            <a:r>
              <a:rPr lang="en-US" sz="2400" dirty="0" smtClean="0">
                <a:solidFill>
                  <a:srgbClr val="00B0F0"/>
                </a:solidFill>
              </a:rPr>
              <a:t>Euclidian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562600"/>
            <a:ext cx="37338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 symbols 4 and 5 of axioms, each of them will be used to create some type of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Axiomatic theory of the partition model </a:t>
            </a:r>
            <a:r>
              <a:rPr lang="en-US" sz="2800" dirty="0">
                <a:solidFill>
                  <a:srgbClr val="FF0000"/>
                </a:solidFill>
              </a:rPr>
              <a:t>(Overview of Axioms)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79620" name="Picture 4"/>
          <p:cNvPicPr>
            <a:picLocks noChangeAspect="1" noChangeArrowheads="1"/>
          </p:cNvPicPr>
          <p:nvPr/>
        </p:nvPicPr>
        <p:blipFill>
          <a:blip r:embed="rId2" cstate="print"/>
          <a:srcRect l="7459" r="9324" b="28652"/>
          <a:stretch>
            <a:fillRect/>
          </a:stretch>
        </p:blipFill>
        <p:spPr bwMode="auto">
          <a:xfrm>
            <a:off x="-1" y="1219200"/>
            <a:ext cx="9144001" cy="2549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0" y="4467761"/>
            <a:ext cx="9144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Proposition: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a binary relation is an </a:t>
            </a:r>
            <a:r>
              <a:rPr lang="en-US" sz="2000" b="0" dirty="0">
                <a:solidFill>
                  <a:srgbClr val="FF0000"/>
                </a:solidFill>
              </a:rPr>
              <a:t>equivalence relation </a:t>
            </a:r>
            <a:r>
              <a:rPr lang="en-US" sz="2000" b="0" dirty="0"/>
              <a:t>if and only if it </a:t>
            </a:r>
            <a:r>
              <a:rPr lang="en-US" sz="2000" b="0" dirty="0">
                <a:solidFill>
                  <a:srgbClr val="00B050"/>
                </a:solidFill>
              </a:rPr>
              <a:t>is reflexive, transitive and Euclidean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Proposition</a:t>
            </a:r>
            <a:r>
              <a:rPr lang="en-US" sz="2000" dirty="0"/>
              <a:t>:</a:t>
            </a:r>
            <a:r>
              <a:rPr lang="en-US" sz="2000" b="0" dirty="0"/>
              <a:t> a binary relation is an </a:t>
            </a:r>
            <a:r>
              <a:rPr lang="en-US" sz="2000" b="0" dirty="0">
                <a:solidFill>
                  <a:srgbClr val="FF0000"/>
                </a:solidFill>
              </a:rPr>
              <a:t>equivalence relation </a:t>
            </a:r>
            <a:r>
              <a:rPr lang="en-US" sz="2000" b="0" dirty="0"/>
              <a:t>if and only if it is </a:t>
            </a:r>
            <a:r>
              <a:rPr lang="en-US" sz="2000" b="0" dirty="0">
                <a:solidFill>
                  <a:srgbClr val="0070C0"/>
                </a:solidFill>
              </a:rPr>
              <a:t>reflexive, transitive and symmetric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Table. Axioms and corresponding constraints on the accessibility relation.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modal logic systems take only a subset of this set. All  general , problem independent theorems can be derived from only these axioms and some  additional, problem specific axioms describing the given puzzle, game or research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these axioms?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229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that we have these axioms, we can take some of their sets , add them to classical logic axioms and create new modal logics.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3733800"/>
            <a:ext cx="495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most used is system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K45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800600"/>
            <a:ext cx="60198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Homework 4.</a:t>
            </a:r>
          </a:p>
          <a:p>
            <a:r>
              <a:rPr lang="en-US" sz="2400" dirty="0" smtClean="0"/>
              <a:t>Try to derive some new theorems from the axioms above. Is any of these theorems useful?</a:t>
            </a:r>
          </a:p>
          <a:p>
            <a:r>
              <a:rPr lang="en-US" sz="2400" dirty="0" smtClean="0"/>
              <a:t>Is any of these theorems counter-intuitive?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Axiomatic theory of the partition model (</a:t>
            </a:r>
            <a:r>
              <a:rPr lang="en-US" sz="3200" dirty="0">
                <a:solidFill>
                  <a:srgbClr val="FF0000"/>
                </a:solidFill>
              </a:rPr>
              <a:t>back to the partition model)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b="1" dirty="0">
                <a:solidFill>
                  <a:srgbClr val="FF0000"/>
                </a:solidFill>
              </a:rPr>
              <a:t>KT45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exactly captures the properties of knowledge defined in the partition </a:t>
            </a:r>
            <a:r>
              <a:rPr lang="en-US" dirty="0" smtClean="0"/>
              <a:t>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b="1" dirty="0">
                <a:solidFill>
                  <a:srgbClr val="FF0000"/>
                </a:solidFill>
              </a:rPr>
              <a:t>KT45 </a:t>
            </a:r>
            <a:r>
              <a:rPr lang="en-US" dirty="0"/>
              <a:t>is also known as </a:t>
            </a:r>
            <a:r>
              <a:rPr lang="en-US" dirty="0" smtClean="0">
                <a:solidFill>
                  <a:srgbClr val="FF0000"/>
                </a:solidFill>
              </a:rPr>
              <a:t>system </a:t>
            </a:r>
            <a:r>
              <a:rPr lang="en-US" b="1" dirty="0" smtClean="0">
                <a:solidFill>
                  <a:srgbClr val="FF0000"/>
                </a:solidFill>
              </a:rPr>
              <a:t>S5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S5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and complete </a:t>
            </a:r>
            <a:r>
              <a:rPr lang="en-US" dirty="0"/>
              <a:t>for the class of </a:t>
            </a:r>
            <a:r>
              <a:rPr lang="en-US" dirty="0">
                <a:solidFill>
                  <a:srgbClr val="0070C0"/>
                </a:solidFill>
              </a:rPr>
              <a:t>all partition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a test…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Next slide has a problem formulation of a relatively not difficult but not trivial problem in modal logic.</a:t>
            </a:r>
          </a:p>
          <a:p>
            <a:r>
              <a:rPr lang="en-US" dirty="0" smtClean="0"/>
              <a:t>Please try to solve it by yourself, not looking to my solution.</a:t>
            </a:r>
          </a:p>
          <a:p>
            <a:r>
              <a:rPr lang="en-US" dirty="0" smtClean="0"/>
              <a:t>If you want, you can look to internet for examples of theorems in modal logic that you can use in addition to those that are in my slides.  I do not know if this would help to find a better solution but I would be interested in all what you get.</a:t>
            </a:r>
          </a:p>
          <a:p>
            <a:r>
              <a:rPr lang="en-US" dirty="0" smtClean="0"/>
              <a:t>Good luck. You can use system BK, or any other system of modal logic from these slides.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Detailed analysis of    </a:t>
            </a:r>
            <a:r>
              <a:rPr lang="en-US" dirty="0" smtClean="0">
                <a:solidFill>
                  <a:srgbClr val="00B0F0"/>
                </a:solidFill>
              </a:rPr>
              <a:t>two</a:t>
            </a:r>
            <a:r>
              <a:rPr lang="en-US" dirty="0" smtClean="0"/>
              <a:t> children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7733" r="20000" b="14933"/>
          <a:stretch>
            <a:fillRect/>
          </a:stretch>
        </p:blipFill>
        <p:spPr bwMode="auto">
          <a:xfrm>
            <a:off x="1" y="2256017"/>
            <a:ext cx="7620000" cy="46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4114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1: </a:t>
            </a:r>
            <a:r>
              <a:rPr lang="en-US" dirty="0" smtClean="0"/>
              <a:t>1 child has mud dot on his head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267200"/>
            <a:ext cx="220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2:  Both children have </a:t>
            </a:r>
            <a:r>
              <a:rPr lang="en-US" sz="1400" dirty="0" smtClean="0"/>
              <a:t>mud dots on their heads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38600" y="5345668"/>
            <a:ext cx="609600" cy="369332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47800" y="2602468"/>
            <a:ext cx="57912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3490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Given is system BK of modal logic with all its axioms, theorems, and proof methods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Given are two axioms: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 axiom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 axiom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Prove that </a:t>
            </a:r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05400" y="3669268"/>
            <a:ext cx="35052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Axiom: </a:t>
            </a:r>
            <a:r>
              <a:rPr lang="en-US" i="1" dirty="0" err="1" smtClean="0"/>
              <a:t>Ge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Necessarily (</a:t>
            </a:r>
            <a:r>
              <a:rPr lang="en-US" i="1" dirty="0" err="1" smtClean="0"/>
              <a:t>Ge</a:t>
            </a:r>
            <a:r>
              <a:rPr lang="en-US" i="1" dirty="0" smtClean="0"/>
              <a:t>)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4202668"/>
            <a:ext cx="2438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L Axiom: </a:t>
            </a:r>
            <a:r>
              <a:rPr lang="en-US" i="1" dirty="0" smtClean="0">
                <a:solidFill>
                  <a:srgbClr val="00B050"/>
                </a:solidFill>
              </a:rPr>
              <a:t>Possible (</a:t>
            </a:r>
            <a:r>
              <a:rPr lang="en-US" i="1" dirty="0" err="1" smtClean="0">
                <a:solidFill>
                  <a:srgbClr val="00B050"/>
                </a:solidFill>
              </a:rPr>
              <a:t>Ge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>
            <a:stCxn id="40" idx="2"/>
            <a:endCxn id="26" idx="0"/>
          </p:cNvCxnSpPr>
          <p:nvPr/>
        </p:nvCxnSpPr>
        <p:spPr>
          <a:xfrm rot="5400000">
            <a:off x="4125962" y="5128230"/>
            <a:ext cx="43487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381000"/>
            <a:ext cx="6705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proving in Modal Logic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6019800"/>
            <a:ext cx="3733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not look to the next slide with the solution!!!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8600"/>
            <a:ext cx="2133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i="1" dirty="0" smtClean="0"/>
              <a:t>X</a:t>
            </a:r>
            <a:r>
              <a:rPr lang="nl-NL" i="1" dirty="0" smtClean="0">
                <a:sym typeface="Wingdings" pitchFamily="2" charset="2"/>
              </a:rPr>
              <a:t> Necessarily(X)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5486400" cy="400110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Necessarily (</a:t>
            </a:r>
            <a:r>
              <a:rPr lang="nl-NL" sz="1600" i="1" dirty="0" smtClean="0"/>
              <a:t>Ge </a:t>
            </a:r>
            <a:r>
              <a:rPr lang="en-US" sz="1600" dirty="0" smtClean="0">
                <a:sym typeface="Symbol"/>
              </a:rPr>
              <a:t></a:t>
            </a:r>
            <a:r>
              <a:rPr lang="nl-NL" sz="1600" i="1" dirty="0" smtClean="0"/>
              <a:t> </a:t>
            </a:r>
            <a:r>
              <a:rPr lang="nl-NL" sz="1600" dirty="0" smtClean="0"/>
              <a:t>Necessarily(</a:t>
            </a:r>
            <a:r>
              <a:rPr lang="nl-NL" sz="1600" i="1" dirty="0" smtClean="0"/>
              <a:t>Ge) </a:t>
            </a:r>
            <a:r>
              <a:rPr lang="nl-NL" sz="2000" i="1" dirty="0" smtClean="0"/>
              <a:t>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38300" y="647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4" idx="2"/>
          </p:cNvCxnSpPr>
          <p:nvPr/>
        </p:nvCxnSpPr>
        <p:spPr>
          <a:xfrm rot="5400000">
            <a:off x="3385071" y="184671"/>
            <a:ext cx="545069" cy="914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1981200"/>
            <a:ext cx="5943600" cy="369332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Possible(</a:t>
            </a:r>
            <a:r>
              <a:rPr lang="nl-NL" i="1" dirty="0" smtClean="0">
                <a:solidFill>
                  <a:srgbClr val="00B050"/>
                </a:solidFill>
              </a:rPr>
              <a:t>Ge</a:t>
            </a:r>
            <a:r>
              <a:rPr lang="en-US" i="1" dirty="0" smtClean="0">
                <a:solidFill>
                  <a:srgbClr val="00B050"/>
                </a:solidFill>
              </a:rPr>
              <a:t>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Possible (</a:t>
            </a:r>
            <a:r>
              <a:rPr lang="nl-NL" dirty="0" smtClean="0">
                <a:solidFill>
                  <a:srgbClr val="0070C0"/>
                </a:solidFill>
              </a:rPr>
              <a:t>Necessarily(</a:t>
            </a:r>
            <a:r>
              <a:rPr lang="nl-NL" i="1" dirty="0" smtClean="0">
                <a:solidFill>
                  <a:srgbClr val="0070C0"/>
                </a:solidFill>
              </a:rPr>
              <a:t>Ge</a:t>
            </a:r>
            <a:r>
              <a:rPr lang="en-US" i="1" dirty="0" smtClean="0">
                <a:solidFill>
                  <a:srgbClr val="0070C0"/>
                </a:solidFill>
              </a:rPr>
              <a:t>))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2800" y="13716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304800"/>
            <a:ext cx="3124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Modal Logic thesis: </a:t>
            </a:r>
            <a:r>
              <a:rPr lang="nl-NL" dirty="0" smtClean="0"/>
              <a:t>Necessarily</a:t>
            </a:r>
            <a:r>
              <a:rPr lang="en-US" i="1" dirty="0" smtClean="0"/>
              <a:t>(p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q)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(Possible(p)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Possible(q)),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486400" y="11430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3000" y="2514600"/>
            <a:ext cx="4191000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T</a:t>
            </a:r>
            <a:r>
              <a:rPr lang="en-US" sz="1600" i="1" dirty="0" err="1" smtClean="0"/>
              <a:t>hesis</a:t>
            </a:r>
            <a:r>
              <a:rPr lang="en-US" sz="1600" i="1" dirty="0" smtClean="0"/>
              <a:t> specific to </a:t>
            </a:r>
            <a:r>
              <a:rPr lang="pl-PL" sz="1600" i="1" dirty="0" smtClean="0"/>
              <a:t>BK</a:t>
            </a:r>
            <a:r>
              <a:rPr lang="en-US" sz="1600" i="1" dirty="0" smtClean="0"/>
              <a:t> system of modal logic</a:t>
            </a:r>
            <a:r>
              <a:rPr lang="pl-PL" sz="1600" i="1" dirty="0" smtClean="0"/>
              <a:t>: </a:t>
            </a:r>
            <a:r>
              <a:rPr lang="en-US" sz="1600" dirty="0" smtClean="0"/>
              <a:t>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Possible(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sz="1600" dirty="0" smtClean="0">
                <a:solidFill>
                  <a:srgbClr val="0070C0"/>
                </a:solidFill>
              </a:rPr>
              <a:t>Necessarily (</a:t>
            </a:r>
            <a:r>
              <a:rPr lang="en-US" sz="1600" i="1" dirty="0" smtClean="0">
                <a:solidFill>
                  <a:srgbClr val="0070C0"/>
                </a:solidFill>
              </a:rPr>
              <a:t>p) 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ym typeface="Symbol"/>
              </a:rPr>
              <a:t></a:t>
            </a:r>
            <a:r>
              <a:rPr lang="pl-PL" sz="1600" i="1" dirty="0" smtClean="0"/>
              <a:t> </a:t>
            </a:r>
            <a:r>
              <a:rPr lang="en-US" sz="1600" i="1" dirty="0" smtClean="0"/>
              <a:t>p                </a:t>
            </a:r>
          </a:p>
        </p:txBody>
      </p:sp>
      <p:cxnSp>
        <p:nvCxnSpPr>
          <p:cNvPr id="21" name="Straight Arrow Connector 20"/>
          <p:cNvCxnSpPr>
            <a:endCxn id="24" idx="0"/>
          </p:cNvCxnSpPr>
          <p:nvPr/>
        </p:nvCxnSpPr>
        <p:spPr>
          <a:xfrm rot="5400000">
            <a:off x="1409700" y="28575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3"/>
          </p:cNvCxnSpPr>
          <p:nvPr/>
        </p:nvCxnSpPr>
        <p:spPr>
          <a:xfrm rot="10800000" flipV="1">
            <a:off x="3657600" y="3962399"/>
            <a:ext cx="1295400" cy="230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4038600"/>
            <a:ext cx="3505200" cy="307777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Possible(</a:t>
            </a:r>
            <a:r>
              <a:rPr lang="en-US" sz="1400" i="1" dirty="0" err="1" smtClean="0">
                <a:solidFill>
                  <a:srgbClr val="00B050"/>
                </a:solidFill>
              </a:rPr>
              <a:t>Ge</a:t>
            </a:r>
            <a:r>
              <a:rPr lang="en-US" sz="1400" i="1" dirty="0" smtClean="0">
                <a:solidFill>
                  <a:srgbClr val="00B050"/>
                </a:solidFill>
              </a:rPr>
              <a:t>) </a:t>
            </a:r>
            <a:r>
              <a:rPr lang="en-US" sz="1400" dirty="0" smtClean="0">
                <a:sym typeface="Symbol"/>
              </a:rPr>
              <a:t></a:t>
            </a:r>
            <a:r>
              <a:rPr lang="en-US" sz="1400" i="1" dirty="0" smtClean="0"/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495800"/>
            <a:ext cx="3657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L Axiom: </a:t>
            </a:r>
            <a:r>
              <a:rPr lang="en-US" i="1" dirty="0" smtClean="0">
                <a:solidFill>
                  <a:srgbClr val="00B050"/>
                </a:solidFill>
              </a:rPr>
              <a:t>Possible (</a:t>
            </a:r>
            <a:r>
              <a:rPr lang="en-US" i="1" dirty="0" err="1" smtClean="0">
                <a:solidFill>
                  <a:srgbClr val="00B050"/>
                </a:solidFill>
              </a:rPr>
              <a:t>Ge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105400"/>
            <a:ext cx="1524000" cy="369332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>
            <a:off x="1905000" y="4343400"/>
            <a:ext cx="2057400" cy="946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3"/>
          </p:cNvCxnSpPr>
          <p:nvPr/>
        </p:nvCxnSpPr>
        <p:spPr>
          <a:xfrm rot="10800000" flipV="1">
            <a:off x="5486400" y="4876800"/>
            <a:ext cx="7620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0" y="0"/>
            <a:ext cx="3657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Axiom: </a:t>
            </a:r>
            <a:r>
              <a:rPr lang="en-US" i="1" dirty="0" err="1" smtClean="0"/>
              <a:t>Ge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Necessarily (G)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562600" y="6107668"/>
            <a:ext cx="335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BK of modal logic is used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67200" y="1676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p=</a:t>
            </a:r>
            <a:r>
              <a:rPr lang="en-US" sz="1400" dirty="0" err="1" smtClean="0"/>
              <a:t>Ge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114800" y="1447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q= Necessarily(</a:t>
            </a:r>
            <a:r>
              <a:rPr lang="nl-NL" sz="1400" i="1" dirty="0" smtClean="0"/>
              <a:t>Ge)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685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X = 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Ge</a:t>
            </a:r>
            <a:r>
              <a:rPr lang="en-US" sz="1200" i="1" dirty="0" smtClean="0"/>
              <a:t> </a:t>
            </a:r>
            <a:r>
              <a:rPr lang="en-US" sz="1200" i="1" dirty="0" smtClean="0">
                <a:sym typeface="Symbol"/>
              </a:rPr>
              <a:t></a:t>
            </a:r>
            <a:r>
              <a:rPr lang="en-US" sz="1200" i="1" dirty="0" smtClean="0"/>
              <a:t> Necessarily (</a:t>
            </a:r>
            <a:r>
              <a:rPr lang="en-US" sz="1200" i="1" dirty="0" err="1" smtClean="0"/>
              <a:t>Ge</a:t>
            </a:r>
            <a:r>
              <a:rPr lang="en-US" sz="1200" i="1" dirty="0" smtClean="0"/>
              <a:t>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33600" y="1676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3657600"/>
            <a:ext cx="4191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Possible(</a:t>
            </a:r>
            <a:r>
              <a:rPr lang="nl-NL" sz="1600" b="1" dirty="0" smtClean="0">
                <a:solidFill>
                  <a:srgbClr val="0070C0"/>
                </a:solidFill>
              </a:rPr>
              <a:t> </a:t>
            </a:r>
            <a:r>
              <a:rPr lang="nl-NL" sz="1400" dirty="0" smtClean="0">
                <a:solidFill>
                  <a:srgbClr val="0070C0"/>
                </a:solidFill>
              </a:rPr>
              <a:t>Necessarily (</a:t>
            </a:r>
            <a:r>
              <a:rPr lang="en-US" sz="1400" i="1" dirty="0" err="1" smtClean="0">
                <a:solidFill>
                  <a:srgbClr val="0070C0"/>
                </a:solidFill>
              </a:rPr>
              <a:t>Ge</a:t>
            </a:r>
            <a:r>
              <a:rPr lang="en-US" sz="1400" i="1" dirty="0" smtClean="0">
                <a:solidFill>
                  <a:srgbClr val="0070C0"/>
                </a:solidFill>
              </a:rPr>
              <a:t>) </a:t>
            </a:r>
            <a:r>
              <a:rPr lang="en-US" sz="1600" b="1" i="1" dirty="0" smtClean="0">
                <a:solidFill>
                  <a:srgbClr val="0070C0"/>
                </a:solidFill>
              </a:rPr>
              <a:t>)</a:t>
            </a:r>
            <a:r>
              <a:rPr lang="en-US" sz="1400" dirty="0" smtClean="0">
                <a:sym typeface="Symbol"/>
              </a:rPr>
              <a:t></a:t>
            </a:r>
            <a:r>
              <a:rPr lang="pl-PL" sz="1400" i="1" dirty="0" smtClean="0"/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Ge</a:t>
            </a:r>
            <a:r>
              <a:rPr lang="en-US" sz="1400" i="1" dirty="0" smtClean="0">
                <a:solidFill>
                  <a:srgbClr val="FF0000"/>
                </a:solidFill>
              </a:rPr>
              <a:t>  </a:t>
            </a:r>
            <a:r>
              <a:rPr lang="en-US" sz="1400" i="1" dirty="0" smtClean="0"/>
              <a:t>            </a:t>
            </a:r>
          </a:p>
        </p:txBody>
      </p:sp>
      <p:cxnSp>
        <p:nvCxnSpPr>
          <p:cNvPr id="46" name="Straight Arrow Connector 45"/>
          <p:cNvCxnSpPr>
            <a:endCxn id="41" idx="0"/>
          </p:cNvCxnSpPr>
          <p:nvPr/>
        </p:nvCxnSpPr>
        <p:spPr>
          <a:xfrm rot="5400000">
            <a:off x="6000750" y="3333750"/>
            <a:ext cx="533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91200" y="3200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 = </a:t>
            </a:r>
            <a:r>
              <a:rPr lang="en-US" sz="1400" dirty="0" err="1" smtClean="0"/>
              <a:t>Ge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343400" y="3276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472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042118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Here is the solution.</a:t>
            </a:r>
          </a:p>
          <a:p>
            <a:r>
              <a:rPr lang="en-US" sz="1600" dirty="0" smtClean="0"/>
              <a:t>Do you know that you proved that God exists?</a:t>
            </a:r>
          </a:p>
          <a:p>
            <a:r>
              <a:rPr lang="en-US" sz="1600" dirty="0" smtClean="0"/>
              <a:t>This is a famous proof of Hartshorne, which resurrected interest among analytic philosophers in proofs of God’s Existence. </a:t>
            </a:r>
            <a:r>
              <a:rPr lang="en-US" sz="1600" dirty="0" smtClean="0">
                <a:solidFill>
                  <a:srgbClr val="FF0000"/>
                </a:solidFill>
              </a:rPr>
              <a:t>See next slide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</a:t>
            </a:r>
            <a:r>
              <a:rPr lang="en-US" dirty="0" smtClean="0"/>
              <a:t> or “God Exists”?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Amazingly, when I showed the proof from last slide to some people, they told me “OK”.</a:t>
            </a:r>
          </a:p>
          <a:p>
            <a:r>
              <a:rPr lang="en-US" dirty="0" smtClean="0"/>
              <a:t>When I showed them the next slide, and I claimed that the proof proves God’s existence, they protested.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Can you explain me why?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8600"/>
            <a:ext cx="2133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i="1" dirty="0" smtClean="0"/>
              <a:t>X</a:t>
            </a:r>
            <a:r>
              <a:rPr lang="nl-NL" i="1" dirty="0" smtClean="0">
                <a:sym typeface="Wingdings" pitchFamily="2" charset="2"/>
              </a:rPr>
              <a:t> Necessarily(X)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52400"/>
            <a:ext cx="685800" cy="461665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 AA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5486400" cy="400110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Necessarily (</a:t>
            </a:r>
            <a:r>
              <a:rPr lang="nl-NL" sz="1600" i="1" dirty="0" smtClean="0"/>
              <a:t>God_exists </a:t>
            </a:r>
            <a:r>
              <a:rPr lang="en-US" sz="1600" dirty="0" smtClean="0">
                <a:sym typeface="Symbol"/>
              </a:rPr>
              <a:t></a:t>
            </a:r>
            <a:r>
              <a:rPr lang="nl-NL" sz="1600" i="1" dirty="0" smtClean="0"/>
              <a:t> </a:t>
            </a:r>
            <a:r>
              <a:rPr lang="nl-NL" sz="1600" dirty="0" smtClean="0"/>
              <a:t>Necessarily(</a:t>
            </a:r>
            <a:r>
              <a:rPr lang="nl-NL" sz="1600" i="1" dirty="0" smtClean="0"/>
              <a:t>God_exists) </a:t>
            </a:r>
            <a:r>
              <a:rPr lang="nl-NL" sz="2000" i="1" dirty="0" smtClean="0"/>
              <a:t>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638300" y="647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4" idx="2"/>
          </p:cNvCxnSpPr>
          <p:nvPr/>
        </p:nvCxnSpPr>
        <p:spPr>
          <a:xfrm rot="5400000">
            <a:off x="3485467" y="361268"/>
            <a:ext cx="268071" cy="838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1981200"/>
            <a:ext cx="5943600" cy="369332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Possible(</a:t>
            </a:r>
            <a:r>
              <a:rPr lang="nl-NL" i="1" dirty="0" smtClean="0">
                <a:solidFill>
                  <a:srgbClr val="00B050"/>
                </a:solidFill>
              </a:rPr>
              <a:t>God_exists</a:t>
            </a:r>
            <a:r>
              <a:rPr lang="en-US" i="1" dirty="0" smtClean="0">
                <a:solidFill>
                  <a:srgbClr val="00B050"/>
                </a:solidFill>
              </a:rPr>
              <a:t>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Possible (</a:t>
            </a:r>
            <a:r>
              <a:rPr lang="nl-NL" dirty="0" smtClean="0">
                <a:solidFill>
                  <a:srgbClr val="0070C0"/>
                </a:solidFill>
              </a:rPr>
              <a:t>Necessarily(</a:t>
            </a:r>
            <a:r>
              <a:rPr lang="nl-NL" i="1" dirty="0" smtClean="0">
                <a:solidFill>
                  <a:srgbClr val="0070C0"/>
                </a:solidFill>
              </a:rPr>
              <a:t>God_exists</a:t>
            </a:r>
            <a:r>
              <a:rPr lang="en-US" i="1" dirty="0" smtClean="0">
                <a:solidFill>
                  <a:srgbClr val="0070C0"/>
                </a:solidFill>
              </a:rPr>
              <a:t>))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2800" y="13716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304800"/>
            <a:ext cx="3124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Modal Logic thesis: </a:t>
            </a:r>
            <a:r>
              <a:rPr lang="nl-NL" dirty="0" smtClean="0"/>
              <a:t>Necessarily</a:t>
            </a:r>
            <a:r>
              <a:rPr lang="en-US" i="1" dirty="0" smtClean="0"/>
              <a:t>(p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q)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(Possible(p) 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/>
              <a:t> Possible(q)),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486400" y="11430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3000" y="2514600"/>
            <a:ext cx="4191000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i="1" dirty="0" smtClean="0"/>
              <a:t>T</a:t>
            </a:r>
            <a:r>
              <a:rPr lang="en-US" sz="1600" i="1" dirty="0" err="1" smtClean="0"/>
              <a:t>hesis</a:t>
            </a:r>
            <a:r>
              <a:rPr lang="en-US" sz="1600" i="1" dirty="0" smtClean="0"/>
              <a:t> specific to </a:t>
            </a:r>
            <a:r>
              <a:rPr lang="pl-PL" sz="1600" i="1" dirty="0" smtClean="0"/>
              <a:t>BK</a:t>
            </a:r>
            <a:r>
              <a:rPr lang="en-US" sz="1600" i="1" dirty="0" smtClean="0"/>
              <a:t> system of modal logic</a:t>
            </a:r>
            <a:r>
              <a:rPr lang="pl-PL" sz="1600" i="1" dirty="0" smtClean="0"/>
              <a:t>: </a:t>
            </a:r>
            <a:r>
              <a:rPr lang="en-US" sz="1600" dirty="0" smtClean="0"/>
              <a:t>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Possible(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sz="1600" dirty="0" smtClean="0">
                <a:solidFill>
                  <a:srgbClr val="0070C0"/>
                </a:solidFill>
              </a:rPr>
              <a:t>Necessarily (</a:t>
            </a:r>
            <a:r>
              <a:rPr lang="en-US" sz="1600" i="1" dirty="0" smtClean="0">
                <a:solidFill>
                  <a:srgbClr val="0070C0"/>
                </a:solidFill>
              </a:rPr>
              <a:t>p) 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ym typeface="Symbol"/>
              </a:rPr>
              <a:t></a:t>
            </a:r>
            <a:r>
              <a:rPr lang="pl-PL" sz="1600" i="1" dirty="0" smtClean="0"/>
              <a:t> </a:t>
            </a:r>
            <a:r>
              <a:rPr lang="en-US" sz="1600" i="1" dirty="0" smtClean="0"/>
              <a:t>p                </a:t>
            </a:r>
          </a:p>
        </p:txBody>
      </p:sp>
      <p:cxnSp>
        <p:nvCxnSpPr>
          <p:cNvPr id="21" name="Straight Arrow Connector 20"/>
          <p:cNvCxnSpPr>
            <a:endCxn id="24" idx="0"/>
          </p:cNvCxnSpPr>
          <p:nvPr/>
        </p:nvCxnSpPr>
        <p:spPr>
          <a:xfrm rot="5400000">
            <a:off x="1409700" y="28575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3"/>
          </p:cNvCxnSpPr>
          <p:nvPr/>
        </p:nvCxnSpPr>
        <p:spPr>
          <a:xfrm rot="10800000" flipV="1">
            <a:off x="3657600" y="3962399"/>
            <a:ext cx="1295400" cy="230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4038600"/>
            <a:ext cx="3505200" cy="307777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Possible(</a:t>
            </a:r>
            <a:r>
              <a:rPr lang="en-US" sz="1400" i="1" dirty="0" err="1" smtClean="0">
                <a:solidFill>
                  <a:srgbClr val="00B050"/>
                </a:solidFill>
              </a:rPr>
              <a:t>God_exists</a:t>
            </a:r>
            <a:r>
              <a:rPr lang="en-US" sz="1400" i="1" dirty="0" smtClean="0">
                <a:solidFill>
                  <a:srgbClr val="00B050"/>
                </a:solidFill>
              </a:rPr>
              <a:t>) </a:t>
            </a:r>
            <a:r>
              <a:rPr lang="en-US" sz="1400" dirty="0" smtClean="0">
                <a:sym typeface="Symbol"/>
              </a:rPr>
              <a:t></a:t>
            </a:r>
            <a:r>
              <a:rPr lang="en-US" sz="1400" i="1" dirty="0" smtClean="0"/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God_exists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495800"/>
            <a:ext cx="3657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Leibnitz Axiom: </a:t>
            </a:r>
            <a:r>
              <a:rPr lang="en-US" i="1" dirty="0" smtClean="0">
                <a:solidFill>
                  <a:srgbClr val="00B050"/>
                </a:solidFill>
              </a:rPr>
              <a:t>Possible (</a:t>
            </a:r>
            <a:r>
              <a:rPr lang="en-US" i="1" dirty="0" err="1" smtClean="0">
                <a:solidFill>
                  <a:srgbClr val="00B050"/>
                </a:solidFill>
              </a:rPr>
              <a:t>God_Exists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105400"/>
            <a:ext cx="1524000" cy="369332"/>
          </a:xfrm>
          <a:prstGeom prst="rect">
            <a:avLst/>
          </a:prstGeom>
          <a:solidFill>
            <a:srgbClr val="DCDAD8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God _exists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>
            <a:off x="1905000" y="4343400"/>
            <a:ext cx="2057400" cy="946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3"/>
          </p:cNvCxnSpPr>
          <p:nvPr/>
        </p:nvCxnSpPr>
        <p:spPr>
          <a:xfrm rot="10800000" flipV="1">
            <a:off x="5486400" y="4876800"/>
            <a:ext cx="7620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2200" y="0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Anselm Axiom: </a:t>
            </a:r>
            <a:r>
              <a:rPr lang="en-US" i="1" dirty="0" err="1" smtClean="0"/>
              <a:t>God_exists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Necessarily (</a:t>
            </a:r>
            <a:r>
              <a:rPr lang="en-US" i="1" dirty="0" err="1" smtClean="0"/>
              <a:t>God_exists</a:t>
            </a:r>
            <a:r>
              <a:rPr lang="en-US" i="1" dirty="0" smtClean="0"/>
              <a:t>)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562600" y="6107668"/>
            <a:ext cx="3352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System BK of modal logic is used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67200" y="1676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p=</a:t>
            </a:r>
            <a:r>
              <a:rPr lang="en-US" sz="1400" dirty="0" err="1" smtClean="0"/>
              <a:t>God_exists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114800" y="1447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q= Necessarily(</a:t>
            </a:r>
            <a:r>
              <a:rPr lang="nl-NL" sz="1400" i="1" dirty="0" smtClean="0"/>
              <a:t>God_exists)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685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X = 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God_exists</a:t>
            </a:r>
            <a:r>
              <a:rPr lang="en-US" sz="1200" i="1" dirty="0" smtClean="0"/>
              <a:t> </a:t>
            </a:r>
            <a:r>
              <a:rPr lang="en-US" sz="1200" i="1" dirty="0" smtClean="0">
                <a:sym typeface="Symbol"/>
              </a:rPr>
              <a:t></a:t>
            </a:r>
            <a:r>
              <a:rPr lang="en-US" sz="1200" i="1" dirty="0" smtClean="0"/>
              <a:t> Necessarily (</a:t>
            </a:r>
            <a:r>
              <a:rPr lang="en-US" sz="1200" i="1" dirty="0" err="1" smtClean="0"/>
              <a:t>God_exists</a:t>
            </a:r>
            <a:r>
              <a:rPr lang="en-US" sz="1200" i="1" dirty="0" smtClean="0"/>
              <a:t>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33600" y="1676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3657600"/>
            <a:ext cx="4191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Possible(</a:t>
            </a:r>
            <a:r>
              <a:rPr lang="nl-NL" sz="1600" b="1" dirty="0" smtClean="0">
                <a:solidFill>
                  <a:srgbClr val="0070C0"/>
                </a:solidFill>
              </a:rPr>
              <a:t> </a:t>
            </a:r>
            <a:r>
              <a:rPr lang="nl-NL" sz="1400" dirty="0" smtClean="0">
                <a:solidFill>
                  <a:srgbClr val="0070C0"/>
                </a:solidFill>
              </a:rPr>
              <a:t>Necessarily (</a:t>
            </a:r>
            <a:r>
              <a:rPr lang="en-US" sz="1400" i="1" dirty="0" err="1" smtClean="0">
                <a:solidFill>
                  <a:srgbClr val="0070C0"/>
                </a:solidFill>
              </a:rPr>
              <a:t>God_exists</a:t>
            </a:r>
            <a:r>
              <a:rPr lang="en-US" sz="1400" i="1" dirty="0" smtClean="0">
                <a:solidFill>
                  <a:srgbClr val="0070C0"/>
                </a:solidFill>
              </a:rPr>
              <a:t>) </a:t>
            </a:r>
            <a:r>
              <a:rPr lang="en-US" sz="1600" b="1" i="1" dirty="0" smtClean="0">
                <a:solidFill>
                  <a:srgbClr val="0070C0"/>
                </a:solidFill>
              </a:rPr>
              <a:t>)</a:t>
            </a:r>
            <a:r>
              <a:rPr lang="en-US" sz="1400" dirty="0" smtClean="0">
                <a:sym typeface="Symbol"/>
              </a:rPr>
              <a:t></a:t>
            </a:r>
            <a:r>
              <a:rPr lang="pl-PL" sz="1400" i="1" dirty="0" smtClean="0"/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God_exists</a:t>
            </a:r>
            <a:r>
              <a:rPr lang="en-US" sz="1400" i="1" dirty="0" smtClean="0">
                <a:solidFill>
                  <a:srgbClr val="FF0000"/>
                </a:solidFill>
              </a:rPr>
              <a:t>  </a:t>
            </a:r>
            <a:r>
              <a:rPr lang="en-US" sz="1400" i="1" dirty="0" smtClean="0"/>
              <a:t>            </a:t>
            </a:r>
          </a:p>
        </p:txBody>
      </p:sp>
      <p:cxnSp>
        <p:nvCxnSpPr>
          <p:cNvPr id="46" name="Straight Arrow Connector 45"/>
          <p:cNvCxnSpPr>
            <a:endCxn id="41" idx="0"/>
          </p:cNvCxnSpPr>
          <p:nvPr/>
        </p:nvCxnSpPr>
        <p:spPr>
          <a:xfrm rot="5400000">
            <a:off x="6000750" y="3333750"/>
            <a:ext cx="533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91200" y="3200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 = </a:t>
            </a:r>
            <a:r>
              <a:rPr lang="en-US" sz="1400" dirty="0" err="1" smtClean="0"/>
              <a:t>God_exists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343400" y="3276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472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496591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the same proof, the same axioms. We only give the historical assumptions. Axiom A is from Saint Anselm – it is like if Pythagoras invents his theorem in his head – then the theorem is true in any World. Axiom L comes from Leibniz – “we can create a consistent model of God in our head”.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5791200"/>
            <a:ext cx="205740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invent a puzzle like Muddy Children with these axioms?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back to Muddy Children…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formulate now </a:t>
            </a:r>
            <a:r>
              <a:rPr lang="en-US" dirty="0" smtClean="0"/>
              <a:t>a completely </a:t>
            </a:r>
            <a:r>
              <a:rPr lang="en-US" dirty="0" smtClean="0"/>
              <a:t>formal modal (knowledge) logic, </a:t>
            </a:r>
            <a:r>
              <a:rPr lang="en-US" dirty="0" smtClean="0">
                <a:solidFill>
                  <a:srgbClr val="FF0000"/>
                </a:solidFill>
              </a:rPr>
              <a:t>language based </a:t>
            </a:r>
            <a:r>
              <a:rPr lang="en-US" dirty="0" smtClean="0"/>
              <a:t>formulation of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Before you read, try to do this by yourself.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Invent another puzzle similar to Muddy Children and formulate it in Modal Logic.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Muddy Children – Formulation in Logic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8800" r="20000" b="16000"/>
          <a:stretch>
            <a:fillRect/>
          </a:stretch>
        </p:blipFill>
        <p:spPr bwMode="auto">
          <a:xfrm>
            <a:off x="0" y="1219200"/>
            <a:ext cx="834908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96963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Aharoni" pitchFamily="2" charset="-79"/>
                <a:cs typeface="Aharoni" pitchFamily="2" charset="-79"/>
              </a:rPr>
              <a:t>(a child declares the color on its head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if and only if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Aharoni" pitchFamily="2" charset="-79"/>
                <a:cs typeface="Aharoni" pitchFamily="2" charset="-79"/>
              </a:rPr>
              <a:t> it knows what it is)</a:t>
            </a:r>
            <a:endParaRPr lang="en-US" sz="2800" dirty="0">
              <a:ln>
                <a:solidFill>
                  <a:schemeClr val="bg1"/>
                </a:solidFill>
              </a:ln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14800"/>
            <a:ext cx="8610600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15963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children are now so smart that we call them wise men and not children any more.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20667" t="28800" r="24667" b="27733"/>
          <a:stretch>
            <a:fillRect/>
          </a:stretch>
        </p:blipFill>
        <p:spPr bwMode="auto">
          <a:xfrm>
            <a:off x="304800" y="1371600"/>
            <a:ext cx="8305800" cy="41276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 – Formulation in Logic (cont)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28800" r="27333" b="22400"/>
          <a:stretch>
            <a:fillRect/>
          </a:stretch>
        </p:blipFill>
        <p:spPr bwMode="auto">
          <a:xfrm>
            <a:off x="381000" y="1524000"/>
            <a:ext cx="8458200" cy="502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 – Inference in Logic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610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6106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610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94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Lemma 1.A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86735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Lemma 1.B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67735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Lemma 1.C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Lemma 2.A: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22000" t="34133" r="31333" b="37333"/>
          <a:stretch>
            <a:fillRect/>
          </a:stretch>
        </p:blipFill>
        <p:spPr bwMode="auto">
          <a:xfrm>
            <a:off x="533400" y="2209800"/>
            <a:ext cx="8110667" cy="309936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 – Inference in Logic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638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.. And so on….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334000" y="5562600"/>
            <a:ext cx="3276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Solving problems is </a:t>
            </a:r>
          </a:p>
          <a:p>
            <a:pPr algn="ctr"/>
            <a:r>
              <a:rPr lang="en-US" dirty="0" smtClean="0"/>
              <a:t>like proving theorem</a:t>
            </a:r>
          </a:p>
          <a:p>
            <a:pPr algn="ctr"/>
            <a:r>
              <a:rPr lang="en-US" dirty="0" smtClean="0"/>
              <a:t>in modal logic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will give more examples to motivate you to modal logic using puzzles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examples to motivate thinking about models and modal logic.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Now suppose there are 3 children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5600" r="20000" b="16000"/>
          <a:stretch>
            <a:fillRect/>
          </a:stretch>
        </p:blipFill>
        <p:spPr bwMode="auto">
          <a:xfrm>
            <a:off x="457200" y="2209800"/>
            <a:ext cx="7010400" cy="42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762000"/>
          </a:xfrm>
        </p:spPr>
        <p:txBody>
          <a:bodyPr/>
          <a:lstStyle/>
          <a:p>
            <a:r>
              <a:rPr lang="en-US" dirty="0" smtClean="0"/>
              <a:t>Case of three children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5600" r="20667" b="30933"/>
          <a:stretch>
            <a:fillRect/>
          </a:stretch>
        </p:blipFill>
        <p:spPr bwMode="auto">
          <a:xfrm>
            <a:off x="304800" y="3131960"/>
            <a:ext cx="8138077" cy="372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Muddy Children.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5064</Words>
  <Application>Microsoft Office PowerPoint</Application>
  <PresentationFormat>On-screen Show (4:3)</PresentationFormat>
  <Paragraphs>611</Paragraphs>
  <Slides>79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Now, knowing classical logic we move to model checking and modal logic</vt:lpstr>
      <vt:lpstr>The Muddy Children Puzzle</vt:lpstr>
      <vt:lpstr>Muddy Children, Dirty Kids, Wise men, Cheating Husbands, etc.</vt:lpstr>
      <vt:lpstr>Muddy Children (cont.)</vt:lpstr>
      <vt:lpstr>Muddy Children.</vt:lpstr>
      <vt:lpstr>Muddy Children (cont.)</vt:lpstr>
      <vt:lpstr>Slide 7</vt:lpstr>
      <vt:lpstr>Slide 8</vt:lpstr>
      <vt:lpstr>Slide 9</vt:lpstr>
      <vt:lpstr>Slide 10</vt:lpstr>
      <vt:lpstr>Slide 11</vt:lpstr>
      <vt:lpstr>Slide 12</vt:lpstr>
      <vt:lpstr>The Partition Model of Knowledge</vt:lpstr>
      <vt:lpstr>Concepts to remind from classical logic</vt:lpstr>
      <vt:lpstr>Slide 15</vt:lpstr>
      <vt:lpstr>Partition Model of knowledge, partition of worlds in the set of all worlds W  </vt:lpstr>
      <vt:lpstr>W = set of all worlds for Muddy Children with two children</vt:lpstr>
      <vt:lpstr>The Partition Model of Knowledge</vt:lpstr>
      <vt:lpstr>The Knowledge Operator  </vt:lpstr>
      <vt:lpstr>Logical Entailment</vt:lpstr>
      <vt:lpstr>The Knowledge Operator</vt:lpstr>
      <vt:lpstr>Example of Knowledge Operator for Muddy Children</vt:lpstr>
      <vt:lpstr>Muddy Children Revisited</vt:lpstr>
      <vt:lpstr>Muddy Children Revisited</vt:lpstr>
      <vt:lpstr>Muddy Children Revisited (cont.).  The Case of two muddy children</vt:lpstr>
      <vt:lpstr>Slide 26</vt:lpstr>
      <vt:lpstr>Now we will consider stages of Muddy Children after each statement from father</vt:lpstr>
      <vt:lpstr>Muddy Children Revisited (cont.)</vt:lpstr>
      <vt:lpstr>Muddy Children Revisited (cont.)</vt:lpstr>
      <vt:lpstr>Muddy Children Revisited (cont.)</vt:lpstr>
      <vt:lpstr>“Non-Modal” Muddy Children Homework</vt:lpstr>
      <vt:lpstr>Slide 32</vt:lpstr>
      <vt:lpstr>Muddy Children Revisited  Again with 3 children </vt:lpstr>
      <vt:lpstr>Reminder of formulation for 3 children</vt:lpstr>
      <vt:lpstr>General claim for n, k</vt:lpstr>
      <vt:lpstr>Induction</vt:lpstr>
      <vt:lpstr>We want to build our intuition about creating models</vt:lpstr>
      <vt:lpstr>How to formulate inductive hypothesis</vt:lpstr>
      <vt:lpstr>Back to initial example: n = 3, k = 2</vt:lpstr>
      <vt:lpstr>New information (father talks) removes some worlds with their labels on arrows</vt:lpstr>
      <vt:lpstr>Reduction of the set of worlds</vt:lpstr>
      <vt:lpstr>Reduction of the set of worlds</vt:lpstr>
      <vt:lpstr>Final Reduction of the set of worlds after third announcement of father</vt:lpstr>
      <vt:lpstr>Where we are?</vt:lpstr>
      <vt:lpstr>Where we are?</vt:lpstr>
      <vt:lpstr>Modal Logic</vt:lpstr>
      <vt:lpstr>Modal Logic: basic operators</vt:lpstr>
      <vt:lpstr>Modal Logic: Syntax</vt:lpstr>
      <vt:lpstr>Modal Logic: Semantics</vt:lpstr>
      <vt:lpstr>Meaning of Entailment</vt:lpstr>
      <vt:lpstr>Semantics of Modal Logic: Definition of Entailment</vt:lpstr>
      <vt:lpstr>Satisfiable formulas in Kripke models for modal logic</vt:lpstr>
      <vt:lpstr>Relation to classical satisfiability and entailment</vt:lpstr>
      <vt:lpstr>Relation to classical satisfiability and entailment</vt:lpstr>
      <vt:lpstr>Modal Logic: Semantics concepts</vt:lpstr>
      <vt:lpstr>Modal Logic: Axiomatics</vt:lpstr>
      <vt:lpstr>Sound and complete sets of inference rules in Modal Logic Axiomatics</vt:lpstr>
      <vt:lpstr>Multiple Modal Operators</vt:lpstr>
      <vt:lpstr>Axiomatic theory of the partition model</vt:lpstr>
      <vt:lpstr>Axiomatic theory of the partition model</vt:lpstr>
      <vt:lpstr>Axiomatic theory of the partition model</vt:lpstr>
      <vt:lpstr>Axiomatic theory of the partition model (More Axioms)</vt:lpstr>
      <vt:lpstr>Axiomatic theory of the partition model (More Axioms)</vt:lpstr>
      <vt:lpstr>Refresher: what is Euclidean relation?</vt:lpstr>
      <vt:lpstr>Axiomatic theory of the partition model (More Axioms)</vt:lpstr>
      <vt:lpstr>Axiomatic theory of the partition model (Overview of Axioms)</vt:lpstr>
      <vt:lpstr>What to do with these axioms?</vt:lpstr>
      <vt:lpstr>Axiomatic theory of the partition model (back to the partition model)</vt:lpstr>
      <vt:lpstr>And now a test…</vt:lpstr>
      <vt:lpstr>Slide 70</vt:lpstr>
      <vt:lpstr>Slide 71</vt:lpstr>
      <vt:lpstr>Ge or “God Exists”?</vt:lpstr>
      <vt:lpstr>Slide 73</vt:lpstr>
      <vt:lpstr>We are back to Muddy Children…</vt:lpstr>
      <vt:lpstr>Muddy Children – Formulation in Logic</vt:lpstr>
      <vt:lpstr>Slide 76</vt:lpstr>
      <vt:lpstr>Slide 77</vt:lpstr>
      <vt:lpstr>Slide 78</vt:lpstr>
      <vt:lpstr>We will give more examples to motivate you to modal logic using puzzles and games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130</cp:revision>
  <dcterms:created xsi:type="dcterms:W3CDTF">2011-01-19T18:43:55Z</dcterms:created>
  <dcterms:modified xsi:type="dcterms:W3CDTF">2011-02-14T01:51:17Z</dcterms:modified>
</cp:coreProperties>
</file>