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762B-2E6C-4FB8-80D8-2D4AB1BD45CC}" type="datetimeFigureOut">
              <a:rPr lang="en-US" smtClean="0"/>
              <a:pPr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A208-05D6-4877-A392-3840DE64C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 Puzzles and Modal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Muddy-Children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 variation on the wise-men puzzle in </a:t>
            </a:r>
            <a:r>
              <a:rPr lang="en-US" dirty="0" smtClean="0"/>
              <a:t>which the </a:t>
            </a:r>
            <a:r>
              <a:rPr lang="en-US" dirty="0"/>
              <a:t>questions are not asked sequentially, but in parallel.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group of children is playing in the garden and some </a:t>
            </a:r>
            <a:r>
              <a:rPr lang="en-US" dirty="0" smtClean="0"/>
              <a:t>of the </a:t>
            </a:r>
            <a:r>
              <a:rPr lang="en-US" dirty="0"/>
              <a:t>children, say k of them, get mud on their foreheads.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child can see the mud on others only.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that if </a:t>
            </a:r>
            <a:r>
              <a:rPr lang="en-US" dirty="0"/>
              <a:t>k &gt; 1, then every child can see another with mud </a:t>
            </a:r>
            <a:r>
              <a:rPr lang="en-US" dirty="0" smtClean="0"/>
              <a:t>on its </a:t>
            </a:r>
            <a:r>
              <a:rPr lang="en-US" dirty="0"/>
              <a:t>forehead.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consider two scenarios: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consider two scenarios: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father repeatedly asks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“Does </a:t>
            </a:r>
            <a:r>
              <a:rPr lang="en-US" dirty="0"/>
              <a:t>any of you </a:t>
            </a:r>
            <a:r>
              <a:rPr lang="en-US" dirty="0" smtClean="0"/>
              <a:t>know whether </a:t>
            </a:r>
            <a:r>
              <a:rPr lang="en-US" dirty="0"/>
              <a:t>you have mud on your forehead?".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All children </a:t>
            </a:r>
            <a:r>
              <a:rPr lang="en-US" dirty="0"/>
              <a:t>answer </a:t>
            </a:r>
            <a:r>
              <a:rPr lang="en-US" dirty="0" smtClean="0"/>
              <a:t>“no</a:t>
            </a:r>
            <a:r>
              <a:rPr lang="en-US" dirty="0"/>
              <a:t>" the </a:t>
            </a:r>
            <a:r>
              <a:rPr lang="en-US" dirty="0" smtClean="0"/>
              <a:t>first </a:t>
            </a:r>
            <a:r>
              <a:rPr lang="en-US" dirty="0"/>
              <a:t>time, and </a:t>
            </a:r>
            <a:r>
              <a:rPr lang="en-US" dirty="0" smtClean="0"/>
              <a:t>continue to </a:t>
            </a:r>
            <a:r>
              <a:rPr lang="en-US" dirty="0"/>
              <a:t>answer </a:t>
            </a:r>
            <a:r>
              <a:rPr lang="en-US" dirty="0" smtClean="0"/>
              <a:t>“no</a:t>
            </a:r>
            <a:r>
              <a:rPr lang="en-US" dirty="0"/>
              <a:t>" to repetitions of the same question.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father tells the children that at least one </a:t>
            </a:r>
            <a:r>
              <a:rPr lang="en-US" dirty="0" smtClean="0"/>
              <a:t>of them </a:t>
            </a:r>
            <a:r>
              <a:rPr lang="en-US" dirty="0"/>
              <a:t>is muddy and repeatedly </a:t>
            </a:r>
            <a:r>
              <a:rPr lang="en-US" dirty="0" smtClean="0"/>
              <a:t>asks</a:t>
            </a:r>
          </a:p>
          <a:p>
            <a:pPr marL="914400" lvl="1" indent="-514350"/>
            <a:r>
              <a:rPr lang="en-US" dirty="0" smtClean="0"/>
              <a:t> “Does </a:t>
            </a:r>
            <a:r>
              <a:rPr lang="en-US" dirty="0"/>
              <a:t>any </a:t>
            </a:r>
            <a:r>
              <a:rPr lang="en-US" dirty="0" smtClean="0"/>
              <a:t>of you </a:t>
            </a:r>
            <a:r>
              <a:rPr lang="en-US" dirty="0"/>
              <a:t>know whether you have mud on your </a:t>
            </a:r>
            <a:r>
              <a:rPr lang="en-US" dirty="0" smtClean="0"/>
              <a:t>forehead</a:t>
            </a:r>
            <a:r>
              <a:rPr lang="en-US" dirty="0"/>
              <a:t>?".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time, after the question has </a:t>
            </a:r>
            <a:r>
              <a:rPr lang="en-US" dirty="0" smtClean="0"/>
              <a:t>been asked </a:t>
            </a:r>
            <a:r>
              <a:rPr lang="en-US" dirty="0"/>
              <a:t>k times, the k muddy children will </a:t>
            </a:r>
            <a:r>
              <a:rPr lang="en-US" dirty="0" smtClean="0"/>
              <a:t>answer ”yes</a:t>
            </a:r>
            <a:r>
              <a:rPr lang="en-US" dirty="0"/>
              <a:t>."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Muddy-Children Puzzle 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dirty="0"/>
              <a:t>the second scenario.</a:t>
            </a:r>
          </a:p>
          <a:p>
            <a:r>
              <a:rPr lang="en-US" dirty="0"/>
              <a:t>k = 1.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only one muddy child, which will </a:t>
            </a:r>
            <a:r>
              <a:rPr lang="en-US" dirty="0" smtClean="0"/>
              <a:t>answer “yes</a:t>
            </a:r>
            <a:r>
              <a:rPr lang="en-US" dirty="0"/>
              <a:t>" because of the father's statement.</a:t>
            </a:r>
          </a:p>
          <a:p>
            <a:r>
              <a:rPr lang="en-US" dirty="0"/>
              <a:t>k = 2.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two children, call them a and b, are </a:t>
            </a:r>
            <a:r>
              <a:rPr lang="en-US" dirty="0" smtClean="0"/>
              <a:t>muddy, they </a:t>
            </a:r>
            <a:r>
              <a:rPr lang="en-US" dirty="0"/>
              <a:t>both answer </a:t>
            </a:r>
            <a:r>
              <a:rPr lang="en-US" dirty="0" smtClean="0"/>
              <a:t>“no</a:t>
            </a:r>
            <a:r>
              <a:rPr lang="en-US" dirty="0"/>
              <a:t>" the </a:t>
            </a:r>
            <a:r>
              <a:rPr lang="en-US" dirty="0" smtClean="0"/>
              <a:t>first </a:t>
            </a:r>
            <a:r>
              <a:rPr lang="en-US" dirty="0"/>
              <a:t>time.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both </a:t>
            </a:r>
            <a:r>
              <a:rPr lang="en-US" dirty="0" smtClean="0"/>
              <a:t>a and </a:t>
            </a:r>
            <a:r>
              <a:rPr lang="en-US" dirty="0"/>
              <a:t>b then reason that the other muddy child </a:t>
            </a:r>
            <a:r>
              <a:rPr lang="en-US" dirty="0" smtClean="0"/>
              <a:t>must have </a:t>
            </a:r>
            <a:r>
              <a:rPr lang="en-US" dirty="0"/>
              <a:t>seen someone with mud, and hence </a:t>
            </a:r>
            <a:r>
              <a:rPr lang="en-US" dirty="0" smtClean="0"/>
              <a:t>answers “yes</a:t>
            </a:r>
            <a:r>
              <a:rPr lang="en-US" dirty="0"/>
              <a:t>" the second time.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 = 3.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a, b, and c be the muddy children. </a:t>
            </a:r>
            <a:r>
              <a:rPr lang="en-US" dirty="0" smtClean="0"/>
              <a:t>Everybody </a:t>
            </a:r>
            <a:r>
              <a:rPr lang="en-US" dirty="0"/>
              <a:t>answers </a:t>
            </a:r>
            <a:r>
              <a:rPr lang="en-US" dirty="0" smtClean="0"/>
              <a:t>”no</a:t>
            </a:r>
            <a:r>
              <a:rPr lang="en-US" dirty="0"/>
              <a:t>" the </a:t>
            </a:r>
            <a:r>
              <a:rPr lang="en-US" dirty="0" smtClean="0"/>
              <a:t>first </a:t>
            </a:r>
            <a:r>
              <a:rPr lang="en-US" dirty="0"/>
              <a:t>two times.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then </a:t>
            </a:r>
            <a:r>
              <a:rPr lang="en-US" dirty="0" smtClean="0"/>
              <a:t>a reasons </a:t>
            </a:r>
            <a:r>
              <a:rPr lang="en-US" dirty="0"/>
              <a:t>that if b and c are the only muddy </a:t>
            </a:r>
            <a:r>
              <a:rPr lang="en-US" dirty="0" smtClean="0"/>
              <a:t>children they </a:t>
            </a:r>
            <a:r>
              <a:rPr lang="en-US" dirty="0"/>
              <a:t>would have answered </a:t>
            </a:r>
            <a:r>
              <a:rPr lang="en-US" dirty="0" smtClean="0"/>
              <a:t>“yes</a:t>
            </a:r>
            <a:r>
              <a:rPr lang="en-US" dirty="0"/>
              <a:t>" the second </a:t>
            </a:r>
            <a:r>
              <a:rPr lang="en-US" dirty="0" smtClean="0"/>
              <a:t>time (based </a:t>
            </a:r>
            <a:r>
              <a:rPr lang="en-US" dirty="0"/>
              <a:t>on the argument for the case k = 2).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Since they </a:t>
            </a:r>
            <a:r>
              <a:rPr lang="en-US" dirty="0"/>
              <a:t>answered </a:t>
            </a:r>
            <a:r>
              <a:rPr lang="en-US" dirty="0" smtClean="0"/>
              <a:t>“no</a:t>
            </a:r>
            <a:r>
              <a:rPr lang="en-US" dirty="0"/>
              <a:t>," a further reasons, they </a:t>
            </a:r>
            <a:r>
              <a:rPr lang="en-US" dirty="0" smtClean="0"/>
              <a:t>must have </a:t>
            </a:r>
            <a:r>
              <a:rPr lang="en-US" dirty="0"/>
              <a:t>seen a third child with mud, which must </a:t>
            </a:r>
            <a:r>
              <a:rPr lang="en-US" dirty="0" smtClean="0"/>
              <a:t>be me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Children </a:t>
            </a:r>
            <a:r>
              <a:rPr lang="en-US" dirty="0"/>
              <a:t>b and c reason in the same way, </a:t>
            </a:r>
            <a:r>
              <a:rPr lang="en-US" dirty="0" smtClean="0"/>
              <a:t>and all </a:t>
            </a:r>
            <a:r>
              <a:rPr lang="en-US" dirty="0"/>
              <a:t>three children answer </a:t>
            </a:r>
            <a:r>
              <a:rPr lang="en-US" dirty="0" smtClean="0"/>
              <a:t>“yes</a:t>
            </a:r>
            <a:r>
              <a:rPr lang="en-US" dirty="0"/>
              <a:t>" the third time.</a:t>
            </a:r>
          </a:p>
          <a:p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father's announcement makes it </a:t>
            </a:r>
            <a:r>
              <a:rPr lang="en-US" dirty="0" smtClean="0"/>
              <a:t>common knowledge </a:t>
            </a:r>
            <a:r>
              <a:rPr lang="en-US" dirty="0"/>
              <a:t>among the children that at least one child </a:t>
            </a:r>
            <a:r>
              <a:rPr lang="en-US" dirty="0" smtClean="0"/>
              <a:t>is muddy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Modal Logic KT45</a:t>
            </a:r>
            <a:r>
              <a:rPr lang="en-US" baseline="30000" dirty="0" smtClean="0"/>
              <a:t>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applications require models with several </a:t>
            </a:r>
            <a:r>
              <a:rPr lang="en-US" dirty="0" smtClean="0"/>
              <a:t>interacting </a:t>
            </a:r>
            <a:r>
              <a:rPr lang="en-US" dirty="0"/>
              <a:t>agents.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next generalize the logic KT45 by </a:t>
            </a:r>
            <a:r>
              <a:rPr lang="en-US" dirty="0" smtClean="0"/>
              <a:t>introducing </a:t>
            </a:r>
            <a:r>
              <a:rPr lang="en-US" dirty="0"/>
              <a:t>multiple versions of the 2 operator as well </a:t>
            </a:r>
            <a:r>
              <a:rPr lang="en-US" dirty="0" smtClean="0"/>
              <a:t>as new </a:t>
            </a:r>
            <a:r>
              <a:rPr lang="en-US" dirty="0"/>
              <a:t>modal operators.</a:t>
            </a:r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A be a set, the elements of which are called agents.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20267" r="9333" b="18133"/>
          <a:stretch>
            <a:fillRect/>
          </a:stretch>
        </p:blipFill>
        <p:spPr bwMode="auto">
          <a:xfrm>
            <a:off x="0" y="1796148"/>
            <a:ext cx="9144000" cy="447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667" t="16000" r="9333" b="13867"/>
          <a:stretch>
            <a:fillRect/>
          </a:stretch>
        </p:blipFill>
        <p:spPr bwMode="auto">
          <a:xfrm>
            <a:off x="1" y="1407008"/>
            <a:ext cx="9144000" cy="51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1733" r="8000" b="17067"/>
          <a:stretch>
            <a:fillRect/>
          </a:stretch>
        </p:blipFill>
        <p:spPr bwMode="auto">
          <a:xfrm>
            <a:off x="0" y="1398254"/>
            <a:ext cx="9144000" cy="508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 clauses for the propositional connectives are </a:t>
            </a:r>
            <a:r>
              <a:rPr lang="en-US" dirty="0" smtClean="0"/>
              <a:t>similar as </a:t>
            </a:r>
            <a:r>
              <a:rPr lang="en-US" dirty="0"/>
              <a:t>in the </a:t>
            </a:r>
            <a:r>
              <a:rPr lang="en-US" dirty="0" smtClean="0"/>
              <a:t>definition </a:t>
            </a:r>
            <a:r>
              <a:rPr lang="en-US" dirty="0"/>
              <a:t>of other satisfaction relations.)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Formalizing the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Wise-Men Puzzle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21333" r="11333" b="19200"/>
          <a:stretch>
            <a:fillRect/>
          </a:stretch>
        </p:blipFill>
        <p:spPr bwMode="auto">
          <a:xfrm>
            <a:off x="0" y="1219200"/>
            <a:ext cx="9144000" cy="45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6397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Closure properties in modal logic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33" t="10667" r="9333" b="12800"/>
          <a:stretch>
            <a:fillRect/>
          </a:stretch>
        </p:blipFill>
        <p:spPr bwMode="auto">
          <a:xfrm>
            <a:off x="0" y="0"/>
            <a:ext cx="9144000" cy="55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333" t="22400" r="9333" b="29867"/>
          <a:stretch>
            <a:fillRect/>
          </a:stretch>
        </p:blipFill>
        <p:spPr bwMode="auto">
          <a:xfrm>
            <a:off x="0" y="2642909"/>
            <a:ext cx="9144000" cy="33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/>
              <a:t>Formalizing </a:t>
            </a:r>
            <a:r>
              <a:rPr lang="en-US" dirty="0" smtClean="0"/>
              <a:t>the Muddy-Children </a:t>
            </a:r>
            <a:r>
              <a:rPr lang="en-US" dirty="0"/>
              <a:t>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1333" t="17067" r="25333" b="24533"/>
          <a:stretch>
            <a:fillRect/>
          </a:stretch>
        </p:blipFill>
        <p:spPr bwMode="auto">
          <a:xfrm>
            <a:off x="121960" y="1219200"/>
            <a:ext cx="8686766" cy="50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23467" r="8667" b="10667"/>
          <a:stretch>
            <a:fillRect/>
          </a:stretch>
        </p:blipFill>
        <p:spPr bwMode="auto">
          <a:xfrm>
            <a:off x="0" y="1811024"/>
            <a:ext cx="9144000" cy="48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properties in modal logic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10667" r="10000" b="9600"/>
          <a:stretch>
            <a:fillRect/>
          </a:stretch>
        </p:blipFill>
        <p:spPr bwMode="auto">
          <a:xfrm>
            <a:off x="152400" y="910017"/>
            <a:ext cx="8991600" cy="594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modal logics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</a:t>
            </a:r>
            <a:r>
              <a:rPr lang="en-US" dirty="0"/>
              <a:t>modal logics are </a:t>
            </a:r>
            <a:r>
              <a:rPr lang="en-US" dirty="0" smtClean="0"/>
              <a:t>specified </a:t>
            </a:r>
            <a:r>
              <a:rPr lang="en-US" dirty="0"/>
              <a:t>by giving </a:t>
            </a:r>
            <a:r>
              <a:rPr lang="en-US" dirty="0" smtClean="0"/>
              <a:t>formula schemes</a:t>
            </a:r>
            <a:r>
              <a:rPr lang="en-US" dirty="0"/>
              <a:t>, which are then called axioms, and </a:t>
            </a:r>
            <a:r>
              <a:rPr lang="en-US" dirty="0" smtClean="0"/>
              <a:t>considering </a:t>
            </a:r>
            <a:r>
              <a:rPr lang="en-US" dirty="0"/>
              <a:t>the corresponding closure as </a:t>
            </a:r>
            <a:r>
              <a:rPr lang="en-US" dirty="0" smtClean="0"/>
              <a:t>defined </a:t>
            </a:r>
            <a:r>
              <a:rPr lang="en-US" dirty="0"/>
              <a:t>above.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that </a:t>
            </a:r>
            <a:r>
              <a:rPr lang="en-US" dirty="0"/>
              <a:t>by </a:t>
            </a:r>
            <a:r>
              <a:rPr lang="en-US" dirty="0" smtClean="0"/>
              <a:t>definition</a:t>
            </a:r>
            <a:r>
              <a:rPr lang="en-US" dirty="0"/>
              <a:t>, K is an axiom of any such logic.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Modal Logics S4 and S5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logic </a:t>
            </a:r>
            <a:r>
              <a:rPr lang="en-US" dirty="0">
                <a:solidFill>
                  <a:srgbClr val="FF0000"/>
                </a:solidFill>
              </a:rPr>
              <a:t>S4, or KT4</a:t>
            </a:r>
            <a:r>
              <a:rPr lang="en-US" dirty="0"/>
              <a:t>, is characterized by axioms T </a:t>
            </a:r>
            <a:r>
              <a:rPr lang="en-US" dirty="0" smtClean="0"/>
              <a:t>and 4 </a:t>
            </a:r>
            <a:r>
              <a:rPr lang="en-US" dirty="0"/>
              <a:t>(and K).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logic </a:t>
            </a:r>
            <a:r>
              <a:rPr lang="en-US" dirty="0">
                <a:solidFill>
                  <a:srgbClr val="FF0000"/>
                </a:solidFill>
              </a:rPr>
              <a:t>S5, or KT45</a:t>
            </a:r>
            <a:r>
              <a:rPr lang="en-US" dirty="0"/>
              <a:t>, is characterized by axioms T, </a:t>
            </a:r>
            <a:r>
              <a:rPr lang="en-US" dirty="0" smtClean="0"/>
              <a:t>4, and </a:t>
            </a:r>
            <a:r>
              <a:rPr lang="en-US" dirty="0"/>
              <a:t>5 (and K).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latter logic is used to reason about knowledge </a:t>
            </a:r>
            <a:r>
              <a:rPr lang="en-US" dirty="0" smtClean="0"/>
              <a:t>and </a:t>
            </a:r>
            <a:r>
              <a:rPr lang="en-US" dirty="0" smtClean="0">
                <a:sym typeface="Symbol"/>
              </a:rPr>
              <a:t></a:t>
            </a:r>
            <a:r>
              <a:rPr lang="en-US" dirty="0" smtClean="0"/>
              <a:t> </a:t>
            </a:r>
            <a:r>
              <a:rPr lang="en-US" dirty="0"/>
              <a:t>is read as </a:t>
            </a:r>
            <a:r>
              <a:rPr lang="en-US" dirty="0" smtClean="0"/>
              <a:t>“I know </a:t>
            </a:r>
            <a:r>
              <a:rPr lang="en-US" dirty="0" smtClean="0">
                <a:sym typeface="Symbol"/>
              </a:rPr>
              <a:t></a:t>
            </a:r>
            <a:r>
              <a:rPr lang="en-US" dirty="0" smtClean="0"/>
              <a:t> </a:t>
            </a:r>
            <a:r>
              <a:rPr lang="en-US" dirty="0"/>
              <a:t>."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Axioms and their assumptions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9600" r="10667" b="16000"/>
          <a:stretch>
            <a:fillRect/>
          </a:stretch>
        </p:blipFill>
        <p:spPr bwMode="auto">
          <a:xfrm>
            <a:off x="-1" y="1263361"/>
            <a:ext cx="9144001" cy="55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Idealized concept of knowledge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logic S5 thus formalizes an idealized concept </a:t>
            </a:r>
            <a:r>
              <a:rPr lang="en-US" dirty="0" smtClean="0"/>
              <a:t>of knowledge</a:t>
            </a:r>
            <a:r>
              <a:rPr lang="en-US" dirty="0"/>
              <a:t>, </a:t>
            </a:r>
            <a:r>
              <a:rPr lang="en-US" dirty="0" smtClean="0"/>
              <a:t>different </a:t>
            </a:r>
            <a:r>
              <a:rPr lang="en-US" dirty="0"/>
              <a:t>from human knowledge.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1733" r="10000" b="10667"/>
          <a:stretch>
            <a:fillRect/>
          </a:stretch>
        </p:blipFill>
        <p:spPr bwMode="auto">
          <a:xfrm>
            <a:off x="0" y="381000"/>
            <a:ext cx="919113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Wise-Men Puzzle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three wise men, three red hats, and two </a:t>
            </a:r>
            <a:r>
              <a:rPr lang="en-US" dirty="0" smtClean="0"/>
              <a:t>white hats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king puts a hat on each of the wise men </a:t>
            </a:r>
            <a:r>
              <a:rPr lang="en-US" dirty="0" smtClean="0"/>
              <a:t>in such </a:t>
            </a:r>
            <a:r>
              <a:rPr lang="en-US" dirty="0"/>
              <a:t>a way that they are not able to see their own hat.</a:t>
            </a:r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then asks each one in turn whether he knows </a:t>
            </a:r>
            <a:r>
              <a:rPr lang="en-US" dirty="0" smtClean="0"/>
              <a:t>the color </a:t>
            </a:r>
            <a:r>
              <a:rPr lang="en-US" dirty="0"/>
              <a:t>of his hat.</a:t>
            </a:r>
          </a:p>
          <a:p>
            <a:endParaRPr lang="en-US" dirty="0" smtClean="0"/>
          </a:p>
          <a:p>
            <a:r>
              <a:rPr lang="en-US" dirty="0" smtClean="0"/>
              <a:t>The first </a:t>
            </a:r>
            <a:r>
              <a:rPr lang="en-US" dirty="0"/>
              <a:t>man says he does not know.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 </a:t>
            </a:r>
            <a:r>
              <a:rPr lang="en-US" dirty="0" smtClean="0"/>
              <a:t>man says </a:t>
            </a:r>
            <a:r>
              <a:rPr lang="en-US" dirty="0"/>
              <a:t>he does not know either.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does the third man say?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707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Logic Puzzles and Modal Logic</vt:lpstr>
      <vt:lpstr>Slide 2</vt:lpstr>
      <vt:lpstr>Closure properties in modal logic</vt:lpstr>
      <vt:lpstr>Specific modal logics</vt:lpstr>
      <vt:lpstr>The Modal Logics S4 and S5</vt:lpstr>
      <vt:lpstr>Axioms and their assumptions</vt:lpstr>
      <vt:lpstr>Idealized concept of knowledge</vt:lpstr>
      <vt:lpstr>Slide 8</vt:lpstr>
      <vt:lpstr>The Wise-Men Puzzle</vt:lpstr>
      <vt:lpstr>The Muddy-Children Puzzle</vt:lpstr>
      <vt:lpstr>Now consider two scenarios:</vt:lpstr>
      <vt:lpstr>The Muddy-Children Puzzle (cont.)</vt:lpstr>
      <vt:lpstr>Slide 13</vt:lpstr>
      <vt:lpstr>The Modal Logic KT45n </vt:lpstr>
      <vt:lpstr>Slide 15</vt:lpstr>
      <vt:lpstr>Slide 16</vt:lpstr>
      <vt:lpstr>Slide 17</vt:lpstr>
      <vt:lpstr>Slide 18</vt:lpstr>
      <vt:lpstr>Formalizing the Wise-Men Puzzle</vt:lpstr>
      <vt:lpstr>Slide 20</vt:lpstr>
      <vt:lpstr>Formalizing the Muddy-Children Puzzle</vt:lpstr>
      <vt:lpstr>Slide 22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8</cp:revision>
  <dcterms:created xsi:type="dcterms:W3CDTF">2011-01-10T20:09:07Z</dcterms:created>
  <dcterms:modified xsi:type="dcterms:W3CDTF">2011-02-26T20:17:13Z</dcterms:modified>
</cp:coreProperties>
</file>