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5" r:id="rId10"/>
    <p:sldId id="268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CCBD-7DBC-4DD9-9D22-CD5DC7C70783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20A9-8450-4701-879A-5FF02DBF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Narrow Bridge Universe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Marek</a:t>
            </a:r>
            <a:r>
              <a:rPr lang="en-US" dirty="0" smtClean="0"/>
              <a:t> </a:t>
            </a:r>
            <a:r>
              <a:rPr lang="en-US" dirty="0" err="1" smtClean="0"/>
              <a:t>Perkowski</a:t>
            </a:r>
            <a:endParaRPr lang="en-US" dirty="0" smtClean="0"/>
          </a:p>
          <a:p>
            <a:r>
              <a:rPr lang="en-US" dirty="0" smtClean="0"/>
              <a:t>February 4,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that one of strategies to have the minimum death is the general sacrifice at the very beginning three of his soldiers.</a:t>
            </a:r>
          </a:p>
          <a:p>
            <a:endParaRPr lang="en-US" dirty="0" smtClean="0"/>
          </a:p>
          <a:p>
            <a:r>
              <a:rPr lang="en-US" dirty="0" smtClean="0"/>
              <a:t>He gives hint to the “enemy” that he is not willing to fight for the sake of fighting, just to fight as a necessity for survival.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66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4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4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4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514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1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14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3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1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5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1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908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90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71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90800" y="1905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209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8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672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672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672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267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672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86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67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648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34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624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3434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3434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43400" y="1524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9624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943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32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943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562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3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562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4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2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0198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638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019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019800" y="1905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638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6200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001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6200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39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6200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6200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620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6200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239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620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001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3152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6962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7696200" y="1524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3152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5240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705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0292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276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620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20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239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20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620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2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620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239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62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6962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7315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077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696200" y="4800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315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7544594" y="3428206"/>
            <a:ext cx="609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8674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248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8674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486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8674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8674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867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8674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486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867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6248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9436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562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9436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5626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/>
          <p:nvPr/>
        </p:nvCxnSpPr>
        <p:spPr>
          <a:xfrm rot="10800000">
            <a:off x="66294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4191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572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191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81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191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191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19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191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81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886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4267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886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rot="10800000">
            <a:off x="4953000" y="53340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2667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048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667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286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667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667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667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667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286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667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048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528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743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43200" y="6324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62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Arrow Connector 174"/>
          <p:cNvCxnSpPr/>
          <p:nvPr/>
        </p:nvCxnSpPr>
        <p:spPr>
          <a:xfrm rot="10800000">
            <a:off x="3429000" y="53340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09600" y="4648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90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09600" y="6172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28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09600" y="5029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09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09600" y="3886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28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09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90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85800" y="4724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066800" y="4343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04800" y="5867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Arrow Connector 192"/>
          <p:cNvCxnSpPr/>
          <p:nvPr/>
        </p:nvCxnSpPr>
        <p:spPr>
          <a:xfrm rot="10800000">
            <a:off x="13716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219200" y="0"/>
            <a:ext cx="9906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Meaties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North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066800" y="2819400"/>
            <a:ext cx="9906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Vegies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South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048000" y="228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Self-sacrifice</a:t>
            </a:r>
            <a:endParaRPr lang="en-US" sz="1100" dirty="0"/>
          </a:p>
        </p:txBody>
      </p:sp>
      <p:sp>
        <p:nvSpPr>
          <p:cNvPr id="199" name="TextBox 198"/>
          <p:cNvSpPr txBox="1"/>
          <p:nvPr/>
        </p:nvSpPr>
        <p:spPr>
          <a:xfrm>
            <a:off x="4648200" y="228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Self-sacrifice</a:t>
            </a:r>
            <a:endParaRPr lang="en-US" sz="1100" dirty="0"/>
          </a:p>
        </p:txBody>
      </p:sp>
      <p:sp>
        <p:nvSpPr>
          <p:cNvPr id="201" name="Oval 200"/>
          <p:cNvSpPr/>
          <p:nvPr/>
        </p:nvSpPr>
        <p:spPr>
          <a:xfrm>
            <a:off x="6019800" y="1143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76962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6962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7696200" y="6324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3246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5943600" y="6324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4724400" y="3657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Self-sacrifice</a:t>
            </a:r>
            <a:endParaRPr lang="en-US" sz="1100" dirty="0"/>
          </a:p>
        </p:txBody>
      </p:sp>
      <p:sp>
        <p:nvSpPr>
          <p:cNvPr id="210" name="Oval 209"/>
          <p:cNvSpPr/>
          <p:nvPr/>
        </p:nvSpPr>
        <p:spPr>
          <a:xfrm>
            <a:off x="4267200" y="6324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648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2743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124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85800" y="3962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85800" y="6248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0" y="152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4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4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4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514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1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14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3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1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5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590800" y="1905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90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0668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85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209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8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672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672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672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267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672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86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67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648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34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3434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9718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590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9624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943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32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943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562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3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562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4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2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4008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019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7244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638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6200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001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6200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39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6200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6200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620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6200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239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620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001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6962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4008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3152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5240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705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0292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276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620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20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239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20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620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2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620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239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62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07720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077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696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315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7544594" y="3428206"/>
            <a:ext cx="609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09600" y="4648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90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09600" y="6172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28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09600" y="5029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09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09600" y="3886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28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09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90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85800" y="4724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066800" y="4343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04800" y="5867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3434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19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80772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7696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85800" y="3962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85800" y="6248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495300" y="5143500"/>
            <a:ext cx="26670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6962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80772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ounded Rectangle 207"/>
          <p:cNvSpPr/>
          <p:nvPr/>
        </p:nvSpPr>
        <p:spPr>
          <a:xfrm>
            <a:off x="3581400" y="4572000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maximum sacrifice of </a:t>
            </a:r>
            <a:r>
              <a:rPr lang="en-US" dirty="0" err="1" smtClean="0"/>
              <a:t>Meaties</a:t>
            </a:r>
            <a:r>
              <a:rPr lang="en-US" dirty="0" smtClean="0"/>
              <a:t> a total of five lives were saved</a:t>
            </a:r>
            <a:endParaRPr lang="en-US" dirty="0"/>
          </a:p>
        </p:txBody>
      </p:sp>
      <p:cxnSp>
        <p:nvCxnSpPr>
          <p:cNvPr id="209" name="Straight Arrow Connector 208"/>
          <p:cNvCxnSpPr/>
          <p:nvPr/>
        </p:nvCxnSpPr>
        <p:spPr>
          <a:xfrm rot="5400000" flipH="1" flipV="1">
            <a:off x="495300" y="34671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 this world in </a:t>
            </a:r>
            <a:r>
              <a:rPr lang="en-US" dirty="0" err="1" smtClean="0"/>
              <a:t>nuSMV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we change slightly the rules of the game or the geometry of the universe’s land, can we save more lives?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design the game so that no lives will be saved?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design the game so that only one life will be lost?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design the game that only self-sacrifice will be the best solution?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create a world with no evil?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of games are based on killing enemy (chess, checkers)</a:t>
            </a:r>
          </a:p>
          <a:p>
            <a:r>
              <a:rPr lang="en-US" dirty="0" smtClean="0"/>
              <a:t>We propose a game to win by cooperation to save lives in a Universe with limited resources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my initial design of the game and you are all welcome to extend, improve and program it.</a:t>
            </a:r>
          </a:p>
          <a:p>
            <a:r>
              <a:rPr lang="en-US" dirty="0" smtClean="0"/>
              <a:t>This will be an application of CTL logic, the same logic as used by Terrance and </a:t>
            </a:r>
            <a:r>
              <a:rPr lang="en-US" dirty="0" err="1" smtClean="0"/>
              <a:t>Lawrance</a:t>
            </a:r>
            <a:r>
              <a:rPr lang="en-US" dirty="0" smtClean="0"/>
              <a:t> and industrial companies to verify hardware.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Narrow Bridge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534400" cy="4343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There are two kinds of people, </a:t>
            </a:r>
            <a:r>
              <a:rPr lang="en-US" sz="2000" dirty="0" err="1" smtClean="0"/>
              <a:t>Meaties</a:t>
            </a:r>
            <a:r>
              <a:rPr lang="en-US" sz="2000" dirty="0" smtClean="0"/>
              <a:t> and </a:t>
            </a:r>
            <a:r>
              <a:rPr lang="en-US" sz="2000" dirty="0" err="1" smtClean="0"/>
              <a:t>Vegies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Meaties</a:t>
            </a:r>
            <a:r>
              <a:rPr lang="en-US" sz="2000" dirty="0" smtClean="0"/>
              <a:t> can eat only meat, </a:t>
            </a:r>
            <a:r>
              <a:rPr lang="en-US" sz="2000" dirty="0" err="1" smtClean="0"/>
              <a:t>Vegies</a:t>
            </a:r>
            <a:r>
              <a:rPr lang="en-US" sz="2000" dirty="0" smtClean="0"/>
              <a:t> can eat only vegetables.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Meaties</a:t>
            </a:r>
            <a:r>
              <a:rPr lang="en-US" sz="2000" dirty="0" smtClean="0"/>
              <a:t> live in North, </a:t>
            </a:r>
            <a:r>
              <a:rPr lang="en-US" sz="2000" dirty="0" err="1" smtClean="0"/>
              <a:t>Vegies</a:t>
            </a:r>
            <a:r>
              <a:rPr lang="en-US" sz="2000" dirty="0" smtClean="0"/>
              <a:t> live in South.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There is no meat in North.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There is abundance of meat in South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There is no vegetables in South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There is abundance of vegetables in North.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To move to North </a:t>
            </a:r>
            <a:r>
              <a:rPr lang="en-US" sz="2000" dirty="0" err="1" smtClean="0"/>
              <a:t>Vegies</a:t>
            </a:r>
            <a:r>
              <a:rPr lang="en-US" sz="2000" dirty="0" smtClean="0"/>
              <a:t> have to go through narrow bridge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To move to South </a:t>
            </a:r>
            <a:r>
              <a:rPr lang="en-US" sz="2000" dirty="0" err="1" smtClean="0"/>
              <a:t>Meaties</a:t>
            </a:r>
            <a:r>
              <a:rPr lang="en-US" sz="2000" dirty="0" smtClean="0"/>
              <a:t> have to go through the same bridge.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If there are two humans in the same cell (place</a:t>
            </a:r>
            <a:r>
              <a:rPr lang="en-US" sz="2000" dirty="0" smtClean="0"/>
              <a:t>) on the bridge, </a:t>
            </a:r>
            <a:r>
              <a:rPr lang="en-US" sz="2000" dirty="0" smtClean="0"/>
              <a:t>then they must shoot</a:t>
            </a:r>
            <a:r>
              <a:rPr lang="en-US" sz="2000" dirty="0" smtClean="0"/>
              <a:t>. Otherwise they may not.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If there are two humans in neighbor cells they may shoot or not.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human (</a:t>
            </a:r>
            <a:r>
              <a:rPr lang="en-US" sz="2000" dirty="0" err="1" smtClean="0"/>
              <a:t>Meatie</a:t>
            </a:r>
            <a:r>
              <a:rPr lang="en-US" sz="2000" dirty="0" smtClean="0"/>
              <a:t> or </a:t>
            </a:r>
            <a:r>
              <a:rPr lang="en-US" sz="2000" dirty="0" err="1" smtClean="0"/>
              <a:t>Vegie</a:t>
            </a:r>
            <a:r>
              <a:rPr lang="en-US" sz="2000" dirty="0" smtClean="0"/>
              <a:t>) can either kill a human in the same place, do nothing or go to other location.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Meaties</a:t>
            </a:r>
            <a:r>
              <a:rPr lang="en-US" sz="2000" dirty="0" smtClean="0"/>
              <a:t> are obedient to </a:t>
            </a:r>
            <a:r>
              <a:rPr lang="en-US" sz="2000" dirty="0" err="1" smtClean="0"/>
              <a:t>General_Meat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Vegies</a:t>
            </a:r>
            <a:r>
              <a:rPr lang="en-US" sz="2000" dirty="0" smtClean="0"/>
              <a:t> are obedient to </a:t>
            </a:r>
            <a:r>
              <a:rPr lang="en-US" sz="2000" dirty="0" err="1" smtClean="0"/>
              <a:t>General_Vegie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If  both armies do nothing, they will all die from starvation.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Some life sacrifice may be necessary to save more lives.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Worth of my soldier is worthy 1 to general, life of one enemy  soldier is worth ½ to him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5638800"/>
            <a:ext cx="6858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the best strategy that will save the maximum of human lives?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solution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66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4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4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4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514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1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14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3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1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5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90800" y="114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1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908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908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71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90800" y="1905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209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8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672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672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672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267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672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86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67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648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19600" y="1447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7244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3400" y="38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624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343400" y="2667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7244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43400" y="1524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9624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943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32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943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562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3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562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4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2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400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019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638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019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400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638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6200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001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6200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39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6200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6200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6200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6200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239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620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0010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80772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7696200" y="114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3152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696200" y="1905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80772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3152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5240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705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0292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276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620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20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239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20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620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2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620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239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62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8077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696200" y="5105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7315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7696200" y="5181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8077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315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7544594" y="3428206"/>
            <a:ext cx="609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8674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248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8674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486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8674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8674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867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8674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486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867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6248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324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562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63246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5626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/>
          <p:nvPr/>
        </p:nvCxnSpPr>
        <p:spPr>
          <a:xfrm rot="10800000">
            <a:off x="66294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4191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572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191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81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191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191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19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191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81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4648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886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4267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886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rot="10800000">
            <a:off x="4953000" y="53340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2667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048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667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286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667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667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667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667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286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667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048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124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362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43200" y="5562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62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Arrow Connector 174"/>
          <p:cNvCxnSpPr/>
          <p:nvPr/>
        </p:nvCxnSpPr>
        <p:spPr>
          <a:xfrm rot="10800000">
            <a:off x="3429000" y="53340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09600" y="4648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90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09600" y="6172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28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09600" y="5029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09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09600" y="3886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28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09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90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066800" y="4343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04800" y="4343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85800" y="5105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04800" y="5867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Arrow Connector 192"/>
          <p:cNvCxnSpPr/>
          <p:nvPr/>
        </p:nvCxnSpPr>
        <p:spPr>
          <a:xfrm rot="10800000">
            <a:off x="13716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219200" y="0"/>
            <a:ext cx="9906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Meaties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North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066800" y="2819400"/>
            <a:ext cx="9906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Vegies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South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953000" y="1219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Mutual kill</a:t>
            </a:r>
            <a:endParaRPr lang="en-US" sz="1200" dirty="0"/>
          </a:p>
        </p:txBody>
      </p:sp>
      <p:sp>
        <p:nvSpPr>
          <p:cNvPr id="197" name="TextBox 196"/>
          <p:cNvSpPr txBox="1"/>
          <p:nvPr/>
        </p:nvSpPr>
        <p:spPr>
          <a:xfrm>
            <a:off x="8077200" y="4980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Mutual kill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" y="1143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4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4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4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514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1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14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3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1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5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1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209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8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672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672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672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267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672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86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67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648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7244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624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434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9624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943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32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943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562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3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562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4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2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400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638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019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638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5240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705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0292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276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620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20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239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20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620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2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620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239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62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696200" y="4800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7315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7696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315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/>
          <p:nvPr/>
        </p:nvCxnSpPr>
        <p:spPr>
          <a:xfrm rot="5400000" flipH="1">
            <a:off x="476250" y="3409950"/>
            <a:ext cx="609600" cy="381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8674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248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8674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486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8674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8674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867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8674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486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867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6248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4267200" y="556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562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9436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5626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/>
          <p:nvPr/>
        </p:nvCxnSpPr>
        <p:spPr>
          <a:xfrm rot="10800000">
            <a:off x="66294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4191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572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191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81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191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191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19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191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81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886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4267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886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rot="10800000">
            <a:off x="4953000" y="53340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2667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048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667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286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667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667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667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667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286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667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048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74320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362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43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62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Arrow Connector 174"/>
          <p:cNvCxnSpPr/>
          <p:nvPr/>
        </p:nvCxnSpPr>
        <p:spPr>
          <a:xfrm rot="10800000">
            <a:off x="3429000" y="53340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09600" y="4648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90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09600" y="6172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28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09600" y="5029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09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09600" y="3886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28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09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90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066800" y="4343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04800" y="4343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85800" y="5105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04800" y="5867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5908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Arrow Connector 195"/>
          <p:cNvCxnSpPr/>
          <p:nvPr/>
        </p:nvCxnSpPr>
        <p:spPr>
          <a:xfrm rot="5400000">
            <a:off x="7506494" y="3466306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79248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83058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79248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75438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79248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79248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9248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79248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75438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79248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83058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80010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76200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80010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6200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943600" y="5181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267200" y="556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Connector 215"/>
          <p:cNvCxnSpPr/>
          <p:nvPr/>
        </p:nvCxnSpPr>
        <p:spPr>
          <a:xfrm rot="5400000">
            <a:off x="190500" y="5067300"/>
            <a:ext cx="31242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2971800" y="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Meaties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undrestand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not attack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048000" y="6211669"/>
            <a:ext cx="83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Vegie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undrestands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not attack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" y="2286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4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4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514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1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14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3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1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5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18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668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90800" y="1905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8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672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672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672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2672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672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86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67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6482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624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09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434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343400" y="1524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9436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324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9436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562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36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6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562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943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246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7244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6388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019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019800" y="1143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5240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705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0292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276600" y="16002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620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20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239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620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620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62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7620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239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62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83820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7315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7696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8077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/>
          <p:nvPr/>
        </p:nvCxnSpPr>
        <p:spPr>
          <a:xfrm rot="5400000" flipH="1">
            <a:off x="476250" y="3409950"/>
            <a:ext cx="609600" cy="381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8674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248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8674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486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8674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8674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8674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8674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486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867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62484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4267200" y="556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32460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9436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648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/>
          <p:nvPr/>
        </p:nvCxnSpPr>
        <p:spPr>
          <a:xfrm rot="10800000">
            <a:off x="66294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4191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572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191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810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191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191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191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191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810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4267200" y="4800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4267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4648200" y="4419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rot="10800000">
            <a:off x="1752600" y="5257800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2667000" y="4724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048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667000" y="6248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286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6670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667000" y="5486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26670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667000" y="3962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286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667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048000" y="4343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74320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3622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43200" y="4038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62200" y="59436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609600" y="4648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90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09600" y="6172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28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09600" y="5029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09600" y="5410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609600" y="5791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09600" y="3886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28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09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90600" y="42672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066800" y="5867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04800" y="4343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85800" y="3962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04800" y="5867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5908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Arrow Connector 195"/>
          <p:cNvCxnSpPr/>
          <p:nvPr/>
        </p:nvCxnSpPr>
        <p:spPr>
          <a:xfrm rot="5400000">
            <a:off x="7506494" y="3466306"/>
            <a:ext cx="5334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7924800" y="1066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83058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7924800" y="2590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75438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7924800" y="1447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7924800" y="1828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924800" y="2209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7924800" y="304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75438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79248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8305800" y="6858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4008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7620000" y="76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8001000" y="381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8001000" y="7620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943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64820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Connector 215"/>
          <p:cNvCxnSpPr/>
          <p:nvPr/>
        </p:nvCxnSpPr>
        <p:spPr>
          <a:xfrm rot="5400000">
            <a:off x="2019300" y="5067300"/>
            <a:ext cx="31242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>
            <a:off x="807720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8382000" y="2286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TextBox 193"/>
          <p:cNvSpPr txBox="1"/>
          <p:nvPr/>
        </p:nvSpPr>
        <p:spPr>
          <a:xfrm>
            <a:off x="3810000" y="3424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Ultimately two </a:t>
            </a:r>
            <a:r>
              <a:rPr lang="en-US" sz="1200" dirty="0" err="1" smtClean="0"/>
              <a:t>Meaties</a:t>
            </a:r>
            <a:r>
              <a:rPr lang="en-US" sz="1200" dirty="0" smtClean="0"/>
              <a:t> and two </a:t>
            </a:r>
            <a:r>
              <a:rPr lang="en-US" sz="1200" dirty="0" err="1" smtClean="0"/>
              <a:t>Vegies</a:t>
            </a:r>
            <a:r>
              <a:rPr lang="en-US" sz="1200" dirty="0" smtClean="0"/>
              <a:t> survive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a result of some (evolved, agreed and thought out) late agreement, two </a:t>
            </a:r>
            <a:r>
              <a:rPr lang="en-US" dirty="0" err="1" smtClean="0"/>
              <a:t>Meaties</a:t>
            </a:r>
            <a:r>
              <a:rPr lang="en-US" dirty="0" smtClean="0"/>
              <a:t> and two </a:t>
            </a:r>
            <a:r>
              <a:rPr lang="en-US" dirty="0" err="1" smtClean="0"/>
              <a:t>Vegies</a:t>
            </a:r>
            <a:r>
              <a:rPr lang="en-US" dirty="0" smtClean="0"/>
              <a:t> will survive.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we find a scenario in which more humans will survive?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 rules of this Universe such that the best one can do is to sacrifice  4+4 – (2+2) = 4 people?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we sacrifice less?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566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Narrow Bridge Universe</vt:lpstr>
      <vt:lpstr>Can we create a world with no evil?</vt:lpstr>
      <vt:lpstr>The Narrow Bridge Problem</vt:lpstr>
      <vt:lpstr>Slide 4</vt:lpstr>
      <vt:lpstr>Slide 5</vt:lpstr>
      <vt:lpstr>Slide 6</vt:lpstr>
      <vt:lpstr>Slide 7</vt:lpstr>
      <vt:lpstr>Slide 8</vt:lpstr>
      <vt:lpstr>Slide 9</vt:lpstr>
      <vt:lpstr>Self-Sacrifice</vt:lpstr>
      <vt:lpstr>Slide 11</vt:lpstr>
      <vt:lpstr>Slide 12</vt:lpstr>
      <vt:lpstr>Problems to solve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mperkows</dc:creator>
  <cp:lastModifiedBy>mperkows</cp:lastModifiedBy>
  <cp:revision>7</cp:revision>
  <dcterms:created xsi:type="dcterms:W3CDTF">2011-02-05T19:36:53Z</dcterms:created>
  <dcterms:modified xsi:type="dcterms:W3CDTF">2011-02-07T22:19:16Z</dcterms:modified>
</cp:coreProperties>
</file>