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60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94" r:id="rId12"/>
    <p:sldId id="470" r:id="rId13"/>
    <p:sldId id="471" r:id="rId14"/>
    <p:sldId id="508" r:id="rId15"/>
    <p:sldId id="509" r:id="rId16"/>
    <p:sldId id="507" r:id="rId17"/>
    <p:sldId id="472" r:id="rId18"/>
    <p:sldId id="473" r:id="rId19"/>
    <p:sldId id="506" r:id="rId20"/>
    <p:sldId id="474" r:id="rId21"/>
    <p:sldId id="475" r:id="rId22"/>
    <p:sldId id="4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905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9159-4923-4CA1-BC85-FAA894BB6727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9A2E-65B7-45B0-B25A-340DDA7D6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649E-13AD-4DF1-BC40-C8D0383394E4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EPISTEMIC LOGIC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for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65532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We define the rule for duality of actions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40533" r="11333" b="16000"/>
          <a:stretch>
            <a:fillRect/>
          </a:stretch>
        </p:blipFill>
        <p:spPr bwMode="auto">
          <a:xfrm>
            <a:off x="457200" y="2362200"/>
            <a:ext cx="8153400" cy="29933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Now we will show more examples of logics</a:t>
            </a:r>
          </a:p>
          <a:p>
            <a:pPr algn="ctr">
              <a:buNone/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For this, we need a new example</a:t>
            </a:r>
            <a:endParaRPr lang="en-US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Sum and Product Problem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and Product problem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20267" r="12000" b="13867"/>
          <a:stretch>
            <a:fillRect/>
          </a:stretch>
        </p:blipFill>
        <p:spPr bwMode="auto">
          <a:xfrm>
            <a:off x="304800" y="1371600"/>
            <a:ext cx="7710236" cy="432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648200" y="3810000"/>
            <a:ext cx="990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6553200" y="4648200"/>
            <a:ext cx="990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6400800" y="2971800"/>
            <a:ext cx="990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sz="4000" dirty="0"/>
          </a:p>
        </p:txBody>
      </p:sp>
      <p:cxnSp>
        <p:nvCxnSpPr>
          <p:cNvPr id="9" name="Straight Arrow Connector 8"/>
          <p:cNvCxnSpPr>
            <a:endCxn id="7" idx="3"/>
          </p:cNvCxnSpPr>
          <p:nvPr/>
        </p:nvCxnSpPr>
        <p:spPr>
          <a:xfrm flipV="1">
            <a:off x="5562600" y="3557167"/>
            <a:ext cx="983270" cy="481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791200" y="3962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3505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7" idx="7"/>
          </p:cNvCxnSpPr>
          <p:nvPr/>
        </p:nvCxnSpPr>
        <p:spPr>
          <a:xfrm rot="5400000" flipH="1" flipV="1">
            <a:off x="7421049" y="2797082"/>
            <a:ext cx="100433" cy="449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</p:cNvCxnSpPr>
          <p:nvPr/>
        </p:nvCxnSpPr>
        <p:spPr>
          <a:xfrm>
            <a:off x="7391400" y="331470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6"/>
          </p:cNvCxnSpPr>
          <p:nvPr/>
        </p:nvCxnSpPr>
        <p:spPr>
          <a:xfrm flipV="1">
            <a:off x="7543800" y="4876800"/>
            <a:ext cx="228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5"/>
          </p:cNvCxnSpPr>
          <p:nvPr/>
        </p:nvCxnSpPr>
        <p:spPr>
          <a:xfrm rot="16200000" flipH="1">
            <a:off x="7459149" y="5173148"/>
            <a:ext cx="252833" cy="373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4800" y="47244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Answer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24800" y="5269468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Answer 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48600" y="26670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Answer 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48600" y="3212068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Answer 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5562600"/>
            <a:ext cx="3886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and P are supposed to find pair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Let us try for small numbers… P1 thinks.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58800"/>
          <a:ext cx="426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24400" y="533400"/>
          <a:ext cx="419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810000"/>
          <a:ext cx="426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n-US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891280"/>
          <a:ext cx="419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1028700" y="1104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" y="1485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943099" y="1866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324100" y="2247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781300" y="25527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62300" y="3009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543299" y="3467099"/>
            <a:ext cx="533400" cy="1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219200" y="12954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676400" y="1676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133600" y="2057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514600" y="2438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895601" y="27431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352800" y="3200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810000" y="37338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191000" y="44958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724400" y="4953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105400" y="5334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562600" y="5715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6019800" y="6096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76700" y="43053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533900" y="4762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91100" y="5143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372100" y="5524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829300" y="5905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81400" y="990600"/>
            <a:ext cx="4724400" cy="3581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43400" y="1524000"/>
            <a:ext cx="3733800" cy="1676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0200" y="1066800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P1 would tell if the product were </a:t>
            </a:r>
            <a:r>
              <a:rPr lang="en-US" dirty="0" err="1" smtClean="0"/>
              <a:t>unieque</a:t>
            </a:r>
            <a:r>
              <a:rPr lang="en-US" dirty="0" smtClean="0"/>
              <a:t>. Like for (2,4), (2,8),,,,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81000" y="64770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286500" y="6286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29400" y="1905000"/>
            <a:ext cx="990600" cy="480131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Pairs </a:t>
            </a:r>
          </a:p>
          <a:p>
            <a:r>
              <a:rPr lang="en-US" dirty="0" smtClean="0"/>
              <a:t>Non-unique after P1:</a:t>
            </a:r>
          </a:p>
          <a:p>
            <a:r>
              <a:rPr lang="en-US" dirty="0" smtClean="0"/>
              <a:t>2,6</a:t>
            </a:r>
          </a:p>
          <a:p>
            <a:r>
              <a:rPr lang="en-US" dirty="0" smtClean="0"/>
              <a:t>2,9</a:t>
            </a:r>
          </a:p>
          <a:p>
            <a:r>
              <a:rPr lang="en-US" dirty="0" smtClean="0"/>
              <a:t>2,12</a:t>
            </a:r>
          </a:p>
          <a:p>
            <a:r>
              <a:rPr lang="en-US" dirty="0" smtClean="0"/>
              <a:t>2,14</a:t>
            </a:r>
          </a:p>
          <a:p>
            <a:r>
              <a:rPr lang="en-US" dirty="0" smtClean="0"/>
              <a:t>2,15</a:t>
            </a:r>
          </a:p>
          <a:p>
            <a:r>
              <a:rPr lang="en-US" dirty="0" smtClean="0"/>
              <a:t>3,4</a:t>
            </a:r>
          </a:p>
          <a:p>
            <a:r>
              <a:rPr lang="en-US" dirty="0" smtClean="0"/>
              <a:t>3,6</a:t>
            </a:r>
          </a:p>
          <a:p>
            <a:r>
              <a:rPr lang="en-US" dirty="0" smtClean="0"/>
              <a:t>3,8</a:t>
            </a:r>
          </a:p>
          <a:p>
            <a:r>
              <a:rPr lang="en-US" dirty="0" smtClean="0"/>
              <a:t>3,10</a:t>
            </a:r>
          </a:p>
          <a:p>
            <a:r>
              <a:rPr lang="en-US" dirty="0" smtClean="0"/>
              <a:t>3,12</a:t>
            </a:r>
          </a:p>
          <a:p>
            <a:r>
              <a:rPr lang="en-US" dirty="0" smtClean="0"/>
              <a:t>3,14</a:t>
            </a:r>
          </a:p>
          <a:p>
            <a:r>
              <a:rPr lang="en-US" dirty="0" smtClean="0"/>
              <a:t>3,15….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Let us try for small numbers… S1 thinks.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58800"/>
          <a:ext cx="426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34905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349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34905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349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34905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349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24400" y="533400"/>
          <a:ext cx="419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810000"/>
          <a:ext cx="426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891280"/>
          <a:ext cx="419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1028700" y="1104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" y="1485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943099" y="1866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324100" y="2247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781300" y="25527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62300" y="30099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543299" y="3467099"/>
            <a:ext cx="533400" cy="1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219200" y="12954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676400" y="1676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133600" y="2057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514600" y="2438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895601" y="27431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352800" y="3200399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810000" y="37338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191000" y="44958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724400" y="4953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105400" y="5334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562600" y="5715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6019800" y="6096000"/>
            <a:ext cx="4572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76700" y="43053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533900" y="4762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91100" y="5143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372100" y="5524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829300" y="5905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81400" y="990600"/>
            <a:ext cx="4724400" cy="3581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43400" y="1524000"/>
            <a:ext cx="3733800" cy="1676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0200" y="1066800"/>
            <a:ext cx="3581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P1 excludes this pair in P1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81000" y="64770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286500" y="6286500"/>
            <a:ext cx="381000" cy="0"/>
          </a:xfrm>
          <a:prstGeom prst="line">
            <a:avLst/>
          </a:prstGeom>
          <a:ln w="57150">
            <a:solidFill>
              <a:srgbClr val="F34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-2133600" y="3505200"/>
            <a:ext cx="594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29400" y="1905000"/>
            <a:ext cx="990600" cy="480131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Pairs </a:t>
            </a:r>
          </a:p>
          <a:p>
            <a:r>
              <a:rPr lang="en-US" dirty="0" smtClean="0"/>
              <a:t>Non-unique after P1:</a:t>
            </a:r>
          </a:p>
          <a:p>
            <a:r>
              <a:rPr lang="en-US" dirty="0" smtClean="0"/>
              <a:t>2,6</a:t>
            </a:r>
          </a:p>
          <a:p>
            <a:r>
              <a:rPr lang="en-US" dirty="0" smtClean="0"/>
              <a:t>2,9</a:t>
            </a:r>
          </a:p>
          <a:p>
            <a:r>
              <a:rPr lang="en-US" dirty="0" smtClean="0"/>
              <a:t>2,12</a:t>
            </a:r>
          </a:p>
          <a:p>
            <a:r>
              <a:rPr lang="en-US" dirty="0" smtClean="0"/>
              <a:t>2,14</a:t>
            </a:r>
          </a:p>
          <a:p>
            <a:r>
              <a:rPr lang="en-US" dirty="0" smtClean="0"/>
              <a:t>2,15</a:t>
            </a:r>
          </a:p>
          <a:p>
            <a:r>
              <a:rPr lang="en-US" dirty="0" smtClean="0"/>
              <a:t>3,4</a:t>
            </a:r>
          </a:p>
          <a:p>
            <a:r>
              <a:rPr lang="en-US" dirty="0" smtClean="0"/>
              <a:t>3,6</a:t>
            </a:r>
          </a:p>
          <a:p>
            <a:r>
              <a:rPr lang="en-US" dirty="0" smtClean="0"/>
              <a:t>3,8</a:t>
            </a:r>
          </a:p>
          <a:p>
            <a:r>
              <a:rPr lang="en-US" dirty="0" smtClean="0"/>
              <a:t>3,10</a:t>
            </a:r>
          </a:p>
          <a:p>
            <a:r>
              <a:rPr lang="en-US" dirty="0" smtClean="0"/>
              <a:t>3,12</a:t>
            </a:r>
          </a:p>
          <a:p>
            <a:r>
              <a:rPr lang="en-US" dirty="0" smtClean="0"/>
              <a:t>3,14</a:t>
            </a:r>
          </a:p>
          <a:p>
            <a:r>
              <a:rPr lang="en-US" dirty="0" smtClean="0"/>
              <a:t>3,15….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solution to P and S problem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Adding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Previous-Time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0772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Such a language is called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Public Announcement Logic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33067" r="43333" b="44800"/>
          <a:stretch>
            <a:fillRect/>
          </a:stretch>
        </p:blipFill>
        <p:spPr bwMode="auto">
          <a:xfrm>
            <a:off x="304800" y="1828800"/>
            <a:ext cx="7755716" cy="2514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4572000"/>
            <a:ext cx="4876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“possible” type of operator </a:t>
            </a:r>
            <a:r>
              <a:rPr lang="en-US" b="1" u="sng" dirty="0" smtClean="0"/>
              <a:t>of type Y</a:t>
            </a:r>
            <a:endParaRPr lang="en-US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for Sum and Product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21333" r="19333" b="13867"/>
          <a:stretch>
            <a:fillRect/>
          </a:stretch>
        </p:blipFill>
        <p:spPr bwMode="auto">
          <a:xfrm>
            <a:off x="228600" y="1295400"/>
            <a:ext cx="8278217" cy="5029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4800600"/>
            <a:ext cx="64770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Now that we have the new operator, we can formulate language for the Sum and Product problem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371600" y="4495800"/>
            <a:ext cx="601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971800" y="2743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3200400"/>
            <a:ext cx="20574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Necessary for 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371600"/>
            <a:ext cx="2209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Agents are P and 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628900" y="28575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657600"/>
            <a:ext cx="2514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 means any of them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to formulas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21333" r="19333" b="13867"/>
          <a:stretch>
            <a:fillRect/>
          </a:stretch>
        </p:blipFill>
        <p:spPr bwMode="auto">
          <a:xfrm>
            <a:off x="228600" y="1295400"/>
            <a:ext cx="8278217" cy="5029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4667" t="44800" r="40000" b="13867"/>
          <a:stretch>
            <a:fillRect/>
          </a:stretch>
        </p:blipFill>
        <p:spPr bwMode="auto">
          <a:xfrm>
            <a:off x="3429000" y="3200400"/>
            <a:ext cx="4766077" cy="2716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2667000" y="3505200"/>
            <a:ext cx="990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819400" y="3962400"/>
            <a:ext cx="990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590800" y="4878388"/>
            <a:ext cx="1066800" cy="2270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590800" y="5716588"/>
            <a:ext cx="1066800" cy="2270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4343400"/>
            <a:ext cx="434340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Previously it was necessary for S that P did not  know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State Model (AKA </a:t>
            </a:r>
            <a:r>
              <a:rPr lang="it-IT" dirty="0" smtClean="0">
                <a:solidFill>
                  <a:srgbClr val="FF0000"/>
                </a:solidFill>
              </a:rPr>
              <a:t>Epistemic Model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81400" cy="381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We introduce epistemic models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29867" r="18000" b="16000"/>
          <a:stretch>
            <a:fillRect/>
          </a:stretch>
        </p:blipFill>
        <p:spPr bwMode="auto">
          <a:xfrm>
            <a:off x="304800" y="1600200"/>
            <a:ext cx="8047326" cy="44880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297180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Epistemic relations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791200"/>
            <a:ext cx="3581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Epistemic relations are equivalence relations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572000"/>
            <a:ext cx="3200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function assigns sets of states to formulas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Formulation of a Model for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“Sum and Product” problem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34133" r="34000" b="13867"/>
          <a:stretch>
            <a:fillRect/>
          </a:stretch>
        </p:blipFill>
        <p:spPr bwMode="auto">
          <a:xfrm>
            <a:off x="228600" y="1447800"/>
            <a:ext cx="7040189" cy="445764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4114800"/>
            <a:ext cx="2819400" cy="838199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of relations S and P, what S and P know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rot="10800000">
            <a:off x="5334000" y="4038600"/>
            <a:ext cx="9906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324600" y="2667000"/>
            <a:ext cx="2819400" cy="838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 of set 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181600" y="28956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5410200"/>
            <a:ext cx="2819400" cy="838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Definitions of equalities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800600" y="51816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19200"/>
            <a:ext cx="2362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have to construct the model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Formula for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and Product </a:t>
            </a:r>
            <a:r>
              <a:rPr lang="en-US" dirty="0" smtClean="0"/>
              <a:t>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8601"/>
            <a:ext cx="77724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We want to find the state that this formula is always true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38400" r="12667" b="20267"/>
          <a:stretch>
            <a:fillRect/>
          </a:stretch>
        </p:blipFill>
        <p:spPr bwMode="auto">
          <a:xfrm>
            <a:off x="0" y="762000"/>
            <a:ext cx="8220095" cy="294934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4038600" y="3581400"/>
            <a:ext cx="1524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6667" t="29867" r="12000" b="44800"/>
          <a:stretch>
            <a:fillRect/>
          </a:stretch>
        </p:blipFill>
        <p:spPr bwMode="auto">
          <a:xfrm>
            <a:off x="1121838" y="5077463"/>
            <a:ext cx="8022162" cy="1780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4876800"/>
            <a:ext cx="2971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notation 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1371600"/>
            <a:ext cx="4267200" cy="1752600"/>
          </a:xfrm>
          <a:prstGeom prst="straightConnector1">
            <a:avLst/>
          </a:prstGeom>
          <a:ln w="31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Checker Program DEMO already exists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486400"/>
            <a:ext cx="6248400" cy="563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DEMO software written in Haskell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27733" r="12000" b="24533"/>
          <a:stretch>
            <a:fillRect/>
          </a:stretch>
        </p:blipFill>
        <p:spPr bwMode="auto">
          <a:xfrm>
            <a:off x="381000" y="1905000"/>
            <a:ext cx="8305800" cy="33790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96000"/>
            <a:ext cx="7848600" cy="563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such problems and solving them is an active research area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language of Epistemic Logic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686800" cy="1524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Now that we have extended concept of model we can also extend formally the concept of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Model is first, model is the main concept in these logics.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First we talked about possibility and necessity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Next we talked about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Now we talk about belief.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2000" r="18000" b="18133"/>
          <a:stretch>
            <a:fillRect/>
          </a:stretch>
        </p:blipFill>
        <p:spPr bwMode="auto">
          <a:xfrm>
            <a:off x="304800" y="914400"/>
            <a:ext cx="8503323" cy="42747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1752600"/>
            <a:ext cx="464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Syntax of Epistemic logic sentences (formulas)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590800"/>
            <a:ext cx="6629400" cy="2438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Epistemic Language for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Children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493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Syntactically this can be similar to other language of logic</a:t>
            </a:r>
          </a:p>
          <a:p>
            <a:r>
              <a:rPr lang="en-US" dirty="0" smtClean="0"/>
              <a:t>But the most important is to know in what logic are we in, model and axioms.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40533" r="18667" b="24533"/>
          <a:stretch>
            <a:fillRect/>
          </a:stretch>
        </p:blipFill>
        <p:spPr bwMode="auto">
          <a:xfrm>
            <a:off x="228600" y="990600"/>
            <a:ext cx="8686800" cy="31263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19600"/>
            <a:ext cx="8229600" cy="5635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modal operators have subscript A for agent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838700" y="30861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 for this language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44800" r="12000" b="9600"/>
          <a:stretch>
            <a:fillRect/>
          </a:stretch>
        </p:blipFill>
        <p:spPr bwMode="auto">
          <a:xfrm>
            <a:off x="304800" y="1371600"/>
            <a:ext cx="8293476" cy="32231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438400"/>
            <a:ext cx="3429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use entailment as usually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922837"/>
            <a:ext cx="8229600" cy="5635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modal operators have subscript A for agent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Duality</a:t>
            </a:r>
            <a:r>
              <a:rPr lang="en-US" dirty="0" smtClean="0"/>
              <a:t> of modal operators is similar to classical logic </a:t>
            </a:r>
            <a:r>
              <a:rPr lang="en-US" dirty="0" smtClean="0">
                <a:solidFill>
                  <a:srgbClr val="FF0000"/>
                </a:solidFill>
              </a:rPr>
              <a:t>quantifiers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493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duality is useful in proofs and formal reductions done automatically, but it is more convenient in hand transformations to keep both formulas as it helps to understand “what I am actually doing now?”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48000" r="22000" b="12800"/>
          <a:stretch>
            <a:fillRect/>
          </a:stretch>
        </p:blipFill>
        <p:spPr bwMode="auto">
          <a:xfrm>
            <a:off x="228600" y="1524000"/>
            <a:ext cx="8686280" cy="3360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Muddy Children: </a:t>
            </a:r>
            <a:r>
              <a:rPr lang="en-US" sz="3600" dirty="0" smtClean="0"/>
              <a:t>Examples Concerning Semantics for Epistemic Language 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6000" t="32000" r="36667" b="18133"/>
          <a:stretch>
            <a:fillRect/>
          </a:stretch>
        </p:blipFill>
        <p:spPr bwMode="auto">
          <a:xfrm>
            <a:off x="2209800" y="2286000"/>
            <a:ext cx="6491751" cy="42747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20573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rules </a:t>
            </a:r>
            <a:r>
              <a:rPr lang="en-US" dirty="0" smtClean="0"/>
              <a:t>below describe facts that we already discussed informally:</a:t>
            </a:r>
          </a:p>
          <a:p>
            <a:pPr>
              <a:buNone/>
            </a:pPr>
            <a:r>
              <a:rPr lang="en-US" b="1" i="1" u="sng" dirty="0" smtClean="0"/>
              <a:t>What is entailed by </a:t>
            </a:r>
            <a:r>
              <a:rPr lang="en-US" b="1" i="1" u="sng" dirty="0" err="1" smtClean="0"/>
              <a:t>cmm</a:t>
            </a:r>
            <a:endParaRPr lang="en-US" b="1" i="1" u="sng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952500" y="3390900"/>
            <a:ext cx="3200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Dynamics to epistemic logic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6781800" cy="685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 language is called Public Announcement Logic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kind of Dynamic Epistemic Logic.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19200" r="12000" b="26667"/>
          <a:stretch>
            <a:fillRect/>
          </a:stretch>
        </p:blipFill>
        <p:spPr bwMode="auto">
          <a:xfrm>
            <a:off x="228600" y="1219200"/>
            <a:ext cx="8322171" cy="38049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3886200"/>
            <a:ext cx="8915400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5193268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are back to Muddy Children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 with Dynamics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We define an entailment relation for dynamic logic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40533" r="11333" b="24533"/>
          <a:stretch>
            <a:fillRect/>
          </a:stretch>
        </p:blipFill>
        <p:spPr bwMode="auto">
          <a:xfrm>
            <a:off x="457200" y="2438400"/>
            <a:ext cx="8000999" cy="236067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730</Words>
  <Application>Microsoft Office PowerPoint</Application>
  <PresentationFormat>On-screen Show (4:3)</PresentationFormat>
  <Paragraphs>279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State Model (AKA Epistemic Model)</vt:lpstr>
      <vt:lpstr>The language of Epistemic Logic</vt:lpstr>
      <vt:lpstr>Epistemic Language for Muddy Children</vt:lpstr>
      <vt:lpstr>Semantics for this language</vt:lpstr>
      <vt:lpstr>Duality of modal operators is similar to classical logic quantifiers</vt:lpstr>
      <vt:lpstr>Back to Muddy Children: Examples Concerning Semantics for Epistemic Language </vt:lpstr>
      <vt:lpstr>Adding Dynamics to epistemic logic</vt:lpstr>
      <vt:lpstr>Semantics with Dynamics</vt:lpstr>
      <vt:lpstr>Duality for Actions</vt:lpstr>
      <vt:lpstr>Slide 11</vt:lpstr>
      <vt:lpstr>Slide 12</vt:lpstr>
      <vt:lpstr>Sum and Product problem</vt:lpstr>
      <vt:lpstr>Let us try for small numbers… P1 thinks.</vt:lpstr>
      <vt:lpstr>Let us try for small numbers… S1 thinks.</vt:lpstr>
      <vt:lpstr>Slide 16</vt:lpstr>
      <vt:lpstr>Adding Previous-Time Operator</vt:lpstr>
      <vt:lpstr>Language for Sum and Product</vt:lpstr>
      <vt:lpstr>Translation to formulas</vt:lpstr>
      <vt:lpstr>Formulation of a Model for the “Sum and Product” problem</vt:lpstr>
      <vt:lpstr>Formula for Sum and Product Conversation</vt:lpstr>
      <vt:lpstr>Model Checker Program DEMO already exists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126</cp:revision>
  <dcterms:created xsi:type="dcterms:W3CDTF">2011-01-19T18:43:55Z</dcterms:created>
  <dcterms:modified xsi:type="dcterms:W3CDTF">2011-02-27T00:01:44Z</dcterms:modified>
</cp:coreProperties>
</file>