
<file path=[Content_Types].xml><?xml version="1.0" encoding="utf-8"?>
<Types xmlns="http://schemas.openxmlformats.org/package/2006/content-types">
  <Override PartName="/ppt/slides/slide108.xml" ContentType="application/vnd.openxmlformats-officedocument.presentationml.slide+xml"/>
  <Override PartName="/ppt/slides/slide68.xml" ContentType="application/vnd.openxmlformats-officedocument.presentationml.slide+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slides/slide85.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118.xml" ContentType="application/vnd.openxmlformats-officedocument.presentationml.slide+xml"/>
  <Override PartName="/ppt/slides/slide90.xml" ContentType="application/vnd.openxmlformats-officedocument.presentationml.slide+xml"/>
  <Override PartName="/ppt/slides/slide21.xml" ContentType="application/vnd.openxmlformats-officedocument.presentationml.slide+xml"/>
  <Override PartName="/ppt/slides/slide107.xml" ContentType="application/vnd.openxmlformats-officedocument.presentationml.slide+xml"/>
  <Override PartName="/ppt/slides/slide23.xml" ContentType="application/vnd.openxmlformats-officedocument.presentationml.slide+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slides/slide97.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slides/slide92.xml" ContentType="application/vnd.openxmlformats-officedocument.presentationml.slide+xml"/>
  <Override PartName="/ppt/viewProps.xml" ContentType="application/vnd.openxmlformats-officedocument.presentationml.viewProps+xml"/>
  <Override PartName="/ppt/tableStyles.xml" ContentType="application/vnd.openxmlformats-officedocument.presentationml.tableStyles+xml"/>
  <Override PartName="/ppt/slides/slide13.xml" ContentType="application/vnd.openxmlformats-officedocument.presentationml.slide+xml"/>
  <Override PartName="/ppt/slides/slide121.xml" ContentType="application/vnd.openxmlformats-officedocument.presentationml.slide+xml"/>
  <Override PartName="/ppt/slides/slide87.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115.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s/slide89.xml" ContentType="application/vnd.openxmlformats-officedocument.presentationml.slide+xml"/>
  <Override PartName="/ppt/slides/slide78.xml" ContentType="application/vnd.openxmlformats-officedocument.presentationml.slide+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4.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Default Extension="vml" ContentType="application/vnd.openxmlformats-officedocument.vmlDrawing"/>
  <Default Extension="png" ContentType="image/png"/>
  <Override PartName="/ppt/slides/slide83.xml" ContentType="application/vnd.openxmlformats-officedocument.presentationml.slide+xml"/>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slides/slide53.xml" ContentType="application/vnd.openxmlformats-officedocument.presentationml.slide+xml"/>
  <Override PartName="/ppt/slides/slide76.xml" ContentType="application/vnd.openxmlformats-officedocument.presentationml.slide+xml"/>
  <Override PartName="/ppt/slides/slide55.xml" ContentType="application/vnd.openxmlformats-officedocument.presentationml.slide+xml"/>
  <Override PartName="/ppt/slides/slide67.xml" ContentType="application/vnd.openxmlformats-officedocument.presentationml.slide+xml"/>
  <Override PartName="/ppt/slides/slide100.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theme/theme2.xml" ContentType="application/vnd.openxmlformats-officedocument.theme+xml"/>
  <Override PartName="/ppt/slides/slide84.xml" ContentType="application/vnd.openxmlformats-officedocument.presentationml.slide+xml"/>
  <Override PartName="/ppt/slides/slide2.xml" ContentType="application/vnd.openxmlformats-officedocument.presentationml.slide+xml"/>
  <Override PartName="/ppt/slides/slide80.xml" ContentType="application/vnd.openxmlformats-officedocument.presentationml.slide+xml"/>
  <Override PartName="/ppt/slides/slide69.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45.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slides/slide116.xml" ContentType="application/vnd.openxmlformats-officedocument.presentationml.slide+xml"/>
  <Override PartName="/ppt/slides/slide119.xml" ContentType="application/vnd.openxmlformats-officedocument.presentationml.slide+xml"/>
  <Override PartName="/ppt/slides/slide58.xml" ContentType="application/vnd.openxmlformats-officedocument.presentationml.slide+xml"/>
  <Default Extension="xml" ContentType="application/xml"/>
  <Override PartName="/ppt/slides/slide91.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s/slide86.xml" ContentType="application/vnd.openxmlformats-officedocument.presentationml.slide+xml"/>
  <Override PartName="/ppt/slides/slide81.xml" ContentType="application/vnd.openxmlformats-officedocument.presentationml.slide+xml"/>
  <Override PartName="/ppt/slides/slide25.xml" ContentType="application/vnd.openxmlformats-officedocument.presentationml.slide+xml"/>
  <Override PartName="/ppt/slides/slide63.xml" ContentType="application/vnd.openxmlformats-officedocument.presentationml.slide+xml"/>
  <Override PartName="/ppt/slides/slide9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s/slide82.xml" ContentType="application/vnd.openxmlformats-officedocument.presentationml.slide+xml"/>
  <Override PartName="/ppt/slides/slide105.xml" ContentType="application/vnd.openxmlformats-officedocument.presentationml.slide+xml"/>
  <Override PartName="/ppt/slides/slide34.xml" ContentType="application/vnd.openxmlformats-officedocument.presentationml.slide+xml"/>
  <Override PartName="/ppt/slides/slide112.xml" ContentType="application/vnd.openxmlformats-officedocument.presentationml.slide+xml"/>
  <Override PartName="/ppt/slides/slide44.xml" ContentType="application/vnd.openxmlformats-officedocument.presentationml.slide+xml"/>
  <Override PartName="/ppt/slides/slide106.xml" ContentType="application/vnd.openxmlformats-officedocument.presentationml.slide+xml"/>
  <Override PartName="/ppt/slides/slide103.xml" ContentType="application/vnd.openxmlformats-officedocument.presentationml.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70.xml" ContentType="application/vnd.openxmlformats-officedocument.presentationml.slide+xml"/>
  <Override PartName="/ppt/slides/slide88.xml" ContentType="application/vnd.openxmlformats-officedocument.presentationml.slide+xml"/>
  <Override PartName="/ppt/slides/slide48.xml" ContentType="application/vnd.openxmlformats-officedocument.presentationml.slide+xml"/>
  <Override PartName="/ppt/slides/slide99.xml" ContentType="application/vnd.openxmlformats-officedocument.presentationml.slide+xml"/>
  <Override PartName="/ppt/slides/slide120.xml" ContentType="application/vnd.openxmlformats-officedocument.presentationml.slide+xml"/>
  <Override PartName="/ppt/presentation.xml" ContentType="application/vnd.openxmlformats-officedocument.presentationml.presentation.main+xml"/>
  <Override PartName="/ppt/slides/slide109.xml" ContentType="application/vnd.openxmlformats-officedocument.presentationml.slide+xml"/>
  <Override PartName="/ppt/slides/slide77.xml" ContentType="application/vnd.openxmlformats-officedocument.presentationml.slide+xml"/>
  <Override PartName="/ppt/slides/slide122.xml" ContentType="application/vnd.openxmlformats-officedocument.presentationml.slide+xml"/>
  <Override PartName="/ppt/slides/slide5.xml" ContentType="application/vnd.openxmlformats-officedocument.presentationml.slide+xml"/>
  <Override PartName="/ppt/theme/theme1.xml" ContentType="application/vnd.openxmlformats-officedocument.theme+xml"/>
  <Override PartName="/ppt/slideLayouts/slideLayout7.xml" ContentType="application/vnd.openxmlformats-officedocument.presentationml.slideLayout+xml"/>
  <Override PartName="/ppt/slides/slide59.xml" ContentType="application/vnd.openxmlformats-officedocument.presentationml.slide+xml"/>
  <Override PartName="/ppt/slides/slide79.xml" ContentType="application/vnd.openxmlformats-officedocument.presentationml.slide+xml"/>
  <Override PartName="/ppt/slides/slide95.xml" ContentType="application/vnd.openxmlformats-officedocument.presentationml.slide+xml"/>
  <Override PartName="/ppt/slides/slide114.xml" ContentType="application/vnd.openxmlformats-officedocument.presentationml.slide+xml"/>
  <Default Extension="jpeg" ContentType="image/jpeg"/>
  <Override PartName="/ppt/slides/slide6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0.xml" ContentType="application/vnd.openxmlformats-officedocument.presentationml.slide+xml"/>
  <Override PartName="/ppt/slideLayouts/slideLayout11.xml" ContentType="application/vnd.openxmlformats-officedocument.presentationml.slideLayout+xml"/>
  <Override PartName="/ppt/slides/slide96.xml" ContentType="application/vnd.openxmlformats-officedocument.presentationml.slide+xml"/>
  <Override PartName="/ppt/slides/slide72.xml" ContentType="application/vnd.openxmlformats-officedocument.presentationml.slide+xml"/>
  <Override PartName="/ppt/slides/slide74.xml" ContentType="application/vnd.openxmlformats-officedocument.presentationml.slide+xml"/>
  <Override PartName="/ppt/slides/slide98.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102.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73.xml" ContentType="application/vnd.openxmlformats-officedocument.presentationml.slide+xml"/>
  <Override PartName="/ppt/slides/slide32.xml" ContentType="application/vnd.openxmlformats-officedocument.presentationml.slide+xml"/>
  <Override PartName="/ppt/slides/slide117.xml" ContentType="application/vnd.openxmlformats-officedocument.presentationml.slide+xml"/>
  <Override PartName="/ppt/slides/slide71.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11.xml" ContentType="application/vnd.openxmlformats-officedocument.presentationml.slide+xml"/>
  <Override PartName="/ppt/slides/slide113.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124"/>
  </p:notesMasterIdLst>
  <p:sldIdLst>
    <p:sldId id="256" r:id="rId2"/>
    <p:sldId id="330" r:id="rId3"/>
    <p:sldId id="302" r:id="rId4"/>
    <p:sldId id="303" r:id="rId5"/>
    <p:sldId id="308" r:id="rId6"/>
    <p:sldId id="304" r:id="rId7"/>
    <p:sldId id="305" r:id="rId8"/>
    <p:sldId id="306" r:id="rId9"/>
    <p:sldId id="309" r:id="rId10"/>
    <p:sldId id="396" r:id="rId11"/>
    <p:sldId id="310" r:id="rId12"/>
    <p:sldId id="311" r:id="rId13"/>
    <p:sldId id="315" r:id="rId14"/>
    <p:sldId id="316" r:id="rId15"/>
    <p:sldId id="317" r:id="rId16"/>
    <p:sldId id="318" r:id="rId17"/>
    <p:sldId id="319" r:id="rId18"/>
    <p:sldId id="320" r:id="rId19"/>
    <p:sldId id="321" r:id="rId20"/>
    <p:sldId id="405" r:id="rId21"/>
    <p:sldId id="403" r:id="rId22"/>
    <p:sldId id="404" r:id="rId23"/>
    <p:sldId id="397" r:id="rId24"/>
    <p:sldId id="325" r:id="rId25"/>
    <p:sldId id="386" r:id="rId26"/>
    <p:sldId id="387" r:id="rId27"/>
    <p:sldId id="326" r:id="rId28"/>
    <p:sldId id="406" r:id="rId29"/>
    <p:sldId id="407" r:id="rId30"/>
    <p:sldId id="399" r:id="rId31"/>
    <p:sldId id="258" r:id="rId32"/>
    <p:sldId id="259" r:id="rId33"/>
    <p:sldId id="260" r:id="rId34"/>
    <p:sldId id="261" r:id="rId35"/>
    <p:sldId id="262" r:id="rId36"/>
    <p:sldId id="263" r:id="rId37"/>
    <p:sldId id="264" r:id="rId38"/>
    <p:sldId id="265" r:id="rId39"/>
    <p:sldId id="266" r:id="rId40"/>
    <p:sldId id="267" r:id="rId41"/>
    <p:sldId id="268" r:id="rId42"/>
    <p:sldId id="270" r:id="rId43"/>
    <p:sldId id="269" r:id="rId44"/>
    <p:sldId id="271" r:id="rId45"/>
    <p:sldId id="272" r:id="rId46"/>
    <p:sldId id="414" r:id="rId47"/>
    <p:sldId id="415" r:id="rId48"/>
    <p:sldId id="416" r:id="rId49"/>
    <p:sldId id="417" r:id="rId50"/>
    <p:sldId id="418" r:id="rId51"/>
    <p:sldId id="419" r:id="rId52"/>
    <p:sldId id="420" r:id="rId53"/>
    <p:sldId id="421" r:id="rId54"/>
    <p:sldId id="422" r:id="rId55"/>
    <p:sldId id="423" r:id="rId56"/>
    <p:sldId id="400" r:id="rId57"/>
    <p:sldId id="424" r:id="rId58"/>
    <p:sldId id="384" r:id="rId59"/>
    <p:sldId id="274" r:id="rId60"/>
    <p:sldId id="299" r:id="rId61"/>
    <p:sldId id="275" r:id="rId62"/>
    <p:sldId id="276" r:id="rId63"/>
    <p:sldId id="277" r:id="rId64"/>
    <p:sldId id="278" r:id="rId65"/>
    <p:sldId id="279" r:id="rId66"/>
    <p:sldId id="401" r:id="rId67"/>
    <p:sldId id="280" r:id="rId68"/>
    <p:sldId id="281" r:id="rId69"/>
    <p:sldId id="282" r:id="rId70"/>
    <p:sldId id="283" r:id="rId71"/>
    <p:sldId id="284" r:id="rId72"/>
    <p:sldId id="285" r:id="rId73"/>
    <p:sldId id="287" r:id="rId74"/>
    <p:sldId id="286" r:id="rId75"/>
    <p:sldId id="288" r:id="rId76"/>
    <p:sldId id="298" r:id="rId77"/>
    <p:sldId id="343" r:id="rId78"/>
    <p:sldId id="344" r:id="rId79"/>
    <p:sldId id="345" r:id="rId80"/>
    <p:sldId id="346" r:id="rId81"/>
    <p:sldId id="347" r:id="rId82"/>
    <p:sldId id="348" r:id="rId83"/>
    <p:sldId id="349" r:id="rId84"/>
    <p:sldId id="350" r:id="rId85"/>
    <p:sldId id="351" r:id="rId86"/>
    <p:sldId id="352" r:id="rId87"/>
    <p:sldId id="408" r:id="rId88"/>
    <p:sldId id="353" r:id="rId89"/>
    <p:sldId id="354" r:id="rId90"/>
    <p:sldId id="355" r:id="rId91"/>
    <p:sldId id="356" r:id="rId92"/>
    <p:sldId id="357" r:id="rId93"/>
    <p:sldId id="358" r:id="rId94"/>
    <p:sldId id="359" r:id="rId95"/>
    <p:sldId id="360" r:id="rId96"/>
    <p:sldId id="361" r:id="rId97"/>
    <p:sldId id="362" r:id="rId98"/>
    <p:sldId id="363" r:id="rId99"/>
    <p:sldId id="364" r:id="rId100"/>
    <p:sldId id="365" r:id="rId101"/>
    <p:sldId id="366" r:id="rId102"/>
    <p:sldId id="367" r:id="rId103"/>
    <p:sldId id="368" r:id="rId104"/>
    <p:sldId id="369" r:id="rId105"/>
    <p:sldId id="370" r:id="rId106"/>
    <p:sldId id="371" r:id="rId107"/>
    <p:sldId id="372" r:id="rId108"/>
    <p:sldId id="409" r:id="rId109"/>
    <p:sldId id="410" r:id="rId110"/>
    <p:sldId id="411" r:id="rId111"/>
    <p:sldId id="412" r:id="rId112"/>
    <p:sldId id="413" r:id="rId113"/>
    <p:sldId id="374" r:id="rId114"/>
    <p:sldId id="375" r:id="rId115"/>
    <p:sldId id="376" r:id="rId116"/>
    <p:sldId id="377" r:id="rId117"/>
    <p:sldId id="378" r:id="rId118"/>
    <p:sldId id="379" r:id="rId119"/>
    <p:sldId id="380" r:id="rId120"/>
    <p:sldId id="328" r:id="rId121"/>
    <p:sldId id="329" r:id="rId122"/>
    <p:sldId id="300" r:id="rId1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916" autoAdjust="0"/>
    <p:restoredTop sz="99420" autoAdjust="0"/>
  </p:normalViewPr>
  <p:slideViewPr>
    <p:cSldViewPr>
      <p:cViewPr>
        <p:scale>
          <a:sx n="62" d="100"/>
          <a:sy n="62" d="100"/>
        </p:scale>
        <p:origin x="-88" y="-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238"/>
    </p:cViewPr>
  </p:sorter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121" Type="http://schemas.openxmlformats.org/officeDocument/2006/relationships/slide" Target="slides/slide120.xml"/><Relationship Id="rId60" Type="http://schemas.openxmlformats.org/officeDocument/2006/relationships/slide" Target="slides/slide59.xml"/><Relationship Id="rId70" Type="http://schemas.openxmlformats.org/officeDocument/2006/relationships/slide" Target="slides/slide69.xml"/><Relationship Id="rId94" Type="http://schemas.openxmlformats.org/officeDocument/2006/relationships/slide" Target="slides/slide93.xml"/><Relationship Id="rId7" Type="http://schemas.openxmlformats.org/officeDocument/2006/relationships/slide" Target="slides/slide6.xml"/><Relationship Id="rId74" Type="http://schemas.openxmlformats.org/officeDocument/2006/relationships/slide" Target="slides/slide73.xml"/><Relationship Id="rId102" Type="http://schemas.openxmlformats.org/officeDocument/2006/relationships/slide" Target="slides/slide101.xml"/><Relationship Id="rId25" Type="http://schemas.openxmlformats.org/officeDocument/2006/relationships/slide" Target="slides/slide24.xml"/><Relationship Id="rId106" Type="http://schemas.openxmlformats.org/officeDocument/2006/relationships/slide" Target="slides/slide105.xml"/><Relationship Id="rId122" Type="http://schemas.openxmlformats.org/officeDocument/2006/relationships/slide" Target="slides/slide121.xml"/><Relationship Id="rId116" Type="http://schemas.openxmlformats.org/officeDocument/2006/relationships/slide" Target="slides/slide115.xml"/><Relationship Id="rId119" Type="http://schemas.openxmlformats.org/officeDocument/2006/relationships/slide" Target="slides/slide118.xml"/><Relationship Id="rId96" Type="http://schemas.openxmlformats.org/officeDocument/2006/relationships/slide" Target="slides/slide95.xml"/><Relationship Id="rId10" Type="http://schemas.openxmlformats.org/officeDocument/2006/relationships/slide" Target="slides/slide9.xml"/><Relationship Id="rId50" Type="http://schemas.openxmlformats.org/officeDocument/2006/relationships/slide" Target="slides/slide49.xml"/><Relationship Id="rId118" Type="http://schemas.openxmlformats.org/officeDocument/2006/relationships/slide" Target="slides/slide117.xml"/><Relationship Id="rId128" Type="http://schemas.openxmlformats.org/officeDocument/2006/relationships/theme" Target="theme/theme1.xml"/><Relationship Id="rId17" Type="http://schemas.openxmlformats.org/officeDocument/2006/relationships/slide" Target="slides/slide16.xml"/><Relationship Id="rId107" Type="http://schemas.openxmlformats.org/officeDocument/2006/relationships/slide" Target="slides/slide106.xml"/><Relationship Id="rId71" Type="http://schemas.openxmlformats.org/officeDocument/2006/relationships/slide" Target="slides/slide70.xml"/><Relationship Id="rId4" Type="http://schemas.openxmlformats.org/officeDocument/2006/relationships/slide" Target="slides/slide3.xml"/><Relationship Id="rId28" Type="http://schemas.openxmlformats.org/officeDocument/2006/relationships/slide" Target="slides/slide27.xml"/><Relationship Id="rId89" Type="http://schemas.openxmlformats.org/officeDocument/2006/relationships/slide" Target="slides/slide88.xml"/><Relationship Id="rId114" Type="http://schemas.openxmlformats.org/officeDocument/2006/relationships/slide" Target="slides/slide113.xml"/><Relationship Id="rId88" Type="http://schemas.openxmlformats.org/officeDocument/2006/relationships/slide" Target="slides/slide87.xml"/><Relationship Id="rId82" Type="http://schemas.openxmlformats.org/officeDocument/2006/relationships/slide" Target="slides/slide81.xml"/><Relationship Id="rId124" Type="http://schemas.openxmlformats.org/officeDocument/2006/relationships/notesMaster" Target="notesMasters/notesMaster1.xml"/><Relationship Id="rId69" Type="http://schemas.openxmlformats.org/officeDocument/2006/relationships/slide" Target="slides/slide6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72" Type="http://schemas.openxmlformats.org/officeDocument/2006/relationships/slide" Target="slides/slide71.xml"/><Relationship Id="rId35" Type="http://schemas.openxmlformats.org/officeDocument/2006/relationships/slide" Target="slides/slide34.xml"/><Relationship Id="rId75" Type="http://schemas.openxmlformats.org/officeDocument/2006/relationships/slide" Target="slides/slide74.xml"/><Relationship Id="rId80" Type="http://schemas.openxmlformats.org/officeDocument/2006/relationships/slide" Target="slides/slide79.xml"/><Relationship Id="rId31" Type="http://schemas.openxmlformats.org/officeDocument/2006/relationships/slide" Target="slides/slide30.xml"/><Relationship Id="rId62" Type="http://schemas.openxmlformats.org/officeDocument/2006/relationships/slide" Target="slides/slide61.xml"/><Relationship Id="rId79" Type="http://schemas.openxmlformats.org/officeDocument/2006/relationships/slide" Target="slides/slide78.xml"/><Relationship Id="rId97" Type="http://schemas.openxmlformats.org/officeDocument/2006/relationships/slide" Target="slides/slide96.xml"/><Relationship Id="rId111" Type="http://schemas.openxmlformats.org/officeDocument/2006/relationships/slide" Target="slides/slide110.xml"/><Relationship Id="rId98" Type="http://schemas.openxmlformats.org/officeDocument/2006/relationships/slide" Target="slides/slide97.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32" Type="http://schemas.openxmlformats.org/officeDocument/2006/relationships/slide" Target="slides/slide31.xml"/><Relationship Id="rId13" Type="http://schemas.openxmlformats.org/officeDocument/2006/relationships/slide" Target="slides/slide12.xml"/><Relationship Id="rId52" Type="http://schemas.openxmlformats.org/officeDocument/2006/relationships/slide" Target="slides/slide51.xml"/><Relationship Id="rId54" Type="http://schemas.openxmlformats.org/officeDocument/2006/relationships/slide" Target="slides/slide53.xml"/><Relationship Id="rId101" Type="http://schemas.openxmlformats.org/officeDocument/2006/relationships/slide" Target="slides/slide100.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84" Type="http://schemas.openxmlformats.org/officeDocument/2006/relationships/slide" Target="slides/slide83.xml"/><Relationship Id="rId30" Type="http://schemas.openxmlformats.org/officeDocument/2006/relationships/slide" Target="slides/slide29.xml"/><Relationship Id="rId29" Type="http://schemas.openxmlformats.org/officeDocument/2006/relationships/slide" Target="slides/slide28.xml"/><Relationship Id="rId83" Type="http://schemas.openxmlformats.org/officeDocument/2006/relationships/slide" Target="slides/slide82.xml"/><Relationship Id="rId41" Type="http://schemas.openxmlformats.org/officeDocument/2006/relationships/slide" Target="slides/slide40.xml"/><Relationship Id="rId5" Type="http://schemas.openxmlformats.org/officeDocument/2006/relationships/slide" Target="slides/slide4.xml"/><Relationship Id="rId22" Type="http://schemas.openxmlformats.org/officeDocument/2006/relationships/slide" Target="slides/slide21.xml"/><Relationship Id="rId95" Type="http://schemas.openxmlformats.org/officeDocument/2006/relationships/slide" Target="slides/slide94.xml"/><Relationship Id="rId39" Type="http://schemas.openxmlformats.org/officeDocument/2006/relationships/slide" Target="slides/slide38.xml"/><Relationship Id="rId43" Type="http://schemas.openxmlformats.org/officeDocument/2006/relationships/slide" Target="slides/slide42.xml"/><Relationship Id="rId104" Type="http://schemas.openxmlformats.org/officeDocument/2006/relationships/slide" Target="slides/slide103.xml"/><Relationship Id="rId90" Type="http://schemas.openxmlformats.org/officeDocument/2006/relationships/slide" Target="slides/slide89.xml"/><Relationship Id="rId77" Type="http://schemas.openxmlformats.org/officeDocument/2006/relationships/slide" Target="slides/slide76.xml"/><Relationship Id="rId63" Type="http://schemas.openxmlformats.org/officeDocument/2006/relationships/slide" Target="slides/slide62.xml"/><Relationship Id="rId85" Type="http://schemas.openxmlformats.org/officeDocument/2006/relationships/slide" Target="slides/slide84.xml"/><Relationship Id="rId105" Type="http://schemas.openxmlformats.org/officeDocument/2006/relationships/slide" Target="slides/slide104.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99" Type="http://schemas.openxmlformats.org/officeDocument/2006/relationships/slide" Target="slides/slide98.xml"/><Relationship Id="rId14" Type="http://schemas.openxmlformats.org/officeDocument/2006/relationships/slide" Target="slides/slide13.xml"/><Relationship Id="rId103" Type="http://schemas.openxmlformats.org/officeDocument/2006/relationships/slide" Target="slides/slide102.xml"/><Relationship Id="rId127" Type="http://schemas.openxmlformats.org/officeDocument/2006/relationships/viewProps" Target="viewProps.xml"/><Relationship Id="rId92" Type="http://schemas.openxmlformats.org/officeDocument/2006/relationships/slide" Target="slides/slide91.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slide" Target="slides/slide72.xml"/><Relationship Id="rId87" Type="http://schemas.openxmlformats.org/officeDocument/2006/relationships/slide" Target="slides/slide86.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17" Type="http://schemas.openxmlformats.org/officeDocument/2006/relationships/slide" Target="slides/slide116.xml"/><Relationship Id="rId129" Type="http://schemas.openxmlformats.org/officeDocument/2006/relationships/tableStyles" Target="tableStyles.xml"/><Relationship Id="rId112" Type="http://schemas.openxmlformats.org/officeDocument/2006/relationships/slide" Target="slides/slide111.xml"/><Relationship Id="rId19" Type="http://schemas.openxmlformats.org/officeDocument/2006/relationships/slide" Target="slides/slide18.xml"/><Relationship Id="rId120" Type="http://schemas.openxmlformats.org/officeDocument/2006/relationships/slide" Target="slides/slide119.xml"/><Relationship Id="rId126" Type="http://schemas.openxmlformats.org/officeDocument/2006/relationships/presProps" Target="presProps.xml"/><Relationship Id="rId57" Type="http://schemas.openxmlformats.org/officeDocument/2006/relationships/slide" Target="slides/slide56.xml"/><Relationship Id="rId109" Type="http://schemas.openxmlformats.org/officeDocument/2006/relationships/slide" Target="slides/slide108.xml"/><Relationship Id="rId46" Type="http://schemas.openxmlformats.org/officeDocument/2006/relationships/slide" Target="slides/slide45.xml"/><Relationship Id="rId86" Type="http://schemas.openxmlformats.org/officeDocument/2006/relationships/slide" Target="slides/slide85.xml"/><Relationship Id="rId59" Type="http://schemas.openxmlformats.org/officeDocument/2006/relationships/slide" Target="slides/slide58.xml"/><Relationship Id="rId51" Type="http://schemas.openxmlformats.org/officeDocument/2006/relationships/slide" Target="slides/slide50.xml"/><Relationship Id="rId66" Type="http://schemas.openxmlformats.org/officeDocument/2006/relationships/slide" Target="slides/slide65.xml"/><Relationship Id="rId55" Type="http://schemas.openxmlformats.org/officeDocument/2006/relationships/slide" Target="slides/slide54.xml"/><Relationship Id="rId34" Type="http://schemas.openxmlformats.org/officeDocument/2006/relationships/slide" Target="slides/slide33.xml"/><Relationship Id="rId81" Type="http://schemas.openxmlformats.org/officeDocument/2006/relationships/slide" Target="slides/slide80.xml"/><Relationship Id="rId40" Type="http://schemas.openxmlformats.org/officeDocument/2006/relationships/slide" Target="slides/slide39.xml"/><Relationship Id="rId36" Type="http://schemas.openxmlformats.org/officeDocument/2006/relationships/slide" Target="slides/slide35.xml"/><Relationship Id="rId125" Type="http://schemas.openxmlformats.org/officeDocument/2006/relationships/printerSettings" Target="printerSettings/printerSettings1.bin"/><Relationship Id="rId76" Type="http://schemas.openxmlformats.org/officeDocument/2006/relationships/slide" Target="slides/slide75.xml"/><Relationship Id="rId8" Type="http://schemas.openxmlformats.org/officeDocument/2006/relationships/slide" Target="slides/slide7.xml"/><Relationship Id="rId65" Type="http://schemas.openxmlformats.org/officeDocument/2006/relationships/slide" Target="slides/slide64.xml"/><Relationship Id="rId67" Type="http://schemas.openxmlformats.org/officeDocument/2006/relationships/slide" Target="slides/slide66.xml"/><Relationship Id="rId37" Type="http://schemas.openxmlformats.org/officeDocument/2006/relationships/slide" Target="slides/slide36.xml"/><Relationship Id="rId110" Type="http://schemas.openxmlformats.org/officeDocument/2006/relationships/slide" Target="slides/slide109.xml"/><Relationship Id="rId113" Type="http://schemas.openxmlformats.org/officeDocument/2006/relationships/slide" Target="slides/slide112.xml"/><Relationship Id="rId12" Type="http://schemas.openxmlformats.org/officeDocument/2006/relationships/slide" Target="slides/slide11.xml"/><Relationship Id="rId108" Type="http://schemas.openxmlformats.org/officeDocument/2006/relationships/slide" Target="slides/slide107.xml"/><Relationship Id="rId3" Type="http://schemas.openxmlformats.org/officeDocument/2006/relationships/slide" Target="slides/slide2.xml"/><Relationship Id="rId123" Type="http://schemas.openxmlformats.org/officeDocument/2006/relationships/slide" Target="slides/slide122.xml"/><Relationship Id="rId26" Type="http://schemas.openxmlformats.org/officeDocument/2006/relationships/slide" Target="slides/slide25.xml"/><Relationship Id="rId100" Type="http://schemas.openxmlformats.org/officeDocument/2006/relationships/slide" Target="slides/slide99.xml"/><Relationship Id="rId11" Type="http://schemas.openxmlformats.org/officeDocument/2006/relationships/slide" Target="slides/slide10.xml"/><Relationship Id="rId68" Type="http://schemas.openxmlformats.org/officeDocument/2006/relationships/slide" Target="slides/slide67.xml"/><Relationship Id="rId115" Type="http://schemas.openxmlformats.org/officeDocument/2006/relationships/slide" Target="slides/slide114.xml"/><Relationship Id="rId16" Type="http://schemas.openxmlformats.org/officeDocument/2006/relationships/slide" Target="slides/slide15.xml"/><Relationship Id="rId33" Type="http://schemas.openxmlformats.org/officeDocument/2006/relationships/slide" Target="slides/slide32.xml"/><Relationship Id="rId91" Type="http://schemas.openxmlformats.org/officeDocument/2006/relationships/slide" Target="slides/slide90.xml"/><Relationship Id="rId93" Type="http://schemas.openxmlformats.org/officeDocument/2006/relationships/slide" Target="slides/slide92.xml"/><Relationship Id="rId78" Type="http://schemas.openxmlformats.org/officeDocument/2006/relationships/slide" Target="slides/slide77.xml"/><Relationship Id="rId15" Type="http://schemas.openxmlformats.org/officeDocument/2006/relationships/slide" Target="slides/slide14.xml"/><Relationship Id="rId21"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AD21C6B-1295-4A83-88B9-A107EB9D1DF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C50059-4227-40C6-A9D2-573C7C1CDB84}" type="slidenum">
              <a:rPr lang="en-US"/>
              <a:pPr/>
              <a:t>108</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C50059-4227-40C6-A9D2-573C7C1CDB84}" type="slidenum">
              <a:rPr lang="en-US"/>
              <a:pPr/>
              <a:t>109</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October 21, 2004</a:t>
            </a:r>
            <a:endParaRPr lang="en-US"/>
          </a:p>
        </p:txBody>
      </p:sp>
      <p:sp>
        <p:nvSpPr>
          <p:cNvPr id="5" name="Footer Placeholder 4"/>
          <p:cNvSpPr>
            <a:spLocks noGrp="1"/>
          </p:cNvSpPr>
          <p:nvPr>
            <p:ph type="ftr" sz="quarter" idx="11"/>
          </p:nvPr>
        </p:nvSpPr>
        <p:spPr/>
        <p:txBody>
          <a:bodyPr/>
          <a:lstStyle/>
          <a:p>
            <a:r>
              <a:rPr lang="en-US" smtClean="0"/>
              <a:t>AI: Prolog Language Tutorial</a:t>
            </a:r>
            <a:endParaRPr lang="en-US"/>
          </a:p>
        </p:txBody>
      </p:sp>
      <p:sp>
        <p:nvSpPr>
          <p:cNvPr id="6" name="Slide Number Placeholder 5"/>
          <p:cNvSpPr>
            <a:spLocks noGrp="1"/>
          </p:cNvSpPr>
          <p:nvPr>
            <p:ph type="sldNum" sz="quarter" idx="12"/>
          </p:nvPr>
        </p:nvSpPr>
        <p:spPr/>
        <p:txBody>
          <a:bodyPr/>
          <a:lstStyle/>
          <a:p>
            <a:fld id="{15D8BB80-4AF5-4900-A018-64DF1CA532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21, 2004</a:t>
            </a:r>
            <a:endParaRPr lang="en-US"/>
          </a:p>
        </p:txBody>
      </p:sp>
      <p:sp>
        <p:nvSpPr>
          <p:cNvPr id="5" name="Footer Placeholder 4"/>
          <p:cNvSpPr>
            <a:spLocks noGrp="1"/>
          </p:cNvSpPr>
          <p:nvPr>
            <p:ph type="ftr" sz="quarter" idx="11"/>
          </p:nvPr>
        </p:nvSpPr>
        <p:spPr/>
        <p:txBody>
          <a:bodyPr/>
          <a:lstStyle/>
          <a:p>
            <a:r>
              <a:rPr lang="en-US" smtClean="0"/>
              <a:t>AI: Prolog Language Tutorial</a:t>
            </a:r>
            <a:endParaRPr lang="en-US"/>
          </a:p>
        </p:txBody>
      </p:sp>
      <p:sp>
        <p:nvSpPr>
          <p:cNvPr id="6" name="Slide Number Placeholder 5"/>
          <p:cNvSpPr>
            <a:spLocks noGrp="1"/>
          </p:cNvSpPr>
          <p:nvPr>
            <p:ph type="sldNum" sz="quarter" idx="12"/>
          </p:nvPr>
        </p:nvSpPr>
        <p:spPr/>
        <p:txBody>
          <a:bodyPr/>
          <a:lstStyle/>
          <a:p>
            <a:fld id="{6355FDB1-D24A-4B52-8A0B-9EA75AF39C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21, 2004</a:t>
            </a:r>
            <a:endParaRPr lang="en-US"/>
          </a:p>
        </p:txBody>
      </p:sp>
      <p:sp>
        <p:nvSpPr>
          <p:cNvPr id="5" name="Footer Placeholder 4"/>
          <p:cNvSpPr>
            <a:spLocks noGrp="1"/>
          </p:cNvSpPr>
          <p:nvPr>
            <p:ph type="ftr" sz="quarter" idx="11"/>
          </p:nvPr>
        </p:nvSpPr>
        <p:spPr/>
        <p:txBody>
          <a:bodyPr/>
          <a:lstStyle/>
          <a:p>
            <a:r>
              <a:rPr lang="en-US" smtClean="0"/>
              <a:t>AI: Prolog Language Tutorial</a:t>
            </a:r>
            <a:endParaRPr lang="en-US"/>
          </a:p>
        </p:txBody>
      </p:sp>
      <p:sp>
        <p:nvSpPr>
          <p:cNvPr id="6" name="Slide Number Placeholder 5"/>
          <p:cNvSpPr>
            <a:spLocks noGrp="1"/>
          </p:cNvSpPr>
          <p:nvPr>
            <p:ph type="sldNum" sz="quarter" idx="12"/>
          </p:nvPr>
        </p:nvSpPr>
        <p:spPr/>
        <p:txBody>
          <a:bodyPr/>
          <a:lstStyle/>
          <a:p>
            <a:fld id="{008A4515-D905-44D5-9397-90B2F937ED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6096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371600"/>
            <a:ext cx="4267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371600"/>
            <a:ext cx="4267200" cy="4724400"/>
          </a:xfrm>
        </p:spPr>
        <p:txBody>
          <a:bodyPr/>
          <a:lstStyle/>
          <a:p>
            <a:endParaRPr lang="en-US"/>
          </a:p>
        </p:txBody>
      </p:sp>
      <p:sp>
        <p:nvSpPr>
          <p:cNvPr id="5" name="Slide Number Placeholder 4"/>
          <p:cNvSpPr>
            <a:spLocks noGrp="1"/>
          </p:cNvSpPr>
          <p:nvPr>
            <p:ph type="sldNum" sz="quarter" idx="10"/>
          </p:nvPr>
        </p:nvSpPr>
        <p:spPr>
          <a:xfrm>
            <a:off x="8458200" y="6400800"/>
            <a:ext cx="685800" cy="457200"/>
          </a:xfrm>
        </p:spPr>
        <p:txBody>
          <a:bodyPr/>
          <a:lstStyle>
            <a:lvl1pPr>
              <a:defRPr/>
            </a:lvl1pPr>
          </a:lstStyle>
          <a:p>
            <a:fld id="{54FA34A3-6ED6-4AAE-832F-FB4D9D6944CE}"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21, 2004</a:t>
            </a:r>
            <a:endParaRPr lang="en-US"/>
          </a:p>
        </p:txBody>
      </p:sp>
      <p:sp>
        <p:nvSpPr>
          <p:cNvPr id="5" name="Footer Placeholder 4"/>
          <p:cNvSpPr>
            <a:spLocks noGrp="1"/>
          </p:cNvSpPr>
          <p:nvPr>
            <p:ph type="ftr" sz="quarter" idx="11"/>
          </p:nvPr>
        </p:nvSpPr>
        <p:spPr/>
        <p:txBody>
          <a:bodyPr/>
          <a:lstStyle/>
          <a:p>
            <a:r>
              <a:rPr lang="en-US" smtClean="0"/>
              <a:t>AI: Prolog Language Tutorial</a:t>
            </a:r>
            <a:endParaRPr lang="en-US"/>
          </a:p>
        </p:txBody>
      </p:sp>
      <p:sp>
        <p:nvSpPr>
          <p:cNvPr id="6" name="Slide Number Placeholder 5"/>
          <p:cNvSpPr>
            <a:spLocks noGrp="1"/>
          </p:cNvSpPr>
          <p:nvPr>
            <p:ph type="sldNum" sz="quarter" idx="12"/>
          </p:nvPr>
        </p:nvSpPr>
        <p:spPr/>
        <p:txBody>
          <a:bodyPr/>
          <a:lstStyle/>
          <a:p>
            <a:fld id="{4C48EEBD-460C-426C-8AF5-73E053FD6E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October 21, 2004</a:t>
            </a:r>
            <a:endParaRPr lang="en-US"/>
          </a:p>
        </p:txBody>
      </p:sp>
      <p:sp>
        <p:nvSpPr>
          <p:cNvPr id="5" name="Footer Placeholder 4"/>
          <p:cNvSpPr>
            <a:spLocks noGrp="1"/>
          </p:cNvSpPr>
          <p:nvPr>
            <p:ph type="ftr" sz="quarter" idx="11"/>
          </p:nvPr>
        </p:nvSpPr>
        <p:spPr/>
        <p:txBody>
          <a:bodyPr/>
          <a:lstStyle/>
          <a:p>
            <a:r>
              <a:rPr lang="en-US" smtClean="0"/>
              <a:t>AI: Prolog Language Tutorial</a:t>
            </a:r>
            <a:endParaRPr lang="en-US"/>
          </a:p>
        </p:txBody>
      </p:sp>
      <p:sp>
        <p:nvSpPr>
          <p:cNvPr id="6" name="Slide Number Placeholder 5"/>
          <p:cNvSpPr>
            <a:spLocks noGrp="1"/>
          </p:cNvSpPr>
          <p:nvPr>
            <p:ph type="sldNum" sz="quarter" idx="12"/>
          </p:nvPr>
        </p:nvSpPr>
        <p:spPr/>
        <p:txBody>
          <a:bodyPr/>
          <a:lstStyle/>
          <a:p>
            <a:fld id="{6236C206-0A0C-4CBB-913F-D04F3A0015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October 21, 2004</a:t>
            </a:r>
            <a:endParaRPr lang="en-US"/>
          </a:p>
        </p:txBody>
      </p:sp>
      <p:sp>
        <p:nvSpPr>
          <p:cNvPr id="6" name="Footer Placeholder 5"/>
          <p:cNvSpPr>
            <a:spLocks noGrp="1"/>
          </p:cNvSpPr>
          <p:nvPr>
            <p:ph type="ftr" sz="quarter" idx="11"/>
          </p:nvPr>
        </p:nvSpPr>
        <p:spPr/>
        <p:txBody>
          <a:bodyPr/>
          <a:lstStyle/>
          <a:p>
            <a:r>
              <a:rPr lang="en-US" smtClean="0"/>
              <a:t>AI: Prolog Language Tutorial</a:t>
            </a:r>
            <a:endParaRPr lang="en-US"/>
          </a:p>
        </p:txBody>
      </p:sp>
      <p:sp>
        <p:nvSpPr>
          <p:cNvPr id="7" name="Slide Number Placeholder 6"/>
          <p:cNvSpPr>
            <a:spLocks noGrp="1"/>
          </p:cNvSpPr>
          <p:nvPr>
            <p:ph type="sldNum" sz="quarter" idx="12"/>
          </p:nvPr>
        </p:nvSpPr>
        <p:spPr/>
        <p:txBody>
          <a:bodyPr/>
          <a:lstStyle/>
          <a:p>
            <a:fld id="{0471F936-7F18-4568-9F31-69CF26F6A1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October 21, 2004</a:t>
            </a:r>
            <a:endParaRPr lang="en-US"/>
          </a:p>
        </p:txBody>
      </p:sp>
      <p:sp>
        <p:nvSpPr>
          <p:cNvPr id="8" name="Footer Placeholder 7"/>
          <p:cNvSpPr>
            <a:spLocks noGrp="1"/>
          </p:cNvSpPr>
          <p:nvPr>
            <p:ph type="ftr" sz="quarter" idx="11"/>
          </p:nvPr>
        </p:nvSpPr>
        <p:spPr/>
        <p:txBody>
          <a:bodyPr/>
          <a:lstStyle/>
          <a:p>
            <a:r>
              <a:rPr lang="en-US" smtClean="0"/>
              <a:t>AI: Prolog Language Tutorial</a:t>
            </a:r>
            <a:endParaRPr lang="en-US"/>
          </a:p>
        </p:txBody>
      </p:sp>
      <p:sp>
        <p:nvSpPr>
          <p:cNvPr id="9" name="Slide Number Placeholder 8"/>
          <p:cNvSpPr>
            <a:spLocks noGrp="1"/>
          </p:cNvSpPr>
          <p:nvPr>
            <p:ph type="sldNum" sz="quarter" idx="12"/>
          </p:nvPr>
        </p:nvSpPr>
        <p:spPr/>
        <p:txBody>
          <a:bodyPr/>
          <a:lstStyle/>
          <a:p>
            <a:fld id="{55A90BB2-3777-4C25-BEA6-C3456DC77D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October 21, 2004</a:t>
            </a:r>
            <a:endParaRPr lang="en-US"/>
          </a:p>
        </p:txBody>
      </p:sp>
      <p:sp>
        <p:nvSpPr>
          <p:cNvPr id="4" name="Footer Placeholder 3"/>
          <p:cNvSpPr>
            <a:spLocks noGrp="1"/>
          </p:cNvSpPr>
          <p:nvPr>
            <p:ph type="ftr" sz="quarter" idx="11"/>
          </p:nvPr>
        </p:nvSpPr>
        <p:spPr/>
        <p:txBody>
          <a:bodyPr/>
          <a:lstStyle/>
          <a:p>
            <a:r>
              <a:rPr lang="en-US" smtClean="0"/>
              <a:t>AI: Prolog Language Tutorial</a:t>
            </a:r>
            <a:endParaRPr lang="en-US"/>
          </a:p>
        </p:txBody>
      </p:sp>
      <p:sp>
        <p:nvSpPr>
          <p:cNvPr id="5" name="Slide Number Placeholder 4"/>
          <p:cNvSpPr>
            <a:spLocks noGrp="1"/>
          </p:cNvSpPr>
          <p:nvPr>
            <p:ph type="sldNum" sz="quarter" idx="12"/>
          </p:nvPr>
        </p:nvSpPr>
        <p:spPr/>
        <p:txBody>
          <a:bodyPr/>
          <a:lstStyle/>
          <a:p>
            <a:fld id="{D216CD45-194C-45EC-A0B1-C793B9BAF1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October 21, 2004</a:t>
            </a:r>
            <a:endParaRPr lang="en-US"/>
          </a:p>
        </p:txBody>
      </p:sp>
      <p:sp>
        <p:nvSpPr>
          <p:cNvPr id="3" name="Footer Placeholder 2"/>
          <p:cNvSpPr>
            <a:spLocks noGrp="1"/>
          </p:cNvSpPr>
          <p:nvPr>
            <p:ph type="ftr" sz="quarter" idx="11"/>
          </p:nvPr>
        </p:nvSpPr>
        <p:spPr/>
        <p:txBody>
          <a:bodyPr/>
          <a:lstStyle/>
          <a:p>
            <a:r>
              <a:rPr lang="en-US" smtClean="0"/>
              <a:t>AI: Prolog Language Tutorial</a:t>
            </a:r>
            <a:endParaRPr lang="en-US"/>
          </a:p>
        </p:txBody>
      </p:sp>
      <p:sp>
        <p:nvSpPr>
          <p:cNvPr id="4" name="Slide Number Placeholder 3"/>
          <p:cNvSpPr>
            <a:spLocks noGrp="1"/>
          </p:cNvSpPr>
          <p:nvPr>
            <p:ph type="sldNum" sz="quarter" idx="12"/>
          </p:nvPr>
        </p:nvSpPr>
        <p:spPr/>
        <p:txBody>
          <a:bodyPr/>
          <a:lstStyle/>
          <a:p>
            <a:fld id="{FD2CB826-2456-46E2-ABA9-9F9DE2DE68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21, 2004</a:t>
            </a:r>
            <a:endParaRPr lang="en-US"/>
          </a:p>
        </p:txBody>
      </p:sp>
      <p:sp>
        <p:nvSpPr>
          <p:cNvPr id="6" name="Footer Placeholder 5"/>
          <p:cNvSpPr>
            <a:spLocks noGrp="1"/>
          </p:cNvSpPr>
          <p:nvPr>
            <p:ph type="ftr" sz="quarter" idx="11"/>
          </p:nvPr>
        </p:nvSpPr>
        <p:spPr/>
        <p:txBody>
          <a:bodyPr/>
          <a:lstStyle/>
          <a:p>
            <a:r>
              <a:rPr lang="en-US" smtClean="0"/>
              <a:t>AI: Prolog Language Tutorial</a:t>
            </a:r>
            <a:endParaRPr lang="en-US"/>
          </a:p>
        </p:txBody>
      </p:sp>
      <p:sp>
        <p:nvSpPr>
          <p:cNvPr id="7" name="Slide Number Placeholder 6"/>
          <p:cNvSpPr>
            <a:spLocks noGrp="1"/>
          </p:cNvSpPr>
          <p:nvPr>
            <p:ph type="sldNum" sz="quarter" idx="12"/>
          </p:nvPr>
        </p:nvSpPr>
        <p:spPr/>
        <p:txBody>
          <a:bodyPr/>
          <a:lstStyle/>
          <a:p>
            <a:fld id="{4D387CB0-D099-404F-AFEF-B84375616E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21, 2004</a:t>
            </a:r>
            <a:endParaRPr lang="en-US"/>
          </a:p>
        </p:txBody>
      </p:sp>
      <p:sp>
        <p:nvSpPr>
          <p:cNvPr id="6" name="Footer Placeholder 5"/>
          <p:cNvSpPr>
            <a:spLocks noGrp="1"/>
          </p:cNvSpPr>
          <p:nvPr>
            <p:ph type="ftr" sz="quarter" idx="11"/>
          </p:nvPr>
        </p:nvSpPr>
        <p:spPr/>
        <p:txBody>
          <a:bodyPr/>
          <a:lstStyle/>
          <a:p>
            <a:r>
              <a:rPr lang="en-US" smtClean="0"/>
              <a:t>AI: Prolog Language Tutorial</a:t>
            </a:r>
            <a:endParaRPr lang="en-US"/>
          </a:p>
        </p:txBody>
      </p:sp>
      <p:sp>
        <p:nvSpPr>
          <p:cNvPr id="7" name="Slide Number Placeholder 6"/>
          <p:cNvSpPr>
            <a:spLocks noGrp="1"/>
          </p:cNvSpPr>
          <p:nvPr>
            <p:ph type="sldNum" sz="quarter" idx="12"/>
          </p:nvPr>
        </p:nvSpPr>
        <p:spPr/>
        <p:txBody>
          <a:bodyPr/>
          <a:lstStyle/>
          <a:p>
            <a:fld id="{7B1BD463-A659-4402-905F-E4C5499F3B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21, 2004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AI: Prolog Language Tutorial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17924-1D2B-431E-B04C-F40023D81A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4" Type="http://schemas.openxmlformats.org/officeDocument/2006/relationships/hyperlink" Target="http://www.dobrev.com/" TargetMode="External"/><Relationship Id="rId1" Type="http://schemas.openxmlformats.org/officeDocument/2006/relationships/slideLayout" Target="../slideLayouts/slideLayout2.xml"/><Relationship Id="rId2" Type="http://schemas.openxmlformats.org/officeDocument/2006/relationships/hyperlink" Target="http://www.swi-prolog.org/" TargetMode="External"/><Relationship Id="rId3" Type="http://schemas.openxmlformats.org/officeDocument/2006/relationships/hyperlink" Target="http://www.ncc.up.pt/~vsc/Yap/" TargetMode="External"/></Relationships>
</file>

<file path=ppt/slides/_rels/slide121.xml.rels><?xml version="1.0" encoding="UTF-8" standalone="yes"?>
<Relationships xmlns="http://schemas.openxmlformats.org/package/2006/relationships"><Relationship Id="rId4" Type="http://schemas.openxmlformats.org/officeDocument/2006/relationships/hyperlink" Target="http://dictionary.reference.com/browse/logic%20programming" TargetMode="External"/><Relationship Id="rId1" Type="http://schemas.openxmlformats.org/officeDocument/2006/relationships/slideLayout" Target="../slideLayouts/slideLayout2.xml"/><Relationship Id="rId2" Type="http://schemas.openxmlformats.org/officeDocument/2006/relationships/hyperlink" Target="http://www.afm.sbu.ac.uk/logic-prog/" TargetMode="External"/><Relationship Id="rId3" Type="http://schemas.openxmlformats.org/officeDocument/2006/relationships/hyperlink" Target="http://en.wikipedia.org/wiki/Logic_programming" TargetMode="Externa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cs.kent.edu/~mscherge/AI/Prolog/toys.p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www.cs.kent.edu/~mscherge/AI/Prolog/hanoi.pl"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4" Type="http://schemas.openxmlformats.org/officeDocument/2006/relationships/hyperlink" Target="http://www.cs.kent.edu/~mscherge/AI/Prolog/kitchen.pl" TargetMode="External"/><Relationship Id="rId1" Type="http://schemas.openxmlformats.org/officeDocument/2006/relationships/slideLayout" Target="../slideLayouts/slideLayout2.xml"/><Relationship Id="rId2" Type="http://schemas.openxmlformats.org/officeDocument/2006/relationships/hyperlink" Target="http://www.cs.kent.edu/~mscherge/AI/Prolog/change.pl" TargetMode="External"/><Relationship Id="rId3" Type="http://schemas.openxmlformats.org/officeDocument/2006/relationships/hyperlink" Target="http://www.cs.kent.edu/~mscherge/AI/Prolog/cars.pl"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381000"/>
            <a:ext cx="8153400" cy="5791200"/>
          </a:xfrm>
        </p:spPr>
        <p:txBody>
          <a:bodyPr>
            <a:normAutofit/>
          </a:bodyPr>
          <a:lstStyle/>
          <a:p>
            <a:r>
              <a:rPr lang="en-US" dirty="0"/>
              <a:t>Artificial </a:t>
            </a:r>
            <a:r>
              <a:rPr lang="en-US" dirty="0" smtClean="0"/>
              <a:t>Intelligence programming and </a:t>
            </a:r>
            <a:br>
              <a:rPr lang="en-US" dirty="0" smtClean="0"/>
            </a:br>
            <a:r>
              <a:rPr lang="en-US" dirty="0" smtClean="0"/>
              <a:t/>
            </a:r>
            <a:br>
              <a:rPr lang="en-US" dirty="0" smtClean="0"/>
            </a:br>
            <a:r>
              <a:rPr lang="en-US" dirty="0"/>
              <a:t/>
            </a:r>
            <a:br>
              <a:rPr lang="en-US" dirty="0"/>
            </a:br>
            <a:r>
              <a:rPr lang="en-US" dirty="0"/>
              <a:t>Prolog Language Tutorial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solidFill>
            <a:srgbClr val="FFFF00"/>
          </a:solidFill>
        </p:spPr>
        <p:txBody>
          <a:bodyPr/>
          <a:lstStyle/>
          <a:p>
            <a:r>
              <a:rPr lang="en-US" dirty="0"/>
              <a:t>Prolog Structure</a:t>
            </a:r>
          </a:p>
        </p:txBody>
      </p:sp>
      <p:sp>
        <p:nvSpPr>
          <p:cNvPr id="24579" name="Rectangle 3"/>
          <p:cNvSpPr>
            <a:spLocks noGrp="1" noChangeArrowheads="1"/>
          </p:cNvSpPr>
          <p:nvPr>
            <p:ph idx="1"/>
          </p:nvPr>
        </p:nvSpPr>
        <p:spPr/>
        <p:txBody>
          <a:bodyPr>
            <a:normAutofit fontScale="92500" lnSpcReduction="10000"/>
          </a:bodyPr>
          <a:lstStyle/>
          <a:p>
            <a:r>
              <a:rPr lang="en-US" dirty="0">
                <a:solidFill>
                  <a:srgbClr val="FF0000"/>
                </a:solidFill>
              </a:rPr>
              <a:t>Prolog facts </a:t>
            </a:r>
            <a:r>
              <a:rPr lang="en-US" dirty="0"/>
              <a:t>– a database of predicates and associations.</a:t>
            </a:r>
          </a:p>
          <a:p>
            <a:endParaRPr lang="en-US" dirty="0"/>
          </a:p>
          <a:p>
            <a:r>
              <a:rPr lang="en-US" dirty="0">
                <a:solidFill>
                  <a:srgbClr val="FF0000"/>
                </a:solidFill>
              </a:rPr>
              <a:t>Prolog rules </a:t>
            </a:r>
            <a:r>
              <a:rPr lang="en-US" dirty="0"/>
              <a:t>– define new predicates by using Prolog facts.</a:t>
            </a:r>
          </a:p>
          <a:p>
            <a:endParaRPr lang="en-US" dirty="0"/>
          </a:p>
          <a:p>
            <a:r>
              <a:rPr lang="en-US" dirty="0">
                <a:solidFill>
                  <a:srgbClr val="00B0F0"/>
                </a:solidFill>
              </a:rPr>
              <a:t>Note: </a:t>
            </a:r>
            <a:endParaRPr lang="en-US" dirty="0" smtClean="0">
              <a:solidFill>
                <a:srgbClr val="00B0F0"/>
              </a:solidFill>
            </a:endParaRPr>
          </a:p>
          <a:p>
            <a:pPr lvl="1"/>
            <a:r>
              <a:rPr lang="en-US" dirty="0" smtClean="0"/>
              <a:t>Prolog </a:t>
            </a:r>
            <a:r>
              <a:rPr lang="en-US" dirty="0"/>
              <a:t>considers </a:t>
            </a:r>
            <a:r>
              <a:rPr lang="en-US" dirty="0">
                <a:solidFill>
                  <a:srgbClr val="FF0000"/>
                </a:solidFill>
              </a:rPr>
              <a:t>capital</a:t>
            </a:r>
            <a:r>
              <a:rPr lang="en-US" dirty="0"/>
              <a:t> letters to denote </a:t>
            </a:r>
            <a:r>
              <a:rPr lang="en-US" dirty="0">
                <a:solidFill>
                  <a:srgbClr val="FF0000"/>
                </a:solidFill>
              </a:rPr>
              <a:t>variables</a:t>
            </a:r>
            <a:r>
              <a:rPr lang="en-US" dirty="0"/>
              <a:t>, not predicates.</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Red-Green Cuts (!)</a:t>
            </a:r>
          </a:p>
        </p:txBody>
      </p:sp>
      <p:sp>
        <p:nvSpPr>
          <p:cNvPr id="103427" name="Rectangle 3"/>
          <p:cNvSpPr>
            <a:spLocks noGrp="1" noChangeArrowheads="1"/>
          </p:cNvSpPr>
          <p:nvPr>
            <p:ph type="body" idx="1"/>
          </p:nvPr>
        </p:nvSpPr>
        <p:spPr/>
        <p:txBody>
          <a:bodyPr/>
          <a:lstStyle/>
          <a:p>
            <a:r>
              <a:rPr lang="en-US"/>
              <a:t>A </a:t>
            </a:r>
            <a:r>
              <a:rPr lang="en-US">
                <a:solidFill>
                  <a:srgbClr val="009900"/>
                </a:solidFill>
              </a:rPr>
              <a:t>‘</a:t>
            </a:r>
            <a:r>
              <a:rPr lang="en-US" b="1">
                <a:solidFill>
                  <a:srgbClr val="009900"/>
                </a:solidFill>
              </a:rPr>
              <a:t>green</a:t>
            </a:r>
            <a:r>
              <a:rPr lang="en-US">
                <a:solidFill>
                  <a:srgbClr val="009900"/>
                </a:solidFill>
              </a:rPr>
              <a:t>’</a:t>
            </a:r>
            <a:r>
              <a:rPr lang="en-US"/>
              <a:t> cut</a:t>
            </a:r>
          </a:p>
          <a:p>
            <a:pPr lvl="1"/>
            <a:r>
              <a:rPr lang="en-US"/>
              <a:t>Only improves efficiency</a:t>
            </a:r>
          </a:p>
          <a:p>
            <a:pPr lvl="1"/>
            <a:r>
              <a:rPr lang="en-US"/>
              <a:t>e.g. to avoid additional unnecessary computation</a:t>
            </a:r>
          </a:p>
          <a:p>
            <a:pPr lvl="1"/>
            <a:endParaRPr lang="en-US"/>
          </a:p>
          <a:p>
            <a:r>
              <a:rPr lang="en-US"/>
              <a:t>A </a:t>
            </a:r>
            <a:r>
              <a:rPr lang="en-US" b="1">
                <a:solidFill>
                  <a:schemeClr val="accent2"/>
                </a:solidFill>
              </a:rPr>
              <a:t>‘red’</a:t>
            </a:r>
            <a:r>
              <a:rPr lang="en-US"/>
              <a:t> cut</a:t>
            </a:r>
          </a:p>
          <a:p>
            <a:pPr lvl="1"/>
            <a:r>
              <a:rPr lang="en-US"/>
              <a:t>e.g. block what would be other consequences of the program</a:t>
            </a:r>
          </a:p>
          <a:p>
            <a:pPr lvl="1"/>
            <a:r>
              <a:rPr lang="en-US"/>
              <a:t>e.g. control execution order (procedural prog.)</a:t>
            </a:r>
          </a:p>
          <a:p>
            <a:pPr lvl="1"/>
            <a:endParaRPr lang="en-US"/>
          </a:p>
          <a:p>
            <a:pPr lvl="1"/>
            <a:endParaRPr lang="en-US"/>
          </a:p>
          <a:p>
            <a:pPr lvl="1"/>
            <a:endParaRPr lang="en-US"/>
          </a:p>
        </p:txBody>
      </p:sp>
      <p:sp>
        <p:nvSpPr>
          <p:cNvPr id="103428" name="Text Box 4"/>
          <p:cNvSpPr txBox="1">
            <a:spLocks noChangeArrowheads="1"/>
          </p:cNvSpPr>
          <p:nvPr/>
        </p:nvSpPr>
        <p:spPr bwMode="auto">
          <a:xfrm>
            <a:off x="827088" y="6165850"/>
            <a:ext cx="7489825" cy="581025"/>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en-US" sz="1600">
                <a:latin typeface="Arial" charset="0"/>
                <a:cs typeface="Arial" charset="0"/>
              </a:rPr>
              <a:t>Fisher, J.R., Prolog Tutorial, </a:t>
            </a:r>
            <a:r>
              <a:rPr lang="en-US" sz="1600" i="1">
                <a:latin typeface="Arial" charset="0"/>
                <a:cs typeface="Arial" charset="0"/>
              </a:rPr>
              <a:t>http://www.csupomona.edu/~jrfisher/www/prolog_tutorial/contents.html</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Three Examples</a:t>
            </a:r>
          </a:p>
        </p:txBody>
      </p:sp>
      <p:sp>
        <p:nvSpPr>
          <p:cNvPr id="104451" name="Rectangle 3"/>
          <p:cNvSpPr>
            <a:spLocks noGrp="1" noChangeArrowheads="1"/>
          </p:cNvSpPr>
          <p:nvPr>
            <p:ph type="body" sz="half" idx="1"/>
          </p:nvPr>
        </p:nvSpPr>
        <p:spPr>
          <a:xfrm>
            <a:off x="468313" y="1557338"/>
            <a:ext cx="4044950" cy="4464050"/>
          </a:xfrm>
          <a:solidFill>
            <a:srgbClr val="FFFFCC">
              <a:alpha val="50000"/>
            </a:srgbClr>
          </a:solidFill>
          <a:ln cap="flat">
            <a:solidFill>
              <a:schemeClr val="tx1"/>
            </a:solidFill>
            <a:prstDash val="dash"/>
          </a:ln>
        </p:spPr>
        <p:txBody>
          <a:bodyPr/>
          <a:lstStyle/>
          <a:p>
            <a:pPr>
              <a:lnSpc>
                <a:spcPct val="80000"/>
              </a:lnSpc>
              <a:buFontTx/>
              <a:buNone/>
            </a:pPr>
            <a:r>
              <a:rPr lang="pt-BR" sz="2000"/>
              <a:t>p(a).</a:t>
            </a:r>
          </a:p>
          <a:p>
            <a:pPr>
              <a:lnSpc>
                <a:spcPct val="80000"/>
              </a:lnSpc>
              <a:buFontTx/>
              <a:buNone/>
            </a:pPr>
            <a:r>
              <a:rPr lang="pt-BR" sz="2000"/>
              <a:t>p(X) :- s(X), r(X).</a:t>
            </a:r>
          </a:p>
          <a:p>
            <a:pPr>
              <a:lnSpc>
                <a:spcPct val="80000"/>
              </a:lnSpc>
              <a:buFontTx/>
              <a:buNone/>
            </a:pPr>
            <a:r>
              <a:rPr lang="pt-BR" sz="2000"/>
              <a:t>p(X) :- u(X).</a:t>
            </a:r>
          </a:p>
          <a:p>
            <a:pPr>
              <a:lnSpc>
                <a:spcPct val="80000"/>
              </a:lnSpc>
              <a:buFontTx/>
              <a:buNone/>
            </a:pPr>
            <a:endParaRPr lang="pt-BR" sz="2000"/>
          </a:p>
          <a:p>
            <a:pPr>
              <a:lnSpc>
                <a:spcPct val="80000"/>
              </a:lnSpc>
              <a:buFontTx/>
              <a:buNone/>
            </a:pPr>
            <a:r>
              <a:rPr lang="pt-BR" sz="2000"/>
              <a:t>r(a). r(b). </a:t>
            </a:r>
          </a:p>
          <a:p>
            <a:pPr>
              <a:lnSpc>
                <a:spcPct val="80000"/>
              </a:lnSpc>
              <a:buFontTx/>
              <a:buNone/>
            </a:pPr>
            <a:endParaRPr lang="pt-BR" sz="2000"/>
          </a:p>
          <a:p>
            <a:pPr>
              <a:lnSpc>
                <a:spcPct val="80000"/>
              </a:lnSpc>
              <a:buFontTx/>
              <a:buNone/>
            </a:pPr>
            <a:r>
              <a:rPr lang="pt-BR" sz="2000"/>
              <a:t>s(a). s(b). s(c).</a:t>
            </a:r>
          </a:p>
          <a:p>
            <a:pPr>
              <a:lnSpc>
                <a:spcPct val="80000"/>
              </a:lnSpc>
              <a:buFontTx/>
              <a:buNone/>
            </a:pPr>
            <a:endParaRPr lang="pt-BR" sz="2000"/>
          </a:p>
          <a:p>
            <a:pPr>
              <a:lnSpc>
                <a:spcPct val="80000"/>
              </a:lnSpc>
              <a:buFontTx/>
              <a:buNone/>
            </a:pPr>
            <a:r>
              <a:rPr lang="pt-BR" sz="2000"/>
              <a:t>u(d).</a:t>
            </a:r>
          </a:p>
          <a:p>
            <a:pPr>
              <a:lnSpc>
                <a:spcPct val="80000"/>
              </a:lnSpc>
              <a:buFontTx/>
              <a:buNone/>
            </a:pPr>
            <a:endParaRPr lang="en-US" sz="2000"/>
          </a:p>
          <a:p>
            <a:pPr>
              <a:lnSpc>
                <a:spcPct val="80000"/>
              </a:lnSpc>
              <a:buFontTx/>
              <a:buNone/>
            </a:pPr>
            <a:r>
              <a:rPr lang="en-US" sz="2000"/>
              <a:t>:- p(X), !</a:t>
            </a:r>
          </a:p>
          <a:p>
            <a:pPr>
              <a:lnSpc>
                <a:spcPct val="80000"/>
              </a:lnSpc>
              <a:buFontTx/>
              <a:buNone/>
            </a:pPr>
            <a:r>
              <a:rPr lang="en-US" sz="2000"/>
              <a:t>:- r(X), !, s(Y).</a:t>
            </a:r>
          </a:p>
          <a:p>
            <a:pPr>
              <a:lnSpc>
                <a:spcPct val="80000"/>
              </a:lnSpc>
              <a:buFontTx/>
              <a:buNone/>
            </a:pPr>
            <a:r>
              <a:rPr lang="en-US" sz="2000"/>
              <a:t>:- r(X), s(Y), !</a:t>
            </a:r>
          </a:p>
          <a:p>
            <a:pPr>
              <a:lnSpc>
                <a:spcPct val="80000"/>
              </a:lnSpc>
              <a:buFontTx/>
              <a:buNone/>
            </a:pPr>
            <a:r>
              <a:rPr lang="en-US" sz="2000"/>
              <a:t>:- r(X), !, s(X).</a:t>
            </a:r>
          </a:p>
        </p:txBody>
      </p:sp>
      <p:sp>
        <p:nvSpPr>
          <p:cNvPr id="104452" name="Rectangle 4"/>
          <p:cNvSpPr>
            <a:spLocks noGrp="1" noChangeArrowheads="1"/>
          </p:cNvSpPr>
          <p:nvPr>
            <p:ph type="body" sz="half" idx="2"/>
          </p:nvPr>
        </p:nvSpPr>
        <p:spPr>
          <a:xfrm>
            <a:off x="4645025" y="1525588"/>
            <a:ext cx="4270375" cy="3259137"/>
          </a:xfrm>
          <a:solidFill>
            <a:srgbClr val="FFFFCC">
              <a:alpha val="50000"/>
            </a:srgbClr>
          </a:solidFill>
          <a:ln cap="flat">
            <a:solidFill>
              <a:schemeClr val="tx1"/>
            </a:solidFill>
            <a:prstDash val="dash"/>
          </a:ln>
        </p:spPr>
        <p:txBody>
          <a:bodyPr/>
          <a:lstStyle/>
          <a:p>
            <a:pPr>
              <a:lnSpc>
                <a:spcPct val="80000"/>
              </a:lnSpc>
              <a:buFontTx/>
              <a:buNone/>
            </a:pPr>
            <a:r>
              <a:rPr lang="en-US" sz="2000"/>
              <a:t>part(a). part(b). part(c). </a:t>
            </a:r>
          </a:p>
          <a:p>
            <a:pPr>
              <a:lnSpc>
                <a:spcPct val="80000"/>
              </a:lnSpc>
              <a:buFontTx/>
              <a:buNone/>
            </a:pPr>
            <a:r>
              <a:rPr lang="en-US" sz="2000"/>
              <a:t>red(a). black(b). </a:t>
            </a:r>
          </a:p>
          <a:p>
            <a:pPr>
              <a:lnSpc>
                <a:spcPct val="80000"/>
              </a:lnSpc>
              <a:buFontTx/>
              <a:buNone/>
            </a:pPr>
            <a:endParaRPr lang="en-US" sz="2000"/>
          </a:p>
          <a:p>
            <a:pPr>
              <a:lnSpc>
                <a:spcPct val="80000"/>
              </a:lnSpc>
              <a:buFontTx/>
              <a:buNone/>
            </a:pPr>
            <a:r>
              <a:rPr lang="en-US" sz="2000"/>
              <a:t>color(P,red) :- red(P),!. </a:t>
            </a:r>
          </a:p>
          <a:p>
            <a:pPr>
              <a:lnSpc>
                <a:spcPct val="80000"/>
              </a:lnSpc>
              <a:buFontTx/>
              <a:buNone/>
            </a:pPr>
            <a:r>
              <a:rPr lang="en-US" sz="2000"/>
              <a:t>color(P,black) :- black(P),!. </a:t>
            </a:r>
          </a:p>
          <a:p>
            <a:pPr>
              <a:lnSpc>
                <a:spcPct val="80000"/>
              </a:lnSpc>
              <a:buFontTx/>
              <a:buNone/>
            </a:pPr>
            <a:r>
              <a:rPr lang="en-US" sz="2000"/>
              <a:t>color(P,unknown). </a:t>
            </a:r>
          </a:p>
          <a:p>
            <a:pPr>
              <a:lnSpc>
                <a:spcPct val="80000"/>
              </a:lnSpc>
              <a:buFontTx/>
              <a:buNone/>
            </a:pPr>
            <a:endParaRPr lang="en-US" sz="2000"/>
          </a:p>
          <a:p>
            <a:pPr>
              <a:lnSpc>
                <a:spcPct val="80000"/>
              </a:lnSpc>
              <a:buFontTx/>
              <a:buNone/>
            </a:pPr>
            <a:r>
              <a:rPr lang="en-US" sz="2000"/>
              <a:t>:- color(a, C).</a:t>
            </a:r>
          </a:p>
          <a:p>
            <a:pPr>
              <a:lnSpc>
                <a:spcPct val="80000"/>
              </a:lnSpc>
              <a:buFontTx/>
              <a:buNone/>
            </a:pPr>
            <a:r>
              <a:rPr lang="en-US" sz="2000"/>
              <a:t>:- color(c, C).</a:t>
            </a:r>
          </a:p>
          <a:p>
            <a:pPr>
              <a:lnSpc>
                <a:spcPct val="80000"/>
              </a:lnSpc>
              <a:buFontTx/>
              <a:buNone/>
            </a:pPr>
            <a:r>
              <a:rPr lang="en-US" sz="2000"/>
              <a:t>:- color(a, unknown).</a:t>
            </a:r>
          </a:p>
        </p:txBody>
      </p:sp>
      <p:sp>
        <p:nvSpPr>
          <p:cNvPr id="104453" name="Text Box 5"/>
          <p:cNvSpPr txBox="1">
            <a:spLocks noChangeArrowheads="1"/>
          </p:cNvSpPr>
          <p:nvPr/>
        </p:nvSpPr>
        <p:spPr bwMode="auto">
          <a:xfrm>
            <a:off x="827088" y="6165850"/>
            <a:ext cx="7489825" cy="581025"/>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en-US" sz="1600">
                <a:latin typeface="Arial" charset="0"/>
                <a:cs typeface="Arial" charset="0"/>
              </a:rPr>
              <a:t>Fisher, J.R., Prolog Tutorial, </a:t>
            </a:r>
            <a:r>
              <a:rPr lang="en-US" sz="1600" i="1">
                <a:latin typeface="Arial" charset="0"/>
                <a:cs typeface="Arial" charset="0"/>
              </a:rPr>
              <a:t>http://www.csupomona.edu/~jrfisher/www/prolog_tutorial/contents.html</a:t>
            </a:r>
          </a:p>
        </p:txBody>
      </p:sp>
      <p:sp>
        <p:nvSpPr>
          <p:cNvPr id="104454" name="Text Box 6"/>
          <p:cNvSpPr txBox="1">
            <a:spLocks noChangeArrowheads="1"/>
          </p:cNvSpPr>
          <p:nvPr/>
        </p:nvSpPr>
        <p:spPr bwMode="auto">
          <a:xfrm>
            <a:off x="4643438" y="4724400"/>
            <a:ext cx="4032250" cy="1320800"/>
          </a:xfrm>
          <a:prstGeom prst="rect">
            <a:avLst/>
          </a:prstGeom>
          <a:solidFill>
            <a:srgbClr val="FFFFCC">
              <a:alpha val="50000"/>
            </a:srgbClr>
          </a:solidFill>
          <a:ln w="9525">
            <a:solidFill>
              <a:schemeClr val="tx1"/>
            </a:solidFill>
            <a:prstDash val="dash"/>
            <a:miter lim="800000"/>
            <a:headEnd/>
            <a:tailEnd/>
          </a:ln>
          <a:effectLst/>
        </p:spPr>
        <p:txBody>
          <a:bodyPr>
            <a:spAutoFit/>
          </a:bodyPr>
          <a:lstStyle/>
          <a:p>
            <a:pPr eaLnBrk="1" hangingPunct="1"/>
            <a:r>
              <a:rPr lang="en-US">
                <a:effectLst>
                  <a:outerShdw blurRad="38100" dist="38100" dir="2700000" algn="tl">
                    <a:srgbClr val="FFFFFF"/>
                  </a:outerShdw>
                </a:effectLst>
                <a:latin typeface="Arial" charset="0"/>
                <a:cs typeface="Arial" charset="0"/>
              </a:rPr>
              <a:t>max(X,Y,Y) :- Y&gt;X, !. </a:t>
            </a:r>
          </a:p>
          <a:p>
            <a:pPr eaLnBrk="1" hangingPunct="1"/>
            <a:r>
              <a:rPr lang="en-US">
                <a:effectLst>
                  <a:outerShdw blurRad="38100" dist="38100" dir="2700000" algn="tl">
                    <a:srgbClr val="FFFFFF"/>
                  </a:outerShdw>
                </a:effectLst>
                <a:latin typeface="Arial" charset="0"/>
                <a:cs typeface="Arial" charset="0"/>
              </a:rPr>
              <a:t>max(X,Y,X). </a:t>
            </a:r>
          </a:p>
          <a:p>
            <a:pPr eaLnBrk="1" hangingPunct="1"/>
            <a:r>
              <a:rPr lang="en-US">
                <a:effectLst>
                  <a:outerShdw blurRad="38100" dist="38100" dir="2700000" algn="tl">
                    <a:srgbClr val="FFFFFF"/>
                  </a:outerShdw>
                </a:effectLst>
                <a:latin typeface="Arial" charset="0"/>
                <a:cs typeface="Arial" charset="0"/>
              </a:rPr>
              <a:t>:- max(1,2,D).</a:t>
            </a:r>
          </a:p>
          <a:p>
            <a:pPr eaLnBrk="1" hangingPunct="1"/>
            <a:r>
              <a:rPr lang="en-US">
                <a:effectLst>
                  <a:outerShdw blurRad="38100" dist="38100" dir="2700000" algn="tl">
                    <a:srgbClr val="FFFFFF"/>
                  </a:outerShdw>
                </a:effectLst>
                <a:latin typeface="Arial" charset="0"/>
                <a:cs typeface="Arial" charset="0"/>
              </a:rPr>
              <a:t>:- max(1,2,1).</a:t>
            </a:r>
          </a:p>
        </p:txBody>
      </p:sp>
      <p:sp>
        <p:nvSpPr>
          <p:cNvPr id="104455" name="Text Box 7"/>
          <p:cNvSpPr txBox="1">
            <a:spLocks noChangeArrowheads="1"/>
          </p:cNvSpPr>
          <p:nvPr/>
        </p:nvSpPr>
        <p:spPr bwMode="auto">
          <a:xfrm>
            <a:off x="395288" y="1125538"/>
            <a:ext cx="8353425" cy="396875"/>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cs typeface="Arial" charset="0"/>
              </a:rPr>
              <a:t>See also MacLennan’s example p.476</a:t>
            </a:r>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0" y="0"/>
            <a:ext cx="9144000" cy="1447800"/>
          </a:xfrm>
          <a:solidFill>
            <a:srgbClr val="FFFF00"/>
          </a:solidFill>
        </p:spPr>
        <p:txBody>
          <a:bodyPr>
            <a:noAutofit/>
          </a:bodyPr>
          <a:lstStyle/>
          <a:p>
            <a:r>
              <a:rPr lang="en-US" sz="7200" b="1" dirty="0">
                <a:solidFill>
                  <a:srgbClr val="FF0000"/>
                </a:solidFill>
                <a:effectLst>
                  <a:outerShdw blurRad="38100" dist="38100" dir="2700000" algn="tl">
                    <a:srgbClr val="000000">
                      <a:alpha val="43137"/>
                    </a:srgbClr>
                  </a:outerShdw>
                </a:effectLst>
              </a:rPr>
              <a:t>Higher-Order Rules</a:t>
            </a:r>
          </a:p>
        </p:txBody>
      </p:sp>
      <p:sp>
        <p:nvSpPr>
          <p:cNvPr id="105475" name="Rectangle 3"/>
          <p:cNvSpPr>
            <a:spLocks noGrp="1" noChangeArrowheads="1"/>
          </p:cNvSpPr>
          <p:nvPr>
            <p:ph type="body" idx="1"/>
          </p:nvPr>
        </p:nvSpPr>
        <p:spPr/>
        <p:txBody>
          <a:bodyPr/>
          <a:lstStyle/>
          <a:p>
            <a:pPr>
              <a:lnSpc>
                <a:spcPct val="80000"/>
              </a:lnSpc>
            </a:pPr>
            <a:r>
              <a:rPr lang="en-US" sz="2800"/>
              <a:t>Logic programming is limited to first-order logic: can’t bind variables to predicates themselves.</a:t>
            </a:r>
          </a:p>
          <a:p>
            <a:pPr>
              <a:lnSpc>
                <a:spcPct val="80000"/>
              </a:lnSpc>
            </a:pPr>
            <a:endParaRPr lang="en-US" sz="2800"/>
          </a:p>
          <a:p>
            <a:pPr>
              <a:lnSpc>
                <a:spcPct val="80000"/>
              </a:lnSpc>
            </a:pPr>
            <a:r>
              <a:rPr lang="en-US" sz="2400"/>
              <a:t>e.g.</a:t>
            </a:r>
            <a:r>
              <a:rPr lang="en-US" sz="2400" b="1"/>
              <a:t> </a:t>
            </a:r>
            <a:r>
              <a:rPr lang="en-US" sz="2400" b="1">
                <a:latin typeface="Lucida Console" pitchFamily="49" charset="0"/>
              </a:rPr>
              <a:t>red</a:t>
            </a:r>
            <a:r>
              <a:rPr lang="en-US" sz="2800"/>
              <a:t> (f-reduction) is illegal: (p(x,y,z) ↔ z=f(x,y))</a:t>
            </a:r>
          </a:p>
          <a:p>
            <a:pPr lvl="1">
              <a:lnSpc>
                <a:spcPct val="80000"/>
              </a:lnSpc>
              <a:buFontTx/>
              <a:buNone/>
            </a:pPr>
            <a:r>
              <a:rPr lang="en-US" sz="2000">
                <a:latin typeface="Lucida Console" pitchFamily="49" charset="0"/>
              </a:rPr>
              <a:t>red(</a:t>
            </a:r>
            <a:r>
              <a:rPr lang="en-US" sz="2000" b="1">
                <a:latin typeface="Lucida Console" pitchFamily="49" charset="0"/>
              </a:rPr>
              <a:t>P</a:t>
            </a:r>
            <a:r>
              <a:rPr lang="en-US" sz="2000">
                <a:latin typeface="Lucida Console" pitchFamily="49" charset="0"/>
              </a:rPr>
              <a:t>,I,[ ],I).</a:t>
            </a:r>
          </a:p>
          <a:p>
            <a:pPr lvl="1">
              <a:lnSpc>
                <a:spcPct val="80000"/>
              </a:lnSpc>
              <a:buFontTx/>
              <a:buNone/>
            </a:pPr>
            <a:r>
              <a:rPr lang="en-US" sz="2000">
                <a:latin typeface="Lucida Console" pitchFamily="49" charset="0"/>
              </a:rPr>
              <a:t>red(</a:t>
            </a:r>
            <a:r>
              <a:rPr lang="en-US" sz="2000" b="1">
                <a:latin typeface="Lucida Console" pitchFamily="49" charset="0"/>
              </a:rPr>
              <a:t>P</a:t>
            </a:r>
            <a:r>
              <a:rPr lang="en-US" sz="2000">
                <a:latin typeface="Lucida Console" pitchFamily="49" charset="0"/>
              </a:rPr>
              <a:t>,I,X.L,S) :- red(</a:t>
            </a:r>
            <a:r>
              <a:rPr lang="en-US" sz="2000" b="1">
                <a:latin typeface="Lucida Console" pitchFamily="49" charset="0"/>
              </a:rPr>
              <a:t>P</a:t>
            </a:r>
            <a:r>
              <a:rPr lang="en-US" sz="2000">
                <a:latin typeface="Lucida Console" pitchFamily="49" charset="0"/>
              </a:rPr>
              <a:t>,I,L,T),</a:t>
            </a:r>
            <a:r>
              <a:rPr lang="en-US" sz="2000" b="1">
                <a:latin typeface="Lucida Console" pitchFamily="49" charset="0"/>
              </a:rPr>
              <a:t> P</a:t>
            </a:r>
            <a:r>
              <a:rPr lang="en-US" sz="2000">
                <a:latin typeface="Lucida Console" pitchFamily="49" charset="0"/>
              </a:rPr>
              <a:t>(X,T,S).</a:t>
            </a:r>
          </a:p>
          <a:p>
            <a:pPr lvl="1">
              <a:lnSpc>
                <a:spcPct val="80000"/>
              </a:lnSpc>
              <a:buFontTx/>
              <a:buNone/>
            </a:pPr>
            <a:endParaRPr lang="en-US" sz="2000">
              <a:latin typeface="Lucida Console" pitchFamily="49" charset="0"/>
            </a:endParaRPr>
          </a:p>
          <a:p>
            <a:pPr>
              <a:lnSpc>
                <a:spcPct val="80000"/>
              </a:lnSpc>
            </a:pPr>
            <a:r>
              <a:rPr lang="en-US" sz="2800"/>
              <a:t>But is legal if the latter be defined as:</a:t>
            </a:r>
          </a:p>
          <a:p>
            <a:pPr lvl="1">
              <a:lnSpc>
                <a:spcPct val="80000"/>
              </a:lnSpc>
              <a:buFontTx/>
              <a:buNone/>
            </a:pPr>
            <a:r>
              <a:rPr lang="en-US" sz="2000">
                <a:latin typeface="Lucida Console" pitchFamily="49" charset="0"/>
              </a:rPr>
              <a:t>red(</a:t>
            </a:r>
            <a:r>
              <a:rPr lang="en-US" sz="2000" b="1">
                <a:latin typeface="Lucida Console" pitchFamily="49" charset="0"/>
              </a:rPr>
              <a:t>P</a:t>
            </a:r>
            <a:r>
              <a:rPr lang="en-US" sz="2000">
                <a:latin typeface="Lucida Console" pitchFamily="49" charset="0"/>
              </a:rPr>
              <a:t>,I,X.L,S):- red(</a:t>
            </a:r>
            <a:r>
              <a:rPr lang="en-US" sz="2000" b="1">
                <a:latin typeface="Lucida Console" pitchFamily="49" charset="0"/>
              </a:rPr>
              <a:t>P</a:t>
            </a:r>
            <a:r>
              <a:rPr lang="en-US" sz="2000">
                <a:latin typeface="Lucida Console" pitchFamily="49" charset="0"/>
              </a:rPr>
              <a:t>,I,L,T), Q=..[</a:t>
            </a:r>
            <a:r>
              <a:rPr lang="en-US" sz="2000" b="1">
                <a:latin typeface="Lucida Console" pitchFamily="49" charset="0"/>
              </a:rPr>
              <a:t>P</a:t>
            </a:r>
            <a:r>
              <a:rPr lang="en-US" sz="2000">
                <a:latin typeface="Lucida Console" pitchFamily="49" charset="0"/>
              </a:rPr>
              <a:t>,X,T,S], call(Q).</a:t>
            </a:r>
          </a:p>
          <a:p>
            <a:pPr lvl="1">
              <a:lnSpc>
                <a:spcPct val="80000"/>
              </a:lnSpc>
            </a:pPr>
            <a:r>
              <a:rPr lang="en-US" sz="2400"/>
              <a:t>What’s the difference?</a:t>
            </a: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Higher-Order Rules (cont.)</a:t>
            </a:r>
          </a:p>
        </p:txBody>
      </p:sp>
      <p:sp>
        <p:nvSpPr>
          <p:cNvPr id="106499" name="Rectangle 3"/>
          <p:cNvSpPr>
            <a:spLocks noGrp="1" noChangeArrowheads="1"/>
          </p:cNvSpPr>
          <p:nvPr>
            <p:ph type="body" idx="1"/>
          </p:nvPr>
        </p:nvSpPr>
        <p:spPr/>
        <p:txBody>
          <a:bodyPr/>
          <a:lstStyle/>
          <a:p>
            <a:pPr>
              <a:lnSpc>
                <a:spcPct val="90000"/>
              </a:lnSpc>
            </a:pPr>
            <a:r>
              <a:rPr lang="en-US" sz="2800"/>
              <a:t>In LISP, both code and data are </a:t>
            </a:r>
            <a:r>
              <a:rPr lang="en-US" sz="2800" b="1" i="1">
                <a:solidFill>
                  <a:schemeClr val="accent2"/>
                </a:solidFill>
              </a:rPr>
              <a:t>first-order</a:t>
            </a:r>
            <a:r>
              <a:rPr lang="en-US" sz="2800" i="1"/>
              <a:t> </a:t>
            </a:r>
            <a:r>
              <a:rPr lang="en-US" sz="2800"/>
              <a:t>objects, but in Prolog aren’t.</a:t>
            </a:r>
          </a:p>
          <a:p>
            <a:pPr>
              <a:lnSpc>
                <a:spcPct val="90000"/>
              </a:lnSpc>
            </a:pPr>
            <a:endParaRPr lang="en-US" sz="2800"/>
          </a:p>
          <a:p>
            <a:pPr>
              <a:lnSpc>
                <a:spcPct val="90000"/>
              </a:lnSpc>
            </a:pPr>
            <a:r>
              <a:rPr lang="en-US" sz="2800"/>
              <a:t>Robinson </a:t>
            </a:r>
            <a:r>
              <a:rPr lang="en-US" sz="2800" b="1" i="1">
                <a:solidFill>
                  <a:schemeClr val="accent2"/>
                </a:solidFill>
              </a:rPr>
              <a:t>resolution algorithm</a:t>
            </a:r>
            <a:r>
              <a:rPr lang="en-US" sz="2800"/>
              <a:t> is refutation complete for </a:t>
            </a:r>
            <a:r>
              <a:rPr lang="en-US" sz="2800" i="1"/>
              <a:t>first-order</a:t>
            </a:r>
            <a:r>
              <a:rPr lang="en-US" sz="2800"/>
              <a:t> predicate logic.</a:t>
            </a:r>
          </a:p>
          <a:p>
            <a:pPr>
              <a:lnSpc>
                <a:spcPct val="90000"/>
              </a:lnSpc>
            </a:pPr>
            <a:endParaRPr lang="en-US" sz="2800"/>
          </a:p>
          <a:p>
            <a:pPr>
              <a:lnSpc>
                <a:spcPct val="90000"/>
              </a:lnSpc>
            </a:pPr>
            <a:r>
              <a:rPr lang="en-US" sz="2800"/>
              <a:t>Gödel’s </a:t>
            </a:r>
            <a:r>
              <a:rPr lang="en-US" sz="2800" b="1" i="1">
                <a:solidFill>
                  <a:schemeClr val="accent2"/>
                </a:solidFill>
              </a:rPr>
              <a:t>incompleteness theorem</a:t>
            </a:r>
            <a:r>
              <a:rPr lang="en-US" sz="2800"/>
              <a:t>: No algorithm is refutation complete for </a:t>
            </a:r>
            <a:r>
              <a:rPr lang="en-US" sz="2800" i="1"/>
              <a:t>higher-order</a:t>
            </a:r>
            <a:r>
              <a:rPr lang="en-US" sz="2800"/>
              <a:t> predicate logic.</a:t>
            </a:r>
          </a:p>
          <a:p>
            <a:pPr>
              <a:lnSpc>
                <a:spcPct val="90000"/>
              </a:lnSpc>
            </a:pPr>
            <a:endParaRPr lang="en-US" sz="2800"/>
          </a:p>
          <a:p>
            <a:pPr>
              <a:lnSpc>
                <a:spcPct val="90000"/>
              </a:lnSpc>
            </a:pPr>
            <a:r>
              <a:rPr lang="en-US" sz="2800"/>
              <a:t>So, Prolog </a:t>
            </a:r>
            <a:r>
              <a:rPr lang="en-US" sz="2800" b="1" i="1">
                <a:solidFill>
                  <a:schemeClr val="accent2"/>
                </a:solidFill>
              </a:rPr>
              <a:t>indirectly</a:t>
            </a:r>
            <a:r>
              <a:rPr lang="en-US" sz="2800"/>
              <a:t> supports higher-order rules.</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0" y="0"/>
            <a:ext cx="9144000" cy="1447800"/>
          </a:xfrm>
          <a:solidFill>
            <a:srgbClr val="FFFF00"/>
          </a:solidFill>
        </p:spPr>
        <p:txBody>
          <a:bodyPr>
            <a:noAutofit/>
          </a:bodyPr>
          <a:lstStyle/>
          <a:p>
            <a:r>
              <a:rPr lang="en-US" sz="9600" b="1" dirty="0">
                <a:solidFill>
                  <a:srgbClr val="FF0000"/>
                </a:solidFill>
                <a:effectLst>
                  <a:outerShdw blurRad="38100" dist="38100" dir="2700000" algn="tl">
                    <a:srgbClr val="000000">
                      <a:alpha val="43137"/>
                    </a:srgbClr>
                  </a:outerShdw>
                </a:effectLst>
              </a:rPr>
              <a:t>Negative Facts</a:t>
            </a:r>
          </a:p>
        </p:txBody>
      </p:sp>
      <p:sp>
        <p:nvSpPr>
          <p:cNvPr id="107523" name="Rectangle 3"/>
          <p:cNvSpPr>
            <a:spLocks noGrp="1" noChangeArrowheads="1"/>
          </p:cNvSpPr>
          <p:nvPr>
            <p:ph type="body" idx="1"/>
          </p:nvPr>
        </p:nvSpPr>
        <p:spPr>
          <a:xfrm>
            <a:off x="457200" y="1905000"/>
            <a:ext cx="8229600" cy="4525963"/>
          </a:xfrm>
        </p:spPr>
        <p:txBody>
          <a:bodyPr/>
          <a:lstStyle/>
          <a:p>
            <a:pPr>
              <a:lnSpc>
                <a:spcPct val="90000"/>
              </a:lnSpc>
            </a:pPr>
            <a:r>
              <a:rPr lang="en-US" sz="2800" dirty="0"/>
              <a:t>How to define </a:t>
            </a:r>
            <a:r>
              <a:rPr lang="en-US" sz="2400" b="1" dirty="0" err="1">
                <a:latin typeface="Lucida Console" pitchFamily="49" charset="0"/>
              </a:rPr>
              <a:t>nonsibling</a:t>
            </a:r>
            <a:r>
              <a:rPr lang="en-US" sz="2800" dirty="0"/>
              <a:t>? Logically…</a:t>
            </a:r>
          </a:p>
          <a:p>
            <a:pPr lvl="1">
              <a:lnSpc>
                <a:spcPct val="90000"/>
              </a:lnSpc>
              <a:buFontTx/>
              <a:buNone/>
            </a:pPr>
            <a:r>
              <a:rPr lang="en-US" sz="2400" dirty="0" err="1"/>
              <a:t>nonsibling</a:t>
            </a:r>
            <a:r>
              <a:rPr lang="en-US" sz="2400" dirty="0"/>
              <a:t>(X,Y) :- X = Y.</a:t>
            </a:r>
          </a:p>
          <a:p>
            <a:pPr lvl="1">
              <a:lnSpc>
                <a:spcPct val="90000"/>
              </a:lnSpc>
              <a:buFontTx/>
              <a:buNone/>
            </a:pPr>
            <a:r>
              <a:rPr lang="en-US" sz="2400" dirty="0" err="1"/>
              <a:t>nonsibling</a:t>
            </a:r>
            <a:r>
              <a:rPr lang="en-US" sz="2400" dirty="0"/>
              <a:t>(X,Y) :- mother(M1,X), mother(M2,Y), M1 \= M2.</a:t>
            </a:r>
          </a:p>
          <a:p>
            <a:pPr lvl="1">
              <a:lnSpc>
                <a:spcPct val="90000"/>
              </a:lnSpc>
              <a:buFontTx/>
              <a:buNone/>
            </a:pPr>
            <a:r>
              <a:rPr lang="en-US" sz="2400" dirty="0" err="1"/>
              <a:t>nonsibling</a:t>
            </a:r>
            <a:r>
              <a:rPr lang="en-US" sz="2400" dirty="0"/>
              <a:t>(X,Y) :- father(F1,X), father(F2,Y), F1 \= F2.</a:t>
            </a:r>
          </a:p>
          <a:p>
            <a:pPr>
              <a:lnSpc>
                <a:spcPct val="90000"/>
              </a:lnSpc>
            </a:pPr>
            <a:endParaRPr lang="en-US" sz="2800" dirty="0"/>
          </a:p>
          <a:p>
            <a:pPr>
              <a:lnSpc>
                <a:spcPct val="90000"/>
              </a:lnSpc>
            </a:pPr>
            <a:r>
              <a:rPr lang="en-US" sz="2800" dirty="0"/>
              <a:t>But if parents of X or Y are not in database?</a:t>
            </a:r>
          </a:p>
          <a:p>
            <a:pPr lvl="1">
              <a:lnSpc>
                <a:spcPct val="90000"/>
              </a:lnSpc>
            </a:pPr>
            <a:r>
              <a:rPr lang="en-US" sz="2400" dirty="0"/>
              <a:t>What is the answer of </a:t>
            </a:r>
            <a:r>
              <a:rPr lang="en-US" sz="2400" dirty="0" err="1"/>
              <a:t>nonsibling</a:t>
            </a:r>
            <a:r>
              <a:rPr lang="en-US" sz="2400" dirty="0"/>
              <a:t>? Can be solved by…</a:t>
            </a:r>
          </a:p>
          <a:p>
            <a:pPr lvl="1">
              <a:lnSpc>
                <a:spcPct val="90000"/>
              </a:lnSpc>
              <a:buFontTx/>
              <a:buNone/>
            </a:pPr>
            <a:r>
              <a:rPr lang="en-US" sz="2400" dirty="0" err="1"/>
              <a:t>nonsibling</a:t>
            </a:r>
            <a:r>
              <a:rPr lang="en-US" sz="2400" dirty="0"/>
              <a:t>(X,Y) :- </a:t>
            </a:r>
            <a:r>
              <a:rPr lang="en-US" sz="2400" dirty="0" err="1"/>
              <a:t>no_parent</a:t>
            </a:r>
            <a:r>
              <a:rPr lang="en-US" sz="2400" dirty="0"/>
              <a:t>(X).</a:t>
            </a:r>
          </a:p>
          <a:p>
            <a:pPr lvl="1">
              <a:lnSpc>
                <a:spcPct val="90000"/>
              </a:lnSpc>
              <a:buFontTx/>
              <a:buNone/>
            </a:pPr>
            <a:r>
              <a:rPr lang="en-US" sz="2400" dirty="0" err="1"/>
              <a:t>nonsibling</a:t>
            </a:r>
            <a:r>
              <a:rPr lang="en-US" sz="2400" dirty="0"/>
              <a:t>(X,Y) :- </a:t>
            </a:r>
            <a:r>
              <a:rPr lang="en-US" sz="2400" dirty="0" err="1"/>
              <a:t>no_parent</a:t>
            </a:r>
            <a:r>
              <a:rPr lang="en-US" sz="2400" dirty="0"/>
              <a:t>(Y).</a:t>
            </a:r>
          </a:p>
          <a:p>
            <a:pPr lvl="1">
              <a:lnSpc>
                <a:spcPct val="90000"/>
              </a:lnSpc>
            </a:pPr>
            <a:r>
              <a:rPr lang="en-US" sz="2400" dirty="0"/>
              <a:t>How to define </a:t>
            </a:r>
            <a:r>
              <a:rPr lang="en-US" sz="2000" b="1" dirty="0" err="1">
                <a:latin typeface="Lucida Console" pitchFamily="49" charset="0"/>
              </a:rPr>
              <a:t>no_parent</a:t>
            </a:r>
            <a:r>
              <a:rPr lang="en-US" sz="2400" dirty="0"/>
              <a:t>?</a:t>
            </a:r>
          </a:p>
          <a:p>
            <a:pPr>
              <a:lnSpc>
                <a:spcPct val="90000"/>
              </a:lnSpc>
              <a:buFontTx/>
              <a:buNone/>
            </a:pPr>
            <a:endParaRPr lang="en-US" sz="2800" dirty="0"/>
          </a:p>
          <a:p>
            <a:pPr lvl="1">
              <a:lnSpc>
                <a:spcPct val="90000"/>
              </a:lnSpc>
            </a:pPr>
            <a:endParaRPr lang="en-US" sz="2400"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Negative Facts (cont.)</a:t>
            </a:r>
          </a:p>
        </p:txBody>
      </p:sp>
      <p:sp>
        <p:nvSpPr>
          <p:cNvPr id="108547" name="Rectangle 3"/>
          <p:cNvSpPr>
            <a:spLocks noGrp="1" noChangeArrowheads="1"/>
          </p:cNvSpPr>
          <p:nvPr>
            <p:ph type="body" idx="1"/>
          </p:nvPr>
        </p:nvSpPr>
        <p:spPr/>
        <p:txBody>
          <a:bodyPr/>
          <a:lstStyle/>
          <a:p>
            <a:r>
              <a:rPr lang="en-US" b="1"/>
              <a:t>Problem:</a:t>
            </a:r>
            <a:r>
              <a:rPr lang="en-US"/>
              <a:t> There is no </a:t>
            </a:r>
            <a:r>
              <a:rPr lang="en-US" b="1" i="1">
                <a:solidFill>
                  <a:schemeClr val="accent2"/>
                </a:solidFill>
              </a:rPr>
              <a:t>positive</a:t>
            </a:r>
            <a:r>
              <a:rPr lang="en-US"/>
              <a:t> fact expressing the </a:t>
            </a:r>
            <a:r>
              <a:rPr lang="en-US" b="1" i="1">
                <a:solidFill>
                  <a:schemeClr val="accent2"/>
                </a:solidFill>
              </a:rPr>
              <a:t>absence</a:t>
            </a:r>
            <a:r>
              <a:rPr lang="en-US"/>
              <a:t> of parent.</a:t>
            </a:r>
          </a:p>
          <a:p>
            <a:endParaRPr lang="en-US"/>
          </a:p>
          <a:p>
            <a:r>
              <a:rPr lang="en-US"/>
              <a:t>Cause: </a:t>
            </a:r>
          </a:p>
          <a:p>
            <a:pPr lvl="1"/>
            <a:r>
              <a:rPr lang="en-US"/>
              <a:t>Horn clauses are limited to</a:t>
            </a:r>
          </a:p>
          <a:p>
            <a:pPr lvl="1"/>
            <a:r>
              <a:rPr lang="en-US"/>
              <a:t>C :- P1,P2,…,Pn </a:t>
            </a:r>
            <a:r>
              <a:rPr lang="en-US" b="1"/>
              <a:t>≡</a:t>
            </a:r>
            <a:r>
              <a:rPr lang="en-US"/>
              <a:t> C holds if P1^P2^…^Pn hold.</a:t>
            </a:r>
          </a:p>
          <a:p>
            <a:pPr lvl="1"/>
            <a:r>
              <a:rPr lang="en-US"/>
              <a:t>No conclusion if  P1^P2^…^Pn don’t hold! </a:t>
            </a:r>
          </a:p>
          <a:p>
            <a:pPr lvl="1"/>
            <a:r>
              <a:rPr lang="en-US"/>
              <a:t>If, </a:t>
            </a:r>
            <a:r>
              <a:rPr lang="en-US" i="1"/>
              <a:t>not</a:t>
            </a:r>
            <a:r>
              <a:rPr lang="en-US"/>
              <a:t> iff</a:t>
            </a:r>
          </a:p>
          <a:p>
            <a:endParaRPr lang="en-US"/>
          </a:p>
          <a:p>
            <a:endParaRPr lang="en-US"/>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Cut-fail</a:t>
            </a:r>
          </a:p>
        </p:txBody>
      </p:sp>
      <p:sp>
        <p:nvSpPr>
          <p:cNvPr id="109571" name="Rectangle 3"/>
          <p:cNvSpPr>
            <a:spLocks noGrp="1" noChangeArrowheads="1"/>
          </p:cNvSpPr>
          <p:nvPr>
            <p:ph type="body" idx="1"/>
          </p:nvPr>
        </p:nvSpPr>
        <p:spPr/>
        <p:txBody>
          <a:bodyPr/>
          <a:lstStyle/>
          <a:p>
            <a:pPr>
              <a:lnSpc>
                <a:spcPct val="80000"/>
              </a:lnSpc>
              <a:buFontTx/>
              <a:buNone/>
            </a:pPr>
            <a:r>
              <a:rPr lang="en-US" sz="2400"/>
              <a:t>Solutions:</a:t>
            </a:r>
          </a:p>
          <a:p>
            <a:pPr>
              <a:lnSpc>
                <a:spcPct val="80000"/>
              </a:lnSpc>
            </a:pPr>
            <a:r>
              <a:rPr lang="en-US" sz="2400"/>
              <a:t>Stating </a:t>
            </a:r>
            <a:r>
              <a:rPr lang="en-US" sz="2400" b="1" i="1">
                <a:solidFill>
                  <a:schemeClr val="accent2"/>
                </a:solidFill>
              </a:rPr>
              <a:t>all</a:t>
            </a:r>
            <a:r>
              <a:rPr lang="en-US" sz="2400"/>
              <a:t> negative facts such as no_parent</a:t>
            </a:r>
          </a:p>
          <a:p>
            <a:pPr lvl="1">
              <a:lnSpc>
                <a:spcPct val="80000"/>
              </a:lnSpc>
            </a:pPr>
            <a:r>
              <a:rPr lang="en-US" sz="2000"/>
              <a:t>Tedious</a:t>
            </a:r>
          </a:p>
          <a:p>
            <a:pPr lvl="1">
              <a:lnSpc>
                <a:spcPct val="80000"/>
              </a:lnSpc>
            </a:pPr>
            <a:r>
              <a:rPr lang="en-US" sz="2000"/>
              <a:t>Error-prone</a:t>
            </a:r>
          </a:p>
          <a:p>
            <a:pPr lvl="1">
              <a:lnSpc>
                <a:spcPct val="80000"/>
              </a:lnSpc>
            </a:pPr>
            <a:r>
              <a:rPr lang="en-US" sz="2000"/>
              <a:t>Negative facts about sth are usually much more than positive facts about it</a:t>
            </a:r>
          </a:p>
          <a:p>
            <a:pPr lvl="1">
              <a:lnSpc>
                <a:spcPct val="80000"/>
              </a:lnSpc>
            </a:pPr>
            <a:endParaRPr lang="en-US" sz="2000"/>
          </a:p>
          <a:p>
            <a:pPr>
              <a:lnSpc>
                <a:spcPct val="80000"/>
              </a:lnSpc>
            </a:pPr>
            <a:r>
              <a:rPr lang="en-US" sz="2400" b="1" i="1">
                <a:solidFill>
                  <a:schemeClr val="accent2"/>
                </a:solidFill>
              </a:rPr>
              <a:t>“Cut-fail”</a:t>
            </a:r>
            <a:r>
              <a:rPr lang="en-US" sz="2400"/>
              <a:t> combination</a:t>
            </a:r>
          </a:p>
          <a:p>
            <a:pPr lvl="1">
              <a:lnSpc>
                <a:spcPct val="80000"/>
              </a:lnSpc>
            </a:pPr>
            <a:r>
              <a:rPr lang="en-US" sz="2000"/>
              <a:t>nonsibling(X,Y) is satisfiable if sibling(X,Y) is not (i.e. sibling(X,Y) is </a:t>
            </a:r>
            <a:r>
              <a:rPr lang="en-US" sz="2000" b="1"/>
              <a:t>unsatisfiable</a:t>
            </a:r>
            <a:r>
              <a:rPr lang="en-US" sz="2000"/>
              <a:t>)</a:t>
            </a:r>
          </a:p>
          <a:p>
            <a:pPr lvl="1">
              <a:lnSpc>
                <a:spcPct val="80000"/>
              </a:lnSpc>
            </a:pPr>
            <a:r>
              <a:rPr lang="en-US" sz="2000"/>
              <a:t>nonsibling(X,Y) :- sibling(X,Y), !, fail.</a:t>
            </a:r>
          </a:p>
          <a:p>
            <a:pPr lvl="1">
              <a:lnSpc>
                <a:spcPct val="80000"/>
              </a:lnSpc>
            </a:pPr>
            <a:r>
              <a:rPr lang="en-US" sz="2000"/>
              <a:t>nonsibling(X,Y).</a:t>
            </a:r>
          </a:p>
          <a:p>
            <a:pPr lvl="1">
              <a:lnSpc>
                <a:spcPct val="80000"/>
              </a:lnSpc>
            </a:pPr>
            <a:r>
              <a:rPr lang="en-US" sz="2000"/>
              <a:t>how to define ‘fail’ ?!</a:t>
            </a:r>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negation :- unsatisfiablility</a:t>
            </a:r>
          </a:p>
        </p:txBody>
      </p:sp>
      <p:sp>
        <p:nvSpPr>
          <p:cNvPr id="110595" name="Rectangle 3"/>
          <p:cNvSpPr>
            <a:spLocks noGrp="1" noChangeArrowheads="1"/>
          </p:cNvSpPr>
          <p:nvPr>
            <p:ph type="body" idx="1"/>
          </p:nvPr>
        </p:nvSpPr>
        <p:spPr/>
        <p:txBody>
          <a:bodyPr/>
          <a:lstStyle/>
          <a:p>
            <a:pPr>
              <a:lnSpc>
                <a:spcPct val="90000"/>
              </a:lnSpc>
            </a:pPr>
            <a:r>
              <a:rPr lang="en-US" b="1">
                <a:solidFill>
                  <a:schemeClr val="accent2"/>
                </a:solidFill>
              </a:rPr>
              <a:t>‘not’</a:t>
            </a:r>
            <a:r>
              <a:rPr lang="en-US"/>
              <a:t> predicate</a:t>
            </a:r>
          </a:p>
          <a:p>
            <a:pPr lvl="1">
              <a:lnSpc>
                <a:spcPct val="90000"/>
              </a:lnSpc>
            </a:pPr>
            <a:r>
              <a:rPr lang="en-US"/>
              <a:t>not(P) is satisfiable if P is not (i.e. is </a:t>
            </a:r>
            <a:r>
              <a:rPr lang="en-US" b="1"/>
              <a:t>unsatisfiable</a:t>
            </a:r>
            <a:r>
              <a:rPr lang="en-US"/>
              <a:t>).</a:t>
            </a:r>
          </a:p>
          <a:p>
            <a:pPr lvl="1">
              <a:lnSpc>
                <a:spcPct val="90000"/>
              </a:lnSpc>
            </a:pPr>
            <a:r>
              <a:rPr lang="en-US"/>
              <a:t>not(P) :- call(P), !, fail.</a:t>
            </a:r>
          </a:p>
          <a:p>
            <a:pPr lvl="1">
              <a:lnSpc>
                <a:spcPct val="90000"/>
              </a:lnSpc>
            </a:pPr>
            <a:r>
              <a:rPr lang="en-US"/>
              <a:t>not(P).</a:t>
            </a:r>
          </a:p>
          <a:p>
            <a:pPr lvl="1">
              <a:lnSpc>
                <a:spcPct val="90000"/>
              </a:lnSpc>
            </a:pPr>
            <a:r>
              <a:rPr lang="en-US"/>
              <a:t>nonsibling(X,Y) :- not( sibling(X,Y) ).</a:t>
            </a:r>
          </a:p>
          <a:p>
            <a:pPr lvl="1">
              <a:lnSpc>
                <a:spcPct val="90000"/>
              </a:lnSpc>
            </a:pPr>
            <a:endParaRPr lang="en-US"/>
          </a:p>
          <a:p>
            <a:pPr>
              <a:lnSpc>
                <a:spcPct val="90000"/>
              </a:lnSpc>
            </a:pPr>
            <a:r>
              <a:rPr lang="en-US"/>
              <a:t>Is </a:t>
            </a:r>
            <a:r>
              <a:rPr lang="en-US">
                <a:solidFill>
                  <a:schemeClr val="accent2"/>
                </a:solidFill>
              </a:rPr>
              <a:t>‘not’</a:t>
            </a:r>
            <a:r>
              <a:rPr lang="en-US"/>
              <a:t> predicate the same as </a:t>
            </a:r>
            <a:r>
              <a:rPr lang="en-US">
                <a:solidFill>
                  <a:schemeClr val="accent2"/>
                </a:solidFill>
              </a:rPr>
              <a:t>‘logical negation’</a:t>
            </a:r>
            <a:r>
              <a:rPr lang="en-US"/>
              <a:t>? (see p.484)</a:t>
            </a:r>
          </a:p>
          <a:p>
            <a:pPr>
              <a:lnSpc>
                <a:spcPct val="90000"/>
              </a:lnSpc>
            </a:pPr>
            <a:endParaRPr lang="en-US"/>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4638"/>
            <a:ext cx="8229600" cy="6126162"/>
          </a:xfrm>
          <a:solidFill>
            <a:srgbClr val="FFFF00"/>
          </a:solidFill>
        </p:spPr>
        <p:txBody>
          <a:bodyPr>
            <a:normAutofit/>
          </a:bodyPr>
          <a:lstStyle/>
          <a:p>
            <a:r>
              <a:rPr lang="en-US" sz="7200" b="1" dirty="0">
                <a:solidFill>
                  <a:srgbClr val="FF0000"/>
                </a:solidFill>
                <a:effectLst>
                  <a:outerShdw blurRad="38100" dist="38100" dir="2700000" algn="tl">
                    <a:srgbClr val="000000">
                      <a:alpha val="43137"/>
                    </a:srgbClr>
                  </a:outerShdw>
                </a:effectLst>
              </a:rPr>
              <a:t>5</a:t>
            </a:r>
            <a:r>
              <a:rPr lang="en-US" sz="7200" b="1" baseline="30000" dirty="0">
                <a:solidFill>
                  <a:srgbClr val="FF0000"/>
                </a:solidFill>
                <a:effectLst>
                  <a:outerShdw blurRad="38100" dist="38100" dir="2700000" algn="tl">
                    <a:srgbClr val="000000">
                      <a:alpha val="43137"/>
                    </a:srgbClr>
                  </a:outerShdw>
                </a:effectLst>
              </a:rPr>
              <a:t>th</a:t>
            </a:r>
            <a:r>
              <a:rPr lang="en-US" sz="7200" b="1" dirty="0">
                <a:solidFill>
                  <a:srgbClr val="FF0000"/>
                </a:solidFill>
                <a:effectLst>
                  <a:outerShdw blurRad="38100" dist="38100" dir="2700000" algn="tl">
                    <a:srgbClr val="000000">
                      <a:alpha val="43137"/>
                    </a:srgbClr>
                  </a:outerShdw>
                </a:effectLst>
              </a:rPr>
              <a:t>-Generation </a:t>
            </a:r>
            <a:r>
              <a:rPr lang="en-US" sz="7200" b="1" dirty="0" smtClean="0">
                <a:solidFill>
                  <a:srgbClr val="FF0000"/>
                </a:solidFill>
                <a:effectLst>
                  <a:outerShdw blurRad="38100" dist="38100" dir="2700000" algn="tl">
                    <a:srgbClr val="000000">
                      <a:alpha val="43137"/>
                    </a:srgbClr>
                  </a:outerShdw>
                </a:effectLst>
              </a:rPr>
              <a:t>Languages and Philosophy of Prolog</a:t>
            </a:r>
            <a:endParaRPr lang="en-US" sz="7200" b="1" dirty="0">
              <a:solidFill>
                <a:srgbClr val="FF0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solidFill>
            <a:srgbClr val="FFFF00"/>
          </a:solidFill>
        </p:spPr>
        <p:txBody>
          <a:bodyPr/>
          <a:lstStyle/>
          <a:p>
            <a:r>
              <a:rPr lang="en-US" dirty="0"/>
              <a:t>5</a:t>
            </a:r>
            <a:r>
              <a:rPr lang="en-US" baseline="30000" dirty="0"/>
              <a:t>th</a:t>
            </a:r>
            <a:r>
              <a:rPr lang="en-US" dirty="0"/>
              <a:t>-Generation Languages</a:t>
            </a:r>
          </a:p>
        </p:txBody>
      </p:sp>
      <p:sp>
        <p:nvSpPr>
          <p:cNvPr id="68611" name="Rectangle 3"/>
          <p:cNvSpPr>
            <a:spLocks noGrp="1" noChangeArrowheads="1"/>
          </p:cNvSpPr>
          <p:nvPr>
            <p:ph type="body" idx="1"/>
          </p:nvPr>
        </p:nvSpPr>
        <p:spPr/>
        <p:txBody>
          <a:bodyPr/>
          <a:lstStyle/>
          <a:p>
            <a:pPr marL="514350" indent="-514350">
              <a:buFont typeface="+mj-lt"/>
              <a:buAutoNum type="arabicPeriod"/>
            </a:pPr>
            <a:r>
              <a:rPr lang="en-US" dirty="0">
                <a:solidFill>
                  <a:srgbClr val="FF0000"/>
                </a:solidFill>
              </a:rPr>
              <a:t>Declarative</a:t>
            </a:r>
            <a:r>
              <a:rPr lang="en-US" dirty="0"/>
              <a:t> (nonprocedural)</a:t>
            </a:r>
          </a:p>
          <a:p>
            <a:pPr marL="971550" lvl="1" indent="-514350">
              <a:buFont typeface="+mj-lt"/>
              <a:buAutoNum type="arabicPeriod"/>
            </a:pPr>
            <a:r>
              <a:rPr lang="en-US" dirty="0"/>
              <a:t>Functional Programming</a:t>
            </a:r>
          </a:p>
          <a:p>
            <a:pPr marL="971550" lvl="1" indent="-514350">
              <a:buFont typeface="+mj-lt"/>
              <a:buAutoNum type="arabicPeriod"/>
            </a:pPr>
            <a:r>
              <a:rPr lang="en-US" dirty="0"/>
              <a:t>Logic Programming</a:t>
            </a:r>
          </a:p>
          <a:p>
            <a:pPr marL="971550" lvl="1" indent="-514350">
              <a:buFont typeface="+mj-lt"/>
              <a:buAutoNum type="arabicPeriod"/>
            </a:pPr>
            <a:endParaRPr lang="en-US" dirty="0"/>
          </a:p>
          <a:p>
            <a:pPr marL="514350" indent="-514350">
              <a:buFont typeface="+mj-lt"/>
              <a:buAutoNum type="arabicPeriod"/>
            </a:pPr>
            <a:r>
              <a:rPr lang="en-US" dirty="0">
                <a:solidFill>
                  <a:srgbClr val="FF0000"/>
                </a:solidFill>
              </a:rPr>
              <a:t>Imperative</a:t>
            </a:r>
          </a:p>
          <a:p>
            <a:pPr marL="971550" lvl="1" indent="-514350"/>
            <a:r>
              <a:rPr lang="en-US" dirty="0"/>
              <a:t>Object Oriented Programming</a:t>
            </a:r>
          </a:p>
          <a:p>
            <a:endParaRPr lang="en-US" dirty="0"/>
          </a:p>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t>Prolog Structure – </a:t>
            </a:r>
            <a:r>
              <a:rPr lang="en-US" b="1" dirty="0">
                <a:solidFill>
                  <a:srgbClr val="FF0000"/>
                </a:solidFill>
                <a:effectLst>
                  <a:outerShdw blurRad="38100" dist="38100" dir="2700000" algn="tl">
                    <a:srgbClr val="000000">
                      <a:alpha val="43137"/>
                    </a:srgbClr>
                  </a:outerShdw>
                </a:effectLst>
              </a:rPr>
              <a:t>Queries</a:t>
            </a:r>
          </a:p>
        </p:txBody>
      </p:sp>
      <p:sp>
        <p:nvSpPr>
          <p:cNvPr id="44035" name="Rectangle 3"/>
          <p:cNvSpPr>
            <a:spLocks noGrp="1" noChangeArrowheads="1"/>
          </p:cNvSpPr>
          <p:nvPr>
            <p:ph idx="1"/>
          </p:nvPr>
        </p:nvSpPr>
        <p:spPr/>
        <p:txBody>
          <a:bodyPr/>
          <a:lstStyle/>
          <a:p>
            <a:r>
              <a:rPr lang="en-US" dirty="0"/>
              <a:t>A </a:t>
            </a:r>
            <a:r>
              <a:rPr lang="en-US" dirty="0">
                <a:solidFill>
                  <a:srgbClr val="FF0000"/>
                </a:solidFill>
              </a:rPr>
              <a:t>query</a:t>
            </a:r>
            <a:r>
              <a:rPr lang="en-US" dirty="0"/>
              <a:t> searches the database for the first fact that satisfies its goal.</a:t>
            </a:r>
          </a:p>
          <a:p>
            <a:endParaRPr lang="en-US" dirty="0"/>
          </a:p>
          <a:p>
            <a:r>
              <a:rPr lang="en-US" u="sng" dirty="0"/>
              <a:t>If</a:t>
            </a:r>
            <a:r>
              <a:rPr lang="en-US" dirty="0"/>
              <a:t> </a:t>
            </a:r>
            <a:r>
              <a:rPr lang="en-US" dirty="0">
                <a:solidFill>
                  <a:srgbClr val="FF0000"/>
                </a:solidFill>
              </a:rPr>
              <a:t>a fact is found </a:t>
            </a:r>
            <a:r>
              <a:rPr lang="en-US" u="sng" dirty="0" smtClean="0"/>
              <a:t>then</a:t>
            </a:r>
            <a:r>
              <a:rPr lang="en-US" dirty="0" smtClean="0">
                <a:solidFill>
                  <a:srgbClr val="FF0000"/>
                </a:solidFill>
              </a:rPr>
              <a:t> </a:t>
            </a:r>
            <a:r>
              <a:rPr lang="en-US" dirty="0" smtClean="0">
                <a:solidFill>
                  <a:srgbClr val="0070C0"/>
                </a:solidFill>
              </a:rPr>
              <a:t>it </a:t>
            </a:r>
            <a:r>
              <a:rPr lang="en-US" dirty="0">
                <a:solidFill>
                  <a:srgbClr val="0070C0"/>
                </a:solidFill>
              </a:rPr>
              <a:t>either unifies the variable with a constant </a:t>
            </a:r>
            <a:r>
              <a:rPr lang="en-US" u="sng" dirty="0"/>
              <a:t>or</a:t>
            </a:r>
            <a:r>
              <a:rPr lang="en-US" dirty="0"/>
              <a:t> </a:t>
            </a:r>
            <a:r>
              <a:rPr lang="en-US" dirty="0" smtClean="0">
                <a:solidFill>
                  <a:srgbClr val="00B050"/>
                </a:solidFill>
              </a:rPr>
              <a:t>Prolog</a:t>
            </a:r>
            <a:r>
              <a:rPr lang="en-US" dirty="0" smtClean="0"/>
              <a:t> </a:t>
            </a:r>
            <a:r>
              <a:rPr lang="en-US" dirty="0" smtClean="0">
                <a:solidFill>
                  <a:srgbClr val="00B050"/>
                </a:solidFill>
              </a:rPr>
              <a:t>returns </a:t>
            </a:r>
            <a:r>
              <a:rPr lang="en-US" dirty="0">
                <a:solidFill>
                  <a:srgbClr val="00B050"/>
                </a:solidFill>
              </a:rPr>
              <a:t>yes</a:t>
            </a:r>
            <a:r>
              <a:rPr lang="en-US" dirty="0"/>
              <a:t>.</a:t>
            </a:r>
          </a:p>
          <a:p>
            <a:endParaRPr lang="en-US" dirty="0"/>
          </a:p>
          <a:p>
            <a:r>
              <a:rPr lang="en-US" u="sng" dirty="0"/>
              <a:t>If</a:t>
            </a:r>
            <a:r>
              <a:rPr lang="en-US" dirty="0"/>
              <a:t> </a:t>
            </a:r>
            <a:r>
              <a:rPr lang="en-US" dirty="0">
                <a:solidFill>
                  <a:srgbClr val="FF0000"/>
                </a:solidFill>
              </a:rPr>
              <a:t>a fact is not found </a:t>
            </a:r>
            <a:r>
              <a:rPr lang="en-US" dirty="0"/>
              <a:t>that meets that condition </a:t>
            </a:r>
            <a:r>
              <a:rPr lang="en-US" u="sng" dirty="0" smtClean="0"/>
              <a:t>then</a:t>
            </a:r>
            <a:r>
              <a:rPr lang="en-US" dirty="0" smtClean="0"/>
              <a:t> </a:t>
            </a:r>
            <a:r>
              <a:rPr lang="en-US" dirty="0" smtClean="0">
                <a:solidFill>
                  <a:srgbClr val="00B050"/>
                </a:solidFill>
              </a:rPr>
              <a:t>Prolog </a:t>
            </a:r>
            <a:r>
              <a:rPr lang="en-US" dirty="0">
                <a:solidFill>
                  <a:srgbClr val="00B050"/>
                </a:solidFill>
              </a:rPr>
              <a:t>returns no</a:t>
            </a:r>
            <a:r>
              <a:rPr lang="en-US" dirty="0"/>
              <a:t>.</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Nonprocedural Programming</a:t>
            </a:r>
          </a:p>
        </p:txBody>
      </p:sp>
      <p:sp>
        <p:nvSpPr>
          <p:cNvPr id="71683" name="Rectangle 3"/>
          <p:cNvSpPr>
            <a:spLocks noGrp="1" noChangeArrowheads="1"/>
          </p:cNvSpPr>
          <p:nvPr>
            <p:ph type="body" idx="1"/>
          </p:nvPr>
        </p:nvSpPr>
        <p:spPr/>
        <p:txBody>
          <a:bodyPr/>
          <a:lstStyle/>
          <a:p>
            <a:pPr marL="609600" indent="-609600">
              <a:lnSpc>
                <a:spcPct val="80000"/>
              </a:lnSpc>
              <a:buFontTx/>
              <a:buNone/>
            </a:pPr>
            <a:r>
              <a:rPr lang="en-US" sz="2800"/>
              <a:t>Sorting procedurally:</a:t>
            </a:r>
          </a:p>
          <a:p>
            <a:pPr marL="990600" lvl="1" indent="-533400">
              <a:lnSpc>
                <a:spcPct val="80000"/>
              </a:lnSpc>
              <a:buFontTx/>
              <a:buAutoNum type="arabicPeriod"/>
            </a:pPr>
            <a:r>
              <a:rPr lang="en-US" sz="2400"/>
              <a:t>Find the min in the remained numbers.</a:t>
            </a:r>
          </a:p>
          <a:p>
            <a:pPr marL="990600" lvl="1" indent="-533400">
              <a:lnSpc>
                <a:spcPct val="80000"/>
              </a:lnSpc>
              <a:buFontTx/>
              <a:buAutoNum type="arabicPeriod"/>
            </a:pPr>
            <a:r>
              <a:rPr lang="en-US" sz="2400"/>
              <a:t>Swap it with the first number.</a:t>
            </a:r>
          </a:p>
          <a:p>
            <a:pPr marL="990600" lvl="1" indent="-533400">
              <a:lnSpc>
                <a:spcPct val="80000"/>
              </a:lnSpc>
              <a:buFontTx/>
              <a:buAutoNum type="arabicPeriod"/>
            </a:pPr>
            <a:r>
              <a:rPr lang="en-US" sz="2400"/>
              <a:t>Repeat steps 1,2 until no number remains.</a:t>
            </a:r>
          </a:p>
          <a:p>
            <a:pPr marL="990600" lvl="1" indent="-533400">
              <a:lnSpc>
                <a:spcPct val="80000"/>
              </a:lnSpc>
              <a:buFontTx/>
              <a:buAutoNum type="arabicPeriod"/>
            </a:pPr>
            <a:endParaRPr lang="en-US" sz="2400"/>
          </a:p>
          <a:p>
            <a:pPr marL="609600" indent="-609600">
              <a:lnSpc>
                <a:spcPct val="80000"/>
              </a:lnSpc>
              <a:buFontTx/>
              <a:buNone/>
            </a:pPr>
            <a:r>
              <a:rPr lang="en-US" sz="2800"/>
              <a:t>Sorting nonprocedurally:</a:t>
            </a:r>
          </a:p>
          <a:p>
            <a:pPr marL="990600" lvl="1" indent="-533400">
              <a:lnSpc>
                <a:spcPct val="80000"/>
              </a:lnSpc>
              <a:buFontTx/>
              <a:buAutoNum type="arabicPeriod"/>
            </a:pPr>
            <a:r>
              <a:rPr lang="en-US" sz="2400"/>
              <a:t>B is a sorting of A ↔ B is a permutation of A and B is ordered.</a:t>
            </a:r>
          </a:p>
          <a:p>
            <a:pPr marL="990600" lvl="1" indent="-533400">
              <a:lnSpc>
                <a:spcPct val="80000"/>
              </a:lnSpc>
              <a:buFontTx/>
              <a:buAutoNum type="arabicPeriod"/>
            </a:pPr>
            <a:r>
              <a:rPr lang="en-US" sz="2400"/>
              <a:t>B is ordered ↔ for each i&lt;j: B[i] ≤ B[j]</a:t>
            </a:r>
          </a:p>
          <a:p>
            <a:pPr marL="990600" lvl="1" indent="-533400">
              <a:lnSpc>
                <a:spcPct val="80000"/>
              </a:lnSpc>
              <a:buFontTx/>
              <a:buAutoNum type="arabicPeriod"/>
            </a:pPr>
            <a:endParaRPr lang="en-US" sz="2400"/>
          </a:p>
          <a:p>
            <a:pPr marL="609600" indent="-609600">
              <a:lnSpc>
                <a:spcPct val="80000"/>
              </a:lnSpc>
              <a:buFontTx/>
              <a:buNone/>
            </a:pPr>
            <a:r>
              <a:rPr lang="en-US" sz="2800"/>
              <a:t>Which is </a:t>
            </a:r>
            <a:r>
              <a:rPr lang="en-US" sz="2800" i="1"/>
              <a:t>higher level</a:t>
            </a:r>
            <a:r>
              <a:rPr lang="en-US" sz="2800"/>
              <a:t>?</a:t>
            </a: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Automated Theorem Proving</a:t>
            </a:r>
          </a:p>
        </p:txBody>
      </p:sp>
      <p:sp>
        <p:nvSpPr>
          <p:cNvPr id="72707" name="Rectangle 3"/>
          <p:cNvSpPr>
            <a:spLocks noGrp="1" noChangeArrowheads="1"/>
          </p:cNvSpPr>
          <p:nvPr>
            <p:ph type="body" idx="1"/>
          </p:nvPr>
        </p:nvSpPr>
        <p:spPr/>
        <p:txBody>
          <a:bodyPr/>
          <a:lstStyle/>
          <a:p>
            <a:pPr>
              <a:lnSpc>
                <a:spcPct val="90000"/>
              </a:lnSpc>
            </a:pPr>
            <a:r>
              <a:rPr lang="en-US" sz="2400" b="1">
                <a:solidFill>
                  <a:schemeClr val="accent2"/>
                </a:solidFill>
              </a:rPr>
              <a:t>A.T.P:</a:t>
            </a:r>
            <a:r>
              <a:rPr lang="en-US" sz="2400" b="1"/>
              <a:t> </a:t>
            </a:r>
            <a:r>
              <a:rPr lang="en-US" sz="2400"/>
              <a:t>Developing programs that can construct formal proofs of propositions stated in a symbolic language.</a:t>
            </a:r>
          </a:p>
          <a:p>
            <a:pPr lvl="1">
              <a:lnSpc>
                <a:spcPct val="90000"/>
              </a:lnSpc>
            </a:pPr>
            <a:endParaRPr lang="en-US" sz="2000"/>
          </a:p>
          <a:p>
            <a:pPr>
              <a:lnSpc>
                <a:spcPct val="90000"/>
              </a:lnSpc>
            </a:pPr>
            <a:r>
              <a:rPr lang="en-US" sz="2400" b="1" i="1">
                <a:solidFill>
                  <a:schemeClr val="accent2"/>
                </a:solidFill>
              </a:rPr>
              <a:t>Construct</a:t>
            </a:r>
            <a:r>
              <a:rPr lang="en-US" sz="2400" b="1">
                <a:solidFill>
                  <a:schemeClr val="accent2"/>
                </a:solidFill>
              </a:rPr>
              <a:t> </a:t>
            </a:r>
            <a:r>
              <a:rPr lang="en-US" sz="2400"/>
              <a:t>the desired result to prove its existence (most A.T.P.’s).</a:t>
            </a:r>
          </a:p>
          <a:p>
            <a:pPr lvl="1">
              <a:lnSpc>
                <a:spcPct val="90000"/>
              </a:lnSpc>
            </a:pPr>
            <a:endParaRPr lang="en-US" sz="2000"/>
          </a:p>
          <a:p>
            <a:pPr>
              <a:lnSpc>
                <a:spcPct val="90000"/>
              </a:lnSpc>
            </a:pPr>
            <a:r>
              <a:rPr lang="en-US" sz="2400"/>
              <a:t>In </a:t>
            </a:r>
            <a:r>
              <a:rPr lang="en-US" sz="2400" b="1" i="1">
                <a:solidFill>
                  <a:schemeClr val="accent2"/>
                </a:solidFill>
              </a:rPr>
              <a:t>Logic Programming</a:t>
            </a:r>
            <a:r>
              <a:rPr lang="en-US" sz="2400" i="1"/>
              <a:t>, </a:t>
            </a:r>
            <a:r>
              <a:rPr lang="en-US" sz="2400"/>
              <a:t>programs are expressed in the form of propositions and the theorem prover constructs the result(s).</a:t>
            </a:r>
          </a:p>
          <a:p>
            <a:pPr>
              <a:lnSpc>
                <a:spcPct val="90000"/>
              </a:lnSpc>
            </a:pPr>
            <a:endParaRPr lang="en-US" sz="2400"/>
          </a:p>
          <a:p>
            <a:pPr>
              <a:lnSpc>
                <a:spcPct val="90000"/>
              </a:lnSpc>
            </a:pPr>
            <a:r>
              <a:rPr lang="en-US" sz="2400"/>
              <a:t>J. A. Robinson: A program is a theory (in some logic) and computation is deduction from the theory.</a:t>
            </a:r>
          </a:p>
          <a:p>
            <a:pPr lvl="1">
              <a:lnSpc>
                <a:spcPct val="90000"/>
              </a:lnSpc>
            </a:pPr>
            <a:endParaRPr lang="en-US" sz="2000"/>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Programming In Logic (Prolog)</a:t>
            </a:r>
          </a:p>
        </p:txBody>
      </p:sp>
      <p:sp>
        <p:nvSpPr>
          <p:cNvPr id="73731" name="Rectangle 3"/>
          <p:cNvSpPr>
            <a:spLocks noGrp="1" noChangeArrowheads="1"/>
          </p:cNvSpPr>
          <p:nvPr>
            <p:ph type="body" idx="1"/>
          </p:nvPr>
        </p:nvSpPr>
        <p:spPr/>
        <p:txBody>
          <a:bodyPr/>
          <a:lstStyle/>
          <a:p>
            <a:pPr>
              <a:lnSpc>
                <a:spcPct val="80000"/>
              </a:lnSpc>
            </a:pPr>
            <a:r>
              <a:rPr lang="en-US" sz="2800"/>
              <a:t>Developed in </a:t>
            </a:r>
            <a:r>
              <a:rPr lang="en-US" sz="2800" i="1"/>
              <a:t>Groupe d’Intelligence Artificielle</a:t>
            </a:r>
            <a:r>
              <a:rPr lang="en-US" sz="2800"/>
              <a:t> </a:t>
            </a:r>
            <a:r>
              <a:rPr lang="en-US" sz="2800" i="1"/>
              <a:t>(GIA)</a:t>
            </a:r>
            <a:r>
              <a:rPr lang="en-US" sz="2800"/>
              <a:t> of the University of Marseilles (early 70s) to process a natural language (French).</a:t>
            </a:r>
          </a:p>
          <a:p>
            <a:pPr lvl="1">
              <a:lnSpc>
                <a:spcPct val="80000"/>
              </a:lnSpc>
            </a:pPr>
            <a:endParaRPr lang="en-US" sz="2400"/>
          </a:p>
          <a:p>
            <a:pPr>
              <a:lnSpc>
                <a:spcPct val="80000"/>
              </a:lnSpc>
            </a:pPr>
            <a:r>
              <a:rPr lang="en-US" sz="2800"/>
              <a:t>Interpreters: Algol-W (72), FORTRAN (73), Pascal (76), Implemented on many platforms (Now)</a:t>
            </a:r>
          </a:p>
          <a:p>
            <a:pPr lvl="1">
              <a:lnSpc>
                <a:spcPct val="80000"/>
              </a:lnSpc>
            </a:pPr>
            <a:endParaRPr lang="en-US" sz="2400"/>
          </a:p>
          <a:p>
            <a:pPr>
              <a:lnSpc>
                <a:spcPct val="80000"/>
              </a:lnSpc>
            </a:pPr>
            <a:r>
              <a:rPr lang="en-US" sz="2800"/>
              <a:t>Application in AI since mid-70s</a:t>
            </a:r>
          </a:p>
          <a:p>
            <a:pPr>
              <a:lnSpc>
                <a:spcPct val="80000"/>
              </a:lnSpc>
            </a:pPr>
            <a:r>
              <a:rPr lang="en-US" sz="2800"/>
              <a:t>Successor to LISP for AI apps</a:t>
            </a:r>
          </a:p>
          <a:p>
            <a:pPr lvl="1">
              <a:lnSpc>
                <a:spcPct val="80000"/>
              </a:lnSpc>
            </a:pPr>
            <a:endParaRPr lang="en-US" sz="2400"/>
          </a:p>
          <a:p>
            <a:pPr>
              <a:lnSpc>
                <a:spcPct val="80000"/>
              </a:lnSpc>
            </a:pPr>
            <a:r>
              <a:rPr lang="en-US" sz="2800"/>
              <a:t>Not standardized (but has ISO standard now)</a:t>
            </a:r>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dirty="0" smtClean="0"/>
              <a:t>Properties of Prolog</a:t>
            </a:r>
            <a:endParaRPr lang="en-US" dirty="0"/>
          </a:p>
        </p:txBody>
      </p:sp>
      <p:sp>
        <p:nvSpPr>
          <p:cNvPr id="112643" name="Rectangle 3"/>
          <p:cNvSpPr>
            <a:spLocks noGrp="1" noChangeArrowheads="1"/>
          </p:cNvSpPr>
          <p:nvPr>
            <p:ph type="body" idx="1"/>
          </p:nvPr>
        </p:nvSpPr>
        <p:spPr/>
        <p:txBody>
          <a:bodyPr/>
          <a:lstStyle/>
          <a:p>
            <a:r>
              <a:rPr lang="en-US"/>
              <a:t>Logic programs are </a:t>
            </a:r>
            <a:r>
              <a:rPr lang="en-US">
                <a:solidFill>
                  <a:schemeClr val="accent2"/>
                </a:solidFill>
              </a:rPr>
              <a:t>self-documenting</a:t>
            </a:r>
          </a:p>
          <a:p>
            <a:r>
              <a:rPr lang="en-US"/>
              <a:t>Pure logic programs </a:t>
            </a:r>
            <a:r>
              <a:rPr lang="en-US">
                <a:solidFill>
                  <a:schemeClr val="accent2"/>
                </a:solidFill>
              </a:rPr>
              <a:t>separate</a:t>
            </a:r>
            <a:r>
              <a:rPr lang="en-US"/>
              <a:t> logic and control</a:t>
            </a:r>
          </a:p>
          <a:p>
            <a:r>
              <a:rPr lang="en-US"/>
              <a:t>Prolog falls </a:t>
            </a:r>
            <a:r>
              <a:rPr lang="en-US">
                <a:solidFill>
                  <a:schemeClr val="accent2"/>
                </a:solidFill>
              </a:rPr>
              <a:t>short of</a:t>
            </a:r>
            <a:r>
              <a:rPr lang="en-US"/>
              <a:t> logic programming</a:t>
            </a:r>
          </a:p>
          <a:p>
            <a:r>
              <a:rPr lang="en-US"/>
              <a:t>Implementation techniques are </a:t>
            </a:r>
            <a:r>
              <a:rPr lang="en-US">
                <a:solidFill>
                  <a:schemeClr val="accent2"/>
                </a:solidFill>
              </a:rPr>
              <a:t>improving</a:t>
            </a:r>
          </a:p>
          <a:p>
            <a:r>
              <a:rPr lang="en-US"/>
              <a:t>Prolog is </a:t>
            </a:r>
            <a:r>
              <a:rPr lang="en-US" i="1"/>
              <a:t>a step</a:t>
            </a:r>
            <a:r>
              <a:rPr lang="en-US"/>
              <a:t> </a:t>
            </a:r>
            <a:r>
              <a:rPr lang="en-US" i="1"/>
              <a:t>toward</a:t>
            </a:r>
            <a:r>
              <a:rPr lang="en-US"/>
              <a:t> </a:t>
            </a:r>
            <a:r>
              <a:rPr lang="en-US">
                <a:solidFill>
                  <a:schemeClr val="accent2"/>
                </a:solidFill>
              </a:rPr>
              <a:t>nonprocedural</a:t>
            </a:r>
            <a:r>
              <a:rPr lang="en-US"/>
              <a:t> programming</a:t>
            </a:r>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Self-documentation</a:t>
            </a:r>
          </a:p>
        </p:txBody>
      </p:sp>
      <p:sp>
        <p:nvSpPr>
          <p:cNvPr id="113667" name="Rectangle 3"/>
          <p:cNvSpPr>
            <a:spLocks noGrp="1" noChangeArrowheads="1"/>
          </p:cNvSpPr>
          <p:nvPr>
            <p:ph type="body" idx="1"/>
          </p:nvPr>
        </p:nvSpPr>
        <p:spPr/>
        <p:txBody>
          <a:bodyPr/>
          <a:lstStyle/>
          <a:p>
            <a:r>
              <a:rPr lang="en-US"/>
              <a:t>Programming in a higher-level, …</a:t>
            </a:r>
          </a:p>
          <a:p>
            <a:r>
              <a:rPr lang="en-US"/>
              <a:t>Application orientation and…</a:t>
            </a:r>
          </a:p>
          <a:p>
            <a:r>
              <a:rPr lang="en-US"/>
              <a:t>Transparency</a:t>
            </a:r>
          </a:p>
          <a:p>
            <a:pPr lvl="1"/>
            <a:r>
              <a:rPr lang="en-US"/>
              <a:t>programs are described in terms of predicates and individuals of the problem domain.</a:t>
            </a:r>
          </a:p>
          <a:p>
            <a:r>
              <a:rPr lang="en-US"/>
              <a:t>Promotes clear, rapid, accurate programming</a:t>
            </a:r>
          </a:p>
        </p:txBody>
      </p:sp>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Separation of Logic and Control</a:t>
            </a:r>
          </a:p>
        </p:txBody>
      </p:sp>
      <p:sp>
        <p:nvSpPr>
          <p:cNvPr id="114691" name="Rectangle 3"/>
          <p:cNvSpPr>
            <a:spLocks noGrp="1" noChangeArrowheads="1"/>
          </p:cNvSpPr>
          <p:nvPr>
            <p:ph type="body" idx="1"/>
          </p:nvPr>
        </p:nvSpPr>
        <p:spPr/>
        <p:txBody>
          <a:bodyPr/>
          <a:lstStyle/>
          <a:p>
            <a:r>
              <a:rPr lang="en-US"/>
              <a:t>Simplifies programming</a:t>
            </a:r>
          </a:p>
          <a:p>
            <a:r>
              <a:rPr lang="en-US"/>
              <a:t>Correctness only deals with logic</a:t>
            </a:r>
          </a:p>
          <a:p>
            <a:r>
              <a:rPr lang="en-US"/>
              <a:t>Optimization in control cannot affect correctness</a:t>
            </a:r>
          </a:p>
          <a:p>
            <a:r>
              <a:rPr lang="en-US"/>
              <a:t>Obeys </a:t>
            </a:r>
            <a:r>
              <a:rPr lang="en-US" b="1">
                <a:solidFill>
                  <a:schemeClr val="accent2"/>
                </a:solidFill>
              </a:rPr>
              <a:t>Orthogonality Principle</a:t>
            </a:r>
          </a:p>
        </p:txBody>
      </p:sp>
    </p:spTree>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Prolog vs. Logic Programming</a:t>
            </a:r>
          </a:p>
        </p:txBody>
      </p:sp>
      <p:sp>
        <p:nvSpPr>
          <p:cNvPr id="115715" name="Rectangle 3"/>
          <p:cNvSpPr>
            <a:spLocks noGrp="1" noChangeArrowheads="1"/>
          </p:cNvSpPr>
          <p:nvPr>
            <p:ph type="body" idx="1"/>
          </p:nvPr>
        </p:nvSpPr>
        <p:spPr/>
        <p:txBody>
          <a:bodyPr/>
          <a:lstStyle/>
          <a:p>
            <a:r>
              <a:rPr lang="en-US"/>
              <a:t>Definite control strategy</a:t>
            </a:r>
          </a:p>
          <a:p>
            <a:pPr lvl="1"/>
            <a:r>
              <a:rPr lang="en-US"/>
              <a:t>Programmers make explicit use of it and the result have little to do with logic</a:t>
            </a:r>
          </a:p>
          <a:p>
            <a:pPr lvl="1"/>
            <a:r>
              <a:rPr lang="en-US"/>
              <a:t>Reasoning about the order of events in Prolog is comparable in difficaulty with most imperative of conventional programming languages</a:t>
            </a:r>
          </a:p>
          <a:p>
            <a:r>
              <a:rPr lang="en-US" b="1">
                <a:solidFill>
                  <a:schemeClr val="accent2"/>
                </a:solidFill>
              </a:rPr>
              <a:t>Cut</a:t>
            </a:r>
            <a:r>
              <a:rPr lang="en-US"/>
              <a:t> doesn’t make any sense in logic!</a:t>
            </a:r>
          </a:p>
          <a:p>
            <a:r>
              <a:rPr lang="en-US" b="1">
                <a:solidFill>
                  <a:schemeClr val="accent2"/>
                </a:solidFill>
              </a:rPr>
              <a:t>not</a:t>
            </a:r>
            <a:r>
              <a:rPr lang="en-US"/>
              <a:t> doesn’t correspond to logical negation</a:t>
            </a: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Improving Efficiency</a:t>
            </a:r>
          </a:p>
        </p:txBody>
      </p:sp>
      <p:sp>
        <p:nvSpPr>
          <p:cNvPr id="116739" name="Rectangle 3"/>
          <p:cNvSpPr>
            <a:spLocks noGrp="1" noChangeArrowheads="1"/>
          </p:cNvSpPr>
          <p:nvPr>
            <p:ph type="body" idx="1"/>
          </p:nvPr>
        </p:nvSpPr>
        <p:spPr/>
        <p:txBody>
          <a:bodyPr/>
          <a:lstStyle/>
          <a:p>
            <a:r>
              <a:rPr lang="en-US"/>
              <a:t>Prolog is far from an efficient language.</a:t>
            </a:r>
          </a:p>
          <a:p>
            <a:r>
              <a:rPr lang="en-US"/>
              <a:t>So, it’s applications are limited to apps in which:</a:t>
            </a:r>
          </a:p>
          <a:p>
            <a:pPr lvl="1"/>
            <a:r>
              <a:rPr lang="en-US"/>
              <a:t>Performance is not important</a:t>
            </a:r>
          </a:p>
          <a:p>
            <a:pPr lvl="1"/>
            <a:r>
              <a:rPr lang="en-US"/>
              <a:t>Difficult to implement in a conventional lang.</a:t>
            </a:r>
          </a:p>
          <a:p>
            <a:r>
              <a:rPr lang="en-US"/>
              <a:t>New methods are invented</a:t>
            </a:r>
          </a:p>
          <a:p>
            <a:r>
              <a:rPr lang="en-US"/>
              <a:t>Some compilers produce code comparable to LISP</a:t>
            </a:r>
          </a:p>
          <a:p>
            <a:pPr lvl="1"/>
            <a:endParaRPr lang="en-US"/>
          </a:p>
          <a:p>
            <a:pPr lvl="1"/>
            <a:endParaRPr lang="en-US"/>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r>
              <a:rPr lang="en-US"/>
              <a:t>Toward Nonprocedural Programming</a:t>
            </a:r>
          </a:p>
        </p:txBody>
      </p:sp>
      <p:sp>
        <p:nvSpPr>
          <p:cNvPr id="117763" name="Rectangle 3"/>
          <p:cNvSpPr>
            <a:spLocks noGrp="1" noChangeArrowheads="1"/>
          </p:cNvSpPr>
          <p:nvPr>
            <p:ph type="body" idx="1"/>
          </p:nvPr>
        </p:nvSpPr>
        <p:spPr/>
        <p:txBody>
          <a:bodyPr/>
          <a:lstStyle/>
          <a:p>
            <a:pPr>
              <a:lnSpc>
                <a:spcPct val="90000"/>
              </a:lnSpc>
            </a:pPr>
            <a:r>
              <a:rPr lang="en-US" sz="2800" b="1" i="1">
                <a:solidFill>
                  <a:schemeClr val="accent2"/>
                </a:solidFill>
              </a:rPr>
              <a:t>Pure</a:t>
            </a:r>
            <a:r>
              <a:rPr lang="en-US" sz="2800"/>
              <a:t> logic programs prove the possibility of nonprocedural programming.</a:t>
            </a:r>
          </a:p>
          <a:p>
            <a:pPr>
              <a:lnSpc>
                <a:spcPct val="90000"/>
              </a:lnSpc>
            </a:pPr>
            <a:r>
              <a:rPr lang="en-US" sz="2800" b="1"/>
              <a:t>In</a:t>
            </a:r>
            <a:r>
              <a:rPr lang="en-US" sz="2800"/>
              <a:t> </a:t>
            </a:r>
            <a:r>
              <a:rPr lang="en-US" sz="2800" b="1" i="1">
                <a:solidFill>
                  <a:schemeClr val="accent2"/>
                </a:solidFill>
              </a:rPr>
              <a:t>Prolog</a:t>
            </a:r>
            <a:r>
              <a:rPr lang="en-US" sz="2800"/>
              <a:t>, DFS requires programmers to think in terms of </a:t>
            </a:r>
            <a:r>
              <a:rPr lang="en-US" sz="2800" i="1"/>
              <a:t>operations</a:t>
            </a:r>
            <a:r>
              <a:rPr lang="en-US" sz="2800"/>
              <a:t> and their proper </a:t>
            </a:r>
            <a:r>
              <a:rPr lang="en-US" sz="2800" i="1"/>
              <a:t>ordering</a:t>
            </a:r>
            <a:r>
              <a:rPr lang="en-US" sz="2800"/>
              <a:t> in time (procedurally).</a:t>
            </a:r>
          </a:p>
          <a:p>
            <a:pPr>
              <a:lnSpc>
                <a:spcPct val="90000"/>
              </a:lnSpc>
            </a:pPr>
            <a:r>
              <a:rPr lang="en-US" sz="2800" b="1"/>
              <a:t>And</a:t>
            </a:r>
            <a:r>
              <a:rPr lang="en-US" sz="2800"/>
              <a:t> Prolog’s control regime is more </a:t>
            </a:r>
            <a:r>
              <a:rPr lang="en-US" sz="2800" b="1" i="1">
                <a:solidFill>
                  <a:schemeClr val="accent2"/>
                </a:solidFill>
              </a:rPr>
              <a:t>unnatural</a:t>
            </a:r>
            <a:r>
              <a:rPr lang="en-US" sz="2800"/>
              <a:t> than conventional languages.</a:t>
            </a:r>
          </a:p>
          <a:p>
            <a:pPr>
              <a:lnSpc>
                <a:spcPct val="90000"/>
              </a:lnSpc>
            </a:pPr>
            <a:r>
              <a:rPr lang="en-US" sz="2800" b="1"/>
              <a:t>So,</a:t>
            </a:r>
            <a:r>
              <a:rPr lang="en-US" sz="2800"/>
              <a:t> there is still much more important work to be done before nonprocedural programming becomes </a:t>
            </a:r>
            <a:r>
              <a:rPr lang="en-US" sz="2800" b="1" i="1">
                <a:solidFill>
                  <a:schemeClr val="accent2"/>
                </a:solidFill>
              </a:rPr>
              <a:t>practical</a:t>
            </a:r>
            <a:r>
              <a:rPr lang="en-US" sz="2800"/>
              <a:t>.</a:t>
            </a: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0" y="0"/>
            <a:ext cx="9144000" cy="1143000"/>
          </a:xfrm>
          <a:solidFill>
            <a:srgbClr val="FFFF00"/>
          </a:solidFill>
        </p:spPr>
        <p:txBody>
          <a:bodyPr>
            <a:noAutofit/>
          </a:bodyPr>
          <a:lstStyle/>
          <a:p>
            <a:r>
              <a:rPr lang="en-US" sz="6600" b="1" dirty="0">
                <a:solidFill>
                  <a:srgbClr val="FF0000"/>
                </a:solidFill>
                <a:effectLst>
                  <a:outerShdw blurRad="38100" dist="38100" dir="2700000" algn="tl">
                    <a:srgbClr val="000000">
                      <a:alpha val="43137"/>
                    </a:srgbClr>
                  </a:outerShdw>
                </a:effectLst>
              </a:rPr>
              <a:t>Presentation References</a:t>
            </a:r>
          </a:p>
        </p:txBody>
      </p:sp>
      <p:sp>
        <p:nvSpPr>
          <p:cNvPr id="119811" name="Rectangle 3"/>
          <p:cNvSpPr>
            <a:spLocks noGrp="1" noChangeArrowheads="1"/>
          </p:cNvSpPr>
          <p:nvPr>
            <p:ph type="body" idx="1"/>
          </p:nvPr>
        </p:nvSpPr>
        <p:spPr/>
        <p:txBody>
          <a:bodyPr/>
          <a:lstStyle/>
          <a:p>
            <a:pPr>
              <a:lnSpc>
                <a:spcPct val="80000"/>
              </a:lnSpc>
            </a:pPr>
            <a:r>
              <a:rPr lang="fr-FR" sz="2000"/>
              <a:t>Colmerauer, Alain, Philippe Roussel, </a:t>
            </a:r>
            <a:r>
              <a:rPr lang="en-US" sz="2000"/>
              <a:t>The Birth of Prolog, </a:t>
            </a:r>
            <a:r>
              <a:rPr lang="en-US" sz="2000" i="1"/>
              <a:t>Nov. 1992, URL: </a:t>
            </a:r>
            <a:r>
              <a:rPr lang="en-US" sz="2000" i="1">
                <a:solidFill>
                  <a:schemeClr val="accent2"/>
                </a:solidFill>
              </a:rPr>
              <a:t>http://www.lim.univ-mrs.fr/~colmer/ArchivesPublications/HistoireProlog/19november92.pdf</a:t>
            </a:r>
            <a:endParaRPr lang="en-US" sz="2000">
              <a:solidFill>
                <a:schemeClr val="accent2"/>
              </a:solidFill>
            </a:endParaRPr>
          </a:p>
          <a:p>
            <a:pPr lvl="1">
              <a:lnSpc>
                <a:spcPct val="80000"/>
              </a:lnSpc>
            </a:pPr>
            <a:endParaRPr lang="en-US" sz="1800"/>
          </a:p>
          <a:p>
            <a:pPr>
              <a:lnSpc>
                <a:spcPct val="80000"/>
              </a:lnSpc>
            </a:pPr>
            <a:r>
              <a:rPr lang="en-US" sz="2000"/>
              <a:t>Fisher, J.R., Prolog Tutorial</a:t>
            </a:r>
            <a:r>
              <a:rPr lang="en-US" sz="2000" i="1"/>
              <a:t>, 2004, URL: </a:t>
            </a:r>
            <a:r>
              <a:rPr lang="en-US" sz="2000" i="1">
                <a:solidFill>
                  <a:schemeClr val="accent2"/>
                </a:solidFill>
              </a:rPr>
              <a:t>http://www.csupomona.edu/~jrfisher/www/prolog_tutorial/contents.html</a:t>
            </a:r>
          </a:p>
          <a:p>
            <a:pPr lvl="1">
              <a:lnSpc>
                <a:spcPct val="80000"/>
              </a:lnSpc>
            </a:pPr>
            <a:endParaRPr lang="en-US" sz="1800" i="1">
              <a:solidFill>
                <a:schemeClr val="accent2"/>
              </a:solidFill>
            </a:endParaRPr>
          </a:p>
          <a:p>
            <a:pPr>
              <a:lnSpc>
                <a:spcPct val="80000"/>
              </a:lnSpc>
            </a:pPr>
            <a:r>
              <a:rPr lang="en-US" sz="2000"/>
              <a:t>MacLennan, Bruce J., Principles of Programming Languages: Design, Evaluation and Implementation,</a:t>
            </a:r>
            <a:r>
              <a:rPr lang="en-US" sz="2000" i="1"/>
              <a:t> 3rd ed, Oxford University Press, 1999</a:t>
            </a:r>
          </a:p>
          <a:p>
            <a:pPr lvl="1">
              <a:lnSpc>
                <a:spcPct val="80000"/>
              </a:lnSpc>
            </a:pPr>
            <a:endParaRPr lang="en-US" sz="1800" i="1"/>
          </a:p>
          <a:p>
            <a:pPr>
              <a:lnSpc>
                <a:spcPct val="80000"/>
              </a:lnSpc>
            </a:pPr>
            <a:r>
              <a:rPr lang="en-US" sz="2000"/>
              <a:t>Merritt, Dennis, “Prolog Under the Hood: An Honest Look”</a:t>
            </a:r>
            <a:r>
              <a:rPr lang="en-US" sz="2000" i="1"/>
              <a:t>, </a:t>
            </a:r>
            <a:r>
              <a:rPr lang="it-IT" sz="2000" i="1"/>
              <a:t>PC AI magazine, Sep/Oct 1992</a:t>
            </a:r>
          </a:p>
          <a:p>
            <a:pPr lvl="1">
              <a:lnSpc>
                <a:spcPct val="80000"/>
              </a:lnSpc>
            </a:pPr>
            <a:endParaRPr lang="en-US" sz="1800" i="1"/>
          </a:p>
          <a:p>
            <a:pPr>
              <a:lnSpc>
                <a:spcPct val="80000"/>
              </a:lnSpc>
            </a:pPr>
            <a:r>
              <a:rPr lang="en-US" sz="2000"/>
              <a:t>“Unification”</a:t>
            </a:r>
            <a:r>
              <a:rPr lang="en-US" sz="2000" i="1"/>
              <a:t>, Wikipedia, the free encyclopedia, 25 Sep. 2005, URL: </a:t>
            </a:r>
            <a:r>
              <a:rPr lang="en-US" sz="2000" i="1">
                <a:solidFill>
                  <a:schemeClr val="accent2"/>
                </a:solidFill>
              </a:rPr>
              <a:t>http://en.wikipedia.org/wiki/Unification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en-US" sz="3600" dirty="0"/>
              <a:t>Prolog Structure – </a:t>
            </a:r>
            <a:r>
              <a:rPr lang="en-US" sz="3600" b="1" dirty="0" smtClean="0">
                <a:solidFill>
                  <a:srgbClr val="FF0000"/>
                </a:solidFill>
                <a:effectLst>
                  <a:outerShdw blurRad="38100" dist="38100" dir="2700000" algn="tl">
                    <a:srgbClr val="000000">
                      <a:alpha val="43137"/>
                    </a:srgbClr>
                  </a:outerShdw>
                </a:effectLst>
              </a:rPr>
              <a:t>disjunction and conjunction</a:t>
            </a:r>
            <a:r>
              <a:rPr lang="en-US" sz="3600" dirty="0" smtClean="0"/>
              <a:t>.</a:t>
            </a:r>
            <a:endParaRPr lang="en-US" sz="3600" dirty="0"/>
          </a:p>
        </p:txBody>
      </p:sp>
      <p:sp>
        <p:nvSpPr>
          <p:cNvPr id="45059" name="Rectangle 3"/>
          <p:cNvSpPr>
            <a:spLocks noGrp="1" noChangeArrowheads="1"/>
          </p:cNvSpPr>
          <p:nvPr>
            <p:ph idx="1"/>
          </p:nvPr>
        </p:nvSpPr>
        <p:spPr/>
        <p:txBody>
          <a:bodyPr/>
          <a:lstStyle/>
          <a:p>
            <a:r>
              <a:rPr lang="en-US" dirty="0"/>
              <a:t>Use a </a:t>
            </a:r>
            <a:r>
              <a:rPr lang="en-US" b="1" dirty="0">
                <a:solidFill>
                  <a:srgbClr val="FF0000"/>
                </a:solidFill>
                <a:effectLst>
                  <a:outerShdw blurRad="38100" dist="38100" dir="2700000" algn="tl">
                    <a:srgbClr val="000000">
                      <a:alpha val="43137"/>
                    </a:srgbClr>
                  </a:outerShdw>
                </a:effectLst>
              </a:rPr>
              <a:t>semi-colon</a:t>
            </a:r>
            <a:r>
              <a:rPr lang="en-US" dirty="0"/>
              <a:t> to </a:t>
            </a:r>
            <a:r>
              <a:rPr lang="en-US" dirty="0">
                <a:solidFill>
                  <a:srgbClr val="00B050"/>
                </a:solidFill>
              </a:rPr>
              <a:t>request subsequent answers.</a:t>
            </a:r>
          </a:p>
          <a:p>
            <a:endParaRPr lang="en-US" dirty="0"/>
          </a:p>
          <a:p>
            <a:r>
              <a:rPr lang="en-US" dirty="0"/>
              <a:t>In other words, a </a:t>
            </a:r>
            <a:r>
              <a:rPr lang="en-US" dirty="0">
                <a:solidFill>
                  <a:srgbClr val="FF0000"/>
                </a:solidFill>
              </a:rPr>
              <a:t>semi-colon</a:t>
            </a:r>
            <a:r>
              <a:rPr lang="en-US" dirty="0"/>
              <a:t> signifies </a:t>
            </a:r>
            <a:r>
              <a:rPr lang="en-US" dirty="0">
                <a:solidFill>
                  <a:srgbClr val="FF0000"/>
                </a:solidFill>
              </a:rPr>
              <a:t>disjunction</a:t>
            </a:r>
            <a:r>
              <a:rPr lang="en-US" dirty="0" smtClean="0"/>
              <a:t>. </a:t>
            </a:r>
            <a:r>
              <a:rPr lang="en-US" sz="4400" dirty="0" smtClean="0">
                <a:solidFill>
                  <a:srgbClr val="FF0000"/>
                </a:solidFill>
                <a:effectLst>
                  <a:outerShdw blurRad="38100" dist="38100" dir="2700000" algn="tl">
                    <a:srgbClr val="000000">
                      <a:alpha val="43137"/>
                    </a:srgbClr>
                  </a:outerShdw>
                </a:effectLst>
                <a:sym typeface="Symbol"/>
              </a:rPr>
              <a:t></a:t>
            </a:r>
            <a:endParaRPr lang="en-US" dirty="0">
              <a:solidFill>
                <a:srgbClr val="FF0000"/>
              </a:solidFill>
              <a:effectLst>
                <a:outerShdw blurRad="38100" dist="38100" dir="2700000" algn="tl">
                  <a:srgbClr val="000000">
                    <a:alpha val="43137"/>
                  </a:srgbClr>
                </a:outerShdw>
              </a:effectLst>
            </a:endParaRPr>
          </a:p>
          <a:p>
            <a:endParaRPr lang="en-US" dirty="0"/>
          </a:p>
          <a:p>
            <a:r>
              <a:rPr lang="en-US" dirty="0"/>
              <a:t>A </a:t>
            </a:r>
            <a:r>
              <a:rPr lang="en-US" dirty="0">
                <a:solidFill>
                  <a:srgbClr val="0070C0"/>
                </a:solidFill>
              </a:rPr>
              <a:t>comma</a:t>
            </a:r>
            <a:r>
              <a:rPr lang="en-US" dirty="0"/>
              <a:t> signifies </a:t>
            </a:r>
            <a:r>
              <a:rPr lang="en-US" dirty="0">
                <a:solidFill>
                  <a:srgbClr val="0070C0"/>
                </a:solidFill>
              </a:rPr>
              <a:t>conjunction</a:t>
            </a:r>
            <a:r>
              <a:rPr lang="en-US" dirty="0" smtClean="0"/>
              <a:t>.</a:t>
            </a:r>
            <a:r>
              <a:rPr lang="en-US" dirty="0" smtClean="0">
                <a:sym typeface="Symbol"/>
              </a:rPr>
              <a:t> </a:t>
            </a:r>
            <a:r>
              <a:rPr lang="en-US" sz="4400" b="1" dirty="0" smtClean="0">
                <a:solidFill>
                  <a:srgbClr val="FF0000"/>
                </a:solidFill>
                <a:effectLst>
                  <a:outerShdw blurRad="38100" dist="38100" dir="2700000" algn="tl">
                    <a:srgbClr val="000000">
                      <a:alpha val="43137"/>
                    </a:srgbClr>
                  </a:outerShdw>
                </a:effectLst>
                <a:sym typeface="Symbol"/>
              </a:rPr>
              <a:t></a:t>
            </a:r>
            <a:endParaRPr lang="en-US"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Free Prolog Access</a:t>
            </a:r>
          </a:p>
        </p:txBody>
      </p:sp>
      <p:sp>
        <p:nvSpPr>
          <p:cNvPr id="23555" name="Rectangle 3"/>
          <p:cNvSpPr>
            <a:spLocks noGrp="1" noChangeArrowheads="1"/>
          </p:cNvSpPr>
          <p:nvPr>
            <p:ph idx="1"/>
          </p:nvPr>
        </p:nvSpPr>
        <p:spPr/>
        <p:txBody>
          <a:bodyPr/>
          <a:lstStyle/>
          <a:p>
            <a:r>
              <a:rPr lang="en-US"/>
              <a:t>SWI-Prolog</a:t>
            </a:r>
          </a:p>
          <a:p>
            <a:pPr>
              <a:buFont typeface="Wingdings" pitchFamily="2" charset="2"/>
              <a:buNone/>
            </a:pPr>
            <a:r>
              <a:rPr lang="en-US"/>
              <a:t>	</a:t>
            </a:r>
            <a:r>
              <a:rPr lang="en-US">
                <a:hlinkClick r:id="rId2"/>
              </a:rPr>
              <a:t>http://www.swi-prolog.org/</a:t>
            </a:r>
            <a:endParaRPr lang="en-US"/>
          </a:p>
          <a:p>
            <a:r>
              <a:rPr lang="en-US"/>
              <a:t>YAProlog </a:t>
            </a:r>
          </a:p>
          <a:p>
            <a:pPr>
              <a:buFont typeface="Wingdings" pitchFamily="2" charset="2"/>
              <a:buNone/>
            </a:pPr>
            <a:r>
              <a:rPr lang="en-US"/>
              <a:t>	</a:t>
            </a:r>
            <a:r>
              <a:rPr lang="en-US">
                <a:hlinkClick r:id="rId3"/>
              </a:rPr>
              <a:t>http://www.ncc.up.pt/~vsc/Yap/</a:t>
            </a:r>
            <a:endParaRPr lang="en-US"/>
          </a:p>
          <a:p>
            <a:r>
              <a:rPr lang="en-US"/>
              <a:t>Strawberry Prolog</a:t>
            </a:r>
          </a:p>
          <a:p>
            <a:pPr>
              <a:buFont typeface="Wingdings" pitchFamily="2" charset="2"/>
              <a:buNone/>
            </a:pPr>
            <a:r>
              <a:rPr lang="en-US"/>
              <a:t>	</a:t>
            </a:r>
            <a:r>
              <a:rPr lang="en-US">
                <a:hlinkClick r:id="rId4"/>
              </a:rPr>
              <a:t>http://www.dobrev.com/</a:t>
            </a:r>
            <a:endParaRPr lang="en-US"/>
          </a:p>
          <a:p>
            <a:pPr>
              <a:buFont typeface="Wingdings" pitchFamily="2" charset="2"/>
              <a:buNone/>
            </a:pPr>
            <a:endParaRPr lang="en-US"/>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Sources</a:t>
            </a:r>
          </a:p>
        </p:txBody>
      </p:sp>
      <p:sp>
        <p:nvSpPr>
          <p:cNvPr id="21507" name="Rectangle 3"/>
          <p:cNvSpPr>
            <a:spLocks noGrp="1" noChangeArrowheads="1"/>
          </p:cNvSpPr>
          <p:nvPr>
            <p:ph idx="1"/>
          </p:nvPr>
        </p:nvSpPr>
        <p:spPr/>
        <p:txBody>
          <a:bodyPr/>
          <a:lstStyle/>
          <a:p>
            <a:r>
              <a:rPr lang="en-US" sz="2400">
                <a:hlinkClick r:id="rId2"/>
              </a:rPr>
              <a:t>http://www.afm.sbu.ac.uk/logic-prog/</a:t>
            </a:r>
            <a:endParaRPr lang="en-US" sz="2400"/>
          </a:p>
          <a:p>
            <a:r>
              <a:rPr lang="en-US" sz="2400">
                <a:hlinkClick r:id="rId3"/>
              </a:rPr>
              <a:t>http://en.wikipedia.org/wiki/Logic_programming</a:t>
            </a:r>
            <a:endParaRPr lang="en-US" sz="2400"/>
          </a:p>
          <a:p>
            <a:r>
              <a:rPr lang="en-US" sz="2400">
                <a:hlinkClick r:id="rId4"/>
              </a:rPr>
              <a:t>http://dictionary.reference.com/browse/logic%20programming</a:t>
            </a:r>
            <a:endParaRPr lang="en-US" sz="2400"/>
          </a:p>
          <a:p>
            <a:r>
              <a:rPr lang="en-US" sz="2400"/>
              <a:t>Pages 45-46 of our textbook</a:t>
            </a:r>
          </a:p>
          <a:p>
            <a:r>
              <a:rPr lang="en-US" sz="2400"/>
              <a:t>CS 326 lectures on Prolog (written by Dr. Mircea Nicolescu)</a:t>
            </a:r>
          </a:p>
          <a:p>
            <a:pPr>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7772400" cy="2457450"/>
          </a:xfrm>
        </p:spPr>
        <p:txBody>
          <a:bodyPr>
            <a:normAutofit/>
          </a:bodyPr>
          <a:lstStyle/>
          <a:p>
            <a:r>
              <a:rPr lang="en-US" sz="9600" dirty="0" smtClean="0"/>
              <a:t>sources</a:t>
            </a:r>
            <a:endParaRPr lang="en-US" sz="9600" dirty="0"/>
          </a:p>
        </p:txBody>
      </p:sp>
      <p:sp>
        <p:nvSpPr>
          <p:cNvPr id="2051" name="Rectangle 3"/>
          <p:cNvSpPr>
            <a:spLocks noGrp="1" noChangeArrowheads="1"/>
          </p:cNvSpPr>
          <p:nvPr>
            <p:ph type="subTitle" idx="1"/>
          </p:nvPr>
        </p:nvSpPr>
        <p:spPr/>
        <p:txBody>
          <a:bodyPr>
            <a:noAutofit/>
          </a:bodyPr>
          <a:lstStyle/>
          <a:p>
            <a:r>
              <a:rPr lang="en-US" sz="2800" b="1" dirty="0" smtClean="0">
                <a:solidFill>
                  <a:srgbClr val="FF0000"/>
                </a:solidFill>
                <a:effectLst>
                  <a:outerShdw blurRad="38100" dist="38100" dir="2700000" algn="tl">
                    <a:srgbClr val="000000">
                      <a:alpha val="43137"/>
                    </a:srgbClr>
                  </a:outerShdw>
                </a:effectLst>
              </a:rPr>
              <a:t>Danielle and Joseph Bennett</a:t>
            </a:r>
          </a:p>
          <a:p>
            <a:pPr>
              <a:lnSpc>
                <a:spcPct val="80000"/>
              </a:lnSpc>
            </a:pPr>
            <a:r>
              <a:rPr lang="en-US" sz="2800" b="1" dirty="0" smtClean="0">
                <a:solidFill>
                  <a:srgbClr val="FF0000"/>
                </a:solidFill>
                <a:effectLst>
                  <a:outerShdw blurRad="38100" dist="38100" dir="2700000" algn="tl">
                    <a:srgbClr val="000000">
                      <a:alpha val="43137"/>
                    </a:srgbClr>
                  </a:outerShdw>
                </a:effectLst>
              </a:rPr>
              <a:t>Michael </a:t>
            </a:r>
            <a:r>
              <a:rPr lang="en-US" sz="2800" b="1" dirty="0" err="1" smtClean="0">
                <a:solidFill>
                  <a:srgbClr val="FF0000"/>
                </a:solidFill>
                <a:effectLst>
                  <a:outerShdw blurRad="38100" dist="38100" dir="2700000" algn="tl">
                    <a:srgbClr val="000000">
                      <a:alpha val="43137"/>
                    </a:srgbClr>
                  </a:outerShdw>
                </a:effectLst>
              </a:rPr>
              <a:t>Scherger</a:t>
            </a:r>
            <a:r>
              <a:rPr lang="en-US" sz="2800" b="1" dirty="0" smtClean="0">
                <a:solidFill>
                  <a:srgbClr val="FF0000"/>
                </a:solidFill>
                <a:effectLst>
                  <a:outerShdw blurRad="38100" dist="38100" dir="2700000" algn="tl">
                    <a:srgbClr val="000000">
                      <a:alpha val="43137"/>
                    </a:srgbClr>
                  </a:outerShdw>
                </a:effectLst>
              </a:rPr>
              <a:t> </a:t>
            </a:r>
          </a:p>
          <a:p>
            <a:pPr>
              <a:lnSpc>
                <a:spcPct val="80000"/>
              </a:lnSpc>
            </a:pPr>
            <a:r>
              <a:rPr lang="en-US" sz="2800" b="1" dirty="0" smtClean="0">
                <a:solidFill>
                  <a:srgbClr val="FF0000"/>
                </a:solidFill>
                <a:effectLst>
                  <a:outerShdw blurRad="38100" dist="38100" dir="2700000" algn="tl">
                    <a:srgbClr val="000000">
                      <a:alpha val="43137"/>
                    </a:srgbClr>
                  </a:outerShdw>
                </a:effectLst>
              </a:rPr>
              <a:t>Giles </a:t>
            </a:r>
            <a:r>
              <a:rPr lang="en-US" sz="2800" b="1" dirty="0" err="1" smtClean="0">
                <a:solidFill>
                  <a:srgbClr val="FF0000"/>
                </a:solidFill>
                <a:effectLst>
                  <a:outerShdw blurRad="38100" dist="38100" dir="2700000" algn="tl">
                    <a:srgbClr val="000000">
                      <a:alpha val="43137"/>
                    </a:srgbClr>
                  </a:outerShdw>
                </a:effectLst>
              </a:rPr>
              <a:t>Oatley</a:t>
            </a:r>
            <a:endParaRPr lang="en-US" sz="2800" b="1" dirty="0" smtClean="0">
              <a:solidFill>
                <a:srgbClr val="FF0000"/>
              </a:solidFill>
              <a:effectLst>
                <a:outerShdw blurRad="38100" dist="38100" dir="2700000" algn="tl">
                  <a:srgbClr val="000000">
                    <a:alpha val="43137"/>
                  </a:srgbClr>
                </a:outerShdw>
              </a:effectLst>
            </a:endParaRPr>
          </a:p>
          <a:p>
            <a:pPr>
              <a:lnSpc>
                <a:spcPct val="80000"/>
              </a:lnSpc>
            </a:pPr>
            <a:r>
              <a:rPr lang="en-US" sz="2800" b="1" dirty="0" smtClean="0">
                <a:solidFill>
                  <a:srgbClr val="FF0000"/>
                </a:solidFill>
                <a:effectLst>
                  <a:outerShdw blurRad="38100" dist="38100" dir="2700000" algn="tl">
                    <a:srgbClr val="000000">
                      <a:alpha val="43137"/>
                    </a:srgbClr>
                  </a:outerShdw>
                </a:effectLst>
              </a:rPr>
              <a:t>MacLennan </a:t>
            </a:r>
            <a:endParaRPr lang="en-US" sz="2800" b="1" i="1" dirty="0" smtClean="0">
              <a:solidFill>
                <a:srgbClr val="FF0000"/>
              </a:solidFill>
              <a:effectLst>
                <a:outerShdw blurRad="38100" dist="38100" dir="2700000" algn="tl">
                  <a:srgbClr val="000000">
                    <a:alpha val="43137"/>
                  </a:srgbClr>
                </a:outerShdw>
              </a:effectLst>
            </a:endParaRPr>
          </a:p>
          <a:p>
            <a:pPr>
              <a:lnSpc>
                <a:spcPct val="80000"/>
              </a:lnSpc>
            </a:pPr>
            <a:r>
              <a:rPr lang="en-US" sz="2800" b="1" dirty="0" err="1" smtClean="0">
                <a:solidFill>
                  <a:srgbClr val="FF0000"/>
                </a:solidFill>
                <a:effectLst>
                  <a:outerShdw blurRad="38100" dist="38100" dir="2700000" algn="tl">
                    <a:srgbClr val="000000">
                      <a:alpha val="43137"/>
                    </a:srgbClr>
                  </a:outerShdw>
                </a:effectLst>
              </a:rPr>
              <a:t>Sadegh</a:t>
            </a:r>
            <a:r>
              <a:rPr lang="en-US" sz="2800" b="1" dirty="0" smtClean="0">
                <a:solidFill>
                  <a:srgbClr val="FF0000"/>
                </a:solidFill>
                <a:effectLst>
                  <a:outerShdw blurRad="38100" dist="38100" dir="2700000" algn="tl">
                    <a:srgbClr val="000000">
                      <a:alpha val="43137"/>
                    </a:srgbClr>
                  </a:outerShdw>
                </a:effectLst>
              </a:rPr>
              <a:t> </a:t>
            </a:r>
            <a:r>
              <a:rPr lang="en-US" sz="2800" b="1" dirty="0" err="1" smtClean="0">
                <a:solidFill>
                  <a:srgbClr val="FF0000"/>
                </a:solidFill>
                <a:effectLst>
                  <a:outerShdw blurRad="38100" dist="38100" dir="2700000" algn="tl">
                    <a:srgbClr val="000000">
                      <a:alpha val="43137"/>
                    </a:srgbClr>
                  </a:outerShdw>
                </a:effectLst>
              </a:rPr>
              <a:t>Dorri</a:t>
            </a:r>
            <a:r>
              <a:rPr lang="en-US" sz="2800" b="1" dirty="0" smtClean="0">
                <a:solidFill>
                  <a:srgbClr val="FF0000"/>
                </a:solidFill>
                <a:effectLst>
                  <a:outerShdw blurRad="38100" dist="38100" dir="2700000" algn="tl">
                    <a:srgbClr val="000000">
                      <a:alpha val="43137"/>
                    </a:srgbClr>
                  </a:outerShdw>
                </a:effectLst>
              </a:rPr>
              <a:t> </a:t>
            </a:r>
            <a:r>
              <a:rPr lang="en-US" sz="2800" b="1" dirty="0" err="1" smtClean="0">
                <a:solidFill>
                  <a:srgbClr val="FF0000"/>
                </a:solidFill>
                <a:effectLst>
                  <a:outerShdw blurRad="38100" dist="38100" dir="2700000" algn="tl">
                    <a:srgbClr val="000000">
                      <a:alpha val="43137"/>
                    </a:srgbClr>
                  </a:outerShdw>
                </a:effectLst>
              </a:rPr>
              <a:t>Nogourani</a:t>
            </a:r>
            <a:r>
              <a:rPr lang="en-US" sz="2800" b="1" dirty="0" smtClean="0">
                <a:solidFill>
                  <a:srgbClr val="FF0000"/>
                </a:solidFill>
                <a:effectLst>
                  <a:outerShdw blurRad="38100" dist="38100" dir="2700000" algn="tl">
                    <a:srgbClr val="000000">
                      <a:alpha val="43137"/>
                    </a:srgbClr>
                  </a:outerShdw>
                </a:effectLst>
              </a:rPr>
              <a:t> </a:t>
            </a:r>
            <a:endParaRPr lang="en-US" sz="2800" b="1" dirty="0">
              <a:solidFill>
                <a:srgbClr val="FF0000"/>
              </a:solidFill>
              <a:effectLst>
                <a:outerShdw blurRad="38100" dist="38100" dir="2700000" algn="tl">
                  <a:srgbClr val="000000">
                    <a:alpha val="43137"/>
                  </a:srgbClr>
                </a:outerShdw>
              </a:effectLst>
            </a:endParaRPr>
          </a:p>
          <a:p>
            <a:r>
              <a:rPr lang="en-US" sz="2800" b="1" dirty="0" smtClean="0">
                <a:solidFill>
                  <a:srgbClr val="FF0000"/>
                </a:solidFill>
                <a:effectLst>
                  <a:outerShdw blurRad="38100" dist="38100" dir="2700000" algn="tl">
                    <a:srgbClr val="000000">
                      <a:alpha val="43137"/>
                    </a:srgbClr>
                  </a:outerShdw>
                </a:effectLst>
              </a:rPr>
              <a:t> </a:t>
            </a:r>
            <a:endParaRPr lang="en-US" sz="28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solidFill>
            <a:srgbClr val="FFFF00"/>
          </a:solidFill>
        </p:spPr>
        <p:txBody>
          <a:bodyPr/>
          <a:lstStyle/>
          <a:p>
            <a:r>
              <a:rPr lang="en-US" b="1" dirty="0">
                <a:effectLst>
                  <a:outerShdw blurRad="38100" dist="38100" dir="2700000" algn="tl">
                    <a:srgbClr val="000000">
                      <a:alpha val="43137"/>
                    </a:srgbClr>
                  </a:outerShdw>
                </a:effectLst>
              </a:rPr>
              <a:t>How Prolog </a:t>
            </a:r>
            <a:r>
              <a:rPr lang="en-US" b="1" dirty="0" smtClean="0">
                <a:effectLst>
                  <a:outerShdw blurRad="38100" dist="38100" dir="2700000" algn="tl">
                    <a:srgbClr val="000000">
                      <a:alpha val="43137"/>
                    </a:srgbClr>
                  </a:outerShdw>
                </a:effectLst>
              </a:rPr>
              <a:t>Works: </a:t>
            </a:r>
            <a:r>
              <a:rPr lang="en-US" b="1" dirty="0" smtClean="0">
                <a:solidFill>
                  <a:srgbClr val="FF0000"/>
                </a:solidFill>
                <a:effectLst>
                  <a:outerShdw blurRad="38100" dist="38100" dir="2700000" algn="tl">
                    <a:srgbClr val="000000">
                      <a:alpha val="43137"/>
                    </a:srgbClr>
                  </a:outerShdw>
                </a:effectLst>
              </a:rPr>
              <a:t>Example 1</a:t>
            </a:r>
            <a:endParaRPr lang="en-US" b="1" dirty="0">
              <a:solidFill>
                <a:srgbClr val="FF0000"/>
              </a:solidFill>
              <a:effectLst>
                <a:outerShdw blurRad="38100" dist="38100" dir="2700000" algn="tl">
                  <a:srgbClr val="000000">
                    <a:alpha val="43137"/>
                  </a:srgbClr>
                </a:outerShdw>
              </a:effectLst>
            </a:endParaRPr>
          </a:p>
        </p:txBody>
      </p:sp>
      <p:sp>
        <p:nvSpPr>
          <p:cNvPr id="25603" name="Rectangle 3"/>
          <p:cNvSpPr>
            <a:spLocks noGrp="1" noChangeArrowheads="1"/>
          </p:cNvSpPr>
          <p:nvPr>
            <p:ph idx="1"/>
          </p:nvPr>
        </p:nvSpPr>
        <p:spPr/>
        <p:txBody>
          <a:bodyPr>
            <a:normAutofit fontScale="92500" lnSpcReduction="20000"/>
          </a:bodyPr>
          <a:lstStyle/>
          <a:p>
            <a:pPr>
              <a:buFont typeface="Wingdings" pitchFamily="2" charset="2"/>
              <a:buNone/>
            </a:pPr>
            <a:r>
              <a:rPr lang="en-US" sz="3600" dirty="0"/>
              <a:t>Example </a:t>
            </a:r>
            <a:r>
              <a:rPr lang="en-US" sz="3600" dirty="0" smtClean="0"/>
              <a:t>of data base:</a:t>
            </a:r>
            <a:endParaRPr lang="en-US" sz="3600" dirty="0"/>
          </a:p>
          <a:p>
            <a:pPr>
              <a:buFont typeface="Wingdings" pitchFamily="2" charset="2"/>
              <a:buNone/>
            </a:pPr>
            <a:r>
              <a:rPr lang="en-US" sz="3600" dirty="0"/>
              <a:t>	</a:t>
            </a:r>
            <a:r>
              <a:rPr lang="en-US" sz="2000" dirty="0"/>
              <a:t>instructor </a:t>
            </a:r>
            <a:r>
              <a:rPr lang="en-US" sz="2000" dirty="0" smtClean="0"/>
              <a:t>(</a:t>
            </a:r>
            <a:r>
              <a:rPr lang="en-US" sz="2000" dirty="0" err="1" smtClean="0"/>
              <a:t>perkowski</a:t>
            </a:r>
            <a:r>
              <a:rPr lang="en-US" sz="2000" dirty="0" smtClean="0"/>
              <a:t>, ee271)</a:t>
            </a:r>
            <a:endParaRPr lang="en-US" sz="2000" dirty="0"/>
          </a:p>
          <a:p>
            <a:pPr>
              <a:buFont typeface="Wingdings" pitchFamily="2" charset="2"/>
              <a:buNone/>
            </a:pPr>
            <a:r>
              <a:rPr lang="en-US" sz="2000" dirty="0"/>
              <a:t>	instructor </a:t>
            </a:r>
            <a:r>
              <a:rPr lang="en-US" sz="2000" dirty="0" smtClean="0"/>
              <a:t>(</a:t>
            </a:r>
            <a:r>
              <a:rPr lang="en-US" sz="2000" dirty="0" err="1" smtClean="0"/>
              <a:t>perkowski</a:t>
            </a:r>
            <a:r>
              <a:rPr lang="en-US" sz="2000" dirty="0" smtClean="0"/>
              <a:t>, ee171)</a:t>
            </a:r>
            <a:endParaRPr lang="en-US" sz="2000" dirty="0"/>
          </a:p>
          <a:p>
            <a:pPr>
              <a:buFont typeface="Wingdings" pitchFamily="2" charset="2"/>
              <a:buNone/>
            </a:pPr>
            <a:r>
              <a:rPr lang="en-US" sz="2000" dirty="0"/>
              <a:t>	instructor </a:t>
            </a:r>
            <a:r>
              <a:rPr lang="en-US" sz="2000" dirty="0" smtClean="0"/>
              <a:t>(</a:t>
            </a:r>
            <a:r>
              <a:rPr lang="en-US" sz="2000" dirty="0" err="1" smtClean="0"/>
              <a:t>perkowski</a:t>
            </a:r>
            <a:r>
              <a:rPr lang="en-US" sz="2000" dirty="0" smtClean="0"/>
              <a:t>, ee478)</a:t>
            </a:r>
            <a:endParaRPr lang="en-US" sz="2000" dirty="0"/>
          </a:p>
          <a:p>
            <a:pPr>
              <a:buFont typeface="Wingdings" pitchFamily="2" charset="2"/>
              <a:buNone/>
            </a:pPr>
            <a:r>
              <a:rPr lang="en-US" sz="2000" dirty="0"/>
              <a:t>	enrolled </a:t>
            </a:r>
            <a:r>
              <a:rPr lang="en-US" sz="2000" dirty="0" smtClean="0"/>
              <a:t>(</a:t>
            </a:r>
            <a:r>
              <a:rPr lang="en-US" sz="2000" dirty="0" err="1" smtClean="0"/>
              <a:t>alan</a:t>
            </a:r>
            <a:r>
              <a:rPr lang="en-US" sz="2000" dirty="0" smtClean="0"/>
              <a:t>-</a:t>
            </a:r>
            <a:r>
              <a:rPr lang="en-US" sz="2000" dirty="0" err="1" smtClean="0"/>
              <a:t>cheng</a:t>
            </a:r>
            <a:r>
              <a:rPr lang="en-US" sz="2000" dirty="0" smtClean="0"/>
              <a:t>, ee475)</a:t>
            </a:r>
            <a:endParaRPr lang="en-US" sz="2000" dirty="0"/>
          </a:p>
          <a:p>
            <a:pPr>
              <a:buFont typeface="Wingdings" pitchFamily="2" charset="2"/>
              <a:buNone/>
            </a:pPr>
            <a:r>
              <a:rPr lang="en-US" sz="2000" dirty="0"/>
              <a:t>	</a:t>
            </a:r>
            <a:r>
              <a:rPr lang="en-US" sz="2000" dirty="0" smtClean="0"/>
              <a:t> enrolled (</a:t>
            </a:r>
            <a:r>
              <a:rPr lang="en-US" sz="2000" dirty="0" err="1" smtClean="0"/>
              <a:t>matthew</a:t>
            </a:r>
            <a:r>
              <a:rPr lang="en-US" sz="2000" dirty="0" smtClean="0"/>
              <a:t>, ee171) </a:t>
            </a:r>
          </a:p>
          <a:p>
            <a:pPr>
              <a:buFont typeface="Wingdings" pitchFamily="2" charset="2"/>
              <a:buNone/>
            </a:pPr>
            <a:r>
              <a:rPr lang="en-US" sz="2000" dirty="0" smtClean="0"/>
              <a:t>        enrolled (alan-cheng,ee171)</a:t>
            </a:r>
            <a:endParaRPr lang="en-US" sz="2000" dirty="0"/>
          </a:p>
          <a:p>
            <a:pPr>
              <a:buFont typeface="Wingdings" pitchFamily="2" charset="2"/>
              <a:buNone/>
            </a:pPr>
            <a:r>
              <a:rPr lang="en-US" sz="2000" dirty="0"/>
              <a:t>	</a:t>
            </a:r>
            <a:r>
              <a:rPr lang="en-US" sz="2000" dirty="0" smtClean="0"/>
              <a:t> enrolled (alan-cheng,ee271) </a:t>
            </a:r>
          </a:p>
          <a:p>
            <a:pPr>
              <a:buFont typeface="Wingdings" pitchFamily="2" charset="2"/>
              <a:buNone/>
            </a:pPr>
            <a:r>
              <a:rPr lang="en-US" sz="2000" dirty="0" smtClean="0"/>
              <a:t>       enrolled (chris-clark,ee271)</a:t>
            </a:r>
          </a:p>
          <a:p>
            <a:pPr>
              <a:buFont typeface="Wingdings" pitchFamily="2" charset="2"/>
              <a:buNone/>
            </a:pPr>
            <a:r>
              <a:rPr lang="en-US" sz="2000" dirty="0" smtClean="0"/>
              <a:t>       enrolled (</a:t>
            </a:r>
            <a:r>
              <a:rPr lang="en-US" sz="2000" dirty="0" err="1" smtClean="0"/>
              <a:t>edison-tsai</a:t>
            </a:r>
            <a:r>
              <a:rPr lang="en-US" sz="2000" dirty="0" smtClean="0"/>
              <a:t>, ee171) </a:t>
            </a:r>
          </a:p>
          <a:p>
            <a:pPr>
              <a:buFont typeface="Wingdings" pitchFamily="2" charset="2"/>
              <a:buNone/>
            </a:pPr>
            <a:r>
              <a:rPr lang="en-US" sz="2000" dirty="0" smtClean="0"/>
              <a:t>       enrolled (</a:t>
            </a:r>
            <a:r>
              <a:rPr lang="en-US" sz="2000" dirty="0" err="1" smtClean="0"/>
              <a:t>chris</a:t>
            </a:r>
            <a:r>
              <a:rPr lang="en-US" sz="2000" dirty="0" smtClean="0"/>
              <a:t>-</a:t>
            </a:r>
            <a:r>
              <a:rPr lang="en-US" sz="2000" dirty="0" err="1" smtClean="0"/>
              <a:t>clark</a:t>
            </a:r>
            <a:r>
              <a:rPr lang="en-US" sz="2000" dirty="0" smtClean="0"/>
              <a:t>, ee171)</a:t>
            </a:r>
            <a:endParaRPr lang="en-US" sz="2000" dirty="0"/>
          </a:p>
          <a:p>
            <a:pPr>
              <a:buFont typeface="Wingdings" pitchFamily="2" charset="2"/>
              <a:buNone/>
            </a:pPr>
            <a:endParaRPr lang="en-US" sz="2000" dirty="0"/>
          </a:p>
          <a:p>
            <a:pPr>
              <a:buFont typeface="Wingdings" pitchFamily="2" charset="2"/>
              <a:buNone/>
            </a:pPr>
            <a:r>
              <a:rPr lang="en-US" sz="2000" dirty="0"/>
              <a:t>This is the database of Prolog facts.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How Prolog Works, cont.</a:t>
            </a:r>
          </a:p>
        </p:txBody>
      </p:sp>
      <p:sp>
        <p:nvSpPr>
          <p:cNvPr id="28675" name="Rectangle 3"/>
          <p:cNvSpPr>
            <a:spLocks noGrp="1" noChangeArrowheads="1"/>
          </p:cNvSpPr>
          <p:nvPr>
            <p:ph idx="1"/>
          </p:nvPr>
        </p:nvSpPr>
        <p:spPr/>
        <p:txBody>
          <a:bodyPr/>
          <a:lstStyle/>
          <a:p>
            <a:pPr>
              <a:buFont typeface="Wingdings" pitchFamily="2" charset="2"/>
              <a:buNone/>
            </a:pPr>
            <a:r>
              <a:rPr lang="en-US" dirty="0"/>
              <a:t>Prolog rules:</a:t>
            </a:r>
          </a:p>
          <a:p>
            <a:pPr>
              <a:buFont typeface="Wingdings" pitchFamily="2" charset="2"/>
              <a:buNone/>
            </a:pPr>
            <a:r>
              <a:rPr lang="en-US" dirty="0"/>
              <a:t>	teaches (P,S) :- instructor (P,C), enrolled (S,C)</a:t>
            </a:r>
          </a:p>
          <a:p>
            <a:pPr>
              <a:buFont typeface="Wingdings" pitchFamily="2" charset="2"/>
              <a:buNone/>
            </a:pPr>
            <a:r>
              <a:rPr lang="en-US" dirty="0"/>
              <a:t>	</a:t>
            </a:r>
          </a:p>
          <a:p>
            <a:pPr>
              <a:buFont typeface="Wingdings" pitchFamily="2" charset="2"/>
              <a:buNone/>
            </a:pPr>
            <a:r>
              <a:rPr lang="en-US" dirty="0"/>
              <a:t>	This is to say that an instructor only teaches if he teaches a class and students are enrolled in that class.</a:t>
            </a:r>
          </a:p>
        </p:txBody>
      </p:sp>
      <p:sp>
        <p:nvSpPr>
          <p:cNvPr id="4" name="Rectangle 3"/>
          <p:cNvSpPr/>
          <p:nvPr/>
        </p:nvSpPr>
        <p:spPr>
          <a:xfrm>
            <a:off x="457200" y="5029200"/>
            <a:ext cx="8686800" cy="369332"/>
          </a:xfrm>
          <a:prstGeom prst="rect">
            <a:avLst/>
          </a:prstGeom>
          <a:solidFill>
            <a:srgbClr val="FFFF00"/>
          </a:solidFill>
        </p:spPr>
        <p:txBody>
          <a:bodyPr wrap="square">
            <a:spAutoFit/>
          </a:bodyPr>
          <a:lstStyle/>
          <a:p>
            <a:r>
              <a:rPr lang="en-US" dirty="0" smtClean="0"/>
              <a:t>teaches (Professor, Student) :- instructor (Professor, Class), enrolled (</a:t>
            </a:r>
            <a:r>
              <a:rPr lang="en-US" dirty="0" err="1" smtClean="0"/>
              <a:t>Student,Class</a:t>
            </a:r>
            <a:r>
              <a:rPr lang="en-US" dirty="0" smtClean="0"/>
              <a:t>)</a:t>
            </a:r>
            <a:endParaRPr lang="en-US" dirty="0"/>
          </a:p>
        </p:txBody>
      </p:sp>
      <p:sp>
        <p:nvSpPr>
          <p:cNvPr id="7" name="Rectangle 6"/>
          <p:cNvSpPr/>
          <p:nvPr/>
        </p:nvSpPr>
        <p:spPr>
          <a:xfrm>
            <a:off x="0" y="5715000"/>
            <a:ext cx="9144000" cy="369332"/>
          </a:xfrm>
          <a:prstGeom prst="rect">
            <a:avLst/>
          </a:prstGeom>
          <a:solidFill>
            <a:srgbClr val="FFFF00"/>
          </a:solidFill>
        </p:spPr>
        <p:txBody>
          <a:bodyPr wrap="square">
            <a:spAutoFit/>
          </a:bodyPr>
          <a:lstStyle/>
          <a:p>
            <a:r>
              <a:rPr lang="en-US" dirty="0" smtClean="0"/>
              <a:t>teaches (Professor, Student) </a:t>
            </a:r>
            <a:r>
              <a:rPr lang="en-US" dirty="0" smtClean="0">
                <a:sym typeface="Wingdings" pitchFamily="2" charset="2"/>
              </a:rPr>
              <a:t> </a:t>
            </a:r>
            <a:r>
              <a:rPr lang="en-US" dirty="0" smtClean="0"/>
              <a:t>instructor (Professor, Class), enrolled (</a:t>
            </a:r>
            <a:r>
              <a:rPr lang="en-US" dirty="0" err="1" smtClean="0"/>
              <a:t>Student,Class</a:t>
            </a:r>
            <a:r>
              <a:rPr lang="en-US" dirty="0" smtClean="0"/>
              <a:t>)</a:t>
            </a:r>
            <a:endParaRPr lang="en-US" dirty="0"/>
          </a:p>
        </p:txBody>
      </p:sp>
      <p:sp>
        <p:nvSpPr>
          <p:cNvPr id="8" name="Rectangle 7"/>
          <p:cNvSpPr/>
          <p:nvPr/>
        </p:nvSpPr>
        <p:spPr>
          <a:xfrm>
            <a:off x="0" y="6324600"/>
            <a:ext cx="9144000" cy="369332"/>
          </a:xfrm>
          <a:prstGeom prst="rect">
            <a:avLst/>
          </a:prstGeom>
          <a:solidFill>
            <a:srgbClr val="FFFF00"/>
          </a:solidFill>
        </p:spPr>
        <p:txBody>
          <a:bodyPr wrap="square">
            <a:spAutoFit/>
          </a:bodyPr>
          <a:lstStyle/>
          <a:p>
            <a:r>
              <a:rPr lang="en-US" dirty="0" smtClean="0"/>
              <a:t>instructor (Professor, Class), enrolled (</a:t>
            </a:r>
            <a:r>
              <a:rPr lang="en-US" dirty="0" err="1" smtClean="0"/>
              <a:t>Student,Class</a:t>
            </a:r>
            <a:r>
              <a:rPr lang="en-US" dirty="0" smtClean="0"/>
              <a:t>)  </a:t>
            </a:r>
            <a:r>
              <a:rPr lang="en-US" dirty="0" smtClean="0">
                <a:sym typeface="Wingdings" pitchFamily="2" charset="2"/>
              </a:rPr>
              <a:t></a:t>
            </a:r>
            <a:r>
              <a:rPr lang="en-US" dirty="0" smtClean="0"/>
              <a:t> teaches (Professor, Student)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How Prolog Works, cont.</a:t>
            </a:r>
          </a:p>
        </p:txBody>
      </p:sp>
      <p:sp>
        <p:nvSpPr>
          <p:cNvPr id="37891" name="Rectangle 3"/>
          <p:cNvSpPr>
            <a:spLocks noGrp="1" noChangeArrowheads="1"/>
          </p:cNvSpPr>
          <p:nvPr>
            <p:ph idx="1"/>
          </p:nvPr>
        </p:nvSpPr>
        <p:spPr/>
        <p:txBody>
          <a:bodyPr>
            <a:normAutofit fontScale="92500" lnSpcReduction="20000"/>
          </a:bodyPr>
          <a:lstStyle/>
          <a:p>
            <a:pPr>
              <a:lnSpc>
                <a:spcPct val="80000"/>
              </a:lnSpc>
            </a:pPr>
            <a:r>
              <a:rPr lang="en-US" sz="2600" dirty="0"/>
              <a:t>Prolog answers queries based off of the database that has been given.</a:t>
            </a:r>
          </a:p>
          <a:p>
            <a:pPr lvl="1">
              <a:lnSpc>
                <a:spcPct val="80000"/>
              </a:lnSpc>
              <a:buFont typeface="Wingdings" pitchFamily="2" charset="2"/>
              <a:buNone/>
            </a:pPr>
            <a:r>
              <a:rPr lang="en-US" sz="2200" dirty="0"/>
              <a:t>?enrolled </a:t>
            </a:r>
            <a:r>
              <a:rPr lang="en-US" sz="2200" dirty="0" smtClean="0"/>
              <a:t>(</a:t>
            </a:r>
            <a:r>
              <a:rPr lang="en-US" sz="2200" dirty="0" err="1" smtClean="0"/>
              <a:t>chris</a:t>
            </a:r>
            <a:r>
              <a:rPr lang="en-US" sz="2200" dirty="0" smtClean="0"/>
              <a:t>-</a:t>
            </a:r>
            <a:r>
              <a:rPr lang="en-US" sz="2200" dirty="0" err="1" smtClean="0"/>
              <a:t>clark</a:t>
            </a:r>
            <a:r>
              <a:rPr lang="en-US" sz="2200" dirty="0" smtClean="0"/>
              <a:t>, ee271) </a:t>
            </a:r>
            <a:endParaRPr lang="en-US" sz="2200" dirty="0"/>
          </a:p>
          <a:p>
            <a:pPr lvl="1">
              <a:lnSpc>
                <a:spcPct val="80000"/>
              </a:lnSpc>
              <a:buFont typeface="Wingdings" pitchFamily="2" charset="2"/>
              <a:buNone/>
            </a:pPr>
            <a:r>
              <a:rPr lang="en-US" sz="2200" dirty="0"/>
              <a:t>yes</a:t>
            </a:r>
          </a:p>
          <a:p>
            <a:pPr lvl="1">
              <a:lnSpc>
                <a:spcPct val="80000"/>
              </a:lnSpc>
              <a:buFont typeface="Wingdings" pitchFamily="2" charset="2"/>
              <a:buNone/>
            </a:pPr>
            <a:endParaRPr lang="en-US" sz="2200" dirty="0"/>
          </a:p>
          <a:p>
            <a:pPr lvl="1">
              <a:lnSpc>
                <a:spcPct val="80000"/>
              </a:lnSpc>
              <a:buFont typeface="Wingdings" pitchFamily="2" charset="2"/>
              <a:buNone/>
            </a:pPr>
            <a:r>
              <a:rPr lang="en-US" sz="2200" dirty="0"/>
              <a:t>?enrolled (X, </a:t>
            </a:r>
            <a:r>
              <a:rPr lang="en-US" sz="2200" dirty="0" smtClean="0"/>
              <a:t>ee271)</a:t>
            </a:r>
            <a:endParaRPr lang="en-US" sz="2200" dirty="0"/>
          </a:p>
          <a:p>
            <a:pPr lvl="1">
              <a:lnSpc>
                <a:spcPct val="80000"/>
              </a:lnSpc>
              <a:buFont typeface="Wingdings" pitchFamily="2" charset="2"/>
              <a:buNone/>
            </a:pPr>
            <a:r>
              <a:rPr lang="en-US" sz="2200" dirty="0" err="1" smtClean="0"/>
              <a:t>alan-cheng</a:t>
            </a:r>
            <a:endParaRPr lang="en-US" sz="2200" dirty="0"/>
          </a:p>
          <a:p>
            <a:pPr lvl="1">
              <a:lnSpc>
                <a:spcPct val="80000"/>
              </a:lnSpc>
              <a:buFont typeface="Wingdings" pitchFamily="2" charset="2"/>
              <a:buNone/>
            </a:pPr>
            <a:r>
              <a:rPr lang="en-US" sz="2200" dirty="0" err="1" smtClean="0"/>
              <a:t>chris</a:t>
            </a:r>
            <a:r>
              <a:rPr lang="en-US" sz="2200" dirty="0" smtClean="0"/>
              <a:t>-</a:t>
            </a:r>
            <a:r>
              <a:rPr lang="en-US" sz="2200" dirty="0" err="1" smtClean="0"/>
              <a:t>clark</a:t>
            </a:r>
            <a:endParaRPr lang="en-US" sz="2200" dirty="0" smtClean="0"/>
          </a:p>
          <a:p>
            <a:pPr lvl="1">
              <a:lnSpc>
                <a:spcPct val="80000"/>
              </a:lnSpc>
              <a:buFont typeface="Wingdings" pitchFamily="2" charset="2"/>
              <a:buNone/>
            </a:pPr>
            <a:endParaRPr lang="en-US" sz="2200" dirty="0"/>
          </a:p>
          <a:p>
            <a:pPr lvl="1">
              <a:lnSpc>
                <a:spcPct val="80000"/>
              </a:lnSpc>
              <a:buFont typeface="Wingdings" pitchFamily="2" charset="2"/>
              <a:buNone/>
            </a:pPr>
            <a:r>
              <a:rPr lang="en-US" sz="2200" dirty="0"/>
              <a:t>?teaches (X, </a:t>
            </a:r>
            <a:r>
              <a:rPr lang="en-US" sz="2200" dirty="0" err="1" smtClean="0"/>
              <a:t>alan-cheng</a:t>
            </a:r>
            <a:r>
              <a:rPr lang="en-US" sz="2200" dirty="0" smtClean="0"/>
              <a:t>)</a:t>
            </a:r>
            <a:endParaRPr lang="en-US" sz="2200" dirty="0"/>
          </a:p>
          <a:p>
            <a:pPr lvl="1">
              <a:lnSpc>
                <a:spcPct val="80000"/>
              </a:lnSpc>
              <a:buFont typeface="Wingdings" pitchFamily="2" charset="2"/>
              <a:buNone/>
            </a:pPr>
            <a:r>
              <a:rPr lang="en-US" sz="2200" dirty="0" err="1" smtClean="0"/>
              <a:t>perkowski</a:t>
            </a:r>
            <a:endParaRPr lang="en-US" sz="2200" dirty="0"/>
          </a:p>
          <a:p>
            <a:pPr lvl="1">
              <a:lnSpc>
                <a:spcPct val="80000"/>
              </a:lnSpc>
              <a:buFont typeface="Wingdings" pitchFamily="2" charset="2"/>
              <a:buNone/>
            </a:pPr>
            <a:endParaRPr lang="en-US" sz="2200" dirty="0" smtClean="0"/>
          </a:p>
          <a:p>
            <a:pPr lvl="1">
              <a:lnSpc>
                <a:spcPct val="80000"/>
              </a:lnSpc>
              <a:buFont typeface="Wingdings" pitchFamily="2" charset="2"/>
              <a:buNone/>
            </a:pPr>
            <a:r>
              <a:rPr lang="en-US" sz="2200" dirty="0" smtClean="0"/>
              <a:t>?teaches (X, </a:t>
            </a:r>
            <a:r>
              <a:rPr lang="en-US" sz="2200" dirty="0" err="1" smtClean="0"/>
              <a:t>chris</a:t>
            </a:r>
            <a:r>
              <a:rPr lang="en-US" sz="2200" dirty="0" smtClean="0"/>
              <a:t>-</a:t>
            </a:r>
            <a:r>
              <a:rPr lang="en-US" sz="2200" dirty="0" err="1" smtClean="0"/>
              <a:t>clark</a:t>
            </a:r>
            <a:r>
              <a:rPr lang="en-US" sz="2200" dirty="0" smtClean="0"/>
              <a:t>)</a:t>
            </a:r>
          </a:p>
          <a:p>
            <a:pPr lvl="1">
              <a:lnSpc>
                <a:spcPct val="80000"/>
              </a:lnSpc>
              <a:buFont typeface="Wingdings" pitchFamily="2" charset="2"/>
              <a:buNone/>
            </a:pPr>
            <a:r>
              <a:rPr lang="en-US" sz="2200" dirty="0" err="1" smtClean="0"/>
              <a:t>Perkowski</a:t>
            </a:r>
            <a:endParaRPr lang="en-US" sz="2200" dirty="0" smtClean="0"/>
          </a:p>
          <a:p>
            <a:pPr lvl="1">
              <a:lnSpc>
                <a:spcPct val="80000"/>
              </a:lnSpc>
              <a:buFont typeface="Wingdings" pitchFamily="2" charset="2"/>
              <a:buNone/>
            </a:pPr>
            <a:r>
              <a:rPr lang="en-US" sz="2200" dirty="0" err="1" smtClean="0"/>
              <a:t>Jeske</a:t>
            </a:r>
            <a:endParaRPr lang="en-US" sz="2200" dirty="0" smtClean="0"/>
          </a:p>
          <a:p>
            <a:pPr lvl="1">
              <a:lnSpc>
                <a:spcPct val="80000"/>
              </a:lnSpc>
              <a:buFont typeface="Wingdings" pitchFamily="2" charset="2"/>
              <a:buNone/>
            </a:pPr>
            <a:r>
              <a:rPr lang="en-US" sz="2200" dirty="0" smtClean="0"/>
              <a:t>greenwood</a:t>
            </a:r>
          </a:p>
          <a:p>
            <a:pPr lvl="1">
              <a:lnSpc>
                <a:spcPct val="80000"/>
              </a:lnSpc>
              <a:buFont typeface="Wingdings" pitchFamily="2" charset="2"/>
              <a:buNone/>
            </a:pPr>
            <a:r>
              <a:rPr lang="en-US" sz="2200" dirty="0" smtClean="0"/>
              <a:t> </a:t>
            </a:r>
            <a:endParaRPr lang="en-US" sz="2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0"/>
            <a:ext cx="8229600" cy="533400"/>
          </a:xfrm>
        </p:spPr>
        <p:txBody>
          <a:bodyPr>
            <a:normAutofit fontScale="90000"/>
          </a:bodyPr>
          <a:lstStyle/>
          <a:p>
            <a:r>
              <a:rPr lang="en-US" dirty="0" smtClean="0"/>
              <a:t>Expanding Database in Prolog</a:t>
            </a:r>
            <a:endParaRPr lang="en-US" dirty="0"/>
          </a:p>
        </p:txBody>
      </p:sp>
      <p:sp>
        <p:nvSpPr>
          <p:cNvPr id="26627" name="Rectangle 3"/>
          <p:cNvSpPr>
            <a:spLocks noGrp="1" noChangeArrowheads="1"/>
          </p:cNvSpPr>
          <p:nvPr>
            <p:ph sz="half" idx="1"/>
          </p:nvPr>
        </p:nvSpPr>
        <p:spPr>
          <a:xfrm>
            <a:off x="609600" y="1676400"/>
            <a:ext cx="4800600" cy="4411663"/>
          </a:xfrm>
          <a:noFill/>
        </p:spPr>
        <p:txBody>
          <a:bodyPr>
            <a:normAutofit fontScale="85000" lnSpcReduction="20000"/>
          </a:bodyPr>
          <a:lstStyle/>
          <a:p>
            <a:pPr>
              <a:lnSpc>
                <a:spcPct val="80000"/>
              </a:lnSpc>
            </a:pPr>
            <a:r>
              <a:rPr lang="en-US" sz="1600" dirty="0"/>
              <a:t>Imagine what happens if we expand the database:</a:t>
            </a:r>
          </a:p>
          <a:p>
            <a:pPr>
              <a:lnSpc>
                <a:spcPct val="80000"/>
              </a:lnSpc>
            </a:pPr>
            <a:endParaRPr lang="en-US" sz="1600" dirty="0"/>
          </a:p>
          <a:p>
            <a:r>
              <a:rPr lang="en-US" sz="1100" dirty="0" smtClean="0"/>
              <a:t>instructor (</a:t>
            </a:r>
            <a:r>
              <a:rPr lang="en-US" sz="1100" dirty="0" err="1" smtClean="0"/>
              <a:t>perkowski</a:t>
            </a:r>
            <a:r>
              <a:rPr lang="en-US" sz="1100" dirty="0" smtClean="0"/>
              <a:t>, ee271)</a:t>
            </a:r>
          </a:p>
          <a:p>
            <a:r>
              <a:rPr lang="en-US" sz="1100" dirty="0" smtClean="0"/>
              <a:t>instructor (</a:t>
            </a:r>
            <a:r>
              <a:rPr lang="en-US" sz="1100" dirty="0" err="1" smtClean="0"/>
              <a:t>perkowski</a:t>
            </a:r>
            <a:r>
              <a:rPr lang="en-US" sz="1100" dirty="0" smtClean="0"/>
              <a:t>, ee171)</a:t>
            </a:r>
          </a:p>
          <a:p>
            <a:r>
              <a:rPr lang="en-US" sz="1100" dirty="0" smtClean="0"/>
              <a:t>instructor (</a:t>
            </a:r>
            <a:r>
              <a:rPr lang="en-US" sz="1100" dirty="0" err="1" smtClean="0"/>
              <a:t>perkowski</a:t>
            </a:r>
            <a:r>
              <a:rPr lang="en-US" sz="1100" dirty="0" smtClean="0"/>
              <a:t>, ee478)</a:t>
            </a:r>
          </a:p>
          <a:p>
            <a:r>
              <a:rPr lang="en-US" sz="1100" dirty="0" smtClean="0"/>
              <a:t>enrolled (</a:t>
            </a:r>
            <a:r>
              <a:rPr lang="en-US" sz="1100" dirty="0" err="1" smtClean="0"/>
              <a:t>jeske</a:t>
            </a:r>
            <a:r>
              <a:rPr lang="en-US" sz="1100" dirty="0" smtClean="0"/>
              <a:t>, ee171)</a:t>
            </a:r>
          </a:p>
          <a:p>
            <a:r>
              <a:rPr lang="en-US" sz="1100" dirty="0" smtClean="0"/>
              <a:t>enrolled (greenwood, ee171) </a:t>
            </a:r>
          </a:p>
          <a:p>
            <a:r>
              <a:rPr lang="en-US" sz="1100" dirty="0" smtClean="0"/>
              <a:t> enrolled (alan-chen,ee171)</a:t>
            </a:r>
          </a:p>
          <a:p>
            <a:r>
              <a:rPr lang="en-US" sz="1100" dirty="0" smtClean="0"/>
              <a:t>enrolled (alan-chen,ee271) </a:t>
            </a:r>
          </a:p>
          <a:p>
            <a:r>
              <a:rPr lang="en-US" sz="1100" dirty="0" smtClean="0"/>
              <a:t>enrolled (chris-clark,ee271)</a:t>
            </a:r>
          </a:p>
          <a:p>
            <a:r>
              <a:rPr lang="en-US" sz="1100" dirty="0" smtClean="0"/>
              <a:t>enrolled (</a:t>
            </a:r>
            <a:r>
              <a:rPr lang="en-US" sz="1100" dirty="0" err="1" smtClean="0"/>
              <a:t>edison-tsai</a:t>
            </a:r>
            <a:r>
              <a:rPr lang="en-US" sz="1100" dirty="0" smtClean="0"/>
              <a:t>, ee171) </a:t>
            </a:r>
          </a:p>
          <a:p>
            <a:r>
              <a:rPr lang="en-US" sz="1100" dirty="0" smtClean="0"/>
              <a:t>enrolled (</a:t>
            </a:r>
            <a:r>
              <a:rPr lang="en-US" sz="1100" dirty="0" err="1" smtClean="0"/>
              <a:t>chris</a:t>
            </a:r>
            <a:r>
              <a:rPr lang="en-US" sz="1100" dirty="0" smtClean="0"/>
              <a:t>-</a:t>
            </a:r>
            <a:r>
              <a:rPr lang="en-US" sz="1100" dirty="0" err="1" smtClean="0"/>
              <a:t>clark</a:t>
            </a:r>
            <a:r>
              <a:rPr lang="en-US" sz="1100" dirty="0" smtClean="0"/>
              <a:t>, ee171)</a:t>
            </a:r>
          </a:p>
          <a:p>
            <a:pPr>
              <a:lnSpc>
                <a:spcPct val="80000"/>
              </a:lnSpc>
            </a:pPr>
            <a:r>
              <a:rPr lang="en-US" sz="1100" dirty="0" smtClean="0"/>
              <a:t>instructor </a:t>
            </a:r>
            <a:r>
              <a:rPr lang="en-US" sz="1100" dirty="0"/>
              <a:t>(</a:t>
            </a:r>
            <a:r>
              <a:rPr lang="en-US" sz="1100" dirty="0" err="1"/>
              <a:t>bebis</a:t>
            </a:r>
            <a:r>
              <a:rPr lang="en-US" sz="1100" dirty="0"/>
              <a:t>, cs365)</a:t>
            </a:r>
          </a:p>
          <a:p>
            <a:pPr>
              <a:lnSpc>
                <a:spcPct val="80000"/>
              </a:lnSpc>
            </a:pPr>
            <a:r>
              <a:rPr lang="en-US" sz="1100" dirty="0"/>
              <a:t>instructor (</a:t>
            </a:r>
            <a:r>
              <a:rPr lang="en-US" sz="1100" dirty="0" err="1"/>
              <a:t>looney</a:t>
            </a:r>
            <a:r>
              <a:rPr lang="en-US" sz="1100" dirty="0"/>
              <a:t>, cs311)</a:t>
            </a:r>
          </a:p>
          <a:p>
            <a:pPr>
              <a:lnSpc>
                <a:spcPct val="80000"/>
              </a:lnSpc>
            </a:pPr>
            <a:r>
              <a:rPr lang="en-US" sz="1100" dirty="0"/>
              <a:t>instructor (</a:t>
            </a:r>
            <a:r>
              <a:rPr lang="en-US" sz="1100" dirty="0" err="1"/>
              <a:t>yuksel</a:t>
            </a:r>
            <a:r>
              <a:rPr lang="en-US" sz="1100" dirty="0"/>
              <a:t>, cs446)</a:t>
            </a:r>
          </a:p>
          <a:p>
            <a:pPr>
              <a:lnSpc>
                <a:spcPct val="80000"/>
              </a:lnSpc>
            </a:pPr>
            <a:r>
              <a:rPr lang="en-US" sz="1100" dirty="0"/>
              <a:t>instructor (</a:t>
            </a:r>
            <a:r>
              <a:rPr lang="en-US" sz="1100" dirty="0" err="1"/>
              <a:t>helfand</a:t>
            </a:r>
            <a:r>
              <a:rPr lang="en-US" sz="1100" dirty="0"/>
              <a:t>, cs493)</a:t>
            </a:r>
          </a:p>
          <a:p>
            <a:pPr>
              <a:lnSpc>
                <a:spcPct val="80000"/>
              </a:lnSpc>
            </a:pPr>
            <a:r>
              <a:rPr lang="en-US" sz="1100" dirty="0"/>
              <a:t>instructor (</a:t>
            </a:r>
            <a:r>
              <a:rPr lang="en-US" sz="1100" dirty="0" err="1"/>
              <a:t>quint</a:t>
            </a:r>
            <a:r>
              <a:rPr lang="en-US" sz="1100" dirty="0"/>
              <a:t>, math486)</a:t>
            </a:r>
          </a:p>
          <a:p>
            <a:pPr>
              <a:lnSpc>
                <a:spcPct val="80000"/>
              </a:lnSpc>
            </a:pPr>
            <a:r>
              <a:rPr lang="en-US" sz="1100" dirty="0"/>
              <a:t>enrolled (</a:t>
            </a:r>
            <a:r>
              <a:rPr lang="en-US" sz="1100" dirty="0" err="1"/>
              <a:t>ben</a:t>
            </a:r>
            <a:r>
              <a:rPr lang="en-US" sz="1100" dirty="0"/>
              <a:t>, cs365)</a:t>
            </a:r>
          </a:p>
          <a:p>
            <a:pPr>
              <a:lnSpc>
                <a:spcPct val="80000"/>
              </a:lnSpc>
            </a:pPr>
            <a:r>
              <a:rPr lang="en-US" sz="1100" dirty="0"/>
              <a:t>enrolled (bill, cs365)</a:t>
            </a:r>
          </a:p>
          <a:p>
            <a:pPr>
              <a:lnSpc>
                <a:spcPct val="80000"/>
              </a:lnSpc>
            </a:pPr>
            <a:r>
              <a:rPr lang="en-US" sz="1100" dirty="0"/>
              <a:t>enrolled (bill, cs446)</a:t>
            </a:r>
          </a:p>
          <a:p>
            <a:pPr>
              <a:lnSpc>
                <a:spcPct val="80000"/>
              </a:lnSpc>
            </a:pPr>
            <a:r>
              <a:rPr lang="en-US" sz="1100" dirty="0"/>
              <a:t>enrolled (</a:t>
            </a:r>
            <a:r>
              <a:rPr lang="en-US" sz="1100" dirty="0" err="1"/>
              <a:t>brian</a:t>
            </a:r>
            <a:r>
              <a:rPr lang="en-US" sz="1100" dirty="0"/>
              <a:t>, cs311)</a:t>
            </a:r>
          </a:p>
          <a:p>
            <a:pPr>
              <a:lnSpc>
                <a:spcPct val="80000"/>
              </a:lnSpc>
            </a:pPr>
            <a:r>
              <a:rPr lang="en-US" sz="1100" dirty="0"/>
              <a:t>enrolled (</a:t>
            </a:r>
            <a:r>
              <a:rPr lang="en-US" sz="1100" dirty="0" err="1"/>
              <a:t>brian</a:t>
            </a:r>
            <a:r>
              <a:rPr lang="en-US" sz="1100" dirty="0"/>
              <a:t>, cs365)</a:t>
            </a:r>
          </a:p>
          <a:p>
            <a:pPr>
              <a:lnSpc>
                <a:spcPct val="80000"/>
              </a:lnSpc>
            </a:pPr>
            <a:r>
              <a:rPr lang="en-US" sz="1100" dirty="0"/>
              <a:t>enrolled (</a:t>
            </a:r>
            <a:r>
              <a:rPr lang="en-US" sz="1100" dirty="0" err="1"/>
              <a:t>brittney</a:t>
            </a:r>
            <a:r>
              <a:rPr lang="en-US" sz="1100" dirty="0"/>
              <a:t>, cs311)</a:t>
            </a:r>
          </a:p>
          <a:p>
            <a:pPr>
              <a:lnSpc>
                <a:spcPct val="80000"/>
              </a:lnSpc>
            </a:pPr>
            <a:r>
              <a:rPr lang="en-US" sz="1100" dirty="0"/>
              <a:t>enrolled (</a:t>
            </a:r>
            <a:r>
              <a:rPr lang="en-US" sz="1100" dirty="0" err="1"/>
              <a:t>brittney</a:t>
            </a:r>
            <a:r>
              <a:rPr lang="en-US" sz="1100" dirty="0"/>
              <a:t>, cs365)</a:t>
            </a:r>
          </a:p>
          <a:p>
            <a:pPr>
              <a:lnSpc>
                <a:spcPct val="80000"/>
              </a:lnSpc>
            </a:pPr>
            <a:r>
              <a:rPr lang="en-US" sz="1100" dirty="0"/>
              <a:t>enrolled (</a:t>
            </a:r>
            <a:r>
              <a:rPr lang="en-US" sz="1100" dirty="0" err="1"/>
              <a:t>brittney</a:t>
            </a:r>
            <a:r>
              <a:rPr lang="en-US" sz="1100" dirty="0"/>
              <a:t>, cs446)</a:t>
            </a:r>
          </a:p>
          <a:p>
            <a:pPr>
              <a:lnSpc>
                <a:spcPct val="80000"/>
              </a:lnSpc>
            </a:pPr>
            <a:r>
              <a:rPr lang="en-US" sz="1100" dirty="0"/>
              <a:t>enrolled (</a:t>
            </a:r>
            <a:r>
              <a:rPr lang="en-US" sz="1100" dirty="0" err="1"/>
              <a:t>cody</a:t>
            </a:r>
            <a:r>
              <a:rPr lang="en-US" sz="1100" dirty="0"/>
              <a:t>, cs311)</a:t>
            </a:r>
          </a:p>
          <a:p>
            <a:pPr>
              <a:lnSpc>
                <a:spcPct val="80000"/>
              </a:lnSpc>
            </a:pPr>
            <a:r>
              <a:rPr lang="en-US" sz="1100" dirty="0"/>
              <a:t>enrolled (</a:t>
            </a:r>
            <a:r>
              <a:rPr lang="en-US" sz="1100" dirty="0" err="1"/>
              <a:t>cody</a:t>
            </a:r>
            <a:r>
              <a:rPr lang="en-US" sz="1100" dirty="0"/>
              <a:t>, cs365)</a:t>
            </a:r>
          </a:p>
          <a:p>
            <a:pPr>
              <a:lnSpc>
                <a:spcPct val="80000"/>
              </a:lnSpc>
            </a:pPr>
            <a:r>
              <a:rPr lang="en-US" sz="1100" dirty="0"/>
              <a:t>enrolled (</a:t>
            </a:r>
            <a:r>
              <a:rPr lang="en-US" sz="1100" dirty="0" err="1"/>
              <a:t>danielle</a:t>
            </a:r>
            <a:r>
              <a:rPr lang="en-US" sz="1100" dirty="0"/>
              <a:t>, cs365)</a:t>
            </a:r>
          </a:p>
          <a:p>
            <a:pPr>
              <a:lnSpc>
                <a:spcPct val="80000"/>
              </a:lnSpc>
            </a:pPr>
            <a:r>
              <a:rPr lang="en-US" sz="1100" dirty="0"/>
              <a:t>enrolled (</a:t>
            </a:r>
            <a:r>
              <a:rPr lang="en-US" sz="1100" dirty="0" err="1"/>
              <a:t>danielle</a:t>
            </a:r>
            <a:r>
              <a:rPr lang="en-US" sz="1100" dirty="0"/>
              <a:t>, cs446)</a:t>
            </a:r>
          </a:p>
          <a:p>
            <a:pPr>
              <a:lnSpc>
                <a:spcPct val="80000"/>
              </a:lnSpc>
            </a:pPr>
            <a:r>
              <a:rPr lang="en-US" sz="1100" dirty="0"/>
              <a:t>enrolled (</a:t>
            </a:r>
            <a:r>
              <a:rPr lang="en-US" sz="1100" dirty="0" err="1"/>
              <a:t>danielle</a:t>
            </a:r>
            <a:r>
              <a:rPr lang="en-US" sz="1100" dirty="0"/>
              <a:t>, cs493)</a:t>
            </a:r>
          </a:p>
          <a:p>
            <a:pPr>
              <a:lnSpc>
                <a:spcPct val="80000"/>
              </a:lnSpc>
            </a:pPr>
            <a:r>
              <a:rPr lang="en-US" sz="1100" dirty="0"/>
              <a:t>enrolled (</a:t>
            </a:r>
            <a:r>
              <a:rPr lang="en-US" sz="1100" dirty="0" err="1"/>
              <a:t>david</a:t>
            </a:r>
            <a:r>
              <a:rPr lang="en-US" sz="1100" dirty="0"/>
              <a:t>, cs365)</a:t>
            </a:r>
          </a:p>
          <a:p>
            <a:pPr>
              <a:lnSpc>
                <a:spcPct val="80000"/>
              </a:lnSpc>
            </a:pPr>
            <a:r>
              <a:rPr lang="en-US" sz="1100" dirty="0"/>
              <a:t>enrolled (</a:t>
            </a:r>
            <a:r>
              <a:rPr lang="en-US" sz="1100" dirty="0" err="1"/>
              <a:t>javier</a:t>
            </a:r>
            <a:r>
              <a:rPr lang="en-US" sz="1100" dirty="0"/>
              <a:t>, cs365)</a:t>
            </a:r>
          </a:p>
          <a:p>
            <a:pPr>
              <a:lnSpc>
                <a:spcPct val="80000"/>
              </a:lnSpc>
            </a:pPr>
            <a:r>
              <a:rPr lang="en-US" sz="1100" dirty="0"/>
              <a:t>enrolled (</a:t>
            </a:r>
            <a:r>
              <a:rPr lang="en-US" sz="1100" dirty="0" err="1"/>
              <a:t>jeffrey</a:t>
            </a:r>
            <a:r>
              <a:rPr lang="en-US" sz="1100" dirty="0"/>
              <a:t>, cs365)</a:t>
            </a:r>
          </a:p>
          <a:p>
            <a:pPr>
              <a:lnSpc>
                <a:spcPct val="80000"/>
              </a:lnSpc>
            </a:pPr>
            <a:r>
              <a:rPr lang="en-US" sz="1100" dirty="0"/>
              <a:t>enrolled (</a:t>
            </a:r>
            <a:r>
              <a:rPr lang="en-US" sz="1100" dirty="0" err="1"/>
              <a:t>jessica</a:t>
            </a:r>
            <a:r>
              <a:rPr lang="en-US" sz="1100" dirty="0"/>
              <a:t>, cs311)</a:t>
            </a:r>
          </a:p>
          <a:p>
            <a:pPr>
              <a:lnSpc>
                <a:spcPct val="80000"/>
              </a:lnSpc>
            </a:pPr>
            <a:r>
              <a:rPr lang="en-US" sz="1100" dirty="0"/>
              <a:t>enrolled (</a:t>
            </a:r>
            <a:r>
              <a:rPr lang="en-US" sz="1100" dirty="0" err="1"/>
              <a:t>jessica</a:t>
            </a:r>
            <a:r>
              <a:rPr lang="en-US" sz="1100" dirty="0"/>
              <a:t>, cs446)</a:t>
            </a:r>
          </a:p>
          <a:p>
            <a:pPr>
              <a:lnSpc>
                <a:spcPct val="80000"/>
              </a:lnSpc>
            </a:pPr>
            <a:r>
              <a:rPr lang="en-US" sz="1100" dirty="0"/>
              <a:t>enrolled (</a:t>
            </a:r>
            <a:r>
              <a:rPr lang="en-US" sz="1100" dirty="0" err="1"/>
              <a:t>jessica</a:t>
            </a:r>
            <a:r>
              <a:rPr lang="en-US" sz="1100" dirty="0"/>
              <a:t>, math486)</a:t>
            </a:r>
          </a:p>
        </p:txBody>
      </p:sp>
      <p:sp>
        <p:nvSpPr>
          <p:cNvPr id="26628" name="Rectangle 4"/>
          <p:cNvSpPr>
            <a:spLocks noGrp="1" noChangeArrowheads="1"/>
          </p:cNvSpPr>
          <p:nvPr>
            <p:ph sz="half" idx="2"/>
          </p:nvPr>
        </p:nvSpPr>
        <p:spPr>
          <a:xfrm>
            <a:off x="5181600" y="1752600"/>
            <a:ext cx="3276600" cy="4411662"/>
          </a:xfrm>
        </p:spPr>
        <p:txBody>
          <a:bodyPr>
            <a:normAutofit fontScale="85000" lnSpcReduction="20000"/>
          </a:bodyPr>
          <a:lstStyle/>
          <a:p>
            <a:pPr>
              <a:lnSpc>
                <a:spcPct val="80000"/>
              </a:lnSpc>
            </a:pPr>
            <a:endParaRPr lang="en-US" sz="1200" dirty="0"/>
          </a:p>
          <a:p>
            <a:pPr>
              <a:lnSpc>
                <a:spcPct val="80000"/>
              </a:lnSpc>
              <a:buFont typeface="Wingdings" pitchFamily="2" charset="2"/>
              <a:buNone/>
            </a:pPr>
            <a:endParaRPr lang="en-US" sz="1200" dirty="0"/>
          </a:p>
          <a:p>
            <a:pPr>
              <a:lnSpc>
                <a:spcPct val="80000"/>
              </a:lnSpc>
              <a:buFont typeface="Wingdings" pitchFamily="2" charset="2"/>
              <a:buNone/>
            </a:pPr>
            <a:endParaRPr lang="en-US" sz="1200" dirty="0"/>
          </a:p>
          <a:p>
            <a:pPr>
              <a:lnSpc>
                <a:spcPct val="80000"/>
              </a:lnSpc>
            </a:pPr>
            <a:endParaRPr lang="en-US" sz="1200" dirty="0"/>
          </a:p>
          <a:p>
            <a:pPr>
              <a:lnSpc>
                <a:spcPct val="80000"/>
              </a:lnSpc>
            </a:pPr>
            <a:r>
              <a:rPr lang="en-US" sz="1100" dirty="0"/>
              <a:t>enrolled (</a:t>
            </a:r>
            <a:r>
              <a:rPr lang="en-US" sz="1100" dirty="0" err="1"/>
              <a:t>joel</a:t>
            </a:r>
            <a:r>
              <a:rPr lang="en-US" sz="1100" dirty="0"/>
              <a:t>, cs365)</a:t>
            </a:r>
          </a:p>
          <a:p>
            <a:pPr>
              <a:lnSpc>
                <a:spcPct val="80000"/>
              </a:lnSpc>
            </a:pPr>
            <a:r>
              <a:rPr lang="en-US" sz="1100" dirty="0"/>
              <a:t>enrolled (</a:t>
            </a:r>
            <a:r>
              <a:rPr lang="en-US" sz="1100" dirty="0" err="1"/>
              <a:t>joseph</a:t>
            </a:r>
            <a:r>
              <a:rPr lang="en-US" sz="1100" dirty="0"/>
              <a:t>, cs311)</a:t>
            </a:r>
          </a:p>
          <a:p>
            <a:pPr>
              <a:lnSpc>
                <a:spcPct val="80000"/>
              </a:lnSpc>
            </a:pPr>
            <a:r>
              <a:rPr lang="en-US" sz="1100" dirty="0"/>
              <a:t>enrolled (</a:t>
            </a:r>
            <a:r>
              <a:rPr lang="en-US" sz="1100" dirty="0" err="1"/>
              <a:t>joseph</a:t>
            </a:r>
            <a:r>
              <a:rPr lang="en-US" sz="1100" dirty="0"/>
              <a:t>, cs365)</a:t>
            </a:r>
          </a:p>
          <a:p>
            <a:pPr>
              <a:lnSpc>
                <a:spcPct val="80000"/>
              </a:lnSpc>
            </a:pPr>
            <a:r>
              <a:rPr lang="en-US" sz="1100" dirty="0"/>
              <a:t>enrolled (</a:t>
            </a:r>
            <a:r>
              <a:rPr lang="en-US" sz="1100" dirty="0" err="1"/>
              <a:t>joseph</a:t>
            </a:r>
            <a:r>
              <a:rPr lang="en-US" sz="1100" dirty="0"/>
              <a:t>, cs446)</a:t>
            </a:r>
          </a:p>
          <a:p>
            <a:pPr>
              <a:lnSpc>
                <a:spcPct val="80000"/>
              </a:lnSpc>
            </a:pPr>
            <a:r>
              <a:rPr lang="en-US" sz="1100" dirty="0"/>
              <a:t>enrolled (</a:t>
            </a:r>
            <a:r>
              <a:rPr lang="en-US" sz="1100" dirty="0" err="1"/>
              <a:t>joseph</a:t>
            </a:r>
            <a:r>
              <a:rPr lang="en-US" sz="1100" dirty="0"/>
              <a:t>, cs493)</a:t>
            </a:r>
          </a:p>
          <a:p>
            <a:pPr>
              <a:lnSpc>
                <a:spcPct val="80000"/>
              </a:lnSpc>
            </a:pPr>
            <a:r>
              <a:rPr lang="en-US" sz="1100" dirty="0"/>
              <a:t>enrolled (</a:t>
            </a:r>
            <a:r>
              <a:rPr lang="en-US" sz="1100" dirty="0" err="1"/>
              <a:t>joseph</a:t>
            </a:r>
            <a:r>
              <a:rPr lang="en-US" sz="1100" dirty="0"/>
              <a:t>, math486)</a:t>
            </a:r>
          </a:p>
          <a:p>
            <a:pPr>
              <a:lnSpc>
                <a:spcPct val="80000"/>
              </a:lnSpc>
            </a:pPr>
            <a:r>
              <a:rPr lang="en-US" sz="1100" dirty="0"/>
              <a:t>enrolled (</a:t>
            </a:r>
            <a:r>
              <a:rPr lang="en-US" sz="1100" dirty="0" err="1"/>
              <a:t>kellen</a:t>
            </a:r>
            <a:r>
              <a:rPr lang="en-US" sz="1100" dirty="0"/>
              <a:t>, cs365)</a:t>
            </a:r>
          </a:p>
          <a:p>
            <a:pPr>
              <a:lnSpc>
                <a:spcPct val="80000"/>
              </a:lnSpc>
            </a:pPr>
            <a:r>
              <a:rPr lang="en-US" sz="1100" dirty="0"/>
              <a:t>enrolled (</a:t>
            </a:r>
            <a:r>
              <a:rPr lang="en-US" sz="1100" dirty="0" err="1"/>
              <a:t>matts</a:t>
            </a:r>
            <a:r>
              <a:rPr lang="en-US" sz="1100" dirty="0"/>
              <a:t>, cs311)</a:t>
            </a:r>
          </a:p>
          <a:p>
            <a:pPr>
              <a:lnSpc>
                <a:spcPct val="80000"/>
              </a:lnSpc>
            </a:pPr>
            <a:r>
              <a:rPr lang="en-US" sz="1100" dirty="0"/>
              <a:t>enrolled (</a:t>
            </a:r>
            <a:r>
              <a:rPr lang="en-US" sz="1100" dirty="0" err="1"/>
              <a:t>matts</a:t>
            </a:r>
            <a:r>
              <a:rPr lang="en-US" sz="1100" dirty="0"/>
              <a:t>, cs365)</a:t>
            </a:r>
          </a:p>
          <a:p>
            <a:pPr>
              <a:lnSpc>
                <a:spcPct val="80000"/>
              </a:lnSpc>
            </a:pPr>
            <a:r>
              <a:rPr lang="en-US" sz="1100" dirty="0"/>
              <a:t>enrolled (</a:t>
            </a:r>
            <a:r>
              <a:rPr lang="en-US" sz="1100" dirty="0" err="1"/>
              <a:t>mattw</a:t>
            </a:r>
            <a:r>
              <a:rPr lang="en-US" sz="1100" dirty="0"/>
              <a:t>, cs311)</a:t>
            </a:r>
          </a:p>
          <a:p>
            <a:pPr>
              <a:lnSpc>
                <a:spcPct val="80000"/>
              </a:lnSpc>
            </a:pPr>
            <a:r>
              <a:rPr lang="en-US" sz="1100" dirty="0"/>
              <a:t>enrolled (</a:t>
            </a:r>
            <a:r>
              <a:rPr lang="en-US" sz="1100" dirty="0" err="1"/>
              <a:t>mattw</a:t>
            </a:r>
            <a:r>
              <a:rPr lang="en-US" sz="1100" dirty="0"/>
              <a:t>, cs365)</a:t>
            </a:r>
          </a:p>
          <a:p>
            <a:pPr>
              <a:lnSpc>
                <a:spcPct val="80000"/>
              </a:lnSpc>
            </a:pPr>
            <a:r>
              <a:rPr lang="en-US" sz="1100" dirty="0"/>
              <a:t>enrolled (</a:t>
            </a:r>
            <a:r>
              <a:rPr lang="en-US" sz="1100" dirty="0" err="1"/>
              <a:t>mattw</a:t>
            </a:r>
            <a:r>
              <a:rPr lang="en-US" sz="1100" dirty="0"/>
              <a:t>, cs446)</a:t>
            </a:r>
          </a:p>
          <a:p>
            <a:pPr>
              <a:lnSpc>
                <a:spcPct val="80000"/>
              </a:lnSpc>
            </a:pPr>
            <a:r>
              <a:rPr lang="en-US" sz="1100" dirty="0"/>
              <a:t>enrolled (</a:t>
            </a:r>
            <a:r>
              <a:rPr lang="en-US" sz="1100" dirty="0" err="1"/>
              <a:t>miran</a:t>
            </a:r>
            <a:r>
              <a:rPr lang="en-US" sz="1100" dirty="0"/>
              <a:t>, cs365)</a:t>
            </a:r>
          </a:p>
          <a:p>
            <a:pPr>
              <a:lnSpc>
                <a:spcPct val="80000"/>
              </a:lnSpc>
            </a:pPr>
            <a:r>
              <a:rPr lang="en-US" sz="1100" dirty="0"/>
              <a:t>enrolled (</a:t>
            </a:r>
            <a:r>
              <a:rPr lang="en-US" sz="1100" dirty="0" err="1"/>
              <a:t>ryan</a:t>
            </a:r>
            <a:r>
              <a:rPr lang="en-US" sz="1100" dirty="0"/>
              <a:t>, cs365)</a:t>
            </a:r>
          </a:p>
          <a:p>
            <a:pPr>
              <a:lnSpc>
                <a:spcPct val="80000"/>
              </a:lnSpc>
            </a:pPr>
            <a:r>
              <a:rPr lang="en-US" sz="1100" dirty="0"/>
              <a:t>enrolled (</a:t>
            </a:r>
            <a:r>
              <a:rPr lang="en-US" sz="1100" dirty="0" err="1"/>
              <a:t>samuel</a:t>
            </a:r>
            <a:r>
              <a:rPr lang="en-US" sz="1100" dirty="0"/>
              <a:t>, cs365)</a:t>
            </a:r>
          </a:p>
          <a:p>
            <a:pPr>
              <a:lnSpc>
                <a:spcPct val="80000"/>
              </a:lnSpc>
            </a:pPr>
            <a:r>
              <a:rPr lang="en-US" sz="1100" dirty="0"/>
              <a:t>enrolled (</a:t>
            </a:r>
            <a:r>
              <a:rPr lang="en-US" sz="1100" dirty="0" err="1"/>
              <a:t>shane</a:t>
            </a:r>
            <a:r>
              <a:rPr lang="en-US" sz="1100" dirty="0"/>
              <a:t>, cs311)</a:t>
            </a:r>
          </a:p>
          <a:p>
            <a:pPr>
              <a:lnSpc>
                <a:spcPct val="80000"/>
              </a:lnSpc>
            </a:pPr>
            <a:r>
              <a:rPr lang="en-US" sz="1100" dirty="0"/>
              <a:t>enrolled (</a:t>
            </a:r>
            <a:r>
              <a:rPr lang="en-US" sz="1100" dirty="0" err="1"/>
              <a:t>shane</a:t>
            </a:r>
            <a:r>
              <a:rPr lang="en-US" sz="1100" dirty="0"/>
              <a:t>, cs365)</a:t>
            </a:r>
          </a:p>
          <a:p>
            <a:pPr>
              <a:lnSpc>
                <a:spcPct val="80000"/>
              </a:lnSpc>
            </a:pPr>
            <a:r>
              <a:rPr lang="en-US" sz="1100" dirty="0"/>
              <a:t>enrolled (</a:t>
            </a:r>
            <a:r>
              <a:rPr lang="en-US" sz="1100" dirty="0" err="1"/>
              <a:t>shane</a:t>
            </a:r>
            <a:r>
              <a:rPr lang="en-US" sz="1100" dirty="0"/>
              <a:t>, cs446)</a:t>
            </a:r>
          </a:p>
          <a:p>
            <a:pPr>
              <a:lnSpc>
                <a:spcPct val="80000"/>
              </a:lnSpc>
            </a:pPr>
            <a:r>
              <a:rPr lang="en-US" sz="1100" dirty="0"/>
              <a:t>enrolled (tiffany, cs311)</a:t>
            </a:r>
          </a:p>
          <a:p>
            <a:pPr>
              <a:lnSpc>
                <a:spcPct val="80000"/>
              </a:lnSpc>
            </a:pPr>
            <a:r>
              <a:rPr lang="en-US" sz="1100" dirty="0"/>
              <a:t>enrolled (tiffany, cs365)</a:t>
            </a:r>
          </a:p>
          <a:p>
            <a:pPr>
              <a:lnSpc>
                <a:spcPct val="80000"/>
              </a:lnSpc>
            </a:pPr>
            <a:r>
              <a:rPr lang="en-US" sz="1100" dirty="0"/>
              <a:t>enrolled (tiffany, cs446)</a:t>
            </a:r>
          </a:p>
          <a:p>
            <a:pPr>
              <a:lnSpc>
                <a:spcPct val="80000"/>
              </a:lnSpc>
              <a:buFont typeface="Wingdings" pitchFamily="2" charset="2"/>
              <a:buNone/>
            </a:pPr>
            <a:endParaRPr lang="en-US" sz="1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dirty="0"/>
              <a:t>How Prolog Works, </a:t>
            </a:r>
            <a:r>
              <a:rPr lang="en-US" dirty="0" smtClean="0">
                <a:solidFill>
                  <a:srgbClr val="00B050"/>
                </a:solidFill>
              </a:rPr>
              <a:t>asking questions to data base</a:t>
            </a:r>
            <a:endParaRPr lang="en-US" dirty="0">
              <a:solidFill>
                <a:srgbClr val="00B050"/>
              </a:solidFill>
            </a:endParaRPr>
          </a:p>
        </p:txBody>
      </p:sp>
      <p:sp>
        <p:nvSpPr>
          <p:cNvPr id="38915" name="Rectangle 3"/>
          <p:cNvSpPr>
            <a:spLocks noGrp="1" noChangeArrowheads="1"/>
          </p:cNvSpPr>
          <p:nvPr>
            <p:ph sz="half" idx="1"/>
          </p:nvPr>
        </p:nvSpPr>
        <p:spPr/>
        <p:txBody>
          <a:bodyPr/>
          <a:lstStyle/>
          <a:p>
            <a:pPr lvl="1">
              <a:lnSpc>
                <a:spcPct val="80000"/>
              </a:lnSpc>
              <a:buFont typeface="Wingdings" pitchFamily="2" charset="2"/>
              <a:buNone/>
            </a:pPr>
            <a:r>
              <a:rPr lang="en-US" sz="1800" dirty="0">
                <a:solidFill>
                  <a:srgbClr val="0070C0"/>
                </a:solidFill>
              </a:rPr>
              <a:t>?enrolled (X, cs365)</a:t>
            </a:r>
          </a:p>
          <a:p>
            <a:pPr lvl="1">
              <a:lnSpc>
                <a:spcPct val="80000"/>
              </a:lnSpc>
              <a:buFont typeface="Wingdings" pitchFamily="2" charset="2"/>
              <a:buNone/>
            </a:pPr>
            <a:r>
              <a:rPr lang="en-US" sz="1400" dirty="0" err="1"/>
              <a:t>ben</a:t>
            </a:r>
            <a:endParaRPr lang="en-US" sz="1400" dirty="0"/>
          </a:p>
          <a:p>
            <a:pPr lvl="1">
              <a:lnSpc>
                <a:spcPct val="80000"/>
              </a:lnSpc>
              <a:buFont typeface="Wingdings" pitchFamily="2" charset="2"/>
              <a:buNone/>
            </a:pPr>
            <a:r>
              <a:rPr lang="en-US" sz="1400" dirty="0"/>
              <a:t>bill</a:t>
            </a:r>
          </a:p>
          <a:p>
            <a:pPr lvl="1">
              <a:lnSpc>
                <a:spcPct val="80000"/>
              </a:lnSpc>
              <a:buFont typeface="Wingdings" pitchFamily="2" charset="2"/>
              <a:buNone/>
            </a:pPr>
            <a:r>
              <a:rPr lang="en-US" sz="1400" dirty="0" err="1"/>
              <a:t>brian</a:t>
            </a:r>
            <a:endParaRPr lang="en-US" sz="1400" dirty="0"/>
          </a:p>
          <a:p>
            <a:pPr lvl="1">
              <a:lnSpc>
                <a:spcPct val="80000"/>
              </a:lnSpc>
              <a:buFont typeface="Wingdings" pitchFamily="2" charset="2"/>
              <a:buNone/>
            </a:pPr>
            <a:r>
              <a:rPr lang="en-US" sz="1400" dirty="0" err="1"/>
              <a:t>brittney</a:t>
            </a:r>
            <a:endParaRPr lang="en-US" sz="1400" dirty="0"/>
          </a:p>
          <a:p>
            <a:pPr lvl="1">
              <a:lnSpc>
                <a:spcPct val="80000"/>
              </a:lnSpc>
              <a:buFont typeface="Wingdings" pitchFamily="2" charset="2"/>
              <a:buNone/>
            </a:pPr>
            <a:r>
              <a:rPr lang="en-US" sz="1400" dirty="0" err="1"/>
              <a:t>cody</a:t>
            </a:r>
            <a:endParaRPr lang="en-US" sz="1400" dirty="0"/>
          </a:p>
          <a:p>
            <a:pPr lvl="1">
              <a:lnSpc>
                <a:spcPct val="80000"/>
              </a:lnSpc>
              <a:buFont typeface="Wingdings" pitchFamily="2" charset="2"/>
              <a:buNone/>
            </a:pPr>
            <a:r>
              <a:rPr lang="en-US" sz="1400" dirty="0" err="1"/>
              <a:t>danielle</a:t>
            </a:r>
            <a:endParaRPr lang="en-US" sz="1400" dirty="0"/>
          </a:p>
          <a:p>
            <a:pPr lvl="1">
              <a:lnSpc>
                <a:spcPct val="80000"/>
              </a:lnSpc>
              <a:buFont typeface="Wingdings" pitchFamily="2" charset="2"/>
              <a:buNone/>
            </a:pPr>
            <a:r>
              <a:rPr lang="en-US" sz="1400" dirty="0" err="1"/>
              <a:t>david</a:t>
            </a:r>
            <a:endParaRPr lang="en-US" sz="1400" dirty="0"/>
          </a:p>
          <a:p>
            <a:pPr lvl="1">
              <a:lnSpc>
                <a:spcPct val="80000"/>
              </a:lnSpc>
              <a:buFont typeface="Wingdings" pitchFamily="2" charset="2"/>
              <a:buNone/>
            </a:pPr>
            <a:r>
              <a:rPr lang="en-US" sz="1400" dirty="0" err="1"/>
              <a:t>javier</a:t>
            </a:r>
            <a:endParaRPr lang="en-US" sz="1400" dirty="0"/>
          </a:p>
          <a:p>
            <a:pPr lvl="1">
              <a:lnSpc>
                <a:spcPct val="80000"/>
              </a:lnSpc>
              <a:buFont typeface="Wingdings" pitchFamily="2" charset="2"/>
              <a:buNone/>
            </a:pPr>
            <a:r>
              <a:rPr lang="en-US" sz="1400" dirty="0" err="1"/>
              <a:t>jeffrey</a:t>
            </a:r>
            <a:endParaRPr lang="en-US" sz="1400" dirty="0"/>
          </a:p>
          <a:p>
            <a:pPr>
              <a:lnSpc>
                <a:spcPct val="80000"/>
              </a:lnSpc>
              <a:buFont typeface="Wingdings" pitchFamily="2" charset="2"/>
              <a:buNone/>
            </a:pPr>
            <a:r>
              <a:rPr lang="en-US" sz="1400" dirty="0"/>
              <a:t>	</a:t>
            </a:r>
            <a:r>
              <a:rPr lang="en-US" sz="1400" dirty="0" smtClean="0"/>
              <a:t>   </a:t>
            </a:r>
            <a:r>
              <a:rPr lang="en-US" sz="1400" dirty="0" err="1" smtClean="0"/>
              <a:t>joel</a:t>
            </a:r>
            <a:endParaRPr lang="en-US" sz="1400" dirty="0"/>
          </a:p>
          <a:p>
            <a:pPr lvl="1">
              <a:lnSpc>
                <a:spcPct val="80000"/>
              </a:lnSpc>
              <a:buFont typeface="Wingdings" pitchFamily="2" charset="2"/>
              <a:buNone/>
            </a:pPr>
            <a:r>
              <a:rPr lang="en-US" sz="1400" dirty="0" err="1"/>
              <a:t>joseph</a:t>
            </a:r>
            <a:endParaRPr lang="en-US" sz="1400" dirty="0"/>
          </a:p>
          <a:p>
            <a:pPr lvl="1">
              <a:lnSpc>
                <a:spcPct val="80000"/>
              </a:lnSpc>
              <a:buFont typeface="Wingdings" pitchFamily="2" charset="2"/>
              <a:buNone/>
            </a:pPr>
            <a:r>
              <a:rPr lang="en-US" sz="1400" dirty="0" err="1"/>
              <a:t>kellen</a:t>
            </a:r>
            <a:endParaRPr lang="en-US" sz="1400" dirty="0"/>
          </a:p>
          <a:p>
            <a:pPr lvl="1">
              <a:lnSpc>
                <a:spcPct val="80000"/>
              </a:lnSpc>
              <a:buFont typeface="Wingdings" pitchFamily="2" charset="2"/>
              <a:buNone/>
            </a:pPr>
            <a:r>
              <a:rPr lang="en-US" sz="1400" dirty="0" err="1"/>
              <a:t>matts</a:t>
            </a:r>
            <a:endParaRPr lang="en-US" sz="1400" dirty="0"/>
          </a:p>
          <a:p>
            <a:pPr lvl="1">
              <a:lnSpc>
                <a:spcPct val="80000"/>
              </a:lnSpc>
              <a:buFont typeface="Wingdings" pitchFamily="2" charset="2"/>
              <a:buNone/>
            </a:pPr>
            <a:r>
              <a:rPr lang="en-US" sz="1400" dirty="0" err="1"/>
              <a:t>mattw</a:t>
            </a:r>
            <a:endParaRPr lang="en-US" sz="1400" dirty="0"/>
          </a:p>
          <a:p>
            <a:pPr lvl="1">
              <a:lnSpc>
                <a:spcPct val="80000"/>
              </a:lnSpc>
              <a:buFont typeface="Wingdings" pitchFamily="2" charset="2"/>
              <a:buNone/>
            </a:pPr>
            <a:r>
              <a:rPr lang="en-US" sz="1400" dirty="0" err="1"/>
              <a:t>miran</a:t>
            </a:r>
            <a:endParaRPr lang="en-US" sz="1400" dirty="0"/>
          </a:p>
          <a:p>
            <a:pPr lvl="1">
              <a:lnSpc>
                <a:spcPct val="80000"/>
              </a:lnSpc>
              <a:buFont typeface="Wingdings" pitchFamily="2" charset="2"/>
              <a:buNone/>
            </a:pPr>
            <a:r>
              <a:rPr lang="en-US" sz="1400" dirty="0" err="1"/>
              <a:t>ryan</a:t>
            </a:r>
            <a:endParaRPr lang="en-US" sz="1400" dirty="0"/>
          </a:p>
          <a:p>
            <a:pPr lvl="1">
              <a:lnSpc>
                <a:spcPct val="80000"/>
              </a:lnSpc>
              <a:buFont typeface="Wingdings" pitchFamily="2" charset="2"/>
              <a:buNone/>
            </a:pPr>
            <a:r>
              <a:rPr lang="en-US" sz="1400" dirty="0" err="1"/>
              <a:t>samuel</a:t>
            </a:r>
            <a:endParaRPr lang="en-US" sz="1400" dirty="0"/>
          </a:p>
          <a:p>
            <a:pPr lvl="1">
              <a:lnSpc>
                <a:spcPct val="80000"/>
              </a:lnSpc>
              <a:buFont typeface="Wingdings" pitchFamily="2" charset="2"/>
              <a:buNone/>
            </a:pPr>
            <a:r>
              <a:rPr lang="en-US" sz="1400" dirty="0" err="1"/>
              <a:t>shane</a:t>
            </a:r>
            <a:endParaRPr lang="en-US" sz="1400" dirty="0"/>
          </a:p>
          <a:p>
            <a:pPr lvl="1">
              <a:lnSpc>
                <a:spcPct val="80000"/>
              </a:lnSpc>
              <a:buFont typeface="Wingdings" pitchFamily="2" charset="2"/>
              <a:buNone/>
            </a:pPr>
            <a:r>
              <a:rPr lang="en-US" sz="1400" dirty="0"/>
              <a:t>tiffany</a:t>
            </a:r>
          </a:p>
          <a:p>
            <a:pPr lvl="1">
              <a:lnSpc>
                <a:spcPct val="80000"/>
              </a:lnSpc>
              <a:buFont typeface="Wingdings" pitchFamily="2" charset="2"/>
              <a:buNone/>
            </a:pPr>
            <a:endParaRPr lang="en-US" sz="1400" dirty="0"/>
          </a:p>
        </p:txBody>
      </p:sp>
      <p:sp>
        <p:nvSpPr>
          <p:cNvPr id="38916" name="Rectangle 4"/>
          <p:cNvSpPr>
            <a:spLocks noGrp="1" noChangeArrowheads="1"/>
          </p:cNvSpPr>
          <p:nvPr>
            <p:ph sz="half" idx="2"/>
          </p:nvPr>
        </p:nvSpPr>
        <p:spPr/>
        <p:txBody>
          <a:bodyPr/>
          <a:lstStyle/>
          <a:p>
            <a:pPr>
              <a:lnSpc>
                <a:spcPct val="80000"/>
              </a:lnSpc>
            </a:pPr>
            <a:endParaRPr lang="en-US" sz="1300"/>
          </a:p>
          <a:p>
            <a:pPr>
              <a:lnSpc>
                <a:spcPct val="80000"/>
              </a:lnSpc>
            </a:pPr>
            <a:endParaRPr lang="en-US" sz="1300"/>
          </a:p>
          <a:p>
            <a:pPr>
              <a:lnSpc>
                <a:spcPct val="80000"/>
              </a:lnSpc>
            </a:pPr>
            <a:endParaRPr lang="en-US" sz="1300"/>
          </a:p>
          <a:p>
            <a:pPr>
              <a:lnSpc>
                <a:spcPct val="80000"/>
              </a:lnSpc>
            </a:pPr>
            <a:endParaRPr lang="en-US" sz="1300"/>
          </a:p>
          <a:p>
            <a:pPr>
              <a:lnSpc>
                <a:spcPct val="80000"/>
              </a:lnSpc>
            </a:pPr>
            <a:endParaRPr lang="en-US" sz="1300"/>
          </a:p>
          <a:p>
            <a:pPr>
              <a:lnSpc>
                <a:spcPct val="80000"/>
              </a:lnSpc>
            </a:pPr>
            <a:endParaRPr lang="en-US" sz="1300"/>
          </a:p>
          <a:p>
            <a:pPr>
              <a:lnSpc>
                <a:spcPct val="80000"/>
              </a:lnSpc>
            </a:pPr>
            <a:endParaRPr lang="en-US" sz="1300"/>
          </a:p>
          <a:p>
            <a:pPr>
              <a:lnSpc>
                <a:spcPct val="80000"/>
              </a:lnSpc>
            </a:pPr>
            <a:endParaRPr lang="en-US" sz="1800"/>
          </a:p>
          <a:p>
            <a:pPr>
              <a:lnSpc>
                <a:spcPct val="80000"/>
              </a:lnSpc>
            </a:pPr>
            <a:r>
              <a:rPr lang="en-US" sz="1800"/>
              <a:t>This list now gives us the entire roster of students in CS 365.</a:t>
            </a:r>
          </a:p>
          <a:p>
            <a:pPr>
              <a:lnSpc>
                <a:spcPct val="80000"/>
              </a:lnSpc>
            </a:pPr>
            <a:endParaRPr lang="en-US" sz="1800"/>
          </a:p>
          <a:p>
            <a:pPr>
              <a:lnSpc>
                <a:spcPct val="80000"/>
              </a:lnSpc>
              <a:buFont typeface="Wingdings" pitchFamily="2" charset="2"/>
              <a:buNone/>
            </a:pPr>
            <a:endParaRPr lang="en-US" sz="13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en-US" dirty="0"/>
              <a:t>How Prolog Works, </a:t>
            </a:r>
            <a:r>
              <a:rPr lang="en-US" dirty="0" smtClean="0">
                <a:solidFill>
                  <a:srgbClr val="0070C0"/>
                </a:solidFill>
              </a:rPr>
              <a:t>more complicated </a:t>
            </a:r>
            <a:r>
              <a:rPr lang="en-US" dirty="0" err="1" smtClean="0">
                <a:solidFill>
                  <a:srgbClr val="0070C0"/>
                </a:solidFill>
              </a:rPr>
              <a:t>querries</a:t>
            </a:r>
            <a:r>
              <a:rPr lang="en-US" dirty="0" smtClean="0">
                <a:solidFill>
                  <a:srgbClr val="0070C0"/>
                </a:solidFill>
              </a:rPr>
              <a:t> </a:t>
            </a:r>
            <a:endParaRPr lang="en-US" dirty="0">
              <a:solidFill>
                <a:srgbClr val="0070C0"/>
              </a:solidFill>
            </a:endParaRPr>
          </a:p>
        </p:txBody>
      </p:sp>
      <p:sp>
        <p:nvSpPr>
          <p:cNvPr id="41987" name="Rectangle 3"/>
          <p:cNvSpPr>
            <a:spLocks noGrp="1" noChangeArrowheads="1"/>
          </p:cNvSpPr>
          <p:nvPr>
            <p:ph idx="1"/>
          </p:nvPr>
        </p:nvSpPr>
        <p:spPr>
          <a:xfrm>
            <a:off x="152400" y="1524000"/>
            <a:ext cx="8229600" cy="4525963"/>
          </a:xfrm>
        </p:spPr>
        <p:txBody>
          <a:bodyPr/>
          <a:lstStyle/>
          <a:p>
            <a:pPr>
              <a:buFont typeface="Wingdings" pitchFamily="2" charset="2"/>
              <a:buNone/>
            </a:pPr>
            <a:r>
              <a:rPr lang="en-US" sz="2400" dirty="0"/>
              <a:t>Queries can be more complicated to compare more data:</a:t>
            </a:r>
          </a:p>
          <a:p>
            <a:pPr>
              <a:buFont typeface="Wingdings" pitchFamily="2" charset="2"/>
              <a:buNone/>
            </a:pPr>
            <a:endParaRPr lang="en-US" sz="2400" dirty="0"/>
          </a:p>
          <a:p>
            <a:pPr>
              <a:buFont typeface="Wingdings" pitchFamily="2" charset="2"/>
              <a:buNone/>
            </a:pPr>
            <a:r>
              <a:rPr lang="en-US" sz="2000" dirty="0"/>
              <a:t>classmates (S1, S2) :- enrolled (S1, C), enrolled (S2, C) </a:t>
            </a:r>
          </a:p>
          <a:p>
            <a:pPr>
              <a:buFont typeface="Wingdings" pitchFamily="2" charset="2"/>
              <a:buNone/>
            </a:pPr>
            <a:endParaRPr lang="en-US" sz="2000" dirty="0"/>
          </a:p>
          <a:p>
            <a:pPr>
              <a:buFont typeface="Wingdings" pitchFamily="2" charset="2"/>
              <a:buNone/>
            </a:pPr>
            <a:r>
              <a:rPr lang="en-US" sz="1600" dirty="0"/>
              <a:t>?classmates (</a:t>
            </a:r>
            <a:r>
              <a:rPr lang="en-US" sz="1600" dirty="0" err="1"/>
              <a:t>joseph</a:t>
            </a:r>
            <a:r>
              <a:rPr lang="en-US" sz="1600" dirty="0"/>
              <a:t>, </a:t>
            </a:r>
            <a:r>
              <a:rPr lang="en-US" sz="1600" dirty="0" err="1"/>
              <a:t>danielle</a:t>
            </a:r>
            <a:r>
              <a:rPr lang="en-US" sz="1600" dirty="0"/>
              <a:t>)</a:t>
            </a:r>
          </a:p>
          <a:p>
            <a:pPr>
              <a:buFont typeface="Wingdings" pitchFamily="2" charset="2"/>
              <a:buNone/>
            </a:pPr>
            <a:r>
              <a:rPr lang="en-US" sz="1600" dirty="0"/>
              <a:t>yes </a:t>
            </a:r>
          </a:p>
          <a:p>
            <a:pPr>
              <a:buFont typeface="Wingdings" pitchFamily="2" charset="2"/>
              <a:buNone/>
            </a:pPr>
            <a:endParaRPr lang="en-US" sz="1600" dirty="0"/>
          </a:p>
          <a:p>
            <a:pPr>
              <a:buFont typeface="Wingdings" pitchFamily="2" charset="2"/>
              <a:buNone/>
            </a:pPr>
            <a:r>
              <a:rPr lang="en-US" sz="1600" dirty="0"/>
              <a:t>?classmates (</a:t>
            </a:r>
            <a:r>
              <a:rPr lang="en-US" sz="1600" dirty="0" err="1"/>
              <a:t>joseph</a:t>
            </a:r>
            <a:r>
              <a:rPr lang="en-US" sz="1600" dirty="0"/>
              <a:t>, </a:t>
            </a:r>
            <a:r>
              <a:rPr lang="en-US" sz="1600" dirty="0" err="1"/>
              <a:t>jessica</a:t>
            </a:r>
            <a:r>
              <a:rPr lang="en-US" sz="1600" dirty="0"/>
              <a:t>)</a:t>
            </a:r>
          </a:p>
          <a:p>
            <a:pPr>
              <a:buFont typeface="Wingdings" pitchFamily="2" charset="2"/>
              <a:buNone/>
            </a:pPr>
            <a:r>
              <a:rPr lang="en-US" sz="1600" dirty="0"/>
              <a:t>yes</a:t>
            </a:r>
          </a:p>
          <a:p>
            <a:pPr>
              <a:buFont typeface="Wingdings" pitchFamily="2" charset="2"/>
              <a:buNone/>
            </a:pPr>
            <a:endParaRPr lang="en-US" sz="1600" dirty="0"/>
          </a:p>
          <a:p>
            <a:pPr>
              <a:buFont typeface="Wingdings" pitchFamily="2" charset="2"/>
              <a:buNone/>
            </a:pPr>
            <a:r>
              <a:rPr lang="en-US" sz="1600" dirty="0"/>
              <a:t>?classmates (</a:t>
            </a:r>
            <a:r>
              <a:rPr lang="en-US" sz="1600" dirty="0" err="1"/>
              <a:t>jessica</a:t>
            </a:r>
            <a:r>
              <a:rPr lang="en-US" sz="1600" dirty="0"/>
              <a:t>, </a:t>
            </a:r>
            <a:r>
              <a:rPr lang="en-US" sz="1600" dirty="0" err="1"/>
              <a:t>danielle</a:t>
            </a:r>
            <a:r>
              <a:rPr lang="en-US" sz="1600" dirty="0"/>
              <a:t>)</a:t>
            </a:r>
          </a:p>
          <a:p>
            <a:pPr>
              <a:buFont typeface="Wingdings" pitchFamily="2" charset="2"/>
              <a:buNone/>
            </a:pPr>
            <a:r>
              <a:rPr lang="en-US" sz="1600" dirty="0"/>
              <a:t>no</a:t>
            </a:r>
          </a:p>
          <a:p>
            <a:pPr>
              <a:buFont typeface="Wingdings" pitchFamily="2" charset="2"/>
              <a:buNone/>
            </a:pPr>
            <a:endParaRPr lang="en-US" sz="2000" dirty="0"/>
          </a:p>
          <a:p>
            <a:pPr>
              <a:buFont typeface="Wingdings" pitchFamily="2" charset="2"/>
              <a:buNone/>
            </a:pPr>
            <a:endParaRPr lang="en-US" sz="2000" dirty="0"/>
          </a:p>
          <a:p>
            <a:pPr>
              <a:buFont typeface="Wingdings" pitchFamily="2" charset="2"/>
              <a:buNone/>
            </a:pPr>
            <a:endParaRPr lang="en-US" sz="2000" dirty="0"/>
          </a:p>
        </p:txBody>
      </p:sp>
      <p:cxnSp>
        <p:nvCxnSpPr>
          <p:cNvPr id="5" name="Straight Arrow Connector 4"/>
          <p:cNvCxnSpPr/>
          <p:nvPr/>
        </p:nvCxnSpPr>
        <p:spPr>
          <a:xfrm rot="10800000">
            <a:off x="5943600" y="28956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477000" y="3200400"/>
            <a:ext cx="1371600" cy="369332"/>
          </a:xfrm>
          <a:prstGeom prst="rect">
            <a:avLst/>
          </a:prstGeom>
          <a:noFill/>
        </p:spPr>
        <p:txBody>
          <a:bodyPr wrap="square" rtlCol="0">
            <a:spAutoFit/>
          </a:bodyPr>
          <a:lstStyle/>
          <a:p>
            <a:r>
              <a:rPr lang="en-US" dirty="0" smtClean="0">
                <a:solidFill>
                  <a:srgbClr val="00B050"/>
                </a:solidFill>
              </a:rPr>
              <a:t>class</a:t>
            </a:r>
            <a:endParaRPr lang="en-US" dirty="0">
              <a:solidFill>
                <a:srgbClr val="00B050"/>
              </a:solidFill>
            </a:endParaRPr>
          </a:p>
        </p:txBody>
      </p:sp>
      <p:grpSp>
        <p:nvGrpSpPr>
          <p:cNvPr id="16" name="Group 15"/>
          <p:cNvGrpSpPr/>
          <p:nvPr/>
        </p:nvGrpSpPr>
        <p:grpSpPr>
          <a:xfrm>
            <a:off x="2743200" y="5029200"/>
            <a:ext cx="2819400" cy="1524000"/>
            <a:chOff x="4572000" y="4114800"/>
            <a:chExt cx="3581400" cy="1981200"/>
          </a:xfrm>
          <a:solidFill>
            <a:srgbClr val="92D050"/>
          </a:solidFill>
        </p:grpSpPr>
        <p:sp>
          <p:nvSpPr>
            <p:cNvPr id="7" name="Oval 6"/>
            <p:cNvSpPr/>
            <p:nvPr/>
          </p:nvSpPr>
          <p:spPr>
            <a:xfrm>
              <a:off x="5943600" y="4114800"/>
              <a:ext cx="914400" cy="6096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a:t>
              </a:r>
              <a:endParaRPr lang="en-US" sz="3200" dirty="0"/>
            </a:p>
          </p:txBody>
        </p:sp>
        <p:sp>
          <p:nvSpPr>
            <p:cNvPr id="8" name="Oval 7"/>
            <p:cNvSpPr/>
            <p:nvPr/>
          </p:nvSpPr>
          <p:spPr>
            <a:xfrm>
              <a:off x="6934200" y="5486400"/>
              <a:ext cx="914400" cy="6096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s2</a:t>
              </a:r>
              <a:endParaRPr lang="en-US" sz="2800" dirty="0"/>
            </a:p>
          </p:txBody>
        </p:sp>
        <p:sp>
          <p:nvSpPr>
            <p:cNvPr id="9" name="Oval 8"/>
            <p:cNvSpPr/>
            <p:nvPr/>
          </p:nvSpPr>
          <p:spPr>
            <a:xfrm>
              <a:off x="5105400" y="5486400"/>
              <a:ext cx="914400" cy="6096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s1</a:t>
              </a:r>
              <a:endParaRPr lang="en-US" sz="2800" dirty="0"/>
            </a:p>
          </p:txBody>
        </p:sp>
        <p:cxnSp>
          <p:nvCxnSpPr>
            <p:cNvPr id="11" name="Straight Arrow Connector 10"/>
            <p:cNvCxnSpPr>
              <a:stCxn id="9" idx="0"/>
              <a:endCxn id="7" idx="3"/>
            </p:cNvCxnSpPr>
            <p:nvPr/>
          </p:nvCxnSpPr>
          <p:spPr>
            <a:xfrm rot="5400000" flipH="1" flipV="1">
              <a:off x="5394418" y="4803308"/>
              <a:ext cx="851274" cy="514911"/>
            </a:xfrm>
            <a:prstGeom prst="straightConnector1">
              <a:avLst/>
            </a:prstGeom>
            <a:grpFill/>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V="1">
              <a:off x="6553200" y="4800600"/>
              <a:ext cx="838200" cy="533400"/>
            </a:xfrm>
            <a:prstGeom prst="straightConnector1">
              <a:avLst/>
            </a:prstGeom>
            <a:grpFill/>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0" y="4953000"/>
              <a:ext cx="1219200" cy="330091"/>
            </a:xfrm>
            <a:prstGeom prst="rect">
              <a:avLst/>
            </a:prstGeom>
            <a:grpFill/>
            <a:ln>
              <a:solidFill>
                <a:srgbClr val="FF0000"/>
              </a:solidFill>
            </a:ln>
          </p:spPr>
          <p:txBody>
            <a:bodyPr wrap="square" rtlCol="0">
              <a:spAutoFit/>
            </a:bodyPr>
            <a:lstStyle/>
            <a:p>
              <a:r>
                <a:rPr lang="en-US" sz="1050" dirty="0" smtClean="0"/>
                <a:t>enrolled</a:t>
              </a:r>
              <a:endParaRPr lang="en-US" sz="1050" dirty="0"/>
            </a:p>
          </p:txBody>
        </p:sp>
        <p:sp>
          <p:nvSpPr>
            <p:cNvPr id="15" name="TextBox 14"/>
            <p:cNvSpPr txBox="1"/>
            <p:nvPr/>
          </p:nvSpPr>
          <p:spPr>
            <a:xfrm>
              <a:off x="6934200" y="4876800"/>
              <a:ext cx="1219200" cy="330091"/>
            </a:xfrm>
            <a:prstGeom prst="rect">
              <a:avLst/>
            </a:prstGeom>
            <a:grpFill/>
            <a:ln>
              <a:solidFill>
                <a:srgbClr val="FF0000"/>
              </a:solidFill>
            </a:ln>
          </p:spPr>
          <p:txBody>
            <a:bodyPr wrap="square" rtlCol="0">
              <a:spAutoFit/>
            </a:bodyPr>
            <a:lstStyle/>
            <a:p>
              <a:r>
                <a:rPr lang="en-US" sz="1050" dirty="0" smtClean="0"/>
                <a:t>enrolled</a:t>
              </a:r>
              <a:endParaRPr lang="en-US" sz="1050" dirty="0"/>
            </a:p>
          </p:txBody>
        </p:sp>
      </p:grpSp>
      <p:grpSp>
        <p:nvGrpSpPr>
          <p:cNvPr id="17" name="Group 16"/>
          <p:cNvGrpSpPr/>
          <p:nvPr/>
        </p:nvGrpSpPr>
        <p:grpSpPr>
          <a:xfrm>
            <a:off x="6324600" y="3962400"/>
            <a:ext cx="2819400" cy="1524000"/>
            <a:chOff x="4572000" y="4114800"/>
            <a:chExt cx="3581400" cy="1981200"/>
          </a:xfrm>
          <a:solidFill>
            <a:srgbClr val="92D050"/>
          </a:solidFill>
        </p:grpSpPr>
        <p:sp>
          <p:nvSpPr>
            <p:cNvPr id="18" name="Oval 17"/>
            <p:cNvSpPr/>
            <p:nvPr/>
          </p:nvSpPr>
          <p:spPr>
            <a:xfrm>
              <a:off x="5943600" y="4114800"/>
              <a:ext cx="914400" cy="6096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a:t>
              </a:r>
              <a:endParaRPr lang="en-US" sz="3200" dirty="0"/>
            </a:p>
          </p:txBody>
        </p:sp>
        <p:sp>
          <p:nvSpPr>
            <p:cNvPr id="19" name="Oval 18"/>
            <p:cNvSpPr/>
            <p:nvPr/>
          </p:nvSpPr>
          <p:spPr>
            <a:xfrm>
              <a:off x="6934200" y="5486400"/>
              <a:ext cx="914400" cy="6096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s2</a:t>
              </a:r>
              <a:endParaRPr lang="en-US" sz="2800" dirty="0"/>
            </a:p>
          </p:txBody>
        </p:sp>
        <p:sp>
          <p:nvSpPr>
            <p:cNvPr id="20" name="Oval 19"/>
            <p:cNvSpPr/>
            <p:nvPr/>
          </p:nvSpPr>
          <p:spPr>
            <a:xfrm>
              <a:off x="5105400" y="5486400"/>
              <a:ext cx="914400" cy="6096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s1</a:t>
              </a:r>
              <a:endParaRPr lang="en-US" sz="2800" dirty="0"/>
            </a:p>
          </p:txBody>
        </p:sp>
        <p:cxnSp>
          <p:nvCxnSpPr>
            <p:cNvPr id="21" name="Straight Arrow Connector 20"/>
            <p:cNvCxnSpPr>
              <a:stCxn id="20" idx="0"/>
              <a:endCxn id="18" idx="3"/>
            </p:cNvCxnSpPr>
            <p:nvPr/>
          </p:nvCxnSpPr>
          <p:spPr>
            <a:xfrm rot="5400000" flipH="1" flipV="1">
              <a:off x="5394418" y="4803308"/>
              <a:ext cx="851274" cy="514911"/>
            </a:xfrm>
            <a:prstGeom prst="straightConnector1">
              <a:avLst/>
            </a:prstGeom>
            <a:grpFill/>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V="1">
              <a:off x="6553200" y="4800600"/>
              <a:ext cx="838200" cy="533400"/>
            </a:xfrm>
            <a:prstGeom prst="straightConnector1">
              <a:avLst/>
            </a:prstGeom>
            <a:grpFill/>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572000" y="4953000"/>
              <a:ext cx="1219200" cy="330091"/>
            </a:xfrm>
            <a:prstGeom prst="rect">
              <a:avLst/>
            </a:prstGeom>
            <a:grpFill/>
            <a:ln>
              <a:solidFill>
                <a:srgbClr val="FF0000"/>
              </a:solidFill>
            </a:ln>
          </p:spPr>
          <p:txBody>
            <a:bodyPr wrap="square" rtlCol="0">
              <a:spAutoFit/>
            </a:bodyPr>
            <a:lstStyle/>
            <a:p>
              <a:r>
                <a:rPr lang="en-US" sz="1050" dirty="0" smtClean="0"/>
                <a:t>enrolled</a:t>
              </a:r>
              <a:endParaRPr lang="en-US" sz="1050" dirty="0"/>
            </a:p>
          </p:txBody>
        </p:sp>
        <p:sp>
          <p:nvSpPr>
            <p:cNvPr id="24" name="TextBox 23"/>
            <p:cNvSpPr txBox="1"/>
            <p:nvPr/>
          </p:nvSpPr>
          <p:spPr>
            <a:xfrm>
              <a:off x="6934200" y="4876800"/>
              <a:ext cx="1219200" cy="330091"/>
            </a:xfrm>
            <a:prstGeom prst="rect">
              <a:avLst/>
            </a:prstGeom>
            <a:grpFill/>
            <a:ln>
              <a:solidFill>
                <a:srgbClr val="FF0000"/>
              </a:solidFill>
            </a:ln>
          </p:spPr>
          <p:txBody>
            <a:bodyPr wrap="square" rtlCol="0">
              <a:spAutoFit/>
            </a:bodyPr>
            <a:lstStyle/>
            <a:p>
              <a:r>
                <a:rPr lang="en-US" sz="1050" dirty="0" smtClean="0"/>
                <a:t>enrolled</a:t>
              </a:r>
              <a:endParaRPr lang="en-US" sz="1050" dirty="0"/>
            </a:p>
          </p:txBody>
        </p:sp>
      </p:grpSp>
      <p:cxnSp>
        <p:nvCxnSpPr>
          <p:cNvPr id="26" name="Straight Arrow Connector 25"/>
          <p:cNvCxnSpPr/>
          <p:nvPr/>
        </p:nvCxnSpPr>
        <p:spPr>
          <a:xfrm flipV="1">
            <a:off x="5638800" y="5105400"/>
            <a:ext cx="609600" cy="228600"/>
          </a:xfrm>
          <a:prstGeom prst="straightConnector1">
            <a:avLst/>
          </a:prstGeom>
          <a:ln w="76200">
            <a:solidFill>
              <a:srgbClr val="0066FF"/>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0" idx="6"/>
            <a:endCxn id="19" idx="2"/>
          </p:cNvCxnSpPr>
          <p:nvPr/>
        </p:nvCxnSpPr>
        <p:spPr>
          <a:xfrm>
            <a:off x="7464358" y="5251939"/>
            <a:ext cx="719846" cy="1588"/>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239000" y="5410200"/>
            <a:ext cx="1447800" cy="369332"/>
          </a:xfrm>
          <a:prstGeom prst="rect">
            <a:avLst/>
          </a:prstGeom>
          <a:noFill/>
        </p:spPr>
        <p:txBody>
          <a:bodyPr wrap="square" rtlCol="0">
            <a:spAutoFit/>
          </a:bodyPr>
          <a:lstStyle/>
          <a:p>
            <a:r>
              <a:rPr lang="en-US" b="1" dirty="0" smtClean="0">
                <a:solidFill>
                  <a:srgbClr val="FF0000"/>
                </a:solidFill>
                <a:effectLst>
                  <a:outerShdw blurRad="38100" dist="38100" dir="2700000" algn="tl">
                    <a:srgbClr val="000000">
                      <a:alpha val="43137"/>
                    </a:srgbClr>
                  </a:outerShdw>
                </a:effectLst>
              </a:rPr>
              <a:t>classmates</a:t>
            </a:r>
            <a:endParaRPr lang="en-US" b="1" dirty="0">
              <a:solidFill>
                <a:srgbClr val="FF0000"/>
              </a:solidFill>
              <a:effectLst>
                <a:outerShdw blurRad="38100" dist="38100" dir="2700000" algn="tl">
                  <a:srgbClr val="000000">
                    <a:alpha val="43137"/>
                  </a:srgbClr>
                </a:outerShdw>
              </a:effectLst>
            </a:endParaRPr>
          </a:p>
        </p:txBody>
      </p:sp>
      <p:sp>
        <p:nvSpPr>
          <p:cNvPr id="30" name="Rounded Rectangle 29"/>
          <p:cNvSpPr/>
          <p:nvPr/>
        </p:nvSpPr>
        <p:spPr>
          <a:xfrm>
            <a:off x="6248400" y="3733800"/>
            <a:ext cx="2895600" cy="2057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2667000" y="4800600"/>
            <a:ext cx="2971800" cy="2057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dirty="0"/>
              <a:t>How Prolog Works, </a:t>
            </a:r>
            <a:r>
              <a:rPr lang="en-US" dirty="0" smtClean="0">
                <a:solidFill>
                  <a:srgbClr val="0070C0"/>
                </a:solidFill>
              </a:rPr>
              <a:t>more complicated </a:t>
            </a:r>
            <a:r>
              <a:rPr lang="en-US" dirty="0" err="1" smtClean="0">
                <a:solidFill>
                  <a:srgbClr val="0070C0"/>
                </a:solidFill>
              </a:rPr>
              <a:t>querries</a:t>
            </a:r>
            <a:r>
              <a:rPr lang="en-US" dirty="0" smtClean="0">
                <a:solidFill>
                  <a:srgbClr val="0070C0"/>
                </a:solidFill>
              </a:rPr>
              <a:t> </a:t>
            </a:r>
            <a:endParaRPr lang="en-US" dirty="0"/>
          </a:p>
        </p:txBody>
      </p:sp>
      <p:sp>
        <p:nvSpPr>
          <p:cNvPr id="43011" name="Rectangle 3"/>
          <p:cNvSpPr>
            <a:spLocks noGrp="1" noChangeArrowheads="1"/>
          </p:cNvSpPr>
          <p:nvPr>
            <p:ph idx="1"/>
          </p:nvPr>
        </p:nvSpPr>
        <p:spPr/>
        <p:txBody>
          <a:bodyPr/>
          <a:lstStyle/>
          <a:p>
            <a:pPr>
              <a:buFont typeface="Wingdings" pitchFamily="2" charset="2"/>
              <a:buNone/>
            </a:pPr>
            <a:r>
              <a:rPr lang="en-US" sz="2000"/>
              <a:t>classmates (S1, S2, C) :- enrolled (S1, C), enrolled (S2, C) </a:t>
            </a:r>
          </a:p>
          <a:p>
            <a:pPr>
              <a:buFont typeface="Wingdings" pitchFamily="2" charset="2"/>
              <a:buNone/>
            </a:pPr>
            <a:endParaRPr lang="en-US" sz="2000"/>
          </a:p>
          <a:p>
            <a:pPr>
              <a:buFont typeface="Wingdings" pitchFamily="2" charset="2"/>
              <a:buNone/>
            </a:pPr>
            <a:r>
              <a:rPr lang="en-US" sz="1600"/>
              <a:t>?classmates (joseph, danielle, C)</a:t>
            </a:r>
          </a:p>
          <a:p>
            <a:pPr>
              <a:buFont typeface="Wingdings" pitchFamily="2" charset="2"/>
              <a:buNone/>
            </a:pPr>
            <a:r>
              <a:rPr lang="en-US" sz="1600"/>
              <a:t>cs365</a:t>
            </a:r>
          </a:p>
          <a:p>
            <a:pPr>
              <a:buFont typeface="Wingdings" pitchFamily="2" charset="2"/>
              <a:buNone/>
            </a:pPr>
            <a:r>
              <a:rPr lang="en-US" sz="1600"/>
              <a:t>cs446</a:t>
            </a:r>
          </a:p>
          <a:p>
            <a:pPr>
              <a:buFont typeface="Wingdings" pitchFamily="2" charset="2"/>
              <a:buNone/>
            </a:pPr>
            <a:r>
              <a:rPr lang="en-US" sz="1600"/>
              <a:t>cs493</a:t>
            </a:r>
          </a:p>
          <a:p>
            <a:pPr>
              <a:buFont typeface="Wingdings" pitchFamily="2" charset="2"/>
              <a:buNone/>
            </a:pPr>
            <a:r>
              <a:rPr lang="en-US" sz="1600"/>
              <a:t>no</a:t>
            </a:r>
          </a:p>
          <a:p>
            <a:pPr>
              <a:buFont typeface="Wingdings" pitchFamily="2" charset="2"/>
              <a:buNone/>
            </a:pPr>
            <a:endParaRPr lang="en-US" sz="1600"/>
          </a:p>
          <a:p>
            <a:pPr>
              <a:buFont typeface="Wingdings" pitchFamily="2" charset="2"/>
              <a:buNone/>
            </a:pPr>
            <a:r>
              <a:rPr lang="en-US" sz="1600"/>
              <a:t>?classmates (joseph, jessica, C)</a:t>
            </a:r>
          </a:p>
          <a:p>
            <a:pPr>
              <a:buFont typeface="Wingdings" pitchFamily="2" charset="2"/>
              <a:buNone/>
            </a:pPr>
            <a:r>
              <a:rPr lang="en-US" sz="1600"/>
              <a:t>math</a:t>
            </a:r>
          </a:p>
          <a:p>
            <a:pPr>
              <a:buFont typeface="Wingdings" pitchFamily="2" charset="2"/>
              <a:buNone/>
            </a:pPr>
            <a:endParaRPr lang="en-US" sz="1600"/>
          </a:p>
          <a:p>
            <a:pPr>
              <a:buFont typeface="Wingdings" pitchFamily="2" charset="2"/>
              <a:buNone/>
            </a:pPr>
            <a:r>
              <a:rPr lang="en-US" sz="1600"/>
              <a:t>?classmates (jessica, danielle, C)</a:t>
            </a:r>
          </a:p>
          <a:p>
            <a:pPr>
              <a:buFont typeface="Wingdings" pitchFamily="2" charset="2"/>
              <a:buNone/>
            </a:pPr>
            <a:r>
              <a:rPr lang="en-US" sz="1600"/>
              <a:t>no</a:t>
            </a:r>
          </a:p>
          <a:p>
            <a:pPr>
              <a:buFont typeface="Wingdings" pitchFamily="2" charset="2"/>
              <a:buNone/>
            </a:pPr>
            <a:endParaRPr lang="en-US" sz="2000"/>
          </a:p>
          <a:p>
            <a:pPr>
              <a:buFont typeface="Wingdings" pitchFamily="2" charset="2"/>
              <a:buNone/>
            </a:pPr>
            <a:endParaRPr lang="en-US" sz="2000"/>
          </a:p>
          <a:p>
            <a:pPr>
              <a:buFont typeface="Wingdings" pitchFamily="2" charset="2"/>
              <a:buNone/>
            </a:pPr>
            <a:endParaRPr lang="en-US" sz="2000"/>
          </a:p>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Contents</a:t>
            </a:r>
          </a:p>
        </p:txBody>
      </p:sp>
      <p:sp>
        <p:nvSpPr>
          <p:cNvPr id="68611" name="Rectangle 3"/>
          <p:cNvSpPr>
            <a:spLocks noGrp="1" noChangeArrowheads="1"/>
          </p:cNvSpPr>
          <p:nvPr>
            <p:ph idx="1"/>
          </p:nvPr>
        </p:nvSpPr>
        <p:spPr/>
        <p:txBody>
          <a:bodyPr/>
          <a:lstStyle/>
          <a:p>
            <a:r>
              <a:rPr lang="en-US" dirty="0" smtClean="0"/>
              <a:t>What is logic programming?</a:t>
            </a:r>
          </a:p>
          <a:p>
            <a:r>
              <a:rPr lang="en-US" dirty="0" smtClean="0"/>
              <a:t>Small Examples</a:t>
            </a:r>
            <a:endParaRPr lang="en-US" dirty="0"/>
          </a:p>
          <a:p>
            <a:r>
              <a:rPr lang="en-US" dirty="0"/>
              <a:t>The Basics</a:t>
            </a:r>
          </a:p>
          <a:p>
            <a:r>
              <a:rPr lang="en-US" dirty="0"/>
              <a:t>Another Example: Towers of Hanoi</a:t>
            </a:r>
          </a:p>
          <a:p>
            <a:r>
              <a:rPr lang="en-US" dirty="0"/>
              <a:t>Other Examples</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6049962"/>
          </a:xfrm>
          <a:solidFill>
            <a:srgbClr val="FFFF00"/>
          </a:solidFill>
        </p:spPr>
        <p:txBody>
          <a:bodyPr>
            <a:noAutofit/>
          </a:bodyPr>
          <a:lstStyle/>
          <a:p>
            <a:r>
              <a:rPr lang="en-US" sz="13800" b="1" dirty="0" smtClean="0">
                <a:solidFill>
                  <a:srgbClr val="FF0000"/>
                </a:solidFill>
                <a:effectLst>
                  <a:outerShdw blurRad="38100" dist="38100" dir="2700000" algn="tl">
                    <a:srgbClr val="000000">
                      <a:alpha val="43137"/>
                    </a:srgbClr>
                  </a:outerShdw>
                </a:effectLst>
              </a:rPr>
              <a:t>Family Data base</a:t>
            </a:r>
            <a:endParaRPr lang="en-US" sz="138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body" idx="4294967295"/>
          </p:nvPr>
        </p:nvSpPr>
        <p:spPr>
          <a:xfrm>
            <a:off x="298450" y="1423988"/>
            <a:ext cx="8547100" cy="4619625"/>
          </a:xfrm>
        </p:spPr>
        <p:txBody>
          <a:bodyPr>
            <a:normAutofit fontScale="85000" lnSpcReduction="20000"/>
          </a:bodyPr>
          <a:lstStyle/>
          <a:p>
            <a:pPr>
              <a:lnSpc>
                <a:spcPct val="80000"/>
              </a:lnSpc>
              <a:spcBef>
                <a:spcPct val="30000"/>
              </a:spcBef>
              <a:buFontTx/>
              <a:buNone/>
            </a:pPr>
            <a:r>
              <a:rPr lang="en-US" sz="2000" b="1">
                <a:latin typeface="Lucida Console" pitchFamily="49" charset="0"/>
                <a:cs typeface="Courier New" pitchFamily="49" charset="0"/>
              </a:rPr>
              <a:t>parent</a:t>
            </a:r>
            <a:r>
              <a:rPr lang="en-US" sz="2000">
                <a:latin typeface="Lucida Console" pitchFamily="49" charset="0"/>
                <a:cs typeface="Courier New" pitchFamily="49" charset="0"/>
              </a:rPr>
              <a:t>(X,Y) :- </a:t>
            </a:r>
            <a:r>
              <a:rPr lang="en-US" sz="2000" b="1">
                <a:latin typeface="Lucida Console" pitchFamily="49" charset="0"/>
                <a:cs typeface="Courier New" pitchFamily="49" charset="0"/>
              </a:rPr>
              <a:t>father</a:t>
            </a:r>
            <a:r>
              <a:rPr lang="en-US" sz="2000">
                <a:latin typeface="Lucida Console" pitchFamily="49" charset="0"/>
                <a:cs typeface="Courier New" pitchFamily="49" charset="0"/>
              </a:rPr>
              <a:t>(X,Y).</a:t>
            </a:r>
          </a:p>
          <a:p>
            <a:pPr>
              <a:lnSpc>
                <a:spcPct val="80000"/>
              </a:lnSpc>
              <a:spcBef>
                <a:spcPct val="30000"/>
              </a:spcBef>
              <a:buFontTx/>
              <a:buNone/>
            </a:pPr>
            <a:r>
              <a:rPr lang="en-US" sz="2000" b="1">
                <a:latin typeface="Lucida Console" pitchFamily="49" charset="0"/>
                <a:cs typeface="Courier New" pitchFamily="49" charset="0"/>
              </a:rPr>
              <a:t>parent</a:t>
            </a:r>
            <a:r>
              <a:rPr lang="en-US" sz="2000">
                <a:latin typeface="Lucida Console" pitchFamily="49" charset="0"/>
                <a:cs typeface="Courier New" pitchFamily="49" charset="0"/>
              </a:rPr>
              <a:t>(X,Y) :- </a:t>
            </a:r>
            <a:r>
              <a:rPr lang="en-US" sz="2000" b="1">
                <a:latin typeface="Lucida Console" pitchFamily="49" charset="0"/>
                <a:cs typeface="Courier New" pitchFamily="49" charset="0"/>
              </a:rPr>
              <a:t>mother</a:t>
            </a:r>
            <a:r>
              <a:rPr lang="en-US" sz="2000">
                <a:latin typeface="Lucida Console" pitchFamily="49" charset="0"/>
                <a:cs typeface="Courier New" pitchFamily="49" charset="0"/>
              </a:rPr>
              <a:t>(X,Y).</a:t>
            </a:r>
          </a:p>
          <a:p>
            <a:pPr>
              <a:lnSpc>
                <a:spcPct val="80000"/>
              </a:lnSpc>
              <a:spcBef>
                <a:spcPct val="30000"/>
              </a:spcBef>
              <a:buFontTx/>
              <a:buNone/>
            </a:pPr>
            <a:r>
              <a:rPr lang="en-US" sz="2000" b="1">
                <a:latin typeface="Lucida Console" pitchFamily="49" charset="0"/>
                <a:cs typeface="Courier New" pitchFamily="49" charset="0"/>
              </a:rPr>
              <a:t>grandparent</a:t>
            </a:r>
            <a:r>
              <a:rPr lang="en-US" sz="2000">
                <a:latin typeface="Lucida Console" pitchFamily="49" charset="0"/>
                <a:cs typeface="Courier New" pitchFamily="49" charset="0"/>
              </a:rPr>
              <a:t>(X,Z) :- </a:t>
            </a:r>
            <a:r>
              <a:rPr lang="en-US" sz="2000" b="1">
                <a:latin typeface="Lucida Console" pitchFamily="49" charset="0"/>
                <a:cs typeface="Courier New" pitchFamily="49" charset="0"/>
              </a:rPr>
              <a:t>parent</a:t>
            </a:r>
            <a:r>
              <a:rPr lang="en-US" sz="2000">
                <a:latin typeface="Lucida Console" pitchFamily="49" charset="0"/>
                <a:cs typeface="Courier New" pitchFamily="49" charset="0"/>
              </a:rPr>
              <a:t>(X,Y), </a:t>
            </a:r>
            <a:r>
              <a:rPr lang="en-US" sz="2000" b="1">
                <a:latin typeface="Lucida Console" pitchFamily="49" charset="0"/>
                <a:cs typeface="Courier New" pitchFamily="49" charset="0"/>
              </a:rPr>
              <a:t>parent</a:t>
            </a:r>
            <a:r>
              <a:rPr lang="en-US" sz="2000">
                <a:latin typeface="Lucida Console" pitchFamily="49" charset="0"/>
                <a:cs typeface="Courier New" pitchFamily="49" charset="0"/>
              </a:rPr>
              <a:t>(Y,Z).</a:t>
            </a:r>
          </a:p>
          <a:p>
            <a:pPr>
              <a:lnSpc>
                <a:spcPct val="80000"/>
              </a:lnSpc>
              <a:spcBef>
                <a:spcPct val="30000"/>
              </a:spcBef>
              <a:buFontTx/>
              <a:buNone/>
            </a:pPr>
            <a:r>
              <a:rPr lang="en-US" sz="2000" b="1">
                <a:latin typeface="Lucida Console" pitchFamily="49" charset="0"/>
                <a:cs typeface="Courier New" pitchFamily="49" charset="0"/>
              </a:rPr>
              <a:t>ancestor</a:t>
            </a:r>
            <a:r>
              <a:rPr lang="en-US" sz="2000">
                <a:latin typeface="Lucida Console" pitchFamily="49" charset="0"/>
                <a:cs typeface="Courier New" pitchFamily="49" charset="0"/>
              </a:rPr>
              <a:t>(X,Z) :- </a:t>
            </a:r>
            <a:r>
              <a:rPr lang="en-US" sz="2000" b="1">
                <a:latin typeface="Lucida Console" pitchFamily="49" charset="0"/>
                <a:cs typeface="Courier New" pitchFamily="49" charset="0"/>
              </a:rPr>
              <a:t>parent</a:t>
            </a:r>
            <a:r>
              <a:rPr lang="en-US" sz="2000">
                <a:latin typeface="Lucida Console" pitchFamily="49" charset="0"/>
                <a:cs typeface="Courier New" pitchFamily="49" charset="0"/>
              </a:rPr>
              <a:t>(X,Z).</a:t>
            </a:r>
          </a:p>
          <a:p>
            <a:pPr>
              <a:lnSpc>
                <a:spcPct val="80000"/>
              </a:lnSpc>
              <a:spcBef>
                <a:spcPct val="30000"/>
              </a:spcBef>
              <a:buFontTx/>
              <a:buNone/>
            </a:pPr>
            <a:r>
              <a:rPr lang="en-US" sz="2000" b="1">
                <a:latin typeface="Lucida Console" pitchFamily="49" charset="0"/>
                <a:cs typeface="Courier New" pitchFamily="49" charset="0"/>
              </a:rPr>
              <a:t>ancestor</a:t>
            </a:r>
            <a:r>
              <a:rPr lang="en-US" sz="2000">
                <a:latin typeface="Lucida Console" pitchFamily="49" charset="0"/>
                <a:cs typeface="Courier New" pitchFamily="49" charset="0"/>
              </a:rPr>
              <a:t>(X,Y) :- </a:t>
            </a:r>
            <a:r>
              <a:rPr lang="en-US" sz="2000" b="1">
                <a:latin typeface="Lucida Console" pitchFamily="49" charset="0"/>
                <a:cs typeface="Courier New" pitchFamily="49" charset="0"/>
              </a:rPr>
              <a:t>parent</a:t>
            </a:r>
            <a:r>
              <a:rPr lang="en-US" sz="2000">
                <a:latin typeface="Lucida Console" pitchFamily="49" charset="0"/>
                <a:cs typeface="Courier New" pitchFamily="49" charset="0"/>
              </a:rPr>
              <a:t>(X,Y), </a:t>
            </a:r>
            <a:r>
              <a:rPr lang="en-US" sz="2000" b="1">
                <a:latin typeface="Lucida Console" pitchFamily="49" charset="0"/>
                <a:cs typeface="Courier New" pitchFamily="49" charset="0"/>
              </a:rPr>
              <a:t>ancestor</a:t>
            </a:r>
            <a:r>
              <a:rPr lang="en-US" sz="2000">
                <a:latin typeface="Lucida Console" pitchFamily="49" charset="0"/>
                <a:cs typeface="Courier New" pitchFamily="49" charset="0"/>
              </a:rPr>
              <a:t>(Y,Z).</a:t>
            </a:r>
          </a:p>
          <a:p>
            <a:pPr>
              <a:lnSpc>
                <a:spcPct val="80000"/>
              </a:lnSpc>
              <a:spcBef>
                <a:spcPct val="30000"/>
              </a:spcBef>
              <a:buFontTx/>
              <a:buNone/>
            </a:pPr>
            <a:r>
              <a:rPr lang="en-US" sz="2000" b="1">
                <a:latin typeface="Lucida Console" pitchFamily="49" charset="0"/>
                <a:cs typeface="Courier New" pitchFamily="49" charset="0"/>
              </a:rPr>
              <a:t>sibling</a:t>
            </a:r>
            <a:r>
              <a:rPr lang="en-US" sz="2000">
                <a:latin typeface="Lucida Console" pitchFamily="49" charset="0"/>
                <a:cs typeface="Courier New" pitchFamily="49" charset="0"/>
              </a:rPr>
              <a:t>(X,Y) :- </a:t>
            </a:r>
            <a:r>
              <a:rPr lang="en-US" sz="2000" b="1">
                <a:latin typeface="Lucida Console" pitchFamily="49" charset="0"/>
                <a:cs typeface="Courier New" pitchFamily="49" charset="0"/>
              </a:rPr>
              <a:t>mother</a:t>
            </a:r>
            <a:r>
              <a:rPr lang="en-US" sz="2000">
                <a:latin typeface="Lucida Console" pitchFamily="49" charset="0"/>
                <a:cs typeface="Courier New" pitchFamily="49" charset="0"/>
              </a:rPr>
              <a:t>(M,X), </a:t>
            </a:r>
            <a:r>
              <a:rPr lang="en-US" sz="2000" b="1">
                <a:latin typeface="Lucida Console" pitchFamily="49" charset="0"/>
                <a:cs typeface="Courier New" pitchFamily="49" charset="0"/>
              </a:rPr>
              <a:t>mother</a:t>
            </a:r>
            <a:r>
              <a:rPr lang="en-US" sz="2000">
                <a:latin typeface="Lucida Console" pitchFamily="49" charset="0"/>
                <a:cs typeface="Courier New" pitchFamily="49" charset="0"/>
              </a:rPr>
              <a:t>(M,Y),</a:t>
            </a:r>
            <a:r>
              <a:rPr lang="en-US" sz="2000" b="1">
                <a:latin typeface="Lucida Console" pitchFamily="49" charset="0"/>
                <a:cs typeface="Courier New" pitchFamily="49" charset="0"/>
              </a:rPr>
              <a:t> </a:t>
            </a:r>
          </a:p>
          <a:p>
            <a:pPr>
              <a:lnSpc>
                <a:spcPct val="80000"/>
              </a:lnSpc>
              <a:spcBef>
                <a:spcPct val="30000"/>
              </a:spcBef>
              <a:buFontTx/>
              <a:buNone/>
            </a:pPr>
            <a:r>
              <a:rPr lang="en-US" sz="2000" b="1">
                <a:latin typeface="Lucida Console" pitchFamily="49" charset="0"/>
                <a:cs typeface="Courier New" pitchFamily="49" charset="0"/>
              </a:rPr>
              <a:t>                father</a:t>
            </a:r>
            <a:r>
              <a:rPr lang="en-US" sz="2000">
                <a:latin typeface="Lucida Console" pitchFamily="49" charset="0"/>
                <a:cs typeface="Courier New" pitchFamily="49" charset="0"/>
              </a:rPr>
              <a:t>(F,X), </a:t>
            </a:r>
            <a:r>
              <a:rPr lang="en-US" sz="2000" b="1">
                <a:latin typeface="Lucida Console" pitchFamily="49" charset="0"/>
                <a:cs typeface="Courier New" pitchFamily="49" charset="0"/>
              </a:rPr>
              <a:t>father</a:t>
            </a:r>
            <a:r>
              <a:rPr lang="en-US" sz="2000">
                <a:latin typeface="Lucida Console" pitchFamily="49" charset="0"/>
                <a:cs typeface="Courier New" pitchFamily="49" charset="0"/>
              </a:rPr>
              <a:t>(F,Y), X \= Y.</a:t>
            </a:r>
          </a:p>
          <a:p>
            <a:pPr>
              <a:lnSpc>
                <a:spcPct val="80000"/>
              </a:lnSpc>
              <a:spcBef>
                <a:spcPct val="30000"/>
              </a:spcBef>
              <a:buFontTx/>
              <a:buNone/>
            </a:pPr>
            <a:r>
              <a:rPr lang="en-US" sz="2000" b="1">
                <a:latin typeface="Lucida Console" pitchFamily="49" charset="0"/>
                <a:cs typeface="Courier New" pitchFamily="49" charset="0"/>
              </a:rPr>
              <a:t>cousin</a:t>
            </a:r>
            <a:r>
              <a:rPr lang="en-US" sz="2000">
                <a:latin typeface="Lucida Console" pitchFamily="49" charset="0"/>
                <a:cs typeface="Courier New" pitchFamily="49" charset="0"/>
              </a:rPr>
              <a:t>(X,Y) :- </a:t>
            </a:r>
            <a:r>
              <a:rPr lang="en-US" sz="2000" b="1">
                <a:latin typeface="Lucida Console" pitchFamily="49" charset="0"/>
                <a:cs typeface="Courier New" pitchFamily="49" charset="0"/>
              </a:rPr>
              <a:t>parent</a:t>
            </a:r>
            <a:r>
              <a:rPr lang="en-US" sz="2000">
                <a:latin typeface="Lucida Console" pitchFamily="49" charset="0"/>
                <a:cs typeface="Courier New" pitchFamily="49" charset="0"/>
              </a:rPr>
              <a:t>(U,X), </a:t>
            </a:r>
            <a:r>
              <a:rPr lang="en-US" sz="2000" b="1">
                <a:latin typeface="Lucida Console" pitchFamily="49" charset="0"/>
                <a:cs typeface="Courier New" pitchFamily="49" charset="0"/>
              </a:rPr>
              <a:t>parent</a:t>
            </a:r>
            <a:r>
              <a:rPr lang="en-US" sz="2000">
                <a:latin typeface="Lucida Console" pitchFamily="49" charset="0"/>
                <a:cs typeface="Courier New" pitchFamily="49" charset="0"/>
              </a:rPr>
              <a:t>(V,Y), </a:t>
            </a:r>
            <a:r>
              <a:rPr lang="en-US" sz="2000" b="1">
                <a:latin typeface="Lucida Console" pitchFamily="49" charset="0"/>
                <a:cs typeface="Courier New" pitchFamily="49" charset="0"/>
              </a:rPr>
              <a:t>sibling</a:t>
            </a:r>
            <a:r>
              <a:rPr lang="en-US" sz="2000">
                <a:latin typeface="Lucida Console" pitchFamily="49" charset="0"/>
                <a:cs typeface="Courier New" pitchFamily="49" charset="0"/>
              </a:rPr>
              <a:t>(U,V).</a:t>
            </a:r>
          </a:p>
          <a:p>
            <a:pPr>
              <a:lnSpc>
                <a:spcPct val="80000"/>
              </a:lnSpc>
              <a:spcBef>
                <a:spcPct val="30000"/>
              </a:spcBef>
              <a:buFontTx/>
              <a:buNone/>
            </a:pPr>
            <a:endParaRPr lang="en-US" sz="2000" b="1">
              <a:latin typeface="Lucida Console" pitchFamily="49" charset="0"/>
              <a:cs typeface="Courier New" pitchFamily="49" charset="0"/>
            </a:endParaRPr>
          </a:p>
          <a:p>
            <a:pPr>
              <a:lnSpc>
                <a:spcPct val="80000"/>
              </a:lnSpc>
              <a:spcBef>
                <a:spcPct val="30000"/>
              </a:spcBef>
              <a:buFontTx/>
              <a:buNone/>
            </a:pPr>
            <a:r>
              <a:rPr lang="en-US" sz="2000" b="1">
                <a:latin typeface="Lucida Console" pitchFamily="49" charset="0"/>
                <a:cs typeface="Courier New" pitchFamily="49" charset="0"/>
              </a:rPr>
              <a:t>father</a:t>
            </a:r>
            <a:r>
              <a:rPr lang="en-US" sz="2000">
                <a:latin typeface="Lucida Console" pitchFamily="49" charset="0"/>
                <a:cs typeface="Courier New" pitchFamily="49" charset="0"/>
              </a:rPr>
              <a:t>(albert, jeffrey).</a:t>
            </a:r>
          </a:p>
          <a:p>
            <a:pPr>
              <a:lnSpc>
                <a:spcPct val="80000"/>
              </a:lnSpc>
              <a:spcBef>
                <a:spcPct val="30000"/>
              </a:spcBef>
              <a:buFontTx/>
              <a:buNone/>
            </a:pPr>
            <a:r>
              <a:rPr lang="en-US" sz="2000" b="1">
                <a:latin typeface="Lucida Console" pitchFamily="49" charset="0"/>
                <a:cs typeface="Courier New" pitchFamily="49" charset="0"/>
              </a:rPr>
              <a:t>mother</a:t>
            </a:r>
            <a:r>
              <a:rPr lang="en-US" sz="2000">
                <a:latin typeface="Lucida Console" pitchFamily="49" charset="0"/>
                <a:cs typeface="Courier New" pitchFamily="49" charset="0"/>
              </a:rPr>
              <a:t>(alice, jeffrey).</a:t>
            </a:r>
          </a:p>
          <a:p>
            <a:pPr>
              <a:lnSpc>
                <a:spcPct val="80000"/>
              </a:lnSpc>
              <a:spcBef>
                <a:spcPct val="30000"/>
              </a:spcBef>
              <a:buFontTx/>
              <a:buNone/>
            </a:pPr>
            <a:r>
              <a:rPr lang="en-US" sz="2000" b="1">
                <a:latin typeface="Lucida Console" pitchFamily="49" charset="0"/>
                <a:cs typeface="Courier New" pitchFamily="49" charset="0"/>
              </a:rPr>
              <a:t>father</a:t>
            </a:r>
            <a:r>
              <a:rPr lang="en-US" sz="2000">
                <a:latin typeface="Lucida Console" pitchFamily="49" charset="0"/>
                <a:cs typeface="Courier New" pitchFamily="49" charset="0"/>
              </a:rPr>
              <a:t>(albert, george).</a:t>
            </a:r>
          </a:p>
          <a:p>
            <a:pPr>
              <a:lnSpc>
                <a:spcPct val="80000"/>
              </a:lnSpc>
              <a:spcBef>
                <a:spcPct val="30000"/>
              </a:spcBef>
              <a:buFontTx/>
              <a:buNone/>
            </a:pPr>
            <a:r>
              <a:rPr lang="en-US" sz="2000" b="1">
                <a:latin typeface="Lucida Console" pitchFamily="49" charset="0"/>
                <a:cs typeface="Courier New" pitchFamily="49" charset="0"/>
              </a:rPr>
              <a:t>mother</a:t>
            </a:r>
            <a:r>
              <a:rPr lang="en-US" sz="2000">
                <a:latin typeface="Lucida Console" pitchFamily="49" charset="0"/>
                <a:cs typeface="Courier New" pitchFamily="49" charset="0"/>
              </a:rPr>
              <a:t>(alice, george).</a:t>
            </a:r>
          </a:p>
          <a:p>
            <a:pPr>
              <a:lnSpc>
                <a:spcPct val="80000"/>
              </a:lnSpc>
              <a:spcBef>
                <a:spcPct val="30000"/>
              </a:spcBef>
              <a:buFontTx/>
              <a:buNone/>
            </a:pPr>
            <a:r>
              <a:rPr lang="en-US" sz="2000" b="1">
                <a:latin typeface="Lucida Console" pitchFamily="49" charset="0"/>
                <a:cs typeface="Courier New" pitchFamily="49" charset="0"/>
              </a:rPr>
              <a:t>father</a:t>
            </a:r>
            <a:r>
              <a:rPr lang="en-US" sz="2000">
                <a:latin typeface="Lucida Console" pitchFamily="49" charset="0"/>
                <a:cs typeface="Courier New" pitchFamily="49" charset="0"/>
              </a:rPr>
              <a:t>(john, mary).</a:t>
            </a:r>
          </a:p>
          <a:p>
            <a:pPr>
              <a:lnSpc>
                <a:spcPct val="80000"/>
              </a:lnSpc>
              <a:spcBef>
                <a:spcPct val="30000"/>
              </a:spcBef>
              <a:buFontTx/>
              <a:buNone/>
            </a:pPr>
            <a:r>
              <a:rPr lang="en-US" sz="2000" b="1">
                <a:latin typeface="Lucida Console" pitchFamily="49" charset="0"/>
                <a:cs typeface="Courier New" pitchFamily="49" charset="0"/>
              </a:rPr>
              <a:t>mother</a:t>
            </a:r>
            <a:r>
              <a:rPr lang="en-US" sz="2000">
                <a:latin typeface="Lucida Console" pitchFamily="49" charset="0"/>
                <a:cs typeface="Courier New" pitchFamily="49" charset="0"/>
              </a:rPr>
              <a:t>(sue, mary).</a:t>
            </a:r>
          </a:p>
          <a:p>
            <a:pPr>
              <a:lnSpc>
                <a:spcPct val="80000"/>
              </a:lnSpc>
              <a:spcBef>
                <a:spcPct val="30000"/>
              </a:spcBef>
              <a:buFontTx/>
              <a:buNone/>
            </a:pPr>
            <a:r>
              <a:rPr lang="en-US" sz="2000" b="1">
                <a:latin typeface="Lucida Console" pitchFamily="49" charset="0"/>
                <a:cs typeface="Courier New" pitchFamily="49" charset="0"/>
              </a:rPr>
              <a:t>father</a:t>
            </a:r>
            <a:r>
              <a:rPr lang="en-US" sz="2000">
                <a:latin typeface="Lucida Console" pitchFamily="49" charset="0"/>
                <a:cs typeface="Courier New" pitchFamily="49" charset="0"/>
              </a:rPr>
              <a:t>(george, cindy).</a:t>
            </a:r>
          </a:p>
          <a:p>
            <a:pPr>
              <a:lnSpc>
                <a:spcPct val="80000"/>
              </a:lnSpc>
              <a:spcBef>
                <a:spcPct val="30000"/>
              </a:spcBef>
              <a:buFontTx/>
              <a:buNone/>
            </a:pPr>
            <a:r>
              <a:rPr lang="en-US" sz="2000" b="1">
                <a:latin typeface="Lucida Console" pitchFamily="49" charset="0"/>
                <a:cs typeface="Courier New" pitchFamily="49" charset="0"/>
              </a:rPr>
              <a:t>mother</a:t>
            </a:r>
            <a:r>
              <a:rPr lang="en-US" sz="2000">
                <a:latin typeface="Lucida Console" pitchFamily="49" charset="0"/>
                <a:cs typeface="Courier New" pitchFamily="49" charset="0"/>
              </a:rPr>
              <a:t>(mary, cindy).</a:t>
            </a:r>
          </a:p>
          <a:p>
            <a:pPr>
              <a:lnSpc>
                <a:spcPct val="80000"/>
              </a:lnSpc>
              <a:spcBef>
                <a:spcPct val="30000"/>
              </a:spcBef>
              <a:buFontTx/>
              <a:buNone/>
            </a:pPr>
            <a:r>
              <a:rPr lang="en-US" sz="2000" b="1">
                <a:latin typeface="Lucida Console" pitchFamily="49" charset="0"/>
                <a:cs typeface="Courier New" pitchFamily="49" charset="0"/>
              </a:rPr>
              <a:t>father</a:t>
            </a:r>
            <a:r>
              <a:rPr lang="en-US" sz="2000">
                <a:latin typeface="Lucida Console" pitchFamily="49" charset="0"/>
                <a:cs typeface="Courier New" pitchFamily="49" charset="0"/>
              </a:rPr>
              <a:t>(george, victor).</a:t>
            </a:r>
          </a:p>
          <a:p>
            <a:pPr>
              <a:lnSpc>
                <a:spcPct val="80000"/>
              </a:lnSpc>
              <a:spcBef>
                <a:spcPct val="30000"/>
              </a:spcBef>
              <a:buFontTx/>
              <a:buNone/>
            </a:pPr>
            <a:r>
              <a:rPr lang="en-US" sz="2000" b="1">
                <a:latin typeface="Lucida Console" pitchFamily="49" charset="0"/>
                <a:cs typeface="Courier New" pitchFamily="49" charset="0"/>
              </a:rPr>
              <a:t>mother</a:t>
            </a:r>
            <a:r>
              <a:rPr lang="en-US" sz="2000">
                <a:latin typeface="Lucida Console" pitchFamily="49" charset="0"/>
                <a:cs typeface="Courier New" pitchFamily="49" charset="0"/>
              </a:rPr>
              <a:t>(mary, victor).</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body" idx="4294967295"/>
          </p:nvPr>
        </p:nvSpPr>
        <p:spPr>
          <a:xfrm>
            <a:off x="228600" y="1423988"/>
            <a:ext cx="8616950" cy="4567237"/>
          </a:xfrm>
        </p:spPr>
        <p:txBody>
          <a:bodyPr>
            <a:normAutofit fontScale="85000" lnSpcReduction="20000"/>
          </a:bodyPr>
          <a:lstStyle/>
          <a:p>
            <a:pPr>
              <a:lnSpc>
                <a:spcPct val="80000"/>
              </a:lnSpc>
              <a:buFontTx/>
              <a:buNone/>
            </a:pPr>
            <a:r>
              <a:rPr lang="en-US" sz="2000">
                <a:latin typeface="Lucida Console" pitchFamily="49" charset="0"/>
              </a:rPr>
              <a:t>?- </a:t>
            </a:r>
            <a:r>
              <a:rPr lang="en-US" sz="2000" b="1">
                <a:latin typeface="Lucida Console" pitchFamily="49" charset="0"/>
              </a:rPr>
              <a:t>[kinship].</a:t>
            </a:r>
          </a:p>
          <a:p>
            <a:pPr>
              <a:lnSpc>
                <a:spcPct val="80000"/>
              </a:lnSpc>
              <a:buFontTx/>
              <a:buNone/>
            </a:pPr>
            <a:r>
              <a:rPr lang="en-US" sz="2000" u="sng">
                <a:latin typeface="Lucida Console" pitchFamily="49" charset="0"/>
              </a:rPr>
              <a:t>% kinship compiled 0.00 sec, 3,016 bytes</a:t>
            </a:r>
          </a:p>
          <a:p>
            <a:pPr>
              <a:lnSpc>
                <a:spcPct val="80000"/>
              </a:lnSpc>
              <a:buFontTx/>
              <a:buNone/>
            </a:pPr>
            <a:r>
              <a:rPr lang="en-US" sz="2000" u="sng">
                <a:latin typeface="Lucida Console" pitchFamily="49" charset="0"/>
              </a:rPr>
              <a:t>Yes</a:t>
            </a:r>
          </a:p>
          <a:p>
            <a:pPr>
              <a:lnSpc>
                <a:spcPct val="80000"/>
              </a:lnSpc>
              <a:buFontTx/>
              <a:buNone/>
            </a:pPr>
            <a:endParaRPr lang="en-US" sz="2000" u="sng">
              <a:latin typeface="Lucida Console" pitchFamily="49" charset="0"/>
            </a:endParaRPr>
          </a:p>
          <a:p>
            <a:pPr>
              <a:lnSpc>
                <a:spcPct val="80000"/>
              </a:lnSpc>
              <a:buFontTx/>
              <a:buNone/>
            </a:pPr>
            <a:r>
              <a:rPr lang="en-US" sz="2000">
                <a:latin typeface="Lucida Console" pitchFamily="49" charset="0"/>
              </a:rPr>
              <a:t>?- </a:t>
            </a:r>
            <a:r>
              <a:rPr lang="en-US" sz="2000" b="1">
                <a:latin typeface="Lucida Console" pitchFamily="49" charset="0"/>
              </a:rPr>
              <a:t>ancestor(X, cindy), sibling(X, jeffrey).</a:t>
            </a:r>
          </a:p>
          <a:p>
            <a:pPr>
              <a:lnSpc>
                <a:spcPct val="80000"/>
              </a:lnSpc>
              <a:buFontTx/>
              <a:buNone/>
            </a:pPr>
            <a:r>
              <a:rPr lang="en-US" sz="2000" u="sng">
                <a:latin typeface="Lucida Console" pitchFamily="49" charset="0"/>
              </a:rPr>
              <a:t>X = george</a:t>
            </a:r>
            <a:r>
              <a:rPr lang="en-US" sz="2000">
                <a:latin typeface="Lucida Console" pitchFamily="49" charset="0"/>
              </a:rPr>
              <a:t> </a:t>
            </a:r>
            <a:r>
              <a:rPr lang="en-US" sz="2000">
                <a:latin typeface="Lucida Console" pitchFamily="49" charset="0"/>
                <a:sym typeface="Symbol" pitchFamily="18" charset="2"/>
              </a:rPr>
              <a:t></a:t>
            </a:r>
            <a:endParaRPr lang="en-US" sz="2000" u="sng">
              <a:latin typeface="Lucida Console" pitchFamily="49" charset="0"/>
              <a:sym typeface="Symbol" pitchFamily="18" charset="2"/>
            </a:endParaRPr>
          </a:p>
          <a:p>
            <a:pPr>
              <a:lnSpc>
                <a:spcPct val="80000"/>
              </a:lnSpc>
              <a:buFontTx/>
              <a:buNone/>
            </a:pPr>
            <a:r>
              <a:rPr lang="en-US" sz="2000" u="sng">
                <a:latin typeface="Lucida Console" pitchFamily="49" charset="0"/>
              </a:rPr>
              <a:t>Yes</a:t>
            </a:r>
          </a:p>
          <a:p>
            <a:pPr>
              <a:lnSpc>
                <a:spcPct val="80000"/>
              </a:lnSpc>
              <a:buFontTx/>
              <a:buNone/>
            </a:pPr>
            <a:endParaRPr lang="en-US" sz="2000" u="sng">
              <a:latin typeface="Lucida Console" pitchFamily="49" charset="0"/>
            </a:endParaRPr>
          </a:p>
          <a:p>
            <a:pPr>
              <a:lnSpc>
                <a:spcPct val="80000"/>
              </a:lnSpc>
              <a:buFontTx/>
              <a:buNone/>
            </a:pPr>
            <a:r>
              <a:rPr lang="en-US" sz="2000">
                <a:latin typeface="Lucida Console" pitchFamily="49" charset="0"/>
              </a:rPr>
              <a:t>?- </a:t>
            </a:r>
            <a:r>
              <a:rPr lang="en-US" sz="2000" b="1">
                <a:latin typeface="Lucida Console" pitchFamily="49" charset="0"/>
              </a:rPr>
              <a:t>grandparent(albert, victor).</a:t>
            </a:r>
          </a:p>
          <a:p>
            <a:pPr>
              <a:lnSpc>
                <a:spcPct val="80000"/>
              </a:lnSpc>
              <a:buFontTx/>
              <a:buNone/>
            </a:pPr>
            <a:r>
              <a:rPr lang="en-US" sz="2000" u="sng">
                <a:latin typeface="Lucida Console" pitchFamily="49" charset="0"/>
              </a:rPr>
              <a:t>Yes</a:t>
            </a:r>
          </a:p>
          <a:p>
            <a:pPr>
              <a:lnSpc>
                <a:spcPct val="80000"/>
              </a:lnSpc>
              <a:buFontTx/>
              <a:buNone/>
            </a:pPr>
            <a:endParaRPr lang="en-US" sz="2000" u="sng">
              <a:latin typeface="Lucida Console" pitchFamily="49" charset="0"/>
            </a:endParaRPr>
          </a:p>
          <a:p>
            <a:pPr>
              <a:lnSpc>
                <a:spcPct val="80000"/>
              </a:lnSpc>
              <a:buFontTx/>
              <a:buNone/>
            </a:pPr>
            <a:r>
              <a:rPr lang="en-US" sz="2000">
                <a:latin typeface="Lucida Console" pitchFamily="49" charset="0"/>
              </a:rPr>
              <a:t>?- </a:t>
            </a:r>
            <a:r>
              <a:rPr lang="en-US" sz="2000" b="1">
                <a:latin typeface="Lucida Console" pitchFamily="49" charset="0"/>
              </a:rPr>
              <a:t>cousin(alice, john).</a:t>
            </a:r>
          </a:p>
          <a:p>
            <a:pPr>
              <a:lnSpc>
                <a:spcPct val="80000"/>
              </a:lnSpc>
              <a:buFontTx/>
              <a:buNone/>
            </a:pPr>
            <a:r>
              <a:rPr lang="en-US" sz="2000" u="sng">
                <a:latin typeface="Lucida Console" pitchFamily="49" charset="0"/>
              </a:rPr>
              <a:t>No</a:t>
            </a:r>
          </a:p>
          <a:p>
            <a:pPr>
              <a:lnSpc>
                <a:spcPct val="80000"/>
              </a:lnSpc>
              <a:buFontTx/>
              <a:buNone/>
            </a:pPr>
            <a:endParaRPr lang="en-US" sz="2000" u="sng">
              <a:latin typeface="Lucida Console" pitchFamily="49" charset="0"/>
            </a:endParaRPr>
          </a:p>
          <a:p>
            <a:pPr>
              <a:lnSpc>
                <a:spcPct val="80000"/>
              </a:lnSpc>
              <a:buFontTx/>
              <a:buNone/>
            </a:pPr>
            <a:r>
              <a:rPr lang="en-US" sz="2000">
                <a:latin typeface="Lucida Console" pitchFamily="49" charset="0"/>
              </a:rPr>
              <a:t>?- </a:t>
            </a:r>
            <a:r>
              <a:rPr lang="en-US" sz="2000" b="1">
                <a:latin typeface="Lucida Console" pitchFamily="49" charset="0"/>
              </a:rPr>
              <a:t>sibling(A,B).</a:t>
            </a:r>
          </a:p>
          <a:p>
            <a:pPr>
              <a:lnSpc>
                <a:spcPct val="80000"/>
              </a:lnSpc>
              <a:buFontTx/>
              <a:buNone/>
            </a:pPr>
            <a:r>
              <a:rPr lang="en-US" sz="2000" u="sng">
                <a:latin typeface="Lucida Console" pitchFamily="49" charset="0"/>
              </a:rPr>
              <a:t>A = jeffrey, B = george</a:t>
            </a:r>
            <a:r>
              <a:rPr lang="en-US" sz="2000">
                <a:latin typeface="Lucida Console" pitchFamily="49" charset="0"/>
              </a:rPr>
              <a:t> ; </a:t>
            </a:r>
            <a:r>
              <a:rPr lang="en-US" sz="2000">
                <a:latin typeface="Lucida Console" pitchFamily="49" charset="0"/>
                <a:sym typeface="Symbol" pitchFamily="18" charset="2"/>
              </a:rPr>
              <a:t></a:t>
            </a:r>
            <a:endParaRPr lang="en-US" sz="2000">
              <a:latin typeface="Lucida Console" pitchFamily="49" charset="0"/>
            </a:endParaRPr>
          </a:p>
          <a:p>
            <a:pPr>
              <a:lnSpc>
                <a:spcPct val="80000"/>
              </a:lnSpc>
              <a:buFontTx/>
              <a:buNone/>
            </a:pPr>
            <a:r>
              <a:rPr lang="en-US" sz="2000" u="sng">
                <a:latin typeface="Lucida Console" pitchFamily="49" charset="0"/>
              </a:rPr>
              <a:t>A = george, B = jeffrey</a:t>
            </a:r>
            <a:r>
              <a:rPr lang="en-US" sz="2000">
                <a:latin typeface="Lucida Console" pitchFamily="49" charset="0"/>
              </a:rPr>
              <a:t> ; </a:t>
            </a:r>
            <a:r>
              <a:rPr lang="en-US" sz="2000">
                <a:latin typeface="Lucida Console" pitchFamily="49" charset="0"/>
                <a:sym typeface="Symbol" pitchFamily="18" charset="2"/>
              </a:rPr>
              <a:t></a:t>
            </a:r>
            <a:endParaRPr lang="en-US" sz="2000">
              <a:latin typeface="Lucida Console" pitchFamily="49" charset="0"/>
            </a:endParaRPr>
          </a:p>
          <a:p>
            <a:pPr>
              <a:lnSpc>
                <a:spcPct val="80000"/>
              </a:lnSpc>
              <a:buFontTx/>
              <a:buNone/>
            </a:pPr>
            <a:r>
              <a:rPr lang="en-US" sz="2000" u="sng">
                <a:latin typeface="Lucida Console" pitchFamily="49" charset="0"/>
              </a:rPr>
              <a:t>A = cindy, B = victor</a:t>
            </a:r>
            <a:r>
              <a:rPr lang="en-US" sz="2000">
                <a:latin typeface="Lucida Console" pitchFamily="49" charset="0"/>
              </a:rPr>
              <a:t> ; </a:t>
            </a:r>
            <a:r>
              <a:rPr lang="en-US" sz="2000">
                <a:latin typeface="Lucida Console" pitchFamily="49" charset="0"/>
                <a:sym typeface="Symbol" pitchFamily="18" charset="2"/>
              </a:rPr>
              <a:t></a:t>
            </a:r>
            <a:endParaRPr lang="en-US" sz="2000">
              <a:latin typeface="Lucida Console" pitchFamily="49" charset="0"/>
            </a:endParaRPr>
          </a:p>
          <a:p>
            <a:pPr>
              <a:lnSpc>
                <a:spcPct val="80000"/>
              </a:lnSpc>
              <a:buFontTx/>
              <a:buNone/>
            </a:pPr>
            <a:r>
              <a:rPr lang="en-US" sz="2000" u="sng">
                <a:latin typeface="Lucida Console" pitchFamily="49" charset="0"/>
              </a:rPr>
              <a:t>A = victor, B = cindy</a:t>
            </a:r>
            <a:r>
              <a:rPr lang="en-US" sz="2000">
                <a:latin typeface="Lucida Console" pitchFamily="49" charset="0"/>
              </a:rPr>
              <a:t> ; </a:t>
            </a:r>
            <a:r>
              <a:rPr lang="en-US" sz="2000">
                <a:latin typeface="Lucida Console" pitchFamily="49" charset="0"/>
                <a:sym typeface="Symbol" pitchFamily="18" charset="2"/>
              </a:rPr>
              <a:t></a:t>
            </a:r>
            <a:endParaRPr lang="en-US" sz="2000">
              <a:latin typeface="Lucida Console" pitchFamily="49" charset="0"/>
            </a:endParaRPr>
          </a:p>
          <a:p>
            <a:pPr>
              <a:lnSpc>
                <a:spcPct val="80000"/>
              </a:lnSpc>
              <a:buFontTx/>
              <a:buNone/>
            </a:pPr>
            <a:r>
              <a:rPr lang="en-US" sz="2000" u="sng">
                <a:latin typeface="Lucida Console" pitchFamily="49" charset="0"/>
              </a:rPr>
              <a:t>No</a:t>
            </a:r>
          </a:p>
        </p:txBody>
      </p:sp>
      <p:sp>
        <p:nvSpPr>
          <p:cNvPr id="76803" name="Text Box 3"/>
          <p:cNvSpPr txBox="1">
            <a:spLocks noChangeArrowheads="1"/>
          </p:cNvSpPr>
          <p:nvPr/>
        </p:nvSpPr>
        <p:spPr bwMode="auto">
          <a:xfrm>
            <a:off x="7451725" y="692150"/>
            <a:ext cx="1268413" cy="336550"/>
          </a:xfrm>
          <a:prstGeom prst="rect">
            <a:avLst/>
          </a:prstGeom>
          <a:noFill/>
          <a:ln w="9525">
            <a:noFill/>
            <a:miter lim="800000"/>
            <a:headEnd/>
            <a:tailEnd/>
          </a:ln>
          <a:effectLst/>
        </p:spPr>
        <p:txBody>
          <a:bodyPr wrap="none">
            <a:spAutoFit/>
          </a:bodyPr>
          <a:lstStyle/>
          <a:p>
            <a:pPr eaLnBrk="1" hangingPunct="1"/>
            <a:r>
              <a:rPr lang="en-US" sz="1600" b="1" i="1">
                <a:solidFill>
                  <a:schemeClr val="accent2"/>
                </a:solidFill>
                <a:latin typeface="Arial" charset="0"/>
                <a:cs typeface="Arial" charset="0"/>
              </a:rPr>
              <a:t>SWI Prolog</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6049962"/>
          </a:xfrm>
          <a:solidFill>
            <a:srgbClr val="FFFF00"/>
          </a:solidFill>
        </p:spPr>
        <p:txBody>
          <a:bodyPr>
            <a:noAutofit/>
          </a:bodyPr>
          <a:lstStyle/>
          <a:p>
            <a:r>
              <a:rPr lang="en-US" sz="13800" b="1" dirty="0" smtClean="0">
                <a:solidFill>
                  <a:srgbClr val="FF0000"/>
                </a:solidFill>
                <a:effectLst>
                  <a:outerShdw blurRad="38100" dist="38100" dir="2700000" algn="tl">
                    <a:srgbClr val="000000">
                      <a:alpha val="43137"/>
                    </a:srgbClr>
                  </a:outerShdw>
                </a:effectLst>
              </a:rPr>
              <a:t>Unification</a:t>
            </a:r>
            <a:endParaRPr lang="en-US" sz="138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0"/>
            <a:ext cx="8229600" cy="1143000"/>
          </a:xfrm>
          <a:solidFill>
            <a:srgbClr val="FFFF00"/>
          </a:solidFill>
        </p:spPr>
        <p:txBody>
          <a:bodyPr/>
          <a:lstStyle/>
          <a:p>
            <a:r>
              <a:rPr lang="en-US" dirty="0"/>
              <a:t>Prolog Structure - Unification</a:t>
            </a:r>
          </a:p>
        </p:txBody>
      </p:sp>
      <p:sp>
        <p:nvSpPr>
          <p:cNvPr id="49155" name="Rectangle 3"/>
          <p:cNvSpPr>
            <a:spLocks noGrp="1" noChangeArrowheads="1"/>
          </p:cNvSpPr>
          <p:nvPr>
            <p:ph idx="1"/>
          </p:nvPr>
        </p:nvSpPr>
        <p:spPr/>
        <p:txBody>
          <a:bodyPr>
            <a:normAutofit fontScale="92500" lnSpcReduction="20000"/>
          </a:bodyPr>
          <a:lstStyle/>
          <a:p>
            <a:r>
              <a:rPr lang="en-US" dirty="0"/>
              <a:t>A query resolves by </a:t>
            </a:r>
            <a:r>
              <a:rPr lang="en-US" u="sng" dirty="0"/>
              <a:t>unifying</a:t>
            </a:r>
            <a:r>
              <a:rPr lang="en-US" dirty="0"/>
              <a:t> all of its elements.</a:t>
            </a:r>
          </a:p>
          <a:p>
            <a:endParaRPr lang="en-US" dirty="0" smtClean="0"/>
          </a:p>
          <a:p>
            <a:r>
              <a:rPr lang="en-US" dirty="0" smtClean="0"/>
              <a:t>A </a:t>
            </a:r>
            <a:r>
              <a:rPr lang="en-US" dirty="0">
                <a:solidFill>
                  <a:srgbClr val="00B050"/>
                </a:solidFill>
              </a:rPr>
              <a:t>constant </a:t>
            </a:r>
            <a:r>
              <a:rPr lang="en-US" dirty="0"/>
              <a:t>unifies with itself and any variable.</a:t>
            </a:r>
          </a:p>
          <a:p>
            <a:endParaRPr lang="en-US" dirty="0" smtClean="0"/>
          </a:p>
          <a:p>
            <a:r>
              <a:rPr lang="en-US" dirty="0" smtClean="0">
                <a:solidFill>
                  <a:srgbClr val="00B050"/>
                </a:solidFill>
              </a:rPr>
              <a:t>Scope</a:t>
            </a:r>
            <a:r>
              <a:rPr lang="en-US" dirty="0" smtClean="0"/>
              <a:t> </a:t>
            </a:r>
            <a:r>
              <a:rPr lang="en-US" dirty="0"/>
              <a:t>is limited to the rule in which a variable occurs.</a:t>
            </a:r>
          </a:p>
          <a:p>
            <a:endParaRPr lang="en-US" dirty="0" smtClean="0"/>
          </a:p>
          <a:p>
            <a:r>
              <a:rPr lang="en-US" dirty="0" smtClean="0"/>
              <a:t>When </a:t>
            </a:r>
            <a:r>
              <a:rPr lang="en-US" dirty="0">
                <a:solidFill>
                  <a:srgbClr val="FF0000"/>
                </a:solidFill>
              </a:rPr>
              <a:t>a variable is unified with a constant </a:t>
            </a:r>
            <a:r>
              <a:rPr lang="en-US" dirty="0"/>
              <a:t>in a rule, all instances of that variable in that rule are unified to that constant.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Process of making one predicate </a:t>
            </a:r>
            <a:r>
              <a:rPr lang="en-US" dirty="0" smtClean="0">
                <a:solidFill>
                  <a:srgbClr val="FF0000"/>
                </a:solidFill>
              </a:rPr>
              <a:t>same as another</a:t>
            </a:r>
            <a:r>
              <a:rPr lang="en-US" dirty="0" smtClean="0"/>
              <a:t>.</a:t>
            </a:r>
          </a:p>
          <a:p>
            <a:pPr marL="514350" indent="-514350">
              <a:buFont typeface="+mj-lt"/>
              <a:buAutoNum type="arabicPeriod"/>
            </a:pPr>
            <a:endParaRPr lang="en-US" dirty="0" smtClean="0"/>
          </a:p>
          <a:p>
            <a:pPr marL="514350" indent="-514350">
              <a:buFont typeface="+mj-lt"/>
              <a:buAutoNum type="arabicPeriod"/>
            </a:pPr>
            <a:r>
              <a:rPr lang="en-US" dirty="0" smtClean="0"/>
              <a:t> A query resolves by unifying </a:t>
            </a:r>
            <a:r>
              <a:rPr lang="en-US" dirty="0" smtClean="0">
                <a:solidFill>
                  <a:srgbClr val="FF0000"/>
                </a:solidFill>
              </a:rPr>
              <a:t>all of its elements</a:t>
            </a:r>
            <a:r>
              <a:rPr lang="en-US" dirty="0" smtClean="0"/>
              <a:t>.</a:t>
            </a:r>
          </a:p>
          <a:p>
            <a:pPr marL="514350" indent="-514350">
              <a:buFont typeface="+mj-lt"/>
              <a:buAutoNum type="arabicPeriod"/>
            </a:pPr>
            <a:endParaRPr lang="en-US" dirty="0" smtClean="0"/>
          </a:p>
          <a:p>
            <a:pPr marL="514350" indent="-514350">
              <a:buFont typeface="+mj-lt"/>
              <a:buAutoNum type="arabicPeriod"/>
            </a:pPr>
            <a:r>
              <a:rPr lang="en-US" dirty="0" smtClean="0"/>
              <a:t> A </a:t>
            </a:r>
            <a:r>
              <a:rPr lang="en-US" dirty="0" smtClean="0">
                <a:solidFill>
                  <a:srgbClr val="FF0000"/>
                </a:solidFill>
              </a:rPr>
              <a:t>constant</a:t>
            </a:r>
            <a:r>
              <a:rPr lang="en-US" dirty="0" smtClean="0"/>
              <a:t> unifies with itself and any variable.</a:t>
            </a:r>
          </a:p>
          <a:p>
            <a:pPr marL="514350" indent="-514350">
              <a:buFont typeface="+mj-lt"/>
              <a:buAutoNum type="arabicPeriod"/>
            </a:pPr>
            <a:endParaRPr lang="en-US" dirty="0" smtClean="0"/>
          </a:p>
          <a:p>
            <a:pPr marL="514350" indent="-514350">
              <a:buFont typeface="+mj-lt"/>
              <a:buAutoNum type="arabicPeriod"/>
            </a:pPr>
            <a:r>
              <a:rPr lang="en-US" dirty="0" smtClean="0"/>
              <a:t> </a:t>
            </a:r>
            <a:r>
              <a:rPr lang="en-US" dirty="0" smtClean="0">
                <a:solidFill>
                  <a:srgbClr val="FF0000"/>
                </a:solidFill>
              </a:rPr>
              <a:t>Scope</a:t>
            </a:r>
            <a:r>
              <a:rPr lang="en-US" dirty="0" smtClean="0"/>
              <a:t> is limited to the rule in which a variable occurs.</a:t>
            </a:r>
          </a:p>
          <a:p>
            <a:pPr marL="514350" indent="-514350">
              <a:buFont typeface="+mj-lt"/>
              <a:buAutoNum type="arabicPeriod"/>
            </a:pPr>
            <a:endParaRPr lang="en-US" dirty="0" smtClean="0"/>
          </a:p>
          <a:p>
            <a:pPr marL="514350" indent="-514350">
              <a:buFont typeface="+mj-lt"/>
              <a:buAutoNum type="arabicPeriod"/>
            </a:pPr>
            <a:r>
              <a:rPr lang="en-US" dirty="0" smtClean="0"/>
              <a:t> When a variable is unified with a constant in a rule, all instances of that variable in that rule </a:t>
            </a:r>
            <a:r>
              <a:rPr lang="en-US" dirty="0" smtClean="0">
                <a:solidFill>
                  <a:srgbClr val="FF0000"/>
                </a:solidFill>
              </a:rPr>
              <a:t>are unified to that constant.</a:t>
            </a:r>
            <a:endParaRPr lang="en-US" dirty="0">
              <a:solidFill>
                <a:srgbClr val="FF0000"/>
              </a:solidFill>
            </a:endParaRPr>
          </a:p>
        </p:txBody>
      </p:sp>
      <p:sp>
        <p:nvSpPr>
          <p:cNvPr id="7" name="Rectangle 2"/>
          <p:cNvSpPr txBox="1">
            <a:spLocks noChangeArrowheads="1"/>
          </p:cNvSpPr>
          <p:nvPr/>
        </p:nvSpPr>
        <p:spPr>
          <a:xfrm>
            <a:off x="0" y="0"/>
            <a:ext cx="9144000" cy="1143000"/>
          </a:xfrm>
          <a:prstGeom prst="rect">
            <a:avLst/>
          </a:prstGeom>
          <a:solidFill>
            <a:srgbClr val="FFFF00"/>
          </a:solidFill>
        </p:spPr>
        <p:txBody>
          <a:bodyPr vert="horz" lIns="91440" tIns="45720" rIns="91440" bIns="45720" rtlCol="0" anchor="ctr">
            <a:normAutofit fontScale="92500"/>
          </a:bodyPr>
          <a:lstStyle/>
          <a:p>
            <a:r>
              <a:rPr lang="en-US" sz="4400" dirty="0" smtClean="0"/>
              <a:t>PROLOG STRUCTURE - </a:t>
            </a:r>
            <a:r>
              <a:rPr lang="en-US" sz="4400" dirty="0" smtClean="0">
                <a:solidFill>
                  <a:srgbClr val="FF0000"/>
                </a:solidFill>
                <a:effectLst>
                  <a:outerShdw blurRad="38100" dist="38100" dir="2700000" algn="tl">
                    <a:srgbClr val="000000">
                      <a:alpha val="43137"/>
                    </a:srgbClr>
                  </a:outerShdw>
                </a:effectLst>
              </a:rPr>
              <a:t>UNIFICATION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2"/>
          <p:cNvSpPr txBox="1">
            <a:spLocks noChangeArrowheads="1"/>
          </p:cNvSpPr>
          <p:nvPr/>
        </p:nvSpPr>
        <p:spPr>
          <a:xfrm>
            <a:off x="381000" y="0"/>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of Unification</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pic>
        <p:nvPicPr>
          <p:cNvPr id="8" name="Picture 2"/>
          <p:cNvPicPr>
            <a:picLocks noChangeAspect="1" noChangeArrowheads="1"/>
          </p:cNvPicPr>
          <p:nvPr/>
        </p:nvPicPr>
        <p:blipFill>
          <a:blip r:embed="rId2" cstate="print"/>
          <a:srcRect l="19333" t="30933" r="42667" b="17067"/>
          <a:stretch>
            <a:fillRect/>
          </a:stretch>
        </p:blipFill>
        <p:spPr bwMode="auto">
          <a:xfrm>
            <a:off x="762000" y="1371600"/>
            <a:ext cx="5791200" cy="49530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solidFill>
            <a:srgbClr val="FFFF00"/>
          </a:solidFill>
        </p:spPr>
        <p:txBody>
          <a:bodyPr/>
          <a:lstStyle/>
          <a:p>
            <a:r>
              <a:rPr lang="en-US" sz="3800" dirty="0"/>
              <a:t>Prolog Structure - </a:t>
            </a:r>
            <a:r>
              <a:rPr lang="en-US" sz="3800" b="1" dirty="0">
                <a:solidFill>
                  <a:srgbClr val="FF0000"/>
                </a:solidFill>
                <a:effectLst>
                  <a:outerShdw blurRad="38100" dist="38100" dir="2700000" algn="tl">
                    <a:srgbClr val="000000">
                      <a:alpha val="43137"/>
                    </a:srgbClr>
                  </a:outerShdw>
                </a:effectLst>
              </a:rPr>
              <a:t>Backtracking</a:t>
            </a:r>
          </a:p>
        </p:txBody>
      </p:sp>
      <p:sp>
        <p:nvSpPr>
          <p:cNvPr id="50179" name="Rectangle 3"/>
          <p:cNvSpPr>
            <a:spLocks noGrp="1" noChangeArrowheads="1"/>
          </p:cNvSpPr>
          <p:nvPr>
            <p:ph idx="1"/>
          </p:nvPr>
        </p:nvSpPr>
        <p:spPr>
          <a:xfrm>
            <a:off x="457200" y="1600200"/>
            <a:ext cx="8382000" cy="4724400"/>
          </a:xfrm>
        </p:spPr>
        <p:txBody>
          <a:bodyPr>
            <a:normAutofit fontScale="92500"/>
          </a:bodyPr>
          <a:lstStyle/>
          <a:p>
            <a:pPr marL="514350" indent="-514350">
              <a:buFont typeface="+mj-lt"/>
              <a:buAutoNum type="arabicPeriod"/>
            </a:pPr>
            <a:r>
              <a:rPr lang="en-US" sz="2600" dirty="0"/>
              <a:t>In more complex examples, Prolog uses </a:t>
            </a:r>
            <a:r>
              <a:rPr lang="en-US" sz="2600" dirty="0">
                <a:solidFill>
                  <a:srgbClr val="FF0000"/>
                </a:solidFill>
              </a:rPr>
              <a:t>backtracking</a:t>
            </a:r>
            <a:r>
              <a:rPr lang="en-US" sz="2600" dirty="0"/>
              <a:t> to find possible solutions</a:t>
            </a:r>
            <a:r>
              <a:rPr lang="en-US" sz="2600" dirty="0" smtClean="0"/>
              <a:t>.</a:t>
            </a:r>
          </a:p>
          <a:p>
            <a:pPr marL="514350" indent="-514350">
              <a:buFont typeface="+mj-lt"/>
              <a:buAutoNum type="arabicPeriod"/>
            </a:pPr>
            <a:endParaRPr lang="en-US" sz="2600" dirty="0"/>
          </a:p>
          <a:p>
            <a:pPr marL="514350" indent="-514350">
              <a:buFont typeface="+mj-lt"/>
              <a:buAutoNum type="arabicPeriod"/>
            </a:pPr>
            <a:r>
              <a:rPr lang="en-US" sz="2600" dirty="0"/>
              <a:t>Prolog </a:t>
            </a:r>
            <a:r>
              <a:rPr lang="en-US" sz="2600" dirty="0">
                <a:solidFill>
                  <a:srgbClr val="00B050"/>
                </a:solidFill>
              </a:rPr>
              <a:t>will attempt to resolve the first fact of its rule</a:t>
            </a:r>
            <a:r>
              <a:rPr lang="en-US" sz="2600" dirty="0"/>
              <a:t>, unifying any variables with the first constant that satisfies that </a:t>
            </a:r>
            <a:r>
              <a:rPr lang="en-US" sz="2600" dirty="0" smtClean="0"/>
              <a:t>fact</a:t>
            </a:r>
          </a:p>
          <a:p>
            <a:pPr marL="514350" indent="-514350">
              <a:buFont typeface="+mj-lt"/>
              <a:buAutoNum type="arabicPeriod"/>
            </a:pPr>
            <a:endParaRPr lang="en-US" sz="2600" dirty="0"/>
          </a:p>
          <a:p>
            <a:pPr marL="514350" indent="-514350">
              <a:buFont typeface="+mj-lt"/>
              <a:buAutoNum type="arabicPeriod"/>
            </a:pPr>
            <a:r>
              <a:rPr lang="en-US" sz="2600" dirty="0"/>
              <a:t>It </a:t>
            </a:r>
            <a:r>
              <a:rPr lang="en-US" sz="2600" dirty="0">
                <a:solidFill>
                  <a:srgbClr val="0070C0"/>
                </a:solidFill>
              </a:rPr>
              <a:t>then attempts to resolve the rest </a:t>
            </a:r>
            <a:r>
              <a:rPr lang="en-US" sz="2600" dirty="0"/>
              <a:t>of that rules facts</a:t>
            </a:r>
            <a:r>
              <a:rPr lang="en-US" sz="2600" dirty="0" smtClean="0"/>
              <a:t>.</a:t>
            </a:r>
          </a:p>
          <a:p>
            <a:pPr marL="514350" indent="-514350">
              <a:buFont typeface="+mj-lt"/>
              <a:buAutoNum type="arabicPeriod"/>
            </a:pPr>
            <a:endParaRPr lang="en-US" sz="2600" dirty="0"/>
          </a:p>
          <a:p>
            <a:pPr marL="514350" indent="-514350">
              <a:buFont typeface="+mj-lt"/>
              <a:buAutoNum type="arabicPeriod"/>
            </a:pPr>
            <a:r>
              <a:rPr lang="en-US" sz="2600" dirty="0">
                <a:solidFill>
                  <a:srgbClr val="FF0000"/>
                </a:solidFill>
              </a:rPr>
              <a:t>If it is unable </a:t>
            </a:r>
            <a:r>
              <a:rPr lang="en-US" sz="2600" dirty="0"/>
              <a:t>to do so under those conditions it “backs up” </a:t>
            </a:r>
            <a:r>
              <a:rPr lang="en-US" sz="2600" dirty="0">
                <a:solidFill>
                  <a:srgbClr val="0070C0"/>
                </a:solidFill>
              </a:rPr>
              <a:t>and tries again </a:t>
            </a:r>
            <a:r>
              <a:rPr lang="en-US" sz="2600" dirty="0"/>
              <a:t>with the next available unifying constant.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Clauses</a:t>
            </a:r>
          </a:p>
        </p:txBody>
      </p:sp>
      <p:sp>
        <p:nvSpPr>
          <p:cNvPr id="77827" name="Rectangle 3"/>
          <p:cNvSpPr>
            <a:spLocks noGrp="1" noChangeArrowheads="1"/>
          </p:cNvSpPr>
          <p:nvPr>
            <p:ph type="body" idx="1"/>
          </p:nvPr>
        </p:nvSpPr>
        <p:spPr/>
        <p:txBody>
          <a:bodyPr/>
          <a:lstStyle/>
          <a:p>
            <a:pPr>
              <a:lnSpc>
                <a:spcPct val="90000"/>
              </a:lnSpc>
            </a:pPr>
            <a:r>
              <a:rPr lang="en-US"/>
              <a:t>Programs are constructed from A number of </a:t>
            </a:r>
            <a:r>
              <a:rPr lang="en-US" b="1" i="1">
                <a:solidFill>
                  <a:schemeClr val="accent2"/>
                </a:solidFill>
              </a:rPr>
              <a:t>clauses</a:t>
            </a:r>
            <a:r>
              <a:rPr lang="en-US"/>
              <a:t>: &lt;head&gt; </a:t>
            </a:r>
            <a:r>
              <a:rPr lang="en-US">
                <a:latin typeface="Lucida Console" pitchFamily="49" charset="0"/>
              </a:rPr>
              <a:t>:-</a:t>
            </a:r>
            <a:r>
              <a:rPr lang="en-US"/>
              <a:t> &lt;body&gt;</a:t>
            </a:r>
          </a:p>
          <a:p>
            <a:pPr>
              <a:lnSpc>
                <a:spcPct val="90000"/>
              </a:lnSpc>
            </a:pPr>
            <a:r>
              <a:rPr lang="en-US"/>
              <a:t>Clauses have three forms:</a:t>
            </a:r>
          </a:p>
          <a:p>
            <a:pPr lvl="1">
              <a:lnSpc>
                <a:spcPct val="90000"/>
              </a:lnSpc>
            </a:pPr>
            <a:r>
              <a:rPr lang="en-US" i="1"/>
              <a:t>hypotheses </a:t>
            </a:r>
            <a:r>
              <a:rPr lang="en-US"/>
              <a:t>(facts)</a:t>
            </a:r>
          </a:p>
          <a:p>
            <a:pPr lvl="1">
              <a:lnSpc>
                <a:spcPct val="90000"/>
              </a:lnSpc>
            </a:pPr>
            <a:r>
              <a:rPr lang="en-US" i="1"/>
              <a:t>conditions </a:t>
            </a:r>
            <a:r>
              <a:rPr lang="en-US"/>
              <a:t>(rules)</a:t>
            </a:r>
          </a:p>
          <a:p>
            <a:pPr lvl="1">
              <a:lnSpc>
                <a:spcPct val="90000"/>
              </a:lnSpc>
            </a:pPr>
            <a:r>
              <a:rPr lang="en-US" i="1"/>
              <a:t>goals</a:t>
            </a:r>
          </a:p>
          <a:p>
            <a:pPr>
              <a:lnSpc>
                <a:spcPct val="90000"/>
              </a:lnSpc>
            </a:pPr>
            <a:r>
              <a:rPr lang="en-US"/>
              <a:t>Both &lt;head</a:t>
            </a:r>
            <a:r>
              <a:rPr lang="en-US" i="1"/>
              <a:t>&gt;</a:t>
            </a:r>
            <a:r>
              <a:rPr lang="en-US"/>
              <a:t> and &lt;body&gt; are composed of </a:t>
            </a:r>
            <a:r>
              <a:rPr lang="en-US" b="1" i="1">
                <a:solidFill>
                  <a:schemeClr val="accent2"/>
                </a:solidFill>
              </a:rPr>
              <a:t>relationships</a:t>
            </a:r>
            <a:r>
              <a:rPr lang="en-US" i="1"/>
              <a:t> </a:t>
            </a:r>
            <a:r>
              <a:rPr lang="en-US"/>
              <a:t>(also called </a:t>
            </a:r>
            <a:r>
              <a:rPr lang="en-US" i="1">
                <a:solidFill>
                  <a:schemeClr val="accent2"/>
                </a:solidFill>
              </a:rPr>
              <a:t>predications</a:t>
            </a:r>
            <a:r>
              <a:rPr lang="en-US" i="1"/>
              <a:t> </a:t>
            </a:r>
            <a:r>
              <a:rPr lang="en-US"/>
              <a:t>or </a:t>
            </a:r>
            <a:r>
              <a:rPr lang="en-US" i="1">
                <a:solidFill>
                  <a:schemeClr val="accent2"/>
                </a:solidFill>
              </a:rPr>
              <a:t>literals</a:t>
            </a:r>
            <a:r>
              <a:rPr lang="en-US"/>
              <a:t>)</a:t>
            </a:r>
          </a:p>
          <a:p>
            <a:pPr>
              <a:lnSpc>
                <a:spcPct val="90000"/>
              </a:lnSpc>
            </a:pPr>
            <a:endParaRPr lang="en-US"/>
          </a:p>
        </p:txBody>
      </p:sp>
      <p:grpSp>
        <p:nvGrpSpPr>
          <p:cNvPr id="2" name="Group 4"/>
          <p:cNvGrpSpPr>
            <a:grpSpLocks/>
          </p:cNvGrpSpPr>
          <p:nvPr/>
        </p:nvGrpSpPr>
        <p:grpSpPr bwMode="auto">
          <a:xfrm>
            <a:off x="4284663" y="2924175"/>
            <a:ext cx="3743325" cy="1439863"/>
            <a:chOff x="2699" y="1979"/>
            <a:chExt cx="2358" cy="907"/>
          </a:xfrm>
        </p:grpSpPr>
        <p:sp>
          <p:nvSpPr>
            <p:cNvPr id="77829" name="AutoShape 5"/>
            <p:cNvSpPr>
              <a:spLocks/>
            </p:cNvSpPr>
            <p:nvPr/>
          </p:nvSpPr>
          <p:spPr bwMode="auto">
            <a:xfrm>
              <a:off x="2699" y="1979"/>
              <a:ext cx="45" cy="635"/>
            </a:xfrm>
            <a:prstGeom prst="rightBrace">
              <a:avLst>
                <a:gd name="adj1" fmla="val 117593"/>
                <a:gd name="adj2" fmla="val 50000"/>
              </a:avLst>
            </a:prstGeom>
            <a:noFill/>
            <a:ln w="28575">
              <a:solidFill>
                <a:schemeClr val="tx1"/>
              </a:solidFill>
              <a:round/>
              <a:headEnd/>
              <a:tailEnd/>
            </a:ln>
            <a:effectLst/>
          </p:spPr>
          <p:txBody>
            <a:bodyPr wrap="none" anchor="ctr"/>
            <a:lstStyle/>
            <a:p>
              <a:endParaRPr lang="en-US"/>
            </a:p>
          </p:txBody>
        </p:sp>
        <p:sp>
          <p:nvSpPr>
            <p:cNvPr id="77830" name="Line 6"/>
            <p:cNvSpPr>
              <a:spLocks noChangeShapeType="1"/>
            </p:cNvSpPr>
            <p:nvPr/>
          </p:nvSpPr>
          <p:spPr bwMode="auto">
            <a:xfrm>
              <a:off x="2744" y="2296"/>
              <a:ext cx="499" cy="0"/>
            </a:xfrm>
            <a:prstGeom prst="line">
              <a:avLst/>
            </a:prstGeom>
            <a:noFill/>
            <a:ln w="28575">
              <a:solidFill>
                <a:schemeClr val="tx1"/>
              </a:solidFill>
              <a:round/>
              <a:headEnd/>
              <a:tailEnd type="triangle" w="med" len="med"/>
            </a:ln>
            <a:effectLst/>
          </p:spPr>
          <p:txBody>
            <a:bodyPr/>
            <a:lstStyle/>
            <a:p>
              <a:endParaRPr lang="en-US"/>
            </a:p>
          </p:txBody>
        </p:sp>
        <p:sp>
          <p:nvSpPr>
            <p:cNvPr id="77831" name="Text Box 7"/>
            <p:cNvSpPr txBox="1">
              <a:spLocks noChangeArrowheads="1"/>
            </p:cNvSpPr>
            <p:nvPr/>
          </p:nvSpPr>
          <p:spPr bwMode="auto">
            <a:xfrm>
              <a:off x="3334" y="2160"/>
              <a:ext cx="1723" cy="250"/>
            </a:xfrm>
            <a:prstGeom prst="rect">
              <a:avLst/>
            </a:prstGeom>
            <a:noFill/>
            <a:ln w="9525">
              <a:noFill/>
              <a:miter lim="800000"/>
              <a:headEnd/>
              <a:tailEnd/>
            </a:ln>
            <a:effectLst/>
          </p:spPr>
          <p:txBody>
            <a:bodyPr>
              <a:spAutoFit/>
            </a:bodyPr>
            <a:lstStyle/>
            <a:p>
              <a:pPr eaLnBrk="1" hangingPunct="1">
                <a:spcBef>
                  <a:spcPct val="50000"/>
                </a:spcBef>
              </a:pPr>
              <a:r>
                <a:rPr lang="en-US" i="1">
                  <a:latin typeface="Arial" charset="0"/>
                  <a:cs typeface="Arial" charset="0"/>
                </a:rPr>
                <a:t>assertions </a:t>
              </a:r>
              <a:r>
                <a:rPr lang="en-US">
                  <a:latin typeface="Arial" charset="0"/>
                  <a:cs typeface="Arial" charset="0"/>
                </a:rPr>
                <a:t>(database)</a:t>
              </a:r>
              <a:endParaRPr lang="en-US" i="1">
                <a:latin typeface="Arial" charset="0"/>
                <a:cs typeface="Arial" charset="0"/>
              </a:endParaRPr>
            </a:p>
          </p:txBody>
        </p:sp>
        <p:sp>
          <p:nvSpPr>
            <p:cNvPr id="77832" name="Line 8"/>
            <p:cNvSpPr>
              <a:spLocks noChangeShapeType="1"/>
            </p:cNvSpPr>
            <p:nvPr/>
          </p:nvSpPr>
          <p:spPr bwMode="auto">
            <a:xfrm>
              <a:off x="2744" y="2795"/>
              <a:ext cx="499" cy="0"/>
            </a:xfrm>
            <a:prstGeom prst="line">
              <a:avLst/>
            </a:prstGeom>
            <a:noFill/>
            <a:ln w="28575">
              <a:solidFill>
                <a:schemeClr val="tx1"/>
              </a:solidFill>
              <a:round/>
              <a:headEnd/>
              <a:tailEnd type="triangle" w="med" len="med"/>
            </a:ln>
            <a:effectLst/>
          </p:spPr>
          <p:txBody>
            <a:bodyPr/>
            <a:lstStyle/>
            <a:p>
              <a:endParaRPr lang="en-US"/>
            </a:p>
          </p:txBody>
        </p:sp>
        <p:sp>
          <p:nvSpPr>
            <p:cNvPr id="77833" name="Text Box 9"/>
            <p:cNvSpPr txBox="1">
              <a:spLocks noChangeArrowheads="1"/>
            </p:cNvSpPr>
            <p:nvPr/>
          </p:nvSpPr>
          <p:spPr bwMode="auto">
            <a:xfrm>
              <a:off x="3334" y="2636"/>
              <a:ext cx="1723" cy="250"/>
            </a:xfrm>
            <a:prstGeom prst="rect">
              <a:avLst/>
            </a:prstGeom>
            <a:noFill/>
            <a:ln w="9525">
              <a:noFill/>
              <a:miter lim="800000"/>
              <a:headEnd/>
              <a:tailEnd/>
            </a:ln>
            <a:effectLst/>
          </p:spPr>
          <p:txBody>
            <a:bodyPr>
              <a:spAutoFit/>
            </a:bodyPr>
            <a:lstStyle/>
            <a:p>
              <a:pPr eaLnBrk="1" hangingPunct="1">
                <a:spcBef>
                  <a:spcPct val="50000"/>
                </a:spcBef>
              </a:pPr>
              <a:r>
                <a:rPr lang="en-US" i="1">
                  <a:latin typeface="Arial" charset="0"/>
                  <a:cs typeface="Arial" charset="0"/>
                </a:rPr>
                <a:t>questions</a:t>
              </a:r>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Relationships</a:t>
            </a:r>
          </a:p>
        </p:txBody>
      </p:sp>
      <p:sp>
        <p:nvSpPr>
          <p:cNvPr id="78851" name="Rectangle 3"/>
          <p:cNvSpPr>
            <a:spLocks noGrp="1" noChangeArrowheads="1"/>
          </p:cNvSpPr>
          <p:nvPr>
            <p:ph type="body" idx="1"/>
          </p:nvPr>
        </p:nvSpPr>
        <p:spPr/>
        <p:txBody>
          <a:bodyPr/>
          <a:lstStyle/>
          <a:p>
            <a:pPr>
              <a:lnSpc>
                <a:spcPct val="90000"/>
              </a:lnSpc>
            </a:pPr>
            <a:r>
              <a:rPr lang="en-US" sz="2800"/>
              <a:t>Represent properties of and relations among the individuals</a:t>
            </a:r>
          </a:p>
          <a:p>
            <a:pPr>
              <a:lnSpc>
                <a:spcPct val="90000"/>
              </a:lnSpc>
            </a:pPr>
            <a:r>
              <a:rPr lang="en-US" sz="2800"/>
              <a:t>A relationship is application of a </a:t>
            </a:r>
            <a:r>
              <a:rPr lang="en-US" sz="2800" b="1" i="1">
                <a:solidFill>
                  <a:schemeClr val="accent2"/>
                </a:solidFill>
              </a:rPr>
              <a:t>predicate</a:t>
            </a:r>
            <a:r>
              <a:rPr lang="en-US" sz="2800"/>
              <a:t> to one or more </a:t>
            </a:r>
            <a:r>
              <a:rPr lang="en-US" sz="2800" b="1" i="1">
                <a:solidFill>
                  <a:schemeClr val="accent2"/>
                </a:solidFill>
              </a:rPr>
              <a:t>terms</a:t>
            </a:r>
          </a:p>
          <a:p>
            <a:pPr>
              <a:lnSpc>
                <a:spcPct val="90000"/>
              </a:lnSpc>
            </a:pPr>
            <a:r>
              <a:rPr lang="en-US" sz="2800"/>
              <a:t>Terms:</a:t>
            </a:r>
          </a:p>
          <a:p>
            <a:pPr lvl="1">
              <a:lnSpc>
                <a:spcPct val="90000"/>
              </a:lnSpc>
            </a:pPr>
            <a:r>
              <a:rPr lang="en-US" sz="2400" b="1" i="1"/>
              <a:t>atoms</a:t>
            </a:r>
            <a:r>
              <a:rPr lang="en-US" sz="2400" i="1"/>
              <a:t> </a:t>
            </a:r>
            <a:r>
              <a:rPr lang="en-US" sz="2400"/>
              <a:t>(or constants): </a:t>
            </a:r>
            <a:r>
              <a:rPr lang="en-US" sz="2400">
                <a:latin typeface="Lucida Console" pitchFamily="49" charset="0"/>
              </a:rPr>
              <a:t>john, 25, …</a:t>
            </a:r>
            <a:endParaRPr lang="en-US" sz="2400"/>
          </a:p>
          <a:p>
            <a:pPr lvl="1">
              <a:lnSpc>
                <a:spcPct val="90000"/>
              </a:lnSpc>
            </a:pPr>
            <a:r>
              <a:rPr lang="en-US" sz="2400" b="1" i="1"/>
              <a:t>variables</a:t>
            </a:r>
            <a:r>
              <a:rPr lang="en-US" sz="2400"/>
              <a:t> (begin with </a:t>
            </a:r>
            <a:r>
              <a:rPr lang="en-US" sz="2400" i="1"/>
              <a:t>uppercase letters</a:t>
            </a:r>
            <a:r>
              <a:rPr lang="en-US" sz="2400"/>
              <a:t>): </a:t>
            </a:r>
            <a:r>
              <a:rPr lang="en-US" sz="2400">
                <a:latin typeface="Lucida Console" pitchFamily="49" charset="0"/>
              </a:rPr>
              <a:t>X, …</a:t>
            </a:r>
          </a:p>
          <a:p>
            <a:pPr lvl="1">
              <a:lnSpc>
                <a:spcPct val="90000"/>
              </a:lnSpc>
            </a:pPr>
            <a:r>
              <a:rPr lang="en-US" sz="2400" b="1" i="1"/>
              <a:t>compounds</a:t>
            </a:r>
          </a:p>
          <a:p>
            <a:pPr>
              <a:lnSpc>
                <a:spcPct val="90000"/>
              </a:lnSpc>
            </a:pPr>
            <a:r>
              <a:rPr lang="en-US" sz="2800" b="1" i="1">
                <a:solidFill>
                  <a:schemeClr val="accent2"/>
                </a:solidFill>
              </a:rPr>
              <a:t>Horn clause form</a:t>
            </a:r>
            <a:r>
              <a:rPr lang="en-US" sz="2800" b="1" i="1"/>
              <a:t>: </a:t>
            </a:r>
            <a:r>
              <a:rPr lang="en-US" sz="2800"/>
              <a:t>At most one relationship in &lt;head&gt;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274638"/>
            <a:ext cx="8382000" cy="5821362"/>
          </a:xfrm>
        </p:spPr>
        <p:txBody>
          <a:bodyPr>
            <a:noAutofit/>
          </a:bodyPr>
          <a:lstStyle/>
          <a:p>
            <a:r>
              <a:rPr lang="en-US" sz="9600" b="1" dirty="0">
                <a:solidFill>
                  <a:srgbClr val="FF0000"/>
                </a:solidFill>
                <a:effectLst>
                  <a:outerShdw blurRad="38100" dist="38100" dir="2700000" algn="tl">
                    <a:srgbClr val="000000">
                      <a:alpha val="43137"/>
                    </a:srgbClr>
                  </a:outerShdw>
                </a:effectLst>
              </a:rPr>
              <a:t>What is Logic Programming?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6049962"/>
          </a:xfrm>
          <a:solidFill>
            <a:srgbClr val="FFFF00"/>
          </a:solidFill>
        </p:spPr>
        <p:txBody>
          <a:bodyPr>
            <a:noAutofit/>
          </a:bodyPr>
          <a:lstStyle/>
          <a:p>
            <a:r>
              <a:rPr lang="en-US" sz="13800" b="1" dirty="0" smtClean="0">
                <a:solidFill>
                  <a:srgbClr val="FF0000"/>
                </a:solidFill>
                <a:effectLst>
                  <a:outerShdw blurRad="38100" dist="38100" dir="2700000" algn="tl">
                    <a:srgbClr val="000000">
                      <a:alpha val="43137"/>
                    </a:srgbClr>
                  </a:outerShdw>
                </a:effectLst>
              </a:rPr>
              <a:t>World of Toys</a:t>
            </a:r>
            <a:endParaRPr lang="en-US" sz="138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solidFill>
            <a:srgbClr val="FFFF00"/>
          </a:solidFill>
        </p:spPr>
        <p:txBody>
          <a:bodyPr/>
          <a:lstStyle/>
          <a:p>
            <a:r>
              <a:rPr lang="en-US" dirty="0" smtClean="0"/>
              <a:t>World of Toys - </a:t>
            </a:r>
            <a:r>
              <a:rPr lang="en-US" b="1" dirty="0" smtClean="0">
                <a:solidFill>
                  <a:srgbClr val="FF0000"/>
                </a:solidFill>
                <a:effectLst>
                  <a:outerShdw blurRad="38100" dist="38100" dir="2700000" algn="tl">
                    <a:srgbClr val="000000">
                      <a:alpha val="43137"/>
                    </a:srgbClr>
                  </a:outerShdw>
                </a:effectLst>
              </a:rPr>
              <a:t>Example 2</a:t>
            </a:r>
            <a:endParaRPr lang="en-US" b="1" dirty="0">
              <a:solidFill>
                <a:srgbClr val="FF0000"/>
              </a:solidFill>
              <a:effectLst>
                <a:outerShdw blurRad="38100" dist="38100" dir="2700000" algn="tl">
                  <a:srgbClr val="000000">
                    <a:alpha val="43137"/>
                  </a:srgbClr>
                </a:outerShdw>
              </a:effectLst>
            </a:endParaRPr>
          </a:p>
        </p:txBody>
      </p:sp>
      <p:sp>
        <p:nvSpPr>
          <p:cNvPr id="69635" name="Rectangle 3"/>
          <p:cNvSpPr>
            <a:spLocks noGrp="1" noChangeArrowheads="1"/>
          </p:cNvSpPr>
          <p:nvPr>
            <p:ph idx="1"/>
          </p:nvPr>
        </p:nvSpPr>
        <p:spPr/>
        <p:txBody>
          <a:bodyPr>
            <a:normAutofit fontScale="92500" lnSpcReduction="10000"/>
          </a:bodyPr>
          <a:lstStyle/>
          <a:p>
            <a:pPr marL="457200" indent="-457200">
              <a:lnSpc>
                <a:spcPct val="80000"/>
              </a:lnSpc>
            </a:pPr>
            <a:r>
              <a:rPr lang="en-US" sz="2400" dirty="0"/>
              <a:t>Let us consider the following description of a “system”; </a:t>
            </a:r>
          </a:p>
          <a:p>
            <a:pPr marL="838200" lvl="1" indent="-381000">
              <a:lnSpc>
                <a:spcPct val="80000"/>
              </a:lnSpc>
            </a:pPr>
            <a:r>
              <a:rPr lang="en-US" sz="2000" b="1" dirty="0">
                <a:solidFill>
                  <a:srgbClr val="0070C0"/>
                </a:solidFill>
                <a:effectLst>
                  <a:outerShdw blurRad="38100" dist="38100" dir="2700000" algn="tl">
                    <a:srgbClr val="000000">
                      <a:alpha val="43137"/>
                    </a:srgbClr>
                  </a:outerShdw>
                </a:effectLst>
              </a:rPr>
              <a:t>Ann likes every toy she plays with. </a:t>
            </a:r>
            <a:endParaRPr lang="en-US" sz="2000" b="1" dirty="0" smtClean="0">
              <a:solidFill>
                <a:srgbClr val="0070C0"/>
              </a:solidFill>
              <a:effectLst>
                <a:outerShdw blurRad="38100" dist="38100" dir="2700000" algn="tl">
                  <a:srgbClr val="000000">
                    <a:alpha val="43137"/>
                  </a:srgbClr>
                </a:outerShdw>
              </a:effectLst>
            </a:endParaRPr>
          </a:p>
          <a:p>
            <a:pPr marL="838200" lvl="1" indent="-381000">
              <a:lnSpc>
                <a:spcPct val="80000"/>
              </a:lnSpc>
            </a:pPr>
            <a:r>
              <a:rPr lang="en-US" sz="2000" b="1" dirty="0" smtClean="0">
                <a:solidFill>
                  <a:srgbClr val="0070C0"/>
                </a:solidFill>
                <a:effectLst>
                  <a:outerShdw blurRad="38100" dist="38100" dir="2700000" algn="tl">
                    <a:srgbClr val="000000">
                      <a:alpha val="43137"/>
                    </a:srgbClr>
                  </a:outerShdw>
                </a:effectLst>
              </a:rPr>
              <a:t>A </a:t>
            </a:r>
            <a:r>
              <a:rPr lang="en-US" sz="2000" b="1" dirty="0">
                <a:solidFill>
                  <a:srgbClr val="0070C0"/>
                </a:solidFill>
                <a:effectLst>
                  <a:outerShdw blurRad="38100" dist="38100" dir="2700000" algn="tl">
                    <a:srgbClr val="000000">
                      <a:alpha val="43137"/>
                    </a:srgbClr>
                  </a:outerShdw>
                </a:effectLst>
              </a:rPr>
              <a:t>doll is a toy. </a:t>
            </a:r>
            <a:endParaRPr lang="en-US" sz="2000" b="1" dirty="0" smtClean="0">
              <a:solidFill>
                <a:srgbClr val="0070C0"/>
              </a:solidFill>
              <a:effectLst>
                <a:outerShdw blurRad="38100" dist="38100" dir="2700000" algn="tl">
                  <a:srgbClr val="000000">
                    <a:alpha val="43137"/>
                  </a:srgbClr>
                </a:outerShdw>
              </a:effectLst>
            </a:endParaRPr>
          </a:p>
          <a:p>
            <a:pPr marL="838200" lvl="1" indent="-381000">
              <a:lnSpc>
                <a:spcPct val="80000"/>
              </a:lnSpc>
            </a:pPr>
            <a:r>
              <a:rPr lang="en-US" sz="2000" b="1" dirty="0" smtClean="0">
                <a:solidFill>
                  <a:srgbClr val="0070C0"/>
                </a:solidFill>
                <a:effectLst>
                  <a:outerShdw blurRad="38100" dist="38100" dir="2700000" algn="tl">
                    <a:srgbClr val="000000">
                      <a:alpha val="43137"/>
                    </a:srgbClr>
                  </a:outerShdw>
                </a:effectLst>
              </a:rPr>
              <a:t>A </a:t>
            </a:r>
            <a:r>
              <a:rPr lang="en-US" sz="2000" b="1" dirty="0">
                <a:solidFill>
                  <a:srgbClr val="0070C0"/>
                </a:solidFill>
                <a:effectLst>
                  <a:outerShdw blurRad="38100" dist="38100" dir="2700000" algn="tl">
                    <a:srgbClr val="000000">
                      <a:alpha val="43137"/>
                    </a:srgbClr>
                  </a:outerShdw>
                </a:effectLst>
              </a:rPr>
              <a:t>train is a toy. </a:t>
            </a:r>
            <a:endParaRPr lang="en-US" sz="2000" b="1" dirty="0" smtClean="0">
              <a:solidFill>
                <a:srgbClr val="0070C0"/>
              </a:solidFill>
              <a:effectLst>
                <a:outerShdw blurRad="38100" dist="38100" dir="2700000" algn="tl">
                  <a:srgbClr val="000000">
                    <a:alpha val="43137"/>
                  </a:srgbClr>
                </a:outerShdw>
              </a:effectLst>
            </a:endParaRPr>
          </a:p>
          <a:p>
            <a:pPr marL="838200" lvl="1" indent="-381000">
              <a:lnSpc>
                <a:spcPct val="80000"/>
              </a:lnSpc>
            </a:pPr>
            <a:r>
              <a:rPr lang="en-US" sz="2000" b="1" dirty="0" smtClean="0">
                <a:solidFill>
                  <a:srgbClr val="0070C0"/>
                </a:solidFill>
                <a:effectLst>
                  <a:outerShdw blurRad="38100" dist="38100" dir="2700000" algn="tl">
                    <a:srgbClr val="000000">
                      <a:alpha val="43137"/>
                    </a:srgbClr>
                  </a:outerShdw>
                </a:effectLst>
              </a:rPr>
              <a:t>Ann </a:t>
            </a:r>
            <a:r>
              <a:rPr lang="en-US" sz="2000" b="1" dirty="0">
                <a:solidFill>
                  <a:srgbClr val="0070C0"/>
                </a:solidFill>
                <a:effectLst>
                  <a:outerShdw blurRad="38100" dist="38100" dir="2700000" algn="tl">
                    <a:srgbClr val="000000">
                      <a:alpha val="43137"/>
                    </a:srgbClr>
                  </a:outerShdw>
                </a:effectLst>
              </a:rPr>
              <a:t>plays with trains. </a:t>
            </a:r>
            <a:endParaRPr lang="en-US" sz="2000" b="1" dirty="0" smtClean="0">
              <a:solidFill>
                <a:srgbClr val="0070C0"/>
              </a:solidFill>
              <a:effectLst>
                <a:outerShdw blurRad="38100" dist="38100" dir="2700000" algn="tl">
                  <a:srgbClr val="000000">
                    <a:alpha val="43137"/>
                  </a:srgbClr>
                </a:outerShdw>
              </a:effectLst>
            </a:endParaRPr>
          </a:p>
          <a:p>
            <a:pPr marL="838200" lvl="1" indent="-381000">
              <a:lnSpc>
                <a:spcPct val="80000"/>
              </a:lnSpc>
            </a:pPr>
            <a:r>
              <a:rPr lang="en-US" sz="2000" b="1" dirty="0" smtClean="0">
                <a:solidFill>
                  <a:srgbClr val="0070C0"/>
                </a:solidFill>
                <a:effectLst>
                  <a:outerShdw blurRad="38100" dist="38100" dir="2700000" algn="tl">
                    <a:srgbClr val="000000">
                      <a:alpha val="43137"/>
                    </a:srgbClr>
                  </a:outerShdw>
                </a:effectLst>
              </a:rPr>
              <a:t>John </a:t>
            </a:r>
            <a:r>
              <a:rPr lang="en-US" sz="2000" b="1" dirty="0">
                <a:solidFill>
                  <a:srgbClr val="0070C0"/>
                </a:solidFill>
                <a:effectLst>
                  <a:outerShdw blurRad="38100" dist="38100" dir="2700000" algn="tl">
                    <a:srgbClr val="000000">
                      <a:alpha val="43137"/>
                    </a:srgbClr>
                  </a:outerShdw>
                </a:effectLst>
              </a:rPr>
              <a:t>likes everything Ann likes. </a:t>
            </a:r>
          </a:p>
          <a:p>
            <a:pPr marL="457200" indent="-457200">
              <a:lnSpc>
                <a:spcPct val="80000"/>
              </a:lnSpc>
            </a:pPr>
            <a:endParaRPr lang="en-US" sz="2400" dirty="0"/>
          </a:p>
          <a:p>
            <a:pPr marL="457200" indent="-457200">
              <a:lnSpc>
                <a:spcPct val="80000"/>
              </a:lnSpc>
            </a:pPr>
            <a:r>
              <a:rPr lang="en-US" sz="2400" dirty="0"/>
              <a:t>To </a:t>
            </a:r>
            <a:r>
              <a:rPr lang="en-US" sz="2400" dirty="0">
                <a:solidFill>
                  <a:srgbClr val="FF0000"/>
                </a:solidFill>
              </a:rPr>
              <a:t>express this in Prolog </a:t>
            </a:r>
            <a:r>
              <a:rPr lang="en-US" sz="2400" dirty="0"/>
              <a:t>we must: </a:t>
            </a:r>
          </a:p>
          <a:p>
            <a:pPr marL="838200" lvl="1" indent="-381000">
              <a:lnSpc>
                <a:spcPct val="80000"/>
              </a:lnSpc>
              <a:buFontTx/>
              <a:buAutoNum type="arabicPeriod"/>
            </a:pPr>
            <a:r>
              <a:rPr lang="en-US" sz="2000" dirty="0"/>
              <a:t>Identify the entities, or actual things, mentioned in the description </a:t>
            </a:r>
          </a:p>
          <a:p>
            <a:pPr marL="838200" lvl="1" indent="-381000">
              <a:lnSpc>
                <a:spcPct val="80000"/>
              </a:lnSpc>
              <a:buFontTx/>
              <a:buAutoNum type="arabicPeriod"/>
            </a:pPr>
            <a:r>
              <a:rPr lang="en-US" sz="2000" dirty="0"/>
              <a:t>Identify the types of properties that things can have, as well as the relations that can hold between these things </a:t>
            </a:r>
          </a:p>
          <a:p>
            <a:pPr marL="838200" lvl="1" indent="-381000">
              <a:lnSpc>
                <a:spcPct val="80000"/>
              </a:lnSpc>
              <a:buFontTx/>
              <a:buAutoNum type="arabicPeriod"/>
            </a:pPr>
            <a:r>
              <a:rPr lang="en-US" sz="2000" dirty="0"/>
              <a:t>Figure out which properties/relations hold for which entities</a:t>
            </a:r>
          </a:p>
          <a:p>
            <a:pPr marL="457200" indent="-457200">
              <a:lnSpc>
                <a:spcPct val="80000"/>
              </a:lnSpc>
            </a:pPr>
            <a:endParaRPr lang="en-US" sz="2400" dirty="0"/>
          </a:p>
          <a:p>
            <a:pPr marL="457200" indent="-457200">
              <a:lnSpc>
                <a:spcPct val="80000"/>
              </a:lnSpc>
            </a:pPr>
            <a:r>
              <a:rPr lang="en-US" sz="2400" dirty="0"/>
              <a:t>There is really no unique way of doing this; </a:t>
            </a:r>
            <a:endParaRPr lang="en-US" sz="2400" dirty="0" smtClean="0"/>
          </a:p>
          <a:p>
            <a:pPr marL="857250" lvl="1" indent="-457200">
              <a:lnSpc>
                <a:spcPct val="80000"/>
              </a:lnSpc>
            </a:pPr>
            <a:r>
              <a:rPr lang="en-US" sz="2000" dirty="0" smtClean="0"/>
              <a:t>we </a:t>
            </a:r>
            <a:r>
              <a:rPr lang="en-US" sz="2000" dirty="0"/>
              <a:t>must decide the </a:t>
            </a:r>
            <a:r>
              <a:rPr lang="en-US" sz="2000" dirty="0">
                <a:solidFill>
                  <a:srgbClr val="FF0000"/>
                </a:solidFill>
              </a:rPr>
              <a:t>best way </a:t>
            </a:r>
            <a:r>
              <a:rPr lang="en-US" sz="2000" dirty="0"/>
              <a:t>to </a:t>
            </a:r>
            <a:r>
              <a:rPr lang="en-US" sz="2000" dirty="0">
                <a:solidFill>
                  <a:srgbClr val="00B050"/>
                </a:solidFill>
              </a:rPr>
              <a:t>structure our data </a:t>
            </a:r>
            <a:endParaRPr lang="en-US" sz="2000" dirty="0" smtClean="0">
              <a:solidFill>
                <a:srgbClr val="00B050"/>
              </a:solidFill>
            </a:endParaRPr>
          </a:p>
          <a:p>
            <a:pPr marL="1257300" lvl="2" indent="-457200">
              <a:lnSpc>
                <a:spcPct val="80000"/>
              </a:lnSpc>
            </a:pPr>
            <a:r>
              <a:rPr lang="en-US" sz="1600" dirty="0" smtClean="0"/>
              <a:t>(</a:t>
            </a:r>
            <a:r>
              <a:rPr lang="en-US" sz="1600" dirty="0"/>
              <a:t>based on what we want to do with it).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A Small Example</a:t>
            </a:r>
          </a:p>
        </p:txBody>
      </p:sp>
      <p:sp>
        <p:nvSpPr>
          <p:cNvPr id="70659" name="Rectangle 3"/>
          <p:cNvSpPr>
            <a:spLocks noGrp="1" noChangeArrowheads="1"/>
          </p:cNvSpPr>
          <p:nvPr>
            <p:ph idx="1"/>
          </p:nvPr>
        </p:nvSpPr>
        <p:spPr/>
        <p:txBody>
          <a:bodyPr>
            <a:normAutofit lnSpcReduction="10000"/>
          </a:bodyPr>
          <a:lstStyle/>
          <a:p>
            <a:pPr>
              <a:lnSpc>
                <a:spcPct val="90000"/>
              </a:lnSpc>
            </a:pPr>
            <a:r>
              <a:rPr lang="en-US" sz="2800" dirty="0"/>
              <a:t>We will choose the following: </a:t>
            </a:r>
          </a:p>
          <a:p>
            <a:pPr lvl="1">
              <a:lnSpc>
                <a:spcPct val="90000"/>
              </a:lnSpc>
            </a:pPr>
            <a:r>
              <a:rPr lang="en-US" sz="2400" dirty="0">
                <a:solidFill>
                  <a:srgbClr val="FF0000"/>
                </a:solidFill>
              </a:rPr>
              <a:t>Things: </a:t>
            </a:r>
          </a:p>
          <a:p>
            <a:pPr lvl="2">
              <a:lnSpc>
                <a:spcPct val="90000"/>
              </a:lnSpc>
            </a:pPr>
            <a:r>
              <a:rPr lang="en-US" sz="2000" dirty="0"/>
              <a:t>Ann, Sue, doll, train </a:t>
            </a:r>
          </a:p>
          <a:p>
            <a:pPr lvl="1">
              <a:lnSpc>
                <a:spcPct val="90000"/>
              </a:lnSpc>
            </a:pPr>
            <a:r>
              <a:rPr lang="en-US" sz="2400" dirty="0">
                <a:solidFill>
                  <a:srgbClr val="FF0000"/>
                </a:solidFill>
              </a:rPr>
              <a:t>Properties: </a:t>
            </a:r>
          </a:p>
          <a:p>
            <a:pPr lvl="2">
              <a:lnSpc>
                <a:spcPct val="90000"/>
              </a:lnSpc>
            </a:pPr>
            <a:r>
              <a:rPr lang="en-US" sz="2000" dirty="0"/>
              <a:t>“... is a toy”</a:t>
            </a:r>
          </a:p>
          <a:p>
            <a:pPr lvl="1">
              <a:lnSpc>
                <a:spcPct val="90000"/>
              </a:lnSpc>
            </a:pPr>
            <a:r>
              <a:rPr lang="en-US" sz="2400" dirty="0">
                <a:solidFill>
                  <a:srgbClr val="FF0000"/>
                </a:solidFill>
              </a:rPr>
              <a:t>Relations: </a:t>
            </a:r>
          </a:p>
          <a:p>
            <a:pPr lvl="2">
              <a:lnSpc>
                <a:spcPct val="90000"/>
              </a:lnSpc>
            </a:pPr>
            <a:r>
              <a:rPr lang="en-US" sz="2000" dirty="0"/>
              <a:t>“... likes ...”, “... plays with ...” </a:t>
            </a:r>
          </a:p>
          <a:p>
            <a:pPr lvl="1">
              <a:lnSpc>
                <a:spcPct val="90000"/>
              </a:lnSpc>
            </a:pPr>
            <a:endParaRPr lang="en-US" sz="2400" dirty="0"/>
          </a:p>
          <a:p>
            <a:pPr>
              <a:lnSpc>
                <a:spcPct val="90000"/>
              </a:lnSpc>
            </a:pPr>
            <a:r>
              <a:rPr lang="en-US" sz="2800" dirty="0"/>
              <a:t>Constructing </a:t>
            </a:r>
            <a:r>
              <a:rPr lang="en-US" sz="2800" dirty="0">
                <a:solidFill>
                  <a:srgbClr val="FF0000"/>
                </a:solidFill>
              </a:rPr>
              <a:t>our knowledge base </a:t>
            </a:r>
            <a:r>
              <a:rPr lang="en-US" sz="2800" dirty="0"/>
              <a:t>then consists of writing </a:t>
            </a:r>
            <a:r>
              <a:rPr lang="en-US" sz="2800" dirty="0" smtClean="0"/>
              <a:t>down:</a:t>
            </a:r>
          </a:p>
          <a:p>
            <a:pPr lvl="1">
              <a:lnSpc>
                <a:spcPct val="90000"/>
              </a:lnSpc>
            </a:pPr>
            <a:r>
              <a:rPr lang="en-US" sz="2400" dirty="0" smtClean="0"/>
              <a:t> </a:t>
            </a:r>
            <a:r>
              <a:rPr lang="en-US" sz="2400" u="sng" dirty="0">
                <a:solidFill>
                  <a:srgbClr val="00B050"/>
                </a:solidFill>
              </a:rPr>
              <a:t>which properties </a:t>
            </a:r>
            <a:r>
              <a:rPr lang="en-US" sz="2400" dirty="0" smtClean="0"/>
              <a:t>hold </a:t>
            </a:r>
            <a:r>
              <a:rPr lang="en-US" sz="2400" dirty="0"/>
              <a:t>for which </a:t>
            </a:r>
            <a:r>
              <a:rPr lang="en-US" sz="2400" dirty="0" smtClean="0"/>
              <a:t>things</a:t>
            </a:r>
          </a:p>
          <a:p>
            <a:pPr lvl="1">
              <a:lnSpc>
                <a:spcPct val="90000"/>
              </a:lnSpc>
            </a:pPr>
            <a:r>
              <a:rPr lang="en-US" sz="2400" u="sng" dirty="0" smtClean="0">
                <a:solidFill>
                  <a:srgbClr val="00B050"/>
                </a:solidFill>
                <a:effectLst>
                  <a:outerShdw blurRad="38100" dist="38100" dir="2700000" algn="tl">
                    <a:srgbClr val="000000">
                      <a:alpha val="43137"/>
                    </a:srgbClr>
                  </a:outerShdw>
                </a:effectLst>
              </a:rPr>
              <a:t>which relationships </a:t>
            </a:r>
            <a:r>
              <a:rPr lang="en-US" sz="2400" dirty="0" smtClean="0"/>
              <a:t>hold for which things</a:t>
            </a:r>
            <a:endParaRPr lang="en-US" sz="2400" dirty="0"/>
          </a:p>
        </p:txBody>
      </p:sp>
      <p:sp>
        <p:nvSpPr>
          <p:cNvPr id="4" name="Rectangle 2"/>
          <p:cNvSpPr txBox="1">
            <a:spLocks noChangeArrowheads="1"/>
          </p:cNvSpPr>
          <p:nvPr/>
        </p:nvSpPr>
        <p:spPr>
          <a:xfrm>
            <a:off x="609600" y="427038"/>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A Small Example</a:t>
            </a:r>
          </a:p>
        </p:txBody>
      </p:sp>
      <p:sp>
        <p:nvSpPr>
          <p:cNvPr id="71683" name="Rectangle 3"/>
          <p:cNvSpPr>
            <a:spLocks noGrp="1" noChangeArrowheads="1"/>
          </p:cNvSpPr>
          <p:nvPr>
            <p:ph idx="1"/>
          </p:nvPr>
        </p:nvSpPr>
        <p:spPr/>
        <p:txBody>
          <a:bodyPr/>
          <a:lstStyle/>
          <a:p>
            <a:r>
              <a:rPr lang="en-US"/>
              <a:t>We write: </a:t>
            </a:r>
            <a:br>
              <a:rPr lang="en-US"/>
            </a:br>
            <a:endParaRPr lang="en-US"/>
          </a:p>
          <a:p>
            <a:pPr lvl="1">
              <a:buFontTx/>
              <a:buNone/>
            </a:pPr>
            <a:r>
              <a:rPr lang="en-US"/>
              <a:t>likes(ann,X) :- toy(X), plays(ann,X).</a:t>
            </a:r>
          </a:p>
          <a:p>
            <a:pPr lvl="1">
              <a:buFontTx/>
              <a:buNone/>
            </a:pPr>
            <a:r>
              <a:rPr lang="en-US"/>
              <a:t>toy(doll). </a:t>
            </a:r>
          </a:p>
          <a:p>
            <a:pPr lvl="1">
              <a:buFontTx/>
              <a:buNone/>
            </a:pPr>
            <a:r>
              <a:rPr lang="en-US"/>
              <a:t>toy(train).</a:t>
            </a:r>
          </a:p>
          <a:p>
            <a:pPr lvl="1">
              <a:buFontTx/>
              <a:buNone/>
            </a:pPr>
            <a:r>
              <a:rPr lang="en-US"/>
              <a:t>plays(ann,train).</a:t>
            </a:r>
          </a:p>
          <a:p>
            <a:pPr lvl="1">
              <a:buFontTx/>
              <a:buNone/>
            </a:pPr>
            <a:r>
              <a:rPr lang="en-US"/>
              <a:t>likes(john,Y) :- likes(ann,Y).</a:t>
            </a:r>
          </a:p>
        </p:txBody>
      </p:sp>
      <p:sp>
        <p:nvSpPr>
          <p:cNvPr id="4" name="Rectangle 2"/>
          <p:cNvSpPr txBox="1">
            <a:spLocks noChangeArrowheads="1"/>
          </p:cNvSpPr>
          <p:nvPr/>
        </p:nvSpPr>
        <p:spPr>
          <a:xfrm>
            <a:off x="609600" y="427038"/>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4000"/>
              <a:t>A Small Example – What It Means</a:t>
            </a:r>
          </a:p>
        </p:txBody>
      </p:sp>
      <p:sp>
        <p:nvSpPr>
          <p:cNvPr id="72707" name="Rectangle 3"/>
          <p:cNvSpPr>
            <a:spLocks noGrp="1" noChangeArrowheads="1"/>
          </p:cNvSpPr>
          <p:nvPr>
            <p:ph idx="1"/>
          </p:nvPr>
        </p:nvSpPr>
        <p:spPr/>
        <p:txBody>
          <a:bodyPr>
            <a:normAutofit lnSpcReduction="10000"/>
          </a:bodyPr>
          <a:lstStyle/>
          <a:p>
            <a:r>
              <a:rPr lang="en-US" dirty="0"/>
              <a:t>There are three important logical symbols</a:t>
            </a:r>
          </a:p>
          <a:p>
            <a:pPr lvl="1">
              <a:buFontTx/>
              <a:buNone/>
            </a:pPr>
            <a:r>
              <a:rPr lang="en-US" sz="3200" b="1" dirty="0">
                <a:solidFill>
                  <a:srgbClr val="0066FF"/>
                </a:solidFill>
                <a:effectLst>
                  <a:outerShdw blurRad="38100" dist="38100" dir="2700000" algn="tl">
                    <a:srgbClr val="000000">
                      <a:alpha val="43137"/>
                    </a:srgbClr>
                  </a:outerShdw>
                </a:effectLst>
              </a:rPr>
              <a:t>:-</a:t>
            </a:r>
            <a:r>
              <a:rPr lang="en-US" dirty="0"/>
              <a:t>  if  </a:t>
            </a:r>
          </a:p>
          <a:p>
            <a:pPr lvl="1">
              <a:buFontTx/>
              <a:buNone/>
            </a:pPr>
            <a:r>
              <a:rPr lang="en-US" sz="3200" b="1" dirty="0">
                <a:solidFill>
                  <a:srgbClr val="0066FF"/>
                </a:solidFill>
                <a:effectLst>
                  <a:outerShdw blurRad="38100" dist="38100" dir="2700000" algn="tl">
                    <a:srgbClr val="000000">
                      <a:alpha val="43137"/>
                    </a:srgbClr>
                  </a:outerShdw>
                </a:effectLst>
              </a:rPr>
              <a:t>,</a:t>
            </a:r>
            <a:r>
              <a:rPr lang="en-US" dirty="0"/>
              <a:t> and </a:t>
            </a:r>
          </a:p>
          <a:p>
            <a:pPr lvl="1">
              <a:buFontTx/>
              <a:buNone/>
            </a:pPr>
            <a:r>
              <a:rPr lang="en-US" sz="3200" b="1" dirty="0">
                <a:solidFill>
                  <a:srgbClr val="0066FF"/>
                </a:solidFill>
                <a:effectLst>
                  <a:outerShdw blurRad="38100" dist="38100" dir="2700000" algn="tl">
                    <a:srgbClr val="000000">
                      <a:alpha val="43137"/>
                    </a:srgbClr>
                  </a:outerShdw>
                </a:effectLst>
              </a:rPr>
              <a:t>; </a:t>
            </a:r>
            <a:r>
              <a:rPr lang="en-US" dirty="0"/>
              <a:t>or </a:t>
            </a:r>
          </a:p>
          <a:p>
            <a:endParaRPr lang="en-US" dirty="0"/>
          </a:p>
          <a:p>
            <a:r>
              <a:rPr lang="en-US" dirty="0"/>
              <a:t>X and Y are </a:t>
            </a:r>
            <a:r>
              <a:rPr lang="en-US" i="1" dirty="0">
                <a:solidFill>
                  <a:srgbClr val="0066FF"/>
                </a:solidFill>
              </a:rPr>
              <a:t>variables</a:t>
            </a:r>
            <a:r>
              <a:rPr lang="en-US" dirty="0"/>
              <a:t> </a:t>
            </a:r>
          </a:p>
          <a:p>
            <a:pPr lvl="1"/>
            <a:r>
              <a:rPr lang="en-US" dirty="0" err="1"/>
              <a:t>ann</a:t>
            </a:r>
            <a:r>
              <a:rPr lang="en-US" dirty="0"/>
              <a:t>, john, doll and train are </a:t>
            </a:r>
            <a:r>
              <a:rPr lang="en-US" i="1" dirty="0">
                <a:solidFill>
                  <a:srgbClr val="0066FF"/>
                </a:solidFill>
              </a:rPr>
              <a:t>constants</a:t>
            </a:r>
            <a:r>
              <a:rPr lang="en-US" dirty="0"/>
              <a:t> </a:t>
            </a:r>
          </a:p>
          <a:p>
            <a:pPr lvl="1"/>
            <a:r>
              <a:rPr lang="en-US" dirty="0"/>
              <a:t>likes, toy and plays are </a:t>
            </a:r>
            <a:r>
              <a:rPr lang="en-US" i="1" dirty="0">
                <a:solidFill>
                  <a:srgbClr val="FF0000"/>
                </a:solidFill>
              </a:rPr>
              <a:t>predicate</a:t>
            </a:r>
            <a:r>
              <a:rPr lang="en-US" dirty="0">
                <a:solidFill>
                  <a:srgbClr val="FF0000"/>
                </a:solidFill>
              </a:rPr>
              <a:t> symbols </a:t>
            </a:r>
          </a:p>
        </p:txBody>
      </p:sp>
      <p:sp>
        <p:nvSpPr>
          <p:cNvPr id="4" name="Rectangle 2"/>
          <p:cNvSpPr txBox="1">
            <a:spLocks noChangeArrowheads="1"/>
          </p:cNvSpPr>
          <p:nvPr/>
        </p:nvSpPr>
        <p:spPr>
          <a:xfrm>
            <a:off x="609600" y="427038"/>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4000"/>
              <a:t>A Small Example – What It Means</a:t>
            </a:r>
          </a:p>
        </p:txBody>
      </p:sp>
      <p:sp>
        <p:nvSpPr>
          <p:cNvPr id="73731" name="Rectangle 3"/>
          <p:cNvSpPr>
            <a:spLocks noGrp="1" noChangeArrowheads="1"/>
          </p:cNvSpPr>
          <p:nvPr>
            <p:ph idx="1"/>
          </p:nvPr>
        </p:nvSpPr>
        <p:spPr/>
        <p:txBody>
          <a:bodyPr/>
          <a:lstStyle/>
          <a:p>
            <a:pPr>
              <a:lnSpc>
                <a:spcPct val="80000"/>
              </a:lnSpc>
            </a:pPr>
            <a:r>
              <a:rPr lang="en-US" sz="2800" dirty="0"/>
              <a:t>A </a:t>
            </a:r>
            <a:r>
              <a:rPr lang="en-US" sz="2800" b="1" dirty="0">
                <a:solidFill>
                  <a:srgbClr val="FF0000"/>
                </a:solidFill>
              </a:rPr>
              <a:t>variable</a:t>
            </a:r>
            <a:r>
              <a:rPr lang="en-US" sz="2800" dirty="0"/>
              <a:t> represents some unspecified element of the system </a:t>
            </a:r>
          </a:p>
          <a:p>
            <a:pPr>
              <a:lnSpc>
                <a:spcPct val="80000"/>
              </a:lnSpc>
            </a:pPr>
            <a:r>
              <a:rPr lang="en-US" sz="2800" dirty="0"/>
              <a:t>A </a:t>
            </a:r>
            <a:r>
              <a:rPr lang="en-US" sz="2800" b="1" dirty="0">
                <a:solidFill>
                  <a:srgbClr val="FF0000"/>
                </a:solidFill>
              </a:rPr>
              <a:t>constant</a:t>
            </a:r>
            <a:r>
              <a:rPr lang="en-US" sz="2800" dirty="0"/>
              <a:t> represents a particular, known, member of the system </a:t>
            </a:r>
          </a:p>
          <a:p>
            <a:pPr>
              <a:lnSpc>
                <a:spcPct val="80000"/>
              </a:lnSpc>
            </a:pPr>
            <a:r>
              <a:rPr lang="en-US" sz="2800" dirty="0"/>
              <a:t>A </a:t>
            </a:r>
            <a:r>
              <a:rPr lang="en-US" sz="2800" b="1" dirty="0">
                <a:solidFill>
                  <a:srgbClr val="FF0000"/>
                </a:solidFill>
              </a:rPr>
              <a:t>predicate</a:t>
            </a:r>
            <a:r>
              <a:rPr lang="en-US" sz="2800" dirty="0"/>
              <a:t> represents some relation or property in the system. </a:t>
            </a:r>
          </a:p>
          <a:p>
            <a:pPr>
              <a:lnSpc>
                <a:spcPct val="80000"/>
              </a:lnSpc>
            </a:pPr>
            <a:endParaRPr lang="en-US" sz="2800" dirty="0"/>
          </a:p>
          <a:p>
            <a:pPr>
              <a:lnSpc>
                <a:spcPct val="80000"/>
              </a:lnSpc>
            </a:pPr>
            <a:r>
              <a:rPr lang="en-US" sz="2800" dirty="0"/>
              <a:t>Note that: </a:t>
            </a:r>
          </a:p>
          <a:p>
            <a:pPr lvl="1">
              <a:lnSpc>
                <a:spcPct val="80000"/>
              </a:lnSpc>
            </a:pPr>
            <a:r>
              <a:rPr lang="en-US" sz="2400" dirty="0"/>
              <a:t>Variables always start with an </a:t>
            </a:r>
            <a:r>
              <a:rPr lang="en-US" sz="2400" dirty="0">
                <a:solidFill>
                  <a:srgbClr val="FF0000"/>
                </a:solidFill>
              </a:rPr>
              <a:t>upper-case</a:t>
            </a:r>
            <a:r>
              <a:rPr lang="en-US" sz="2400" dirty="0"/>
              <a:t> letter or an underscore </a:t>
            </a:r>
          </a:p>
          <a:p>
            <a:pPr lvl="1">
              <a:lnSpc>
                <a:spcPct val="80000"/>
              </a:lnSpc>
            </a:pPr>
            <a:r>
              <a:rPr lang="en-US" sz="2400" dirty="0"/>
              <a:t>Predicates and constants always start with a l</a:t>
            </a:r>
            <a:r>
              <a:rPr lang="en-US" sz="2400" dirty="0">
                <a:solidFill>
                  <a:srgbClr val="FF0000"/>
                </a:solidFill>
              </a:rPr>
              <a:t>ower-case</a:t>
            </a:r>
            <a:r>
              <a:rPr lang="en-US" sz="2400" dirty="0"/>
              <a:t> letter or digit </a:t>
            </a:r>
          </a:p>
        </p:txBody>
      </p:sp>
      <p:sp>
        <p:nvSpPr>
          <p:cNvPr id="4" name="Rectangle 2"/>
          <p:cNvSpPr txBox="1">
            <a:spLocks noChangeArrowheads="1"/>
          </p:cNvSpPr>
          <p:nvPr/>
        </p:nvSpPr>
        <p:spPr>
          <a:xfrm>
            <a:off x="609600" y="427038"/>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4000"/>
              <a:t>A Small Example – What It Means</a:t>
            </a:r>
          </a:p>
        </p:txBody>
      </p:sp>
      <p:sp>
        <p:nvSpPr>
          <p:cNvPr id="74755" name="Rectangle 3"/>
          <p:cNvSpPr>
            <a:spLocks noGrp="1" noChangeArrowheads="1"/>
          </p:cNvSpPr>
          <p:nvPr>
            <p:ph idx="1"/>
          </p:nvPr>
        </p:nvSpPr>
        <p:spPr/>
        <p:txBody>
          <a:bodyPr/>
          <a:lstStyle/>
          <a:p>
            <a:pPr>
              <a:lnSpc>
                <a:spcPct val="80000"/>
              </a:lnSpc>
            </a:pPr>
            <a:r>
              <a:rPr lang="en-US" sz="2400" dirty="0"/>
              <a:t>Each line in a Prolog program is called a </a:t>
            </a:r>
            <a:r>
              <a:rPr lang="en-US" sz="2400" b="1" dirty="0">
                <a:solidFill>
                  <a:srgbClr val="FF0000"/>
                </a:solidFill>
              </a:rPr>
              <a:t>clause</a:t>
            </a:r>
            <a:endParaRPr lang="en-US" sz="2400" dirty="0">
              <a:solidFill>
                <a:srgbClr val="FF0000"/>
              </a:solidFill>
            </a:endParaRPr>
          </a:p>
          <a:p>
            <a:pPr lvl="1">
              <a:lnSpc>
                <a:spcPct val="80000"/>
              </a:lnSpc>
            </a:pPr>
            <a:r>
              <a:rPr lang="en-US" sz="2000" dirty="0"/>
              <a:t>There are two types of clauses - facts and rules </a:t>
            </a:r>
          </a:p>
          <a:p>
            <a:pPr lvl="2">
              <a:lnSpc>
                <a:spcPct val="80000"/>
              </a:lnSpc>
            </a:pPr>
            <a:r>
              <a:rPr lang="en-US" sz="1800" b="1" dirty="0"/>
              <a:t>Rules</a:t>
            </a:r>
            <a:r>
              <a:rPr lang="en-US" sz="1800" dirty="0"/>
              <a:t> are clauses which contain the “:-” symbol</a:t>
            </a:r>
          </a:p>
          <a:p>
            <a:pPr lvl="2">
              <a:lnSpc>
                <a:spcPct val="80000"/>
              </a:lnSpc>
            </a:pPr>
            <a:r>
              <a:rPr lang="en-US" sz="1800" b="1" dirty="0"/>
              <a:t>Facts</a:t>
            </a:r>
            <a:r>
              <a:rPr lang="en-US" sz="1800" dirty="0"/>
              <a:t> are clauses which don't </a:t>
            </a:r>
          </a:p>
          <a:p>
            <a:pPr lvl="1">
              <a:lnSpc>
                <a:spcPct val="80000"/>
              </a:lnSpc>
            </a:pPr>
            <a:r>
              <a:rPr lang="en-US" sz="2000" dirty="0"/>
              <a:t>Each </a:t>
            </a:r>
            <a:r>
              <a:rPr lang="en-US" sz="2000" i="1" dirty="0">
                <a:solidFill>
                  <a:srgbClr val="FF0000"/>
                </a:solidFill>
              </a:rPr>
              <a:t>fact</a:t>
            </a:r>
            <a:r>
              <a:rPr lang="en-US" sz="2000" dirty="0"/>
              <a:t> consists of just one predicate</a:t>
            </a:r>
          </a:p>
          <a:p>
            <a:pPr lvl="1">
              <a:lnSpc>
                <a:spcPct val="80000"/>
              </a:lnSpc>
            </a:pPr>
            <a:r>
              <a:rPr lang="en-US" sz="2000" dirty="0"/>
              <a:t>Each </a:t>
            </a:r>
            <a:r>
              <a:rPr lang="en-US" sz="2000" i="1" dirty="0">
                <a:solidFill>
                  <a:srgbClr val="FF0000"/>
                </a:solidFill>
              </a:rPr>
              <a:t>rule</a:t>
            </a:r>
            <a:r>
              <a:rPr lang="en-US" sz="2000" dirty="0"/>
              <a:t> consists of a predicate, followed by a “:-” symbol, followed by a list of predicates separated by “,” or “;”</a:t>
            </a:r>
          </a:p>
          <a:p>
            <a:pPr>
              <a:lnSpc>
                <a:spcPct val="80000"/>
              </a:lnSpc>
            </a:pPr>
            <a:endParaRPr lang="en-US" sz="2400" dirty="0"/>
          </a:p>
          <a:p>
            <a:pPr>
              <a:lnSpc>
                <a:spcPct val="80000"/>
              </a:lnSpc>
            </a:pPr>
            <a:r>
              <a:rPr lang="en-US" sz="2400" dirty="0"/>
              <a:t>Every clause is terminated by a “.” (</a:t>
            </a:r>
            <a:r>
              <a:rPr lang="en-US" sz="2400" dirty="0">
                <a:solidFill>
                  <a:srgbClr val="FF0000"/>
                </a:solidFill>
              </a:rPr>
              <a:t>full-stop</a:t>
            </a:r>
            <a:r>
              <a:rPr lang="en-US" sz="2400" dirty="0"/>
              <a:t>). </a:t>
            </a:r>
          </a:p>
          <a:p>
            <a:pPr>
              <a:lnSpc>
                <a:spcPct val="80000"/>
              </a:lnSpc>
            </a:pPr>
            <a:r>
              <a:rPr lang="en-US" sz="2400" dirty="0"/>
              <a:t>In a rule, the predicate before the “:-” is called the </a:t>
            </a:r>
            <a:r>
              <a:rPr lang="en-US" sz="2400" b="1" dirty="0">
                <a:solidFill>
                  <a:srgbClr val="FF0000"/>
                </a:solidFill>
              </a:rPr>
              <a:t>head</a:t>
            </a:r>
            <a:r>
              <a:rPr lang="en-US" sz="2400" dirty="0"/>
              <a:t> of the rule</a:t>
            </a:r>
          </a:p>
          <a:p>
            <a:pPr>
              <a:lnSpc>
                <a:spcPct val="80000"/>
              </a:lnSpc>
            </a:pPr>
            <a:r>
              <a:rPr lang="en-US" sz="2400" dirty="0"/>
              <a:t>The predicates coming after the ``:-'' are called the </a:t>
            </a:r>
            <a:r>
              <a:rPr lang="en-US" sz="2400" b="1" dirty="0">
                <a:solidFill>
                  <a:srgbClr val="FF0000"/>
                </a:solidFill>
              </a:rPr>
              <a:t>body</a:t>
            </a:r>
          </a:p>
        </p:txBody>
      </p:sp>
      <p:sp>
        <p:nvSpPr>
          <p:cNvPr id="4" name="Rectangle 2"/>
          <p:cNvSpPr txBox="1">
            <a:spLocks noChangeArrowheads="1"/>
          </p:cNvSpPr>
          <p:nvPr/>
        </p:nvSpPr>
        <p:spPr>
          <a:xfrm>
            <a:off x="609600" y="427038"/>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4000"/>
              <a:t>A Small Example – What It Means</a:t>
            </a:r>
          </a:p>
        </p:txBody>
      </p:sp>
      <p:sp>
        <p:nvSpPr>
          <p:cNvPr id="75779" name="Rectangle 3"/>
          <p:cNvSpPr>
            <a:spLocks noGrp="1" noChangeArrowheads="1"/>
          </p:cNvSpPr>
          <p:nvPr>
            <p:ph idx="1"/>
          </p:nvPr>
        </p:nvSpPr>
        <p:spPr/>
        <p:txBody>
          <a:bodyPr/>
          <a:lstStyle/>
          <a:p>
            <a:r>
              <a:rPr lang="en-US" dirty="0"/>
              <a:t>For example:</a:t>
            </a:r>
          </a:p>
          <a:p>
            <a:pPr>
              <a:buFontTx/>
              <a:buNone/>
            </a:pPr>
            <a:endParaRPr lang="en-US" dirty="0"/>
          </a:p>
          <a:p>
            <a:pPr>
              <a:buFontTx/>
              <a:buNone/>
            </a:pPr>
            <a:r>
              <a:rPr lang="en-US" dirty="0"/>
              <a:t> </a:t>
            </a:r>
          </a:p>
          <a:p>
            <a:pPr>
              <a:buFontTx/>
              <a:buNone/>
            </a:pPr>
            <a:r>
              <a:rPr lang="en-US" sz="2400" dirty="0">
                <a:latin typeface="Courier New" pitchFamily="49" charset="0"/>
              </a:rPr>
              <a:t>	likes(</a:t>
            </a:r>
            <a:r>
              <a:rPr lang="en-US" sz="2400" dirty="0" err="1">
                <a:latin typeface="Courier New" pitchFamily="49" charset="0"/>
              </a:rPr>
              <a:t>ann,X</a:t>
            </a:r>
            <a:r>
              <a:rPr lang="en-US" sz="2400" dirty="0">
                <a:latin typeface="Courier New" pitchFamily="49" charset="0"/>
              </a:rPr>
              <a:t>) :- toy(X), plays(</a:t>
            </a:r>
            <a:r>
              <a:rPr lang="en-US" sz="2400" dirty="0" err="1">
                <a:latin typeface="Courier New" pitchFamily="49" charset="0"/>
              </a:rPr>
              <a:t>ann,X</a:t>
            </a:r>
            <a:r>
              <a:rPr lang="en-US" sz="2400" dirty="0">
                <a:latin typeface="Courier New" pitchFamily="49" charset="0"/>
              </a:rPr>
              <a:t>). </a:t>
            </a:r>
          </a:p>
          <a:p>
            <a:pPr>
              <a:buFontTx/>
              <a:buNone/>
            </a:pPr>
            <a:r>
              <a:rPr lang="en-US" sz="2400" dirty="0">
                <a:latin typeface="Courier New" pitchFamily="49" charset="0"/>
              </a:rPr>
              <a:t>	</a:t>
            </a:r>
            <a:endParaRPr lang="en-US" sz="2400" dirty="0" smtClean="0">
              <a:latin typeface="Courier New" pitchFamily="49" charset="0"/>
            </a:endParaRPr>
          </a:p>
          <a:p>
            <a:pPr>
              <a:buFontTx/>
              <a:buNone/>
            </a:pPr>
            <a:r>
              <a:rPr lang="en-US" sz="2400" dirty="0" smtClean="0">
                <a:latin typeface="Courier New" pitchFamily="49" charset="0"/>
              </a:rPr>
              <a:t> &lt;---</a:t>
            </a:r>
            <a:r>
              <a:rPr lang="en-US" sz="2400" dirty="0">
                <a:solidFill>
                  <a:srgbClr val="FF0000"/>
                </a:solidFill>
                <a:latin typeface="Courier New" pitchFamily="49" charset="0"/>
              </a:rPr>
              <a:t>Head</a:t>
            </a:r>
            <a:r>
              <a:rPr lang="en-US" sz="2400" dirty="0">
                <a:latin typeface="Courier New" pitchFamily="49" charset="0"/>
              </a:rPr>
              <a:t>---&gt;    &lt;-------</a:t>
            </a:r>
            <a:r>
              <a:rPr lang="en-US" sz="2400" dirty="0">
                <a:solidFill>
                  <a:srgbClr val="FF0000"/>
                </a:solidFill>
                <a:latin typeface="Courier New" pitchFamily="49" charset="0"/>
              </a:rPr>
              <a:t>Body</a:t>
            </a:r>
            <a:r>
              <a:rPr lang="en-US" sz="2400" dirty="0">
                <a:latin typeface="Courier New" pitchFamily="49" charset="0"/>
              </a:rPr>
              <a:t>-------&gt; </a:t>
            </a:r>
          </a:p>
        </p:txBody>
      </p:sp>
      <p:sp>
        <p:nvSpPr>
          <p:cNvPr id="4" name="Rectangle 2"/>
          <p:cNvSpPr txBox="1">
            <a:spLocks noChangeArrowheads="1"/>
          </p:cNvSpPr>
          <p:nvPr/>
        </p:nvSpPr>
        <p:spPr>
          <a:xfrm>
            <a:off x="609600" y="427038"/>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4000"/>
              <a:t>A Small Example – What It Means</a:t>
            </a:r>
          </a:p>
        </p:txBody>
      </p:sp>
      <p:sp>
        <p:nvSpPr>
          <p:cNvPr id="76803" name="Rectangle 3"/>
          <p:cNvSpPr>
            <a:spLocks noGrp="1" noChangeArrowheads="1"/>
          </p:cNvSpPr>
          <p:nvPr>
            <p:ph idx="1"/>
          </p:nvPr>
        </p:nvSpPr>
        <p:spPr>
          <a:xfrm>
            <a:off x="457200" y="1371600"/>
            <a:ext cx="8534400" cy="5334000"/>
          </a:xfrm>
        </p:spPr>
        <p:txBody>
          <a:bodyPr>
            <a:noAutofit/>
          </a:bodyPr>
          <a:lstStyle/>
          <a:p>
            <a:pPr>
              <a:lnSpc>
                <a:spcPct val="80000"/>
              </a:lnSpc>
            </a:pPr>
            <a:r>
              <a:rPr lang="en-US" sz="2000" dirty="0"/>
              <a:t>We “</a:t>
            </a:r>
            <a:r>
              <a:rPr lang="en-US" sz="2000" dirty="0">
                <a:solidFill>
                  <a:srgbClr val="00B050"/>
                </a:solidFill>
              </a:rPr>
              <a:t>define a predicate</a:t>
            </a:r>
            <a:r>
              <a:rPr lang="en-US" sz="2000" dirty="0"/>
              <a:t>” by writing down a number of clauses which have that predicate at their </a:t>
            </a:r>
            <a:r>
              <a:rPr lang="en-US" sz="2000" i="1" dirty="0" smtClean="0"/>
              <a:t>head</a:t>
            </a:r>
          </a:p>
          <a:p>
            <a:pPr>
              <a:lnSpc>
                <a:spcPct val="80000"/>
              </a:lnSpc>
            </a:pPr>
            <a:endParaRPr lang="en-US" sz="2000" dirty="0"/>
          </a:p>
          <a:p>
            <a:pPr>
              <a:lnSpc>
                <a:spcPct val="80000"/>
              </a:lnSpc>
            </a:pPr>
            <a:r>
              <a:rPr lang="en-US" sz="2000" dirty="0"/>
              <a:t>The </a:t>
            </a:r>
            <a:r>
              <a:rPr lang="en-US" sz="2000" i="1" dirty="0">
                <a:solidFill>
                  <a:srgbClr val="FF0000"/>
                </a:solidFill>
              </a:rPr>
              <a:t>order</a:t>
            </a:r>
            <a:r>
              <a:rPr lang="en-US" sz="2000" dirty="0"/>
              <a:t> in which we write these down </a:t>
            </a:r>
            <a:r>
              <a:rPr lang="en-US" sz="2000" i="1" dirty="0"/>
              <a:t>is</a:t>
            </a:r>
            <a:r>
              <a:rPr lang="en-US" sz="2000" dirty="0"/>
              <a:t> </a:t>
            </a:r>
            <a:r>
              <a:rPr lang="en-US" sz="2000" dirty="0" smtClean="0"/>
              <a:t>important</a:t>
            </a:r>
          </a:p>
          <a:p>
            <a:pPr>
              <a:lnSpc>
                <a:spcPct val="80000"/>
              </a:lnSpc>
            </a:pPr>
            <a:endParaRPr lang="en-US" sz="2000" dirty="0"/>
          </a:p>
          <a:p>
            <a:pPr>
              <a:lnSpc>
                <a:spcPct val="80000"/>
              </a:lnSpc>
            </a:pPr>
            <a:r>
              <a:rPr lang="en-US" sz="2000" dirty="0"/>
              <a:t>Any predicates mentioned in the </a:t>
            </a:r>
            <a:r>
              <a:rPr lang="en-US" sz="2000" i="1" dirty="0"/>
              <a:t>body</a:t>
            </a:r>
            <a:r>
              <a:rPr lang="en-US" sz="2000" dirty="0"/>
              <a:t> must either:</a:t>
            </a:r>
          </a:p>
          <a:p>
            <a:pPr lvl="1">
              <a:lnSpc>
                <a:spcPct val="80000"/>
              </a:lnSpc>
            </a:pPr>
            <a:r>
              <a:rPr lang="en-US" sz="1800" dirty="0"/>
              <a:t>be </a:t>
            </a:r>
            <a:r>
              <a:rPr lang="en-US" sz="1800" dirty="0">
                <a:solidFill>
                  <a:srgbClr val="0066FF"/>
                </a:solidFill>
              </a:rPr>
              <a:t>defined somewhere else </a:t>
            </a:r>
            <a:r>
              <a:rPr lang="en-US" sz="1800" dirty="0"/>
              <a:t>in the program, or </a:t>
            </a:r>
          </a:p>
          <a:p>
            <a:pPr lvl="1">
              <a:lnSpc>
                <a:spcPct val="80000"/>
              </a:lnSpc>
            </a:pPr>
            <a:r>
              <a:rPr lang="en-US" sz="1800" dirty="0"/>
              <a:t>be one of Prolog's </a:t>
            </a:r>
            <a:r>
              <a:rPr lang="en-US" sz="1800" dirty="0">
                <a:solidFill>
                  <a:srgbClr val="0066FF"/>
                </a:solidFill>
              </a:rPr>
              <a:t>“built-in” </a:t>
            </a:r>
            <a:r>
              <a:rPr lang="en-US" sz="1800" dirty="0"/>
              <a:t>predicates. </a:t>
            </a:r>
          </a:p>
          <a:p>
            <a:pPr>
              <a:lnSpc>
                <a:spcPct val="80000"/>
              </a:lnSpc>
            </a:pPr>
            <a:endParaRPr lang="en-US" sz="2000" dirty="0"/>
          </a:p>
          <a:p>
            <a:pPr>
              <a:lnSpc>
                <a:spcPct val="80000"/>
              </a:lnSpc>
            </a:pPr>
            <a:r>
              <a:rPr lang="en-US" sz="2000" dirty="0"/>
              <a:t>Defining </a:t>
            </a:r>
            <a:r>
              <a:rPr lang="en-US" sz="2000" dirty="0">
                <a:solidFill>
                  <a:srgbClr val="FF0000"/>
                </a:solidFill>
              </a:rPr>
              <a:t>a predicate in Prolog </a:t>
            </a:r>
            <a:r>
              <a:rPr lang="en-US" sz="2000" dirty="0"/>
              <a:t>corresponds roughly to defining a </a:t>
            </a:r>
            <a:r>
              <a:rPr lang="en-US" sz="2000" dirty="0">
                <a:solidFill>
                  <a:srgbClr val="FF0000"/>
                </a:solidFill>
              </a:rPr>
              <a:t>procedure </a:t>
            </a:r>
          </a:p>
          <a:p>
            <a:pPr>
              <a:lnSpc>
                <a:spcPct val="80000"/>
              </a:lnSpc>
            </a:pPr>
            <a:endParaRPr lang="en-US" sz="2000" dirty="0"/>
          </a:p>
          <a:p>
            <a:pPr>
              <a:lnSpc>
                <a:spcPct val="80000"/>
              </a:lnSpc>
            </a:pPr>
            <a:r>
              <a:rPr lang="en-US" sz="2000" dirty="0"/>
              <a:t>Predicates occurring in the body of a clause correspond roughly to </a:t>
            </a:r>
            <a:r>
              <a:rPr lang="en-US" sz="2000" dirty="0">
                <a:solidFill>
                  <a:srgbClr val="FF0000"/>
                </a:solidFill>
              </a:rPr>
              <a:t>procedure calls</a:t>
            </a:r>
          </a:p>
          <a:p>
            <a:pPr>
              <a:lnSpc>
                <a:spcPct val="80000"/>
              </a:lnSpc>
            </a:pPr>
            <a:endParaRPr lang="en-US" sz="2000" dirty="0"/>
          </a:p>
          <a:p>
            <a:pPr>
              <a:lnSpc>
                <a:spcPct val="80000"/>
              </a:lnSpc>
            </a:pPr>
            <a:r>
              <a:rPr lang="en-US" sz="2000" dirty="0"/>
              <a:t>Note also that: </a:t>
            </a:r>
          </a:p>
          <a:p>
            <a:pPr lvl="1">
              <a:lnSpc>
                <a:spcPct val="80000"/>
              </a:lnSpc>
            </a:pPr>
            <a:r>
              <a:rPr lang="en-US" sz="1800" dirty="0"/>
              <a:t>Constants and variables will never appear “on their own” in a clause. They can only appear as the “</a:t>
            </a:r>
            <a:r>
              <a:rPr lang="en-US" sz="1800" dirty="0">
                <a:solidFill>
                  <a:srgbClr val="0066FF"/>
                </a:solidFill>
              </a:rPr>
              <a:t>arguments</a:t>
            </a:r>
            <a:r>
              <a:rPr lang="en-US" sz="1800" dirty="0"/>
              <a:t>” to some predicate. </a:t>
            </a:r>
          </a:p>
          <a:p>
            <a:pPr lvl="1">
              <a:lnSpc>
                <a:spcPct val="80000"/>
              </a:lnSpc>
            </a:pPr>
            <a:r>
              <a:rPr lang="en-US" sz="1800" dirty="0"/>
              <a:t>Predicates will (almost) never appear as arguments to another predicate </a:t>
            </a:r>
          </a:p>
          <a:p>
            <a:pPr>
              <a:lnSpc>
                <a:spcPct val="80000"/>
              </a:lnSpc>
            </a:pPr>
            <a:endParaRPr lang="en-US" sz="2000" dirty="0"/>
          </a:p>
        </p:txBody>
      </p:sp>
      <p:sp>
        <p:nvSpPr>
          <p:cNvPr id="4" name="Rectangle 2"/>
          <p:cNvSpPr txBox="1">
            <a:spLocks noChangeArrowheads="1"/>
          </p:cNvSpPr>
          <p:nvPr/>
        </p:nvSpPr>
        <p:spPr>
          <a:xfrm>
            <a:off x="609600" y="0"/>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04800" y="1295400"/>
            <a:ext cx="3733800" cy="381000"/>
          </a:xfrm>
          <a:solidFill>
            <a:schemeClr val="accent3">
              <a:lumMod val="20000"/>
              <a:lumOff val="80000"/>
            </a:schemeClr>
          </a:solidFill>
        </p:spPr>
        <p:txBody>
          <a:bodyPr>
            <a:normAutofit fontScale="90000"/>
          </a:bodyPr>
          <a:lstStyle/>
          <a:p>
            <a:pPr algn="l"/>
            <a:r>
              <a:rPr lang="en-US" sz="2400" dirty="0" smtClean="0"/>
              <a:t>What </a:t>
            </a:r>
            <a:r>
              <a:rPr lang="en-US" sz="2400" dirty="0"/>
              <a:t>It </a:t>
            </a:r>
            <a:r>
              <a:rPr lang="en-US" sz="2400" dirty="0" smtClean="0"/>
              <a:t>Says:</a:t>
            </a:r>
            <a:endParaRPr lang="en-US" sz="2400" dirty="0"/>
          </a:p>
        </p:txBody>
      </p:sp>
      <p:sp>
        <p:nvSpPr>
          <p:cNvPr id="77827" name="Rectangle 3"/>
          <p:cNvSpPr>
            <a:spLocks noGrp="1" noChangeArrowheads="1"/>
          </p:cNvSpPr>
          <p:nvPr>
            <p:ph idx="1"/>
          </p:nvPr>
        </p:nvSpPr>
        <p:spPr>
          <a:xfrm>
            <a:off x="381000" y="2209800"/>
            <a:ext cx="8229600" cy="3611563"/>
          </a:xfrm>
        </p:spPr>
        <p:txBody>
          <a:bodyPr>
            <a:normAutofit lnSpcReduction="10000"/>
          </a:bodyPr>
          <a:lstStyle/>
          <a:p>
            <a:pPr>
              <a:lnSpc>
                <a:spcPct val="90000"/>
              </a:lnSpc>
            </a:pPr>
            <a:r>
              <a:rPr lang="en-US" sz="2800" dirty="0"/>
              <a:t>So, after all that, what does our little program say? </a:t>
            </a:r>
          </a:p>
          <a:p>
            <a:pPr>
              <a:lnSpc>
                <a:spcPct val="90000"/>
              </a:lnSpc>
            </a:pPr>
            <a:endParaRPr lang="en-US" sz="2800" dirty="0" smtClean="0"/>
          </a:p>
          <a:p>
            <a:pPr>
              <a:lnSpc>
                <a:spcPct val="90000"/>
              </a:lnSpc>
            </a:pPr>
            <a:r>
              <a:rPr lang="en-US" sz="2800" dirty="0" smtClean="0"/>
              <a:t>Having </a:t>
            </a:r>
            <a:r>
              <a:rPr lang="en-US" sz="2800" dirty="0"/>
              <a:t>all the relations expressed as a predicate followed by arguments is not particularly intuitive, so with some suitable swapping-around we get: </a:t>
            </a:r>
          </a:p>
          <a:p>
            <a:pPr lvl="2">
              <a:lnSpc>
                <a:spcPct val="90000"/>
              </a:lnSpc>
            </a:pPr>
            <a:r>
              <a:rPr lang="en-US" sz="2000" b="1" dirty="0">
                <a:solidFill>
                  <a:srgbClr val="FF0000"/>
                </a:solidFill>
              </a:rPr>
              <a:t>For any X</a:t>
            </a:r>
            <a:r>
              <a:rPr lang="en-US" sz="2000" dirty="0"/>
              <a:t>, </a:t>
            </a:r>
            <a:r>
              <a:rPr lang="en-US" sz="2000" dirty="0">
                <a:solidFill>
                  <a:srgbClr val="00B0F0"/>
                </a:solidFill>
              </a:rPr>
              <a:t>(</a:t>
            </a:r>
            <a:r>
              <a:rPr lang="en-US" sz="2000" dirty="0" err="1">
                <a:solidFill>
                  <a:srgbClr val="00B0F0"/>
                </a:solidFill>
              </a:rPr>
              <a:t>ann</a:t>
            </a:r>
            <a:r>
              <a:rPr lang="en-US" sz="2000" dirty="0">
                <a:solidFill>
                  <a:srgbClr val="00B0F0"/>
                </a:solidFill>
              </a:rPr>
              <a:t> likes X) if (X is-a-toy) and (</a:t>
            </a:r>
            <a:r>
              <a:rPr lang="en-US" sz="2000" dirty="0" err="1">
                <a:solidFill>
                  <a:srgbClr val="00B0F0"/>
                </a:solidFill>
              </a:rPr>
              <a:t>ann</a:t>
            </a:r>
            <a:r>
              <a:rPr lang="en-US" sz="2000" dirty="0">
                <a:solidFill>
                  <a:srgbClr val="00B0F0"/>
                </a:solidFill>
              </a:rPr>
              <a:t> plays-with X). </a:t>
            </a:r>
          </a:p>
          <a:p>
            <a:pPr lvl="2">
              <a:lnSpc>
                <a:spcPct val="90000"/>
              </a:lnSpc>
            </a:pPr>
            <a:r>
              <a:rPr lang="en-US" sz="2000" dirty="0">
                <a:solidFill>
                  <a:srgbClr val="00B0F0"/>
                </a:solidFill>
              </a:rPr>
              <a:t>(doll is-a-toy). </a:t>
            </a:r>
          </a:p>
          <a:p>
            <a:pPr lvl="2">
              <a:lnSpc>
                <a:spcPct val="90000"/>
              </a:lnSpc>
            </a:pPr>
            <a:r>
              <a:rPr lang="en-US" sz="2000" dirty="0">
                <a:solidFill>
                  <a:srgbClr val="00B0F0"/>
                </a:solidFill>
              </a:rPr>
              <a:t>(train is-a-toy). </a:t>
            </a:r>
          </a:p>
          <a:p>
            <a:pPr lvl="2">
              <a:lnSpc>
                <a:spcPct val="90000"/>
              </a:lnSpc>
            </a:pPr>
            <a:r>
              <a:rPr lang="en-US" sz="2000" dirty="0">
                <a:solidFill>
                  <a:srgbClr val="00B0F0"/>
                </a:solidFill>
              </a:rPr>
              <a:t>(</a:t>
            </a:r>
            <a:r>
              <a:rPr lang="en-US" sz="2000" dirty="0" err="1">
                <a:solidFill>
                  <a:srgbClr val="00B0F0"/>
                </a:solidFill>
              </a:rPr>
              <a:t>ann</a:t>
            </a:r>
            <a:r>
              <a:rPr lang="en-US" sz="2000" dirty="0">
                <a:solidFill>
                  <a:srgbClr val="00B0F0"/>
                </a:solidFill>
              </a:rPr>
              <a:t> plays-with train). </a:t>
            </a:r>
          </a:p>
          <a:p>
            <a:pPr lvl="2">
              <a:lnSpc>
                <a:spcPct val="90000"/>
              </a:lnSpc>
            </a:pPr>
            <a:r>
              <a:rPr lang="en-US" sz="2000" b="1" dirty="0">
                <a:solidFill>
                  <a:srgbClr val="FF0000"/>
                </a:solidFill>
              </a:rPr>
              <a:t>For any Y</a:t>
            </a:r>
            <a:r>
              <a:rPr lang="en-US" sz="2000" dirty="0"/>
              <a:t>, </a:t>
            </a:r>
            <a:r>
              <a:rPr lang="en-US" sz="2000" dirty="0">
                <a:solidFill>
                  <a:srgbClr val="00B0F0"/>
                </a:solidFill>
              </a:rPr>
              <a:t>(john likes Y) if (</a:t>
            </a:r>
            <a:r>
              <a:rPr lang="en-US" sz="2000" dirty="0" err="1">
                <a:solidFill>
                  <a:srgbClr val="00B0F0"/>
                </a:solidFill>
              </a:rPr>
              <a:t>ann</a:t>
            </a:r>
            <a:r>
              <a:rPr lang="en-US" sz="2000" dirty="0">
                <a:solidFill>
                  <a:srgbClr val="00B0F0"/>
                </a:solidFill>
              </a:rPr>
              <a:t> likes Y). </a:t>
            </a:r>
          </a:p>
        </p:txBody>
      </p:sp>
      <p:sp>
        <p:nvSpPr>
          <p:cNvPr id="4" name="Rectangle 2"/>
          <p:cNvSpPr txBox="1">
            <a:spLocks noChangeArrowheads="1"/>
          </p:cNvSpPr>
          <p:nvPr/>
        </p:nvSpPr>
        <p:spPr>
          <a:xfrm>
            <a:off x="457200" y="0"/>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What is Logic Programming?</a:t>
            </a:r>
          </a:p>
        </p:txBody>
      </p:sp>
      <p:sp>
        <p:nvSpPr>
          <p:cNvPr id="16387" name="Rectangle 3"/>
          <p:cNvSpPr>
            <a:spLocks noGrp="1" noChangeArrowheads="1"/>
          </p:cNvSpPr>
          <p:nvPr>
            <p:ph idx="1"/>
          </p:nvPr>
        </p:nvSpPr>
        <p:spPr/>
        <p:txBody>
          <a:bodyPr/>
          <a:lstStyle/>
          <a:p>
            <a:r>
              <a:rPr lang="en-US"/>
              <a:t>“The use of mathematical logic for computer programming.” (Wikipedia)</a:t>
            </a:r>
          </a:p>
          <a:p>
            <a:pPr>
              <a:buFont typeface="Wingdings" pitchFamily="2" charset="2"/>
              <a:buNone/>
            </a:pPr>
            <a:endParaRPr lang="en-US"/>
          </a:p>
          <a:p>
            <a:r>
              <a:rPr lang="en-US"/>
              <a:t>“A declarative, relational style of programming based on first-order logic.” (Dictionary.com)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52400" y="1219200"/>
            <a:ext cx="2286000" cy="457200"/>
          </a:xfrm>
          <a:solidFill>
            <a:schemeClr val="accent3">
              <a:lumMod val="20000"/>
              <a:lumOff val="80000"/>
            </a:schemeClr>
          </a:solidFill>
        </p:spPr>
        <p:txBody>
          <a:bodyPr>
            <a:normAutofit fontScale="90000"/>
          </a:bodyPr>
          <a:lstStyle/>
          <a:p>
            <a:pPr algn="l"/>
            <a:r>
              <a:rPr lang="en-US" sz="3200" dirty="0" smtClean="0"/>
              <a:t>Running </a:t>
            </a:r>
            <a:r>
              <a:rPr lang="en-US" sz="3200" dirty="0"/>
              <a:t>It</a:t>
            </a:r>
          </a:p>
        </p:txBody>
      </p:sp>
      <p:sp>
        <p:nvSpPr>
          <p:cNvPr id="78851" name="Rectangle 3"/>
          <p:cNvSpPr>
            <a:spLocks noGrp="1" noChangeArrowheads="1"/>
          </p:cNvSpPr>
          <p:nvPr>
            <p:ph idx="1"/>
          </p:nvPr>
        </p:nvSpPr>
        <p:spPr>
          <a:xfrm>
            <a:off x="457200" y="1828800"/>
            <a:ext cx="8229600" cy="4525963"/>
          </a:xfrm>
        </p:spPr>
        <p:txBody>
          <a:bodyPr/>
          <a:lstStyle/>
          <a:p>
            <a:pPr>
              <a:lnSpc>
                <a:spcPct val="90000"/>
              </a:lnSpc>
            </a:pPr>
            <a:r>
              <a:rPr lang="en-US" sz="2400" dirty="0"/>
              <a:t>So how do we run it? </a:t>
            </a:r>
          </a:p>
          <a:p>
            <a:pPr lvl="1">
              <a:lnSpc>
                <a:spcPct val="90000"/>
              </a:lnSpc>
            </a:pPr>
            <a:r>
              <a:rPr lang="en-US" sz="2000" dirty="0"/>
              <a:t>We run it by giving Prolog a query to prove</a:t>
            </a:r>
          </a:p>
          <a:p>
            <a:pPr>
              <a:lnSpc>
                <a:spcPct val="90000"/>
              </a:lnSpc>
            </a:pPr>
            <a:r>
              <a:rPr lang="en-US" sz="2400" dirty="0"/>
              <a:t>A query has exactly the same format as a clause-body: one or more predicates, separated by </a:t>
            </a:r>
            <a:r>
              <a:rPr lang="en-US" sz="2400" b="1" dirty="0">
                <a:solidFill>
                  <a:srgbClr val="FF0000"/>
                </a:solidFill>
                <a:effectLst>
                  <a:outerShdw blurRad="38100" dist="38100" dir="2700000" algn="tl">
                    <a:srgbClr val="000000">
                      <a:alpha val="43137"/>
                    </a:srgbClr>
                  </a:outerShdw>
                </a:effectLst>
              </a:rPr>
              <a:t>“,”</a:t>
            </a:r>
            <a:r>
              <a:rPr lang="en-US" sz="2400" dirty="0"/>
              <a:t> or </a:t>
            </a:r>
            <a:r>
              <a:rPr lang="en-US" sz="2400" b="1" dirty="0">
                <a:solidFill>
                  <a:srgbClr val="FF0000"/>
                </a:solidFill>
                <a:effectLst>
                  <a:outerShdw blurRad="38100" dist="38100" dir="2700000" algn="tl">
                    <a:srgbClr val="000000">
                      <a:alpha val="43137"/>
                    </a:srgbClr>
                  </a:outerShdw>
                </a:effectLst>
              </a:rPr>
              <a:t>“;”</a:t>
            </a:r>
            <a:r>
              <a:rPr lang="en-US" sz="2400" dirty="0"/>
              <a:t>, terminated by a full-stop</a:t>
            </a:r>
          </a:p>
          <a:p>
            <a:pPr>
              <a:lnSpc>
                <a:spcPct val="90000"/>
              </a:lnSpc>
            </a:pPr>
            <a:endParaRPr lang="en-US" sz="2400" dirty="0"/>
          </a:p>
          <a:p>
            <a:pPr>
              <a:lnSpc>
                <a:spcPct val="90000"/>
              </a:lnSpc>
            </a:pPr>
            <a:r>
              <a:rPr lang="en-US" sz="2400" dirty="0"/>
              <a:t>Thus, we might enter in the following as a query: </a:t>
            </a:r>
          </a:p>
          <a:p>
            <a:pPr lvl="1">
              <a:lnSpc>
                <a:spcPct val="90000"/>
              </a:lnSpc>
            </a:pPr>
            <a:r>
              <a:rPr lang="en-US" sz="2000" b="1" dirty="0">
                <a:solidFill>
                  <a:srgbClr val="FF0000"/>
                </a:solidFill>
                <a:effectLst>
                  <a:outerShdw blurRad="38100" dist="38100" dir="2700000" algn="tl">
                    <a:srgbClr val="000000">
                      <a:alpha val="43137"/>
                    </a:srgbClr>
                  </a:outerShdw>
                </a:effectLst>
              </a:rPr>
              <a:t>likes(</a:t>
            </a:r>
            <a:r>
              <a:rPr lang="en-US" sz="2000" b="1" dirty="0" err="1">
                <a:solidFill>
                  <a:srgbClr val="FF0000"/>
                </a:solidFill>
                <a:effectLst>
                  <a:outerShdw blurRad="38100" dist="38100" dir="2700000" algn="tl">
                    <a:srgbClr val="000000">
                      <a:alpha val="43137"/>
                    </a:srgbClr>
                  </a:outerShdw>
                </a:effectLst>
              </a:rPr>
              <a:t>john,Z</a:t>
            </a:r>
            <a:r>
              <a:rPr lang="en-US" sz="2000" b="1" dirty="0">
                <a:solidFill>
                  <a:srgbClr val="FF0000"/>
                </a:solidFill>
                <a:effectLst>
                  <a:outerShdw blurRad="38100" dist="38100" dir="2700000" algn="tl">
                    <a:srgbClr val="000000">
                      <a:alpha val="43137"/>
                    </a:srgbClr>
                  </a:outerShdw>
                </a:effectLst>
              </a:rPr>
              <a:t>). </a:t>
            </a:r>
          </a:p>
          <a:p>
            <a:pPr>
              <a:lnSpc>
                <a:spcPct val="90000"/>
              </a:lnSpc>
            </a:pPr>
            <a:r>
              <a:rPr lang="en-US" sz="2400" dirty="0"/>
              <a:t>Logically, this can be interpreted as </a:t>
            </a:r>
          </a:p>
          <a:p>
            <a:pPr lvl="1">
              <a:lnSpc>
                <a:spcPct val="90000"/>
              </a:lnSpc>
            </a:pPr>
            <a:r>
              <a:rPr lang="en-US" sz="2000" b="1" dirty="0">
                <a:solidFill>
                  <a:srgbClr val="FF0000"/>
                </a:solidFill>
                <a:effectLst>
                  <a:outerShdw blurRad="38100" dist="38100" dir="2700000" algn="tl">
                    <a:srgbClr val="000000">
                      <a:alpha val="43137"/>
                    </a:srgbClr>
                  </a:outerShdw>
                </a:effectLst>
              </a:rPr>
              <a:t>“is there a Z such that john likes Z?”</a:t>
            </a:r>
          </a:p>
          <a:p>
            <a:pPr>
              <a:lnSpc>
                <a:spcPct val="90000"/>
              </a:lnSpc>
            </a:pPr>
            <a:r>
              <a:rPr lang="en-US" sz="2400" dirty="0"/>
              <a:t>From a relational point of view, we can read it as: </a:t>
            </a:r>
          </a:p>
          <a:p>
            <a:pPr lvl="1">
              <a:lnSpc>
                <a:spcPct val="90000"/>
              </a:lnSpc>
            </a:pPr>
            <a:r>
              <a:rPr lang="en-US" sz="2000" b="1" dirty="0">
                <a:solidFill>
                  <a:srgbClr val="FF0000"/>
                </a:solidFill>
                <a:effectLst>
                  <a:outerShdw blurRad="38100" dist="38100" dir="2700000" algn="tl">
                    <a:srgbClr val="000000">
                      <a:alpha val="43137"/>
                    </a:srgbClr>
                  </a:outerShdw>
                </a:effectLst>
              </a:rPr>
              <a:t>“List all those Z's that john likes”</a:t>
            </a:r>
          </a:p>
        </p:txBody>
      </p:sp>
      <p:sp>
        <p:nvSpPr>
          <p:cNvPr id="4" name="Rectangle 2"/>
          <p:cNvSpPr txBox="1">
            <a:spLocks noChangeArrowheads="1"/>
          </p:cNvSpPr>
          <p:nvPr/>
        </p:nvSpPr>
        <p:spPr>
          <a:xfrm>
            <a:off x="381000" y="0"/>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5" name="Rectangle 3"/>
          <p:cNvSpPr>
            <a:spLocks noGrp="1" noChangeArrowheads="1"/>
          </p:cNvSpPr>
          <p:nvPr>
            <p:ph idx="1"/>
          </p:nvPr>
        </p:nvSpPr>
        <p:spPr/>
        <p:txBody>
          <a:bodyPr/>
          <a:lstStyle/>
          <a:p>
            <a:pPr>
              <a:lnSpc>
                <a:spcPct val="90000"/>
              </a:lnSpc>
            </a:pPr>
            <a:r>
              <a:rPr lang="en-US" sz="2800" dirty="0"/>
              <a:t>In general terms we call the query our “goal”, and say that Prolog is being asked to (find ways to) “satisfy” the goal</a:t>
            </a:r>
          </a:p>
          <a:p>
            <a:pPr>
              <a:lnSpc>
                <a:spcPct val="90000"/>
              </a:lnSpc>
            </a:pPr>
            <a:r>
              <a:rPr lang="en-US" sz="2800" dirty="0"/>
              <a:t>This process is also known </a:t>
            </a:r>
            <a:r>
              <a:rPr lang="en-US" sz="2800" dirty="0">
                <a:solidFill>
                  <a:srgbClr val="0066FF"/>
                </a:solidFill>
              </a:rPr>
              <a:t>as </a:t>
            </a:r>
            <a:r>
              <a:rPr lang="en-US" sz="2800" b="1" dirty="0" err="1">
                <a:solidFill>
                  <a:srgbClr val="0066FF"/>
                </a:solidFill>
              </a:rPr>
              <a:t>inferencing</a:t>
            </a:r>
            <a:r>
              <a:rPr lang="en-US" sz="2800" dirty="0"/>
              <a:t>:</a:t>
            </a:r>
          </a:p>
          <a:p>
            <a:pPr lvl="1">
              <a:lnSpc>
                <a:spcPct val="90000"/>
              </a:lnSpc>
            </a:pPr>
            <a:r>
              <a:rPr lang="en-US" sz="2400" dirty="0"/>
              <a:t>Prolog has to </a:t>
            </a:r>
            <a:r>
              <a:rPr lang="en-US" sz="2400" dirty="0">
                <a:solidFill>
                  <a:srgbClr val="FF0000"/>
                </a:solidFill>
              </a:rPr>
              <a:t>infer the solution </a:t>
            </a:r>
            <a:r>
              <a:rPr lang="en-US" sz="2400" dirty="0"/>
              <a:t>to the query from the knowledge base</a:t>
            </a:r>
          </a:p>
          <a:p>
            <a:pPr>
              <a:lnSpc>
                <a:spcPct val="90000"/>
              </a:lnSpc>
            </a:pPr>
            <a:r>
              <a:rPr lang="en-US" sz="2800" dirty="0"/>
              <a:t>Note that solving a query results in either: </a:t>
            </a:r>
          </a:p>
          <a:p>
            <a:pPr lvl="1">
              <a:lnSpc>
                <a:spcPct val="90000"/>
              </a:lnSpc>
            </a:pPr>
            <a:r>
              <a:rPr lang="en-US" sz="2400" b="1" dirty="0">
                <a:solidFill>
                  <a:srgbClr val="FF0000"/>
                </a:solidFill>
                <a:effectLst>
                  <a:outerShdw blurRad="38100" dist="38100" dir="2700000" algn="tl">
                    <a:srgbClr val="000000">
                      <a:alpha val="43137"/>
                    </a:srgbClr>
                  </a:outerShdw>
                </a:effectLst>
              </a:rPr>
              <a:t>failure</a:t>
            </a:r>
            <a:r>
              <a:rPr lang="en-US" sz="2400" dirty="0"/>
              <a:t>, in which case “no” is printed out, or </a:t>
            </a:r>
          </a:p>
          <a:p>
            <a:pPr lvl="1">
              <a:lnSpc>
                <a:spcPct val="90000"/>
              </a:lnSpc>
            </a:pPr>
            <a:r>
              <a:rPr lang="en-US" sz="2400" b="1" dirty="0">
                <a:solidFill>
                  <a:srgbClr val="FF0000"/>
                </a:solidFill>
                <a:effectLst>
                  <a:outerShdw blurRad="38100" dist="38100" dir="2700000" algn="tl">
                    <a:srgbClr val="000000">
                      <a:alpha val="43137"/>
                    </a:srgbClr>
                  </a:outerShdw>
                </a:effectLst>
              </a:rPr>
              <a:t>success</a:t>
            </a:r>
            <a:r>
              <a:rPr lang="en-US" sz="2400" dirty="0"/>
              <a:t>, in which case all sets of values for the variables in the goal (which cause it to be satisfied) are printed out</a:t>
            </a:r>
          </a:p>
        </p:txBody>
      </p:sp>
      <p:sp>
        <p:nvSpPr>
          <p:cNvPr id="4" name="Rectangle 2"/>
          <p:cNvSpPr txBox="1">
            <a:spLocks noChangeArrowheads="1"/>
          </p:cNvSpPr>
          <p:nvPr/>
        </p:nvSpPr>
        <p:spPr>
          <a:xfrm>
            <a:off x="533400" y="0"/>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219200"/>
            <a:ext cx="3048000" cy="533400"/>
          </a:xfrm>
          <a:solidFill>
            <a:schemeClr val="accent3">
              <a:lumMod val="20000"/>
              <a:lumOff val="80000"/>
            </a:schemeClr>
          </a:solidFill>
        </p:spPr>
        <p:txBody>
          <a:bodyPr>
            <a:normAutofit fontScale="90000"/>
          </a:bodyPr>
          <a:lstStyle/>
          <a:p>
            <a:pPr algn="l"/>
            <a:r>
              <a:rPr lang="en-US" sz="4000" dirty="0" smtClean="0"/>
              <a:t>How </a:t>
            </a:r>
            <a:r>
              <a:rPr lang="en-US" sz="4000" dirty="0"/>
              <a:t>It Works</a:t>
            </a:r>
          </a:p>
        </p:txBody>
      </p:sp>
      <p:sp>
        <p:nvSpPr>
          <p:cNvPr id="81923" name="Rectangle 3"/>
          <p:cNvSpPr>
            <a:spLocks noGrp="1" noChangeArrowheads="1"/>
          </p:cNvSpPr>
          <p:nvPr>
            <p:ph idx="1"/>
          </p:nvPr>
        </p:nvSpPr>
        <p:spPr>
          <a:xfrm>
            <a:off x="381000" y="1905000"/>
            <a:ext cx="8229600" cy="4525963"/>
          </a:xfrm>
        </p:spPr>
        <p:txBody>
          <a:bodyPr/>
          <a:lstStyle/>
          <a:p>
            <a:pPr>
              <a:lnSpc>
                <a:spcPct val="90000"/>
              </a:lnSpc>
            </a:pPr>
            <a:r>
              <a:rPr lang="en-US" sz="2400" dirty="0"/>
              <a:t>So how does Prolog get an answer? </a:t>
            </a:r>
          </a:p>
          <a:p>
            <a:pPr>
              <a:lnSpc>
                <a:spcPct val="90000"/>
              </a:lnSpc>
            </a:pPr>
            <a:r>
              <a:rPr lang="en-US" sz="2400" dirty="0"/>
              <a:t>We have to solve </a:t>
            </a:r>
            <a:r>
              <a:rPr lang="en-US" sz="2400" b="1" dirty="0">
                <a:solidFill>
                  <a:srgbClr val="FF0000"/>
                </a:solidFill>
                <a:effectLst>
                  <a:outerShdw blurRad="38100" dist="38100" dir="2700000" algn="tl">
                    <a:srgbClr val="000000">
                      <a:alpha val="43137"/>
                    </a:srgbClr>
                  </a:outerShdw>
                </a:effectLst>
              </a:rPr>
              <a:t>likes(john</a:t>
            </a:r>
            <a:r>
              <a:rPr lang="en-US" sz="2400" b="1" dirty="0" smtClean="0">
                <a:solidFill>
                  <a:srgbClr val="FF0000"/>
                </a:solidFill>
                <a:effectLst>
                  <a:outerShdw blurRad="38100" dist="38100" dir="2700000" algn="tl">
                    <a:srgbClr val="000000">
                      <a:alpha val="43137"/>
                    </a:srgbClr>
                  </a:outerShdw>
                </a:effectLst>
              </a:rPr>
              <a:t>, Y</a:t>
            </a:r>
            <a:r>
              <a:rPr lang="en-US" sz="2400" b="1" dirty="0">
                <a:solidFill>
                  <a:srgbClr val="FF0000"/>
                </a:solidFill>
                <a:effectLst>
                  <a:outerShdw blurRad="38100" dist="38100" dir="2700000" algn="tl">
                    <a:srgbClr val="000000">
                      <a:alpha val="43137"/>
                    </a:srgbClr>
                  </a:outerShdw>
                </a:effectLst>
              </a:rPr>
              <a:t>), </a:t>
            </a:r>
            <a:r>
              <a:rPr lang="en-US" sz="2400" dirty="0"/>
              <a:t>so we must examine all the clauses which start with the predicate likes. </a:t>
            </a:r>
          </a:p>
          <a:p>
            <a:pPr lvl="1">
              <a:lnSpc>
                <a:spcPct val="90000"/>
              </a:lnSpc>
            </a:pPr>
            <a:r>
              <a:rPr lang="en-US" sz="2000" dirty="0"/>
              <a:t>The first one is of no use at this point, since it only tells us what </a:t>
            </a:r>
            <a:r>
              <a:rPr lang="en-US" sz="2000" dirty="0" err="1">
                <a:solidFill>
                  <a:srgbClr val="FF0000"/>
                </a:solidFill>
              </a:rPr>
              <a:t>ann</a:t>
            </a:r>
            <a:r>
              <a:rPr lang="en-US" sz="2000" dirty="0"/>
              <a:t> likes. </a:t>
            </a:r>
          </a:p>
          <a:p>
            <a:pPr lvl="1">
              <a:lnSpc>
                <a:spcPct val="90000"/>
              </a:lnSpc>
            </a:pPr>
            <a:r>
              <a:rPr lang="en-US" sz="2000" dirty="0"/>
              <a:t>The second rule for likes tells us </a:t>
            </a:r>
            <a:r>
              <a:rPr lang="en-US" sz="2000" dirty="0" smtClean="0"/>
              <a:t>that </a:t>
            </a:r>
            <a:r>
              <a:rPr lang="en-US" sz="2000" dirty="0"/>
              <a:t>in order to find something that john likes, we need only to find something which </a:t>
            </a:r>
            <a:r>
              <a:rPr lang="en-US" sz="2000" dirty="0" err="1">
                <a:solidFill>
                  <a:srgbClr val="FF0000"/>
                </a:solidFill>
              </a:rPr>
              <a:t>ann</a:t>
            </a:r>
            <a:r>
              <a:rPr lang="en-US" sz="2000" dirty="0"/>
              <a:t> likes. So now we have a new goal to solve </a:t>
            </a:r>
            <a:r>
              <a:rPr lang="en-US" sz="2000" b="1" dirty="0">
                <a:solidFill>
                  <a:srgbClr val="FF0000"/>
                </a:solidFill>
                <a:effectLst>
                  <a:outerShdw blurRad="38100" dist="38100" dir="2700000" algn="tl">
                    <a:srgbClr val="000000">
                      <a:alpha val="43137"/>
                    </a:srgbClr>
                  </a:outerShdw>
                </a:effectLst>
              </a:rPr>
              <a:t>- likes(</a:t>
            </a:r>
            <a:r>
              <a:rPr lang="en-US" sz="2000" b="1" dirty="0" err="1">
                <a:solidFill>
                  <a:srgbClr val="FF0000"/>
                </a:solidFill>
                <a:effectLst>
                  <a:outerShdw blurRad="38100" dist="38100" dir="2700000" algn="tl">
                    <a:srgbClr val="000000">
                      <a:alpha val="43137"/>
                    </a:srgbClr>
                  </a:outerShdw>
                </a:effectLst>
              </a:rPr>
              <a:t>ann,Z</a:t>
            </a:r>
            <a:r>
              <a:rPr lang="en-US" sz="2000" b="1" dirty="0">
                <a:solidFill>
                  <a:srgbClr val="FF0000"/>
                </a:solidFill>
                <a:effectLst>
                  <a:outerShdw blurRad="38100" dist="38100" dir="2700000" algn="tl">
                    <a:srgbClr val="000000">
                      <a:alpha val="43137"/>
                    </a:srgbClr>
                  </a:outerShdw>
                </a:effectLst>
              </a:rPr>
              <a:t>). </a:t>
            </a:r>
          </a:p>
          <a:p>
            <a:pPr lvl="1">
              <a:lnSpc>
                <a:spcPct val="90000"/>
              </a:lnSpc>
            </a:pPr>
            <a:r>
              <a:rPr lang="en-US" sz="2000" dirty="0"/>
              <a:t>To solve this we again examine all the rules for likes. This time the first rule matches (and the second doesn't), and so we are told that in order to find something which </a:t>
            </a:r>
            <a:r>
              <a:rPr lang="en-US" sz="2000" dirty="0" err="1">
                <a:solidFill>
                  <a:srgbClr val="FF0000"/>
                </a:solidFill>
              </a:rPr>
              <a:t>ann</a:t>
            </a:r>
            <a:r>
              <a:rPr lang="en-US" sz="2000" dirty="0"/>
              <a:t> likes, we must find something which is a toy, and which </a:t>
            </a:r>
            <a:r>
              <a:rPr lang="en-US" sz="2000" dirty="0" err="1">
                <a:solidFill>
                  <a:srgbClr val="FF0000"/>
                </a:solidFill>
              </a:rPr>
              <a:t>ann</a:t>
            </a:r>
            <a:r>
              <a:rPr lang="en-US" sz="2000" dirty="0">
                <a:solidFill>
                  <a:srgbClr val="FF0000"/>
                </a:solidFill>
              </a:rPr>
              <a:t> </a:t>
            </a:r>
            <a:r>
              <a:rPr lang="en-US" sz="2000" dirty="0"/>
              <a:t>plays with.</a:t>
            </a:r>
          </a:p>
        </p:txBody>
      </p:sp>
      <p:sp>
        <p:nvSpPr>
          <p:cNvPr id="4" name="Rectangle 2"/>
          <p:cNvSpPr txBox="1">
            <a:spLocks noChangeArrowheads="1"/>
          </p:cNvSpPr>
          <p:nvPr/>
        </p:nvSpPr>
        <p:spPr>
          <a:xfrm>
            <a:off x="381000" y="0"/>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p:txBody>
          <a:bodyPr>
            <a:normAutofit fontScale="92500" lnSpcReduction="10000"/>
          </a:bodyPr>
          <a:lstStyle/>
          <a:p>
            <a:pPr>
              <a:lnSpc>
                <a:spcPct val="80000"/>
              </a:lnSpc>
            </a:pPr>
            <a:r>
              <a:rPr lang="en-US" sz="2800" dirty="0"/>
              <a:t>So first of all we try to find a toy. </a:t>
            </a:r>
            <a:endParaRPr lang="en-US" sz="2800" dirty="0" smtClean="0"/>
          </a:p>
          <a:p>
            <a:pPr lvl="1">
              <a:lnSpc>
                <a:spcPct val="80000"/>
              </a:lnSpc>
            </a:pPr>
            <a:r>
              <a:rPr lang="en-US" sz="2400" dirty="0" smtClean="0"/>
              <a:t>To </a:t>
            </a:r>
            <a:r>
              <a:rPr lang="en-US" sz="2400" dirty="0"/>
              <a:t>do this we examine the clauses with toy at their head. </a:t>
            </a:r>
            <a:endParaRPr lang="en-US" sz="2400" dirty="0" smtClean="0"/>
          </a:p>
          <a:p>
            <a:pPr lvl="1">
              <a:lnSpc>
                <a:spcPct val="80000"/>
              </a:lnSpc>
            </a:pPr>
            <a:r>
              <a:rPr lang="en-US" sz="2400" dirty="0" smtClean="0"/>
              <a:t>There </a:t>
            </a:r>
            <a:r>
              <a:rPr lang="en-US" sz="2400" dirty="0"/>
              <a:t>are two possibilities here: </a:t>
            </a:r>
            <a:r>
              <a:rPr lang="en-US" sz="2400" dirty="0">
                <a:solidFill>
                  <a:srgbClr val="0066FF"/>
                </a:solidFill>
              </a:rPr>
              <a:t>a toy is either a doll or train</a:t>
            </a:r>
            <a:r>
              <a:rPr lang="en-US" sz="2400" dirty="0"/>
              <a:t>. </a:t>
            </a:r>
          </a:p>
          <a:p>
            <a:pPr>
              <a:lnSpc>
                <a:spcPct val="80000"/>
              </a:lnSpc>
            </a:pPr>
            <a:endParaRPr lang="en-US" sz="2800" dirty="0" smtClean="0"/>
          </a:p>
          <a:p>
            <a:pPr>
              <a:lnSpc>
                <a:spcPct val="80000"/>
              </a:lnSpc>
            </a:pPr>
            <a:r>
              <a:rPr lang="en-US" sz="2800" dirty="0" smtClean="0"/>
              <a:t>We </a:t>
            </a:r>
            <a:r>
              <a:rPr lang="en-US" sz="2800" dirty="0"/>
              <a:t>now take these two toys, and test to see which one </a:t>
            </a:r>
            <a:r>
              <a:rPr lang="en-US" sz="2800" dirty="0" err="1"/>
              <a:t>ann</a:t>
            </a:r>
            <a:r>
              <a:rPr lang="en-US" sz="2800" dirty="0"/>
              <a:t> plays with; </a:t>
            </a:r>
            <a:endParaRPr lang="en-US" sz="2800" dirty="0" smtClean="0"/>
          </a:p>
          <a:p>
            <a:pPr lvl="1">
              <a:lnSpc>
                <a:spcPct val="80000"/>
              </a:lnSpc>
            </a:pPr>
            <a:r>
              <a:rPr lang="en-US" sz="2400" dirty="0" smtClean="0"/>
              <a:t>that </a:t>
            </a:r>
            <a:r>
              <a:rPr lang="en-US" sz="2400" dirty="0"/>
              <a:t>is, we generate two new sub-goals to solve: </a:t>
            </a:r>
            <a:endParaRPr lang="en-US" sz="2400" dirty="0" smtClean="0"/>
          </a:p>
          <a:p>
            <a:pPr lvl="1">
              <a:lnSpc>
                <a:spcPct val="80000"/>
              </a:lnSpc>
              <a:buNone/>
            </a:pPr>
            <a:r>
              <a:rPr lang="en-US" sz="2400" b="1" dirty="0" smtClean="0">
                <a:solidFill>
                  <a:srgbClr val="0066FF"/>
                </a:solidFill>
                <a:effectLst>
                  <a:outerShdw blurRad="38100" dist="38100" dir="2700000" algn="tl">
                    <a:srgbClr val="000000">
                      <a:alpha val="43137"/>
                    </a:srgbClr>
                  </a:outerShdw>
                </a:effectLst>
              </a:rPr>
              <a:t>             plays(</a:t>
            </a:r>
            <a:r>
              <a:rPr lang="en-US" sz="2400" b="1" dirty="0" err="1" smtClean="0">
                <a:solidFill>
                  <a:srgbClr val="0066FF"/>
                </a:solidFill>
                <a:effectLst>
                  <a:outerShdw blurRad="38100" dist="38100" dir="2700000" algn="tl">
                    <a:srgbClr val="000000">
                      <a:alpha val="43137"/>
                    </a:srgbClr>
                  </a:outerShdw>
                </a:effectLst>
              </a:rPr>
              <a:t>ann,doll</a:t>
            </a:r>
            <a:r>
              <a:rPr lang="en-US" sz="2400" b="1" dirty="0">
                <a:solidFill>
                  <a:srgbClr val="0066FF"/>
                </a:solidFill>
                <a:effectLst>
                  <a:outerShdw blurRad="38100" dist="38100" dir="2700000" algn="tl">
                    <a:srgbClr val="000000">
                      <a:alpha val="43137"/>
                    </a:srgbClr>
                  </a:outerShdw>
                </a:effectLst>
              </a:rPr>
              <a:t>) and plays(</a:t>
            </a:r>
            <a:r>
              <a:rPr lang="en-US" sz="2400" b="1" dirty="0" err="1">
                <a:solidFill>
                  <a:srgbClr val="0066FF"/>
                </a:solidFill>
                <a:effectLst>
                  <a:outerShdw blurRad="38100" dist="38100" dir="2700000" algn="tl">
                    <a:srgbClr val="000000">
                      <a:alpha val="43137"/>
                    </a:srgbClr>
                  </a:outerShdw>
                </a:effectLst>
              </a:rPr>
              <a:t>ann,train</a:t>
            </a:r>
            <a:r>
              <a:rPr lang="en-US" sz="2400" b="1" dirty="0">
                <a:solidFill>
                  <a:srgbClr val="0066FF"/>
                </a:solidFill>
                <a:effectLst>
                  <a:outerShdw blurRad="38100" dist="38100" dir="2700000" algn="tl">
                    <a:srgbClr val="000000">
                      <a:alpha val="43137"/>
                    </a:srgbClr>
                  </a:outerShdw>
                </a:effectLst>
              </a:rPr>
              <a:t>). </a:t>
            </a:r>
          </a:p>
          <a:p>
            <a:pPr>
              <a:lnSpc>
                <a:spcPct val="80000"/>
              </a:lnSpc>
            </a:pPr>
            <a:endParaRPr lang="en-US" sz="2800" dirty="0" smtClean="0"/>
          </a:p>
          <a:p>
            <a:pPr>
              <a:lnSpc>
                <a:spcPct val="80000"/>
              </a:lnSpc>
            </a:pPr>
            <a:r>
              <a:rPr lang="en-US" sz="2800" dirty="0" smtClean="0"/>
              <a:t>In </a:t>
            </a:r>
            <a:r>
              <a:rPr lang="en-US" sz="2800" dirty="0"/>
              <a:t>general, to </a:t>
            </a:r>
            <a:r>
              <a:rPr lang="en-US" sz="2800" dirty="0">
                <a:solidFill>
                  <a:srgbClr val="FF0000"/>
                </a:solidFill>
              </a:rPr>
              <a:t>solve </a:t>
            </a:r>
            <a:r>
              <a:rPr lang="en-US" sz="2800" i="1" dirty="0">
                <a:solidFill>
                  <a:srgbClr val="FF0000"/>
                </a:solidFill>
              </a:rPr>
              <a:t>these</a:t>
            </a:r>
            <a:r>
              <a:rPr lang="en-US" sz="2800" dirty="0"/>
              <a:t>, we must look at the clauses for plays. </a:t>
            </a:r>
            <a:endParaRPr lang="en-US" sz="2800" dirty="0" smtClean="0"/>
          </a:p>
          <a:p>
            <a:pPr lvl="1">
              <a:lnSpc>
                <a:spcPct val="80000"/>
              </a:lnSpc>
            </a:pPr>
            <a:r>
              <a:rPr lang="en-US" sz="2400" dirty="0" smtClean="0"/>
              <a:t>There </a:t>
            </a:r>
            <a:r>
              <a:rPr lang="en-US" sz="2400" dirty="0"/>
              <a:t>is only one: since it is for train, we conclude with the answer: </a:t>
            </a:r>
            <a:br>
              <a:rPr lang="en-US" sz="2400" dirty="0"/>
            </a:br>
            <a:r>
              <a:rPr lang="en-US" sz="2400" b="1" dirty="0">
                <a:solidFill>
                  <a:srgbClr val="0066FF"/>
                </a:solidFill>
                <a:effectLst>
                  <a:outerShdw blurRad="38100" dist="38100" dir="2700000" algn="tl">
                    <a:srgbClr val="000000">
                      <a:alpha val="43137"/>
                    </a:srgbClr>
                  </a:outerShdw>
                </a:effectLst>
              </a:rPr>
              <a:t>Z = train. </a:t>
            </a:r>
          </a:p>
        </p:txBody>
      </p:sp>
      <p:sp>
        <p:nvSpPr>
          <p:cNvPr id="4" name="Rectangle 2"/>
          <p:cNvSpPr txBox="1">
            <a:spLocks noChangeArrowheads="1"/>
          </p:cNvSpPr>
          <p:nvPr/>
        </p:nvSpPr>
        <p:spPr>
          <a:xfrm>
            <a:off x="457200" y="0"/>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1143000"/>
            <a:ext cx="8229600" cy="503238"/>
          </a:xfrm>
        </p:spPr>
        <p:txBody>
          <a:bodyPr>
            <a:normAutofit fontScale="90000"/>
          </a:bodyPr>
          <a:lstStyle/>
          <a:p>
            <a:r>
              <a:rPr lang="en-US" dirty="0" smtClean="0"/>
              <a:t>Exercises</a:t>
            </a:r>
            <a:endParaRPr lang="en-US" dirty="0"/>
          </a:p>
        </p:txBody>
      </p:sp>
      <p:sp>
        <p:nvSpPr>
          <p:cNvPr id="82947" name="Rectangle 3"/>
          <p:cNvSpPr>
            <a:spLocks noGrp="1" noChangeArrowheads="1"/>
          </p:cNvSpPr>
          <p:nvPr>
            <p:ph idx="1"/>
          </p:nvPr>
        </p:nvSpPr>
        <p:spPr>
          <a:xfrm>
            <a:off x="381000" y="1905000"/>
            <a:ext cx="8229600" cy="4525963"/>
          </a:xfrm>
        </p:spPr>
        <p:txBody>
          <a:bodyPr/>
          <a:lstStyle/>
          <a:p>
            <a:pPr marL="609600" indent="-609600"/>
            <a:r>
              <a:rPr lang="en-US" dirty="0">
                <a:hlinkClick r:id="rId2"/>
              </a:rPr>
              <a:t>Example: toys.pl</a:t>
            </a:r>
            <a:endParaRPr lang="en-US" dirty="0"/>
          </a:p>
          <a:p>
            <a:pPr marL="609600" indent="-609600"/>
            <a:endParaRPr lang="en-US" dirty="0"/>
          </a:p>
          <a:p>
            <a:pPr marL="609600" indent="-609600">
              <a:buFontTx/>
              <a:buAutoNum type="arabicPeriod"/>
            </a:pPr>
            <a:r>
              <a:rPr lang="en-US" dirty="0"/>
              <a:t>Does Ann like dolls? </a:t>
            </a:r>
          </a:p>
          <a:p>
            <a:pPr marL="609600" indent="-609600">
              <a:buFontTx/>
              <a:buAutoNum type="arabicPeriod"/>
            </a:pPr>
            <a:r>
              <a:rPr lang="en-US" dirty="0"/>
              <a:t>Who likes trains? </a:t>
            </a:r>
          </a:p>
          <a:p>
            <a:pPr marL="609600" indent="-609600">
              <a:buFontTx/>
              <a:buAutoNum type="arabicPeriod"/>
            </a:pPr>
            <a:r>
              <a:rPr lang="en-US" dirty="0"/>
              <a:t>What does John like? </a:t>
            </a:r>
          </a:p>
          <a:p>
            <a:pPr marL="609600" indent="-609600">
              <a:buFontTx/>
              <a:buAutoNum type="arabicPeriod"/>
            </a:pPr>
            <a:r>
              <a:rPr lang="en-US" dirty="0"/>
              <a:t>Who </a:t>
            </a:r>
            <a:r>
              <a:rPr lang="en-US" i="1" dirty="0"/>
              <a:t>plays</a:t>
            </a:r>
            <a:r>
              <a:rPr lang="en-US" dirty="0"/>
              <a:t> with trains? </a:t>
            </a:r>
            <a:br>
              <a:rPr lang="en-US" dirty="0"/>
            </a:br>
            <a:endParaRPr lang="en-US" dirty="0"/>
          </a:p>
        </p:txBody>
      </p:sp>
      <p:sp>
        <p:nvSpPr>
          <p:cNvPr id="4" name="Rectangle 2"/>
          <p:cNvSpPr txBox="1">
            <a:spLocks noChangeArrowheads="1"/>
          </p:cNvSpPr>
          <p:nvPr/>
        </p:nvSpPr>
        <p:spPr>
          <a:xfrm>
            <a:off x="381000" y="0"/>
            <a:ext cx="8229600" cy="1143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World of Toys - </a:t>
            </a:r>
            <a:r>
              <a:rPr kumimoji="0" lang="en-US" sz="44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j-lt"/>
                <a:ea typeface="+mj-ea"/>
                <a:cs typeface="+mj-cs"/>
              </a:rPr>
              <a:t>Example 2</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A Small Example - Exercises</a:t>
            </a:r>
          </a:p>
        </p:txBody>
      </p:sp>
      <p:sp>
        <p:nvSpPr>
          <p:cNvPr id="83971" name="Rectangle 3"/>
          <p:cNvSpPr>
            <a:spLocks noGrp="1" noChangeArrowheads="1"/>
          </p:cNvSpPr>
          <p:nvPr>
            <p:ph idx="1"/>
          </p:nvPr>
        </p:nvSpPr>
        <p:spPr/>
        <p:txBody>
          <a:bodyPr/>
          <a:lstStyle/>
          <a:p>
            <a:pPr marL="533400" indent="-533400">
              <a:lnSpc>
                <a:spcPct val="80000"/>
              </a:lnSpc>
            </a:pPr>
            <a:r>
              <a:rPr lang="en-US" sz="2800"/>
              <a:t>Translate the following sentences into Prolog: </a:t>
            </a:r>
          </a:p>
          <a:p>
            <a:pPr marL="914400" lvl="1" indent="-457200">
              <a:lnSpc>
                <a:spcPct val="80000"/>
              </a:lnSpc>
            </a:pPr>
            <a:r>
              <a:rPr lang="en-US" sz="2400"/>
              <a:t>John eats all kinds of food. Apples are food. Oysters are food. Anything anyone eats is food. Tom eats snakes. Sue eats everything that Tom eats. Save the program in a file called food.pl. Now read them into Prolog, and formulate queries to find out: </a:t>
            </a:r>
          </a:p>
          <a:p>
            <a:pPr marL="533400" indent="-533400">
              <a:lnSpc>
                <a:spcPct val="80000"/>
              </a:lnSpc>
              <a:buFontTx/>
              <a:buAutoNum type="arabicPeriod"/>
            </a:pPr>
            <a:endParaRPr lang="en-US" sz="2800"/>
          </a:p>
          <a:p>
            <a:pPr marL="533400" indent="-533400">
              <a:lnSpc>
                <a:spcPct val="80000"/>
              </a:lnSpc>
              <a:buFontTx/>
              <a:buAutoNum type="arabicPeriod"/>
            </a:pPr>
            <a:r>
              <a:rPr lang="en-US" sz="2800"/>
              <a:t>What John eats </a:t>
            </a:r>
          </a:p>
          <a:p>
            <a:pPr marL="533400" indent="-533400">
              <a:lnSpc>
                <a:spcPct val="80000"/>
              </a:lnSpc>
              <a:buFontTx/>
              <a:buAutoNum type="arabicPeriod"/>
            </a:pPr>
            <a:r>
              <a:rPr lang="en-US" sz="2800"/>
              <a:t>What Sue eats </a:t>
            </a:r>
          </a:p>
          <a:p>
            <a:pPr marL="533400" indent="-533400">
              <a:lnSpc>
                <a:spcPct val="80000"/>
              </a:lnSpc>
              <a:buFontTx/>
              <a:buAutoNum type="arabicPeriod"/>
            </a:pPr>
            <a:r>
              <a:rPr lang="en-US" sz="2800"/>
              <a:t>If there is anything which both John and Sue eat. </a:t>
            </a:r>
          </a:p>
          <a:p>
            <a:pPr marL="533400" indent="-533400">
              <a:lnSpc>
                <a:spcPct val="80000"/>
              </a:lnSpc>
              <a:buFontTx/>
              <a:buAutoNum type="arabicPeriod"/>
            </a:pPr>
            <a:r>
              <a:rPr lang="en-US" sz="2800"/>
              <a:t>Who eats snakes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6049962"/>
          </a:xfrm>
          <a:solidFill>
            <a:srgbClr val="FFFF00"/>
          </a:solidFill>
        </p:spPr>
        <p:txBody>
          <a:bodyPr>
            <a:noAutofit/>
          </a:bodyPr>
          <a:lstStyle/>
          <a:p>
            <a:r>
              <a:rPr lang="en-US" sz="13800" b="1" dirty="0" smtClean="0">
                <a:solidFill>
                  <a:srgbClr val="FF0000"/>
                </a:solidFill>
                <a:effectLst>
                  <a:outerShdw blurRad="38100" dist="38100" dir="2700000" algn="tl">
                    <a:srgbClr val="000000">
                      <a:alpha val="43137"/>
                    </a:srgbClr>
                  </a:outerShdw>
                </a:effectLst>
              </a:rPr>
              <a:t>Lists</a:t>
            </a:r>
            <a:endParaRPr lang="en-US" sz="138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solidFill>
            <a:srgbClr val="FFFF00"/>
          </a:solidFill>
        </p:spPr>
        <p:txBody>
          <a:bodyPr>
            <a:noAutofit/>
          </a:bodyPr>
          <a:lstStyle/>
          <a:p>
            <a:r>
              <a:rPr lang="en-US" sz="7200" b="1" dirty="0">
                <a:solidFill>
                  <a:srgbClr val="FF0000"/>
                </a:solidFill>
                <a:effectLst>
                  <a:outerShdw blurRad="38100" dist="38100" dir="2700000" algn="tl">
                    <a:srgbClr val="000000">
                      <a:alpha val="43137"/>
                    </a:srgbClr>
                  </a:outerShdw>
                </a:effectLst>
              </a:rPr>
              <a:t>Prolog </a:t>
            </a:r>
            <a:r>
              <a:rPr lang="en-US" sz="7200" b="1" dirty="0" smtClean="0">
                <a:solidFill>
                  <a:srgbClr val="FF0000"/>
                </a:solidFill>
                <a:effectLst>
                  <a:outerShdw blurRad="38100" dist="38100" dir="2700000" algn="tl">
                    <a:srgbClr val="000000">
                      <a:alpha val="43137"/>
                    </a:srgbClr>
                  </a:outerShdw>
                </a:effectLst>
              </a:rPr>
              <a:t>Lists: concept</a:t>
            </a:r>
            <a:endParaRPr lang="en-US" sz="7200" b="1" dirty="0">
              <a:solidFill>
                <a:srgbClr val="FF0000"/>
              </a:solidFill>
              <a:effectLst>
                <a:outerShdw blurRad="38100" dist="38100" dir="2700000" algn="tl">
                  <a:srgbClr val="000000">
                    <a:alpha val="43137"/>
                  </a:srgbClr>
                </a:outerShdw>
              </a:effectLst>
            </a:endParaRPr>
          </a:p>
        </p:txBody>
      </p:sp>
      <p:sp>
        <p:nvSpPr>
          <p:cNvPr id="102403" name="Rectangle 3"/>
          <p:cNvSpPr>
            <a:spLocks noGrp="1" noChangeArrowheads="1"/>
          </p:cNvSpPr>
          <p:nvPr>
            <p:ph idx="1"/>
          </p:nvPr>
        </p:nvSpPr>
        <p:spPr/>
        <p:txBody>
          <a:bodyPr/>
          <a:lstStyle/>
          <a:p>
            <a:r>
              <a:rPr lang="en-US" dirty="0"/>
              <a:t>Lists are a collection of terms </a:t>
            </a:r>
            <a:r>
              <a:rPr lang="en-US" dirty="0">
                <a:solidFill>
                  <a:srgbClr val="FF0000"/>
                </a:solidFill>
              </a:rPr>
              <a:t>inside [ and ]</a:t>
            </a:r>
          </a:p>
          <a:p>
            <a:pPr lvl="2"/>
            <a:r>
              <a:rPr lang="en-US" dirty="0"/>
              <a:t>[ </a:t>
            </a:r>
            <a:r>
              <a:rPr lang="en-US" dirty="0" err="1"/>
              <a:t>chevy</a:t>
            </a:r>
            <a:r>
              <a:rPr lang="en-US" dirty="0"/>
              <a:t>, ford, dodge]</a:t>
            </a:r>
          </a:p>
          <a:p>
            <a:pPr lvl="2"/>
            <a:endParaRPr lang="en-US" dirty="0" smtClean="0"/>
          </a:p>
          <a:p>
            <a:pPr lvl="2"/>
            <a:r>
              <a:rPr lang="en-US" dirty="0" err="1" smtClean="0"/>
              <a:t>loc_list</a:t>
            </a:r>
            <a:r>
              <a:rPr lang="en-US" dirty="0"/>
              <a:t>([apple, broccoli, crackers], kitchen).</a:t>
            </a:r>
          </a:p>
          <a:p>
            <a:pPr lvl="2"/>
            <a:r>
              <a:rPr lang="en-US" dirty="0" err="1"/>
              <a:t>loc_list</a:t>
            </a:r>
            <a:r>
              <a:rPr lang="en-US" dirty="0"/>
              <a:t>([desk, computer], office).</a:t>
            </a:r>
          </a:p>
          <a:p>
            <a:pPr lvl="2"/>
            <a:r>
              <a:rPr lang="en-US" dirty="0" err="1"/>
              <a:t>loc_list</a:t>
            </a:r>
            <a:r>
              <a:rPr lang="en-US" dirty="0"/>
              <a:t>([flashlight, envelope], desk).</a:t>
            </a:r>
          </a:p>
          <a:p>
            <a:pPr lvl="2"/>
            <a:r>
              <a:rPr lang="en-US" dirty="0" err="1"/>
              <a:t>loc_list</a:t>
            </a:r>
            <a:r>
              <a:rPr lang="en-US" dirty="0"/>
              <a:t>([stamp, key], envelope). </a:t>
            </a:r>
            <a:r>
              <a:rPr lang="en-US" dirty="0" err="1"/>
              <a:t>loc_list</a:t>
            </a:r>
            <a:r>
              <a:rPr lang="en-US" dirty="0"/>
              <a:t>(['washing machine'], cellar). </a:t>
            </a:r>
          </a:p>
          <a:p>
            <a:pPr lvl="2"/>
            <a:r>
              <a:rPr lang="en-US" dirty="0" err="1"/>
              <a:t>loc_list</a:t>
            </a:r>
            <a:r>
              <a:rPr lang="en-US" dirty="0"/>
              <a:t>([</a:t>
            </a:r>
            <a:r>
              <a:rPr lang="en-US" dirty="0" err="1"/>
              <a:t>nani</a:t>
            </a:r>
            <a:r>
              <a:rPr lang="en-US" dirty="0"/>
              <a:t>], 'washing machine'). </a:t>
            </a:r>
          </a:p>
          <a:p>
            <a:pPr lvl="2"/>
            <a:r>
              <a:rPr lang="en-US" dirty="0" err="1"/>
              <a:t>loc_list</a:t>
            </a:r>
            <a:r>
              <a:rPr lang="en-US" dirty="0"/>
              <a:t>([], hall)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0"/>
            <a:ext cx="8229600" cy="1143000"/>
          </a:xfrm>
          <a:solidFill>
            <a:srgbClr val="FFFF00"/>
          </a:solidFill>
        </p:spPr>
        <p:txBody>
          <a:bodyPr/>
          <a:lstStyle/>
          <a:p>
            <a:r>
              <a:rPr lang="en-US" dirty="0"/>
              <a:t>Prolog </a:t>
            </a:r>
            <a:r>
              <a:rPr lang="en-US" dirty="0" smtClean="0"/>
              <a:t>Lists: unification</a:t>
            </a:r>
            <a:endParaRPr lang="en-US" dirty="0"/>
          </a:p>
        </p:txBody>
      </p:sp>
      <p:sp>
        <p:nvSpPr>
          <p:cNvPr id="103427" name="Rectangle 3"/>
          <p:cNvSpPr>
            <a:spLocks noGrp="1" noChangeArrowheads="1"/>
          </p:cNvSpPr>
          <p:nvPr>
            <p:ph idx="1"/>
          </p:nvPr>
        </p:nvSpPr>
        <p:spPr/>
        <p:txBody>
          <a:bodyPr/>
          <a:lstStyle/>
          <a:p>
            <a:r>
              <a:rPr lang="en-US" u="sng" dirty="0">
                <a:solidFill>
                  <a:srgbClr val="FF0000"/>
                </a:solidFill>
                <a:effectLst>
                  <a:outerShdw blurRad="38100" dist="38100" dir="2700000" algn="tl">
                    <a:srgbClr val="000000">
                      <a:alpha val="43137"/>
                    </a:srgbClr>
                  </a:outerShdw>
                </a:effectLst>
              </a:rPr>
              <a:t>Unification</a:t>
            </a:r>
            <a:r>
              <a:rPr lang="en-US" dirty="0"/>
              <a:t> works on lists </a:t>
            </a:r>
            <a:r>
              <a:rPr lang="en-US" dirty="0">
                <a:solidFill>
                  <a:srgbClr val="FF0000"/>
                </a:solidFill>
              </a:rPr>
              <a:t>just as it works </a:t>
            </a:r>
            <a:r>
              <a:rPr lang="en-US" dirty="0"/>
              <a:t>on other data structures. </a:t>
            </a:r>
          </a:p>
          <a:p>
            <a:endParaRPr lang="en-US" dirty="0"/>
          </a:p>
          <a:p>
            <a:pPr lvl="2"/>
            <a:r>
              <a:rPr lang="en-US" dirty="0" err="1"/>
              <a:t>loc_list</a:t>
            </a:r>
            <a:r>
              <a:rPr lang="en-US" dirty="0"/>
              <a:t>(X, kitchen). X = [apple, broccoli, crackers] ?- [_,X,_] = [apples, broccoli, crackers]. X = broccoli </a:t>
            </a:r>
          </a:p>
          <a:p>
            <a:endParaRPr lang="en-US" dirty="0"/>
          </a:p>
          <a:p>
            <a:r>
              <a:rPr lang="en-US" dirty="0"/>
              <a:t>The patterns won't unify unless both lists have the same number of elements.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dirty="0"/>
              <a:t>Prolog </a:t>
            </a:r>
            <a:r>
              <a:rPr lang="en-US" dirty="0" smtClean="0"/>
              <a:t>Lists: </a:t>
            </a:r>
            <a:r>
              <a:rPr lang="en-US" dirty="0" smtClean="0">
                <a:solidFill>
                  <a:srgbClr val="FF0000"/>
                </a:solidFill>
              </a:rPr>
              <a:t>member</a:t>
            </a:r>
            <a:r>
              <a:rPr lang="en-US" dirty="0" smtClean="0"/>
              <a:t> and </a:t>
            </a:r>
            <a:r>
              <a:rPr lang="en-US" dirty="0" smtClean="0">
                <a:solidFill>
                  <a:srgbClr val="FF0000"/>
                </a:solidFill>
              </a:rPr>
              <a:t>append</a:t>
            </a:r>
            <a:endParaRPr lang="en-US" dirty="0">
              <a:solidFill>
                <a:srgbClr val="FF0000"/>
              </a:solidFill>
            </a:endParaRPr>
          </a:p>
        </p:txBody>
      </p:sp>
      <p:sp>
        <p:nvSpPr>
          <p:cNvPr id="104451" name="Rectangle 3"/>
          <p:cNvSpPr>
            <a:spLocks noGrp="1" noChangeArrowheads="1"/>
          </p:cNvSpPr>
          <p:nvPr>
            <p:ph idx="1"/>
          </p:nvPr>
        </p:nvSpPr>
        <p:spPr/>
        <p:txBody>
          <a:bodyPr/>
          <a:lstStyle/>
          <a:p>
            <a:r>
              <a:rPr lang="en-US" dirty="0"/>
              <a:t>List functions</a:t>
            </a:r>
          </a:p>
          <a:p>
            <a:pPr lvl="1"/>
            <a:r>
              <a:rPr lang="en-US" dirty="0"/>
              <a:t>[H|T]</a:t>
            </a:r>
          </a:p>
          <a:p>
            <a:pPr lvl="2"/>
            <a:r>
              <a:rPr lang="en-US" dirty="0"/>
              <a:t>separate list into head and tail</a:t>
            </a:r>
          </a:p>
          <a:p>
            <a:pPr lvl="1"/>
            <a:r>
              <a:rPr lang="en-US" dirty="0">
                <a:solidFill>
                  <a:srgbClr val="FF0000"/>
                </a:solidFill>
              </a:rPr>
              <a:t>member</a:t>
            </a:r>
          </a:p>
          <a:p>
            <a:pPr lvl="2"/>
            <a:r>
              <a:rPr lang="en-US" dirty="0"/>
              <a:t>test if X is a member of a list</a:t>
            </a:r>
          </a:p>
          <a:p>
            <a:pPr lvl="1"/>
            <a:r>
              <a:rPr lang="en-US" dirty="0">
                <a:solidFill>
                  <a:srgbClr val="FF0000"/>
                </a:solidFill>
              </a:rPr>
              <a:t>append</a:t>
            </a:r>
          </a:p>
          <a:p>
            <a:pPr lvl="2"/>
            <a:r>
              <a:rPr lang="en-US" dirty="0"/>
              <a:t>append two lists to form a third list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History of Prolog</a:t>
            </a:r>
            <a:endParaRPr lang="en-US" dirty="0"/>
          </a:p>
        </p:txBody>
      </p:sp>
      <p:sp>
        <p:nvSpPr>
          <p:cNvPr id="22531" name="Rectangle 3"/>
          <p:cNvSpPr>
            <a:spLocks noGrp="1" noChangeArrowheads="1"/>
          </p:cNvSpPr>
          <p:nvPr>
            <p:ph idx="1"/>
          </p:nvPr>
        </p:nvSpPr>
        <p:spPr/>
        <p:txBody>
          <a:bodyPr/>
          <a:lstStyle/>
          <a:p>
            <a:r>
              <a:rPr lang="en-US"/>
              <a:t>Developed in 1972 by Alain Colmerauer and Philippe Roussel</a:t>
            </a:r>
          </a:p>
          <a:p>
            <a:pPr>
              <a:buFont typeface="Wingdings" pitchFamily="2" charset="2"/>
              <a:buNone/>
            </a:pPr>
            <a:endParaRPr lang="en-US"/>
          </a:p>
          <a:p>
            <a:r>
              <a:rPr lang="en-US"/>
              <a:t>Name comes from “PROgramming in LOGic”</a:t>
            </a:r>
          </a:p>
          <a:p>
            <a:endParaRPr lang="en-US"/>
          </a:p>
          <a:p>
            <a:r>
              <a:rPr lang="en-US"/>
              <a:t>A solution to the debate about which kinds of logic to use</a:t>
            </a:r>
          </a:p>
          <a:p>
            <a:endParaRPr lang="en-US"/>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dirty="0"/>
              <a:t>Prolog </a:t>
            </a:r>
            <a:r>
              <a:rPr lang="en-US" dirty="0" smtClean="0"/>
              <a:t>Lists: </a:t>
            </a:r>
            <a:r>
              <a:rPr lang="en-US" dirty="0" smtClean="0">
                <a:solidFill>
                  <a:srgbClr val="FF0000"/>
                </a:solidFill>
              </a:rPr>
              <a:t>head and tail</a:t>
            </a:r>
            <a:endParaRPr lang="en-US" dirty="0">
              <a:solidFill>
                <a:srgbClr val="FF0000"/>
              </a:solidFill>
            </a:endParaRPr>
          </a:p>
        </p:txBody>
      </p:sp>
      <p:sp>
        <p:nvSpPr>
          <p:cNvPr id="105475" name="Rectangle 3"/>
          <p:cNvSpPr>
            <a:spLocks noGrp="1" noChangeArrowheads="1"/>
          </p:cNvSpPr>
          <p:nvPr>
            <p:ph idx="1"/>
          </p:nvPr>
        </p:nvSpPr>
        <p:spPr/>
        <p:txBody>
          <a:bodyPr/>
          <a:lstStyle/>
          <a:p>
            <a:r>
              <a:rPr lang="en-US" dirty="0"/>
              <a:t>Head and Tail of a List</a:t>
            </a:r>
          </a:p>
          <a:p>
            <a:r>
              <a:rPr lang="en-US" dirty="0"/>
              <a:t>Syntax</a:t>
            </a:r>
          </a:p>
          <a:p>
            <a:pPr lvl="1">
              <a:buFontTx/>
              <a:buNone/>
            </a:pPr>
            <a:r>
              <a:rPr lang="en-US" dirty="0"/>
              <a:t>[H|T]</a:t>
            </a:r>
          </a:p>
          <a:p>
            <a:r>
              <a:rPr lang="en-US" u="sng" dirty="0">
                <a:solidFill>
                  <a:srgbClr val="FF0000"/>
                </a:solidFill>
                <a:effectLst>
                  <a:outerShdw blurRad="38100" dist="38100" dir="2700000" algn="tl">
                    <a:srgbClr val="000000">
                      <a:alpha val="43137"/>
                    </a:srgbClr>
                  </a:outerShdw>
                </a:effectLst>
              </a:rPr>
              <a:t>Examples</a:t>
            </a:r>
          </a:p>
          <a:p>
            <a:r>
              <a:rPr lang="en-US" dirty="0"/>
              <a:t>?- [</a:t>
            </a:r>
            <a:r>
              <a:rPr lang="en-US" dirty="0" err="1"/>
              <a:t>a|[b,c,d</a:t>
            </a:r>
            <a:r>
              <a:rPr lang="en-US" dirty="0"/>
              <a:t>]] = [</a:t>
            </a:r>
            <a:r>
              <a:rPr lang="en-US" dirty="0" err="1"/>
              <a:t>a,b,c,d</a:t>
            </a:r>
            <a:r>
              <a:rPr lang="en-US" dirty="0"/>
              <a:t>]</a:t>
            </a:r>
            <a:r>
              <a:rPr lang="en-US" dirty="0" smtClean="0"/>
              <a:t>. %We check identity </a:t>
            </a:r>
            <a:endParaRPr lang="en-US" dirty="0"/>
          </a:p>
          <a:p>
            <a:pPr lvl="1">
              <a:buFontTx/>
              <a:buNone/>
            </a:pPr>
            <a:r>
              <a:rPr lang="en-US" dirty="0"/>
              <a:t>yes</a:t>
            </a:r>
          </a:p>
          <a:p>
            <a:r>
              <a:rPr lang="en-US" dirty="0"/>
              <a:t>?- [</a:t>
            </a:r>
            <a:r>
              <a:rPr lang="en-US" dirty="0" err="1"/>
              <a:t>a|b,c,d</a:t>
            </a:r>
            <a:r>
              <a:rPr lang="en-US" dirty="0"/>
              <a:t>] = [</a:t>
            </a:r>
            <a:r>
              <a:rPr lang="en-US" dirty="0" err="1"/>
              <a:t>a,b,c,d</a:t>
            </a:r>
            <a:r>
              <a:rPr lang="en-US" dirty="0"/>
              <a:t>]. </a:t>
            </a:r>
          </a:p>
          <a:p>
            <a:pPr lvl="1">
              <a:buFontTx/>
              <a:buNone/>
            </a:pPr>
            <a:r>
              <a:rPr lang="en-US" dirty="0"/>
              <a:t>no</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a:t>Prolog </a:t>
            </a:r>
            <a:r>
              <a:rPr lang="en-US" dirty="0" smtClean="0"/>
              <a:t>Lists: </a:t>
            </a:r>
            <a:r>
              <a:rPr lang="en-US" dirty="0" smtClean="0">
                <a:solidFill>
                  <a:srgbClr val="FF0000"/>
                </a:solidFill>
              </a:rPr>
              <a:t>more on head and tail</a:t>
            </a:r>
            <a:endParaRPr lang="en-US" dirty="0">
              <a:solidFill>
                <a:srgbClr val="FF0000"/>
              </a:solidFill>
            </a:endParaRPr>
          </a:p>
        </p:txBody>
      </p:sp>
      <p:sp>
        <p:nvSpPr>
          <p:cNvPr id="108547" name="Rectangle 3"/>
          <p:cNvSpPr>
            <a:spLocks noGrp="1" noChangeArrowheads="1"/>
          </p:cNvSpPr>
          <p:nvPr>
            <p:ph idx="1"/>
          </p:nvPr>
        </p:nvSpPr>
        <p:spPr/>
        <p:txBody>
          <a:bodyPr/>
          <a:lstStyle/>
          <a:p>
            <a:pPr>
              <a:lnSpc>
                <a:spcPct val="90000"/>
              </a:lnSpc>
            </a:pPr>
            <a:r>
              <a:rPr lang="en-US"/>
              <a:t>More Examples</a:t>
            </a:r>
          </a:p>
          <a:p>
            <a:pPr lvl="1">
              <a:lnSpc>
                <a:spcPct val="90000"/>
              </a:lnSpc>
              <a:buFontTx/>
              <a:buNone/>
            </a:pPr>
            <a:r>
              <a:rPr lang="en-US"/>
              <a:t>?- [H|T] = [apple, broccoli, refrigerator]. </a:t>
            </a:r>
          </a:p>
          <a:p>
            <a:pPr lvl="2">
              <a:lnSpc>
                <a:spcPct val="90000"/>
              </a:lnSpc>
              <a:buFontTx/>
              <a:buNone/>
            </a:pPr>
            <a:r>
              <a:rPr lang="en-US"/>
              <a:t>H = apple </a:t>
            </a:r>
          </a:p>
          <a:p>
            <a:pPr lvl="2">
              <a:lnSpc>
                <a:spcPct val="90000"/>
              </a:lnSpc>
              <a:buFontTx/>
              <a:buNone/>
            </a:pPr>
            <a:r>
              <a:rPr lang="en-US"/>
              <a:t>T = [broccoli, refrigerator] </a:t>
            </a:r>
          </a:p>
          <a:p>
            <a:pPr lvl="1">
              <a:lnSpc>
                <a:spcPct val="90000"/>
              </a:lnSpc>
              <a:buFontTx/>
              <a:buNone/>
            </a:pPr>
            <a:r>
              <a:rPr lang="en-US"/>
              <a:t>?- [H|T] = [a, b, c, d, e]. </a:t>
            </a:r>
          </a:p>
          <a:p>
            <a:pPr lvl="2">
              <a:lnSpc>
                <a:spcPct val="90000"/>
              </a:lnSpc>
              <a:buFontTx/>
              <a:buNone/>
            </a:pPr>
            <a:r>
              <a:rPr lang="en-US"/>
              <a:t>H = a </a:t>
            </a:r>
          </a:p>
          <a:p>
            <a:pPr lvl="2">
              <a:lnSpc>
                <a:spcPct val="90000"/>
              </a:lnSpc>
              <a:buFontTx/>
              <a:buNone/>
            </a:pPr>
            <a:r>
              <a:rPr lang="en-US"/>
              <a:t>T = [b, c, d, e] </a:t>
            </a:r>
          </a:p>
          <a:p>
            <a:pPr lvl="1">
              <a:lnSpc>
                <a:spcPct val="90000"/>
              </a:lnSpc>
              <a:buFontTx/>
              <a:buNone/>
            </a:pPr>
            <a:r>
              <a:rPr lang="en-US"/>
              <a:t>?- [H|T] = [apples, bananas]. </a:t>
            </a:r>
          </a:p>
          <a:p>
            <a:pPr lvl="2">
              <a:lnSpc>
                <a:spcPct val="90000"/>
              </a:lnSpc>
              <a:buFontTx/>
              <a:buNone/>
            </a:pPr>
            <a:r>
              <a:rPr lang="en-US"/>
              <a:t>H = apples </a:t>
            </a:r>
          </a:p>
          <a:p>
            <a:pPr lvl="2">
              <a:lnSpc>
                <a:spcPct val="90000"/>
              </a:lnSpc>
              <a:buFontTx/>
              <a:buNone/>
            </a:pPr>
            <a:r>
              <a:rPr lang="en-US"/>
              <a:t>T = [bananas]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fontScale="90000"/>
          </a:bodyPr>
          <a:lstStyle/>
          <a:p>
            <a:r>
              <a:rPr lang="en-US" dirty="0"/>
              <a:t>Prolog </a:t>
            </a:r>
            <a:r>
              <a:rPr lang="en-US" dirty="0" smtClean="0"/>
              <a:t>Lists</a:t>
            </a:r>
            <a:r>
              <a:rPr lang="en-US" dirty="0" smtClean="0">
                <a:solidFill>
                  <a:srgbClr val="FF0000"/>
                </a:solidFill>
              </a:rPr>
              <a:t>: more on head, tail and list structure</a:t>
            </a:r>
            <a:endParaRPr lang="en-US" dirty="0">
              <a:solidFill>
                <a:srgbClr val="FF0000"/>
              </a:solidFill>
            </a:endParaRPr>
          </a:p>
        </p:txBody>
      </p:sp>
      <p:sp>
        <p:nvSpPr>
          <p:cNvPr id="109571" name="Rectangle 3"/>
          <p:cNvSpPr>
            <a:spLocks noGrp="1" noChangeArrowheads="1"/>
          </p:cNvSpPr>
          <p:nvPr>
            <p:ph idx="1"/>
          </p:nvPr>
        </p:nvSpPr>
        <p:spPr/>
        <p:txBody>
          <a:bodyPr/>
          <a:lstStyle/>
          <a:p>
            <a:r>
              <a:rPr lang="en-US"/>
              <a:t>More Examples</a:t>
            </a:r>
          </a:p>
          <a:p>
            <a:pPr lvl="1">
              <a:buFontTx/>
              <a:buNone/>
            </a:pPr>
            <a:r>
              <a:rPr lang="en-US"/>
              <a:t>?- [One, Two | T] = [apple, sprouts, fridge, milk]. </a:t>
            </a:r>
          </a:p>
          <a:p>
            <a:pPr lvl="2">
              <a:buFontTx/>
              <a:buNone/>
            </a:pPr>
            <a:r>
              <a:rPr lang="en-US"/>
              <a:t>One = apple </a:t>
            </a:r>
          </a:p>
          <a:p>
            <a:pPr lvl="2">
              <a:buFontTx/>
              <a:buNone/>
            </a:pPr>
            <a:r>
              <a:rPr lang="en-US"/>
              <a:t>Two = sprouts </a:t>
            </a:r>
          </a:p>
          <a:p>
            <a:pPr lvl="2">
              <a:buFontTx/>
              <a:buNone/>
            </a:pPr>
            <a:r>
              <a:rPr lang="en-US"/>
              <a:t>T = [fridge, milk] </a:t>
            </a:r>
          </a:p>
          <a:p>
            <a:endParaRPr lang="en-US"/>
          </a:p>
          <a:p>
            <a:pPr lvl="1">
              <a:buFontTx/>
              <a:buNone/>
            </a:pPr>
            <a:r>
              <a:rPr lang="en-US"/>
              <a:t>?- [a|[b|[c|[d|[]]]]] = [a,b,c,d]. </a:t>
            </a:r>
          </a:p>
          <a:p>
            <a:pPr lvl="1">
              <a:buFontTx/>
              <a:buNone/>
            </a:pPr>
            <a:r>
              <a:rPr lang="en-US"/>
              <a:t>yes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dirty="0"/>
              <a:t>Prolog </a:t>
            </a:r>
            <a:r>
              <a:rPr lang="en-US" dirty="0" smtClean="0"/>
              <a:t>Lists: </a:t>
            </a:r>
            <a:r>
              <a:rPr lang="en-US" dirty="0" smtClean="0">
                <a:solidFill>
                  <a:srgbClr val="FF0000"/>
                </a:solidFill>
              </a:rPr>
              <a:t>member</a:t>
            </a:r>
            <a:endParaRPr lang="en-US" dirty="0">
              <a:solidFill>
                <a:srgbClr val="FF0000"/>
              </a:solidFill>
            </a:endParaRPr>
          </a:p>
        </p:txBody>
      </p:sp>
      <p:sp>
        <p:nvSpPr>
          <p:cNvPr id="106499" name="Rectangle 3"/>
          <p:cNvSpPr>
            <a:spLocks noGrp="1" noChangeArrowheads="1"/>
          </p:cNvSpPr>
          <p:nvPr>
            <p:ph idx="1"/>
          </p:nvPr>
        </p:nvSpPr>
        <p:spPr/>
        <p:txBody>
          <a:bodyPr>
            <a:normAutofit lnSpcReduction="10000"/>
          </a:bodyPr>
          <a:lstStyle/>
          <a:p>
            <a:pPr>
              <a:lnSpc>
                <a:spcPct val="90000"/>
              </a:lnSpc>
            </a:pPr>
            <a:r>
              <a:rPr lang="en-US" sz="2800"/>
              <a:t>Testing if an element is in a list.</a:t>
            </a:r>
          </a:p>
          <a:p>
            <a:pPr>
              <a:lnSpc>
                <a:spcPct val="90000"/>
              </a:lnSpc>
            </a:pPr>
            <a:r>
              <a:rPr lang="en-US" sz="2800"/>
              <a:t>Syntax</a:t>
            </a:r>
          </a:p>
          <a:p>
            <a:pPr lvl="1">
              <a:lnSpc>
                <a:spcPct val="90000"/>
              </a:lnSpc>
            </a:pPr>
            <a:r>
              <a:rPr lang="en-US" sz="2400"/>
              <a:t>member(X, L).</a:t>
            </a:r>
          </a:p>
          <a:p>
            <a:pPr>
              <a:lnSpc>
                <a:spcPct val="90000"/>
              </a:lnSpc>
            </a:pPr>
            <a:r>
              <a:rPr lang="en-US" sz="2800"/>
              <a:t>Example</a:t>
            </a:r>
          </a:p>
          <a:p>
            <a:pPr lvl="1">
              <a:lnSpc>
                <a:spcPct val="90000"/>
              </a:lnSpc>
            </a:pPr>
            <a:r>
              <a:rPr lang="en-US" sz="2400"/>
              <a:t>member(apple, [apple, broccoli, crackers]). </a:t>
            </a:r>
          </a:p>
          <a:p>
            <a:pPr lvl="1">
              <a:lnSpc>
                <a:spcPct val="90000"/>
              </a:lnSpc>
            </a:pPr>
            <a:r>
              <a:rPr lang="en-US" sz="2400"/>
              <a:t>member(X, CarList).</a:t>
            </a:r>
          </a:p>
          <a:p>
            <a:pPr>
              <a:lnSpc>
                <a:spcPct val="90000"/>
              </a:lnSpc>
            </a:pPr>
            <a:endParaRPr lang="en-US" sz="2800"/>
          </a:p>
          <a:p>
            <a:pPr>
              <a:lnSpc>
                <a:spcPct val="90000"/>
              </a:lnSpc>
            </a:pPr>
            <a:r>
              <a:rPr lang="en-US" sz="2800"/>
              <a:t>Full Predicate defined as:</a:t>
            </a:r>
          </a:p>
          <a:p>
            <a:pPr>
              <a:lnSpc>
                <a:spcPct val="90000"/>
              </a:lnSpc>
              <a:buFontTx/>
              <a:buNone/>
            </a:pPr>
            <a:r>
              <a:rPr lang="en-US" sz="2800"/>
              <a:t>	member(H,[H|T]). </a:t>
            </a:r>
          </a:p>
          <a:p>
            <a:pPr>
              <a:lnSpc>
                <a:spcPct val="90000"/>
              </a:lnSpc>
              <a:buFontTx/>
              <a:buNone/>
            </a:pPr>
            <a:r>
              <a:rPr lang="en-US" sz="2800"/>
              <a:t>	member(X,[H|T]) :- member(X,T).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dirty="0"/>
              <a:t>Prolog </a:t>
            </a:r>
            <a:r>
              <a:rPr lang="en-US" dirty="0" smtClean="0"/>
              <a:t>Lists: </a:t>
            </a:r>
            <a:r>
              <a:rPr lang="en-US" dirty="0" smtClean="0">
                <a:solidFill>
                  <a:srgbClr val="FF0000"/>
                </a:solidFill>
              </a:rPr>
              <a:t>append</a:t>
            </a:r>
            <a:endParaRPr lang="en-US" dirty="0">
              <a:solidFill>
                <a:srgbClr val="FF0000"/>
              </a:solidFill>
            </a:endParaRPr>
          </a:p>
        </p:txBody>
      </p:sp>
      <p:sp>
        <p:nvSpPr>
          <p:cNvPr id="107523" name="Rectangle 3"/>
          <p:cNvSpPr>
            <a:spLocks noGrp="1" noChangeArrowheads="1"/>
          </p:cNvSpPr>
          <p:nvPr>
            <p:ph idx="1"/>
          </p:nvPr>
        </p:nvSpPr>
        <p:spPr/>
        <p:txBody>
          <a:bodyPr/>
          <a:lstStyle/>
          <a:p>
            <a:pPr>
              <a:lnSpc>
                <a:spcPct val="90000"/>
              </a:lnSpc>
            </a:pPr>
            <a:r>
              <a:rPr lang="en-US" sz="2800"/>
              <a:t>Appending two lists to form a third.</a:t>
            </a:r>
          </a:p>
          <a:p>
            <a:pPr>
              <a:lnSpc>
                <a:spcPct val="90000"/>
              </a:lnSpc>
            </a:pPr>
            <a:r>
              <a:rPr lang="en-US" sz="2800"/>
              <a:t>Syntax</a:t>
            </a:r>
          </a:p>
          <a:p>
            <a:pPr lvl="1">
              <a:lnSpc>
                <a:spcPct val="90000"/>
              </a:lnSpc>
            </a:pPr>
            <a:r>
              <a:rPr lang="en-US" sz="2400"/>
              <a:t>append(L1, L2, L3).</a:t>
            </a:r>
          </a:p>
          <a:p>
            <a:pPr>
              <a:lnSpc>
                <a:spcPct val="90000"/>
              </a:lnSpc>
            </a:pPr>
            <a:r>
              <a:rPr lang="en-US" sz="2800"/>
              <a:t>Example</a:t>
            </a:r>
          </a:p>
          <a:p>
            <a:pPr lvl="1">
              <a:lnSpc>
                <a:spcPct val="90000"/>
              </a:lnSpc>
            </a:pPr>
            <a:r>
              <a:rPr lang="en-US" sz="2400"/>
              <a:t>append( [a,b,c], [d,e,f], X).</a:t>
            </a:r>
          </a:p>
          <a:p>
            <a:pPr lvl="1">
              <a:lnSpc>
                <a:spcPct val="90000"/>
              </a:lnSpc>
            </a:pPr>
            <a:r>
              <a:rPr lang="en-US" sz="2400"/>
              <a:t>X = [a,b,c,d,e,f]</a:t>
            </a:r>
          </a:p>
          <a:p>
            <a:pPr>
              <a:lnSpc>
                <a:spcPct val="90000"/>
              </a:lnSpc>
            </a:pPr>
            <a:endParaRPr lang="en-US" sz="2800"/>
          </a:p>
          <a:p>
            <a:pPr>
              <a:lnSpc>
                <a:spcPct val="90000"/>
              </a:lnSpc>
            </a:pPr>
            <a:r>
              <a:rPr lang="en-US" sz="2800"/>
              <a:t>Full predicate defined as:</a:t>
            </a:r>
          </a:p>
          <a:p>
            <a:pPr lvl="1">
              <a:lnSpc>
                <a:spcPct val="90000"/>
              </a:lnSpc>
              <a:buFontTx/>
              <a:buNone/>
            </a:pPr>
            <a:r>
              <a:rPr lang="en-US" sz="2400"/>
              <a:t>append([],X,X). </a:t>
            </a:r>
          </a:p>
          <a:p>
            <a:pPr lvl="1">
              <a:lnSpc>
                <a:spcPct val="90000"/>
              </a:lnSpc>
              <a:buFontTx/>
              <a:buNone/>
            </a:pPr>
            <a:r>
              <a:rPr lang="en-US" sz="2400"/>
              <a:t>append([H|T1],X,[H|T2]) :- append(T1,X,T2).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152400"/>
            <a:ext cx="8229600" cy="1143000"/>
          </a:xfrm>
        </p:spPr>
        <p:txBody>
          <a:bodyPr>
            <a:normAutofit fontScale="90000"/>
          </a:bodyPr>
          <a:lstStyle/>
          <a:p>
            <a:r>
              <a:rPr lang="en-US" dirty="0" smtClean="0"/>
              <a:t>Prolog is </a:t>
            </a:r>
            <a:r>
              <a:rPr lang="en-US" dirty="0" smtClean="0">
                <a:solidFill>
                  <a:srgbClr val="0066FF"/>
                </a:solidFill>
              </a:rPr>
              <a:t>much More </a:t>
            </a:r>
            <a:r>
              <a:rPr lang="en-US" dirty="0"/>
              <a:t>Than Just </a:t>
            </a:r>
            <a:r>
              <a:rPr lang="en-US" dirty="0" smtClean="0"/>
              <a:t>Information: </a:t>
            </a:r>
            <a:r>
              <a:rPr lang="en-US" dirty="0" smtClean="0">
                <a:solidFill>
                  <a:srgbClr val="FF0000"/>
                </a:solidFill>
              </a:rPr>
              <a:t>lists and trees</a:t>
            </a:r>
            <a:endParaRPr lang="en-US" dirty="0">
              <a:solidFill>
                <a:srgbClr val="FF0000"/>
              </a:solidFill>
            </a:endParaRPr>
          </a:p>
        </p:txBody>
      </p:sp>
      <p:sp>
        <p:nvSpPr>
          <p:cNvPr id="48131" name="Rectangle 3"/>
          <p:cNvSpPr>
            <a:spLocks noGrp="1" noChangeArrowheads="1"/>
          </p:cNvSpPr>
          <p:nvPr>
            <p:ph idx="1"/>
          </p:nvPr>
        </p:nvSpPr>
        <p:spPr/>
        <p:txBody>
          <a:bodyPr/>
          <a:lstStyle/>
          <a:p>
            <a:r>
              <a:rPr lang="en-US" sz="2600" dirty="0"/>
              <a:t>Prolog rules can also be used write programs that do more than find the answers to simple database queries.</a:t>
            </a:r>
          </a:p>
          <a:p>
            <a:pPr lvl="1"/>
            <a:r>
              <a:rPr lang="en-US" sz="2200" dirty="0">
                <a:solidFill>
                  <a:srgbClr val="FF0000"/>
                </a:solidFill>
              </a:rPr>
              <a:t>append([], L, L</a:t>
            </a:r>
            <a:r>
              <a:rPr lang="en-US" sz="2200" dirty="0" smtClean="0">
                <a:solidFill>
                  <a:srgbClr val="FF0000"/>
                </a:solidFill>
              </a:rPr>
              <a:t>)</a:t>
            </a:r>
            <a:r>
              <a:rPr lang="en-US" b="1" dirty="0" smtClean="0">
                <a:solidFill>
                  <a:srgbClr val="0066FF"/>
                </a:solidFill>
                <a:effectLst>
                  <a:outerShdw blurRad="38100" dist="38100" dir="2700000" algn="tl">
                    <a:srgbClr val="000000">
                      <a:alpha val="43137"/>
                    </a:srgbClr>
                  </a:outerShdw>
                </a:effectLst>
              </a:rPr>
              <a:t>.</a:t>
            </a:r>
            <a:endParaRPr lang="en-US" sz="2200" b="1" dirty="0" smtClean="0">
              <a:solidFill>
                <a:srgbClr val="0066FF"/>
              </a:solidFill>
              <a:effectLst>
                <a:outerShdw blurRad="38100" dist="38100" dir="2700000" algn="tl">
                  <a:srgbClr val="000000">
                    <a:alpha val="43137"/>
                  </a:srgbClr>
                </a:outerShdw>
              </a:effectLst>
            </a:endParaRPr>
          </a:p>
          <a:p>
            <a:pPr lvl="1"/>
            <a:r>
              <a:rPr lang="en-US" sz="2200" dirty="0" smtClean="0">
                <a:solidFill>
                  <a:srgbClr val="FF0000"/>
                </a:solidFill>
              </a:rPr>
              <a:t>append</a:t>
            </a:r>
            <a:r>
              <a:rPr lang="en-US" sz="2200" dirty="0">
                <a:solidFill>
                  <a:srgbClr val="FF0000"/>
                </a:solidFill>
              </a:rPr>
              <a:t>([H|T], L, [H|L1</a:t>
            </a:r>
            <a:r>
              <a:rPr lang="en-US" sz="2200" dirty="0" smtClean="0">
                <a:solidFill>
                  <a:srgbClr val="FF0000"/>
                </a:solidFill>
              </a:rPr>
              <a:t>])   </a:t>
            </a:r>
            <a:r>
              <a:rPr lang="en-US" sz="2400" b="1" dirty="0" smtClean="0">
                <a:solidFill>
                  <a:srgbClr val="0066FF"/>
                </a:solidFill>
                <a:effectLst>
                  <a:outerShdw blurRad="38100" dist="38100" dir="2700000" algn="tl">
                    <a:srgbClr val="000000">
                      <a:alpha val="43137"/>
                    </a:srgbClr>
                  </a:outerShdw>
                </a:effectLst>
              </a:rPr>
              <a:t>:-</a:t>
            </a:r>
            <a:r>
              <a:rPr lang="en-US" sz="2200" dirty="0" smtClean="0">
                <a:solidFill>
                  <a:srgbClr val="FF0000"/>
                </a:solidFill>
              </a:rPr>
              <a:t>  append(T</a:t>
            </a:r>
            <a:r>
              <a:rPr lang="en-US" sz="2200" dirty="0">
                <a:solidFill>
                  <a:srgbClr val="FF0000"/>
                </a:solidFill>
              </a:rPr>
              <a:t>, L, L1)</a:t>
            </a:r>
            <a:r>
              <a:rPr lang="en-US" b="1" dirty="0">
                <a:solidFill>
                  <a:srgbClr val="0066FF"/>
                </a:solidFill>
                <a:effectLst>
                  <a:outerShdw blurRad="38100" dist="38100" dir="2700000" algn="tl">
                    <a:srgbClr val="000000">
                      <a:alpha val="43137"/>
                    </a:srgbClr>
                  </a:outerShdw>
                </a:effectLst>
              </a:rPr>
              <a:t>.</a:t>
            </a:r>
            <a:endParaRPr lang="en-US" sz="2200" b="1" dirty="0">
              <a:solidFill>
                <a:srgbClr val="0066FF"/>
              </a:solidFill>
              <a:effectLst>
                <a:outerShdw blurRad="38100" dist="38100" dir="2700000" algn="tl">
                  <a:srgbClr val="000000">
                    <a:alpha val="43137"/>
                  </a:srgbClr>
                </a:outerShdw>
              </a:effectLst>
            </a:endParaRPr>
          </a:p>
          <a:p>
            <a:pPr>
              <a:buFont typeface="Wingdings" pitchFamily="2" charset="2"/>
              <a:buNone/>
            </a:pPr>
            <a:r>
              <a:rPr lang="en-US" sz="2600" dirty="0"/>
              <a:t>	This will </a:t>
            </a:r>
            <a:r>
              <a:rPr lang="en-US" sz="2600" dirty="0">
                <a:solidFill>
                  <a:srgbClr val="0066FF"/>
                </a:solidFill>
              </a:rPr>
              <a:t>append a list </a:t>
            </a:r>
            <a:r>
              <a:rPr lang="en-US" sz="2600" dirty="0"/>
              <a:t>to another list recursively</a:t>
            </a:r>
            <a:r>
              <a:rPr lang="en-US" sz="2600" dirty="0" smtClean="0"/>
              <a:t>.</a:t>
            </a:r>
          </a:p>
          <a:p>
            <a:pPr>
              <a:buFont typeface="Wingdings" pitchFamily="2" charset="2"/>
              <a:buNone/>
            </a:pPr>
            <a:endParaRPr lang="en-US" sz="2600" dirty="0"/>
          </a:p>
          <a:p>
            <a:r>
              <a:rPr lang="en-US" sz="2600" dirty="0"/>
              <a:t>A binary tree can be defined as </a:t>
            </a:r>
            <a:r>
              <a:rPr lang="en-US" sz="2600" dirty="0" smtClean="0"/>
              <a:t>follows</a:t>
            </a:r>
          </a:p>
          <a:p>
            <a:pPr lvl="1"/>
            <a:r>
              <a:rPr lang="en-US" sz="2200" dirty="0" smtClean="0">
                <a:solidFill>
                  <a:srgbClr val="FF0000"/>
                </a:solidFill>
              </a:rPr>
              <a:t>tree(nil</a:t>
            </a:r>
            <a:r>
              <a:rPr lang="en-US" sz="2200" dirty="0">
                <a:solidFill>
                  <a:srgbClr val="FF0000"/>
                </a:solidFill>
              </a:rPr>
              <a:t>).</a:t>
            </a:r>
          </a:p>
          <a:p>
            <a:pPr lvl="1"/>
            <a:r>
              <a:rPr lang="en-US" sz="2200" dirty="0" smtClean="0">
                <a:solidFill>
                  <a:srgbClr val="FF0000"/>
                </a:solidFill>
              </a:rPr>
              <a:t>tree(node(</a:t>
            </a:r>
            <a:r>
              <a:rPr lang="en-US" sz="2200" b="1" dirty="0" smtClean="0">
                <a:solidFill>
                  <a:srgbClr val="0066FF"/>
                </a:solidFill>
                <a:effectLst>
                  <a:outerShdw blurRad="38100" dist="38100" dir="2700000" algn="tl">
                    <a:srgbClr val="000000">
                      <a:alpha val="43137"/>
                    </a:srgbClr>
                  </a:outerShdw>
                </a:effectLst>
              </a:rPr>
              <a:t>_</a:t>
            </a:r>
            <a:r>
              <a:rPr lang="en-US" sz="2200" dirty="0" smtClean="0">
                <a:solidFill>
                  <a:srgbClr val="FF0000"/>
                </a:solidFill>
              </a:rPr>
              <a:t> , </a:t>
            </a:r>
            <a:r>
              <a:rPr lang="en-US" sz="2200" dirty="0">
                <a:solidFill>
                  <a:srgbClr val="FF0000"/>
                </a:solidFill>
              </a:rPr>
              <a:t>Left, Right</a:t>
            </a:r>
            <a:r>
              <a:rPr lang="en-US" sz="2200" dirty="0" smtClean="0">
                <a:solidFill>
                  <a:srgbClr val="FF0000"/>
                </a:solidFill>
              </a:rPr>
              <a:t>)  :-  tree(left</a:t>
            </a:r>
            <a:r>
              <a:rPr lang="en-US" sz="2200" dirty="0">
                <a:solidFill>
                  <a:srgbClr val="FF0000"/>
                </a:solidFill>
              </a:rPr>
              <a:t>), tree(right).</a:t>
            </a:r>
          </a:p>
          <a:p>
            <a:pPr>
              <a:buFont typeface="Wingdings" pitchFamily="2" charset="2"/>
              <a:buNone/>
            </a:pPr>
            <a:endParaRPr lang="en-US" sz="2600" dirty="0"/>
          </a:p>
          <a:p>
            <a:pPr>
              <a:buFont typeface="Wingdings" pitchFamily="2" charset="2"/>
              <a:buNone/>
            </a:pPr>
            <a:endParaRPr lang="en-US" sz="26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6049962"/>
          </a:xfrm>
          <a:solidFill>
            <a:srgbClr val="FFFF00"/>
          </a:solidFill>
        </p:spPr>
        <p:txBody>
          <a:bodyPr>
            <a:noAutofit/>
          </a:bodyPr>
          <a:lstStyle/>
          <a:p>
            <a:r>
              <a:rPr lang="en-US" sz="13800" b="1" dirty="0" smtClean="0">
                <a:solidFill>
                  <a:srgbClr val="FF0000"/>
                </a:solidFill>
                <a:effectLst>
                  <a:outerShdw blurRad="38100" dist="38100" dir="2700000" algn="tl">
                    <a:srgbClr val="000000">
                      <a:alpha val="43137"/>
                    </a:srgbClr>
                  </a:outerShdw>
                </a:effectLst>
              </a:rPr>
              <a:t>Data Structures in Prolog</a:t>
            </a:r>
            <a:endParaRPr lang="en-US" sz="138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solidFill>
            <a:srgbClr val="FFFF00"/>
          </a:solidFill>
        </p:spPr>
        <p:txBody>
          <a:bodyPr>
            <a:normAutofit/>
          </a:bodyPr>
          <a:lstStyle/>
          <a:p>
            <a:r>
              <a:rPr lang="en-US" sz="6600" b="1" dirty="0" smtClean="0">
                <a:solidFill>
                  <a:srgbClr val="FF0000"/>
                </a:solidFill>
                <a:effectLst>
                  <a:outerShdw blurRad="38100" dist="38100" dir="2700000" algn="tl">
                    <a:srgbClr val="000000">
                      <a:alpha val="43137"/>
                    </a:srgbClr>
                  </a:outerShdw>
                </a:effectLst>
              </a:rPr>
              <a:t>Comments in Prolog</a:t>
            </a:r>
            <a:endParaRPr lang="en-US" sz="6600" b="1" dirty="0">
              <a:solidFill>
                <a:srgbClr val="FF0000"/>
              </a:solidFill>
              <a:effectLst>
                <a:outerShdw blurRad="38100" dist="38100" dir="2700000" algn="tl">
                  <a:srgbClr val="000000">
                    <a:alpha val="43137"/>
                  </a:srgbClr>
                </a:outerShdw>
              </a:effectLst>
            </a:endParaRPr>
          </a:p>
        </p:txBody>
      </p:sp>
      <p:sp>
        <p:nvSpPr>
          <p:cNvPr id="84995" name="Rectangle 3"/>
          <p:cNvSpPr>
            <a:spLocks noGrp="1" noChangeArrowheads="1"/>
          </p:cNvSpPr>
          <p:nvPr>
            <p:ph idx="1"/>
          </p:nvPr>
        </p:nvSpPr>
        <p:spPr>
          <a:xfrm>
            <a:off x="457200" y="2362200"/>
            <a:ext cx="8229600" cy="3763963"/>
          </a:xfrm>
        </p:spPr>
        <p:txBody>
          <a:bodyPr/>
          <a:lstStyle/>
          <a:p>
            <a:r>
              <a:rPr lang="en-US" dirty="0"/>
              <a:t>Single line </a:t>
            </a:r>
            <a:r>
              <a:rPr lang="en-US" dirty="0">
                <a:solidFill>
                  <a:srgbClr val="0066FF"/>
                </a:solidFill>
              </a:rPr>
              <a:t>comments</a:t>
            </a:r>
            <a:r>
              <a:rPr lang="en-US" dirty="0"/>
              <a:t> use the “%” character</a:t>
            </a:r>
          </a:p>
          <a:p>
            <a:endParaRPr lang="en-US" dirty="0"/>
          </a:p>
          <a:p>
            <a:r>
              <a:rPr lang="en-US" dirty="0">
                <a:solidFill>
                  <a:srgbClr val="0066FF"/>
                </a:solidFill>
              </a:rPr>
              <a:t>Multi-line</a:t>
            </a:r>
            <a:r>
              <a:rPr lang="en-US" dirty="0"/>
              <a:t> comments use /* and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PROLOG DATA STRUCTURES</a:t>
            </a:r>
            <a:endParaRPr lang="en-US"/>
          </a:p>
        </p:txBody>
      </p:sp>
      <p:sp>
        <p:nvSpPr>
          <p:cNvPr id="3" name="Content Placeholder 2"/>
          <p:cNvSpPr>
            <a:spLocks noGrp="1"/>
          </p:cNvSpPr>
          <p:nvPr>
            <p:ph idx="1"/>
          </p:nvPr>
        </p:nvSpPr>
        <p:spPr>
          <a:xfrm>
            <a:off x="381000" y="1447800"/>
            <a:ext cx="8382000" cy="4953000"/>
          </a:xfrm>
        </p:spPr>
        <p:txBody>
          <a:bodyPr>
            <a:normAutofit fontScale="55000" lnSpcReduction="20000"/>
          </a:bodyPr>
          <a:lstStyle/>
          <a:p>
            <a:r>
              <a:rPr lang="en-US" dirty="0" smtClean="0"/>
              <a:t>Prolog's single data type is the term. </a:t>
            </a:r>
          </a:p>
          <a:p>
            <a:endParaRPr lang="en-US" dirty="0" smtClean="0"/>
          </a:p>
          <a:p>
            <a:r>
              <a:rPr lang="en-US" dirty="0" smtClean="0"/>
              <a:t>Terms are either </a:t>
            </a:r>
          </a:p>
          <a:p>
            <a:pPr lvl="1"/>
            <a:r>
              <a:rPr lang="en-US" dirty="0" smtClean="0"/>
              <a:t>atoms, </a:t>
            </a:r>
          </a:p>
          <a:p>
            <a:pPr lvl="1"/>
            <a:r>
              <a:rPr lang="en-US" dirty="0" smtClean="0"/>
              <a:t>numbers,</a:t>
            </a:r>
          </a:p>
          <a:p>
            <a:pPr lvl="1"/>
            <a:r>
              <a:rPr lang="en-US" dirty="0" smtClean="0"/>
              <a:t>variables </a:t>
            </a:r>
          </a:p>
          <a:p>
            <a:pPr lvl="1"/>
            <a:r>
              <a:rPr lang="en-US" dirty="0" smtClean="0"/>
              <a:t>or compound terms.</a:t>
            </a:r>
          </a:p>
          <a:p>
            <a:endParaRPr lang="en-US" dirty="0" smtClean="0"/>
          </a:p>
          <a:p>
            <a:r>
              <a:rPr lang="en-US" dirty="0" smtClean="0"/>
              <a:t> atoms are: x, blue, 'Some atom', and [].</a:t>
            </a:r>
          </a:p>
          <a:p>
            <a:r>
              <a:rPr lang="en-US" dirty="0" smtClean="0"/>
              <a:t> Numbers can be</a:t>
            </a:r>
          </a:p>
          <a:p>
            <a:pPr lvl="1"/>
            <a:r>
              <a:rPr lang="en-US" dirty="0" smtClean="0"/>
              <a:t> floats or </a:t>
            </a:r>
          </a:p>
          <a:p>
            <a:pPr lvl="1"/>
            <a:r>
              <a:rPr lang="en-US" dirty="0" smtClean="0"/>
              <a:t>integers</a:t>
            </a:r>
          </a:p>
          <a:p>
            <a:endParaRPr lang="en-US" dirty="0" smtClean="0"/>
          </a:p>
          <a:p>
            <a:r>
              <a:rPr lang="en-US" dirty="0" smtClean="0"/>
              <a:t> Variables are denoted by a string consisting of letters, numbers and underscore characters, and beginning with an upper-case letter or underscore.</a:t>
            </a:r>
          </a:p>
          <a:p>
            <a:endParaRPr lang="en-US" dirty="0" smtClean="0"/>
          </a:p>
          <a:p>
            <a:r>
              <a:rPr lang="en-US" dirty="0" smtClean="0"/>
              <a:t> A compound term has a </a:t>
            </a:r>
            <a:r>
              <a:rPr lang="en-US" dirty="0" err="1" smtClean="0"/>
              <a:t>functor</a:t>
            </a:r>
            <a:r>
              <a:rPr lang="en-US" dirty="0" smtClean="0"/>
              <a:t> and a number of arguments, which are again terms.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28600"/>
            <a:ext cx="8229600" cy="1143000"/>
          </a:xfrm>
        </p:spPr>
        <p:txBody>
          <a:bodyPr/>
          <a:lstStyle/>
          <a:p>
            <a:r>
              <a:rPr lang="en-US" dirty="0" smtClean="0"/>
              <a:t>Simple Input-Output in Prolog</a:t>
            </a:r>
            <a:endParaRPr lang="en-US" dirty="0"/>
          </a:p>
        </p:txBody>
      </p:sp>
      <p:sp>
        <p:nvSpPr>
          <p:cNvPr id="86019" name="Rectangle 3"/>
          <p:cNvSpPr>
            <a:spLocks noGrp="1" noChangeArrowheads="1"/>
          </p:cNvSpPr>
          <p:nvPr>
            <p:ph idx="1"/>
          </p:nvPr>
        </p:nvSpPr>
        <p:spPr/>
        <p:txBody>
          <a:bodyPr/>
          <a:lstStyle/>
          <a:p>
            <a:r>
              <a:rPr lang="en-US"/>
              <a:t>Simple I/O in Prolog</a:t>
            </a:r>
          </a:p>
          <a:p>
            <a:pPr lvl="1"/>
            <a:r>
              <a:rPr lang="en-US"/>
              <a:t>Use the write statement</a:t>
            </a:r>
          </a:p>
          <a:p>
            <a:pPr lvl="2"/>
            <a:r>
              <a:rPr lang="en-US"/>
              <a:t>write(‘hello’)</a:t>
            </a:r>
          </a:p>
          <a:p>
            <a:pPr lvl="2"/>
            <a:r>
              <a:rPr lang="en-US"/>
              <a:t>write(‘Hello’), write(‘World’)</a:t>
            </a:r>
          </a:p>
          <a:p>
            <a:pPr lvl="1"/>
            <a:endParaRPr lang="en-US"/>
          </a:p>
          <a:p>
            <a:pPr lvl="1"/>
            <a:r>
              <a:rPr lang="en-US"/>
              <a:t>Use a Newline </a:t>
            </a:r>
          </a:p>
          <a:p>
            <a:pPr lvl="2"/>
            <a:r>
              <a:rPr lang="en-US"/>
              <a:t>write(‘hello’), nl, write(‘World’)</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History of Logic Programming</a:t>
            </a:r>
          </a:p>
        </p:txBody>
      </p:sp>
      <p:sp>
        <p:nvSpPr>
          <p:cNvPr id="17411" name="Rectangle 3"/>
          <p:cNvSpPr>
            <a:spLocks noGrp="1" noChangeArrowheads="1"/>
          </p:cNvSpPr>
          <p:nvPr>
            <p:ph idx="1"/>
          </p:nvPr>
        </p:nvSpPr>
        <p:spPr/>
        <p:txBody>
          <a:bodyPr/>
          <a:lstStyle/>
          <a:p>
            <a:pPr>
              <a:lnSpc>
                <a:spcPct val="90000"/>
              </a:lnSpc>
            </a:pPr>
            <a:r>
              <a:rPr lang="en-US"/>
              <a:t>Came about in 1960s and 1970s due to debates about using declarative or procedural representations in AI</a:t>
            </a:r>
          </a:p>
          <a:p>
            <a:pPr>
              <a:lnSpc>
                <a:spcPct val="90000"/>
              </a:lnSpc>
            </a:pPr>
            <a:endParaRPr lang="en-US"/>
          </a:p>
          <a:p>
            <a:pPr>
              <a:lnSpc>
                <a:spcPct val="90000"/>
              </a:lnSpc>
            </a:pPr>
            <a:r>
              <a:rPr lang="en-US"/>
              <a:t>Stanford and Edinburgh – declarative</a:t>
            </a:r>
          </a:p>
          <a:p>
            <a:pPr>
              <a:lnSpc>
                <a:spcPct val="90000"/>
              </a:lnSpc>
              <a:buFont typeface="Wingdings" pitchFamily="2" charset="2"/>
              <a:buNone/>
            </a:pPr>
            <a:r>
              <a:rPr lang="en-US"/>
              <a:t> </a:t>
            </a:r>
          </a:p>
          <a:p>
            <a:pPr>
              <a:lnSpc>
                <a:spcPct val="90000"/>
              </a:lnSpc>
            </a:pPr>
            <a:r>
              <a:rPr lang="en-US"/>
              <a:t>MIT - procedural</a:t>
            </a:r>
          </a:p>
          <a:p>
            <a:pPr lvl="1">
              <a:lnSpc>
                <a:spcPct val="90000"/>
              </a:lnSpc>
            </a:pPr>
            <a:r>
              <a:rPr lang="en-US"/>
              <a:t>Developed </a:t>
            </a:r>
            <a:r>
              <a:rPr lang="en-US" u="sng"/>
              <a:t>Planner</a:t>
            </a:r>
            <a:r>
              <a:rPr lang="en-US"/>
              <a:t> in 1969 (first language in the proceduralistic paradigm).</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dirty="0" smtClean="0"/>
              <a:t>Reading and writing in Prolog</a:t>
            </a:r>
            <a:endParaRPr lang="en-US" dirty="0"/>
          </a:p>
        </p:txBody>
      </p:sp>
      <p:sp>
        <p:nvSpPr>
          <p:cNvPr id="111619" name="Rectangle 3"/>
          <p:cNvSpPr>
            <a:spLocks noGrp="1" noChangeArrowheads="1"/>
          </p:cNvSpPr>
          <p:nvPr>
            <p:ph idx="1"/>
          </p:nvPr>
        </p:nvSpPr>
        <p:spPr/>
        <p:txBody>
          <a:bodyPr/>
          <a:lstStyle/>
          <a:p>
            <a:r>
              <a:rPr lang="en-US" dirty="0"/>
              <a:t>Reading a value from </a:t>
            </a:r>
            <a:r>
              <a:rPr lang="en-US" dirty="0" err="1">
                <a:solidFill>
                  <a:srgbClr val="0066FF"/>
                </a:solidFill>
              </a:rPr>
              <a:t>stdin</a:t>
            </a:r>
            <a:endParaRPr lang="en-US" dirty="0">
              <a:solidFill>
                <a:srgbClr val="0066FF"/>
              </a:solidFill>
            </a:endParaRPr>
          </a:p>
          <a:p>
            <a:endParaRPr lang="en-US" dirty="0"/>
          </a:p>
          <a:p>
            <a:r>
              <a:rPr lang="en-US" dirty="0">
                <a:solidFill>
                  <a:srgbClr val="0066FF"/>
                </a:solidFill>
              </a:rPr>
              <a:t>Prolog Syntax:</a:t>
            </a:r>
          </a:p>
          <a:p>
            <a:pPr lvl="1"/>
            <a:r>
              <a:rPr lang="en-US" dirty="0"/>
              <a:t>read(X)</a:t>
            </a:r>
          </a:p>
          <a:p>
            <a:r>
              <a:rPr lang="en-US" dirty="0">
                <a:solidFill>
                  <a:srgbClr val="0066FF"/>
                </a:solidFill>
              </a:rPr>
              <a:t>Example</a:t>
            </a:r>
          </a:p>
          <a:p>
            <a:pPr lvl="1">
              <a:buFontTx/>
              <a:buNone/>
            </a:pPr>
            <a:r>
              <a:rPr lang="en-US" dirty="0"/>
              <a:t>read(X), write(X).</a:t>
            </a: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dirty="0" smtClean="0"/>
              <a:t>Arithmetic in Prolog</a:t>
            </a:r>
            <a:endParaRPr lang="en-US" dirty="0"/>
          </a:p>
        </p:txBody>
      </p:sp>
      <p:sp>
        <p:nvSpPr>
          <p:cNvPr id="87043" name="Rectangle 3"/>
          <p:cNvSpPr>
            <a:spLocks noGrp="1" noChangeArrowheads="1"/>
          </p:cNvSpPr>
          <p:nvPr>
            <p:ph idx="1"/>
          </p:nvPr>
        </p:nvSpPr>
        <p:spPr/>
        <p:txBody>
          <a:bodyPr/>
          <a:lstStyle/>
          <a:p>
            <a:r>
              <a:rPr lang="en-US"/>
              <a:t>Using Arithmetic</a:t>
            </a:r>
          </a:p>
          <a:p>
            <a:pPr lvl="1"/>
            <a:r>
              <a:rPr lang="en-US"/>
              <a:t>Different to what you may have seen with other languages.</a:t>
            </a:r>
          </a:p>
          <a:p>
            <a:pPr lvl="1"/>
            <a:r>
              <a:rPr lang="en-US"/>
              <a:t>Operators</a:t>
            </a:r>
          </a:p>
          <a:p>
            <a:pPr lvl="2"/>
            <a:r>
              <a:rPr lang="en-US"/>
              <a:t>	&lt;  &lt;=  ==  !=  =&gt;  &gt;</a:t>
            </a:r>
          </a:p>
          <a:p>
            <a:pPr lvl="2"/>
            <a:r>
              <a:rPr lang="en-US"/>
              <a:t>       + - * / </a:t>
            </a:r>
          </a:p>
          <a:p>
            <a:pPr lvl="1"/>
            <a:r>
              <a:rPr lang="en-US"/>
              <a:t>Arithmetic is done via evaluation then unification</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dirty="0" smtClean="0"/>
              <a:t>Arithmetic</a:t>
            </a:r>
            <a:endParaRPr lang="en-US" dirty="0"/>
          </a:p>
        </p:txBody>
      </p:sp>
      <p:sp>
        <p:nvSpPr>
          <p:cNvPr id="88067" name="Rectangle 3"/>
          <p:cNvSpPr>
            <a:spLocks noGrp="1" noChangeArrowheads="1"/>
          </p:cNvSpPr>
          <p:nvPr>
            <p:ph idx="1"/>
          </p:nvPr>
        </p:nvSpPr>
        <p:spPr/>
        <p:txBody>
          <a:bodyPr/>
          <a:lstStyle/>
          <a:p>
            <a:r>
              <a:rPr lang="en-US"/>
              <a:t>Arithmetic Example</a:t>
            </a:r>
          </a:p>
          <a:p>
            <a:endParaRPr lang="en-US"/>
          </a:p>
          <a:p>
            <a:r>
              <a:rPr lang="en-US"/>
              <a:t>X is Y</a:t>
            </a:r>
          </a:p>
          <a:p>
            <a:pPr lvl="1"/>
            <a:r>
              <a:rPr lang="en-US"/>
              <a:t>compute Y then unify X and Y</a:t>
            </a:r>
          </a:p>
          <a:p>
            <a:pPr lvl="2"/>
            <a:r>
              <a:rPr lang="en-US"/>
              <a:t>X is Y * 2</a:t>
            </a:r>
          </a:p>
          <a:p>
            <a:pPr lvl="2"/>
            <a:r>
              <a:rPr lang="en-US"/>
              <a:t>N is N - 1</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solidFill>
            <a:srgbClr val="FFFF00"/>
          </a:solidFill>
        </p:spPr>
        <p:txBody>
          <a:bodyPr>
            <a:normAutofit fontScale="90000"/>
          </a:bodyPr>
          <a:lstStyle/>
          <a:p>
            <a:r>
              <a:rPr lang="en-US" dirty="0"/>
              <a:t>The </a:t>
            </a:r>
            <a:r>
              <a:rPr lang="en-US" dirty="0" smtClean="0"/>
              <a:t>difference between identity relation and unification</a:t>
            </a:r>
            <a:endParaRPr lang="en-US" dirty="0"/>
          </a:p>
        </p:txBody>
      </p:sp>
      <p:sp>
        <p:nvSpPr>
          <p:cNvPr id="89091" name="Rectangle 3"/>
          <p:cNvSpPr>
            <a:spLocks noGrp="1" noChangeArrowheads="1"/>
          </p:cNvSpPr>
          <p:nvPr>
            <p:ph idx="1"/>
          </p:nvPr>
        </p:nvSpPr>
        <p:spPr/>
        <p:txBody>
          <a:bodyPr/>
          <a:lstStyle/>
          <a:p>
            <a:r>
              <a:rPr lang="en-US" sz="2800" dirty="0">
                <a:solidFill>
                  <a:srgbClr val="0066FF"/>
                </a:solidFill>
              </a:rPr>
              <a:t>X == Y</a:t>
            </a:r>
          </a:p>
          <a:p>
            <a:pPr lvl="1"/>
            <a:r>
              <a:rPr lang="en-US" sz="2400" dirty="0"/>
              <a:t>This is the identity relation.  In order for this to be true, X and Y must both be identical variables (i.e. have the same name), or both be identical constants, or both be identical operations applied to identical terms </a:t>
            </a:r>
          </a:p>
          <a:p>
            <a:endParaRPr lang="en-US" sz="2800" dirty="0"/>
          </a:p>
          <a:p>
            <a:r>
              <a:rPr lang="en-US" sz="2800" dirty="0">
                <a:solidFill>
                  <a:srgbClr val="0066FF"/>
                </a:solidFill>
              </a:rPr>
              <a:t>X = Y</a:t>
            </a:r>
          </a:p>
          <a:p>
            <a:pPr lvl="1"/>
            <a:r>
              <a:rPr lang="en-US" sz="2400" dirty="0"/>
              <a:t>This is unification</a:t>
            </a:r>
          </a:p>
          <a:p>
            <a:pPr lvl="1"/>
            <a:r>
              <a:rPr lang="en-US" sz="2400" dirty="0"/>
              <a:t>It is true if X is </a:t>
            </a:r>
            <a:r>
              <a:rPr lang="en-US" sz="2400" dirty="0" err="1"/>
              <a:t>unifiable</a:t>
            </a:r>
            <a:r>
              <a:rPr lang="en-US" sz="2400" dirty="0"/>
              <a:t> with Y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dirty="0" smtClean="0"/>
              <a:t>Different “assignment” operators in Prolog</a:t>
            </a:r>
            <a:endParaRPr lang="en-US" dirty="0"/>
          </a:p>
        </p:txBody>
      </p:sp>
      <p:sp>
        <p:nvSpPr>
          <p:cNvPr id="90115" name="Rectangle 3"/>
          <p:cNvSpPr>
            <a:spLocks noGrp="1" noChangeArrowheads="1"/>
          </p:cNvSpPr>
          <p:nvPr>
            <p:ph idx="1"/>
          </p:nvPr>
        </p:nvSpPr>
        <p:spPr/>
        <p:txBody>
          <a:bodyPr/>
          <a:lstStyle/>
          <a:p>
            <a:r>
              <a:rPr lang="en-US" sz="2800" dirty="0">
                <a:solidFill>
                  <a:srgbClr val="0066FF"/>
                </a:solidFill>
              </a:rPr>
              <a:t>X=:=Y</a:t>
            </a:r>
          </a:p>
          <a:p>
            <a:pPr lvl="1"/>
            <a:r>
              <a:rPr lang="en-US" sz="2400" dirty="0"/>
              <a:t>This means “compute X, compute Y, and see if they both have the same value”</a:t>
            </a:r>
          </a:p>
          <a:p>
            <a:pPr lvl="1"/>
            <a:r>
              <a:rPr lang="en-US" sz="2400" dirty="0"/>
              <a:t>both X and Y must be arithmetic expressions</a:t>
            </a:r>
          </a:p>
          <a:p>
            <a:endParaRPr lang="en-US" sz="2800" dirty="0"/>
          </a:p>
          <a:p>
            <a:r>
              <a:rPr lang="en-US" sz="2800" dirty="0">
                <a:solidFill>
                  <a:srgbClr val="0066FF"/>
                </a:solidFill>
              </a:rPr>
              <a:t>X is Y</a:t>
            </a:r>
          </a:p>
          <a:p>
            <a:pPr lvl="1"/>
            <a:r>
              <a:rPr lang="en-US" sz="2400" dirty="0"/>
              <a:t>This means compute Y and then unify X and Y</a:t>
            </a:r>
          </a:p>
          <a:p>
            <a:pPr lvl="1"/>
            <a:r>
              <a:rPr lang="en-US" sz="2400" dirty="0"/>
              <a:t>Y must be an arithmetic expression</a:t>
            </a:r>
          </a:p>
          <a:p>
            <a:pPr lvl="1"/>
            <a:r>
              <a:rPr lang="en-US" sz="2400" dirty="0"/>
              <a:t>X can either be an arithmetic expression (of the same form), or a variable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solidFill>
            <a:srgbClr val="FFFF00"/>
          </a:solidFill>
        </p:spPr>
        <p:txBody>
          <a:bodyPr/>
          <a:lstStyle/>
          <a:p>
            <a:r>
              <a:rPr lang="en-US" dirty="0" smtClean="0"/>
              <a:t>Comparison of assignments</a:t>
            </a:r>
            <a:endParaRPr lang="en-US" dirty="0"/>
          </a:p>
        </p:txBody>
      </p:sp>
      <p:sp>
        <p:nvSpPr>
          <p:cNvPr id="91139" name="Rectangle 3"/>
          <p:cNvSpPr>
            <a:spLocks noGrp="1" noChangeArrowheads="1"/>
          </p:cNvSpPr>
          <p:nvPr>
            <p:ph idx="1"/>
          </p:nvPr>
        </p:nvSpPr>
        <p:spPr/>
        <p:txBody>
          <a:bodyPr>
            <a:normAutofit fontScale="92500" lnSpcReduction="10000"/>
          </a:bodyPr>
          <a:lstStyle/>
          <a:p>
            <a:pPr marL="609600" indent="-609600"/>
            <a:r>
              <a:rPr lang="en-US" dirty="0"/>
              <a:t>Arithmetic Exercises</a:t>
            </a:r>
          </a:p>
          <a:p>
            <a:pPr marL="990600" lvl="1" indent="-533400">
              <a:buFontTx/>
              <a:buAutoNum type="arabicPeriod"/>
            </a:pPr>
            <a:r>
              <a:rPr lang="en-US" dirty="0"/>
              <a:t>X = 2, Y is X+1 </a:t>
            </a:r>
          </a:p>
          <a:p>
            <a:pPr marL="990600" lvl="1" indent="-533400">
              <a:buFontTx/>
              <a:buAutoNum type="arabicPeriod"/>
            </a:pPr>
            <a:r>
              <a:rPr lang="en-US" dirty="0"/>
              <a:t>X = 2, Y = X+1 </a:t>
            </a:r>
          </a:p>
          <a:p>
            <a:pPr marL="990600" lvl="1" indent="-533400">
              <a:buFontTx/>
              <a:buAutoNum type="arabicPeriod"/>
            </a:pPr>
            <a:r>
              <a:rPr lang="en-US" dirty="0"/>
              <a:t>X = 2, Y == X+1 </a:t>
            </a:r>
          </a:p>
          <a:p>
            <a:pPr marL="990600" lvl="1" indent="-533400">
              <a:buFontTx/>
              <a:buAutoNum type="arabicPeriod"/>
            </a:pPr>
            <a:r>
              <a:rPr lang="en-US" dirty="0"/>
              <a:t>X = 2, Y =:= X+1 </a:t>
            </a:r>
          </a:p>
          <a:p>
            <a:pPr marL="990600" lvl="1" indent="-533400">
              <a:buFontTx/>
              <a:buAutoNum type="arabicPeriod"/>
            </a:pPr>
            <a:r>
              <a:rPr lang="en-US" dirty="0"/>
              <a:t>X = 2, 3 =:= </a:t>
            </a:r>
            <a:r>
              <a:rPr lang="en-US" dirty="0" smtClean="0"/>
              <a:t>X+1</a:t>
            </a:r>
          </a:p>
          <a:p>
            <a:pPr marL="990600" lvl="1" indent="-533400">
              <a:buFontTx/>
              <a:buAutoNum type="arabicPeriod"/>
            </a:pPr>
            <a:endParaRPr lang="en-US" dirty="0" smtClean="0"/>
          </a:p>
          <a:p>
            <a:pPr marL="990600" lvl="1" indent="-533400">
              <a:buFontTx/>
              <a:buAutoNum type="arabicPeriod"/>
            </a:pPr>
            <a:endParaRPr lang="en-US" dirty="0" smtClean="0"/>
          </a:p>
          <a:p>
            <a:pPr marL="990600" lvl="1" indent="-533400"/>
            <a:r>
              <a:rPr lang="en-US" dirty="0" smtClean="0"/>
              <a:t>Check these on the Prolog system.</a:t>
            </a:r>
            <a:r>
              <a:rPr lang="en-US" dirty="0"/>
              <a:t/>
            </a:r>
            <a:br>
              <a:rPr lang="en-US" dirty="0"/>
            </a:br>
            <a:endParaRPr lang="en-US" dirty="0"/>
          </a:p>
          <a:p>
            <a:pPr marL="609600" indent="-609600"/>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6049962"/>
          </a:xfrm>
          <a:solidFill>
            <a:srgbClr val="FFFF00"/>
          </a:solidFill>
        </p:spPr>
        <p:txBody>
          <a:bodyPr>
            <a:noAutofit/>
          </a:bodyPr>
          <a:lstStyle/>
          <a:p>
            <a:r>
              <a:rPr lang="en-US" sz="13800" b="1" dirty="0" smtClean="0">
                <a:solidFill>
                  <a:srgbClr val="FF0000"/>
                </a:solidFill>
                <a:effectLst>
                  <a:outerShdw blurRad="38100" dist="38100" dir="2700000" algn="tl">
                    <a:srgbClr val="000000">
                      <a:alpha val="43137"/>
                    </a:srgbClr>
                  </a:outerShdw>
                </a:effectLst>
              </a:rPr>
              <a:t>Recursion in Prolog</a:t>
            </a:r>
            <a:endParaRPr lang="en-US" sz="138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solidFill>
            <a:srgbClr val="FFFF00"/>
          </a:solidFill>
        </p:spPr>
        <p:txBody>
          <a:bodyPr>
            <a:normAutofit/>
          </a:bodyPr>
          <a:lstStyle/>
          <a:p>
            <a:r>
              <a:rPr lang="en-US" sz="6600" b="1" dirty="0" smtClean="0">
                <a:solidFill>
                  <a:srgbClr val="FF0000"/>
                </a:solidFill>
                <a:effectLst>
                  <a:outerShdw blurRad="38100" dist="38100" dir="2700000" algn="tl">
                    <a:srgbClr val="000000">
                      <a:alpha val="43137"/>
                    </a:srgbClr>
                  </a:outerShdw>
                </a:effectLst>
              </a:rPr>
              <a:t>Example: GCD</a:t>
            </a:r>
            <a:endParaRPr lang="en-US" sz="6600" b="1" dirty="0">
              <a:solidFill>
                <a:srgbClr val="FF0000"/>
              </a:solidFill>
              <a:effectLst>
                <a:outerShdw blurRad="38100" dist="38100" dir="2700000" algn="tl">
                  <a:srgbClr val="000000">
                    <a:alpha val="43137"/>
                  </a:srgbClr>
                </a:outerShdw>
              </a:effectLst>
            </a:endParaRPr>
          </a:p>
        </p:txBody>
      </p:sp>
      <p:sp>
        <p:nvSpPr>
          <p:cNvPr id="92163" name="Rectangle 3"/>
          <p:cNvSpPr>
            <a:spLocks noGrp="1" noChangeArrowheads="1"/>
          </p:cNvSpPr>
          <p:nvPr>
            <p:ph idx="1"/>
          </p:nvPr>
        </p:nvSpPr>
        <p:spPr/>
        <p:txBody>
          <a:bodyPr/>
          <a:lstStyle/>
          <a:p>
            <a:pPr>
              <a:lnSpc>
                <a:spcPct val="90000"/>
              </a:lnSpc>
            </a:pPr>
            <a:r>
              <a:rPr lang="en-US"/>
              <a:t>Arithmetic Examples</a:t>
            </a:r>
          </a:p>
          <a:p>
            <a:pPr>
              <a:lnSpc>
                <a:spcPct val="90000"/>
              </a:lnSpc>
            </a:pPr>
            <a:endParaRPr lang="en-US"/>
          </a:p>
          <a:p>
            <a:pPr>
              <a:lnSpc>
                <a:spcPct val="90000"/>
              </a:lnSpc>
            </a:pPr>
            <a:endParaRPr lang="en-US"/>
          </a:p>
          <a:p>
            <a:pPr>
              <a:lnSpc>
                <a:spcPct val="90000"/>
              </a:lnSpc>
            </a:pPr>
            <a:endParaRPr lang="en-US"/>
          </a:p>
          <a:p>
            <a:pPr>
              <a:lnSpc>
                <a:spcPct val="90000"/>
              </a:lnSpc>
            </a:pPr>
            <a:endParaRPr lang="en-US"/>
          </a:p>
          <a:p>
            <a:pPr>
              <a:lnSpc>
                <a:spcPct val="90000"/>
              </a:lnSpc>
              <a:buFontTx/>
              <a:buNone/>
            </a:pPr>
            <a:r>
              <a:rPr lang="en-US"/>
              <a:t>gcd(X,X,X). </a:t>
            </a:r>
          </a:p>
          <a:p>
            <a:pPr>
              <a:lnSpc>
                <a:spcPct val="90000"/>
              </a:lnSpc>
              <a:buFontTx/>
              <a:buNone/>
            </a:pPr>
            <a:r>
              <a:rPr lang="en-US"/>
              <a:t>gcd(X,Y,Z) :- X&lt;Y, Y1 is Y-X, gcd(X,Y1,Z).</a:t>
            </a:r>
          </a:p>
          <a:p>
            <a:pPr>
              <a:lnSpc>
                <a:spcPct val="90000"/>
              </a:lnSpc>
              <a:buFontTx/>
              <a:buNone/>
            </a:pPr>
            <a:r>
              <a:rPr lang="en-US"/>
              <a:t>gcd(X,Y,Z) :- X&gt;Y, X1 is X-Y, gcd(X1,Y,Z). </a:t>
            </a:r>
          </a:p>
        </p:txBody>
      </p:sp>
      <p:pic>
        <p:nvPicPr>
          <p:cNvPr id="92165" name="Picture 5" descr="euclid"/>
          <p:cNvPicPr>
            <a:picLocks noChangeAspect="1" noChangeArrowheads="1"/>
          </p:cNvPicPr>
          <p:nvPr/>
        </p:nvPicPr>
        <p:blipFill>
          <a:blip r:embed="rId2" cstate="print"/>
          <a:srcRect/>
          <a:stretch>
            <a:fillRect/>
          </a:stretch>
        </p:blipFill>
        <p:spPr bwMode="auto">
          <a:xfrm>
            <a:off x="2209800" y="2819400"/>
            <a:ext cx="3971925" cy="638175"/>
          </a:xfrm>
          <a:prstGeom prst="rect">
            <a:avLst/>
          </a:prstGeom>
          <a:noFill/>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solidFill>
            <a:srgbClr val="FFFF00"/>
          </a:solidFill>
        </p:spPr>
        <p:txBody>
          <a:bodyPr>
            <a:normAutofit/>
          </a:bodyPr>
          <a:lstStyle/>
          <a:p>
            <a:r>
              <a:rPr lang="en-US" sz="6600" b="1" dirty="0" smtClean="0">
                <a:solidFill>
                  <a:srgbClr val="FF0000"/>
                </a:solidFill>
                <a:effectLst>
                  <a:outerShdw blurRad="38100" dist="38100" dir="2700000" algn="tl">
                    <a:srgbClr val="000000">
                      <a:alpha val="43137"/>
                    </a:srgbClr>
                  </a:outerShdw>
                </a:effectLst>
              </a:rPr>
              <a:t>Example: Factorial</a:t>
            </a:r>
            <a:endParaRPr lang="en-US" sz="6600" b="1" dirty="0">
              <a:solidFill>
                <a:srgbClr val="FF0000"/>
              </a:solidFill>
              <a:effectLst>
                <a:outerShdw blurRad="38100" dist="38100" dir="2700000" algn="tl">
                  <a:srgbClr val="000000">
                    <a:alpha val="43137"/>
                  </a:srgbClr>
                </a:outerShdw>
              </a:effectLst>
            </a:endParaRPr>
          </a:p>
        </p:txBody>
      </p:sp>
      <p:sp>
        <p:nvSpPr>
          <p:cNvPr id="93187" name="Rectangle 3"/>
          <p:cNvSpPr>
            <a:spLocks noGrp="1" noChangeArrowheads="1"/>
          </p:cNvSpPr>
          <p:nvPr>
            <p:ph idx="1"/>
          </p:nvPr>
        </p:nvSpPr>
        <p:spPr/>
        <p:txBody>
          <a:bodyPr/>
          <a:lstStyle/>
          <a:p>
            <a:endParaRPr lang="en-US" dirty="0"/>
          </a:p>
          <a:p>
            <a:endParaRPr lang="en-US" dirty="0"/>
          </a:p>
          <a:p>
            <a:endParaRPr lang="en-US" dirty="0"/>
          </a:p>
          <a:p>
            <a:pPr>
              <a:buFontTx/>
              <a:buNone/>
            </a:pPr>
            <a:r>
              <a:rPr lang="en-US" sz="2400" dirty="0"/>
              <a:t>fact(0,1). </a:t>
            </a:r>
          </a:p>
          <a:p>
            <a:pPr>
              <a:buFontTx/>
              <a:buNone/>
            </a:pPr>
            <a:r>
              <a:rPr lang="en-US" sz="2400" dirty="0"/>
              <a:t>fact(X,F) :- X&gt;0, X1 is X-1, fact(X1,F1), F is X*F1. </a:t>
            </a:r>
          </a:p>
        </p:txBody>
      </p:sp>
      <p:pic>
        <p:nvPicPr>
          <p:cNvPr id="93189" name="Picture 5" descr="fact"/>
          <p:cNvPicPr>
            <a:picLocks noChangeAspect="1" noChangeArrowheads="1"/>
          </p:cNvPicPr>
          <p:nvPr/>
        </p:nvPicPr>
        <p:blipFill>
          <a:blip r:embed="rId2" cstate="print"/>
          <a:srcRect/>
          <a:stretch>
            <a:fillRect/>
          </a:stretch>
        </p:blipFill>
        <p:spPr bwMode="auto">
          <a:xfrm>
            <a:off x="1066800" y="2362200"/>
            <a:ext cx="6271532" cy="628650"/>
          </a:xfrm>
          <a:prstGeom prst="rect">
            <a:avLst/>
          </a:prstGeom>
          <a:noFill/>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solidFill>
            <a:srgbClr val="FFFF00"/>
          </a:solidFill>
        </p:spPr>
        <p:txBody>
          <a:bodyPr>
            <a:noAutofit/>
          </a:bodyPr>
          <a:lstStyle/>
          <a:p>
            <a:r>
              <a:rPr lang="en-US" sz="5400" b="1" dirty="0" smtClean="0">
                <a:solidFill>
                  <a:srgbClr val="FF0000"/>
                </a:solidFill>
                <a:effectLst>
                  <a:outerShdw blurRad="38100" dist="38100" dir="2700000" algn="tl">
                    <a:srgbClr val="000000">
                      <a:alpha val="43137"/>
                    </a:srgbClr>
                  </a:outerShdw>
                </a:effectLst>
              </a:rPr>
              <a:t>Example: Towers </a:t>
            </a:r>
            <a:r>
              <a:rPr lang="en-US" sz="5400" b="1" dirty="0">
                <a:solidFill>
                  <a:srgbClr val="FF0000"/>
                </a:solidFill>
                <a:effectLst>
                  <a:outerShdw blurRad="38100" dist="38100" dir="2700000" algn="tl">
                    <a:srgbClr val="000000">
                      <a:alpha val="43137"/>
                    </a:srgbClr>
                  </a:outerShdw>
                </a:effectLst>
              </a:rPr>
              <a:t>of Hanoi</a:t>
            </a:r>
          </a:p>
        </p:txBody>
      </p:sp>
      <p:sp>
        <p:nvSpPr>
          <p:cNvPr id="94211" name="Rectangle 3"/>
          <p:cNvSpPr>
            <a:spLocks noGrp="1" noChangeArrowheads="1"/>
          </p:cNvSpPr>
          <p:nvPr>
            <p:ph idx="1"/>
          </p:nvPr>
        </p:nvSpPr>
        <p:spPr/>
        <p:txBody>
          <a:bodyPr/>
          <a:lstStyle/>
          <a:p>
            <a:r>
              <a:rPr lang="en-US" sz="2800"/>
              <a:t>The Problem</a:t>
            </a:r>
          </a:p>
          <a:p>
            <a:pPr lvl="1"/>
            <a:r>
              <a:rPr lang="en-US" sz="2400"/>
              <a:t>A group of over-proud monks in a Hanoi monastery were assigned a task to perform: they had to move 100 discs from one peg to another with the help of a third peg. </a:t>
            </a:r>
          </a:p>
          <a:p>
            <a:pPr lvl="1"/>
            <a:r>
              <a:rPr lang="en-US" sz="2400"/>
              <a:t>There are only two rules: </a:t>
            </a:r>
          </a:p>
          <a:p>
            <a:pPr lvl="2"/>
            <a:r>
              <a:rPr lang="en-US" sz="2000"/>
              <a:t>Only one disc can be moved at a time </a:t>
            </a:r>
          </a:p>
          <a:p>
            <a:pPr lvl="2"/>
            <a:r>
              <a:rPr lang="en-US" sz="2000"/>
              <a:t>The discs are all of different sizes, and no disc can be placed on top of a smaller one </a:t>
            </a:r>
          </a:p>
          <a:p>
            <a:r>
              <a:rPr lang="en-US" sz="2800"/>
              <a:t>We want to write a Prolog program to solve this.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700"/>
              <a:t>Systems for Logic Programming</a:t>
            </a:r>
          </a:p>
        </p:txBody>
      </p:sp>
      <p:sp>
        <p:nvSpPr>
          <p:cNvPr id="18435" name="Rectangle 3"/>
          <p:cNvSpPr>
            <a:spLocks noGrp="1" noChangeArrowheads="1"/>
          </p:cNvSpPr>
          <p:nvPr>
            <p:ph idx="1"/>
          </p:nvPr>
        </p:nvSpPr>
        <p:spPr>
          <a:xfrm>
            <a:off x="457200" y="1719263"/>
            <a:ext cx="7543800" cy="4452937"/>
          </a:xfrm>
        </p:spPr>
        <p:txBody>
          <a:bodyPr/>
          <a:lstStyle/>
          <a:p>
            <a:pPr>
              <a:lnSpc>
                <a:spcPct val="80000"/>
              </a:lnSpc>
            </a:pPr>
            <a:r>
              <a:rPr lang="en-US" sz="1700"/>
              <a:t>ALF </a:t>
            </a:r>
          </a:p>
          <a:p>
            <a:pPr>
              <a:lnSpc>
                <a:spcPct val="80000"/>
              </a:lnSpc>
            </a:pPr>
            <a:r>
              <a:rPr lang="en-US" sz="1700"/>
              <a:t>CLP</a:t>
            </a:r>
          </a:p>
          <a:p>
            <a:pPr>
              <a:lnSpc>
                <a:spcPct val="80000"/>
              </a:lnSpc>
            </a:pPr>
            <a:r>
              <a:rPr lang="en-US" sz="1700"/>
              <a:t>ECLiPSe</a:t>
            </a:r>
          </a:p>
          <a:p>
            <a:pPr>
              <a:lnSpc>
                <a:spcPct val="80000"/>
              </a:lnSpc>
            </a:pPr>
            <a:r>
              <a:rPr lang="en-US" sz="1700"/>
              <a:t>Elf</a:t>
            </a:r>
          </a:p>
          <a:p>
            <a:pPr>
              <a:lnSpc>
                <a:spcPct val="80000"/>
              </a:lnSpc>
            </a:pPr>
            <a:r>
              <a:rPr lang="en-US" sz="1700"/>
              <a:t>Fish</a:t>
            </a:r>
          </a:p>
          <a:p>
            <a:pPr>
              <a:lnSpc>
                <a:spcPct val="80000"/>
              </a:lnSpc>
            </a:pPr>
            <a:r>
              <a:rPr lang="en-US" sz="1700"/>
              <a:t>Flang</a:t>
            </a:r>
          </a:p>
          <a:p>
            <a:pPr>
              <a:lnSpc>
                <a:spcPct val="80000"/>
              </a:lnSpc>
            </a:pPr>
            <a:r>
              <a:rPr lang="en-US" sz="1700"/>
              <a:t>Gödel </a:t>
            </a:r>
          </a:p>
          <a:p>
            <a:pPr>
              <a:lnSpc>
                <a:spcPct val="80000"/>
              </a:lnSpc>
            </a:pPr>
            <a:r>
              <a:rPr lang="en-US" sz="1700"/>
              <a:t>KLIC</a:t>
            </a:r>
          </a:p>
          <a:p>
            <a:pPr>
              <a:lnSpc>
                <a:spcPct val="80000"/>
              </a:lnSpc>
            </a:pPr>
            <a:r>
              <a:rPr lang="en-US" sz="1700"/>
              <a:t>LIFE</a:t>
            </a:r>
          </a:p>
          <a:p>
            <a:pPr>
              <a:lnSpc>
                <a:spcPct val="80000"/>
              </a:lnSpc>
            </a:pPr>
            <a:r>
              <a:rPr lang="en-US" sz="1700"/>
              <a:t>MONA</a:t>
            </a:r>
          </a:p>
          <a:p>
            <a:pPr>
              <a:lnSpc>
                <a:spcPct val="80000"/>
              </a:lnSpc>
            </a:pPr>
            <a:r>
              <a:rPr lang="en-US" sz="1700"/>
              <a:t>Oz System </a:t>
            </a:r>
          </a:p>
          <a:p>
            <a:pPr>
              <a:lnSpc>
                <a:spcPct val="80000"/>
              </a:lnSpc>
            </a:pPr>
            <a:r>
              <a:rPr lang="en-US" sz="1700"/>
              <a:t>RELFUN</a:t>
            </a:r>
          </a:p>
          <a:p>
            <a:pPr>
              <a:lnSpc>
                <a:spcPct val="80000"/>
              </a:lnSpc>
            </a:pPr>
            <a:r>
              <a:rPr lang="en-US" sz="1700"/>
              <a:t>SAMPLE</a:t>
            </a:r>
          </a:p>
          <a:p>
            <a:pPr>
              <a:lnSpc>
                <a:spcPct val="80000"/>
              </a:lnSpc>
            </a:pPr>
            <a:r>
              <a:rPr lang="en-US" sz="1700"/>
              <a:t>XSB</a:t>
            </a:r>
          </a:p>
          <a:p>
            <a:pPr algn="r">
              <a:lnSpc>
                <a:spcPct val="80000"/>
              </a:lnSpc>
            </a:pPr>
            <a:endParaRPr lang="en-US" sz="1700"/>
          </a:p>
          <a:p>
            <a:pPr algn="r">
              <a:lnSpc>
                <a:spcPct val="80000"/>
              </a:lnSpc>
              <a:buFont typeface="Wingdings" pitchFamily="2" charset="2"/>
              <a:buNone/>
            </a:pPr>
            <a:r>
              <a:rPr lang="en-US" sz="1700"/>
              <a:t>Just to name a few….</a:t>
            </a:r>
          </a:p>
          <a:p>
            <a:pPr>
              <a:lnSpc>
                <a:spcPct val="80000"/>
              </a:lnSpc>
            </a:pPr>
            <a:endParaRPr lang="en-US" sz="170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Towers of Hanoi</a:t>
            </a:r>
          </a:p>
        </p:txBody>
      </p:sp>
      <p:sp>
        <p:nvSpPr>
          <p:cNvPr id="95235" name="Rectangle 3"/>
          <p:cNvSpPr>
            <a:spLocks noGrp="1" noChangeArrowheads="1"/>
          </p:cNvSpPr>
          <p:nvPr>
            <p:ph idx="1"/>
          </p:nvPr>
        </p:nvSpPr>
        <p:spPr/>
        <p:txBody>
          <a:bodyPr/>
          <a:lstStyle/>
          <a:p>
            <a:r>
              <a:rPr lang="en-US"/>
              <a:t>The Rules!!!!</a:t>
            </a:r>
          </a:p>
          <a:p>
            <a:pPr lvl="1"/>
            <a:r>
              <a:rPr lang="en-US"/>
              <a:t>In order to work out a recursive solution we must find something to "do" the recursion on, that is, something with: </a:t>
            </a:r>
          </a:p>
          <a:p>
            <a:pPr lvl="2"/>
            <a:r>
              <a:rPr lang="en-US"/>
              <a:t>a base case </a:t>
            </a:r>
          </a:p>
          <a:p>
            <a:pPr lvl="2"/>
            <a:r>
              <a:rPr lang="en-US"/>
              <a:t>an inductive case that can be expressed in terms of something smaller </a:t>
            </a:r>
          </a:p>
          <a:p>
            <a:pPr lvl="1"/>
            <a:r>
              <a:rPr lang="en-US"/>
              <a:t>We will choose to proceed by induction on the number of discs that we want to transfer</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Towers of Hanoi</a:t>
            </a:r>
          </a:p>
        </p:txBody>
      </p:sp>
      <p:sp>
        <p:nvSpPr>
          <p:cNvPr id="96259" name="Rectangle 3"/>
          <p:cNvSpPr>
            <a:spLocks noGrp="1" noChangeArrowheads="1"/>
          </p:cNvSpPr>
          <p:nvPr>
            <p:ph idx="1"/>
          </p:nvPr>
        </p:nvSpPr>
        <p:spPr/>
        <p:txBody>
          <a:bodyPr/>
          <a:lstStyle/>
          <a:p>
            <a:pPr>
              <a:lnSpc>
                <a:spcPct val="90000"/>
              </a:lnSpc>
            </a:pPr>
            <a:r>
              <a:rPr lang="en-US" sz="2400" b="1"/>
              <a:t>Moving a disc</a:t>
            </a:r>
          </a:p>
          <a:p>
            <a:pPr lvl="1">
              <a:lnSpc>
                <a:spcPct val="90000"/>
              </a:lnSpc>
            </a:pPr>
            <a:r>
              <a:rPr lang="en-US" sz="2000"/>
              <a:t>The basic activity will be moving a single disc from one peg to another. </a:t>
            </a:r>
          </a:p>
          <a:p>
            <a:pPr lvl="1">
              <a:lnSpc>
                <a:spcPct val="90000"/>
              </a:lnSpc>
            </a:pPr>
            <a:r>
              <a:rPr lang="en-US" sz="2000"/>
              <a:t>Suppose we want to define a predicate for this called move; thus: </a:t>
            </a:r>
          </a:p>
          <a:p>
            <a:pPr lvl="2">
              <a:lnSpc>
                <a:spcPct val="90000"/>
              </a:lnSpc>
            </a:pPr>
            <a:r>
              <a:rPr lang="en-US" sz="1800"/>
              <a:t>move(A,B) means move the topmost disc from peg A to peg B. </a:t>
            </a:r>
          </a:p>
          <a:p>
            <a:pPr>
              <a:lnSpc>
                <a:spcPct val="90000"/>
              </a:lnSpc>
            </a:pPr>
            <a:endParaRPr lang="en-US" sz="2400"/>
          </a:p>
          <a:p>
            <a:pPr>
              <a:lnSpc>
                <a:spcPct val="90000"/>
              </a:lnSpc>
            </a:pPr>
            <a:r>
              <a:rPr lang="en-US" sz="2400"/>
              <a:t>So how should we define move? </a:t>
            </a:r>
          </a:p>
          <a:p>
            <a:pPr>
              <a:lnSpc>
                <a:spcPct val="90000"/>
              </a:lnSpc>
            </a:pPr>
            <a:endParaRPr lang="en-US" sz="2400"/>
          </a:p>
          <a:p>
            <a:pPr>
              <a:lnSpc>
                <a:spcPct val="90000"/>
              </a:lnSpc>
            </a:pPr>
            <a:r>
              <a:rPr lang="en-US" sz="2400"/>
              <a:t>If we were doing the problem in reality then we would want to formulate some instructions to a robot arm (attached to the computer) to move the pegs.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Towers of Hanoi</a:t>
            </a:r>
          </a:p>
        </p:txBody>
      </p:sp>
      <p:sp>
        <p:nvSpPr>
          <p:cNvPr id="97283" name="Rectangle 3"/>
          <p:cNvSpPr>
            <a:spLocks noGrp="1" noChangeArrowheads="1"/>
          </p:cNvSpPr>
          <p:nvPr>
            <p:ph idx="1"/>
          </p:nvPr>
        </p:nvSpPr>
        <p:spPr/>
        <p:txBody>
          <a:bodyPr/>
          <a:lstStyle/>
          <a:p>
            <a:r>
              <a:rPr lang="en-US" b="1"/>
              <a:t>Moving a disk (cont.)</a:t>
            </a:r>
          </a:p>
          <a:p>
            <a:pPr lvl="1"/>
            <a:r>
              <a:rPr lang="en-US"/>
              <a:t>For our purposes, we will assume that what we want is a list of instructions for the monks; thus we define: </a:t>
            </a:r>
          </a:p>
          <a:p>
            <a:pPr lvl="2"/>
            <a:r>
              <a:rPr lang="en-US"/>
              <a:t>move(A,B) :- nl, write('Move topmost disc from '), write(A), write(' to '), write(B). </a:t>
            </a:r>
          </a:p>
          <a:p>
            <a:pPr lvl="1"/>
            <a:r>
              <a:rPr lang="en-US"/>
              <a:t>Every time we call move, the appropriate instruction will be printed out on screen.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Towers of Hanoi</a:t>
            </a:r>
          </a:p>
        </p:txBody>
      </p:sp>
      <p:sp>
        <p:nvSpPr>
          <p:cNvPr id="99331" name="Rectangle 3"/>
          <p:cNvSpPr>
            <a:spLocks noGrp="1" noChangeArrowheads="1"/>
          </p:cNvSpPr>
          <p:nvPr>
            <p:ph idx="1"/>
          </p:nvPr>
        </p:nvSpPr>
        <p:spPr/>
        <p:txBody>
          <a:bodyPr/>
          <a:lstStyle/>
          <a:p>
            <a:r>
              <a:rPr lang="en-US" sz="2800"/>
              <a:t>Base Case</a:t>
            </a:r>
          </a:p>
          <a:p>
            <a:pPr lvl="1"/>
            <a:r>
              <a:rPr lang="en-US" sz="2400"/>
              <a:t>An initial attempt might select 1 as the base case. To transfer one disc from A to B, simply move it: </a:t>
            </a:r>
          </a:p>
          <a:p>
            <a:pPr lvl="2"/>
            <a:r>
              <a:rPr lang="en-US" sz="2000"/>
              <a:t>transfer(1,A,B,I) :- move(A,B). </a:t>
            </a:r>
          </a:p>
          <a:p>
            <a:pPr lvl="1"/>
            <a:endParaRPr lang="en-US" sz="2400"/>
          </a:p>
          <a:p>
            <a:pPr lvl="1"/>
            <a:r>
              <a:rPr lang="en-US" sz="2400"/>
              <a:t>In fact there is an even simpler base case - when N=0!  If we have no discs to transfer, then the solution is to simply do nothing.  That is, transfer(0,A,B,I) is satisfied by default. </a:t>
            </a:r>
          </a:p>
          <a:p>
            <a:pPr lvl="1"/>
            <a:r>
              <a:rPr lang="en-US" sz="2400"/>
              <a:t>We write this as a fact: </a:t>
            </a:r>
          </a:p>
          <a:p>
            <a:pPr lvl="2"/>
            <a:r>
              <a:rPr lang="en-US" sz="2000"/>
              <a:t>transfer(0,A,B,I).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Towers of Hanoi</a:t>
            </a:r>
          </a:p>
        </p:txBody>
      </p:sp>
      <p:sp>
        <p:nvSpPr>
          <p:cNvPr id="98307" name="Rectangle 3"/>
          <p:cNvSpPr>
            <a:spLocks noGrp="1" noChangeArrowheads="1"/>
          </p:cNvSpPr>
          <p:nvPr>
            <p:ph idx="1"/>
          </p:nvPr>
        </p:nvSpPr>
        <p:spPr/>
        <p:txBody>
          <a:bodyPr/>
          <a:lstStyle/>
          <a:p>
            <a:pPr>
              <a:lnSpc>
                <a:spcPct val="90000"/>
              </a:lnSpc>
            </a:pPr>
            <a:r>
              <a:rPr lang="en-US"/>
              <a:t>Inductive Case</a:t>
            </a:r>
          </a:p>
          <a:p>
            <a:pPr lvl="1">
              <a:lnSpc>
                <a:spcPct val="90000"/>
              </a:lnSpc>
            </a:pPr>
            <a:r>
              <a:rPr lang="en-US"/>
              <a:t>To do the inductive case, suppose we are trying to transfer N discs from A to B. </a:t>
            </a:r>
            <a:br>
              <a:rPr lang="en-US"/>
            </a:br>
            <a:r>
              <a:rPr lang="en-US"/>
              <a:t>By induction, we may assume that we have a program that transfers N-1 discs. </a:t>
            </a:r>
          </a:p>
          <a:p>
            <a:pPr lvl="1">
              <a:lnSpc>
                <a:spcPct val="90000"/>
              </a:lnSpc>
            </a:pPr>
            <a:r>
              <a:rPr lang="en-US"/>
              <a:t>The way we proceed is: </a:t>
            </a:r>
          </a:p>
          <a:p>
            <a:pPr lvl="2">
              <a:lnSpc>
                <a:spcPct val="90000"/>
              </a:lnSpc>
            </a:pPr>
            <a:r>
              <a:rPr lang="en-US"/>
              <a:t>Transfer the top N-1 discs from A to I </a:t>
            </a:r>
          </a:p>
          <a:p>
            <a:pPr lvl="2">
              <a:lnSpc>
                <a:spcPct val="90000"/>
              </a:lnSpc>
            </a:pPr>
            <a:r>
              <a:rPr lang="en-US"/>
              <a:t>Transfer the last disc from A to B </a:t>
            </a:r>
          </a:p>
          <a:p>
            <a:pPr lvl="2">
              <a:lnSpc>
                <a:spcPct val="90000"/>
              </a:lnSpc>
            </a:pPr>
            <a:r>
              <a:rPr lang="en-US"/>
              <a:t>Transfer the N-1 discs from I to B </a:t>
            </a:r>
          </a:p>
          <a:p>
            <a:pPr>
              <a:lnSpc>
                <a:spcPct val="90000"/>
              </a:lnSpc>
            </a:pPr>
            <a:r>
              <a:rPr lang="en-US">
                <a:hlinkClick r:id="rId2"/>
              </a:rPr>
              <a:t>Example: Towers of Hanoi</a:t>
            </a:r>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Other Examples</a:t>
            </a:r>
          </a:p>
        </p:txBody>
      </p:sp>
      <p:sp>
        <p:nvSpPr>
          <p:cNvPr id="100355" name="Rectangle 3"/>
          <p:cNvSpPr>
            <a:spLocks noGrp="1" noChangeArrowheads="1"/>
          </p:cNvSpPr>
          <p:nvPr>
            <p:ph idx="1"/>
          </p:nvPr>
        </p:nvSpPr>
        <p:spPr/>
        <p:txBody>
          <a:bodyPr/>
          <a:lstStyle/>
          <a:p>
            <a:r>
              <a:rPr lang="en-US">
                <a:hlinkClick r:id="rId2"/>
              </a:rPr>
              <a:t>Example: Making Change</a:t>
            </a:r>
            <a:endParaRPr lang="en-US"/>
          </a:p>
          <a:p>
            <a:r>
              <a:rPr lang="en-US">
                <a:hlinkClick r:id="rId3"/>
              </a:rPr>
              <a:t>Example: Who owns what car</a:t>
            </a:r>
            <a:endParaRPr lang="en-US"/>
          </a:p>
          <a:p>
            <a:r>
              <a:rPr lang="en-US">
                <a:hlinkClick r:id="rId4"/>
              </a:rPr>
              <a:t>Example: Things in my kitchen</a:t>
            </a:r>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solidFill>
            <a:srgbClr val="FFFF00"/>
          </a:solidFill>
        </p:spPr>
        <p:txBody>
          <a:bodyPr/>
          <a:lstStyle/>
          <a:p>
            <a:r>
              <a:rPr lang="en-US" dirty="0"/>
              <a:t>Control </a:t>
            </a:r>
            <a:r>
              <a:rPr lang="en-US" dirty="0" smtClean="0"/>
              <a:t>Structures in Prolog</a:t>
            </a:r>
            <a:endParaRPr lang="en-US" dirty="0"/>
          </a:p>
        </p:txBody>
      </p:sp>
      <p:sp>
        <p:nvSpPr>
          <p:cNvPr id="110595" name="Rectangle 3"/>
          <p:cNvSpPr>
            <a:spLocks noGrp="1" noChangeArrowheads="1"/>
          </p:cNvSpPr>
          <p:nvPr>
            <p:ph idx="1"/>
          </p:nvPr>
        </p:nvSpPr>
        <p:spPr/>
        <p:txBody>
          <a:bodyPr/>
          <a:lstStyle/>
          <a:p>
            <a:r>
              <a:rPr lang="en-US" dirty="0">
                <a:solidFill>
                  <a:srgbClr val="FF0000"/>
                </a:solidFill>
              </a:rPr>
              <a:t>Looping…Repeat until user enters “end”</a:t>
            </a:r>
          </a:p>
          <a:p>
            <a:pPr lvl="1">
              <a:buFontTx/>
              <a:buNone/>
            </a:pPr>
            <a:endParaRPr lang="en-US" dirty="0" smtClean="0"/>
          </a:p>
          <a:p>
            <a:pPr lvl="1">
              <a:buFontTx/>
              <a:buNone/>
            </a:pPr>
            <a:r>
              <a:rPr lang="en-US" dirty="0" err="1" smtClean="0"/>
              <a:t>command_loop</a:t>
            </a:r>
            <a:r>
              <a:rPr lang="en-US" dirty="0"/>
              <a:t>:- </a:t>
            </a:r>
          </a:p>
          <a:p>
            <a:pPr lvl="1">
              <a:buFontTx/>
              <a:buNone/>
            </a:pPr>
            <a:r>
              <a:rPr lang="en-US" dirty="0"/>
              <a:t>	repeat, </a:t>
            </a:r>
          </a:p>
          <a:p>
            <a:pPr lvl="1">
              <a:buFontTx/>
              <a:buNone/>
            </a:pPr>
            <a:r>
              <a:rPr lang="en-US" dirty="0"/>
              <a:t>	write('Enter command (end to exit): '), read(X), </a:t>
            </a:r>
          </a:p>
          <a:p>
            <a:pPr lvl="1">
              <a:buFontTx/>
              <a:buNone/>
            </a:pPr>
            <a:r>
              <a:rPr lang="en-US" dirty="0"/>
              <a:t>	write(X), </a:t>
            </a:r>
          </a:p>
          <a:p>
            <a:pPr lvl="1">
              <a:buFontTx/>
              <a:buNone/>
            </a:pPr>
            <a:r>
              <a:rPr lang="en-US" dirty="0"/>
              <a:t>	</a:t>
            </a:r>
            <a:r>
              <a:rPr lang="en-US" dirty="0" err="1"/>
              <a:t>nl</a:t>
            </a:r>
            <a:r>
              <a:rPr lang="en-US" dirty="0" smtClean="0"/>
              <a:t>,                </a:t>
            </a:r>
            <a:r>
              <a:rPr lang="en-US" dirty="0" smtClean="0">
                <a:solidFill>
                  <a:srgbClr val="0066FF"/>
                </a:solidFill>
                <a:effectLst>
                  <a:outerShdw blurRad="38100" dist="38100" dir="2700000" algn="tl">
                    <a:srgbClr val="000000">
                      <a:alpha val="43137"/>
                    </a:srgbClr>
                  </a:outerShdw>
                </a:effectLst>
              </a:rPr>
              <a:t>%  new line</a:t>
            </a:r>
            <a:endParaRPr lang="en-US" dirty="0">
              <a:solidFill>
                <a:srgbClr val="0066FF"/>
              </a:solidFill>
              <a:effectLst>
                <a:outerShdw blurRad="38100" dist="38100" dir="2700000" algn="tl">
                  <a:srgbClr val="000000">
                    <a:alpha val="43137"/>
                  </a:srgbClr>
                </a:outerShdw>
              </a:effectLst>
            </a:endParaRPr>
          </a:p>
          <a:p>
            <a:pPr lvl="1">
              <a:buFontTx/>
              <a:buNone/>
            </a:pPr>
            <a:r>
              <a:rPr lang="en-US" dirty="0"/>
              <a:t>	X = end.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685800" y="228600"/>
            <a:ext cx="8077200" cy="6019799"/>
          </a:xfrm>
          <a:solidFill>
            <a:srgbClr val="FFFF00"/>
          </a:solidFill>
        </p:spPr>
        <p:txBody>
          <a:bodyPr>
            <a:noAutofit/>
          </a:bodyPr>
          <a:lstStyle/>
          <a:p>
            <a:r>
              <a:rPr lang="en-US" sz="11500" b="1" dirty="0" smtClean="0">
                <a:solidFill>
                  <a:srgbClr val="FF0000"/>
                </a:solidFill>
                <a:effectLst>
                  <a:outerShdw blurRad="38100" dist="38100" dir="2700000" algn="tl">
                    <a:srgbClr val="000000">
                      <a:alpha val="43137"/>
                    </a:srgbClr>
                  </a:outerShdw>
                </a:effectLst>
              </a:rPr>
              <a:t>More on Data </a:t>
            </a:r>
            <a:r>
              <a:rPr lang="en-US" sz="11500" b="1" dirty="0">
                <a:solidFill>
                  <a:srgbClr val="FF0000"/>
                </a:solidFill>
                <a:effectLst>
                  <a:outerShdw blurRad="38100" dist="38100" dir="2700000" algn="tl">
                    <a:srgbClr val="000000">
                      <a:alpha val="43137"/>
                    </a:srgbClr>
                  </a:outerShdw>
                </a:effectLst>
              </a:rPr>
              <a:t>Structures</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Primitives and Constructors</a:t>
            </a:r>
          </a:p>
        </p:txBody>
      </p:sp>
      <p:sp>
        <p:nvSpPr>
          <p:cNvPr id="81923" name="Rectangle 3"/>
          <p:cNvSpPr>
            <a:spLocks noGrp="1" noChangeArrowheads="1"/>
          </p:cNvSpPr>
          <p:nvPr>
            <p:ph type="body" idx="1"/>
          </p:nvPr>
        </p:nvSpPr>
        <p:spPr/>
        <p:txBody>
          <a:bodyPr/>
          <a:lstStyle/>
          <a:p>
            <a:r>
              <a:rPr lang="en-US" b="1" i="1">
                <a:solidFill>
                  <a:schemeClr val="accent2"/>
                </a:solidFill>
              </a:rPr>
              <a:t>Few</a:t>
            </a:r>
            <a:r>
              <a:rPr lang="en-US"/>
              <a:t> primitives and </a:t>
            </a:r>
            <a:r>
              <a:rPr lang="en-US" b="1" i="1">
                <a:solidFill>
                  <a:schemeClr val="accent2"/>
                </a:solidFill>
              </a:rPr>
              <a:t>No</a:t>
            </a:r>
            <a:r>
              <a:rPr lang="en-US"/>
              <a:t> constructors.</a:t>
            </a:r>
          </a:p>
          <a:p>
            <a:endParaRPr lang="en-US"/>
          </a:p>
          <a:p>
            <a:r>
              <a:rPr lang="en-US"/>
              <a:t>Data types and data structures are defined </a:t>
            </a:r>
            <a:r>
              <a:rPr lang="en-US" b="1" i="1">
                <a:solidFill>
                  <a:schemeClr val="accent2"/>
                </a:solidFill>
              </a:rPr>
              <a:t>implicitly</a:t>
            </a:r>
            <a:r>
              <a:rPr lang="en-US"/>
              <a:t> by their </a:t>
            </a:r>
            <a:r>
              <a:rPr lang="en-US" b="1" i="1">
                <a:solidFill>
                  <a:schemeClr val="accent2"/>
                </a:solidFill>
              </a:rPr>
              <a:t>properties</a:t>
            </a:r>
            <a:r>
              <a:rPr lang="en-US"/>
              <a:t>.</a:t>
            </a:r>
          </a:p>
          <a:p>
            <a:endParaRPr lang="en-US"/>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Example (datatype)</a:t>
            </a:r>
          </a:p>
        </p:txBody>
      </p:sp>
      <p:sp>
        <p:nvSpPr>
          <p:cNvPr id="82947" name="Rectangle 3"/>
          <p:cNvSpPr>
            <a:spLocks noGrp="1" noChangeArrowheads="1"/>
          </p:cNvSpPr>
          <p:nvPr>
            <p:ph type="body" idx="1"/>
          </p:nvPr>
        </p:nvSpPr>
        <p:spPr/>
        <p:txBody>
          <a:bodyPr/>
          <a:lstStyle/>
          <a:p>
            <a:pPr>
              <a:lnSpc>
                <a:spcPct val="80000"/>
              </a:lnSpc>
            </a:pPr>
            <a:r>
              <a:rPr lang="en-US" sz="2800"/>
              <a:t>Natural number arithmetic</a:t>
            </a:r>
          </a:p>
          <a:p>
            <a:pPr>
              <a:lnSpc>
                <a:spcPct val="80000"/>
              </a:lnSpc>
            </a:pPr>
            <a:endParaRPr lang="en-US" sz="2800"/>
          </a:p>
          <a:p>
            <a:pPr lvl="1">
              <a:lnSpc>
                <a:spcPct val="80000"/>
              </a:lnSpc>
              <a:buFontTx/>
              <a:buNone/>
            </a:pPr>
            <a:r>
              <a:rPr lang="en-US" sz="2000" b="1">
                <a:latin typeface="Lucida Console" pitchFamily="49" charset="0"/>
              </a:rPr>
              <a:t>sum</a:t>
            </a:r>
            <a:r>
              <a:rPr lang="en-US" sz="2000">
                <a:latin typeface="Lucida Console" pitchFamily="49" charset="0"/>
              </a:rPr>
              <a:t>(</a:t>
            </a:r>
            <a:r>
              <a:rPr lang="en-US" sz="2000" b="1">
                <a:latin typeface="Lucida Console" pitchFamily="49" charset="0"/>
              </a:rPr>
              <a:t>succ</a:t>
            </a:r>
            <a:r>
              <a:rPr lang="en-US" sz="2000">
                <a:latin typeface="Lucida Console" pitchFamily="49" charset="0"/>
              </a:rPr>
              <a:t>(X), Y, </a:t>
            </a:r>
            <a:r>
              <a:rPr lang="en-US" sz="2000" b="1">
                <a:latin typeface="Lucida Console" pitchFamily="49" charset="0"/>
              </a:rPr>
              <a:t>succ</a:t>
            </a:r>
            <a:r>
              <a:rPr lang="en-US" sz="2000">
                <a:latin typeface="Lucida Console" pitchFamily="49" charset="0"/>
              </a:rPr>
              <a:t>(Z)) :- </a:t>
            </a:r>
            <a:r>
              <a:rPr lang="en-US" sz="2000" b="1">
                <a:latin typeface="Lucida Console" pitchFamily="49" charset="0"/>
              </a:rPr>
              <a:t>sum</a:t>
            </a:r>
            <a:r>
              <a:rPr lang="en-US" sz="2000">
                <a:latin typeface="Lucida Console" pitchFamily="49" charset="0"/>
              </a:rPr>
              <a:t>(X,Y,Z).</a:t>
            </a:r>
          </a:p>
          <a:p>
            <a:pPr lvl="1">
              <a:lnSpc>
                <a:spcPct val="80000"/>
              </a:lnSpc>
              <a:buFontTx/>
              <a:buNone/>
            </a:pPr>
            <a:r>
              <a:rPr lang="en-US" sz="2000" b="1">
                <a:latin typeface="Lucida Console" pitchFamily="49" charset="0"/>
              </a:rPr>
              <a:t>sum</a:t>
            </a:r>
            <a:r>
              <a:rPr lang="en-US" sz="2000">
                <a:latin typeface="Lucida Console" pitchFamily="49" charset="0"/>
              </a:rPr>
              <a:t>(0,X,X).</a:t>
            </a:r>
          </a:p>
          <a:p>
            <a:pPr lvl="1">
              <a:lnSpc>
                <a:spcPct val="80000"/>
              </a:lnSpc>
              <a:buFontTx/>
              <a:buNone/>
            </a:pPr>
            <a:r>
              <a:rPr lang="en-US" sz="2000" b="1">
                <a:latin typeface="Lucida Console" pitchFamily="49" charset="0"/>
              </a:rPr>
              <a:t>dif</a:t>
            </a:r>
            <a:r>
              <a:rPr lang="en-US" sz="2000">
                <a:latin typeface="Lucida Console" pitchFamily="49" charset="0"/>
              </a:rPr>
              <a:t>(X,Y,Z) :- </a:t>
            </a:r>
            <a:r>
              <a:rPr lang="en-US" sz="2000" b="1">
                <a:latin typeface="Lucida Console" pitchFamily="49" charset="0"/>
              </a:rPr>
              <a:t>sum</a:t>
            </a:r>
            <a:r>
              <a:rPr lang="en-US" sz="2000">
                <a:latin typeface="Lucida Console" pitchFamily="49" charset="0"/>
              </a:rPr>
              <a:t>(Z,Y,X).</a:t>
            </a:r>
          </a:p>
          <a:p>
            <a:pPr lvl="1">
              <a:lnSpc>
                <a:spcPct val="80000"/>
              </a:lnSpc>
              <a:buFontTx/>
              <a:buNone/>
            </a:pPr>
            <a:endParaRPr lang="en-US" sz="2000">
              <a:latin typeface="Lucida Console" pitchFamily="49" charset="0"/>
            </a:endParaRPr>
          </a:p>
          <a:p>
            <a:pPr lvl="1">
              <a:lnSpc>
                <a:spcPct val="80000"/>
              </a:lnSpc>
              <a:buFontTx/>
              <a:buNone/>
            </a:pPr>
            <a:r>
              <a:rPr lang="en-US" sz="2000">
                <a:latin typeface="Lucida Console" pitchFamily="49" charset="0"/>
              </a:rPr>
              <a:t>:-</a:t>
            </a:r>
            <a:r>
              <a:rPr lang="en-US" sz="2000" b="1">
                <a:latin typeface="Lucida Console" pitchFamily="49" charset="0"/>
              </a:rPr>
              <a:t>sum</a:t>
            </a:r>
            <a:r>
              <a:rPr lang="en-US" sz="2000">
                <a:latin typeface="Lucida Console" pitchFamily="49" charset="0"/>
              </a:rPr>
              <a:t>(</a:t>
            </a:r>
            <a:r>
              <a:rPr lang="en-US" sz="2000" b="1">
                <a:latin typeface="Lucida Console" pitchFamily="49" charset="0"/>
              </a:rPr>
              <a:t>succ</a:t>
            </a:r>
            <a:r>
              <a:rPr lang="en-US" sz="2000">
                <a:latin typeface="Lucida Console" pitchFamily="49" charset="0"/>
              </a:rPr>
              <a:t>(</a:t>
            </a:r>
            <a:r>
              <a:rPr lang="en-US" sz="2000" b="1">
                <a:latin typeface="Lucida Console" pitchFamily="49" charset="0"/>
              </a:rPr>
              <a:t>succ</a:t>
            </a:r>
            <a:r>
              <a:rPr lang="en-US" sz="2000">
                <a:latin typeface="Lucida Console" pitchFamily="49" charset="0"/>
              </a:rPr>
              <a:t>(0)),</a:t>
            </a:r>
            <a:r>
              <a:rPr lang="en-US" sz="2000" b="1">
                <a:latin typeface="Lucida Console" pitchFamily="49" charset="0"/>
              </a:rPr>
              <a:t>succ</a:t>
            </a:r>
            <a:r>
              <a:rPr lang="en-US" sz="2000">
                <a:latin typeface="Lucida Console" pitchFamily="49" charset="0"/>
              </a:rPr>
              <a:t>(</a:t>
            </a:r>
            <a:r>
              <a:rPr lang="en-US" sz="2000" b="1">
                <a:latin typeface="Lucida Console" pitchFamily="49" charset="0"/>
              </a:rPr>
              <a:t>succ</a:t>
            </a:r>
            <a:r>
              <a:rPr lang="en-US" sz="2000">
                <a:latin typeface="Lucida Console" pitchFamily="49" charset="0"/>
              </a:rPr>
              <a:t>(</a:t>
            </a:r>
            <a:r>
              <a:rPr lang="en-US" sz="2000" b="1">
                <a:latin typeface="Lucida Console" pitchFamily="49" charset="0"/>
              </a:rPr>
              <a:t>succ</a:t>
            </a:r>
            <a:r>
              <a:rPr lang="en-US" sz="2000">
                <a:latin typeface="Lucida Console" pitchFamily="49" charset="0"/>
              </a:rPr>
              <a:t>(0))),A).</a:t>
            </a:r>
          </a:p>
          <a:p>
            <a:pPr lvl="1">
              <a:lnSpc>
                <a:spcPct val="80000"/>
              </a:lnSpc>
              <a:buFontTx/>
              <a:buNone/>
            </a:pPr>
            <a:r>
              <a:rPr lang="en-US" sz="2000" u="sng">
                <a:latin typeface="Lucida Console" pitchFamily="49" charset="0"/>
              </a:rPr>
              <a:t>A = </a:t>
            </a:r>
            <a:r>
              <a:rPr lang="en-US" sz="2000" b="1" u="sng">
                <a:latin typeface="Lucida Console" pitchFamily="49" charset="0"/>
              </a:rPr>
              <a:t>succ</a:t>
            </a:r>
            <a:r>
              <a:rPr lang="en-US" sz="2000" u="sng">
                <a:latin typeface="Lucida Console" pitchFamily="49" charset="0"/>
              </a:rPr>
              <a:t>(</a:t>
            </a:r>
            <a:r>
              <a:rPr lang="en-US" sz="2000" b="1" u="sng">
                <a:latin typeface="Lucida Console" pitchFamily="49" charset="0"/>
              </a:rPr>
              <a:t>succ</a:t>
            </a:r>
            <a:r>
              <a:rPr lang="en-US" sz="2000" u="sng">
                <a:latin typeface="Lucida Console" pitchFamily="49" charset="0"/>
              </a:rPr>
              <a:t>(</a:t>
            </a:r>
            <a:r>
              <a:rPr lang="en-US" sz="2000" b="1" u="sng">
                <a:latin typeface="Lucida Console" pitchFamily="49" charset="0"/>
              </a:rPr>
              <a:t>succ</a:t>
            </a:r>
            <a:r>
              <a:rPr lang="en-US" sz="2000" u="sng">
                <a:latin typeface="Lucida Console" pitchFamily="49" charset="0"/>
              </a:rPr>
              <a:t>(</a:t>
            </a:r>
            <a:r>
              <a:rPr lang="en-US" sz="2000" b="1" u="sng">
                <a:latin typeface="Lucida Console" pitchFamily="49" charset="0"/>
              </a:rPr>
              <a:t>succ</a:t>
            </a:r>
            <a:r>
              <a:rPr lang="en-US" sz="2000" u="sng">
                <a:latin typeface="Lucida Console" pitchFamily="49" charset="0"/>
              </a:rPr>
              <a:t>(</a:t>
            </a:r>
            <a:r>
              <a:rPr lang="en-US" sz="2000" b="1" u="sng">
                <a:latin typeface="Lucida Console" pitchFamily="49" charset="0"/>
              </a:rPr>
              <a:t>succ</a:t>
            </a:r>
            <a:r>
              <a:rPr lang="en-US" sz="2000" u="sng">
                <a:latin typeface="Lucida Console" pitchFamily="49" charset="0"/>
              </a:rPr>
              <a:t>(0)))))</a:t>
            </a:r>
          </a:p>
          <a:p>
            <a:pPr>
              <a:lnSpc>
                <a:spcPct val="80000"/>
              </a:lnSpc>
              <a:buFontTx/>
              <a:buNone/>
            </a:pPr>
            <a:endParaRPr lang="en-US" sz="2800" u="sng">
              <a:latin typeface="Lucida Console" pitchFamily="49" charset="0"/>
            </a:endParaRPr>
          </a:p>
          <a:p>
            <a:pPr>
              <a:lnSpc>
                <a:spcPct val="80000"/>
              </a:lnSpc>
            </a:pPr>
            <a:r>
              <a:rPr lang="en-US" sz="2800"/>
              <a:t>Very inefficient! (Why such a decision?)</a:t>
            </a:r>
          </a:p>
          <a:p>
            <a:pPr>
              <a:lnSpc>
                <a:spcPct val="80000"/>
              </a:lnSpc>
            </a:pPr>
            <a:r>
              <a:rPr lang="en-US" sz="2800"/>
              <a:t>Use of </a:t>
            </a:r>
            <a:r>
              <a:rPr lang="en-US" sz="2800" b="1">
                <a:solidFill>
                  <a:schemeClr val="accent2"/>
                </a:solidFill>
              </a:rPr>
              <a:t>‘is’</a:t>
            </a:r>
            <a:r>
              <a:rPr lang="en-US" sz="2800"/>
              <a:t> operator (unidirectional)</a:t>
            </a:r>
          </a:p>
          <a:p>
            <a:pPr>
              <a:lnSpc>
                <a:spcPct val="80000"/>
              </a:lnSpc>
            </a:pPr>
            <a:endParaRPr lang="en-US" sz="28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52400"/>
            <a:ext cx="8229600" cy="1143000"/>
          </a:xfrm>
        </p:spPr>
        <p:txBody>
          <a:bodyPr/>
          <a:lstStyle/>
          <a:p>
            <a:r>
              <a:rPr lang="en-US" sz="3000" dirty="0"/>
              <a:t>Systems for Logic Programming, cont.</a:t>
            </a:r>
          </a:p>
        </p:txBody>
      </p:sp>
      <p:sp>
        <p:nvSpPr>
          <p:cNvPr id="34819" name="Rectangle 3"/>
          <p:cNvSpPr>
            <a:spLocks noGrp="1" noChangeArrowheads="1"/>
          </p:cNvSpPr>
          <p:nvPr>
            <p:ph idx="1"/>
          </p:nvPr>
        </p:nvSpPr>
        <p:spPr/>
        <p:txBody>
          <a:bodyPr>
            <a:normAutofit/>
          </a:bodyPr>
          <a:lstStyle/>
          <a:p>
            <a:pPr>
              <a:lnSpc>
                <a:spcPct val="80000"/>
              </a:lnSpc>
            </a:pPr>
            <a:r>
              <a:rPr lang="en-US" sz="2400" dirty="0"/>
              <a:t>Prolog is the most common system</a:t>
            </a:r>
          </a:p>
          <a:p>
            <a:pPr>
              <a:lnSpc>
                <a:spcPct val="80000"/>
              </a:lnSpc>
              <a:buFont typeface="Wingdings" pitchFamily="2" charset="2"/>
              <a:buNone/>
            </a:pPr>
            <a:endParaRPr lang="en-US" sz="2400" dirty="0"/>
          </a:p>
          <a:p>
            <a:pPr>
              <a:lnSpc>
                <a:spcPct val="80000"/>
              </a:lnSpc>
            </a:pPr>
            <a:r>
              <a:rPr lang="en-US" sz="2400" dirty="0"/>
              <a:t>Prolog has many variations:</a:t>
            </a:r>
          </a:p>
          <a:p>
            <a:pPr lvl="1">
              <a:lnSpc>
                <a:spcPct val="80000"/>
              </a:lnSpc>
            </a:pPr>
            <a:r>
              <a:rPr lang="en-US" sz="2000" dirty="0"/>
              <a:t>&amp;-Prolog, And-parallel Prolog. </a:t>
            </a:r>
          </a:p>
          <a:p>
            <a:pPr lvl="1">
              <a:lnSpc>
                <a:spcPct val="80000"/>
              </a:lnSpc>
            </a:pPr>
            <a:r>
              <a:rPr lang="en-US" sz="2000" dirty="0"/>
              <a:t>ACE, And-Or-parallel Prolog. </a:t>
            </a:r>
          </a:p>
          <a:p>
            <a:pPr lvl="1">
              <a:lnSpc>
                <a:spcPct val="80000"/>
              </a:lnSpc>
            </a:pPr>
            <a:r>
              <a:rPr lang="en-US" sz="2000" dirty="0"/>
              <a:t>Actor Prolog </a:t>
            </a:r>
          </a:p>
          <a:p>
            <a:pPr lvl="1">
              <a:lnSpc>
                <a:spcPct val="80000"/>
              </a:lnSpc>
            </a:pPr>
            <a:r>
              <a:rPr lang="en-US" sz="2000" dirty="0"/>
              <a:t>Andorra-I, an Or- and (deterministic) and-parallel Prolog. </a:t>
            </a:r>
          </a:p>
          <a:p>
            <a:pPr lvl="1">
              <a:lnSpc>
                <a:spcPct val="80000"/>
              </a:lnSpc>
            </a:pPr>
            <a:r>
              <a:rPr lang="en-US" sz="2000" dirty="0"/>
              <a:t>Aurora, Or-parallel Prolog.  </a:t>
            </a:r>
          </a:p>
          <a:p>
            <a:pPr lvl="1">
              <a:lnSpc>
                <a:spcPct val="80000"/>
              </a:lnSpc>
            </a:pPr>
            <a:r>
              <a:rPr lang="en-US" sz="2000" dirty="0"/>
              <a:t>cu-Prolog, a constraint logic programming language </a:t>
            </a:r>
          </a:p>
          <a:p>
            <a:pPr lvl="1">
              <a:lnSpc>
                <a:spcPct val="80000"/>
              </a:lnSpc>
            </a:pPr>
            <a:r>
              <a:rPr lang="en-US" sz="2000" dirty="0"/>
              <a:t>lambda Prolog</a:t>
            </a:r>
          </a:p>
          <a:p>
            <a:pPr lvl="1">
              <a:lnSpc>
                <a:spcPct val="80000"/>
              </a:lnSpc>
            </a:pPr>
            <a:r>
              <a:rPr lang="en-US" sz="2000" dirty="0" err="1"/>
              <a:t>LeanTaP</a:t>
            </a:r>
            <a:r>
              <a:rPr lang="en-US" sz="2000" dirty="0"/>
              <a:t>, a small theorem </a:t>
            </a:r>
            <a:r>
              <a:rPr lang="en-US" sz="2000" dirty="0" err="1"/>
              <a:t>prover</a:t>
            </a:r>
            <a:r>
              <a:rPr lang="en-US" sz="2000" dirty="0"/>
              <a:t> written in </a:t>
            </a:r>
            <a:r>
              <a:rPr lang="en-US" sz="2000" dirty="0" err="1"/>
              <a:t>SICStus</a:t>
            </a:r>
            <a:r>
              <a:rPr lang="en-US" sz="2000" dirty="0"/>
              <a:t> Prolog. </a:t>
            </a:r>
          </a:p>
          <a:p>
            <a:pPr lvl="1">
              <a:lnSpc>
                <a:spcPct val="80000"/>
              </a:lnSpc>
            </a:pPr>
            <a:r>
              <a:rPr lang="en-US" sz="2000" dirty="0" err="1"/>
              <a:t>Logtalk</a:t>
            </a:r>
            <a:r>
              <a:rPr lang="en-US" sz="2000" dirty="0"/>
              <a:t>, an extension for Object-Oriented Programming in Prolog.  </a:t>
            </a:r>
          </a:p>
          <a:p>
            <a:pPr lvl="1">
              <a:lnSpc>
                <a:spcPct val="80000"/>
              </a:lnSpc>
            </a:pPr>
            <a:r>
              <a:rPr lang="en-US" sz="2000" dirty="0" err="1"/>
              <a:t>Mixtus</a:t>
            </a:r>
            <a:r>
              <a:rPr lang="en-US" sz="2000" dirty="0"/>
              <a:t>, an automatic partial evaluator for full Prolog. </a:t>
            </a:r>
          </a:p>
          <a:p>
            <a:pPr lvl="1">
              <a:lnSpc>
                <a:spcPct val="80000"/>
              </a:lnSpc>
            </a:pPr>
            <a:r>
              <a:rPr lang="en-US" sz="2000" dirty="0"/>
              <a:t>Muse, Or-parallel Prolog.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solidFill>
            <a:srgbClr val="FFFF00"/>
          </a:solidFill>
        </p:spPr>
        <p:txBody>
          <a:bodyPr>
            <a:normAutofit fontScale="90000"/>
          </a:bodyPr>
          <a:lstStyle/>
          <a:p>
            <a:r>
              <a:rPr lang="en-US" dirty="0" smtClean="0"/>
              <a:t>Principles of logic programming languages</a:t>
            </a:r>
            <a:endParaRPr lang="en-US" dirty="0"/>
          </a:p>
        </p:txBody>
      </p:sp>
      <p:sp>
        <p:nvSpPr>
          <p:cNvPr id="83971" name="Rectangle 3"/>
          <p:cNvSpPr>
            <a:spLocks noGrp="1" noChangeArrowheads="1"/>
          </p:cNvSpPr>
          <p:nvPr>
            <p:ph type="body" idx="1"/>
          </p:nvPr>
        </p:nvSpPr>
        <p:spPr/>
        <p:txBody>
          <a:bodyPr/>
          <a:lstStyle/>
          <a:p>
            <a:r>
              <a:rPr lang="en-US" dirty="0">
                <a:solidFill>
                  <a:srgbClr val="0066FF"/>
                </a:solidFill>
              </a:rPr>
              <a:t>Simplicity</a:t>
            </a:r>
          </a:p>
          <a:p>
            <a:pPr lvl="1"/>
            <a:r>
              <a:rPr lang="en-US" dirty="0"/>
              <a:t>Small number of built-in data types and operations</a:t>
            </a:r>
          </a:p>
          <a:p>
            <a:pPr lvl="1"/>
            <a:endParaRPr lang="en-US" dirty="0"/>
          </a:p>
          <a:p>
            <a:r>
              <a:rPr lang="en-US" dirty="0">
                <a:solidFill>
                  <a:srgbClr val="0066FF"/>
                </a:solidFill>
              </a:rPr>
              <a:t>Regularity</a:t>
            </a:r>
          </a:p>
          <a:p>
            <a:pPr lvl="1"/>
            <a:r>
              <a:rPr lang="en-US" dirty="0"/>
              <a:t>Uniform treatment of all data types as predicates and terms</a:t>
            </a:r>
          </a:p>
          <a:p>
            <a:pPr lvl="1"/>
            <a:endParaRPr lang="en-US" dirty="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solidFill>
            <a:srgbClr val="FFFF00"/>
          </a:solidFill>
        </p:spPr>
        <p:txBody>
          <a:bodyPr>
            <a:normAutofit fontScale="90000"/>
          </a:bodyPr>
          <a:lstStyle/>
          <a:p>
            <a:r>
              <a:rPr lang="en-US" dirty="0"/>
              <a:t>Data </a:t>
            </a:r>
            <a:r>
              <a:rPr lang="en-US" dirty="0" smtClean="0"/>
              <a:t>Structures from other languages</a:t>
            </a:r>
            <a:endParaRPr lang="en-US" dirty="0"/>
          </a:p>
        </p:txBody>
      </p:sp>
      <p:sp>
        <p:nvSpPr>
          <p:cNvPr id="84995" name="Rectangle 3"/>
          <p:cNvSpPr>
            <a:spLocks noGrp="1" noChangeArrowheads="1"/>
          </p:cNvSpPr>
          <p:nvPr>
            <p:ph type="body" idx="1"/>
          </p:nvPr>
        </p:nvSpPr>
        <p:spPr/>
        <p:txBody>
          <a:bodyPr/>
          <a:lstStyle/>
          <a:p>
            <a:r>
              <a:rPr lang="en-US" b="1" i="1">
                <a:solidFill>
                  <a:schemeClr val="accent2"/>
                </a:solidFill>
              </a:rPr>
              <a:t>Compound terms</a:t>
            </a:r>
            <a:r>
              <a:rPr lang="en-US"/>
              <a:t> can represent data structures</a:t>
            </a:r>
          </a:p>
          <a:p>
            <a:endParaRPr lang="en-US"/>
          </a:p>
          <a:p>
            <a:r>
              <a:rPr lang="en-US"/>
              <a:t>Example: </a:t>
            </a:r>
            <a:r>
              <a:rPr lang="en-US" i="1"/>
              <a:t>Lists</a:t>
            </a:r>
            <a:r>
              <a:rPr lang="en-US"/>
              <a:t> in LISP</a:t>
            </a:r>
          </a:p>
          <a:p>
            <a:pPr lvl="1">
              <a:buFontTx/>
              <a:buNone/>
            </a:pPr>
            <a:endParaRPr lang="en-US" sz="2000">
              <a:latin typeface="Lucida Console" pitchFamily="49" charset="0"/>
            </a:endParaRPr>
          </a:p>
          <a:p>
            <a:pPr lvl="1">
              <a:buFontTx/>
              <a:buNone/>
            </a:pPr>
            <a:r>
              <a:rPr lang="en-US" sz="2000">
                <a:latin typeface="Lucida Console" pitchFamily="49" charset="0"/>
              </a:rPr>
              <a:t>(</a:t>
            </a:r>
            <a:r>
              <a:rPr lang="en-US" sz="2000" b="1">
                <a:latin typeface="Lucida Console" pitchFamily="49" charset="0"/>
              </a:rPr>
              <a:t>car</a:t>
            </a:r>
            <a:r>
              <a:rPr lang="en-US" sz="2000">
                <a:latin typeface="Lucida Console" pitchFamily="49" charset="0"/>
              </a:rPr>
              <a:t> (</a:t>
            </a:r>
            <a:r>
              <a:rPr lang="en-US" sz="2000" b="1">
                <a:latin typeface="Lucida Console" pitchFamily="49" charset="0"/>
              </a:rPr>
              <a:t>cons</a:t>
            </a:r>
            <a:r>
              <a:rPr lang="en-US" sz="2000">
                <a:latin typeface="Lucida Console" pitchFamily="49" charset="0"/>
              </a:rPr>
              <a:t> </a:t>
            </a:r>
            <a:r>
              <a:rPr lang="en-US" sz="2000" i="1">
                <a:latin typeface="Lucida Console" pitchFamily="49" charset="0"/>
              </a:rPr>
              <a:t>X L</a:t>
            </a:r>
            <a:r>
              <a:rPr lang="en-US" sz="2000">
                <a:latin typeface="Lucida Console" pitchFamily="49" charset="0"/>
              </a:rPr>
              <a:t>)) = </a:t>
            </a:r>
            <a:r>
              <a:rPr lang="en-US" sz="2000" i="1">
                <a:latin typeface="Lucida Console" pitchFamily="49" charset="0"/>
              </a:rPr>
              <a:t>X</a:t>
            </a:r>
          </a:p>
          <a:p>
            <a:pPr lvl="1">
              <a:buFontTx/>
              <a:buNone/>
            </a:pPr>
            <a:r>
              <a:rPr lang="en-US" sz="2000">
                <a:latin typeface="Lucida Console" pitchFamily="49" charset="0"/>
              </a:rPr>
              <a:t>(</a:t>
            </a:r>
            <a:r>
              <a:rPr lang="en-US" sz="2000" b="1">
                <a:latin typeface="Lucida Console" pitchFamily="49" charset="0"/>
              </a:rPr>
              <a:t>cdr</a:t>
            </a:r>
            <a:r>
              <a:rPr lang="en-US" sz="2000">
                <a:latin typeface="Lucida Console" pitchFamily="49" charset="0"/>
              </a:rPr>
              <a:t> (</a:t>
            </a:r>
            <a:r>
              <a:rPr lang="en-US" sz="2000" b="1">
                <a:latin typeface="Lucida Console" pitchFamily="49" charset="0"/>
              </a:rPr>
              <a:t>cons</a:t>
            </a:r>
            <a:r>
              <a:rPr lang="en-US" sz="2000">
                <a:latin typeface="Lucida Console" pitchFamily="49" charset="0"/>
              </a:rPr>
              <a:t> </a:t>
            </a:r>
            <a:r>
              <a:rPr lang="en-US" sz="2000" i="1">
                <a:latin typeface="Lucida Console" pitchFamily="49" charset="0"/>
              </a:rPr>
              <a:t>X L</a:t>
            </a:r>
            <a:r>
              <a:rPr lang="en-US" sz="2000">
                <a:latin typeface="Lucida Console" pitchFamily="49" charset="0"/>
              </a:rPr>
              <a:t>)) = </a:t>
            </a:r>
            <a:r>
              <a:rPr lang="en-US" sz="2000" i="1">
                <a:latin typeface="Lucida Console" pitchFamily="49" charset="0"/>
              </a:rPr>
              <a:t>L</a:t>
            </a:r>
          </a:p>
          <a:p>
            <a:pPr lvl="1">
              <a:buFontTx/>
              <a:buNone/>
            </a:pPr>
            <a:r>
              <a:rPr lang="en-US" sz="2000">
                <a:latin typeface="Lucida Console" pitchFamily="49" charset="0"/>
              </a:rPr>
              <a:t>(</a:t>
            </a:r>
            <a:r>
              <a:rPr lang="en-US" sz="2000" b="1">
                <a:latin typeface="Lucida Console" pitchFamily="49" charset="0"/>
              </a:rPr>
              <a:t>cons</a:t>
            </a:r>
            <a:r>
              <a:rPr lang="en-US" sz="2000">
                <a:latin typeface="Lucida Console" pitchFamily="49" charset="0"/>
              </a:rPr>
              <a:t> (</a:t>
            </a:r>
            <a:r>
              <a:rPr lang="en-US" sz="2000" b="1">
                <a:latin typeface="Lucida Console" pitchFamily="49" charset="0"/>
              </a:rPr>
              <a:t>car</a:t>
            </a:r>
            <a:r>
              <a:rPr lang="en-US" sz="2000">
                <a:latin typeface="Lucida Console" pitchFamily="49" charset="0"/>
              </a:rPr>
              <a:t> </a:t>
            </a:r>
            <a:r>
              <a:rPr lang="en-US" sz="2000" i="1">
                <a:latin typeface="Lucida Console" pitchFamily="49" charset="0"/>
              </a:rPr>
              <a:t>L</a:t>
            </a:r>
            <a:r>
              <a:rPr lang="en-US" sz="2000">
                <a:latin typeface="Lucida Console" pitchFamily="49" charset="0"/>
              </a:rPr>
              <a:t>) (</a:t>
            </a:r>
            <a:r>
              <a:rPr lang="en-US" sz="2000" b="1">
                <a:latin typeface="Lucida Console" pitchFamily="49" charset="0"/>
              </a:rPr>
              <a:t>cdr</a:t>
            </a:r>
            <a:r>
              <a:rPr lang="en-US" sz="2000">
                <a:latin typeface="Lucida Console" pitchFamily="49" charset="0"/>
              </a:rPr>
              <a:t> </a:t>
            </a:r>
            <a:r>
              <a:rPr lang="en-US" sz="2000" i="1">
                <a:latin typeface="Lucida Console" pitchFamily="49" charset="0"/>
              </a:rPr>
              <a:t>L</a:t>
            </a:r>
            <a:r>
              <a:rPr lang="en-US" sz="2000">
                <a:latin typeface="Lucida Console" pitchFamily="49" charset="0"/>
              </a:rPr>
              <a:t>)) = </a:t>
            </a:r>
            <a:r>
              <a:rPr lang="en-US" sz="2000" i="1">
                <a:latin typeface="Lucida Console" pitchFamily="49" charset="0"/>
              </a:rPr>
              <a:t>L</a:t>
            </a:r>
            <a:r>
              <a:rPr lang="en-US" sz="2000">
                <a:latin typeface="Lucida Console" pitchFamily="49" charset="0"/>
              </a:rPr>
              <a:t>, for </a:t>
            </a:r>
            <a:r>
              <a:rPr lang="en-US" sz="2000" b="1">
                <a:latin typeface="Lucida Console" pitchFamily="49" charset="0"/>
              </a:rPr>
              <a:t>nonnull</a:t>
            </a:r>
            <a:r>
              <a:rPr lang="en-US" sz="2000">
                <a:latin typeface="Lucida Console" pitchFamily="49" charset="0"/>
              </a:rPr>
              <a:t> </a:t>
            </a:r>
            <a:r>
              <a:rPr lang="en-US" sz="2000" i="1">
                <a:latin typeface="Lucida Console" pitchFamily="49" charset="0"/>
              </a:rPr>
              <a:t>L</a:t>
            </a:r>
          </a:p>
          <a:p>
            <a:endParaRPr lang="en-US" sz="2400">
              <a:latin typeface="Lucida Console" pitchFamily="49" charset="0"/>
            </a:endParaRPr>
          </a:p>
          <a:p>
            <a:endParaRPr lang="en-US" sz="280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solidFill>
            <a:srgbClr val="FFFF00"/>
          </a:solidFill>
        </p:spPr>
        <p:txBody>
          <a:bodyPr/>
          <a:lstStyle/>
          <a:p>
            <a:r>
              <a:rPr lang="en-US" dirty="0" smtClean="0"/>
              <a:t>LISP </a:t>
            </a:r>
            <a:r>
              <a:rPr lang="en-US" dirty="0"/>
              <a:t>in Prolog</a:t>
            </a:r>
          </a:p>
        </p:txBody>
      </p:sp>
      <p:sp>
        <p:nvSpPr>
          <p:cNvPr id="86019" name="Rectangle 3"/>
          <p:cNvSpPr>
            <a:spLocks noGrp="1" noChangeArrowheads="1"/>
          </p:cNvSpPr>
          <p:nvPr>
            <p:ph type="body" idx="1"/>
          </p:nvPr>
        </p:nvSpPr>
        <p:spPr/>
        <p:txBody>
          <a:bodyPr/>
          <a:lstStyle/>
          <a:p>
            <a:r>
              <a:rPr lang="en-US" sz="2800"/>
              <a:t>Using compound terms:</a:t>
            </a:r>
          </a:p>
          <a:p>
            <a:pPr lvl="1">
              <a:buFontTx/>
              <a:buNone/>
            </a:pPr>
            <a:r>
              <a:rPr lang="en-US" sz="2000" b="1">
                <a:latin typeface="Lucida Console" pitchFamily="49" charset="0"/>
              </a:rPr>
              <a:t>car</a:t>
            </a:r>
            <a:r>
              <a:rPr lang="en-US" sz="2000">
                <a:latin typeface="Lucida Console" pitchFamily="49" charset="0"/>
              </a:rPr>
              <a:t>( </a:t>
            </a:r>
            <a:r>
              <a:rPr lang="en-US" sz="2000" b="1">
                <a:latin typeface="Lucida Console" pitchFamily="49" charset="0"/>
              </a:rPr>
              <a:t>cons</a:t>
            </a:r>
            <a:r>
              <a:rPr lang="en-US" sz="2000">
                <a:latin typeface="Lucida Console" pitchFamily="49" charset="0"/>
              </a:rPr>
              <a:t>(X,L), X).</a:t>
            </a:r>
          </a:p>
          <a:p>
            <a:pPr lvl="1">
              <a:buFontTx/>
              <a:buNone/>
            </a:pPr>
            <a:r>
              <a:rPr lang="en-US" sz="2000" b="1">
                <a:latin typeface="Lucida Console" pitchFamily="49" charset="0"/>
              </a:rPr>
              <a:t>cdr</a:t>
            </a:r>
            <a:r>
              <a:rPr lang="en-US" sz="2000">
                <a:latin typeface="Lucida Console" pitchFamily="49" charset="0"/>
              </a:rPr>
              <a:t>( </a:t>
            </a:r>
            <a:r>
              <a:rPr lang="en-US" sz="2000" b="1">
                <a:latin typeface="Lucida Console" pitchFamily="49" charset="0"/>
              </a:rPr>
              <a:t>cons</a:t>
            </a:r>
            <a:r>
              <a:rPr lang="en-US" sz="2000">
                <a:latin typeface="Lucida Console" pitchFamily="49" charset="0"/>
              </a:rPr>
              <a:t>(X,L), L).</a:t>
            </a:r>
          </a:p>
          <a:p>
            <a:pPr lvl="1">
              <a:buFontTx/>
              <a:buNone/>
            </a:pPr>
            <a:r>
              <a:rPr lang="en-US" sz="2000" b="1">
                <a:latin typeface="Lucida Console" pitchFamily="49" charset="0"/>
              </a:rPr>
              <a:t>list</a:t>
            </a:r>
            <a:r>
              <a:rPr lang="en-US" sz="2000">
                <a:latin typeface="Lucida Console" pitchFamily="49" charset="0"/>
              </a:rPr>
              <a:t>(nil).</a:t>
            </a:r>
          </a:p>
          <a:p>
            <a:pPr lvl="1">
              <a:buFontTx/>
              <a:buNone/>
            </a:pPr>
            <a:r>
              <a:rPr lang="en-US" sz="2000" b="1">
                <a:latin typeface="Lucida Console" pitchFamily="49" charset="0"/>
              </a:rPr>
              <a:t>list</a:t>
            </a:r>
            <a:r>
              <a:rPr lang="en-US" sz="2000">
                <a:latin typeface="Lucida Console" pitchFamily="49" charset="0"/>
              </a:rPr>
              <a:t>(</a:t>
            </a:r>
            <a:r>
              <a:rPr lang="en-US" sz="2000" b="1">
                <a:latin typeface="Lucida Console" pitchFamily="49" charset="0"/>
              </a:rPr>
              <a:t>cons</a:t>
            </a:r>
            <a:r>
              <a:rPr lang="en-US" sz="2000">
                <a:latin typeface="Lucida Console" pitchFamily="49" charset="0"/>
              </a:rPr>
              <a:t>(X,L)) :- </a:t>
            </a:r>
            <a:r>
              <a:rPr lang="en-US" sz="2000" b="1">
                <a:latin typeface="Lucida Console" pitchFamily="49" charset="0"/>
              </a:rPr>
              <a:t>list</a:t>
            </a:r>
            <a:r>
              <a:rPr lang="en-US" sz="2000">
                <a:latin typeface="Lucida Console" pitchFamily="49" charset="0"/>
              </a:rPr>
              <a:t>(L).</a:t>
            </a:r>
          </a:p>
          <a:p>
            <a:pPr lvl="1">
              <a:buFontTx/>
              <a:buNone/>
            </a:pPr>
            <a:r>
              <a:rPr lang="en-US" sz="2000" b="1">
                <a:latin typeface="Lucida Console" pitchFamily="49" charset="0"/>
              </a:rPr>
              <a:t>null</a:t>
            </a:r>
            <a:r>
              <a:rPr lang="en-US" sz="2000">
                <a:latin typeface="Lucida Console" pitchFamily="49" charset="0"/>
              </a:rPr>
              <a:t>(nil).</a:t>
            </a:r>
          </a:p>
          <a:p>
            <a:pPr lvl="1">
              <a:buFontTx/>
              <a:buNone/>
            </a:pPr>
            <a:endParaRPr lang="en-US" sz="2000">
              <a:latin typeface="Lucida Console" pitchFamily="49" charset="0"/>
            </a:endParaRPr>
          </a:p>
          <a:p>
            <a:r>
              <a:rPr lang="en-US" sz="2800"/>
              <a:t>What about null(L)?</a:t>
            </a:r>
          </a:p>
          <a:p>
            <a:pPr lvl="1"/>
            <a:endParaRPr lang="en-US" sz="2400"/>
          </a:p>
          <a:p>
            <a:r>
              <a:rPr lang="en-US" sz="2800"/>
              <a:t>How to accomplish (car (cons ‘(a b) ‘(c d)))?</a:t>
            </a:r>
          </a:p>
          <a:p>
            <a:endParaRPr lang="en-US" sz="280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Some Syntactic Sugar</a:t>
            </a:r>
          </a:p>
        </p:txBody>
      </p:sp>
      <p:sp>
        <p:nvSpPr>
          <p:cNvPr id="87043" name="Rectangle 3"/>
          <p:cNvSpPr>
            <a:spLocks noGrp="1" noChangeArrowheads="1"/>
          </p:cNvSpPr>
          <p:nvPr>
            <p:ph type="body" idx="1"/>
          </p:nvPr>
        </p:nvSpPr>
        <p:spPr/>
        <p:txBody>
          <a:bodyPr/>
          <a:lstStyle/>
          <a:p>
            <a:r>
              <a:rPr lang="en-US"/>
              <a:t>Using </a:t>
            </a:r>
            <a:r>
              <a:rPr lang="en-US" b="1">
                <a:solidFill>
                  <a:schemeClr val="accent2"/>
                </a:solidFill>
              </a:rPr>
              <a:t>‘.’</a:t>
            </a:r>
            <a:r>
              <a:rPr lang="en-US"/>
              <a:t> infix functor (in some systems) instead of cons:</a:t>
            </a:r>
          </a:p>
          <a:p>
            <a:pPr lvl="1"/>
            <a:r>
              <a:rPr lang="en-US"/>
              <a:t>Clauses?</a:t>
            </a:r>
          </a:p>
          <a:p>
            <a:pPr lvl="1"/>
            <a:endParaRPr lang="en-US"/>
          </a:p>
          <a:p>
            <a:r>
              <a:rPr lang="en-US"/>
              <a:t>Most Prolog systems allow the abbreviation:</a:t>
            </a:r>
          </a:p>
          <a:p>
            <a:pPr lvl="1"/>
            <a:r>
              <a:rPr lang="en-US"/>
              <a:t>[X</a:t>
            </a:r>
            <a:r>
              <a:rPr lang="en-US" baseline="-25000"/>
              <a:t>1</a:t>
            </a:r>
            <a:r>
              <a:rPr lang="en-US"/>
              <a:t>, X</a:t>
            </a:r>
            <a:r>
              <a:rPr lang="en-US" baseline="-25000"/>
              <a:t>2</a:t>
            </a:r>
            <a:r>
              <a:rPr lang="en-US"/>
              <a:t>, …, X</a:t>
            </a:r>
            <a:r>
              <a:rPr lang="en-US" baseline="-25000"/>
              <a:t>n</a:t>
            </a:r>
            <a:r>
              <a:rPr lang="en-US"/>
              <a:t>] = X</a:t>
            </a:r>
            <a:r>
              <a:rPr lang="en-US" baseline="-25000"/>
              <a:t>1</a:t>
            </a:r>
            <a:r>
              <a:rPr lang="en-US"/>
              <a:t>. X</a:t>
            </a:r>
            <a:r>
              <a:rPr lang="en-US" baseline="-25000"/>
              <a:t>2</a:t>
            </a:r>
            <a:r>
              <a:rPr lang="en-US"/>
              <a:t>. … .X</a:t>
            </a:r>
            <a:r>
              <a:rPr lang="en-US" baseline="-25000"/>
              <a:t>n</a:t>
            </a:r>
            <a:r>
              <a:rPr lang="en-US"/>
              <a:t>.nil</a:t>
            </a:r>
          </a:p>
          <a:p>
            <a:pPr lvl="1"/>
            <a:r>
              <a:rPr lang="en-US"/>
              <a:t>[ ] = nil</a:t>
            </a:r>
          </a:p>
          <a:p>
            <a:pPr lvl="1"/>
            <a:r>
              <a:rPr lang="en-US"/>
              <a:t>‘.’ is right associative!</a:t>
            </a:r>
          </a:p>
          <a:p>
            <a:endParaRPr lang="en-US"/>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solidFill>
            <a:srgbClr val="FFFF00"/>
          </a:solidFill>
        </p:spPr>
        <p:txBody>
          <a:bodyPr/>
          <a:lstStyle/>
          <a:p>
            <a:r>
              <a:rPr lang="en-US" dirty="0"/>
              <a:t>Component </a:t>
            </a:r>
            <a:r>
              <a:rPr lang="en-US" dirty="0" smtClean="0"/>
              <a:t>Selection in Prolog</a:t>
            </a:r>
            <a:endParaRPr lang="en-US" dirty="0"/>
          </a:p>
        </p:txBody>
      </p:sp>
      <p:sp>
        <p:nvSpPr>
          <p:cNvPr id="88067" name="Rectangle 3"/>
          <p:cNvSpPr>
            <a:spLocks noGrp="1" noChangeArrowheads="1"/>
          </p:cNvSpPr>
          <p:nvPr>
            <p:ph type="body" idx="1"/>
          </p:nvPr>
        </p:nvSpPr>
        <p:spPr/>
        <p:txBody>
          <a:bodyPr>
            <a:normAutofit lnSpcReduction="10000"/>
          </a:bodyPr>
          <a:lstStyle/>
          <a:p>
            <a:pPr>
              <a:lnSpc>
                <a:spcPct val="80000"/>
              </a:lnSpc>
            </a:pPr>
            <a:r>
              <a:rPr lang="en-US" sz="2400" dirty="0"/>
              <a:t>Implicitly done by </a:t>
            </a:r>
            <a:r>
              <a:rPr lang="en-US" sz="2400" b="1" dirty="0">
                <a:solidFill>
                  <a:schemeClr val="accent2"/>
                </a:solidFill>
              </a:rPr>
              <a:t>pattern matching</a:t>
            </a:r>
            <a:r>
              <a:rPr lang="en-US" sz="2400" dirty="0"/>
              <a:t> (</a:t>
            </a:r>
            <a:r>
              <a:rPr lang="en-US" sz="2400" i="1" dirty="0"/>
              <a:t>unification</a:t>
            </a:r>
            <a:r>
              <a:rPr lang="en-US" sz="2400" dirty="0"/>
              <a:t>).</a:t>
            </a:r>
          </a:p>
          <a:p>
            <a:pPr lvl="1">
              <a:lnSpc>
                <a:spcPct val="80000"/>
              </a:lnSpc>
              <a:buFontTx/>
              <a:buNone/>
            </a:pPr>
            <a:r>
              <a:rPr lang="en-US" sz="1800" b="1" dirty="0">
                <a:latin typeface="Lucida Console" pitchFamily="49" charset="0"/>
              </a:rPr>
              <a:t>append</a:t>
            </a:r>
            <a:r>
              <a:rPr lang="en-US" sz="1800" dirty="0">
                <a:latin typeface="Lucida Console" pitchFamily="49" charset="0"/>
              </a:rPr>
              <a:t>( [ ], L, L).</a:t>
            </a:r>
          </a:p>
          <a:p>
            <a:pPr lvl="1">
              <a:lnSpc>
                <a:spcPct val="80000"/>
              </a:lnSpc>
              <a:buFontTx/>
              <a:buNone/>
            </a:pPr>
            <a:r>
              <a:rPr lang="en-US" sz="1800" b="1" dirty="0">
                <a:latin typeface="Lucida Console" pitchFamily="49" charset="0"/>
              </a:rPr>
              <a:t>append</a:t>
            </a:r>
            <a:r>
              <a:rPr lang="en-US" sz="1800" dirty="0">
                <a:latin typeface="Lucida Console" pitchFamily="49" charset="0"/>
              </a:rPr>
              <a:t>( X.P, L, X.Q) :- </a:t>
            </a:r>
            <a:r>
              <a:rPr lang="en-US" sz="1800" b="1" dirty="0">
                <a:latin typeface="Lucida Console" pitchFamily="49" charset="0"/>
              </a:rPr>
              <a:t>append</a:t>
            </a:r>
            <a:r>
              <a:rPr lang="en-US" sz="1800" dirty="0">
                <a:latin typeface="Lucida Console" pitchFamily="49" charset="0"/>
              </a:rPr>
              <a:t>(P,L,Q).</a:t>
            </a:r>
          </a:p>
          <a:p>
            <a:pPr>
              <a:lnSpc>
                <a:spcPct val="80000"/>
              </a:lnSpc>
            </a:pPr>
            <a:endParaRPr lang="en-US" sz="2400" dirty="0" smtClean="0"/>
          </a:p>
          <a:p>
            <a:pPr>
              <a:lnSpc>
                <a:spcPct val="80000"/>
              </a:lnSpc>
            </a:pPr>
            <a:r>
              <a:rPr lang="en-US" sz="2400" dirty="0" smtClean="0">
                <a:solidFill>
                  <a:srgbClr val="0066FF"/>
                </a:solidFill>
              </a:rPr>
              <a:t>Compare </a:t>
            </a:r>
            <a:r>
              <a:rPr lang="en-US" sz="2400" dirty="0">
                <a:solidFill>
                  <a:srgbClr val="0066FF"/>
                </a:solidFill>
              </a:rPr>
              <a:t>with LISP </a:t>
            </a:r>
            <a:r>
              <a:rPr lang="en-US" sz="2400" dirty="0"/>
              <a:t>append:</a:t>
            </a:r>
          </a:p>
          <a:p>
            <a:pPr lvl="1">
              <a:lnSpc>
                <a:spcPct val="80000"/>
              </a:lnSpc>
              <a:buFontTx/>
              <a:buNone/>
            </a:pPr>
            <a:r>
              <a:rPr lang="en-US" sz="1800" dirty="0">
                <a:latin typeface="Lucida Console" pitchFamily="49" charset="0"/>
              </a:rPr>
              <a:t>(</a:t>
            </a:r>
            <a:r>
              <a:rPr lang="en-US" sz="1800" b="1" dirty="0" err="1">
                <a:latin typeface="Lucida Console" pitchFamily="49" charset="0"/>
              </a:rPr>
              <a:t>defun</a:t>
            </a:r>
            <a:r>
              <a:rPr lang="en-US" sz="1800" dirty="0">
                <a:latin typeface="Lucida Console" pitchFamily="49" charset="0"/>
              </a:rPr>
              <a:t> append (M L)</a:t>
            </a:r>
          </a:p>
          <a:p>
            <a:pPr lvl="1">
              <a:lnSpc>
                <a:spcPct val="80000"/>
              </a:lnSpc>
              <a:buFontTx/>
              <a:buNone/>
            </a:pPr>
            <a:r>
              <a:rPr lang="en-US" sz="1800" dirty="0">
                <a:latin typeface="Lucida Console" pitchFamily="49" charset="0"/>
              </a:rPr>
              <a:t>   (</a:t>
            </a:r>
            <a:r>
              <a:rPr lang="en-US" sz="1800" b="1" dirty="0">
                <a:latin typeface="Lucida Console" pitchFamily="49" charset="0"/>
              </a:rPr>
              <a:t>if</a:t>
            </a:r>
            <a:r>
              <a:rPr lang="en-US" sz="1800" dirty="0">
                <a:latin typeface="Lucida Console" pitchFamily="49" charset="0"/>
              </a:rPr>
              <a:t> (</a:t>
            </a:r>
            <a:r>
              <a:rPr lang="en-US" sz="1800" b="1" dirty="0">
                <a:latin typeface="Lucida Console" pitchFamily="49" charset="0"/>
              </a:rPr>
              <a:t>null</a:t>
            </a:r>
            <a:r>
              <a:rPr lang="en-US" sz="1800" dirty="0">
                <a:latin typeface="Lucida Console" pitchFamily="49" charset="0"/>
              </a:rPr>
              <a:t> M)</a:t>
            </a:r>
          </a:p>
          <a:p>
            <a:pPr lvl="1">
              <a:lnSpc>
                <a:spcPct val="80000"/>
              </a:lnSpc>
              <a:buFontTx/>
              <a:buNone/>
            </a:pPr>
            <a:r>
              <a:rPr lang="en-US" sz="1800" dirty="0">
                <a:latin typeface="Lucida Console" pitchFamily="49" charset="0"/>
              </a:rPr>
              <a:t>     L</a:t>
            </a:r>
          </a:p>
          <a:p>
            <a:pPr lvl="1">
              <a:lnSpc>
                <a:spcPct val="80000"/>
              </a:lnSpc>
              <a:buFontTx/>
              <a:buNone/>
            </a:pPr>
            <a:r>
              <a:rPr lang="en-US" sz="1800" dirty="0">
                <a:latin typeface="Lucida Console" pitchFamily="49" charset="0"/>
              </a:rPr>
              <a:t>     (</a:t>
            </a:r>
            <a:r>
              <a:rPr lang="en-US" sz="1800" b="1" dirty="0">
                <a:latin typeface="Lucida Console" pitchFamily="49" charset="0"/>
              </a:rPr>
              <a:t>cons</a:t>
            </a:r>
            <a:r>
              <a:rPr lang="en-US" sz="1800" dirty="0">
                <a:latin typeface="Lucida Console" pitchFamily="49" charset="0"/>
              </a:rPr>
              <a:t> (</a:t>
            </a:r>
            <a:r>
              <a:rPr lang="en-US" sz="1800" b="1" dirty="0">
                <a:latin typeface="Lucida Console" pitchFamily="49" charset="0"/>
              </a:rPr>
              <a:t>car</a:t>
            </a:r>
            <a:r>
              <a:rPr lang="en-US" sz="1800" dirty="0">
                <a:latin typeface="Lucida Console" pitchFamily="49" charset="0"/>
              </a:rPr>
              <a:t> M) (append (</a:t>
            </a:r>
            <a:r>
              <a:rPr lang="en-US" sz="1800" b="1" dirty="0" err="1">
                <a:latin typeface="Lucida Console" pitchFamily="49" charset="0"/>
              </a:rPr>
              <a:t>cdr</a:t>
            </a:r>
            <a:r>
              <a:rPr lang="en-US" sz="1800" dirty="0">
                <a:latin typeface="Lucida Console" pitchFamily="49" charset="0"/>
              </a:rPr>
              <a:t> M) L)) ))</a:t>
            </a:r>
          </a:p>
          <a:p>
            <a:pPr lvl="1">
              <a:lnSpc>
                <a:spcPct val="80000"/>
              </a:lnSpc>
              <a:buFontTx/>
              <a:buNone/>
            </a:pPr>
            <a:endParaRPr lang="en-US" sz="1800" dirty="0">
              <a:latin typeface="Lucida Console" pitchFamily="49" charset="0"/>
            </a:endParaRPr>
          </a:p>
          <a:p>
            <a:pPr>
              <a:lnSpc>
                <a:spcPct val="80000"/>
              </a:lnSpc>
            </a:pPr>
            <a:r>
              <a:rPr lang="en-US" sz="2400" b="1" i="1" dirty="0">
                <a:solidFill>
                  <a:schemeClr val="accent2"/>
                </a:solidFill>
              </a:rPr>
              <a:t>Taking apart</a:t>
            </a:r>
            <a:r>
              <a:rPr lang="en-US" sz="2400" dirty="0"/>
              <a:t> in terms of </a:t>
            </a:r>
            <a:r>
              <a:rPr lang="en-US" sz="2400" b="1" i="1" dirty="0">
                <a:solidFill>
                  <a:schemeClr val="accent2"/>
                </a:solidFill>
              </a:rPr>
              <a:t>putting together</a:t>
            </a:r>
            <a:r>
              <a:rPr lang="en-US" sz="2400" b="1" dirty="0"/>
              <a:t>!</a:t>
            </a:r>
          </a:p>
          <a:p>
            <a:pPr lvl="1">
              <a:lnSpc>
                <a:spcPct val="80000"/>
              </a:lnSpc>
            </a:pPr>
            <a:r>
              <a:rPr lang="en-US" sz="2000" b="1" dirty="0"/>
              <a:t>What X and P are </a:t>
            </a:r>
            <a:r>
              <a:rPr lang="en-US" sz="2000" b="1" dirty="0" err="1"/>
              <a:t>cons’d</a:t>
            </a:r>
            <a:r>
              <a:rPr lang="en-US" sz="2000" b="1" dirty="0"/>
              <a:t> to create M?</a:t>
            </a:r>
          </a:p>
          <a:p>
            <a:pPr lvl="1">
              <a:lnSpc>
                <a:spcPct val="80000"/>
              </a:lnSpc>
            </a:pPr>
            <a:r>
              <a:rPr lang="en-US" sz="2000" b="1" dirty="0"/>
              <a:t>What number do I add to 3 to get 5 (instead of 5-3)</a:t>
            </a:r>
          </a:p>
          <a:p>
            <a:pPr lvl="1">
              <a:lnSpc>
                <a:spcPct val="80000"/>
              </a:lnSpc>
            </a:pPr>
            <a:endParaRPr lang="en-US" sz="2000" b="1" dirty="0"/>
          </a:p>
          <a:p>
            <a:pPr>
              <a:lnSpc>
                <a:spcPct val="80000"/>
              </a:lnSpc>
            </a:pPr>
            <a:r>
              <a:rPr lang="en-US" sz="2400" dirty="0"/>
              <a:t>Efficient!?</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solidFill>
            <a:srgbClr val="FFFF00"/>
          </a:solidFill>
        </p:spPr>
        <p:txBody>
          <a:bodyPr/>
          <a:lstStyle/>
          <a:p>
            <a:r>
              <a:rPr lang="en-US" dirty="0"/>
              <a:t>Complex </a:t>
            </a:r>
            <a:r>
              <a:rPr lang="en-US" dirty="0" smtClean="0"/>
              <a:t>Structures in Prolog</a:t>
            </a:r>
            <a:endParaRPr lang="en-US" dirty="0"/>
          </a:p>
        </p:txBody>
      </p:sp>
      <p:sp>
        <p:nvSpPr>
          <p:cNvPr id="89091" name="Rectangle 3"/>
          <p:cNvSpPr>
            <a:spLocks noGrp="1" noChangeArrowheads="1"/>
          </p:cNvSpPr>
          <p:nvPr>
            <p:ph type="body" idx="1"/>
          </p:nvPr>
        </p:nvSpPr>
        <p:spPr/>
        <p:txBody>
          <a:bodyPr/>
          <a:lstStyle/>
          <a:p>
            <a:pPr>
              <a:lnSpc>
                <a:spcPct val="90000"/>
              </a:lnSpc>
            </a:pPr>
            <a:r>
              <a:rPr lang="en-US" sz="2400"/>
              <a:t>A tree using lists (in LISP): </a:t>
            </a:r>
          </a:p>
          <a:p>
            <a:pPr lvl="1">
              <a:lnSpc>
                <a:spcPct val="90000"/>
              </a:lnSpc>
            </a:pPr>
            <a:r>
              <a:rPr lang="en-US" sz="2000"/>
              <a:t>(times (plus x y) (plus y 1))</a:t>
            </a:r>
          </a:p>
          <a:p>
            <a:pPr lvl="1">
              <a:lnSpc>
                <a:spcPct val="90000"/>
              </a:lnSpc>
            </a:pPr>
            <a:endParaRPr lang="en-US" sz="2000"/>
          </a:p>
          <a:p>
            <a:pPr>
              <a:lnSpc>
                <a:spcPct val="90000"/>
              </a:lnSpc>
            </a:pPr>
            <a:r>
              <a:rPr lang="en-US" sz="2400"/>
              <a:t>Using compound terms directly (as records):</a:t>
            </a:r>
          </a:p>
          <a:p>
            <a:pPr lvl="1">
              <a:lnSpc>
                <a:spcPct val="90000"/>
              </a:lnSpc>
            </a:pPr>
            <a:r>
              <a:rPr lang="en-US" sz="2000"/>
              <a:t>times(plus(x, y), plus(y, 1))</a:t>
            </a:r>
          </a:p>
          <a:p>
            <a:pPr lvl="1">
              <a:lnSpc>
                <a:spcPct val="90000"/>
              </a:lnSpc>
            </a:pPr>
            <a:endParaRPr lang="en-US" sz="2000"/>
          </a:p>
          <a:p>
            <a:pPr>
              <a:lnSpc>
                <a:spcPct val="90000"/>
              </a:lnSpc>
            </a:pPr>
            <a:r>
              <a:rPr lang="en-US" sz="2400"/>
              <a:t>Using predicates directly:</a:t>
            </a:r>
          </a:p>
          <a:p>
            <a:pPr lvl="1">
              <a:lnSpc>
                <a:spcPct val="90000"/>
              </a:lnSpc>
            </a:pPr>
            <a:r>
              <a:rPr lang="en-US" sz="2000"/>
              <a:t>sum(x, y, t1).</a:t>
            </a:r>
          </a:p>
          <a:p>
            <a:pPr lvl="1">
              <a:lnSpc>
                <a:spcPct val="90000"/>
              </a:lnSpc>
            </a:pPr>
            <a:r>
              <a:rPr lang="en-US" sz="2000"/>
              <a:t>sum(y, 1, t2).</a:t>
            </a:r>
          </a:p>
          <a:p>
            <a:pPr lvl="1">
              <a:lnSpc>
                <a:spcPct val="90000"/>
              </a:lnSpc>
            </a:pPr>
            <a:r>
              <a:rPr lang="en-US" sz="2000"/>
              <a:t>prod(t1, t2, t3).</a:t>
            </a:r>
          </a:p>
          <a:p>
            <a:pPr lvl="1">
              <a:lnSpc>
                <a:spcPct val="90000"/>
              </a:lnSpc>
            </a:pPr>
            <a:endParaRPr lang="en-US" sz="2000"/>
          </a:p>
          <a:p>
            <a:pPr>
              <a:lnSpc>
                <a:spcPct val="90000"/>
              </a:lnSpc>
            </a:pPr>
            <a:r>
              <a:rPr lang="en-US" sz="2400"/>
              <a:t>Which is </a:t>
            </a:r>
            <a:r>
              <a:rPr lang="en-US" sz="2400" i="1"/>
              <a:t>better</a:t>
            </a:r>
            <a:r>
              <a:rPr lang="en-US" sz="2400"/>
              <a:t>?</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Why Not Predicates?</a:t>
            </a:r>
          </a:p>
        </p:txBody>
      </p:sp>
      <p:sp>
        <p:nvSpPr>
          <p:cNvPr id="90115" name="Rectangle 3"/>
          <p:cNvSpPr>
            <a:spLocks noGrp="1" noChangeArrowheads="1"/>
          </p:cNvSpPr>
          <p:nvPr>
            <p:ph type="body" idx="1"/>
          </p:nvPr>
        </p:nvSpPr>
        <p:spPr/>
        <p:txBody>
          <a:bodyPr/>
          <a:lstStyle/>
          <a:p>
            <a:pPr>
              <a:buFontTx/>
              <a:buNone/>
            </a:pPr>
            <a:r>
              <a:rPr lang="en-US" dirty="0">
                <a:solidFill>
                  <a:srgbClr val="0066FF"/>
                </a:solidFill>
              </a:rPr>
              <a:t>Symbolic differentiation </a:t>
            </a:r>
            <a:r>
              <a:rPr lang="en-US" dirty="0"/>
              <a:t>using predicate structured expressions: </a:t>
            </a:r>
          </a:p>
          <a:p>
            <a:pPr>
              <a:buFontTx/>
              <a:buNone/>
            </a:pPr>
            <a:endParaRPr lang="en-US" dirty="0"/>
          </a:p>
          <a:p>
            <a:pPr lvl="1">
              <a:buFontTx/>
              <a:buNone/>
            </a:pPr>
            <a:r>
              <a:rPr lang="en-US" sz="2400" b="1" dirty="0"/>
              <a:t>d</a:t>
            </a:r>
            <a:r>
              <a:rPr lang="en-US" sz="2400" dirty="0"/>
              <a:t>(X,W,Z) :- </a:t>
            </a:r>
            <a:r>
              <a:rPr lang="en-US" sz="2400" b="1" dirty="0"/>
              <a:t>sum</a:t>
            </a:r>
            <a:r>
              <a:rPr lang="en-US" sz="2400" dirty="0"/>
              <a:t>(U,V,W), </a:t>
            </a:r>
            <a:r>
              <a:rPr lang="en-US" sz="2400" b="1" dirty="0"/>
              <a:t>d</a:t>
            </a:r>
            <a:r>
              <a:rPr lang="en-US" sz="2400" dirty="0"/>
              <a:t>(X,Y,DU), </a:t>
            </a:r>
            <a:r>
              <a:rPr lang="en-US" sz="2400" b="1" dirty="0"/>
              <a:t>d</a:t>
            </a:r>
            <a:r>
              <a:rPr lang="en-US" sz="2400" dirty="0"/>
              <a:t>(X,V,DV), </a:t>
            </a:r>
            <a:r>
              <a:rPr lang="en-US" sz="2400" b="1" dirty="0"/>
              <a:t>sum</a:t>
            </a:r>
            <a:r>
              <a:rPr lang="en-US" sz="2400" dirty="0"/>
              <a:t>(DU,DV,Z).</a:t>
            </a:r>
          </a:p>
          <a:p>
            <a:pPr lvl="1">
              <a:buFontTx/>
              <a:buNone/>
            </a:pPr>
            <a:r>
              <a:rPr lang="en-US" sz="2400" b="1" dirty="0"/>
              <a:t>d</a:t>
            </a:r>
            <a:r>
              <a:rPr lang="en-US" sz="2400" dirty="0"/>
              <a:t>(X,W,Z) :- </a:t>
            </a:r>
            <a:r>
              <a:rPr lang="en-US" sz="2400" b="1" dirty="0"/>
              <a:t>prod</a:t>
            </a:r>
            <a:r>
              <a:rPr lang="en-US" sz="2400" dirty="0"/>
              <a:t>(U,V,W), </a:t>
            </a:r>
            <a:r>
              <a:rPr lang="en-US" sz="2400" b="1" dirty="0"/>
              <a:t>d</a:t>
            </a:r>
            <a:r>
              <a:rPr lang="en-US" sz="2400" dirty="0"/>
              <a:t>(X,U,DU), </a:t>
            </a:r>
            <a:r>
              <a:rPr lang="en-US" sz="2400" b="1" dirty="0"/>
              <a:t>d</a:t>
            </a:r>
            <a:r>
              <a:rPr lang="en-US" sz="2400" dirty="0"/>
              <a:t>(X,V,DV), </a:t>
            </a:r>
            <a:r>
              <a:rPr lang="en-US" sz="2400" b="1" dirty="0"/>
              <a:t>prod</a:t>
            </a:r>
            <a:r>
              <a:rPr lang="en-US" sz="2400" dirty="0"/>
              <a:t>(DU,V,A), </a:t>
            </a:r>
            <a:r>
              <a:rPr lang="en-US" sz="2400" b="1" dirty="0"/>
              <a:t>prod</a:t>
            </a:r>
            <a:r>
              <a:rPr lang="en-US" sz="2400" dirty="0"/>
              <a:t>(U,DV,B), </a:t>
            </a:r>
            <a:r>
              <a:rPr lang="en-US" sz="2400" b="1" dirty="0"/>
              <a:t>sum</a:t>
            </a:r>
            <a:r>
              <a:rPr lang="en-US" sz="2400" dirty="0"/>
              <a:t>(A,B,Z).</a:t>
            </a:r>
          </a:p>
          <a:p>
            <a:pPr lvl="1">
              <a:buFontTx/>
              <a:buNone/>
            </a:pPr>
            <a:r>
              <a:rPr lang="en-US" sz="2400" b="1" dirty="0"/>
              <a:t>d</a:t>
            </a:r>
            <a:r>
              <a:rPr lang="en-US" sz="2400" dirty="0"/>
              <a:t>(X,X,1).</a:t>
            </a:r>
          </a:p>
          <a:p>
            <a:pPr lvl="1">
              <a:buFontTx/>
              <a:buNone/>
            </a:pPr>
            <a:r>
              <a:rPr lang="en-US" sz="2400" b="1" dirty="0"/>
              <a:t>d</a:t>
            </a:r>
            <a:r>
              <a:rPr lang="en-US" sz="2400" dirty="0"/>
              <a:t>(X,C,0) :- </a:t>
            </a:r>
            <a:r>
              <a:rPr lang="en-US" sz="2400" b="1" dirty="0"/>
              <a:t>atomic</a:t>
            </a:r>
            <a:r>
              <a:rPr lang="en-US" sz="2400" dirty="0"/>
              <a:t>(C), C \= X.</a:t>
            </a:r>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0"/>
            <a:ext cx="8229600" cy="1143000"/>
          </a:xfrm>
          <a:solidFill>
            <a:srgbClr val="FFFF00"/>
          </a:solidFill>
        </p:spPr>
        <p:txBody>
          <a:bodyPr/>
          <a:lstStyle/>
          <a:p>
            <a:r>
              <a:rPr lang="en-US" b="1" dirty="0" smtClean="0">
                <a:solidFill>
                  <a:srgbClr val="FF0000"/>
                </a:solidFill>
                <a:effectLst>
                  <a:outerShdw blurRad="38100" dist="38100" dir="2700000" algn="tl">
                    <a:srgbClr val="000000">
                      <a:alpha val="43137"/>
                    </a:srgbClr>
                  </a:outerShdw>
                </a:effectLst>
              </a:rPr>
              <a:t>Example: Symbolic Differentiation</a:t>
            </a:r>
            <a:endParaRPr lang="en-US" b="1" dirty="0">
              <a:solidFill>
                <a:srgbClr val="FF0000"/>
              </a:solidFill>
              <a:effectLst>
                <a:outerShdw blurRad="38100" dist="38100" dir="2700000" algn="tl">
                  <a:srgbClr val="000000">
                    <a:alpha val="43137"/>
                  </a:srgbClr>
                </a:outerShdw>
              </a:effectLst>
            </a:endParaRPr>
          </a:p>
        </p:txBody>
      </p:sp>
      <p:sp>
        <p:nvSpPr>
          <p:cNvPr id="79875" name="Rectangle 3"/>
          <p:cNvSpPr>
            <a:spLocks noGrp="1" noChangeArrowheads="1"/>
          </p:cNvSpPr>
          <p:nvPr>
            <p:ph type="body" idx="1"/>
          </p:nvPr>
        </p:nvSpPr>
        <p:spPr/>
        <p:txBody>
          <a:bodyPr/>
          <a:lstStyle/>
          <a:p>
            <a:pPr>
              <a:lnSpc>
                <a:spcPct val="80000"/>
              </a:lnSpc>
            </a:pPr>
            <a:r>
              <a:rPr lang="en-US" sz="2800" dirty="0">
                <a:solidFill>
                  <a:srgbClr val="0066FF"/>
                </a:solidFill>
              </a:rPr>
              <a:t>It is </a:t>
            </a:r>
            <a:r>
              <a:rPr lang="en-US" sz="2800" i="1" dirty="0">
                <a:solidFill>
                  <a:srgbClr val="0066FF"/>
                </a:solidFill>
              </a:rPr>
              <a:t>more</a:t>
            </a:r>
            <a:r>
              <a:rPr lang="en-US" sz="2800" dirty="0">
                <a:solidFill>
                  <a:srgbClr val="0066FF"/>
                </a:solidFill>
              </a:rPr>
              <a:t> convenient </a:t>
            </a:r>
            <a:r>
              <a:rPr lang="en-US" sz="2800" dirty="0"/>
              <a:t>to describe individuals without giving them names (</a:t>
            </a:r>
            <a:r>
              <a:rPr lang="en-US" sz="2800" i="1" dirty="0"/>
              <a:t>expressions</a:t>
            </a:r>
            <a:r>
              <a:rPr lang="en-US" sz="2800" dirty="0"/>
              <a:t> or </a:t>
            </a:r>
            <a:r>
              <a:rPr lang="en-US" sz="2800" i="1" dirty="0"/>
              <a:t>compounds</a:t>
            </a:r>
            <a:r>
              <a:rPr lang="en-US" sz="2800" dirty="0"/>
              <a:t> as terms).</a:t>
            </a:r>
          </a:p>
          <a:p>
            <a:pPr>
              <a:lnSpc>
                <a:spcPct val="80000"/>
              </a:lnSpc>
            </a:pPr>
            <a:endParaRPr lang="en-US" sz="2800" dirty="0" smtClean="0"/>
          </a:p>
          <a:p>
            <a:pPr>
              <a:lnSpc>
                <a:spcPct val="80000"/>
              </a:lnSpc>
            </a:pPr>
            <a:r>
              <a:rPr lang="en-US" sz="2800" dirty="0" smtClean="0"/>
              <a:t>using </a:t>
            </a:r>
            <a:r>
              <a:rPr lang="en-US" sz="2800" b="1" i="1" dirty="0" err="1">
                <a:solidFill>
                  <a:schemeClr val="accent2"/>
                </a:solidFill>
              </a:rPr>
              <a:t>functors</a:t>
            </a:r>
            <a:r>
              <a:rPr lang="en-US" sz="2800" b="1" i="1" dirty="0">
                <a:solidFill>
                  <a:schemeClr val="accent2"/>
                </a:solidFill>
              </a:rPr>
              <a:t> </a:t>
            </a:r>
            <a:r>
              <a:rPr lang="en-US" sz="2800" dirty="0"/>
              <a:t>(tags):</a:t>
            </a:r>
          </a:p>
          <a:p>
            <a:pPr lvl="1">
              <a:lnSpc>
                <a:spcPct val="80000"/>
              </a:lnSpc>
              <a:buFontTx/>
              <a:buNone/>
            </a:pPr>
            <a:r>
              <a:rPr lang="fr-FR" sz="2400" b="1" dirty="0"/>
              <a:t>d</a:t>
            </a:r>
            <a:r>
              <a:rPr lang="fr-FR" sz="2400" dirty="0"/>
              <a:t>(X, </a:t>
            </a:r>
            <a:r>
              <a:rPr lang="fr-FR" sz="2400" b="1" dirty="0"/>
              <a:t>plus</a:t>
            </a:r>
            <a:r>
              <a:rPr lang="fr-FR" sz="2400" dirty="0"/>
              <a:t>(U,V), </a:t>
            </a:r>
            <a:r>
              <a:rPr lang="fr-FR" sz="2400" b="1" dirty="0"/>
              <a:t>plus</a:t>
            </a:r>
            <a:r>
              <a:rPr lang="fr-FR" sz="2400" dirty="0"/>
              <a:t>(DU,DV)) :- </a:t>
            </a:r>
            <a:r>
              <a:rPr lang="fr-FR" sz="2400" b="1" dirty="0"/>
              <a:t>d</a:t>
            </a:r>
            <a:r>
              <a:rPr lang="fr-FR" sz="2400" dirty="0"/>
              <a:t>(X,U,DU), </a:t>
            </a:r>
            <a:r>
              <a:rPr lang="fr-FR" sz="2400" b="1" dirty="0"/>
              <a:t>d</a:t>
            </a:r>
            <a:r>
              <a:rPr lang="fr-FR" sz="2400" dirty="0"/>
              <a:t>(X,V,DV).</a:t>
            </a:r>
            <a:endParaRPr lang="en-US" sz="2400" dirty="0"/>
          </a:p>
          <a:p>
            <a:pPr>
              <a:lnSpc>
                <a:spcPct val="80000"/>
              </a:lnSpc>
            </a:pPr>
            <a:r>
              <a:rPr lang="en-US" sz="2800" dirty="0"/>
              <a:t>or using </a:t>
            </a:r>
            <a:r>
              <a:rPr lang="en-US" sz="2800" b="1" i="1" dirty="0">
                <a:solidFill>
                  <a:schemeClr val="accent2"/>
                </a:solidFill>
              </a:rPr>
              <a:t>infix </a:t>
            </a:r>
            <a:r>
              <a:rPr lang="en-US" sz="2800" b="1" i="1" dirty="0" err="1">
                <a:solidFill>
                  <a:schemeClr val="accent2"/>
                </a:solidFill>
              </a:rPr>
              <a:t>functors</a:t>
            </a:r>
            <a:r>
              <a:rPr lang="en-US" sz="2800" dirty="0"/>
              <a:t>:</a:t>
            </a:r>
          </a:p>
          <a:p>
            <a:pPr lvl="1">
              <a:lnSpc>
                <a:spcPct val="80000"/>
              </a:lnSpc>
              <a:buFontTx/>
              <a:buNone/>
            </a:pPr>
            <a:r>
              <a:rPr lang="fr-FR" sz="2400" b="1" dirty="0"/>
              <a:t>d</a:t>
            </a:r>
            <a:r>
              <a:rPr lang="fr-FR" sz="2400" dirty="0"/>
              <a:t>(X, U</a:t>
            </a:r>
            <a:r>
              <a:rPr lang="fr-FR" sz="2400" b="1" dirty="0"/>
              <a:t>+</a:t>
            </a:r>
            <a:r>
              <a:rPr lang="fr-FR" sz="2400" dirty="0"/>
              <a:t>V, DU</a:t>
            </a:r>
            <a:r>
              <a:rPr lang="fr-FR" sz="2400" b="1" dirty="0"/>
              <a:t>+</a:t>
            </a:r>
            <a:r>
              <a:rPr lang="fr-FR" sz="2400" dirty="0"/>
              <a:t>DV) :- </a:t>
            </a:r>
            <a:r>
              <a:rPr lang="fr-FR" sz="2400" b="1" dirty="0"/>
              <a:t>d</a:t>
            </a:r>
            <a:r>
              <a:rPr lang="fr-FR" sz="2400" dirty="0"/>
              <a:t>(X,U,DU), </a:t>
            </a:r>
            <a:r>
              <a:rPr lang="fr-FR" sz="2400" b="1" dirty="0"/>
              <a:t>d</a:t>
            </a:r>
            <a:r>
              <a:rPr lang="fr-FR" sz="2400" dirty="0"/>
              <a:t>(X,V,DV).</a:t>
            </a:r>
            <a:endParaRPr lang="en-US" sz="2400" dirty="0"/>
          </a:p>
          <a:p>
            <a:pPr>
              <a:lnSpc>
                <a:spcPct val="80000"/>
              </a:lnSpc>
            </a:pPr>
            <a:r>
              <a:rPr lang="en-US" sz="2800" dirty="0">
                <a:solidFill>
                  <a:srgbClr val="0066FF"/>
                </a:solidFill>
              </a:rPr>
              <a:t>instead of</a:t>
            </a:r>
          </a:p>
          <a:p>
            <a:pPr lvl="1">
              <a:lnSpc>
                <a:spcPct val="80000"/>
              </a:lnSpc>
              <a:buFontTx/>
              <a:buNone/>
            </a:pPr>
            <a:r>
              <a:rPr lang="pl-PL" sz="2400" b="1" dirty="0"/>
              <a:t>d</a:t>
            </a:r>
            <a:r>
              <a:rPr lang="pl-PL" sz="2400" dirty="0"/>
              <a:t>(X,W,Z) :- </a:t>
            </a:r>
            <a:r>
              <a:rPr lang="pl-PL" sz="2400" b="1" dirty="0"/>
              <a:t>sum</a:t>
            </a:r>
            <a:r>
              <a:rPr lang="pl-PL" sz="2400" dirty="0"/>
              <a:t>(U,V,W), </a:t>
            </a:r>
            <a:r>
              <a:rPr lang="pl-PL" sz="2400" b="1" dirty="0"/>
              <a:t>d</a:t>
            </a:r>
            <a:r>
              <a:rPr lang="pl-PL" sz="2400" dirty="0"/>
              <a:t>(X,U,DU), </a:t>
            </a:r>
            <a:r>
              <a:rPr lang="pl-PL" sz="2400" b="1" dirty="0"/>
              <a:t>d</a:t>
            </a:r>
            <a:r>
              <a:rPr lang="pl-PL" sz="2400" dirty="0"/>
              <a:t>(X,V,DV), </a:t>
            </a:r>
            <a:r>
              <a:rPr lang="pl-PL" sz="2400" b="1" dirty="0"/>
              <a:t>sum</a:t>
            </a:r>
            <a:r>
              <a:rPr lang="pl-PL" sz="2400" dirty="0"/>
              <a:t>(DU,DV,Z).</a:t>
            </a:r>
            <a:endParaRPr lang="en-US" sz="2400" dirty="0"/>
          </a:p>
          <a:p>
            <a:pPr>
              <a:lnSpc>
                <a:spcPct val="80000"/>
              </a:lnSpc>
            </a:pPr>
            <a:r>
              <a:rPr lang="en-US" sz="2800" dirty="0"/>
              <a:t>with less readability and some other things…</a:t>
            </a: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Why Not Predicates? (cont.)</a:t>
            </a:r>
          </a:p>
        </p:txBody>
      </p:sp>
      <p:sp>
        <p:nvSpPr>
          <p:cNvPr id="91139" name="Rectangle 3"/>
          <p:cNvSpPr>
            <a:spLocks noGrp="1" noChangeArrowheads="1"/>
          </p:cNvSpPr>
          <p:nvPr>
            <p:ph type="body" idx="1"/>
          </p:nvPr>
        </p:nvSpPr>
        <p:spPr/>
        <p:txBody>
          <a:bodyPr/>
          <a:lstStyle/>
          <a:p>
            <a:pPr>
              <a:lnSpc>
                <a:spcPct val="90000"/>
              </a:lnSpc>
            </a:pPr>
            <a:r>
              <a:rPr lang="en-US"/>
              <a:t>Waste use of intermediate (temporary) variables</a:t>
            </a:r>
          </a:p>
          <a:p>
            <a:pPr>
              <a:lnSpc>
                <a:spcPct val="90000"/>
              </a:lnSpc>
            </a:pPr>
            <a:r>
              <a:rPr lang="en-US"/>
              <a:t>Less readability</a:t>
            </a:r>
          </a:p>
          <a:p>
            <a:pPr>
              <a:lnSpc>
                <a:spcPct val="90000"/>
              </a:lnSpc>
            </a:pPr>
            <a:r>
              <a:rPr lang="en-US"/>
              <a:t>Unexpected answers!</a:t>
            </a:r>
          </a:p>
          <a:p>
            <a:pPr lvl="1">
              <a:lnSpc>
                <a:spcPct val="90000"/>
              </a:lnSpc>
              <a:buFontTx/>
              <a:buNone/>
            </a:pPr>
            <a:r>
              <a:rPr lang="en-US" sz="2400" b="1">
                <a:latin typeface="Lucida Console" pitchFamily="49" charset="0"/>
              </a:rPr>
              <a:t>sum</a:t>
            </a:r>
            <a:r>
              <a:rPr lang="en-US" sz="2400">
                <a:latin typeface="Lucida Console" pitchFamily="49" charset="0"/>
              </a:rPr>
              <a:t>(x,1,z).</a:t>
            </a:r>
          </a:p>
          <a:p>
            <a:pPr lvl="1">
              <a:lnSpc>
                <a:spcPct val="90000"/>
              </a:lnSpc>
              <a:buFontTx/>
              <a:buNone/>
            </a:pPr>
            <a:r>
              <a:rPr lang="en-US" sz="2400">
                <a:latin typeface="Lucida Console" pitchFamily="49" charset="0"/>
              </a:rPr>
              <a:t>:- </a:t>
            </a:r>
            <a:r>
              <a:rPr lang="en-US" sz="2400" b="1">
                <a:latin typeface="Lucida Console" pitchFamily="49" charset="0"/>
              </a:rPr>
              <a:t>d</a:t>
            </a:r>
            <a:r>
              <a:rPr lang="en-US" sz="2400">
                <a:latin typeface="Lucida Console" pitchFamily="49" charset="0"/>
              </a:rPr>
              <a:t>(x,z,D).</a:t>
            </a:r>
          </a:p>
          <a:p>
            <a:pPr lvl="1">
              <a:lnSpc>
                <a:spcPct val="90000"/>
              </a:lnSpc>
              <a:buFontTx/>
              <a:buNone/>
            </a:pPr>
            <a:r>
              <a:rPr lang="en-US" sz="2400" u="sng">
                <a:latin typeface="Lucida Console" pitchFamily="49" charset="0"/>
              </a:rPr>
              <a:t>No</a:t>
            </a:r>
          </a:p>
          <a:p>
            <a:pPr lvl="1">
              <a:lnSpc>
                <a:spcPct val="90000"/>
              </a:lnSpc>
            </a:pPr>
            <a:r>
              <a:rPr lang="en-US"/>
              <a:t>Why? What did </a:t>
            </a:r>
            <a:r>
              <a:rPr lang="en-US" i="1"/>
              <a:t>you</a:t>
            </a:r>
            <a:r>
              <a:rPr lang="en-US"/>
              <a:t> expect? </a:t>
            </a:r>
          </a:p>
          <a:p>
            <a:pPr lvl="1">
              <a:lnSpc>
                <a:spcPct val="90000"/>
              </a:lnSpc>
            </a:pPr>
            <a:r>
              <a:rPr lang="en-US"/>
              <a:t>How to correct it?</a:t>
            </a: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solidFill>
            <a:srgbClr val="FFFF00"/>
          </a:solidFill>
        </p:spPr>
        <p:txBody>
          <a:bodyPr/>
          <a:lstStyle/>
          <a:p>
            <a:r>
              <a:rPr lang="en-US" dirty="0"/>
              <a:t>Closed World Model</a:t>
            </a:r>
          </a:p>
        </p:txBody>
      </p:sp>
      <p:sp>
        <p:nvSpPr>
          <p:cNvPr id="92163" name="Rectangle 3"/>
          <p:cNvSpPr>
            <a:spLocks noGrp="1" noChangeArrowheads="1"/>
          </p:cNvSpPr>
          <p:nvPr>
            <p:ph type="body" idx="1"/>
          </p:nvPr>
        </p:nvSpPr>
        <p:spPr/>
        <p:txBody>
          <a:bodyPr>
            <a:normAutofit lnSpcReduction="10000"/>
          </a:bodyPr>
          <a:lstStyle/>
          <a:p>
            <a:pPr>
              <a:lnSpc>
                <a:spcPct val="80000"/>
              </a:lnSpc>
            </a:pPr>
            <a:r>
              <a:rPr lang="en-US" sz="2400" b="1" i="1">
                <a:solidFill>
                  <a:schemeClr val="accent2"/>
                </a:solidFill>
              </a:rPr>
              <a:t>All</a:t>
            </a:r>
            <a:r>
              <a:rPr lang="en-US" sz="2400"/>
              <a:t> that is true is what can be </a:t>
            </a:r>
            <a:r>
              <a:rPr lang="en-US" sz="2400" b="1" i="1">
                <a:solidFill>
                  <a:schemeClr val="accent2"/>
                </a:solidFill>
              </a:rPr>
              <a:t>proved</a:t>
            </a:r>
            <a:r>
              <a:rPr lang="en-US" sz="2400"/>
              <a:t> on the basis of the facts and rules in the database.</a:t>
            </a:r>
          </a:p>
          <a:p>
            <a:pPr>
              <a:lnSpc>
                <a:spcPct val="80000"/>
              </a:lnSpc>
            </a:pPr>
            <a:endParaRPr lang="en-US" sz="2400"/>
          </a:p>
          <a:p>
            <a:pPr>
              <a:lnSpc>
                <a:spcPct val="80000"/>
              </a:lnSpc>
            </a:pPr>
            <a:r>
              <a:rPr lang="en-US" sz="2400"/>
              <a:t>Very reasonable in </a:t>
            </a:r>
            <a:r>
              <a:rPr lang="en-US" sz="2400" i="1"/>
              <a:t>object-oriented</a:t>
            </a:r>
            <a:r>
              <a:rPr lang="en-US" sz="2400"/>
              <a:t> apps (modeling a real or imagined world)</a:t>
            </a:r>
          </a:p>
          <a:p>
            <a:pPr lvl="1">
              <a:lnSpc>
                <a:spcPct val="80000"/>
              </a:lnSpc>
            </a:pPr>
            <a:r>
              <a:rPr lang="en-US" sz="2000"/>
              <a:t>All existing objects are defined.</a:t>
            </a:r>
          </a:p>
          <a:p>
            <a:pPr lvl="1">
              <a:lnSpc>
                <a:spcPct val="80000"/>
              </a:lnSpc>
            </a:pPr>
            <a:r>
              <a:rPr lang="en-US" sz="2000"/>
              <a:t>No object have a given property which cannot be found in db.</a:t>
            </a:r>
          </a:p>
          <a:p>
            <a:pPr lvl="1">
              <a:lnSpc>
                <a:spcPct val="80000"/>
              </a:lnSpc>
            </a:pPr>
            <a:endParaRPr lang="en-US" sz="2000"/>
          </a:p>
          <a:p>
            <a:pPr>
              <a:lnSpc>
                <a:spcPct val="80000"/>
              </a:lnSpc>
            </a:pPr>
            <a:r>
              <a:rPr lang="en-US" sz="2400"/>
              <a:t>Not suitable for </a:t>
            </a:r>
            <a:r>
              <a:rPr lang="en-US" sz="2400" i="1"/>
              <a:t>mathematical problems</a:t>
            </a:r>
            <a:r>
              <a:rPr lang="en-US" sz="2400"/>
              <a:t> (Why?)</a:t>
            </a:r>
          </a:p>
          <a:p>
            <a:pPr lvl="1">
              <a:lnSpc>
                <a:spcPct val="80000"/>
              </a:lnSpc>
            </a:pPr>
            <a:r>
              <a:rPr lang="en-US" sz="2000"/>
              <a:t>An object is generally take to exist if its existance doesn’t contradict the axioms.</a:t>
            </a:r>
          </a:p>
          <a:p>
            <a:pPr lvl="1">
              <a:lnSpc>
                <a:spcPct val="80000"/>
              </a:lnSpc>
            </a:pPr>
            <a:endParaRPr lang="en-US" sz="2000"/>
          </a:p>
          <a:p>
            <a:pPr>
              <a:lnSpc>
                <a:spcPct val="80000"/>
              </a:lnSpc>
            </a:pPr>
            <a:r>
              <a:rPr lang="en-US" sz="2400">
                <a:solidFill>
                  <a:schemeClr val="accent2"/>
                </a:solidFill>
              </a:rPr>
              <a:t>Predicates</a:t>
            </a:r>
            <a:r>
              <a:rPr lang="en-US" sz="2400"/>
              <a:t> are better for OO-relationships, </a:t>
            </a:r>
            <a:r>
              <a:rPr lang="en-US" sz="2400">
                <a:solidFill>
                  <a:schemeClr val="accent2"/>
                </a:solidFill>
              </a:rPr>
              <a:t>Compounds</a:t>
            </a:r>
            <a:r>
              <a:rPr lang="en-US" sz="2400"/>
              <a:t> for mathematical ones (Why?)</a:t>
            </a:r>
          </a:p>
          <a:p>
            <a:pPr lvl="1">
              <a:lnSpc>
                <a:spcPct val="80000"/>
              </a:lnSpc>
            </a:pPr>
            <a:r>
              <a:rPr lang="en-US" sz="2000"/>
              <a:t>We cannot assume existance of 1+0 whenever needed.</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6049962"/>
          </a:xfrm>
          <a:solidFill>
            <a:srgbClr val="FFFF00"/>
          </a:solidFill>
        </p:spPr>
        <p:txBody>
          <a:bodyPr>
            <a:noAutofit/>
          </a:bodyPr>
          <a:lstStyle/>
          <a:p>
            <a:r>
              <a:rPr lang="en-US" sz="13800" b="1" dirty="0">
                <a:solidFill>
                  <a:srgbClr val="FF0000"/>
                </a:solidFill>
                <a:effectLst>
                  <a:outerShdw blurRad="38100" dist="38100" dir="2700000" algn="tl">
                    <a:srgbClr val="000000">
                      <a:alpha val="43137"/>
                    </a:srgbClr>
                  </a:outerShdw>
                </a:effectLst>
              </a:rPr>
              <a:t>Prolog Structure</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An Argument!</a:t>
            </a:r>
          </a:p>
        </p:txBody>
      </p:sp>
      <p:sp>
        <p:nvSpPr>
          <p:cNvPr id="93187" name="Rectangle 3"/>
          <p:cNvSpPr>
            <a:spLocks noGrp="1" noChangeArrowheads="1"/>
          </p:cNvSpPr>
          <p:nvPr>
            <p:ph type="body" idx="1"/>
          </p:nvPr>
        </p:nvSpPr>
        <p:spPr/>
        <p:txBody>
          <a:bodyPr/>
          <a:lstStyle/>
          <a:p>
            <a:pPr>
              <a:lnSpc>
                <a:spcPct val="90000"/>
              </a:lnSpc>
            </a:pPr>
            <a:r>
              <a:rPr lang="en-US"/>
              <a:t>What’s the answer?</a:t>
            </a:r>
          </a:p>
          <a:p>
            <a:pPr lvl="1">
              <a:lnSpc>
                <a:spcPct val="90000"/>
              </a:lnSpc>
              <a:buFontTx/>
              <a:buNone/>
            </a:pPr>
            <a:r>
              <a:rPr lang="en-US" sz="2000" b="1">
                <a:latin typeface="Lucida Console" pitchFamily="49" charset="0"/>
              </a:rPr>
              <a:t>equal</a:t>
            </a:r>
            <a:r>
              <a:rPr lang="en-US" sz="2000">
                <a:latin typeface="Lucida Console" pitchFamily="49" charset="0"/>
              </a:rPr>
              <a:t>(X,X).</a:t>
            </a:r>
          </a:p>
          <a:p>
            <a:pPr lvl="1">
              <a:lnSpc>
                <a:spcPct val="90000"/>
              </a:lnSpc>
              <a:buFontTx/>
              <a:buNone/>
            </a:pPr>
            <a:r>
              <a:rPr lang="en-US" sz="2000">
                <a:latin typeface="Lucida Console" pitchFamily="49" charset="0"/>
              </a:rPr>
              <a:t>:- </a:t>
            </a:r>
            <a:r>
              <a:rPr lang="en-US" sz="2000" b="1">
                <a:latin typeface="Lucida Console" pitchFamily="49" charset="0"/>
              </a:rPr>
              <a:t>equal</a:t>
            </a:r>
            <a:r>
              <a:rPr lang="en-US" sz="2000">
                <a:latin typeface="Lucida Console" pitchFamily="49" charset="0"/>
              </a:rPr>
              <a:t>(f(Y),Y).</a:t>
            </a:r>
          </a:p>
          <a:p>
            <a:pPr lvl="1">
              <a:lnSpc>
                <a:spcPct val="90000"/>
              </a:lnSpc>
              <a:buFontTx/>
              <a:buNone/>
            </a:pPr>
            <a:r>
              <a:rPr lang="en-US" sz="2000" u="sng">
                <a:latin typeface="Lucida Console" pitchFamily="49" charset="0"/>
              </a:rPr>
              <a:t>?</a:t>
            </a:r>
          </a:p>
          <a:p>
            <a:pPr lvl="1">
              <a:lnSpc>
                <a:spcPct val="90000"/>
              </a:lnSpc>
              <a:buFontTx/>
              <a:buNone/>
            </a:pPr>
            <a:endParaRPr lang="en-US" sz="2000" u="sng">
              <a:latin typeface="Lucida Console" pitchFamily="49" charset="0"/>
            </a:endParaRPr>
          </a:p>
          <a:p>
            <a:pPr>
              <a:lnSpc>
                <a:spcPct val="90000"/>
              </a:lnSpc>
            </a:pPr>
            <a:r>
              <a:rPr lang="en-US"/>
              <a:t>What’s the </a:t>
            </a:r>
            <a:r>
              <a:rPr lang="en-US" b="1" i="1">
                <a:solidFill>
                  <a:schemeClr val="accent2"/>
                </a:solidFill>
              </a:rPr>
              <a:t>logical</a:t>
            </a:r>
            <a:r>
              <a:rPr lang="en-US"/>
              <a:t> meaning? (</a:t>
            </a:r>
            <a:r>
              <a:rPr lang="en-US" b="1" i="1">
                <a:solidFill>
                  <a:schemeClr val="accent2"/>
                </a:solidFill>
              </a:rPr>
              <a:t>occurs check</a:t>
            </a:r>
            <a:r>
              <a:rPr lang="en-US"/>
              <a:t>)</a:t>
            </a:r>
          </a:p>
          <a:p>
            <a:pPr>
              <a:lnSpc>
                <a:spcPct val="90000"/>
              </a:lnSpc>
            </a:pPr>
            <a:r>
              <a:rPr lang="en-US"/>
              <a:t>Any </a:t>
            </a:r>
            <a:r>
              <a:rPr lang="en-US" b="1" i="1">
                <a:solidFill>
                  <a:schemeClr val="accent2"/>
                </a:solidFill>
              </a:rPr>
              <a:t>other</a:t>
            </a:r>
            <a:r>
              <a:rPr lang="en-US" i="1"/>
              <a:t> </a:t>
            </a:r>
            <a:r>
              <a:rPr lang="en-US"/>
              <a:t>meaning?</a:t>
            </a:r>
          </a:p>
          <a:p>
            <a:pPr>
              <a:lnSpc>
                <a:spcPct val="90000"/>
              </a:lnSpc>
            </a:pPr>
            <a:r>
              <a:rPr lang="en-US"/>
              <a:t>Can it be represented in a </a:t>
            </a:r>
            <a:r>
              <a:rPr lang="en-US" b="1" i="1">
                <a:solidFill>
                  <a:schemeClr val="accent2"/>
                </a:solidFill>
              </a:rPr>
              <a:t>finite amount</a:t>
            </a:r>
            <a:r>
              <a:rPr lang="en-US"/>
              <a:t> of memory?</a:t>
            </a:r>
          </a:p>
          <a:p>
            <a:pPr>
              <a:lnSpc>
                <a:spcPct val="90000"/>
              </a:lnSpc>
            </a:pPr>
            <a:r>
              <a:rPr lang="en-US"/>
              <a:t>Should we </a:t>
            </a:r>
            <a:r>
              <a:rPr lang="en-US" b="1" i="1">
                <a:solidFill>
                  <a:schemeClr val="accent2"/>
                </a:solidFill>
              </a:rPr>
              <a:t>detect</a:t>
            </a:r>
            <a:r>
              <a:rPr lang="en-US"/>
              <a:t> it?</a:t>
            </a:r>
          </a:p>
          <a:p>
            <a:pPr>
              <a:lnSpc>
                <a:spcPct val="90000"/>
              </a:lnSpc>
            </a:pPr>
            <a:endParaRPr lang="en-US"/>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381000" y="609600"/>
            <a:ext cx="8305800" cy="5562599"/>
          </a:xfrm>
          <a:solidFill>
            <a:srgbClr val="FFFF00"/>
          </a:solidFill>
        </p:spPr>
        <p:txBody>
          <a:bodyPr>
            <a:noAutofit/>
          </a:bodyPr>
          <a:lstStyle/>
          <a:p>
            <a:r>
              <a:rPr lang="en-US" sz="13800" b="1" dirty="0">
                <a:solidFill>
                  <a:srgbClr val="FF0000"/>
                </a:solidFill>
                <a:effectLst>
                  <a:outerShdw blurRad="38100" dist="38100" dir="2700000" algn="tl">
                    <a:srgbClr val="000000">
                      <a:alpha val="43137"/>
                    </a:srgbClr>
                  </a:outerShdw>
                </a:effectLst>
              </a:rPr>
              <a:t>Control Structures</a:t>
            </a: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Algorithm = Logic + Control</a:t>
            </a:r>
          </a:p>
        </p:txBody>
      </p:sp>
      <p:sp>
        <p:nvSpPr>
          <p:cNvPr id="95235" name="Rectangle 3"/>
          <p:cNvSpPr>
            <a:spLocks noGrp="1" noChangeArrowheads="1"/>
          </p:cNvSpPr>
          <p:nvPr>
            <p:ph type="body" idx="1"/>
          </p:nvPr>
        </p:nvSpPr>
        <p:spPr/>
        <p:txBody>
          <a:bodyPr/>
          <a:lstStyle/>
          <a:p>
            <a:pPr>
              <a:lnSpc>
                <a:spcPct val="80000"/>
              </a:lnSpc>
            </a:pPr>
            <a:r>
              <a:rPr lang="en-US" sz="2400"/>
              <a:t>N. Wirth: </a:t>
            </a:r>
            <a:r>
              <a:rPr lang="en-US" sz="2400">
                <a:solidFill>
                  <a:schemeClr val="accent2"/>
                </a:solidFill>
              </a:rPr>
              <a:t>Program = data structure + algorithm</a:t>
            </a:r>
          </a:p>
          <a:p>
            <a:pPr>
              <a:lnSpc>
                <a:spcPct val="80000"/>
              </a:lnSpc>
            </a:pPr>
            <a:r>
              <a:rPr lang="en-US" sz="2400"/>
              <a:t>R. Kowalski: </a:t>
            </a:r>
            <a:r>
              <a:rPr lang="en-US" sz="2400">
                <a:solidFill>
                  <a:schemeClr val="accent2"/>
                </a:solidFill>
              </a:rPr>
              <a:t>Algorithm = logic + control </a:t>
            </a:r>
          </a:p>
          <a:p>
            <a:pPr lvl="1">
              <a:lnSpc>
                <a:spcPct val="80000"/>
              </a:lnSpc>
            </a:pPr>
            <a:endParaRPr lang="en-US" sz="2000">
              <a:solidFill>
                <a:schemeClr val="accent2"/>
              </a:solidFill>
            </a:endParaRPr>
          </a:p>
          <a:p>
            <a:pPr>
              <a:lnSpc>
                <a:spcPct val="80000"/>
              </a:lnSpc>
            </a:pPr>
            <a:r>
              <a:rPr lang="en-US" sz="2400"/>
              <a:t>In conventional programming:</a:t>
            </a:r>
          </a:p>
          <a:p>
            <a:pPr lvl="1">
              <a:lnSpc>
                <a:spcPct val="80000"/>
              </a:lnSpc>
            </a:pPr>
            <a:r>
              <a:rPr lang="en-US" sz="2000" i="1"/>
              <a:t>Logic </a:t>
            </a:r>
            <a:r>
              <a:rPr lang="en-US" sz="2000"/>
              <a:t>of a program is closely related to its </a:t>
            </a:r>
            <a:r>
              <a:rPr lang="en-US" sz="2000" i="1"/>
              <a:t>control</a:t>
            </a:r>
          </a:p>
          <a:p>
            <a:pPr lvl="1">
              <a:lnSpc>
                <a:spcPct val="80000"/>
              </a:lnSpc>
            </a:pPr>
            <a:r>
              <a:rPr lang="en-US" sz="2000"/>
              <a:t>A change in order of statements alters the meaning of program</a:t>
            </a:r>
          </a:p>
          <a:p>
            <a:pPr lvl="1">
              <a:lnSpc>
                <a:spcPct val="80000"/>
              </a:lnSpc>
            </a:pPr>
            <a:endParaRPr lang="en-US" sz="2000"/>
          </a:p>
          <a:p>
            <a:pPr>
              <a:lnSpc>
                <a:spcPct val="80000"/>
              </a:lnSpc>
            </a:pPr>
            <a:r>
              <a:rPr lang="en-US" sz="2400"/>
              <a:t>In (pure) logic programming:</a:t>
            </a:r>
          </a:p>
          <a:p>
            <a:pPr lvl="1">
              <a:lnSpc>
                <a:spcPct val="80000"/>
              </a:lnSpc>
            </a:pPr>
            <a:r>
              <a:rPr lang="en-US" sz="2000" i="1"/>
              <a:t>Logic</a:t>
            </a:r>
            <a:r>
              <a:rPr lang="en-US" sz="2000"/>
              <a:t> (logic phase) is determined by logical </a:t>
            </a:r>
            <a:r>
              <a:rPr lang="en-US" sz="2000" i="1"/>
              <a:t>interrelationships</a:t>
            </a:r>
            <a:r>
              <a:rPr lang="en-US" sz="2000"/>
              <a:t> of the clauses not their </a:t>
            </a:r>
            <a:r>
              <a:rPr lang="en-US" sz="2000" i="1"/>
              <a:t>order</a:t>
            </a:r>
            <a:r>
              <a:rPr lang="en-US" sz="2000"/>
              <a:t>.</a:t>
            </a:r>
          </a:p>
          <a:p>
            <a:pPr lvl="1">
              <a:lnSpc>
                <a:spcPct val="80000"/>
              </a:lnSpc>
            </a:pPr>
            <a:r>
              <a:rPr lang="en-US" sz="2000" i="1"/>
              <a:t>Control</a:t>
            </a:r>
            <a:r>
              <a:rPr lang="en-US" sz="2000"/>
              <a:t> (control phase) affects the </a:t>
            </a:r>
            <a:r>
              <a:rPr lang="en-US" sz="2000" i="1"/>
              <a:t>order</a:t>
            </a:r>
            <a:r>
              <a:rPr lang="en-US" sz="2000"/>
              <a:t> in which actions occur in time and only affects the </a:t>
            </a:r>
            <a:r>
              <a:rPr lang="en-US" sz="2000" i="1"/>
              <a:t>efficiency</a:t>
            </a:r>
            <a:r>
              <a:rPr lang="en-US" sz="2000"/>
              <a:t> of programs.</a:t>
            </a:r>
          </a:p>
          <a:p>
            <a:pPr lvl="1">
              <a:lnSpc>
                <a:spcPct val="80000"/>
              </a:lnSpc>
            </a:pPr>
            <a:endParaRPr lang="en-US" sz="2000"/>
          </a:p>
          <a:p>
            <a:pPr>
              <a:lnSpc>
                <a:spcPct val="80000"/>
              </a:lnSpc>
            </a:pPr>
            <a:r>
              <a:rPr lang="en-US" sz="2400"/>
              <a:t>Orthogonality Principle</a:t>
            </a:r>
          </a:p>
          <a:p>
            <a:pPr>
              <a:lnSpc>
                <a:spcPct val="80000"/>
              </a:lnSpc>
            </a:pPr>
            <a:endParaRPr lang="en-US" sz="2400"/>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fontScale="90000"/>
          </a:bodyPr>
          <a:lstStyle/>
          <a:p>
            <a:r>
              <a:rPr lang="en-US"/>
              <a:t>Top-Down vs. Bottom-Up Control</a:t>
            </a:r>
          </a:p>
        </p:txBody>
      </p:sp>
      <p:sp>
        <p:nvSpPr>
          <p:cNvPr id="96259" name="Rectangle 3"/>
          <p:cNvSpPr>
            <a:spLocks noGrp="1" noChangeArrowheads="1"/>
          </p:cNvSpPr>
          <p:nvPr>
            <p:ph type="body" sz="half" idx="1"/>
          </p:nvPr>
        </p:nvSpPr>
        <p:spPr>
          <a:xfrm>
            <a:off x="457200" y="1566863"/>
            <a:ext cx="4186238" cy="4598987"/>
          </a:xfrm>
        </p:spPr>
        <p:txBody>
          <a:bodyPr/>
          <a:lstStyle/>
          <a:p>
            <a:pPr>
              <a:lnSpc>
                <a:spcPct val="80000"/>
              </a:lnSpc>
            </a:pPr>
            <a:r>
              <a:rPr lang="en-US" sz="2400"/>
              <a:t>Top-down ≈ </a:t>
            </a:r>
            <a:r>
              <a:rPr lang="en-US" sz="2400" b="1">
                <a:solidFill>
                  <a:schemeClr val="accent2"/>
                </a:solidFill>
              </a:rPr>
              <a:t>Recursion</a:t>
            </a:r>
            <a:r>
              <a:rPr lang="en-US" sz="2400" b="1"/>
              <a:t>:</a:t>
            </a:r>
          </a:p>
          <a:p>
            <a:pPr lvl="1">
              <a:lnSpc>
                <a:spcPct val="80000"/>
              </a:lnSpc>
            </a:pPr>
            <a:r>
              <a:rPr lang="en-US" sz="2000"/>
              <a:t>Try to reach the hypotheses from the goal.</a:t>
            </a:r>
          </a:p>
          <a:p>
            <a:pPr lvl="1">
              <a:lnSpc>
                <a:spcPct val="80000"/>
              </a:lnSpc>
            </a:pPr>
            <a:endParaRPr lang="en-US" sz="2000"/>
          </a:p>
          <a:p>
            <a:pPr>
              <a:lnSpc>
                <a:spcPct val="80000"/>
              </a:lnSpc>
            </a:pPr>
            <a:r>
              <a:rPr lang="en-US" sz="2400"/>
              <a:t>Bottom-up ≈ </a:t>
            </a:r>
            <a:r>
              <a:rPr lang="en-US" sz="2400" b="1">
                <a:solidFill>
                  <a:schemeClr val="accent2"/>
                </a:solidFill>
              </a:rPr>
              <a:t>Iteration</a:t>
            </a:r>
            <a:r>
              <a:rPr lang="en-US" sz="2400" b="1"/>
              <a:t>:</a:t>
            </a:r>
          </a:p>
          <a:p>
            <a:pPr lvl="1">
              <a:lnSpc>
                <a:spcPct val="80000"/>
              </a:lnSpc>
            </a:pPr>
            <a:r>
              <a:rPr lang="en-US" sz="2000"/>
              <a:t>Try to reach the goal from the hypotheses.</a:t>
            </a:r>
          </a:p>
          <a:p>
            <a:pPr lvl="1">
              <a:lnSpc>
                <a:spcPct val="80000"/>
              </a:lnSpc>
            </a:pPr>
            <a:endParaRPr lang="en-US" sz="2000"/>
          </a:p>
          <a:p>
            <a:pPr>
              <a:lnSpc>
                <a:spcPct val="80000"/>
              </a:lnSpc>
            </a:pPr>
            <a:r>
              <a:rPr lang="en-US" sz="2400"/>
              <a:t>Hybrid:</a:t>
            </a:r>
          </a:p>
          <a:p>
            <a:pPr lvl="1">
              <a:lnSpc>
                <a:spcPct val="80000"/>
              </a:lnSpc>
            </a:pPr>
            <a:r>
              <a:rPr lang="en-US" sz="2000"/>
              <a:t>Work from both the goals and the hypotheses and try to meet in the middle.</a:t>
            </a:r>
          </a:p>
          <a:p>
            <a:pPr lvl="1">
              <a:lnSpc>
                <a:spcPct val="80000"/>
              </a:lnSpc>
            </a:pPr>
            <a:endParaRPr lang="en-US" sz="2000"/>
          </a:p>
          <a:p>
            <a:pPr>
              <a:lnSpc>
                <a:spcPct val="80000"/>
              </a:lnSpc>
            </a:pPr>
            <a:r>
              <a:rPr lang="en-US" sz="2400"/>
              <a:t>Which one is better?</a:t>
            </a:r>
          </a:p>
        </p:txBody>
      </p:sp>
      <p:graphicFrame>
        <p:nvGraphicFramePr>
          <p:cNvPr id="96260" name="Organization Chart 4"/>
          <p:cNvGraphicFramePr>
            <a:graphicFrameLocks/>
          </p:cNvGraphicFramePr>
          <p:nvPr>
            <p:ph type="clipArt" sz="half" idx="2"/>
          </p:nvPr>
        </p:nvGraphicFramePr>
        <p:xfrm>
          <a:off x="4624388" y="1371600"/>
          <a:ext cx="4291012" cy="4157663"/>
        </p:xfrm>
        <a:graphic>
          <a:graphicData uri="http://schemas.openxmlformats.org/drawingml/2006/compatibility">
            <com:legacyDrawing xmlns:com="http://schemas.openxmlformats.org/drawingml/2006/compatibility" spid="_x0000_s1026"/>
          </a:graphicData>
        </a:graphic>
      </p:graphicFrame>
      <p:sp>
        <p:nvSpPr>
          <p:cNvPr id="96277" name="Text Box 21"/>
          <p:cNvSpPr txBox="1">
            <a:spLocks noChangeArrowheads="1"/>
          </p:cNvSpPr>
          <p:nvPr/>
        </p:nvSpPr>
        <p:spPr bwMode="auto">
          <a:xfrm>
            <a:off x="4572000" y="5445125"/>
            <a:ext cx="4392613" cy="915988"/>
          </a:xfrm>
          <a:prstGeom prst="rect">
            <a:avLst/>
          </a:prstGeom>
          <a:solidFill>
            <a:srgbClr val="FFFFCC">
              <a:alpha val="50000"/>
            </a:srgbClr>
          </a:solidFill>
          <a:ln w="3175">
            <a:noFill/>
            <a:prstDash val="dash"/>
            <a:miter lim="800000"/>
            <a:headEnd/>
            <a:tailEnd/>
          </a:ln>
          <a:effectLst/>
        </p:spPr>
        <p:txBody>
          <a:bodyPr>
            <a:spAutoFit/>
          </a:bodyPr>
          <a:lstStyle/>
          <a:p>
            <a:pPr eaLnBrk="1" hangingPunct="1"/>
            <a:r>
              <a:rPr lang="en-US" sz="1800" b="1">
                <a:latin typeface="Arial" charset="0"/>
                <a:cs typeface="Arial" charset="0"/>
              </a:rPr>
              <a:t>fib</a:t>
            </a:r>
            <a:r>
              <a:rPr lang="en-US" sz="1800">
                <a:latin typeface="Arial" charset="0"/>
                <a:cs typeface="Arial" charset="0"/>
              </a:rPr>
              <a:t>(0,1). </a:t>
            </a:r>
            <a:r>
              <a:rPr lang="en-US" sz="1800" b="1">
                <a:latin typeface="Arial" charset="0"/>
                <a:cs typeface="Arial" charset="0"/>
              </a:rPr>
              <a:t>fib</a:t>
            </a:r>
            <a:r>
              <a:rPr lang="en-US" sz="1800">
                <a:latin typeface="Arial" charset="0"/>
                <a:cs typeface="Arial" charset="0"/>
              </a:rPr>
              <a:t>(1,1).</a:t>
            </a:r>
          </a:p>
          <a:p>
            <a:pPr eaLnBrk="1" hangingPunct="1"/>
            <a:r>
              <a:rPr lang="en-US" sz="1800" b="1">
                <a:latin typeface="Arial" charset="0"/>
                <a:cs typeface="Arial" charset="0"/>
              </a:rPr>
              <a:t>fib</a:t>
            </a:r>
            <a:r>
              <a:rPr lang="en-US" sz="1800">
                <a:latin typeface="Arial" charset="0"/>
                <a:cs typeface="Arial" charset="0"/>
              </a:rPr>
              <a:t>(N,F) :- N=M+1, M=K+1, </a:t>
            </a:r>
            <a:r>
              <a:rPr lang="en-US" sz="1800" b="1">
                <a:latin typeface="Arial" charset="0"/>
                <a:cs typeface="Arial" charset="0"/>
              </a:rPr>
              <a:t>fib</a:t>
            </a:r>
            <a:r>
              <a:rPr lang="en-US" sz="1800">
                <a:latin typeface="Arial" charset="0"/>
                <a:cs typeface="Arial" charset="0"/>
              </a:rPr>
              <a:t>(M,G), 	   </a:t>
            </a:r>
            <a:r>
              <a:rPr lang="en-US" sz="1800" b="1">
                <a:latin typeface="Arial" charset="0"/>
                <a:cs typeface="Arial" charset="0"/>
              </a:rPr>
              <a:t>fib</a:t>
            </a:r>
            <a:r>
              <a:rPr lang="en-US" sz="1800">
                <a:latin typeface="Arial" charset="0"/>
                <a:cs typeface="Arial" charset="0"/>
              </a:rPr>
              <a:t>(K,H), F=G+H, N&gt;1.</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Procedural Interpretation</a:t>
            </a:r>
          </a:p>
        </p:txBody>
      </p:sp>
      <p:sp>
        <p:nvSpPr>
          <p:cNvPr id="97283" name="Rectangle 3"/>
          <p:cNvSpPr>
            <a:spLocks noGrp="1" noChangeArrowheads="1"/>
          </p:cNvSpPr>
          <p:nvPr>
            <p:ph type="body" idx="1"/>
          </p:nvPr>
        </p:nvSpPr>
        <p:spPr/>
        <p:txBody>
          <a:bodyPr/>
          <a:lstStyle/>
          <a:p>
            <a:pPr>
              <a:lnSpc>
                <a:spcPct val="80000"/>
              </a:lnSpc>
            </a:pPr>
            <a:r>
              <a:rPr lang="en-US" sz="2400"/>
              <a:t>We have seen </a:t>
            </a:r>
            <a:r>
              <a:rPr lang="en-US" sz="2400" i="1">
                <a:solidFill>
                  <a:schemeClr val="accent2"/>
                </a:solidFill>
              </a:rPr>
              <a:t>logical</a:t>
            </a:r>
            <a:r>
              <a:rPr lang="en-US" sz="2400"/>
              <a:t> and </a:t>
            </a:r>
            <a:r>
              <a:rPr lang="en-US" sz="2400" i="1">
                <a:solidFill>
                  <a:schemeClr val="accent2"/>
                </a:solidFill>
              </a:rPr>
              <a:t>record</a:t>
            </a:r>
            <a:r>
              <a:rPr lang="en-US" sz="2400"/>
              <a:t> (data structure) </a:t>
            </a:r>
            <a:r>
              <a:rPr lang="en-US" sz="2000"/>
              <a:t>interpretations</a:t>
            </a:r>
            <a:r>
              <a:rPr lang="en-US" sz="2400"/>
              <a:t>.</a:t>
            </a:r>
          </a:p>
          <a:p>
            <a:pPr lvl="1">
              <a:lnSpc>
                <a:spcPct val="80000"/>
              </a:lnSpc>
            </a:pPr>
            <a:endParaRPr lang="en-US" sz="2000"/>
          </a:p>
          <a:p>
            <a:pPr>
              <a:lnSpc>
                <a:spcPct val="80000"/>
              </a:lnSpc>
            </a:pPr>
            <a:r>
              <a:rPr lang="en-US" sz="2400"/>
              <a:t>Clauses can also be viewed as </a:t>
            </a:r>
            <a:r>
              <a:rPr lang="en-US" sz="2400" b="1" i="1">
                <a:solidFill>
                  <a:schemeClr val="accent2"/>
                </a:solidFill>
              </a:rPr>
              <a:t>procedure invocations</a:t>
            </a:r>
            <a:r>
              <a:rPr lang="en-US" sz="2400"/>
              <a:t>:</a:t>
            </a:r>
          </a:p>
          <a:p>
            <a:pPr lvl="1">
              <a:lnSpc>
                <a:spcPct val="80000"/>
              </a:lnSpc>
            </a:pPr>
            <a:r>
              <a:rPr lang="en-US" sz="2000"/>
              <a:t>&lt;head&gt;: proc. definition</a:t>
            </a:r>
          </a:p>
          <a:p>
            <a:pPr lvl="1">
              <a:lnSpc>
                <a:spcPct val="80000"/>
              </a:lnSpc>
            </a:pPr>
            <a:r>
              <a:rPr lang="en-US" sz="2000"/>
              <a:t>&lt;body&gt;: proc. body (a series of proc. calls)</a:t>
            </a:r>
          </a:p>
          <a:p>
            <a:pPr lvl="1">
              <a:lnSpc>
                <a:spcPct val="80000"/>
              </a:lnSpc>
            </a:pPr>
            <a:r>
              <a:rPr lang="en-US" sz="2000"/>
              <a:t>Multiple definitions: branches of a conditional (case)</a:t>
            </a:r>
          </a:p>
          <a:p>
            <a:pPr lvl="1">
              <a:lnSpc>
                <a:spcPct val="80000"/>
              </a:lnSpc>
            </a:pPr>
            <a:r>
              <a:rPr lang="en-US" sz="2000"/>
              <a:t>fib() example…</a:t>
            </a:r>
          </a:p>
          <a:p>
            <a:pPr lvl="1">
              <a:lnSpc>
                <a:spcPct val="80000"/>
              </a:lnSpc>
            </a:pPr>
            <a:endParaRPr lang="en-US" sz="2000"/>
          </a:p>
          <a:p>
            <a:pPr>
              <a:lnSpc>
                <a:spcPct val="80000"/>
              </a:lnSpc>
            </a:pPr>
            <a:r>
              <a:rPr lang="en-US" sz="2400"/>
              <a:t>Procedure calls can be executed in any order or even concurrently! (pure logic)</a:t>
            </a:r>
          </a:p>
          <a:p>
            <a:pPr lvl="1">
              <a:lnSpc>
                <a:spcPct val="80000"/>
              </a:lnSpc>
            </a:pPr>
            <a:endParaRPr lang="en-US" sz="2000"/>
          </a:p>
          <a:p>
            <a:pPr>
              <a:lnSpc>
                <a:spcPct val="80000"/>
              </a:lnSpc>
            </a:pPr>
            <a:r>
              <a:rPr lang="en-US" sz="2400"/>
              <a:t>Input/Output params are not distinguished!</a:t>
            </a:r>
          </a:p>
          <a:p>
            <a:pPr lvl="1">
              <a:lnSpc>
                <a:spcPct val="80000"/>
              </a:lnSpc>
            </a:pPr>
            <a:r>
              <a:rPr lang="en-US" sz="2000"/>
              <a:t>fib(3,3) ↔ true. fib(3,F) ↔ F=3. fib(N,3) ↔ N=3. fib(N,F) ↔ ?</a:t>
            </a: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Unify, Fail, Redo…</a:t>
            </a:r>
            <a:endParaRPr lang="en-US">
              <a:sym typeface="Wingdings" pitchFamily="2" charset="2"/>
            </a:endParaRPr>
          </a:p>
        </p:txBody>
      </p:sp>
      <p:sp>
        <p:nvSpPr>
          <p:cNvPr id="98307" name="Rectangle 3"/>
          <p:cNvSpPr>
            <a:spLocks noGrp="1" noChangeArrowheads="1"/>
          </p:cNvSpPr>
          <p:nvPr>
            <p:ph type="body" idx="1"/>
          </p:nvPr>
        </p:nvSpPr>
        <p:spPr/>
        <p:txBody>
          <a:bodyPr>
            <a:normAutofit lnSpcReduction="10000"/>
          </a:bodyPr>
          <a:lstStyle/>
          <a:p>
            <a:pPr>
              <a:lnSpc>
                <a:spcPct val="80000"/>
              </a:lnSpc>
            </a:pPr>
            <a:r>
              <a:rPr lang="en-US" sz="2400"/>
              <a:t>Heavy use of </a:t>
            </a:r>
            <a:r>
              <a:rPr lang="en-US" sz="2400" b="1" i="1">
                <a:solidFill>
                  <a:schemeClr val="accent2"/>
                </a:solidFill>
              </a:rPr>
              <a:t>unification</a:t>
            </a:r>
            <a:r>
              <a:rPr lang="en-US" sz="2400"/>
              <a:t>, </a:t>
            </a:r>
            <a:r>
              <a:rPr lang="en-US" sz="2400" b="1" i="1">
                <a:solidFill>
                  <a:schemeClr val="accent2"/>
                </a:solidFill>
              </a:rPr>
              <a:t>backtracking</a:t>
            </a:r>
            <a:r>
              <a:rPr lang="en-US" sz="2400"/>
              <a:t> and </a:t>
            </a:r>
            <a:r>
              <a:rPr lang="en-US" sz="2400" b="1" i="1">
                <a:solidFill>
                  <a:schemeClr val="accent2"/>
                </a:solidFill>
              </a:rPr>
              <a:t>recursion</a:t>
            </a:r>
            <a:r>
              <a:rPr lang="en-US" sz="2400"/>
              <a:t>.</a:t>
            </a:r>
          </a:p>
          <a:p>
            <a:pPr>
              <a:lnSpc>
                <a:spcPct val="80000"/>
              </a:lnSpc>
            </a:pPr>
            <a:r>
              <a:rPr lang="en-US" sz="2400"/>
              <a:t>Unification (Prolog pattern matching – from </a:t>
            </a:r>
            <a:r>
              <a:rPr lang="en-US" sz="2400" i="1"/>
              <a:t>Wikipedia</a:t>
            </a:r>
            <a:r>
              <a:rPr lang="en-US" sz="2400"/>
              <a:t>):</a:t>
            </a:r>
          </a:p>
          <a:p>
            <a:pPr lvl="1">
              <a:lnSpc>
                <a:spcPct val="80000"/>
              </a:lnSpc>
            </a:pPr>
            <a:r>
              <a:rPr lang="en-US" sz="2000"/>
              <a:t>One-time assignment (binding)</a:t>
            </a:r>
          </a:p>
          <a:p>
            <a:pPr lvl="1">
              <a:lnSpc>
                <a:spcPct val="80000"/>
              </a:lnSpc>
            </a:pPr>
            <a:r>
              <a:rPr lang="en-US" sz="2000"/>
              <a:t>uninst. var with atom/term/another uninst. var (aliasing) (occurs check)</a:t>
            </a:r>
          </a:p>
          <a:p>
            <a:pPr lvl="1">
              <a:lnSpc>
                <a:spcPct val="80000"/>
              </a:lnSpc>
            </a:pPr>
            <a:r>
              <a:rPr lang="en-US" sz="2000"/>
              <a:t>atom with the same atom</a:t>
            </a:r>
          </a:p>
          <a:p>
            <a:pPr lvl="1">
              <a:lnSpc>
                <a:spcPct val="80000"/>
              </a:lnSpc>
            </a:pPr>
            <a:r>
              <a:rPr lang="en-US" sz="2000"/>
              <a:t>compound with compound if top predicates and arities of the terms are identical and if the parameters can be unified </a:t>
            </a:r>
            <a:r>
              <a:rPr lang="en-US" sz="2000" b="1" i="1"/>
              <a:t>simultaneously</a:t>
            </a:r>
          </a:p>
          <a:p>
            <a:pPr lvl="1">
              <a:lnSpc>
                <a:spcPct val="80000"/>
              </a:lnSpc>
            </a:pPr>
            <a:r>
              <a:rPr lang="en-US" sz="2000"/>
              <a:t>We can use </a:t>
            </a:r>
            <a:r>
              <a:rPr lang="en-US" sz="2000" b="1">
                <a:solidFill>
                  <a:schemeClr val="accent2"/>
                </a:solidFill>
              </a:rPr>
              <a:t>‘=‘</a:t>
            </a:r>
            <a:r>
              <a:rPr lang="en-US" sz="2000"/>
              <a:t> operator to explicitly unify two terms </a:t>
            </a:r>
          </a:p>
          <a:p>
            <a:pPr>
              <a:lnSpc>
                <a:spcPct val="80000"/>
              </a:lnSpc>
            </a:pPr>
            <a:r>
              <a:rPr lang="en-US" sz="2400"/>
              <a:t>Backtracking:</a:t>
            </a:r>
          </a:p>
          <a:p>
            <a:pPr lvl="1">
              <a:lnSpc>
                <a:spcPct val="80000"/>
              </a:lnSpc>
            </a:pPr>
            <a:r>
              <a:rPr lang="en-US" sz="2000"/>
              <a:t>Make another choice if a choice (unif./match)</a:t>
            </a:r>
            <a:r>
              <a:rPr lang="en-US" sz="2000" b="1"/>
              <a:t> </a:t>
            </a:r>
            <a:r>
              <a:rPr lang="en-US" sz="2000" b="1" i="1"/>
              <a:t>failes</a:t>
            </a:r>
            <a:r>
              <a:rPr lang="en-US" sz="2000"/>
              <a:t> or want to find </a:t>
            </a:r>
            <a:r>
              <a:rPr lang="en-US" sz="2000" b="1" i="1"/>
              <a:t>other</a:t>
            </a:r>
            <a:r>
              <a:rPr lang="en-US" sz="2000"/>
              <a:t> answers.</a:t>
            </a:r>
          </a:p>
          <a:p>
            <a:pPr lvl="1">
              <a:lnSpc>
                <a:spcPct val="80000"/>
              </a:lnSpc>
            </a:pPr>
            <a:r>
              <a:rPr lang="en-US" sz="2000"/>
              <a:t>In logic prog. It is the </a:t>
            </a:r>
            <a:r>
              <a:rPr lang="en-US" sz="2000" b="1" i="1"/>
              <a:t>rule</a:t>
            </a:r>
            <a:r>
              <a:rPr lang="en-US" sz="2000"/>
              <a:t> rather than the </a:t>
            </a:r>
            <a:r>
              <a:rPr lang="en-US" sz="2000" b="1" i="1"/>
              <a:t>exception</a:t>
            </a:r>
            <a:r>
              <a:rPr lang="en-US" sz="2000"/>
              <a:t>. </a:t>
            </a:r>
          </a:p>
          <a:p>
            <a:pPr lvl="1">
              <a:lnSpc>
                <a:spcPct val="80000"/>
              </a:lnSpc>
            </a:pPr>
            <a:r>
              <a:rPr lang="en-US" sz="2000"/>
              <a:t>Very expensive!</a:t>
            </a:r>
          </a:p>
          <a:p>
            <a:pPr>
              <a:lnSpc>
                <a:spcPct val="80000"/>
              </a:lnSpc>
            </a:pPr>
            <a:r>
              <a:rPr lang="en-US" sz="2400"/>
              <a:t>Example: </a:t>
            </a:r>
            <a:r>
              <a:rPr lang="en-US" sz="2400" b="1"/>
              <a:t>len</a:t>
            </a:r>
            <a:r>
              <a:rPr lang="en-US" sz="2400"/>
              <a:t>([ ], 0). </a:t>
            </a:r>
            <a:r>
              <a:rPr lang="en-US" sz="2400" b="1"/>
              <a:t>len</a:t>
            </a:r>
            <a:r>
              <a:rPr lang="en-US" sz="2400"/>
              <a:t>(X.T, L+1) :- </a:t>
            </a:r>
            <a:r>
              <a:rPr lang="en-US" sz="2400" b="1"/>
              <a:t>len</a:t>
            </a:r>
            <a:r>
              <a:rPr lang="en-US" sz="2400"/>
              <a:t>(T,L).</a:t>
            </a:r>
          </a:p>
          <a:p>
            <a:pPr>
              <a:lnSpc>
                <a:spcPct val="80000"/>
              </a:lnSpc>
            </a:pPr>
            <a:endParaRPr lang="en-US" sz="2400"/>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Prolog’s Control Regime</a:t>
            </a:r>
          </a:p>
        </p:txBody>
      </p:sp>
      <p:sp>
        <p:nvSpPr>
          <p:cNvPr id="99331" name="Rectangle 3"/>
          <p:cNvSpPr>
            <a:spLocks noGrp="1" noChangeArrowheads="1"/>
          </p:cNvSpPr>
          <p:nvPr>
            <p:ph type="body" idx="1"/>
          </p:nvPr>
        </p:nvSpPr>
        <p:spPr/>
        <p:txBody>
          <a:bodyPr>
            <a:normAutofit lnSpcReduction="10000"/>
          </a:bodyPr>
          <a:lstStyle/>
          <a:p>
            <a:pPr>
              <a:lnSpc>
                <a:spcPct val="80000"/>
              </a:lnSpc>
            </a:pPr>
            <a:r>
              <a:rPr lang="en-US" sz="2400"/>
              <a:t>Prolog lang. is </a:t>
            </a:r>
            <a:r>
              <a:rPr lang="en-US" sz="2400" i="1">
                <a:solidFill>
                  <a:schemeClr val="accent2"/>
                </a:solidFill>
              </a:rPr>
              <a:t>defined</a:t>
            </a:r>
            <a:r>
              <a:rPr lang="en-US" sz="2400"/>
              <a:t> to use </a:t>
            </a:r>
            <a:r>
              <a:rPr lang="en-US" sz="2400" b="1" i="1">
                <a:solidFill>
                  <a:schemeClr val="accent2"/>
                </a:solidFill>
              </a:rPr>
              <a:t>depth-first</a:t>
            </a:r>
            <a:r>
              <a:rPr lang="en-US" sz="2400" b="1">
                <a:solidFill>
                  <a:schemeClr val="accent2"/>
                </a:solidFill>
              </a:rPr>
              <a:t> </a:t>
            </a:r>
            <a:r>
              <a:rPr lang="en-US" sz="2400"/>
              <a:t>search:</a:t>
            </a:r>
          </a:p>
          <a:p>
            <a:pPr lvl="1">
              <a:lnSpc>
                <a:spcPct val="80000"/>
              </a:lnSpc>
            </a:pPr>
            <a:r>
              <a:rPr lang="en-US" sz="2000"/>
              <a:t>Top to bottom (try the clauses in order of entrance)</a:t>
            </a:r>
          </a:p>
          <a:p>
            <a:pPr lvl="1">
              <a:lnSpc>
                <a:spcPct val="80000"/>
              </a:lnSpc>
            </a:pPr>
            <a:r>
              <a:rPr lang="en-US" sz="2000"/>
              <a:t>Left to right</a:t>
            </a:r>
          </a:p>
          <a:p>
            <a:pPr lvl="1">
              <a:lnSpc>
                <a:spcPct val="80000"/>
              </a:lnSpc>
            </a:pPr>
            <a:r>
              <a:rPr lang="en-US" sz="2000"/>
              <a:t>In pure logic prog., some complete deductive algorithm such as Robinson’s </a:t>
            </a:r>
            <a:r>
              <a:rPr lang="en-US" sz="2000" b="1" i="1"/>
              <a:t>resolution algorithm</a:t>
            </a:r>
            <a:r>
              <a:rPr lang="en-US" sz="2000"/>
              <a:t> must be implemented.</a:t>
            </a:r>
          </a:p>
          <a:p>
            <a:pPr lvl="1">
              <a:lnSpc>
                <a:spcPct val="80000"/>
              </a:lnSpc>
            </a:pPr>
            <a:endParaRPr lang="en-US" sz="2000"/>
          </a:p>
          <a:p>
            <a:pPr>
              <a:lnSpc>
                <a:spcPct val="80000"/>
              </a:lnSpc>
            </a:pPr>
            <a:r>
              <a:rPr lang="en-US" sz="2400"/>
              <a:t>DFS other than BFS</a:t>
            </a:r>
          </a:p>
          <a:p>
            <a:pPr lvl="1">
              <a:lnSpc>
                <a:spcPct val="80000"/>
              </a:lnSpc>
            </a:pPr>
            <a:r>
              <a:rPr lang="en-US" sz="2000"/>
              <a:t>Needs much fewer memory</a:t>
            </a:r>
          </a:p>
          <a:p>
            <a:pPr lvl="1">
              <a:lnSpc>
                <a:spcPct val="80000"/>
              </a:lnSpc>
            </a:pPr>
            <a:r>
              <a:rPr lang="en-US" sz="2000"/>
              <a:t>Doesn’t work for an infinitely deep tree (responsibility of programmer)</a:t>
            </a:r>
          </a:p>
          <a:p>
            <a:pPr lvl="1">
              <a:lnSpc>
                <a:spcPct val="80000"/>
              </a:lnSpc>
            </a:pPr>
            <a:endParaRPr lang="en-US" sz="2000"/>
          </a:p>
          <a:p>
            <a:pPr>
              <a:lnSpc>
                <a:spcPct val="80000"/>
              </a:lnSpc>
            </a:pPr>
            <a:r>
              <a:rPr lang="en-US" sz="2400"/>
              <a:t>Some programs may fail if clauses and subgoals are not ordered correctly (pp.471-474)</a:t>
            </a:r>
          </a:p>
          <a:p>
            <a:pPr lvl="1">
              <a:lnSpc>
                <a:spcPct val="80000"/>
              </a:lnSpc>
            </a:pPr>
            <a:endParaRPr lang="en-US" sz="2000"/>
          </a:p>
          <a:p>
            <a:pPr>
              <a:lnSpc>
                <a:spcPct val="80000"/>
              </a:lnSpc>
            </a:pPr>
            <a:r>
              <a:rPr lang="en-US" sz="2400"/>
              <a:t>Predictable execution of </a:t>
            </a:r>
            <a:r>
              <a:rPr lang="en-US" sz="2400" b="1" i="1"/>
              <a:t>impure</a:t>
            </a:r>
            <a:r>
              <a:rPr lang="en-US" sz="2400"/>
              <a:t> predicates (write, nl, read, retract, asserta, assertz, …)</a:t>
            </a:r>
          </a:p>
          <a:p>
            <a:pPr>
              <a:lnSpc>
                <a:spcPct val="80000"/>
              </a:lnSpc>
            </a:pPr>
            <a:endParaRPr lang="en-US" sz="2400"/>
          </a:p>
          <a:p>
            <a:pPr lvl="1">
              <a:lnSpc>
                <a:spcPct val="80000"/>
              </a:lnSpc>
            </a:pPr>
            <a:endParaRPr lang="en-US" sz="2000"/>
          </a:p>
          <a:p>
            <a:pPr lvl="1">
              <a:lnSpc>
                <a:spcPct val="80000"/>
              </a:lnSpc>
            </a:pPr>
            <a:endParaRPr lang="en-US" sz="2000"/>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Grp="1" noChangeArrowheads="1"/>
          </p:cNvSpPr>
          <p:nvPr>
            <p:ph type="body" idx="4294967295"/>
          </p:nvPr>
        </p:nvSpPr>
        <p:spPr/>
        <p:txBody>
          <a:bodyPr>
            <a:normAutofit fontScale="85000" lnSpcReduction="20000"/>
          </a:bodyPr>
          <a:lstStyle/>
          <a:p>
            <a:pPr>
              <a:lnSpc>
                <a:spcPct val="80000"/>
              </a:lnSpc>
              <a:buFontTx/>
              <a:buNone/>
            </a:pPr>
            <a:r>
              <a:rPr lang="en-US" sz="1800">
                <a:latin typeface="Lucida Console" pitchFamily="49" charset="0"/>
              </a:rPr>
              <a:t>[trace] ?- ancestor(X, cindy), sibling(X,jeffrey).</a:t>
            </a:r>
          </a:p>
          <a:p>
            <a:pPr>
              <a:lnSpc>
                <a:spcPct val="80000"/>
              </a:lnSpc>
              <a:buFontTx/>
              <a:buNone/>
            </a:pPr>
            <a:r>
              <a:rPr lang="en-US" sz="1800">
                <a:latin typeface="Lucida Console" pitchFamily="49" charset="0"/>
              </a:rPr>
              <a:t>Event	Depth	Subgoal</a:t>
            </a:r>
          </a:p>
          <a:p>
            <a:pPr>
              <a:lnSpc>
                <a:spcPct val="80000"/>
              </a:lnSpc>
              <a:buFontTx/>
              <a:buNone/>
            </a:pPr>
            <a:r>
              <a:rPr lang="en-US" sz="1800">
                <a:latin typeface="Lucida Console" pitchFamily="49" charset="0"/>
              </a:rPr>
              <a:t>==================================</a:t>
            </a:r>
          </a:p>
          <a:p>
            <a:pPr>
              <a:lnSpc>
                <a:spcPct val="80000"/>
              </a:lnSpc>
              <a:buFontTx/>
              <a:buNone/>
            </a:pPr>
            <a:r>
              <a:rPr lang="en-US" sz="1800">
                <a:latin typeface="Lucida Console" pitchFamily="49" charset="0"/>
              </a:rPr>
              <a:t>Call:	(1)	 ancestor(X, cindy)	 </a:t>
            </a:r>
          </a:p>
          <a:p>
            <a:pPr>
              <a:lnSpc>
                <a:spcPct val="80000"/>
              </a:lnSpc>
              <a:buFontTx/>
              <a:buNone/>
            </a:pPr>
            <a:r>
              <a:rPr lang="en-US" sz="1800">
                <a:latin typeface="Lucida Console" pitchFamily="49" charset="0"/>
              </a:rPr>
              <a:t>Call:	(2)	 parent(X, cindy)	 </a:t>
            </a:r>
          </a:p>
          <a:p>
            <a:pPr>
              <a:lnSpc>
                <a:spcPct val="80000"/>
              </a:lnSpc>
              <a:buFontTx/>
              <a:buNone/>
            </a:pPr>
            <a:r>
              <a:rPr lang="en-US" sz="1800">
                <a:latin typeface="Lucida Console" pitchFamily="49" charset="0"/>
              </a:rPr>
              <a:t>Call:	(3)	 father(X, cindy)	 </a:t>
            </a:r>
          </a:p>
          <a:p>
            <a:pPr>
              <a:lnSpc>
                <a:spcPct val="80000"/>
              </a:lnSpc>
              <a:buFontTx/>
              <a:buNone/>
            </a:pPr>
            <a:r>
              <a:rPr lang="en-US" sz="1800">
                <a:latin typeface="Lucida Console" pitchFamily="49" charset="0"/>
              </a:rPr>
              <a:t>Exit:	(3)	 father(george, cindy)	 </a:t>
            </a:r>
          </a:p>
          <a:p>
            <a:pPr>
              <a:lnSpc>
                <a:spcPct val="80000"/>
              </a:lnSpc>
              <a:buFontTx/>
              <a:buNone/>
            </a:pPr>
            <a:r>
              <a:rPr lang="en-US" sz="1800">
                <a:latin typeface="Lucida Console" pitchFamily="49" charset="0"/>
              </a:rPr>
              <a:t>Exit:	(2)	 parent(george, cindy)	 </a:t>
            </a:r>
          </a:p>
          <a:p>
            <a:pPr>
              <a:lnSpc>
                <a:spcPct val="80000"/>
              </a:lnSpc>
              <a:buFontTx/>
              <a:buNone/>
            </a:pPr>
            <a:r>
              <a:rPr lang="en-US" sz="1800">
                <a:latin typeface="Lucida Console" pitchFamily="49" charset="0"/>
              </a:rPr>
              <a:t>Exit:	(1)	 ancestor(george, cindy)	 </a:t>
            </a:r>
          </a:p>
          <a:p>
            <a:pPr>
              <a:lnSpc>
                <a:spcPct val="80000"/>
              </a:lnSpc>
              <a:buFontTx/>
              <a:buNone/>
            </a:pPr>
            <a:r>
              <a:rPr lang="en-US" sz="1800">
                <a:latin typeface="Lucida Console" pitchFamily="49" charset="0"/>
              </a:rPr>
              <a:t>Call:	(1)	 sibling(george, jeffrey)	 </a:t>
            </a:r>
          </a:p>
          <a:p>
            <a:pPr>
              <a:lnSpc>
                <a:spcPct val="80000"/>
              </a:lnSpc>
              <a:buFontTx/>
              <a:buNone/>
            </a:pPr>
            <a:r>
              <a:rPr lang="en-US" sz="1800">
                <a:latin typeface="Lucida Console" pitchFamily="49" charset="0"/>
              </a:rPr>
              <a:t>Call:	(2)	 mother(M, george)	 </a:t>
            </a:r>
          </a:p>
          <a:p>
            <a:pPr>
              <a:lnSpc>
                <a:spcPct val="80000"/>
              </a:lnSpc>
              <a:buFontTx/>
              <a:buNone/>
            </a:pPr>
            <a:r>
              <a:rPr lang="en-US" sz="1800">
                <a:latin typeface="Lucida Console" pitchFamily="49" charset="0"/>
              </a:rPr>
              <a:t>Exit:	(2)	 mother(alice, george)	 </a:t>
            </a:r>
          </a:p>
          <a:p>
            <a:pPr>
              <a:lnSpc>
                <a:spcPct val="80000"/>
              </a:lnSpc>
              <a:buFontTx/>
              <a:buNone/>
            </a:pPr>
            <a:r>
              <a:rPr lang="en-US" sz="1800">
                <a:latin typeface="Lucida Console" pitchFamily="49" charset="0"/>
              </a:rPr>
              <a:t>Call:	(2)	 mother(alice, jeffrey)	 </a:t>
            </a:r>
          </a:p>
          <a:p>
            <a:pPr>
              <a:lnSpc>
                <a:spcPct val="80000"/>
              </a:lnSpc>
              <a:buFontTx/>
              <a:buNone/>
            </a:pPr>
            <a:r>
              <a:rPr lang="en-US" sz="1800">
                <a:latin typeface="Lucida Console" pitchFamily="49" charset="0"/>
              </a:rPr>
              <a:t>Exit:	(2)	 mother(alice, jeffrey)	 </a:t>
            </a:r>
          </a:p>
          <a:p>
            <a:pPr>
              <a:lnSpc>
                <a:spcPct val="80000"/>
              </a:lnSpc>
              <a:buFontTx/>
              <a:buNone/>
            </a:pPr>
            <a:r>
              <a:rPr lang="en-US" sz="1800">
                <a:latin typeface="Lucida Console" pitchFamily="49" charset="0"/>
              </a:rPr>
              <a:t>Call:	(2)	 father(F, george)	 </a:t>
            </a:r>
          </a:p>
          <a:p>
            <a:pPr>
              <a:lnSpc>
                <a:spcPct val="80000"/>
              </a:lnSpc>
              <a:buFontTx/>
              <a:buNone/>
            </a:pPr>
            <a:r>
              <a:rPr lang="en-US" sz="1800">
                <a:latin typeface="Lucida Console" pitchFamily="49" charset="0"/>
              </a:rPr>
              <a:t>Exit:	(2)	 father(albert, george)	 </a:t>
            </a:r>
          </a:p>
          <a:p>
            <a:pPr>
              <a:lnSpc>
                <a:spcPct val="80000"/>
              </a:lnSpc>
              <a:buFontTx/>
              <a:buNone/>
            </a:pPr>
            <a:r>
              <a:rPr lang="en-US" sz="1800">
                <a:latin typeface="Lucida Console" pitchFamily="49" charset="0"/>
              </a:rPr>
              <a:t>Call:	(2)	 father(albert, jeffrey)	 </a:t>
            </a:r>
          </a:p>
          <a:p>
            <a:pPr>
              <a:lnSpc>
                <a:spcPct val="80000"/>
              </a:lnSpc>
              <a:buFontTx/>
              <a:buNone/>
            </a:pPr>
            <a:r>
              <a:rPr lang="en-US" sz="1800">
                <a:latin typeface="Lucida Console" pitchFamily="49" charset="0"/>
              </a:rPr>
              <a:t>Exit:	(2)	 father(albert, jeffrey)	 </a:t>
            </a:r>
          </a:p>
          <a:p>
            <a:pPr>
              <a:lnSpc>
                <a:spcPct val="80000"/>
              </a:lnSpc>
              <a:buFontTx/>
              <a:buNone/>
            </a:pPr>
            <a:r>
              <a:rPr lang="en-US" sz="1800">
                <a:latin typeface="Lucida Console" pitchFamily="49" charset="0"/>
              </a:rPr>
              <a:t>Call:	(2)	 george\=jeffrey </a:t>
            </a:r>
          </a:p>
          <a:p>
            <a:pPr>
              <a:lnSpc>
                <a:spcPct val="80000"/>
              </a:lnSpc>
              <a:buFontTx/>
              <a:buNone/>
            </a:pPr>
            <a:r>
              <a:rPr lang="en-US" sz="1800">
                <a:latin typeface="Lucida Console" pitchFamily="49" charset="0"/>
              </a:rPr>
              <a:t>Exit:	(2)	 george\=jeffrey </a:t>
            </a:r>
          </a:p>
          <a:p>
            <a:pPr>
              <a:lnSpc>
                <a:spcPct val="80000"/>
              </a:lnSpc>
              <a:buFontTx/>
              <a:buNone/>
            </a:pPr>
            <a:r>
              <a:rPr lang="en-US" sz="1800">
                <a:latin typeface="Lucida Console" pitchFamily="49" charset="0"/>
              </a:rPr>
              <a:t>Exit:	(1)	 sibling(george, jeffrey)</a:t>
            </a:r>
          </a:p>
          <a:p>
            <a:pPr>
              <a:lnSpc>
                <a:spcPct val="80000"/>
              </a:lnSpc>
              <a:buFontTx/>
              <a:buNone/>
            </a:pPr>
            <a:endParaRPr lang="en-US" sz="1800">
              <a:latin typeface="Lucida Console" pitchFamily="49" charset="0"/>
            </a:endParaRPr>
          </a:p>
          <a:p>
            <a:pPr>
              <a:lnSpc>
                <a:spcPct val="80000"/>
              </a:lnSpc>
              <a:buFontTx/>
              <a:buNone/>
            </a:pPr>
            <a:r>
              <a:rPr lang="en-US" sz="1800">
                <a:latin typeface="Lucida Console" pitchFamily="49" charset="0"/>
              </a:rPr>
              <a:t>X = george</a:t>
            </a:r>
          </a:p>
          <a:p>
            <a:pPr>
              <a:lnSpc>
                <a:spcPct val="80000"/>
              </a:lnSpc>
              <a:buFontTx/>
              <a:buNone/>
            </a:pPr>
            <a:r>
              <a:rPr lang="en-US" sz="1800">
                <a:latin typeface="Lucida Console" pitchFamily="49" charset="0"/>
              </a:rPr>
              <a:t>Yes</a:t>
            </a:r>
          </a:p>
        </p:txBody>
      </p:sp>
      <p:sp>
        <p:nvSpPr>
          <p:cNvPr id="100355" name="Text Box 3"/>
          <p:cNvSpPr txBox="1">
            <a:spLocks noChangeArrowheads="1"/>
          </p:cNvSpPr>
          <p:nvPr/>
        </p:nvSpPr>
        <p:spPr bwMode="auto">
          <a:xfrm>
            <a:off x="7451725" y="692150"/>
            <a:ext cx="1268413" cy="336550"/>
          </a:xfrm>
          <a:prstGeom prst="rect">
            <a:avLst/>
          </a:prstGeom>
          <a:noFill/>
          <a:ln w="9525">
            <a:noFill/>
            <a:miter lim="800000"/>
            <a:headEnd/>
            <a:tailEnd/>
          </a:ln>
          <a:effectLst/>
        </p:spPr>
        <p:txBody>
          <a:bodyPr wrap="none">
            <a:spAutoFit/>
          </a:bodyPr>
          <a:lstStyle/>
          <a:p>
            <a:pPr eaLnBrk="1" hangingPunct="1"/>
            <a:r>
              <a:rPr lang="en-US" sz="1600" b="1" i="1">
                <a:solidFill>
                  <a:schemeClr val="accent2"/>
                </a:solidFill>
                <a:latin typeface="Arial" charset="0"/>
                <a:cs typeface="Arial" charset="0"/>
              </a:rPr>
              <a:t>SWI Prolog</a:t>
            </a: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Rectangle 2"/>
          <p:cNvSpPr>
            <a:spLocks noGrp="1" noChangeArrowheads="1"/>
          </p:cNvSpPr>
          <p:nvPr>
            <p:ph type="body" idx="4294967295"/>
          </p:nvPr>
        </p:nvSpPr>
        <p:spPr/>
        <p:txBody>
          <a:bodyPr>
            <a:normAutofit fontScale="85000" lnSpcReduction="20000"/>
          </a:bodyPr>
          <a:lstStyle/>
          <a:p>
            <a:pPr>
              <a:lnSpc>
                <a:spcPct val="80000"/>
              </a:lnSpc>
              <a:buFontTx/>
              <a:buNone/>
            </a:pPr>
            <a:endParaRPr lang="en-US" sz="2000"/>
          </a:p>
          <a:p>
            <a:pPr>
              <a:lnSpc>
                <a:spcPct val="80000"/>
              </a:lnSpc>
              <a:buFontTx/>
              <a:buNone/>
            </a:pPr>
            <a:r>
              <a:rPr lang="en-US" sz="2000"/>
              <a:t>If we move </a:t>
            </a:r>
            <a:r>
              <a:rPr lang="en-US" sz="2000" i="1"/>
              <a:t>parent(X,Y) :- father(X,Y)</a:t>
            </a:r>
            <a:r>
              <a:rPr lang="en-US" sz="2000"/>
              <a:t> before </a:t>
            </a:r>
            <a:r>
              <a:rPr lang="en-US" sz="2000" i="1"/>
              <a:t>parent(X,Y) :- mother(X,Y)</a:t>
            </a:r>
            <a:r>
              <a:rPr lang="en-US" sz="2000"/>
              <a:t>,  </a:t>
            </a:r>
          </a:p>
          <a:p>
            <a:pPr>
              <a:lnSpc>
                <a:spcPct val="80000"/>
              </a:lnSpc>
              <a:buFontTx/>
              <a:buNone/>
            </a:pPr>
            <a:r>
              <a:rPr lang="en-US" sz="2000"/>
              <a:t>we have:</a:t>
            </a:r>
          </a:p>
          <a:p>
            <a:pPr>
              <a:lnSpc>
                <a:spcPct val="80000"/>
              </a:lnSpc>
              <a:buFontTx/>
              <a:buNone/>
            </a:pPr>
            <a:r>
              <a:rPr lang="en-US" sz="1800">
                <a:latin typeface="Lucida Console" pitchFamily="49" charset="0"/>
              </a:rPr>
              <a:t>Event	Depth	Subgoal</a:t>
            </a:r>
          </a:p>
          <a:p>
            <a:pPr>
              <a:lnSpc>
                <a:spcPct val="80000"/>
              </a:lnSpc>
              <a:buFontTx/>
              <a:buNone/>
            </a:pPr>
            <a:r>
              <a:rPr lang="en-US" sz="1800">
                <a:latin typeface="Lucida Console" pitchFamily="49" charset="0"/>
              </a:rPr>
              <a:t>==================================</a:t>
            </a:r>
          </a:p>
          <a:p>
            <a:pPr>
              <a:lnSpc>
                <a:spcPct val="80000"/>
              </a:lnSpc>
              <a:buFontTx/>
              <a:buNone/>
            </a:pPr>
            <a:r>
              <a:rPr lang="en-US" sz="1800">
                <a:latin typeface="Lucida Console" pitchFamily="49" charset="0"/>
              </a:rPr>
              <a:t>Call:	(1)	ancestor(X, cindy)</a:t>
            </a:r>
          </a:p>
          <a:p>
            <a:pPr>
              <a:lnSpc>
                <a:spcPct val="80000"/>
              </a:lnSpc>
              <a:buFontTx/>
              <a:buNone/>
            </a:pPr>
            <a:r>
              <a:rPr lang="en-US" sz="1800">
                <a:latin typeface="Lucida Console" pitchFamily="49" charset="0"/>
              </a:rPr>
              <a:t>Call:	(2)	parent(X, cindy)</a:t>
            </a:r>
          </a:p>
          <a:p>
            <a:pPr>
              <a:lnSpc>
                <a:spcPct val="80000"/>
              </a:lnSpc>
              <a:buFontTx/>
              <a:buNone/>
            </a:pPr>
            <a:r>
              <a:rPr lang="en-US" sz="1800">
                <a:latin typeface="Lucida Console" pitchFamily="49" charset="0"/>
              </a:rPr>
              <a:t>Call:	(3)	mother(X, cindy)</a:t>
            </a:r>
          </a:p>
          <a:p>
            <a:pPr>
              <a:lnSpc>
                <a:spcPct val="80000"/>
              </a:lnSpc>
              <a:buFontTx/>
              <a:buNone/>
            </a:pPr>
            <a:r>
              <a:rPr lang="en-US" sz="1800">
                <a:latin typeface="Lucida Console" pitchFamily="49" charset="0"/>
              </a:rPr>
              <a:t>Exit:	(3)	mother(mary, cindy)</a:t>
            </a:r>
          </a:p>
          <a:p>
            <a:pPr>
              <a:lnSpc>
                <a:spcPct val="80000"/>
              </a:lnSpc>
              <a:buFontTx/>
              <a:buNone/>
            </a:pPr>
            <a:r>
              <a:rPr lang="en-US" sz="1800">
                <a:latin typeface="Lucida Console" pitchFamily="49" charset="0"/>
              </a:rPr>
              <a:t>Exit:	(2)	parent(mary, cindy)</a:t>
            </a:r>
          </a:p>
          <a:p>
            <a:pPr>
              <a:lnSpc>
                <a:spcPct val="80000"/>
              </a:lnSpc>
              <a:buFontTx/>
              <a:buNone/>
            </a:pPr>
            <a:r>
              <a:rPr lang="en-US" sz="1800">
                <a:latin typeface="Lucida Console" pitchFamily="49" charset="0"/>
              </a:rPr>
              <a:t>Exit:	(1)	ancestor(mary, cindy)</a:t>
            </a:r>
          </a:p>
          <a:p>
            <a:pPr>
              <a:lnSpc>
                <a:spcPct val="80000"/>
              </a:lnSpc>
              <a:buFontTx/>
              <a:buNone/>
            </a:pPr>
            <a:r>
              <a:rPr lang="en-US" sz="1800">
                <a:latin typeface="Lucida Console" pitchFamily="49" charset="0"/>
              </a:rPr>
              <a:t>Call:	(1)	sibling(mary, jeffrey)</a:t>
            </a:r>
          </a:p>
          <a:p>
            <a:pPr>
              <a:lnSpc>
                <a:spcPct val="80000"/>
              </a:lnSpc>
              <a:buFontTx/>
              <a:buNone/>
            </a:pPr>
            <a:r>
              <a:rPr lang="en-US" sz="1800">
                <a:latin typeface="Lucida Console" pitchFamily="49" charset="0"/>
              </a:rPr>
              <a:t>Call:	(2)	mother(M, mary)</a:t>
            </a:r>
          </a:p>
          <a:p>
            <a:pPr>
              <a:lnSpc>
                <a:spcPct val="80000"/>
              </a:lnSpc>
              <a:buFontTx/>
              <a:buNone/>
            </a:pPr>
            <a:r>
              <a:rPr lang="en-US" sz="1800">
                <a:latin typeface="Lucida Console" pitchFamily="49" charset="0"/>
              </a:rPr>
              <a:t>Exit:	(2)	mother(sue, mary)</a:t>
            </a:r>
          </a:p>
          <a:p>
            <a:pPr>
              <a:lnSpc>
                <a:spcPct val="80000"/>
              </a:lnSpc>
              <a:buFontTx/>
              <a:buNone/>
            </a:pPr>
            <a:r>
              <a:rPr lang="en-US" sz="1800">
                <a:latin typeface="Lucida Console" pitchFamily="49" charset="0"/>
              </a:rPr>
              <a:t>Call:	(2)	mother(sue, jeffrey)</a:t>
            </a:r>
          </a:p>
          <a:p>
            <a:pPr>
              <a:lnSpc>
                <a:spcPct val="80000"/>
              </a:lnSpc>
              <a:buFontTx/>
              <a:buNone/>
            </a:pPr>
            <a:r>
              <a:rPr lang="en-US" sz="1800">
                <a:latin typeface="Lucida Console" pitchFamily="49" charset="0"/>
              </a:rPr>
              <a:t>Fail:	(2)	mother(sue, jeffrey)</a:t>
            </a:r>
          </a:p>
          <a:p>
            <a:pPr>
              <a:lnSpc>
                <a:spcPct val="80000"/>
              </a:lnSpc>
              <a:buFontTx/>
              <a:buNone/>
            </a:pPr>
            <a:r>
              <a:rPr lang="en-US" sz="1800">
                <a:latin typeface="Lucida Console" pitchFamily="49" charset="0"/>
              </a:rPr>
              <a:t>Redo:	(2)	mother(M, mary)</a:t>
            </a:r>
          </a:p>
          <a:p>
            <a:pPr>
              <a:lnSpc>
                <a:spcPct val="80000"/>
              </a:lnSpc>
              <a:buFontTx/>
              <a:buNone/>
            </a:pPr>
            <a:r>
              <a:rPr lang="en-US" sz="1800">
                <a:latin typeface="Lucida Console" pitchFamily="49" charset="0"/>
              </a:rPr>
              <a:t>Fail:	(2)	mother(M, mary)</a:t>
            </a:r>
          </a:p>
          <a:p>
            <a:pPr>
              <a:lnSpc>
                <a:spcPct val="80000"/>
              </a:lnSpc>
              <a:buFontTx/>
              <a:buNone/>
            </a:pPr>
            <a:r>
              <a:rPr lang="en-US" sz="1800">
                <a:latin typeface="Lucida Console" pitchFamily="49" charset="0"/>
              </a:rPr>
              <a:t>Fail:	(1)	sibling(mary, jeffrey)</a:t>
            </a:r>
          </a:p>
          <a:p>
            <a:pPr>
              <a:lnSpc>
                <a:spcPct val="80000"/>
              </a:lnSpc>
              <a:buFontTx/>
              <a:buNone/>
            </a:pPr>
            <a:r>
              <a:rPr lang="en-US" sz="1800">
                <a:latin typeface="Lucida Console" pitchFamily="49" charset="0"/>
              </a:rPr>
              <a:t>Redo:	(3)	mother(X, cindy)</a:t>
            </a:r>
          </a:p>
          <a:p>
            <a:pPr>
              <a:lnSpc>
                <a:spcPct val="80000"/>
              </a:lnSpc>
              <a:buFontTx/>
              <a:buNone/>
            </a:pPr>
            <a:r>
              <a:rPr lang="en-US" sz="1800">
                <a:latin typeface="Lucida Console" pitchFamily="49" charset="0"/>
              </a:rPr>
              <a:t>Fail:	(3)	mother(X, cindy)</a:t>
            </a:r>
          </a:p>
          <a:p>
            <a:pPr>
              <a:lnSpc>
                <a:spcPct val="80000"/>
              </a:lnSpc>
              <a:buFontTx/>
              <a:buNone/>
            </a:pPr>
            <a:r>
              <a:rPr lang="en-US" sz="1800">
                <a:latin typeface="Lucida Console" pitchFamily="49" charset="0"/>
              </a:rPr>
              <a:t>Redo:	(2)	parent(X, cindy)</a:t>
            </a:r>
          </a:p>
          <a:p>
            <a:pPr>
              <a:lnSpc>
                <a:spcPct val="80000"/>
              </a:lnSpc>
              <a:buFontTx/>
              <a:buNone/>
            </a:pPr>
            <a:r>
              <a:rPr lang="en-US" sz="1800">
                <a:latin typeface="Lucida Console" pitchFamily="49" charset="0"/>
              </a:rPr>
              <a:t>…</a:t>
            </a:r>
          </a:p>
        </p:txBody>
      </p:sp>
      <p:sp>
        <p:nvSpPr>
          <p:cNvPr id="101379" name="Text Box 3"/>
          <p:cNvSpPr txBox="1">
            <a:spLocks noChangeArrowheads="1"/>
          </p:cNvSpPr>
          <p:nvPr/>
        </p:nvSpPr>
        <p:spPr bwMode="auto">
          <a:xfrm>
            <a:off x="7451725" y="692150"/>
            <a:ext cx="1268413" cy="336550"/>
          </a:xfrm>
          <a:prstGeom prst="rect">
            <a:avLst/>
          </a:prstGeom>
          <a:noFill/>
          <a:ln w="9525">
            <a:noFill/>
            <a:miter lim="800000"/>
            <a:headEnd/>
            <a:tailEnd/>
          </a:ln>
          <a:effectLst/>
        </p:spPr>
        <p:txBody>
          <a:bodyPr wrap="none">
            <a:spAutoFit/>
          </a:bodyPr>
          <a:lstStyle/>
          <a:p>
            <a:pPr eaLnBrk="1" hangingPunct="1"/>
            <a:r>
              <a:rPr lang="en-US" sz="1600" b="1" i="1">
                <a:solidFill>
                  <a:schemeClr val="accent2"/>
                </a:solidFill>
                <a:latin typeface="Arial" charset="0"/>
                <a:cs typeface="Arial" charset="0"/>
              </a:rPr>
              <a:t>SWI Prolog</a:t>
            </a: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1417638"/>
          </a:xfrm>
          <a:solidFill>
            <a:srgbClr val="FFFF00"/>
          </a:solidFill>
        </p:spPr>
        <p:txBody>
          <a:bodyPr>
            <a:noAutofit/>
          </a:bodyPr>
          <a:lstStyle/>
          <a:p>
            <a:r>
              <a:rPr lang="en-US" sz="13800" b="1" dirty="0">
                <a:solidFill>
                  <a:srgbClr val="FF0000"/>
                </a:solidFill>
                <a:effectLst>
                  <a:outerShdw blurRad="38100" dist="38100" dir="2700000" algn="tl">
                    <a:srgbClr val="000000">
                      <a:alpha val="43137"/>
                    </a:srgbClr>
                  </a:outerShdw>
                </a:effectLst>
              </a:rPr>
              <a:t>Cut! </a:t>
            </a:r>
            <a:r>
              <a:rPr lang="en-US" sz="13800" b="1" dirty="0">
                <a:solidFill>
                  <a:srgbClr val="FF0000"/>
                </a:solidFill>
                <a:effectLst>
                  <a:outerShdw blurRad="38100" dist="38100" dir="2700000" algn="tl">
                    <a:srgbClr val="000000">
                      <a:alpha val="43137"/>
                    </a:srgbClr>
                  </a:outerShdw>
                </a:effectLst>
                <a:sym typeface="Webdings" pitchFamily="18" charset="2"/>
              </a:rPr>
              <a:t></a:t>
            </a:r>
          </a:p>
        </p:txBody>
      </p:sp>
      <p:sp>
        <p:nvSpPr>
          <p:cNvPr id="102403" name="Rectangle 3"/>
          <p:cNvSpPr>
            <a:spLocks noGrp="1" noChangeArrowheads="1"/>
          </p:cNvSpPr>
          <p:nvPr>
            <p:ph type="body" idx="1"/>
          </p:nvPr>
        </p:nvSpPr>
        <p:spPr/>
        <p:txBody>
          <a:bodyPr>
            <a:normAutofit lnSpcReduction="10000"/>
          </a:bodyPr>
          <a:lstStyle/>
          <a:p>
            <a:pPr>
              <a:lnSpc>
                <a:spcPct val="80000"/>
              </a:lnSpc>
            </a:pPr>
            <a:r>
              <a:rPr lang="en-US" sz="2400" b="1">
                <a:solidFill>
                  <a:schemeClr val="accent2"/>
                </a:solidFill>
              </a:rPr>
              <a:t>‘!’</a:t>
            </a:r>
            <a:r>
              <a:rPr lang="en-US" sz="2400"/>
              <a:t>: Discard choice points of parent frame and frames created after the parent frame.</a:t>
            </a:r>
          </a:p>
          <a:p>
            <a:pPr lvl="1">
              <a:lnSpc>
                <a:spcPct val="80000"/>
              </a:lnSpc>
            </a:pPr>
            <a:endParaRPr lang="en-US" sz="2000"/>
          </a:p>
          <a:p>
            <a:pPr>
              <a:lnSpc>
                <a:spcPct val="80000"/>
              </a:lnSpc>
            </a:pPr>
            <a:r>
              <a:rPr lang="en-US" sz="2400"/>
              <a:t>Always is satisfied.</a:t>
            </a:r>
          </a:p>
          <a:p>
            <a:pPr>
              <a:lnSpc>
                <a:spcPct val="80000"/>
              </a:lnSpc>
            </a:pPr>
            <a:r>
              <a:rPr lang="en-US" sz="2400"/>
              <a:t>Used to guarantee termination or control execution order.</a:t>
            </a:r>
          </a:p>
          <a:p>
            <a:pPr lvl="1">
              <a:lnSpc>
                <a:spcPct val="80000"/>
              </a:lnSpc>
            </a:pPr>
            <a:endParaRPr lang="en-US" sz="2000"/>
          </a:p>
          <a:p>
            <a:pPr>
              <a:lnSpc>
                <a:spcPct val="80000"/>
              </a:lnSpc>
            </a:pPr>
            <a:r>
              <a:rPr lang="en-US" sz="2400"/>
              <a:t>i.e. in the goal </a:t>
            </a:r>
            <a:r>
              <a:rPr lang="en-US" sz="2000" u="sng">
                <a:latin typeface="Lucida Console" pitchFamily="49" charset="0"/>
              </a:rPr>
              <a:t>:- p(X,a), !</a:t>
            </a:r>
          </a:p>
          <a:p>
            <a:pPr lvl="1">
              <a:lnSpc>
                <a:spcPct val="80000"/>
              </a:lnSpc>
            </a:pPr>
            <a:r>
              <a:rPr lang="en-US" sz="2000"/>
              <a:t>Only produce the 1</a:t>
            </a:r>
            <a:r>
              <a:rPr lang="en-US" sz="2000" baseline="30000"/>
              <a:t>st</a:t>
            </a:r>
            <a:r>
              <a:rPr lang="en-US" sz="2000"/>
              <a:t> answer to X</a:t>
            </a:r>
          </a:p>
          <a:p>
            <a:pPr lvl="1">
              <a:lnSpc>
                <a:spcPct val="80000"/>
              </a:lnSpc>
            </a:pPr>
            <a:r>
              <a:rPr lang="en-US" sz="2000"/>
              <a:t>Probably only one X satisfies </a:t>
            </a:r>
            <a:r>
              <a:rPr lang="en-US" sz="2000" i="1"/>
              <a:t>p</a:t>
            </a:r>
            <a:r>
              <a:rPr lang="en-US" sz="2000"/>
              <a:t> and trying to find another one leads to an infinite search!</a:t>
            </a:r>
          </a:p>
          <a:p>
            <a:pPr lvl="1">
              <a:lnSpc>
                <a:spcPct val="80000"/>
              </a:lnSpc>
            </a:pPr>
            <a:endParaRPr lang="en-US" sz="2000"/>
          </a:p>
          <a:p>
            <a:pPr>
              <a:lnSpc>
                <a:spcPct val="80000"/>
              </a:lnSpc>
            </a:pPr>
            <a:r>
              <a:rPr lang="en-US" sz="2400"/>
              <a:t>i.e. in the rule </a:t>
            </a:r>
            <a:r>
              <a:rPr lang="en-US" sz="2000" u="sng">
                <a:latin typeface="Lucida Console" pitchFamily="49" charset="0"/>
              </a:rPr>
              <a:t>color(X,red) :- red(X), !.</a:t>
            </a:r>
          </a:p>
          <a:p>
            <a:pPr lvl="1">
              <a:lnSpc>
                <a:spcPct val="80000"/>
              </a:lnSpc>
            </a:pPr>
            <a:r>
              <a:rPr lang="en-US" sz="2000"/>
              <a:t>Don’t try other choices of red (mentioned above) and color if X satisfies red</a:t>
            </a:r>
          </a:p>
          <a:p>
            <a:pPr lvl="1">
              <a:lnSpc>
                <a:spcPct val="80000"/>
              </a:lnSpc>
            </a:pPr>
            <a:r>
              <a:rPr lang="en-US" sz="2000"/>
              <a:t>Similar to </a:t>
            </a:r>
            <a:r>
              <a:rPr lang="en-US" sz="2000" b="1" i="1"/>
              <a:t>then</a:t>
            </a:r>
            <a:r>
              <a:rPr lang="en-US" sz="2000"/>
              <a:t> part of a if-then-elseif</a:t>
            </a:r>
          </a:p>
          <a:p>
            <a:pPr>
              <a:lnSpc>
                <a:spcPct val="80000"/>
              </a:lnSpc>
              <a:buFontTx/>
              <a:buNone/>
            </a:pPr>
            <a:endParaRPr lang="en-US" sz="2400"/>
          </a:p>
        </p:txBody>
      </p:sp>
      <p:sp>
        <p:nvSpPr>
          <p:cNvPr id="102404" name="Text Box 4"/>
          <p:cNvSpPr txBox="1">
            <a:spLocks noChangeArrowheads="1"/>
          </p:cNvSpPr>
          <p:nvPr/>
        </p:nvSpPr>
        <p:spPr bwMode="auto">
          <a:xfrm>
            <a:off x="827088" y="6165850"/>
            <a:ext cx="7489825" cy="581025"/>
          </a:xfrm>
          <a:prstGeom prst="rect">
            <a:avLst/>
          </a:prstGeom>
          <a:solidFill>
            <a:schemeClr val="bg1"/>
          </a:solidFill>
          <a:ln w="9525">
            <a:noFill/>
            <a:miter lim="800000"/>
            <a:headEnd/>
            <a:tailEnd/>
          </a:ln>
          <a:effectLst/>
        </p:spPr>
        <p:txBody>
          <a:bodyPr>
            <a:spAutoFit/>
          </a:bodyPr>
          <a:lstStyle/>
          <a:p>
            <a:pPr algn="ctr" eaLnBrk="1" hangingPunct="1">
              <a:spcBef>
                <a:spcPct val="50000"/>
              </a:spcBef>
            </a:pPr>
            <a:r>
              <a:rPr lang="en-US" sz="1600">
                <a:latin typeface="Arial" charset="0"/>
                <a:cs typeface="Arial" charset="0"/>
              </a:rPr>
              <a:t>Fisher, J.R., Prolog Tutorial, </a:t>
            </a:r>
            <a:r>
              <a:rPr lang="en-US" sz="1600" i="1">
                <a:latin typeface="Arial" charset="0"/>
                <a:cs typeface="Arial" charset="0"/>
              </a:rPr>
              <a:t>http://www.csupomona.edu/~jrfisher/www/prolog_tutorial/contents.html</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756</TotalTime>
  <Words>9618</Words>
  <Application>Microsoft Office PowerPoint</Application>
  <PresentationFormat>On-screen Show (4:3)</PresentationFormat>
  <Paragraphs>1185</Paragraphs>
  <Slides>122</Slides>
  <Notes>2</Notes>
  <HiddenSlides>0</HiddenSlides>
  <MMClips>0</MMClips>
  <ScaleCrop>false</ScaleCrop>
  <HeadingPairs>
    <vt:vector size="4" baseType="variant">
      <vt:variant>
        <vt:lpstr>Design Template</vt:lpstr>
      </vt:variant>
      <vt:variant>
        <vt:i4>1</vt:i4>
      </vt:variant>
      <vt:variant>
        <vt:lpstr>Slide Titles</vt:lpstr>
      </vt:variant>
      <vt:variant>
        <vt:i4>122</vt:i4>
      </vt:variant>
    </vt:vector>
  </HeadingPairs>
  <TitlesOfParts>
    <vt:vector size="123" baseType="lpstr">
      <vt:lpstr>Office Theme</vt:lpstr>
      <vt:lpstr>Artificial Intelligence programming and    Prolog Language Tutorial</vt:lpstr>
      <vt:lpstr>Contents</vt:lpstr>
      <vt:lpstr>What is Logic Programming?</vt:lpstr>
      <vt:lpstr>What is Logic Programming?</vt:lpstr>
      <vt:lpstr>History of Prolog</vt:lpstr>
      <vt:lpstr>History of Logic Programming</vt:lpstr>
      <vt:lpstr>Systems for Logic Programming</vt:lpstr>
      <vt:lpstr>Systems for Logic Programming, cont.</vt:lpstr>
      <vt:lpstr>Prolog Structure</vt:lpstr>
      <vt:lpstr>Prolog Structure</vt:lpstr>
      <vt:lpstr>Prolog Structure – Queries</vt:lpstr>
      <vt:lpstr>Prolog Structure – disjunction and conjunction.</vt:lpstr>
      <vt:lpstr>How Prolog Works: Example 1</vt:lpstr>
      <vt:lpstr>How Prolog Works, cont.</vt:lpstr>
      <vt:lpstr>How Prolog Works, cont.</vt:lpstr>
      <vt:lpstr>Expanding Database in Prolog</vt:lpstr>
      <vt:lpstr>How Prolog Works, asking questions to data base</vt:lpstr>
      <vt:lpstr>How Prolog Works, more complicated querries </vt:lpstr>
      <vt:lpstr>How Prolog Works, more complicated querries </vt:lpstr>
      <vt:lpstr>Family Data base</vt:lpstr>
      <vt:lpstr>Slide 21</vt:lpstr>
      <vt:lpstr>Slide 22</vt:lpstr>
      <vt:lpstr>Unification</vt:lpstr>
      <vt:lpstr>Prolog Structure - Unification</vt:lpstr>
      <vt:lpstr>Slide 25</vt:lpstr>
      <vt:lpstr>Slide 26</vt:lpstr>
      <vt:lpstr>Prolog Structure - Backtracking</vt:lpstr>
      <vt:lpstr>Clauses</vt:lpstr>
      <vt:lpstr>Relationships</vt:lpstr>
      <vt:lpstr>World of Toys</vt:lpstr>
      <vt:lpstr>World of Toys - Example 2</vt:lpstr>
      <vt:lpstr>A Small Example</vt:lpstr>
      <vt:lpstr>A Small Example</vt:lpstr>
      <vt:lpstr>A Small Example – What It Means</vt:lpstr>
      <vt:lpstr>A Small Example – What It Means</vt:lpstr>
      <vt:lpstr>A Small Example – What It Means</vt:lpstr>
      <vt:lpstr>A Small Example – What It Means</vt:lpstr>
      <vt:lpstr>A Small Example – What It Means</vt:lpstr>
      <vt:lpstr>What It Says:</vt:lpstr>
      <vt:lpstr>Running It</vt:lpstr>
      <vt:lpstr>Slide 41</vt:lpstr>
      <vt:lpstr>How It Works</vt:lpstr>
      <vt:lpstr>Slide 43</vt:lpstr>
      <vt:lpstr>Exercises</vt:lpstr>
      <vt:lpstr>A Small Example - Exercises</vt:lpstr>
      <vt:lpstr>Lists</vt:lpstr>
      <vt:lpstr>Prolog Lists: concept</vt:lpstr>
      <vt:lpstr>Prolog Lists: unification</vt:lpstr>
      <vt:lpstr>Prolog Lists: member and append</vt:lpstr>
      <vt:lpstr>Prolog Lists: head and tail</vt:lpstr>
      <vt:lpstr>Prolog Lists: more on head and tail</vt:lpstr>
      <vt:lpstr>Prolog Lists: more on head, tail and list structure</vt:lpstr>
      <vt:lpstr>Prolog Lists: member</vt:lpstr>
      <vt:lpstr>Prolog Lists: append</vt:lpstr>
      <vt:lpstr>Prolog is much More Than Just Information: lists and trees</vt:lpstr>
      <vt:lpstr>Data Structures in Prolog</vt:lpstr>
      <vt:lpstr>Comments in Prolog</vt:lpstr>
      <vt:lpstr>PROLOG DATA STRUCTURES</vt:lpstr>
      <vt:lpstr>Simple Input-Output in Prolog</vt:lpstr>
      <vt:lpstr>Reading and writing in Prolog</vt:lpstr>
      <vt:lpstr>Arithmetic in Prolog</vt:lpstr>
      <vt:lpstr>Arithmetic</vt:lpstr>
      <vt:lpstr>The difference between identity relation and unification</vt:lpstr>
      <vt:lpstr>Different “assignment” operators in Prolog</vt:lpstr>
      <vt:lpstr>Comparison of assignments</vt:lpstr>
      <vt:lpstr>Recursion in Prolog</vt:lpstr>
      <vt:lpstr>Example: GCD</vt:lpstr>
      <vt:lpstr>Example: Factorial</vt:lpstr>
      <vt:lpstr>Example: Towers of Hanoi</vt:lpstr>
      <vt:lpstr>Towers of Hanoi</vt:lpstr>
      <vt:lpstr>Towers of Hanoi</vt:lpstr>
      <vt:lpstr>Towers of Hanoi</vt:lpstr>
      <vt:lpstr>Towers of Hanoi</vt:lpstr>
      <vt:lpstr>Towers of Hanoi</vt:lpstr>
      <vt:lpstr>Other Examples</vt:lpstr>
      <vt:lpstr>Control Structures in Prolog</vt:lpstr>
      <vt:lpstr>More on Data Structures</vt:lpstr>
      <vt:lpstr>Primitives and Constructors</vt:lpstr>
      <vt:lpstr>Example (datatype)</vt:lpstr>
      <vt:lpstr>Principles of logic programming languages</vt:lpstr>
      <vt:lpstr>Data Structures from other languages</vt:lpstr>
      <vt:lpstr>LISP in Prolog</vt:lpstr>
      <vt:lpstr>Some Syntactic Sugar</vt:lpstr>
      <vt:lpstr>Component Selection in Prolog</vt:lpstr>
      <vt:lpstr>Complex Structures in Prolog</vt:lpstr>
      <vt:lpstr>Why Not Predicates?</vt:lpstr>
      <vt:lpstr>Example: Symbolic Differentiation</vt:lpstr>
      <vt:lpstr>Why Not Predicates? (cont.)</vt:lpstr>
      <vt:lpstr>Closed World Model</vt:lpstr>
      <vt:lpstr>An Argument!</vt:lpstr>
      <vt:lpstr>Control Structures</vt:lpstr>
      <vt:lpstr>Algorithm = Logic + Control</vt:lpstr>
      <vt:lpstr>Top-Down vs. Bottom-Up Control</vt:lpstr>
      <vt:lpstr>Procedural Interpretation</vt:lpstr>
      <vt:lpstr>Unify, Fail, Redo…</vt:lpstr>
      <vt:lpstr>Prolog’s Control Regime</vt:lpstr>
      <vt:lpstr>Slide 97</vt:lpstr>
      <vt:lpstr>Slide 98</vt:lpstr>
      <vt:lpstr>Cut! </vt:lpstr>
      <vt:lpstr>Red-Green Cuts (!)</vt:lpstr>
      <vt:lpstr>Three Examples</vt:lpstr>
      <vt:lpstr>Higher-Order Rules</vt:lpstr>
      <vt:lpstr>Higher-Order Rules (cont.)</vt:lpstr>
      <vt:lpstr>Negative Facts</vt:lpstr>
      <vt:lpstr>Negative Facts (cont.)</vt:lpstr>
      <vt:lpstr>Cut-fail</vt:lpstr>
      <vt:lpstr>negation :- unsatisfiablility</vt:lpstr>
      <vt:lpstr>5th-Generation Languages and Philosophy of Prolog</vt:lpstr>
      <vt:lpstr>5th-Generation Languages</vt:lpstr>
      <vt:lpstr>Nonprocedural Programming</vt:lpstr>
      <vt:lpstr>Automated Theorem Proving</vt:lpstr>
      <vt:lpstr>Programming In Logic (Prolog)</vt:lpstr>
      <vt:lpstr>Properties of Prolog</vt:lpstr>
      <vt:lpstr>Self-documentation</vt:lpstr>
      <vt:lpstr>Separation of Logic and Control</vt:lpstr>
      <vt:lpstr>Prolog vs. Logic Programming</vt:lpstr>
      <vt:lpstr>Improving Efficiency</vt:lpstr>
      <vt:lpstr>Toward Nonprocedural Programming</vt:lpstr>
      <vt:lpstr>Presentation References</vt:lpstr>
      <vt:lpstr>Free Prolog Access</vt:lpstr>
      <vt:lpstr>Sources</vt:lpstr>
      <vt:lpstr>sources</vt:lpstr>
    </vt:vector>
  </TitlesOfParts>
  <Company>Kent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 Chapter 1</dc:title>
  <dc:creator>Michael Scherger</dc:creator>
  <cp:lastModifiedBy>Marek Perkowski</cp:lastModifiedBy>
  <cp:revision>42</cp:revision>
  <dcterms:created xsi:type="dcterms:W3CDTF">2011-03-19T20:20:08Z</dcterms:created>
  <dcterms:modified xsi:type="dcterms:W3CDTF">2011-03-19T21:49:21Z</dcterms:modified>
</cp:coreProperties>
</file>