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577" r:id="rId2"/>
    <p:sldId id="727" r:id="rId3"/>
    <p:sldId id="752" r:id="rId4"/>
    <p:sldId id="737" r:id="rId5"/>
    <p:sldId id="728" r:id="rId6"/>
    <p:sldId id="830" r:id="rId7"/>
    <p:sldId id="731" r:id="rId8"/>
    <p:sldId id="794" r:id="rId9"/>
    <p:sldId id="795" r:id="rId10"/>
    <p:sldId id="796" r:id="rId11"/>
    <p:sldId id="797" r:id="rId12"/>
    <p:sldId id="798" r:id="rId13"/>
    <p:sldId id="758" r:id="rId14"/>
    <p:sldId id="759" r:id="rId15"/>
    <p:sldId id="760" r:id="rId16"/>
    <p:sldId id="766" r:id="rId17"/>
    <p:sldId id="767" r:id="rId18"/>
    <p:sldId id="768" r:id="rId19"/>
    <p:sldId id="833" r:id="rId20"/>
    <p:sldId id="772" r:id="rId21"/>
    <p:sldId id="773" r:id="rId22"/>
    <p:sldId id="774" r:id="rId23"/>
    <p:sldId id="775" r:id="rId24"/>
    <p:sldId id="776" r:id="rId25"/>
    <p:sldId id="777" r:id="rId26"/>
    <p:sldId id="834" r:id="rId27"/>
    <p:sldId id="778" r:id="rId28"/>
    <p:sldId id="835" r:id="rId29"/>
    <p:sldId id="779" r:id="rId30"/>
    <p:sldId id="780" r:id="rId31"/>
    <p:sldId id="781" r:id="rId32"/>
    <p:sldId id="782" r:id="rId33"/>
    <p:sldId id="836" r:id="rId34"/>
    <p:sldId id="783" r:id="rId35"/>
    <p:sldId id="784" r:id="rId36"/>
    <p:sldId id="837" r:id="rId37"/>
    <p:sldId id="785" r:id="rId38"/>
    <p:sldId id="406" r:id="rId39"/>
    <p:sldId id="408" r:id="rId40"/>
    <p:sldId id="805" r:id="rId41"/>
    <p:sldId id="806" r:id="rId42"/>
    <p:sldId id="487" r:id="rId43"/>
    <p:sldId id="409" r:id="rId44"/>
    <p:sldId id="410" r:id="rId45"/>
    <p:sldId id="565" r:id="rId46"/>
    <p:sldId id="566" r:id="rId47"/>
    <p:sldId id="411" r:id="rId48"/>
    <p:sldId id="412" r:id="rId49"/>
    <p:sldId id="413" r:id="rId50"/>
    <p:sldId id="414" r:id="rId51"/>
    <p:sldId id="441" r:id="rId52"/>
    <p:sldId id="415" r:id="rId53"/>
    <p:sldId id="416" r:id="rId54"/>
    <p:sldId id="417" r:id="rId55"/>
    <p:sldId id="418" r:id="rId56"/>
    <p:sldId id="489" r:id="rId57"/>
    <p:sldId id="419" r:id="rId58"/>
    <p:sldId id="490" r:id="rId59"/>
    <p:sldId id="420" r:id="rId60"/>
    <p:sldId id="822" r:id="rId61"/>
    <p:sldId id="823" r:id="rId62"/>
    <p:sldId id="799" r:id="rId63"/>
    <p:sldId id="800" r:id="rId64"/>
    <p:sldId id="801" r:id="rId65"/>
    <p:sldId id="802" r:id="rId66"/>
    <p:sldId id="803" r:id="rId67"/>
    <p:sldId id="562" r:id="rId68"/>
    <p:sldId id="492" r:id="rId69"/>
    <p:sldId id="838" r:id="rId70"/>
    <p:sldId id="839" r:id="rId71"/>
    <p:sldId id="840" r:id="rId72"/>
    <p:sldId id="841" r:id="rId73"/>
    <p:sldId id="842" r:id="rId74"/>
    <p:sldId id="843" r:id="rId75"/>
    <p:sldId id="844" r:id="rId76"/>
    <p:sldId id="845" r:id="rId77"/>
    <p:sldId id="846" r:id="rId78"/>
    <p:sldId id="847" r:id="rId79"/>
    <p:sldId id="848" r:id="rId80"/>
    <p:sldId id="849" r:id="rId81"/>
    <p:sldId id="850" r:id="rId82"/>
    <p:sldId id="851" r:id="rId83"/>
    <p:sldId id="852" r:id="rId84"/>
    <p:sldId id="853" r:id="rId85"/>
    <p:sldId id="854" r:id="rId86"/>
    <p:sldId id="664" r:id="rId87"/>
    <p:sldId id="665" r:id="rId88"/>
    <p:sldId id="666" r:id="rId89"/>
    <p:sldId id="667" r:id="rId90"/>
    <p:sldId id="668" r:id="rId91"/>
    <p:sldId id="669" r:id="rId92"/>
    <p:sldId id="670" r:id="rId93"/>
    <p:sldId id="671" r:id="rId94"/>
    <p:sldId id="672" r:id="rId95"/>
    <p:sldId id="673" r:id="rId96"/>
    <p:sldId id="674" r:id="rId97"/>
    <p:sldId id="675" r:id="rId98"/>
    <p:sldId id="676" r:id="rId99"/>
    <p:sldId id="677" r:id="rId100"/>
    <p:sldId id="678" r:id="rId101"/>
    <p:sldId id="679" r:id="rId102"/>
    <p:sldId id="680" r:id="rId103"/>
    <p:sldId id="681" r:id="rId104"/>
    <p:sldId id="682" r:id="rId105"/>
    <p:sldId id="683" r:id="rId106"/>
    <p:sldId id="684" r:id="rId107"/>
    <p:sldId id="685" r:id="rId108"/>
    <p:sldId id="686" r:id="rId109"/>
    <p:sldId id="687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FFFFCC"/>
    <a:srgbClr val="F349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5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9159-4923-4CA1-BC85-FAA894BB6727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E9A2E-65B7-45B0-B25A-340DDA7D6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649E-13AD-4DF1-BC40-C8D0383394E4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4525962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 </a:t>
            </a:r>
            <a:b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Its Applications, </a:t>
            </a:r>
            <a:b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explained using 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Puzzles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An Axiom System for Prepositional Logic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(A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(B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C))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(A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B)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(A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C)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(B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A)</a:t>
            </a:r>
          </a:p>
          <a:p>
            <a:pPr eaLnBrk="1" hangingPunct="1"/>
            <a:r>
              <a:rPr lang="en-US" dirty="0" smtClean="0"/>
              <a:t>(( A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false )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false 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Modus Ponens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u="sng" dirty="0" smtClean="0"/>
              <a:t>		A, A </a:t>
            </a:r>
            <a:r>
              <a:rPr lang="en-US" sz="3200" u="sng" dirty="0" smtClean="0">
                <a:latin typeface="Lucida Sans Unicode" pitchFamily="34" charset="0"/>
              </a:rPr>
              <a:t>-&gt;</a:t>
            </a:r>
            <a:r>
              <a:rPr lang="en-US" u="sng" dirty="0" smtClean="0"/>
              <a:t> B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  <a:sym typeface="Symbol" pitchFamily="18" charset="2"/>
              </a:rPr>
              <a:t>		      </a:t>
            </a:r>
            <a:r>
              <a:rPr lang="en-US" dirty="0" smtClean="0"/>
              <a:t>B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4398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 of Modal Logic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□ and ◊)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GB" sz="2800" smtClean="0">
                <a:cs typeface="Arial" charset="0"/>
              </a:rPr>
              <a:t>The </a:t>
            </a:r>
            <a:r>
              <a:rPr lang="en-GB" sz="2800" smtClean="0">
                <a:solidFill>
                  <a:srgbClr val="0000CC"/>
                </a:solidFill>
                <a:cs typeface="Arial" charset="0"/>
              </a:rPr>
              <a:t>semantics of a modal logic</a:t>
            </a:r>
            <a:r>
              <a:rPr lang="en-GB" sz="2800" smtClean="0">
                <a:cs typeface="Arial" charset="0"/>
              </a:rPr>
              <a:t> ML is defined through:</a:t>
            </a:r>
          </a:p>
          <a:p>
            <a:pPr eaLnBrk="1" hangingPunct="1">
              <a:lnSpc>
                <a:spcPct val="105000"/>
              </a:lnSpc>
            </a:pPr>
            <a:r>
              <a:rPr lang="en-GB" sz="2800" smtClean="0">
                <a:cs typeface="Arial" charset="0"/>
              </a:rPr>
              <a:t>a </a:t>
            </a:r>
            <a:r>
              <a:rPr lang="en-GB" sz="2800" smtClean="0">
                <a:solidFill>
                  <a:srgbClr val="0000CC"/>
                </a:solidFill>
                <a:cs typeface="Arial" charset="0"/>
              </a:rPr>
              <a:t>set of worlds</a:t>
            </a:r>
            <a:r>
              <a:rPr lang="en-GB" sz="2800" smtClean="0">
                <a:cs typeface="Arial" charset="0"/>
              </a:rPr>
              <a:t> W = {w</a:t>
            </a:r>
            <a:r>
              <a:rPr lang="en-GB" sz="2800" baseline="-25000" smtClean="0">
                <a:cs typeface="Arial" charset="0"/>
              </a:rPr>
              <a:t>1</a:t>
            </a:r>
            <a:r>
              <a:rPr lang="en-GB" sz="2800" smtClean="0">
                <a:cs typeface="Arial" charset="0"/>
              </a:rPr>
              <a:t>, w</a:t>
            </a:r>
            <a:r>
              <a:rPr lang="en-GB" sz="2800" baseline="-25000" smtClean="0">
                <a:cs typeface="Arial" charset="0"/>
              </a:rPr>
              <a:t>2</a:t>
            </a:r>
            <a:r>
              <a:rPr lang="en-GB" sz="2800" smtClean="0">
                <a:cs typeface="Arial" charset="0"/>
              </a:rPr>
              <a:t>, ..., w</a:t>
            </a:r>
            <a:r>
              <a:rPr lang="en-GB" sz="2800" baseline="-25000" smtClean="0">
                <a:cs typeface="Arial" charset="0"/>
              </a:rPr>
              <a:t>n</a:t>
            </a:r>
            <a:r>
              <a:rPr lang="en-GB" sz="2800" smtClean="0">
                <a:cs typeface="Arial" charset="0"/>
              </a:rPr>
              <a:t>},</a:t>
            </a:r>
          </a:p>
          <a:p>
            <a:pPr eaLnBrk="1" hangingPunct="1">
              <a:lnSpc>
                <a:spcPct val="105000"/>
              </a:lnSpc>
            </a:pPr>
            <a:r>
              <a:rPr lang="en-GB" sz="2800" smtClean="0">
                <a:cs typeface="Arial" charset="0"/>
              </a:rPr>
              <a:t>an </a:t>
            </a:r>
            <a:r>
              <a:rPr lang="en-GB" sz="2800" smtClean="0">
                <a:solidFill>
                  <a:srgbClr val="0000CC"/>
                </a:solidFill>
                <a:cs typeface="Arial" charset="0"/>
              </a:rPr>
              <a:t>accessibility relation</a:t>
            </a:r>
            <a:r>
              <a:rPr lang="en-GB" sz="2800" smtClean="0">
                <a:cs typeface="Arial" charset="0"/>
              </a:rPr>
              <a:t> R</a:t>
            </a:r>
            <a:r>
              <a:rPr lang="en-GB" sz="2800" smtClean="0">
                <a:cs typeface="Arial" charset="0"/>
                <a:sym typeface="Symbol" pitchFamily="18" charset="2"/>
              </a:rPr>
              <a:t></a:t>
            </a:r>
            <a:r>
              <a:rPr lang="en-GB" sz="2800" smtClean="0">
                <a:cs typeface="Arial" charset="0"/>
              </a:rPr>
              <a:t>W</a:t>
            </a:r>
            <a:r>
              <a:rPr lang="en-GB" sz="2800" smtClean="0">
                <a:cs typeface="Arial" charset="0"/>
                <a:sym typeface="Symbol" pitchFamily="18" charset="2"/>
              </a:rPr>
              <a:t></a:t>
            </a:r>
            <a:r>
              <a:rPr lang="en-GB" sz="2800" smtClean="0">
                <a:cs typeface="Arial" charset="0"/>
              </a:rPr>
              <a:t>W, and</a:t>
            </a:r>
          </a:p>
          <a:p>
            <a:pPr eaLnBrk="1" hangingPunct="1">
              <a:lnSpc>
                <a:spcPct val="105000"/>
              </a:lnSpc>
            </a:pPr>
            <a:r>
              <a:rPr lang="en-GB" sz="2800" smtClean="0">
                <a:cs typeface="Arial" charset="0"/>
              </a:rPr>
              <a:t>an </a:t>
            </a:r>
            <a:r>
              <a:rPr lang="en-GB" sz="2800" smtClean="0">
                <a:solidFill>
                  <a:srgbClr val="0000CC"/>
                </a:solidFill>
                <a:cs typeface="Arial" charset="0"/>
              </a:rPr>
              <a:t>interpretation function</a:t>
            </a:r>
            <a:r>
              <a:rPr lang="en-GB" sz="2800" smtClean="0">
                <a:cs typeface="Arial" charset="0"/>
              </a:rPr>
              <a:t> </a:t>
            </a:r>
            <a:r>
              <a:rPr lang="en-GB" sz="2800" smtClean="0">
                <a:cs typeface="Arial" charset="0"/>
                <a:sym typeface="Symbol" pitchFamily="18" charset="2"/>
              </a:rPr>
              <a:t>: {0,1}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endParaRPr lang="en-GB" sz="2800" smtClean="0">
              <a:cs typeface="Arial" charset="0"/>
              <a:sym typeface="Symbol" pitchFamily="18" charset="2"/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endParaRPr lang="en-GB" sz="2800" smtClean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7987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Equation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669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Semantics of Modal Logic (</a:t>
            </a:r>
            <a:r>
              <a:rPr lang="en-GB" sz="3600" smtClean="0">
                <a:cs typeface="Arial" charset="0"/>
                <a:sym typeface="Wingdings" pitchFamily="2" charset="2"/>
              </a:rPr>
              <a:t></a:t>
            </a:r>
            <a:r>
              <a:rPr lang="en-GB" smtClean="0">
                <a:cs typeface="Arial" charset="0"/>
              </a:rPr>
              <a:t> and </a:t>
            </a:r>
            <a:r>
              <a:rPr lang="en-GB" smtClean="0">
                <a:cs typeface="Arial" charset="0"/>
                <a:sym typeface="Symbol" pitchFamily="18" charset="2"/>
              </a:rPr>
              <a:t>)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2908300" algn="l"/>
                <a:tab pos="3309938" algn="l"/>
              </a:tabLst>
            </a:pPr>
            <a:r>
              <a:rPr lang="en-GB" sz="2400" smtClean="0">
                <a:cs typeface="Arial" charset="0"/>
              </a:rPr>
              <a:t>The interpretation in ML of a formula P, Q, ... of the propositional language of ML corresponds to its truth value in the "current world":</a:t>
            </a:r>
          </a:p>
          <a:p>
            <a:pPr lvl="1" eaLnBrk="1" hangingPunct="1">
              <a:tabLst>
                <a:tab pos="2908300" algn="l"/>
                <a:tab pos="3309938" algn="l"/>
              </a:tabLst>
            </a:pPr>
            <a:r>
              <a:rPr lang="en-GB" sz="2400" smtClean="0">
                <a:cs typeface="Arial" charset="0"/>
              </a:rPr>
              <a:t> </a:t>
            </a:r>
            <a:r>
              <a:rPr lang="en-GB" sz="2400" smtClean="0">
                <a:cs typeface="Arial" charset="0"/>
                <a:sym typeface="Symbol" pitchFamily="18" charset="2"/>
              </a:rPr>
              <a:t>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cs typeface="Arial" charset="0"/>
                <a:sym typeface="Symbol" pitchFamily="18" charset="2"/>
              </a:rPr>
              <a:t>(P)=1 </a:t>
            </a: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	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z="2400" smtClean="0">
                <a:cs typeface="Arial" charset="0"/>
                <a:sym typeface="Symbol" pitchFamily="18" charset="2"/>
              </a:rPr>
              <a:t>   	</a:t>
            </a:r>
            <a:r>
              <a:rPr lang="en-GB" sz="2400" smtClean="0">
                <a:latin typeface="Lucida Console" pitchFamily="49" charset="0"/>
                <a:cs typeface="Arial" charset="0"/>
                <a:sym typeface="Symbol" pitchFamily="18" charset="2"/>
              </a:rPr>
              <a:t>I</a:t>
            </a:r>
            <a:r>
              <a:rPr lang="en-GB" sz="2400" smtClean="0">
                <a:cs typeface="Arial" charset="0"/>
                <a:sym typeface="Symbol" pitchFamily="18" charset="2"/>
              </a:rPr>
              <a:t>(P) is true in w.</a:t>
            </a:r>
          </a:p>
          <a:p>
            <a:pPr lvl="1" eaLnBrk="1" hangingPunct="1">
              <a:tabLst>
                <a:tab pos="2908300" algn="l"/>
                <a:tab pos="3309938" algn="l"/>
              </a:tabLst>
            </a:pPr>
            <a:r>
              <a:rPr lang="en-GB" sz="2400" smtClean="0">
                <a:cs typeface="Arial" charset="0"/>
                <a:sym typeface="Symbol" pitchFamily="18" charset="2"/>
              </a:rPr>
              <a:t>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cs typeface="Arial" charset="0"/>
                <a:sym typeface="Symbol" pitchFamily="18" charset="2"/>
              </a:rPr>
              <a:t>(PQ)=1  	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 </a:t>
            </a: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   </a:t>
            </a:r>
            <a:r>
              <a:rPr lang="en-GB" sz="2400" smtClean="0">
                <a:latin typeface="Lucida Console" pitchFamily="49" charset="0"/>
                <a:cs typeface="Arial" charset="0"/>
                <a:sym typeface="Symbol" pitchFamily="18" charset="2"/>
              </a:rPr>
              <a:t>I</a:t>
            </a:r>
            <a:r>
              <a:rPr lang="en-GB" sz="2400" smtClean="0">
                <a:cs typeface="Arial" charset="0"/>
                <a:sym typeface="Symbol" pitchFamily="18" charset="2"/>
              </a:rPr>
              <a:t>(PQ) is true in w.</a:t>
            </a:r>
          </a:p>
          <a:p>
            <a:pPr lvl="1" eaLnBrk="1" hangingPunct="1">
              <a:tabLst>
                <a:tab pos="2908300" algn="l"/>
                <a:tab pos="3309938" algn="l"/>
              </a:tabLst>
            </a:pPr>
            <a:r>
              <a:rPr lang="en-US" sz="2400" smtClean="0">
                <a:cs typeface="Arial" charset="0"/>
                <a:sym typeface="Symbol" pitchFamily="18" charset="2"/>
              </a:rPr>
              <a:t>...</a:t>
            </a:r>
            <a:endParaRPr lang="en-GB" sz="2400" smtClean="0">
              <a:cs typeface="Arial" charset="0"/>
            </a:endParaRPr>
          </a:p>
        </p:txBody>
      </p:sp>
      <p:graphicFrame>
        <p:nvGraphicFramePr>
          <p:cNvPr id="8090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4" name="Equation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669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Semantics of Modal Logic (</a:t>
            </a:r>
            <a:r>
              <a:rPr lang="en-GB" smtClean="0">
                <a:cs typeface="Arial" charset="0"/>
              </a:rPr>
              <a:t>□ and ◊)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sz="2400" smtClean="0">
                <a:cs typeface="Arial" charset="0"/>
                <a:sym typeface="Symbol" pitchFamily="18" charset="2"/>
              </a:rPr>
              <a:t>We extend the semantics with an interpretation of the operators </a:t>
            </a:r>
            <a:r>
              <a:rPr lang="en-GB" sz="2400" smtClean="0">
                <a:cs typeface="Arial" charset="0"/>
              </a:rPr>
              <a:t>□ and ◊, specified relative to a "current world" w.</a:t>
            </a:r>
          </a:p>
          <a:p>
            <a:pPr lvl="1" eaLnBrk="1" hangingPunct="1"/>
            <a:r>
              <a:rPr lang="en-GB" sz="2400" smtClean="0">
                <a:cs typeface="Arial" charset="0"/>
              </a:rPr>
              <a:t>For all w</a:t>
            </a:r>
            <a:r>
              <a:rPr lang="en-GB" sz="2400" smtClean="0">
                <a:cs typeface="Arial" charset="0"/>
                <a:sym typeface="Symbol" pitchFamily="18" charset="2"/>
              </a:rPr>
              <a:t>W:</a:t>
            </a:r>
          </a:p>
          <a:p>
            <a:pPr lvl="1" eaLnBrk="1" hangingPunct="1">
              <a:lnSpc>
                <a:spcPct val="105000"/>
              </a:lnSpc>
            </a:pPr>
            <a:r>
              <a:rPr lang="en-GB" sz="2400" smtClean="0">
                <a:cs typeface="Arial" charset="0"/>
                <a:sym typeface="Symbol" pitchFamily="18" charset="2"/>
              </a:rPr>
              <a:t>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cs typeface="Arial" charset="0"/>
                <a:sym typeface="Symbol" pitchFamily="18" charset="2"/>
              </a:rPr>
              <a:t>(</a:t>
            </a:r>
            <a:r>
              <a:rPr lang="en-GB" sz="2400" smtClean="0">
                <a:cs typeface="Arial" charset="0"/>
              </a:rPr>
              <a:t>□</a:t>
            </a:r>
            <a:r>
              <a:rPr lang="en-GB" sz="2400" smtClean="0">
                <a:cs typeface="Arial" charset="0"/>
                <a:sym typeface="Symbol" pitchFamily="18" charset="2"/>
              </a:rPr>
              <a:t>)=1 </a:t>
            </a: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z="2400" smtClean="0">
                <a:cs typeface="Arial" charset="0"/>
                <a:sym typeface="Symbol" pitchFamily="18" charset="2"/>
              </a:rPr>
              <a:t>   w': (w,w')R 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w' </a:t>
            </a:r>
            <a:r>
              <a:rPr lang="en-GB" sz="2400" smtClean="0">
                <a:cs typeface="Arial" charset="0"/>
                <a:sym typeface="Symbol" pitchFamily="18" charset="2"/>
              </a:rPr>
              <a:t>()=1 ;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400" smtClean="0">
                <a:cs typeface="Arial" charset="0"/>
                <a:sym typeface="Symbol" pitchFamily="18" charset="2"/>
              </a:rPr>
              <a:t>				0 otherwise.</a:t>
            </a:r>
            <a:endParaRPr lang="en-GB" sz="2400" smtClean="0">
              <a:cs typeface="Arial" charset="0"/>
              <a:sym typeface="Symbol" pitchFamily="18" charset="2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GB" sz="2400" smtClean="0">
                <a:cs typeface="Arial" charset="0"/>
                <a:sym typeface="Symbol" pitchFamily="18" charset="2"/>
              </a:rPr>
              <a:t>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cs typeface="Arial" charset="0"/>
                <a:sym typeface="Symbol" pitchFamily="18" charset="2"/>
              </a:rPr>
              <a:t>(</a:t>
            </a:r>
            <a:r>
              <a:rPr lang="en-GB" sz="2400" smtClean="0">
                <a:cs typeface="Arial" charset="0"/>
              </a:rPr>
              <a:t>◊</a:t>
            </a:r>
            <a:r>
              <a:rPr lang="en-GB" sz="2400" smtClean="0">
                <a:cs typeface="Arial" charset="0"/>
                <a:sym typeface="Symbol" pitchFamily="18" charset="2"/>
              </a:rPr>
              <a:t>)=1  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z="2400" smtClean="0">
                <a:cs typeface="Arial" charset="0"/>
                <a:sym typeface="Symbol" pitchFamily="18" charset="2"/>
              </a:rPr>
              <a:t>   w': (w,w')R 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w' </a:t>
            </a:r>
            <a:r>
              <a:rPr lang="en-GB" sz="2400" smtClean="0">
                <a:cs typeface="Arial" charset="0"/>
                <a:sym typeface="Symbol" pitchFamily="18" charset="2"/>
              </a:rPr>
              <a:t>()=1 ;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400" smtClean="0">
                <a:cs typeface="Arial" charset="0"/>
                <a:sym typeface="Symbol" pitchFamily="18" charset="2"/>
              </a:rPr>
              <a:t>				0 otherwise.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None/>
            </a:pPr>
            <a:endParaRPr lang="en-US" sz="2400" smtClean="0">
              <a:cs typeface="Arial" charset="0"/>
              <a:sym typeface="Symbol" pitchFamily="18" charset="2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tx2"/>
                </a:solidFill>
                <a:cs typeface="Arial" charset="0"/>
                <a:sym typeface="Symbol" pitchFamily="18" charset="2"/>
              </a:rPr>
              <a:t>Note</a:t>
            </a:r>
            <a:r>
              <a:rPr lang="en-US" sz="2400" smtClean="0">
                <a:cs typeface="Arial" charset="0"/>
                <a:sym typeface="Symbol" pitchFamily="18" charset="2"/>
              </a:rPr>
              <a:t>: Often, </a:t>
            </a:r>
            <a:r>
              <a:rPr lang="en-GB" sz="2400" smtClean="0">
                <a:cs typeface="Arial" charset="0"/>
                <a:sym typeface="Symbol" pitchFamily="18" charset="2"/>
              </a:rPr>
              <a:t>the operator </a:t>
            </a:r>
            <a:r>
              <a:rPr lang="en-GB" sz="2400" smtClean="0">
                <a:cs typeface="Arial" charset="0"/>
              </a:rPr>
              <a:t>◊ is defined in terms of □:</a:t>
            </a:r>
          </a:p>
          <a:p>
            <a:pPr lvl="1" eaLnBrk="1" hangingPunct="1"/>
            <a:r>
              <a:rPr lang="en-GB" sz="2400" smtClean="0">
                <a:cs typeface="Arial" charset="0"/>
              </a:rPr>
              <a:t>	◊</a:t>
            </a:r>
            <a:r>
              <a:rPr lang="en-GB" sz="2400" smtClean="0">
                <a:cs typeface="Arial" charset="0"/>
                <a:sym typeface="Symbol" pitchFamily="18" charset="2"/>
              </a:rPr>
              <a:t>  </a:t>
            </a:r>
            <a:r>
              <a:rPr lang="en-GB" sz="2400" smtClean="0">
                <a:cs typeface="Arial" charset="0"/>
              </a:rPr>
              <a:t>□</a:t>
            </a:r>
            <a:r>
              <a:rPr lang="en-GB" sz="2400" smtClean="0">
                <a:cs typeface="Arial" charset="0"/>
                <a:sym typeface="Symbol" pitchFamily="18" charset="2"/>
              </a:rPr>
              <a:t> </a:t>
            </a:r>
          </a:p>
          <a:p>
            <a:pPr marL="0" indent="0" eaLnBrk="1" hangingPunct="1">
              <a:lnSpc>
                <a:spcPct val="105000"/>
              </a:lnSpc>
              <a:buFont typeface="Wingdings" pitchFamily="2" charset="2"/>
              <a:buNone/>
            </a:pPr>
            <a:endParaRPr lang="en-US" sz="2400" smtClean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8192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8" name="Equation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669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Semantics of Modal Logic (</a:t>
            </a:r>
            <a:r>
              <a:rPr lang="en-GB" smtClean="0">
                <a:cs typeface="Arial" charset="0"/>
              </a:rPr>
              <a:t>□ and ◊)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cs typeface="Arial" charset="0"/>
                <a:sym typeface="Symbol" pitchFamily="18" charset="2"/>
              </a:rPr>
              <a:t>We can also prove the equivalence of </a:t>
            </a:r>
            <a:r>
              <a:rPr lang="en-GB" sz="2400" smtClean="0">
                <a:cs typeface="Arial" charset="0"/>
              </a:rPr>
              <a:t>□ and </a:t>
            </a:r>
            <a:r>
              <a:rPr lang="en-GB" sz="2400" smtClean="0">
                <a:cs typeface="Arial" charset="0"/>
                <a:sym typeface="Symbol" pitchFamily="18" charset="2"/>
              </a:rPr>
              <a:t>◊ for our definitions above</a:t>
            </a:r>
            <a:r>
              <a:rPr lang="en-US" sz="2400" smtClean="0">
                <a:cs typeface="Arial" charset="0"/>
                <a:sym typeface="Symbol" pitchFamily="18" charset="2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2400" smtClean="0">
                <a:cs typeface="Arial" charset="0"/>
                <a:sym typeface="Symbol" pitchFamily="18" charset="2"/>
              </a:rPr>
              <a:t>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cs typeface="Arial" charset="0"/>
                <a:sym typeface="Symbol" pitchFamily="18" charset="2"/>
              </a:rPr>
              <a:t>(</a:t>
            </a:r>
            <a:r>
              <a:rPr lang="en-GB" sz="2400" smtClean="0">
                <a:cs typeface="Arial" charset="0"/>
              </a:rPr>
              <a:t>□</a:t>
            </a:r>
            <a:r>
              <a:rPr lang="en-GB" sz="2400" smtClean="0">
                <a:cs typeface="Arial" charset="0"/>
                <a:sym typeface="Symbol" pitchFamily="18" charset="2"/>
              </a:rPr>
              <a:t>)=1 </a:t>
            </a: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	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z="2400" smtClean="0">
                <a:cs typeface="Arial" charset="0"/>
                <a:sym typeface="Symbol" pitchFamily="18" charset="2"/>
              </a:rPr>
              <a:t> (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cs typeface="Arial" charset="0"/>
                <a:sym typeface="Symbol" pitchFamily="18" charset="2"/>
              </a:rPr>
              <a:t>(</a:t>
            </a:r>
            <a:r>
              <a:rPr lang="en-GB" sz="2400" smtClean="0">
                <a:cs typeface="Arial" charset="0"/>
              </a:rPr>
              <a:t>□</a:t>
            </a:r>
            <a:r>
              <a:rPr lang="en-GB" sz="2400" smtClean="0">
                <a:cs typeface="Arial" charset="0"/>
                <a:sym typeface="Symbol" pitchFamily="18" charset="2"/>
              </a:rPr>
              <a:t>)=1) </a:t>
            </a: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 </a:t>
            </a:r>
            <a:r>
              <a:rPr lang="en-GB" sz="2400" smtClean="0">
                <a:cs typeface="Arial" charset="0"/>
                <a:sym typeface="Symbol" pitchFamily="18" charset="2"/>
              </a:rPr>
              <a:t>(</a:t>
            </a: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or</a:t>
            </a:r>
            <a:r>
              <a:rPr lang="en-GB" sz="2400" smtClean="0">
                <a:cs typeface="Arial" charset="0"/>
                <a:sym typeface="Symbol" pitchFamily="18" charset="2"/>
              </a:rPr>
              <a:t>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cs typeface="Arial" charset="0"/>
                <a:sym typeface="Symbol" pitchFamily="18" charset="2"/>
              </a:rPr>
              <a:t>(</a:t>
            </a:r>
            <a:r>
              <a:rPr lang="en-GB" sz="2400" smtClean="0">
                <a:cs typeface="Arial" charset="0"/>
              </a:rPr>
              <a:t>□</a:t>
            </a:r>
            <a:r>
              <a:rPr lang="en-GB" sz="2400" smtClean="0">
                <a:cs typeface="Arial" charset="0"/>
                <a:sym typeface="Symbol" pitchFamily="18" charset="2"/>
              </a:rPr>
              <a:t>)=0)</a:t>
            </a: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		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z="2400" smtClean="0">
                <a:cs typeface="Arial" charset="0"/>
                <a:sym typeface="Symbol" pitchFamily="18" charset="2"/>
              </a:rPr>
              <a:t> w': (w,w')R 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w' </a:t>
            </a:r>
            <a:r>
              <a:rPr lang="en-GB" sz="2400" smtClean="0">
                <a:cs typeface="Arial" charset="0"/>
                <a:sym typeface="Symbol" pitchFamily="18" charset="2"/>
              </a:rPr>
              <a:t>()=1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		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z="2400" smtClean="0">
                <a:cs typeface="Arial" charset="0"/>
                <a:sym typeface="Symbol" pitchFamily="18" charset="2"/>
              </a:rPr>
              <a:t> w': (w,w')R 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w' </a:t>
            </a:r>
            <a:r>
              <a:rPr lang="en-GB" sz="2400" smtClean="0">
                <a:cs typeface="Arial" charset="0"/>
                <a:sym typeface="Symbol" pitchFamily="18" charset="2"/>
              </a:rPr>
              <a:t>()=0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		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z="2400" smtClean="0">
                <a:cs typeface="Arial" charset="0"/>
                <a:sym typeface="Symbol" pitchFamily="18" charset="2"/>
              </a:rPr>
              <a:t> w': (w,w')R 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w' </a:t>
            </a:r>
            <a:r>
              <a:rPr lang="en-GB" sz="2400" smtClean="0">
                <a:cs typeface="Arial" charset="0"/>
                <a:sym typeface="Symbol" pitchFamily="18" charset="2"/>
              </a:rPr>
              <a:t>()=1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cs typeface="Arial" charset="0"/>
                <a:sym typeface="Symbol" pitchFamily="18" charset="2"/>
              </a:rPr>
              <a:t>		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z="2400" smtClean="0">
                <a:cs typeface="Arial" charset="0"/>
                <a:sym typeface="Symbol" pitchFamily="18" charset="2"/>
              </a:rPr>
              <a:t>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cs typeface="Arial" charset="0"/>
                <a:sym typeface="Symbol" pitchFamily="18" charset="2"/>
              </a:rPr>
              <a:t>(◊)=1 </a:t>
            </a: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</a:t>
            </a:r>
            <a:endParaRPr lang="en-US" sz="2400" smtClean="0">
              <a:solidFill>
                <a:srgbClr val="D60093"/>
              </a:solidFill>
              <a:cs typeface="Arial" charset="0"/>
              <a:sym typeface="Symbol" pitchFamily="18" charset="2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2400" smtClean="0">
                <a:cs typeface="Arial" charset="0"/>
                <a:sym typeface="Symbol" pitchFamily="18" charset="2"/>
              </a:rPr>
              <a:t>This means:	</a:t>
            </a:r>
            <a:r>
              <a:rPr lang="en-GB" sz="2800" smtClean="0">
                <a:cs typeface="Arial" charset="0"/>
                <a:sym typeface="Symbol" pitchFamily="18" charset="2"/>
              </a:rPr>
              <a:t></a:t>
            </a:r>
            <a:r>
              <a:rPr lang="en-GB" sz="2800" smtClean="0">
                <a:cs typeface="Arial" charset="0"/>
              </a:rPr>
              <a:t>□</a:t>
            </a:r>
            <a:r>
              <a:rPr lang="en-GB" sz="2800" smtClean="0">
                <a:cs typeface="Arial" charset="0"/>
                <a:sym typeface="Symbol" pitchFamily="18" charset="2"/>
              </a:rPr>
              <a:t>  ◊</a:t>
            </a:r>
          </a:p>
          <a:p>
            <a:pPr marL="0" indent="0"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en-GB" sz="2400" smtClean="0">
                <a:solidFill>
                  <a:schemeClr val="tx2"/>
                </a:solidFill>
                <a:cs typeface="Arial" charset="0"/>
              </a:rPr>
              <a:t>Exercise</a:t>
            </a:r>
            <a:r>
              <a:rPr lang="en-GB" sz="2400" smtClean="0">
                <a:cs typeface="Arial" charset="0"/>
              </a:rPr>
              <a:t>:  Proof ◊</a:t>
            </a:r>
            <a:r>
              <a:rPr lang="en-GB" sz="2400" smtClean="0">
                <a:cs typeface="Arial" charset="0"/>
                <a:sym typeface="Symbol" pitchFamily="18" charset="2"/>
              </a:rPr>
              <a:t>  </a:t>
            </a:r>
            <a:r>
              <a:rPr lang="en-GB" sz="2400" smtClean="0">
                <a:cs typeface="Arial" charset="0"/>
              </a:rPr>
              <a:t>□</a:t>
            </a:r>
            <a:r>
              <a:rPr lang="en-GB" sz="2400" smtClean="0">
                <a:cs typeface="Arial" charset="0"/>
                <a:sym typeface="Symbol" pitchFamily="18" charset="2"/>
              </a:rPr>
              <a:t> !</a:t>
            </a:r>
          </a:p>
        </p:txBody>
      </p:sp>
      <p:graphicFrame>
        <p:nvGraphicFramePr>
          <p:cNvPr id="8294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122" name="Equation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669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Semantics of Modal Logic (</a:t>
            </a:r>
            <a:r>
              <a:rPr lang="en-GB" smtClean="0">
                <a:cs typeface="Arial" charset="0"/>
              </a:rPr>
              <a:t>□ and ◊)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400" smtClean="0">
                <a:cs typeface="Arial" charset="0"/>
                <a:sym typeface="Symbol" pitchFamily="18" charset="2"/>
              </a:rPr>
              <a:t>Other logical operators are interpreted as usual, e.g.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cs typeface="Arial" charset="0"/>
                <a:sym typeface="Symbol" pitchFamily="18" charset="2"/>
              </a:rPr>
              <a:t>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cs typeface="Arial" charset="0"/>
                <a:sym typeface="Symbol" pitchFamily="18" charset="2"/>
              </a:rPr>
              <a:t>(</a:t>
            </a:r>
            <a:r>
              <a:rPr lang="en-GB" sz="2400" smtClean="0">
                <a:cs typeface="Arial" charset="0"/>
              </a:rPr>
              <a:t>□</a:t>
            </a:r>
            <a:r>
              <a:rPr lang="en-GB" sz="2400" smtClean="0">
                <a:cs typeface="Arial" charset="0"/>
                <a:sym typeface="Symbol" pitchFamily="18" charset="2"/>
              </a:rPr>
              <a:t>)=1 </a:t>
            </a: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z="2400" smtClean="0">
                <a:cs typeface="Arial" charset="0"/>
                <a:sym typeface="Symbol" pitchFamily="18" charset="2"/>
              </a:rPr>
              <a:t>  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cs typeface="Arial" charset="0"/>
                <a:sym typeface="Symbol" pitchFamily="18" charset="2"/>
              </a:rPr>
              <a:t>(</a:t>
            </a:r>
            <a:r>
              <a:rPr lang="en-GB" sz="2400" smtClean="0">
                <a:cs typeface="Arial" charset="0"/>
              </a:rPr>
              <a:t>□</a:t>
            </a:r>
            <a:r>
              <a:rPr lang="en-GB" sz="2400" smtClean="0">
                <a:cs typeface="Arial" charset="0"/>
                <a:sym typeface="Symbol" pitchFamily="18" charset="2"/>
              </a:rPr>
              <a:t>)=0 </a:t>
            </a:r>
            <a:r>
              <a:rPr lang="en-GB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</a:t>
            </a:r>
            <a:endParaRPr lang="en-GB" sz="2400" smtClean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83972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146" name="Equation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669925"/>
          </a:xfrm>
        </p:spPr>
        <p:txBody>
          <a:bodyPr/>
          <a:lstStyle/>
          <a:p>
            <a:pPr eaLnBrk="1" hangingPunct="1"/>
            <a:r>
              <a:rPr lang="en-US" sz="3600" smtClean="0"/>
              <a:t>Semantics of ML - Complex Formulas</a:t>
            </a:r>
            <a:endParaRPr lang="en-GB" sz="3600" smtClean="0">
              <a:cs typeface="Arial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5105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798513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</a:rPr>
              <a:t>The interpretation of a complex formula of ML is based on the interpretation of the atomic propositional symbols, and then composed using the interpretation function </a:t>
            </a:r>
            <a:r>
              <a:rPr lang="en-GB" sz="2400" smtClean="0">
                <a:cs typeface="Arial" charset="0"/>
                <a:sym typeface="Symbol" pitchFamily="18" charset="2"/>
              </a:rPr>
              <a:t> </a:t>
            </a:r>
            <a:r>
              <a:rPr lang="en-GB" sz="2400" smtClean="0">
                <a:cs typeface="Arial" charset="0"/>
              </a:rPr>
              <a:t>defined above, e.g.  </a:t>
            </a:r>
          </a:p>
          <a:p>
            <a:pPr marL="798513" lvl="1" indent="-341313" eaLnBrk="1" hangingPunct="1">
              <a:tabLst>
                <a:tab pos="798513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  <a:sym typeface="Symbol" pitchFamily="18" charset="2"/>
              </a:rPr>
              <a:t>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cs typeface="Arial" charset="0"/>
                <a:sym typeface="Symbol" pitchFamily="18" charset="2"/>
              </a:rPr>
              <a:t>(</a:t>
            </a:r>
            <a:r>
              <a:rPr lang="en-GB" sz="2400" smtClean="0">
                <a:cs typeface="Arial" charset="0"/>
              </a:rPr>
              <a:t>□</a:t>
            </a:r>
            <a:r>
              <a:rPr lang="en-GB" sz="2400" smtClean="0">
                <a:cs typeface="Arial" charset="0"/>
                <a:sym typeface="Symbol" pitchFamily="18" charset="2"/>
              </a:rPr>
              <a:t>)=1 	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z="2400" smtClean="0">
                <a:cs typeface="Arial" charset="0"/>
                <a:sym typeface="Symbol" pitchFamily="18" charset="2"/>
              </a:rPr>
              <a:t>   (w': (w,w')R 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w' </a:t>
            </a:r>
            <a:r>
              <a:rPr lang="en-GB" sz="2400" smtClean="0">
                <a:cs typeface="Arial" charset="0"/>
                <a:sym typeface="Symbol" pitchFamily="18" charset="2"/>
              </a:rPr>
              <a:t>()=1)</a:t>
            </a:r>
          </a:p>
          <a:p>
            <a:pPr marL="798513" lvl="1" indent="-341313" eaLnBrk="1" hangingPunct="1">
              <a:buFont typeface="Wingdings" pitchFamily="2" charset="2"/>
              <a:buNone/>
              <a:tabLst>
                <a:tab pos="798513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  <a:sym typeface="Symbol" pitchFamily="18" charset="2"/>
              </a:rPr>
              <a:t>		</a:t>
            </a:r>
            <a:r>
              <a:rPr lang="en-GB" sz="2400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z="2400" smtClean="0">
                <a:cs typeface="Arial" charset="0"/>
                <a:sym typeface="Symbol" pitchFamily="18" charset="2"/>
              </a:rPr>
              <a:t>       w': (w,w')R 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w' </a:t>
            </a:r>
            <a:r>
              <a:rPr lang="en-GB" sz="2400" smtClean="0">
                <a:cs typeface="Arial" charset="0"/>
                <a:sym typeface="Symbol" pitchFamily="18" charset="2"/>
              </a:rPr>
              <a:t>()=0</a:t>
            </a:r>
            <a:endParaRPr lang="en-GB" sz="2400" smtClean="0">
              <a:solidFill>
                <a:srgbClr val="D60093"/>
              </a:solidFill>
              <a:cs typeface="Arial" charset="0"/>
              <a:sym typeface="Symbol" pitchFamily="18" charset="2"/>
            </a:endParaRPr>
          </a:p>
          <a:p>
            <a:pPr marL="0" indent="0" eaLnBrk="1" hangingPunct="1">
              <a:spcBef>
                <a:spcPct val="60000"/>
              </a:spcBef>
              <a:spcAft>
                <a:spcPct val="20000"/>
              </a:spcAft>
              <a:buFont typeface="Wingdings" pitchFamily="2" charset="2"/>
              <a:buNone/>
              <a:tabLst>
                <a:tab pos="798513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  <a:sym typeface="Symbol" pitchFamily="18" charset="2"/>
              </a:rPr>
              <a:t>Let's say   (PQ).  </a:t>
            </a:r>
          </a:p>
          <a:p>
            <a:pPr marL="798513" lvl="1" indent="-341313" eaLnBrk="1" hangingPunct="1">
              <a:spcAft>
                <a:spcPct val="10000"/>
              </a:spcAft>
              <a:buClr>
                <a:schemeClr val="accent2"/>
              </a:buClr>
              <a:tabLst>
                <a:tab pos="798513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  <a:sym typeface="Symbol" pitchFamily="18" charset="2"/>
              </a:rPr>
              <a:t>w': (w,w')R  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w' </a:t>
            </a:r>
            <a:r>
              <a:rPr lang="en-GB" sz="2400" smtClean="0">
                <a:cs typeface="Arial" charset="0"/>
                <a:sym typeface="Symbol" pitchFamily="18" charset="2"/>
              </a:rPr>
              <a:t>(PQ)=0</a:t>
            </a:r>
          </a:p>
          <a:p>
            <a:pPr marL="798513" lvl="1" indent="-341313" eaLnBrk="1" hangingPunct="1">
              <a:spcAft>
                <a:spcPct val="10000"/>
              </a:spcAft>
              <a:buClr>
                <a:schemeClr val="accent2"/>
              </a:buClr>
              <a:tabLst>
                <a:tab pos="798513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  <a:sym typeface="Symbol" pitchFamily="18" charset="2"/>
              </a:rPr>
              <a:t>w': (w,w')R  (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w' </a:t>
            </a:r>
            <a:r>
              <a:rPr lang="en-GB" sz="2400" smtClean="0">
                <a:cs typeface="Arial" charset="0"/>
                <a:sym typeface="Symbol" pitchFamily="18" charset="2"/>
              </a:rPr>
              <a:t>(P)=0 </a:t>
            </a:r>
            <a:r>
              <a:rPr lang="en-US" sz="2400" smtClean="0">
                <a:cs typeface="Arial" charset="0"/>
                <a:sym typeface="Symbol" pitchFamily="18" charset="2"/>
              </a:rPr>
              <a:t></a:t>
            </a:r>
            <a:r>
              <a:rPr lang="en-US" sz="2400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2400" smtClean="0">
                <a:cs typeface="Arial" charset="0"/>
                <a:sym typeface="Symbol" pitchFamily="18" charset="2"/>
              </a:rPr>
              <a:t></a:t>
            </a:r>
            <a:r>
              <a:rPr lang="en-GB" sz="2400" baseline="-25000" smtClean="0">
                <a:cs typeface="Arial" charset="0"/>
                <a:sym typeface="Symbol" pitchFamily="18" charset="2"/>
              </a:rPr>
              <a:t>w' </a:t>
            </a:r>
            <a:r>
              <a:rPr lang="en-GB" sz="2400" smtClean="0">
                <a:cs typeface="Arial" charset="0"/>
                <a:sym typeface="Symbol" pitchFamily="18" charset="2"/>
              </a:rPr>
              <a:t>(Q)=0)</a:t>
            </a:r>
            <a:endParaRPr lang="en-GB" sz="2000" smtClean="0">
              <a:cs typeface="Arial" charset="0"/>
              <a:sym typeface="Symbol" pitchFamily="18" charset="2"/>
            </a:endParaRPr>
          </a:p>
          <a:p>
            <a:pPr marL="0" indent="0" eaLnBrk="1" hangingPunct="1">
              <a:spcBef>
                <a:spcPct val="60000"/>
              </a:spcBef>
              <a:spcAft>
                <a:spcPct val="20000"/>
              </a:spcAft>
              <a:buFont typeface="Wingdings" pitchFamily="2" charset="2"/>
              <a:buNone/>
              <a:tabLst>
                <a:tab pos="798513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  <a:sym typeface="Symbol" pitchFamily="18" charset="2"/>
              </a:rPr>
              <a:t>"P or Q" is not necessarily true in world w, if there is a world w', accessible from w, in which P is false or Q is false.</a:t>
            </a:r>
            <a:r>
              <a:rPr lang="en-GB" sz="2400" smtClean="0">
                <a:latin typeface="Lucida Console" pitchFamily="49" charset="0"/>
                <a:cs typeface="Arial" charset="0"/>
                <a:sym typeface="Symbol" pitchFamily="18" charset="2"/>
              </a:rPr>
              <a:t>	</a:t>
            </a:r>
          </a:p>
        </p:txBody>
      </p:sp>
      <p:graphicFrame>
        <p:nvGraphicFramePr>
          <p:cNvPr id="8499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70" name="Equation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669925"/>
          </a:xfrm>
        </p:spPr>
        <p:txBody>
          <a:bodyPr/>
          <a:lstStyle/>
          <a:p>
            <a:pPr eaLnBrk="1" hangingPunct="1"/>
            <a:r>
              <a:rPr lang="en-US" sz="3600" smtClean="0"/>
              <a:t>Semantics of Modal Logic - Grounding</a:t>
            </a:r>
            <a:endParaRPr lang="en-GB" sz="3600" smtClean="0">
              <a:cs typeface="Arial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2908300" algn="l"/>
                <a:tab pos="3309938" algn="l"/>
              </a:tabLst>
            </a:pPr>
            <a:r>
              <a:rPr lang="en-GB" sz="2800" smtClean="0">
                <a:cs typeface="Arial" charset="0"/>
              </a:rPr>
              <a:t>The interpretation in ML of a formula P, Q, ... of the propositional language of ML corresponds to its truth value in the "current world":</a:t>
            </a:r>
          </a:p>
          <a:p>
            <a:pPr lvl="1" eaLnBrk="1" hangingPunct="1">
              <a:tabLst>
                <a:tab pos="2908300" algn="l"/>
                <a:tab pos="3309938" algn="l"/>
              </a:tabLst>
            </a:pPr>
            <a:r>
              <a:rPr lang="en-GB" smtClean="0">
                <a:cs typeface="Arial" charset="0"/>
              </a:rPr>
              <a:t> </a:t>
            </a:r>
            <a:r>
              <a:rPr lang="en-GB" smtClean="0">
                <a:cs typeface="Arial" charset="0"/>
                <a:sym typeface="Symbol" pitchFamily="18" charset="2"/>
              </a:rPr>
              <a:t></a:t>
            </a:r>
            <a:r>
              <a:rPr lang="en-GB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mtClean="0">
                <a:cs typeface="Arial" charset="0"/>
                <a:sym typeface="Symbol" pitchFamily="18" charset="2"/>
              </a:rPr>
              <a:t>(P)=1 </a:t>
            </a:r>
            <a:r>
              <a:rPr lang="en-GB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	</a:t>
            </a:r>
            <a:r>
              <a:rPr lang="en-GB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</a:t>
            </a:r>
            <a:r>
              <a:rPr lang="en-GB" smtClean="0">
                <a:cs typeface="Arial" charset="0"/>
                <a:sym typeface="Symbol" pitchFamily="18" charset="2"/>
              </a:rPr>
              <a:t>   	</a:t>
            </a:r>
            <a:r>
              <a:rPr lang="en-GB" smtClean="0">
                <a:latin typeface="Lucida Console" pitchFamily="49" charset="0"/>
                <a:cs typeface="Arial" charset="0"/>
                <a:sym typeface="Symbol" pitchFamily="18" charset="2"/>
              </a:rPr>
              <a:t>I</a:t>
            </a:r>
            <a:r>
              <a:rPr lang="en-GB" smtClean="0">
                <a:cs typeface="Arial" charset="0"/>
                <a:sym typeface="Symbol" pitchFamily="18" charset="2"/>
              </a:rPr>
              <a:t>(P) is true in w.</a:t>
            </a:r>
          </a:p>
          <a:p>
            <a:pPr lvl="1" eaLnBrk="1" hangingPunct="1">
              <a:tabLst>
                <a:tab pos="2908300" algn="l"/>
                <a:tab pos="3309938" algn="l"/>
              </a:tabLst>
            </a:pPr>
            <a:r>
              <a:rPr lang="en-GB" smtClean="0">
                <a:cs typeface="Arial" charset="0"/>
                <a:sym typeface="Symbol" pitchFamily="18" charset="2"/>
              </a:rPr>
              <a:t> </a:t>
            </a:r>
            <a:r>
              <a:rPr lang="en-GB" baseline="-25000" smtClean="0">
                <a:cs typeface="Arial" charset="0"/>
                <a:sym typeface="Symbol" pitchFamily="18" charset="2"/>
              </a:rPr>
              <a:t>w </a:t>
            </a:r>
            <a:r>
              <a:rPr lang="en-GB" smtClean="0">
                <a:cs typeface="Arial" charset="0"/>
                <a:sym typeface="Symbol" pitchFamily="18" charset="2"/>
              </a:rPr>
              <a:t>(PQ)=1  	</a:t>
            </a:r>
            <a:r>
              <a:rPr lang="en-GB" u="sng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iff </a:t>
            </a:r>
            <a:r>
              <a:rPr lang="en-GB" smtClean="0">
                <a:solidFill>
                  <a:srgbClr val="D60093"/>
                </a:solidFill>
                <a:cs typeface="Arial" charset="0"/>
                <a:sym typeface="Symbol" pitchFamily="18" charset="2"/>
              </a:rPr>
              <a:t>    </a:t>
            </a:r>
            <a:r>
              <a:rPr lang="en-GB" smtClean="0">
                <a:latin typeface="Lucida Console" pitchFamily="49" charset="0"/>
                <a:cs typeface="Arial" charset="0"/>
                <a:sym typeface="Symbol" pitchFamily="18" charset="2"/>
              </a:rPr>
              <a:t>I</a:t>
            </a:r>
            <a:r>
              <a:rPr lang="en-GB" smtClean="0">
                <a:cs typeface="Arial" charset="0"/>
                <a:sym typeface="Symbol" pitchFamily="18" charset="2"/>
              </a:rPr>
              <a:t>(PQ) is true in w.</a:t>
            </a:r>
          </a:p>
          <a:p>
            <a:pPr lvl="1" eaLnBrk="1" hangingPunct="1">
              <a:tabLst>
                <a:tab pos="2908300" algn="l"/>
                <a:tab pos="3309938" algn="l"/>
              </a:tabLst>
            </a:pPr>
            <a:r>
              <a:rPr lang="en-US" smtClean="0">
                <a:cs typeface="Arial" charset="0"/>
                <a:sym typeface="Symbol" pitchFamily="18" charset="2"/>
              </a:rPr>
              <a:t>...</a:t>
            </a:r>
            <a:endParaRPr lang="en-GB" smtClean="0">
              <a:cs typeface="Arial" charset="0"/>
            </a:endParaRPr>
          </a:p>
        </p:txBody>
      </p:sp>
      <p:graphicFrame>
        <p:nvGraphicFramePr>
          <p:cNvPr id="8602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194" name="Equation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669925"/>
          </a:xfrm>
        </p:spPr>
        <p:txBody>
          <a:bodyPr/>
          <a:lstStyle/>
          <a:p>
            <a:pPr eaLnBrk="1" hangingPunct="1"/>
            <a:r>
              <a:rPr lang="en-US" sz="3600" smtClean="0"/>
              <a:t>Semantics of Modal Logic</a:t>
            </a:r>
            <a:endParaRPr lang="en-GB" sz="3600" smtClean="0">
              <a:cs typeface="Arial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953000"/>
          </a:xfrm>
        </p:spPr>
        <p:txBody>
          <a:bodyPr/>
          <a:lstStyle/>
          <a:p>
            <a:pPr marL="347663" indent="-347663" eaLnBrk="1" hangingPunct="1"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</a:rPr>
              <a:t>A formula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r>
              <a:rPr lang="en-GB" sz="2400" smtClean="0">
                <a:cs typeface="Arial" charset="0"/>
                <a:sym typeface="Symbol" pitchFamily="18" charset="2"/>
              </a:rPr>
              <a:t> is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satisfied</a:t>
            </a:r>
            <a:r>
              <a:rPr lang="en-GB" sz="2400" smtClean="0">
                <a:cs typeface="Arial" charset="0"/>
              </a:rPr>
              <a:t> in a</a:t>
            </a:r>
            <a:r>
              <a:rPr lang="en-GB" sz="2400" smtClean="0">
                <a:cs typeface="Arial" charset="0"/>
                <a:sym typeface="Symbol" pitchFamily="18" charset="2"/>
              </a:rPr>
              <a:t> world w of a Model M=&lt;W,R,&gt;, if it is true in this world wW under the given interpretation , i.e.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</a:t>
            </a:r>
            <a:r>
              <a:rPr lang="en-GB" sz="2400" baseline="-25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w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()=1</a:t>
            </a:r>
            <a:r>
              <a:rPr lang="en-GB" sz="2400" smtClean="0">
                <a:cs typeface="Arial" charset="0"/>
              </a:rPr>
              <a:t>.</a:t>
            </a:r>
            <a:r>
              <a:rPr lang="en-GB" sz="2400" smtClean="0">
                <a:cs typeface="Arial" charset="0"/>
                <a:sym typeface="Symbol" pitchFamily="18" charset="2"/>
              </a:rPr>
              <a:t> </a:t>
            </a:r>
          </a:p>
          <a:p>
            <a:pPr marL="347663" indent="-347663" eaLnBrk="1" hangingPunct="1">
              <a:buFont typeface="Wingdings" pitchFamily="2" charset="2"/>
              <a:buNone/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US" sz="2400" smtClean="0">
                <a:cs typeface="Arial" charset="0"/>
              </a:rPr>
              <a:t>			</a:t>
            </a:r>
            <a:r>
              <a:rPr lang="en-US" sz="2400" smtClean="0">
                <a:solidFill>
                  <a:srgbClr val="000099"/>
                </a:solidFill>
                <a:cs typeface="Arial" charset="0"/>
              </a:rPr>
              <a:t>M,</a:t>
            </a:r>
            <a:r>
              <a:rPr lang="en-US" sz="90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2400" smtClean="0">
                <a:solidFill>
                  <a:srgbClr val="000099"/>
                </a:solidFill>
                <a:cs typeface="Arial" charset="0"/>
              </a:rPr>
              <a:t>w |=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endParaRPr lang="en-GB" sz="2400" smtClean="0">
              <a:solidFill>
                <a:srgbClr val="000099"/>
              </a:solidFill>
              <a:cs typeface="Arial" charset="0"/>
            </a:endParaRPr>
          </a:p>
          <a:p>
            <a:pPr marL="347663" indent="-347663" eaLnBrk="1" hangingPunct="1"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</a:rPr>
              <a:t>A formula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r>
              <a:rPr lang="en-GB" sz="2400" smtClean="0">
                <a:cs typeface="Arial" charset="0"/>
                <a:sym typeface="Symbol" pitchFamily="18" charset="2"/>
              </a:rPr>
              <a:t> is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true</a:t>
            </a:r>
            <a:r>
              <a:rPr lang="en-GB" sz="2400" smtClean="0">
                <a:cs typeface="Arial" charset="0"/>
                <a:sym typeface="Symbol" pitchFamily="18" charset="2"/>
              </a:rPr>
              <a:t> </a:t>
            </a:r>
            <a:r>
              <a:rPr lang="en-GB" sz="2400" smtClean="0">
                <a:cs typeface="Arial" charset="0"/>
              </a:rPr>
              <a:t>in a</a:t>
            </a:r>
            <a:r>
              <a:rPr lang="en-GB" sz="2400" smtClean="0">
                <a:cs typeface="Arial" charset="0"/>
                <a:sym typeface="Symbol" pitchFamily="18" charset="2"/>
              </a:rPr>
              <a:t> Model M=&lt;W,R,&gt;, if it is satisfied in all worlds wW of M</a:t>
            </a:r>
            <a:r>
              <a:rPr lang="en-GB" sz="2400" smtClean="0">
                <a:cs typeface="Arial" charset="0"/>
              </a:rPr>
              <a:t>.</a:t>
            </a:r>
            <a:r>
              <a:rPr lang="en-GB" sz="2400" smtClean="0">
                <a:cs typeface="Arial" charset="0"/>
                <a:sym typeface="Symbol" pitchFamily="18" charset="2"/>
              </a:rPr>
              <a:t> </a:t>
            </a:r>
          </a:p>
          <a:p>
            <a:pPr marL="347663" indent="-347663" eaLnBrk="1" hangingPunct="1">
              <a:buFont typeface="Wingdings" pitchFamily="2" charset="2"/>
              <a:buNone/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US" sz="2400" smtClean="0">
                <a:solidFill>
                  <a:srgbClr val="000099"/>
                </a:solidFill>
                <a:cs typeface="Arial" charset="0"/>
              </a:rPr>
              <a:t>			M |=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endParaRPr lang="en-GB" sz="2400" smtClean="0">
              <a:cs typeface="Arial" charset="0"/>
            </a:endParaRPr>
          </a:p>
          <a:p>
            <a:pPr marL="347663" indent="-347663" eaLnBrk="1" hangingPunct="1"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</a:rPr>
              <a:t>A formula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r>
              <a:rPr lang="en-GB" sz="2400" smtClean="0">
                <a:cs typeface="Arial" charset="0"/>
                <a:sym typeface="Symbol" pitchFamily="18" charset="2"/>
              </a:rPr>
              <a:t> is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valid</a:t>
            </a:r>
            <a:r>
              <a:rPr lang="en-GB" sz="2400" smtClean="0">
                <a:cs typeface="Arial" charset="0"/>
                <a:sym typeface="Symbol" pitchFamily="18" charset="2"/>
              </a:rPr>
              <a:t>, if it is true in all Models.</a:t>
            </a:r>
          </a:p>
          <a:p>
            <a:pPr marL="347663" indent="-347663" eaLnBrk="1" hangingPunct="1">
              <a:buFont typeface="Wingdings" pitchFamily="2" charset="2"/>
              <a:buNone/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US" sz="2400" smtClean="0">
                <a:solidFill>
                  <a:srgbClr val="000099"/>
                </a:solidFill>
                <a:cs typeface="Arial" charset="0"/>
              </a:rPr>
              <a:t>			</a:t>
            </a:r>
            <a:r>
              <a:rPr lang="en-US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</a:t>
            </a:r>
            <a:r>
              <a:rPr lang="en-US" sz="2400" smtClean="0">
                <a:solidFill>
                  <a:srgbClr val="000099"/>
                </a:solidFill>
                <a:cs typeface="Arial" charset="0"/>
              </a:rPr>
              <a:t>|=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endParaRPr lang="en-GB" sz="2400" smtClean="0">
              <a:cs typeface="Arial" charset="0"/>
              <a:sym typeface="Symbol" pitchFamily="18" charset="2"/>
            </a:endParaRPr>
          </a:p>
          <a:p>
            <a:pPr marL="347663" indent="-347663" eaLnBrk="1" hangingPunct="1"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  <a:sym typeface="Symbol" pitchFamily="18" charset="2"/>
              </a:rPr>
              <a:t> </a:t>
            </a:r>
            <a:r>
              <a:rPr lang="en-GB" sz="2400" smtClean="0">
                <a:cs typeface="Arial" charset="0"/>
              </a:rPr>
              <a:t>A formula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r>
              <a:rPr lang="en-GB" sz="2400" smtClean="0">
                <a:cs typeface="Arial" charset="0"/>
                <a:sym typeface="Symbol" pitchFamily="18" charset="2"/>
              </a:rPr>
              <a:t> is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satisfiable</a:t>
            </a:r>
            <a:r>
              <a:rPr lang="en-GB" sz="2400" smtClean="0">
                <a:cs typeface="Arial" charset="0"/>
                <a:sym typeface="Symbol" pitchFamily="18" charset="2"/>
              </a:rPr>
              <a:t>, if it is satisfied in at least one world wW of</a:t>
            </a:r>
            <a:r>
              <a:rPr lang="en-GB" sz="2400" smtClean="0">
                <a:cs typeface="Arial" charset="0"/>
              </a:rPr>
              <a:t> one</a:t>
            </a:r>
            <a:r>
              <a:rPr lang="en-GB" sz="2400" smtClean="0">
                <a:cs typeface="Arial" charset="0"/>
                <a:sym typeface="Symbol" pitchFamily="18" charset="2"/>
              </a:rPr>
              <a:t> Model M=&lt;W,R,&gt;. (or: If its negation is not valid.) </a:t>
            </a:r>
            <a:endParaRPr lang="en-GB" sz="2400" smtClean="0">
              <a:solidFill>
                <a:srgbClr val="000099"/>
              </a:solidFill>
              <a:cs typeface="Arial" charset="0"/>
              <a:sym typeface="Symbol" pitchFamily="18" charset="2"/>
            </a:endParaRPr>
          </a:p>
        </p:txBody>
      </p:sp>
      <p:graphicFrame>
        <p:nvGraphicFramePr>
          <p:cNvPr id="8704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218" name="Equation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669925"/>
          </a:xfrm>
        </p:spPr>
        <p:txBody>
          <a:bodyPr/>
          <a:lstStyle/>
          <a:p>
            <a:pPr eaLnBrk="1" hangingPunct="1"/>
            <a:r>
              <a:rPr lang="en-US" sz="3600" smtClean="0"/>
              <a:t>Semantics of Modal Logic</a:t>
            </a:r>
            <a:endParaRPr lang="en-GB" sz="3600" smtClean="0">
              <a:cs typeface="Arial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953000"/>
          </a:xfrm>
        </p:spPr>
        <p:txBody>
          <a:bodyPr/>
          <a:lstStyle/>
          <a:p>
            <a:pPr marL="231775" indent="-231775" eaLnBrk="1" hangingPunct="1"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000" smtClean="0">
                <a:cs typeface="Arial" charset="0"/>
              </a:rPr>
              <a:t>A formula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r>
              <a:rPr lang="en-GB" sz="2000" smtClean="0">
                <a:cs typeface="Arial" charset="0"/>
                <a:sym typeface="Symbol" pitchFamily="18" charset="2"/>
              </a:rPr>
              <a:t> is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satisfied</a:t>
            </a:r>
            <a:r>
              <a:rPr lang="en-GB" sz="2000" smtClean="0">
                <a:cs typeface="Arial" charset="0"/>
              </a:rPr>
              <a:t> in a</a:t>
            </a:r>
            <a:r>
              <a:rPr lang="en-GB" sz="2000" smtClean="0">
                <a:cs typeface="Arial" charset="0"/>
                <a:sym typeface="Symbol" pitchFamily="18" charset="2"/>
              </a:rPr>
              <a:t> world w of a Model M=&lt;W,R,&gt;, if it is true in this world under the given interpretation , i.e.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</a:t>
            </a:r>
            <a:r>
              <a:rPr lang="en-GB" sz="2000" baseline="-25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w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()=1</a:t>
            </a:r>
            <a:r>
              <a:rPr lang="en-GB" sz="2000" smtClean="0">
                <a:cs typeface="Arial" charset="0"/>
              </a:rPr>
              <a:t>.</a:t>
            </a:r>
            <a:r>
              <a:rPr lang="en-GB" sz="2000" smtClean="0">
                <a:cs typeface="Arial" charset="0"/>
                <a:sym typeface="Symbol" pitchFamily="18" charset="2"/>
              </a:rPr>
              <a:t> </a:t>
            </a:r>
          </a:p>
          <a:p>
            <a:pPr marL="231775" indent="-231775" eaLnBrk="1" hangingPunct="1">
              <a:buFont typeface="Wingdings" pitchFamily="2" charset="2"/>
              <a:buNone/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US" sz="2000" smtClean="0">
                <a:cs typeface="Arial" charset="0"/>
              </a:rPr>
              <a:t>			</a:t>
            </a:r>
            <a:r>
              <a:rPr lang="en-US" sz="2000" smtClean="0">
                <a:solidFill>
                  <a:srgbClr val="000099"/>
                </a:solidFill>
                <a:cs typeface="Arial" charset="0"/>
              </a:rPr>
              <a:t>M, w |=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endParaRPr lang="en-GB" sz="2000" smtClean="0">
              <a:solidFill>
                <a:srgbClr val="000099"/>
              </a:solidFill>
              <a:cs typeface="Arial" charset="0"/>
            </a:endParaRPr>
          </a:p>
          <a:p>
            <a:pPr marL="231775" indent="-231775" eaLnBrk="1" hangingPunct="1">
              <a:spcBef>
                <a:spcPct val="30000"/>
              </a:spcBef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000" smtClean="0">
                <a:cs typeface="Arial" charset="0"/>
              </a:rPr>
              <a:t>A formula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r>
              <a:rPr lang="en-GB" sz="2000" smtClean="0">
                <a:cs typeface="Arial" charset="0"/>
                <a:sym typeface="Symbol" pitchFamily="18" charset="2"/>
              </a:rPr>
              <a:t> is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true</a:t>
            </a:r>
            <a:r>
              <a:rPr lang="en-GB" sz="2000" smtClean="0">
                <a:cs typeface="Arial" charset="0"/>
                <a:sym typeface="Symbol" pitchFamily="18" charset="2"/>
              </a:rPr>
              <a:t> </a:t>
            </a:r>
            <a:r>
              <a:rPr lang="en-GB" sz="2000" smtClean="0">
                <a:cs typeface="Arial" charset="0"/>
              </a:rPr>
              <a:t>in a</a:t>
            </a:r>
            <a:r>
              <a:rPr lang="en-GB" sz="2000" smtClean="0">
                <a:cs typeface="Arial" charset="0"/>
                <a:sym typeface="Symbol" pitchFamily="18" charset="2"/>
              </a:rPr>
              <a:t> Model M=&lt;W,R,&gt;, if it is satisfied in all worlds wW of M</a:t>
            </a:r>
            <a:r>
              <a:rPr lang="en-GB" sz="2000" smtClean="0">
                <a:cs typeface="Arial" charset="0"/>
              </a:rPr>
              <a:t>.</a:t>
            </a:r>
            <a:r>
              <a:rPr lang="en-GB" sz="2000" smtClean="0">
                <a:cs typeface="Arial" charset="0"/>
                <a:sym typeface="Symbol" pitchFamily="18" charset="2"/>
              </a:rPr>
              <a:t> </a:t>
            </a:r>
          </a:p>
          <a:p>
            <a:pPr marL="231775" indent="-231775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US" sz="2000" smtClean="0">
                <a:solidFill>
                  <a:srgbClr val="000099"/>
                </a:solidFill>
                <a:cs typeface="Arial" charset="0"/>
              </a:rPr>
              <a:t>			M |=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endParaRPr lang="en-GB" sz="2000" smtClean="0">
              <a:cs typeface="Arial" charset="0"/>
            </a:endParaRPr>
          </a:p>
          <a:p>
            <a:pPr marL="231775" indent="-231775" eaLnBrk="1" hangingPunct="1">
              <a:spcBef>
                <a:spcPct val="30000"/>
              </a:spcBef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000" smtClean="0">
                <a:cs typeface="Arial" charset="0"/>
              </a:rPr>
              <a:t>A formula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r>
              <a:rPr lang="en-GB" sz="2000" smtClean="0">
                <a:cs typeface="Arial" charset="0"/>
                <a:sym typeface="Symbol" pitchFamily="18" charset="2"/>
              </a:rPr>
              <a:t> is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valid</a:t>
            </a:r>
            <a:r>
              <a:rPr lang="en-GB" sz="2000" smtClean="0">
                <a:cs typeface="Arial" charset="0"/>
                <a:sym typeface="Symbol" pitchFamily="18" charset="2"/>
              </a:rPr>
              <a:t>, if it is true in all Models.</a:t>
            </a:r>
          </a:p>
          <a:p>
            <a:pPr marL="231775" indent="-231775" eaLnBrk="1" hangingPunct="1">
              <a:buFont typeface="Wingdings" pitchFamily="2" charset="2"/>
              <a:buNone/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US" sz="2000" smtClean="0">
                <a:solidFill>
                  <a:srgbClr val="000099"/>
                </a:solidFill>
                <a:cs typeface="Arial" charset="0"/>
              </a:rPr>
              <a:t>			</a:t>
            </a:r>
            <a:r>
              <a:rPr lang="en-US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 </a:t>
            </a:r>
            <a:r>
              <a:rPr lang="en-US" sz="2000" smtClean="0">
                <a:solidFill>
                  <a:srgbClr val="000099"/>
                </a:solidFill>
                <a:cs typeface="Arial" charset="0"/>
              </a:rPr>
              <a:t>|=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endParaRPr lang="en-GB" sz="2000" smtClean="0">
              <a:cs typeface="Arial" charset="0"/>
              <a:sym typeface="Symbol" pitchFamily="18" charset="2"/>
            </a:endParaRPr>
          </a:p>
          <a:p>
            <a:pPr marL="231775" indent="-231775" eaLnBrk="1" hangingPunct="1">
              <a:spcBef>
                <a:spcPct val="30000"/>
              </a:spcBef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000" smtClean="0">
                <a:cs typeface="Arial" charset="0"/>
                <a:sym typeface="Symbol" pitchFamily="18" charset="2"/>
              </a:rPr>
              <a:t> </a:t>
            </a:r>
            <a:r>
              <a:rPr lang="en-GB" sz="2000" smtClean="0">
                <a:cs typeface="Arial" charset="0"/>
              </a:rPr>
              <a:t>A formula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r>
              <a:rPr lang="en-GB" sz="2000" smtClean="0">
                <a:cs typeface="Arial" charset="0"/>
                <a:sym typeface="Symbol" pitchFamily="18" charset="2"/>
              </a:rPr>
              <a:t> is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satisfiable</a:t>
            </a:r>
            <a:r>
              <a:rPr lang="en-GB" sz="2000" smtClean="0">
                <a:cs typeface="Arial" charset="0"/>
                <a:sym typeface="Symbol" pitchFamily="18" charset="2"/>
              </a:rPr>
              <a:t>, if it is satisfied in at least one world wW of</a:t>
            </a:r>
            <a:r>
              <a:rPr lang="en-GB" sz="2000" smtClean="0">
                <a:cs typeface="Arial" charset="0"/>
              </a:rPr>
              <a:t> one</a:t>
            </a:r>
            <a:r>
              <a:rPr lang="en-GB" sz="2000" smtClean="0">
                <a:cs typeface="Arial" charset="0"/>
                <a:sym typeface="Symbol" pitchFamily="18" charset="2"/>
              </a:rPr>
              <a:t> Model M=&lt;W,R,&gt;. (or: If its negation is not valid.) </a:t>
            </a:r>
          </a:p>
          <a:p>
            <a:pPr marL="231775" indent="-231775" eaLnBrk="1" hangingPunct="1">
              <a:spcBef>
                <a:spcPct val="30000"/>
              </a:spcBef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US" sz="2000" smtClean="0">
                <a:solidFill>
                  <a:srgbClr val="000000"/>
                </a:solidFill>
              </a:rPr>
              <a:t>A formula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r>
              <a:rPr lang="en-US" sz="2000" smtClean="0">
                <a:solidFill>
                  <a:srgbClr val="000000"/>
                </a:solidFill>
              </a:rPr>
              <a:t> is a </a:t>
            </a:r>
            <a:r>
              <a:rPr lang="en-US" sz="2000" smtClean="0">
                <a:solidFill>
                  <a:srgbClr val="000099"/>
                </a:solidFill>
              </a:rPr>
              <a:t>consequence</a:t>
            </a:r>
            <a:r>
              <a:rPr lang="en-US" sz="2000" smtClean="0">
                <a:solidFill>
                  <a:srgbClr val="000000"/>
                </a:solidFill>
              </a:rPr>
              <a:t> of a set of formulas </a:t>
            </a:r>
            <a:r>
              <a:rPr lang="en-US" sz="2000" smtClean="0">
                <a:solidFill>
                  <a:srgbClr val="000099"/>
                </a:solidFill>
                <a:sym typeface="Symbol" pitchFamily="18" charset="2"/>
              </a:rPr>
              <a:t></a:t>
            </a:r>
            <a:r>
              <a:rPr lang="en-US" sz="2000" smtClean="0">
                <a:solidFill>
                  <a:srgbClr val="000000"/>
                </a:solidFill>
                <a:sym typeface="Symbol" pitchFamily="18" charset="2"/>
              </a:rPr>
              <a:t> in M=&lt;W,r,</a:t>
            </a:r>
            <a:r>
              <a:rPr lang="en-GB" sz="2000" smtClean="0">
                <a:solidFill>
                  <a:srgbClr val="000000"/>
                </a:solidFill>
                <a:sym typeface="Symbol" pitchFamily="18" charset="2"/>
              </a:rPr>
              <a:t>&gt;</a:t>
            </a:r>
            <a:r>
              <a:rPr lang="en-US" sz="2000" smtClean="0">
                <a:solidFill>
                  <a:srgbClr val="000000"/>
                </a:solidFill>
                <a:sym typeface="Symbol" pitchFamily="18" charset="2"/>
              </a:rPr>
              <a:t>, if in all worlds w</a:t>
            </a:r>
            <a:r>
              <a:rPr lang="en-GB" sz="2000" smtClean="0">
                <a:solidFill>
                  <a:srgbClr val="000000"/>
                </a:solidFill>
                <a:sym typeface="Symbol" pitchFamily="18" charset="2"/>
              </a:rPr>
              <a:t></a:t>
            </a:r>
            <a:r>
              <a:rPr lang="en-US" sz="2000" smtClean="0">
                <a:solidFill>
                  <a:srgbClr val="000000"/>
                </a:solidFill>
                <a:sym typeface="Symbol" pitchFamily="18" charset="2"/>
              </a:rPr>
              <a:t>W, in which  is satisfied,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  <a:r>
              <a:rPr lang="en-US" sz="2000" smtClean="0">
                <a:solidFill>
                  <a:srgbClr val="000000"/>
                </a:solidFill>
                <a:sym typeface="Symbol" pitchFamily="18" charset="2"/>
              </a:rPr>
              <a:t> is also satisfied.</a:t>
            </a:r>
            <a:r>
              <a:rPr lang="en-US" sz="2000" smtClean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en-US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	</a:t>
            </a:r>
          </a:p>
          <a:p>
            <a:pPr marL="231775" indent="-231775" eaLnBrk="1" hangingPunct="1">
              <a:buFont typeface="Wingdings" pitchFamily="2" charset="2"/>
              <a:buNone/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US" sz="2000" smtClean="0">
                <a:solidFill>
                  <a:srgbClr val="000099"/>
                </a:solidFill>
                <a:sym typeface="Symbol" pitchFamily="18" charset="2"/>
              </a:rPr>
              <a:t>			</a:t>
            </a:r>
            <a:r>
              <a:rPr lang="en-US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000" smtClean="0">
                <a:solidFill>
                  <a:srgbClr val="000099"/>
                </a:solidFill>
                <a:cs typeface="Arial" charset="0"/>
              </a:rPr>
              <a:t>|= </a:t>
            </a:r>
            <a:r>
              <a:rPr lang="en-GB" sz="20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</a:t>
            </a:r>
          </a:p>
        </p:txBody>
      </p:sp>
      <p:graphicFrame>
        <p:nvGraphicFramePr>
          <p:cNvPr id="8806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42" name="Equation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669925"/>
          </a:xfrm>
        </p:spPr>
        <p:txBody>
          <a:bodyPr/>
          <a:lstStyle/>
          <a:p>
            <a:pPr eaLnBrk="1" hangingPunct="1"/>
            <a:r>
              <a:rPr lang="en-US" sz="3600" smtClean="0"/>
              <a:t>Semantics of Modal Logic: Terminology</a:t>
            </a:r>
            <a:endParaRPr lang="en-GB" sz="360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953000"/>
          </a:xfrm>
        </p:spPr>
        <p:txBody>
          <a:bodyPr/>
          <a:lstStyle/>
          <a:p>
            <a:pPr marL="347663" indent="-347663" eaLnBrk="1" hangingPunct="1">
              <a:buFont typeface="Wingdings" pitchFamily="2" charset="2"/>
              <a:buNone/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US" sz="2400" smtClean="0">
                <a:cs typeface="Arial" charset="0"/>
                <a:sym typeface="Symbol" pitchFamily="18" charset="2"/>
              </a:rPr>
              <a:t>Sometimes the term "</a:t>
            </a:r>
            <a:r>
              <a:rPr lang="en-US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frame</a:t>
            </a:r>
            <a:r>
              <a:rPr lang="en-US" sz="2400" smtClean="0">
                <a:cs typeface="Arial" charset="0"/>
                <a:sym typeface="Symbol" pitchFamily="18" charset="2"/>
              </a:rPr>
              <a:t>" is used to refer to worlds and their connection through the accessibility relation:</a:t>
            </a:r>
            <a:endParaRPr lang="en-GB" sz="2400" smtClean="0">
              <a:cs typeface="Arial" charset="0"/>
              <a:sym typeface="Symbol" pitchFamily="18" charset="2"/>
            </a:endParaRPr>
          </a:p>
          <a:p>
            <a:pPr marL="347663" indent="-347663" eaLnBrk="1" hangingPunct="1"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cs typeface="Arial" charset="0"/>
                <a:sym typeface="Symbol" pitchFamily="18" charset="2"/>
              </a:rPr>
              <a:t>A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frame</a:t>
            </a:r>
            <a:r>
              <a:rPr lang="en-GB" sz="2400" smtClean="0">
                <a:cs typeface="Arial" charset="0"/>
                <a:sym typeface="Symbol" pitchFamily="18" charset="2"/>
              </a:rPr>
              <a:t>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&lt;W, R&gt;</a:t>
            </a:r>
            <a:r>
              <a:rPr lang="en-GB" sz="2400" smtClean="0">
                <a:cs typeface="Arial" charset="0"/>
                <a:sym typeface="Symbol" pitchFamily="18" charset="2"/>
              </a:rPr>
              <a:t> is a pair consisting of a non-empty set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W</a:t>
            </a:r>
            <a:r>
              <a:rPr lang="en-GB" sz="2400" smtClean="0">
                <a:cs typeface="Arial" charset="0"/>
                <a:sym typeface="Symbol" pitchFamily="18" charset="2"/>
              </a:rPr>
              <a:t> (of worlds) and a binary relation </a:t>
            </a:r>
            <a:r>
              <a:rPr lang="en-GB" sz="2400" smtClean="0">
                <a:solidFill>
                  <a:srgbClr val="000099"/>
                </a:solidFill>
                <a:cs typeface="Arial" charset="0"/>
                <a:sym typeface="Symbol" pitchFamily="18" charset="2"/>
              </a:rPr>
              <a:t>R</a:t>
            </a:r>
            <a:r>
              <a:rPr lang="en-GB" sz="2400" smtClean="0">
                <a:cs typeface="Arial" charset="0"/>
                <a:sym typeface="Symbol" pitchFamily="18" charset="2"/>
              </a:rPr>
              <a:t> on W. </a:t>
            </a:r>
          </a:p>
          <a:p>
            <a:pPr marL="347663" indent="-347663" eaLnBrk="1" hangingPunct="1"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r>
              <a:rPr lang="en-GB" sz="2400" smtClean="0">
                <a:solidFill>
                  <a:srgbClr val="000000"/>
                </a:solidFill>
              </a:rPr>
              <a:t>A </a:t>
            </a:r>
            <a:r>
              <a:rPr lang="en-GB" sz="2400" i="1" smtClean="0">
                <a:solidFill>
                  <a:srgbClr val="000099"/>
                </a:solidFill>
              </a:rPr>
              <a:t>model</a:t>
            </a:r>
            <a:r>
              <a:rPr lang="en-GB" sz="2400" smtClean="0">
                <a:solidFill>
                  <a:srgbClr val="000099"/>
                </a:solidFill>
              </a:rPr>
              <a:t> &lt;F, </a:t>
            </a:r>
            <a:r>
              <a:rPr lang="en-GB" sz="2400" smtClean="0">
                <a:solidFill>
                  <a:srgbClr val="000099"/>
                </a:solidFill>
                <a:sym typeface="Symbol" pitchFamily="18" charset="2"/>
              </a:rPr>
              <a:t></a:t>
            </a:r>
            <a:r>
              <a:rPr lang="en-GB" sz="2400" smtClean="0">
                <a:solidFill>
                  <a:srgbClr val="000099"/>
                </a:solidFill>
              </a:rPr>
              <a:t>&gt;</a:t>
            </a:r>
            <a:r>
              <a:rPr lang="en-GB" sz="2400" smtClean="0">
                <a:solidFill>
                  <a:srgbClr val="000000"/>
                </a:solidFill>
              </a:rPr>
              <a:t> consists of a frame </a:t>
            </a:r>
            <a:r>
              <a:rPr lang="en-GB" sz="2400" smtClean="0">
                <a:solidFill>
                  <a:srgbClr val="000099"/>
                </a:solidFill>
              </a:rPr>
              <a:t>F</a:t>
            </a:r>
            <a:r>
              <a:rPr lang="en-GB" sz="2400" smtClean="0">
                <a:solidFill>
                  <a:srgbClr val="000000"/>
                </a:solidFill>
              </a:rPr>
              <a:t>, and a valuation </a:t>
            </a:r>
            <a:r>
              <a:rPr lang="en-GB" sz="2400" smtClean="0">
                <a:solidFill>
                  <a:srgbClr val="000099"/>
                </a:solidFill>
                <a:sym typeface="Symbol" pitchFamily="18" charset="2"/>
              </a:rPr>
              <a:t></a:t>
            </a:r>
            <a:r>
              <a:rPr lang="en-GB" sz="2400" smtClean="0">
                <a:solidFill>
                  <a:srgbClr val="000000"/>
                </a:solidFill>
              </a:rPr>
              <a:t> that assigns truth values to each atomic sentence at each world in W.</a:t>
            </a:r>
            <a:endParaRPr lang="en-GB" sz="2400" smtClean="0">
              <a:solidFill>
                <a:srgbClr val="000099"/>
              </a:solidFill>
              <a:cs typeface="Arial" charset="0"/>
              <a:sym typeface="Symbol" pitchFamily="18" charset="2"/>
            </a:endParaRPr>
          </a:p>
          <a:p>
            <a:pPr marL="347663" indent="-347663" eaLnBrk="1" hangingPunct="1">
              <a:tabLst>
                <a:tab pos="798513" algn="l"/>
                <a:tab pos="1828800" algn="l"/>
                <a:tab pos="2684463" algn="l"/>
                <a:tab pos="3208338" algn="l"/>
                <a:tab pos="5037138" algn="l"/>
                <a:tab pos="5311775" algn="l"/>
              </a:tabLst>
            </a:pPr>
            <a:endParaRPr lang="en-GB" sz="2400" smtClean="0">
              <a:solidFill>
                <a:srgbClr val="000099"/>
              </a:solidFill>
              <a:cs typeface="Arial" charset="0"/>
            </a:endParaRPr>
          </a:p>
        </p:txBody>
      </p:sp>
      <p:graphicFrame>
        <p:nvGraphicFramePr>
          <p:cNvPr id="89092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266" name="Equation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An Axiom System for </a:t>
            </a:r>
            <a:br>
              <a:rPr lang="en-US"/>
            </a:br>
            <a:r>
              <a:rPr lang="en-US"/>
              <a:t>Predicate Logic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  <a:sym typeface="Symbol" pitchFamily="18" charset="2"/>
              </a:rPr>
              <a:t></a:t>
            </a:r>
            <a:r>
              <a:rPr lang="en-US" sz="2800" dirty="0" smtClean="0"/>
              <a:t>x (A(x)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/>
              <a:t> B(x))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/>
              <a:t> (</a:t>
            </a:r>
            <a:r>
              <a:rPr lang="en-US" sz="2800" dirty="0" smtClean="0">
                <a:cs typeface="Times New Roman" pitchFamily="18" charset="0"/>
                <a:sym typeface="Symbol" pitchFamily="18" charset="2"/>
              </a:rPr>
              <a:t></a:t>
            </a:r>
            <a:r>
              <a:rPr lang="en-US" sz="2800" dirty="0" err="1" smtClean="0"/>
              <a:t>xA</a:t>
            </a:r>
            <a:r>
              <a:rPr lang="en-US" sz="2800" dirty="0" smtClean="0"/>
              <a:t>(x)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smtClean="0">
                <a:cs typeface="Times New Roman" pitchFamily="18" charset="0"/>
                <a:sym typeface="Symbol" pitchFamily="18" charset="2"/>
              </a:rPr>
              <a:t></a:t>
            </a:r>
            <a:r>
              <a:rPr lang="en-US" sz="2800" dirty="0" err="1" smtClean="0"/>
              <a:t>xB</a:t>
            </a:r>
            <a:r>
              <a:rPr lang="en-US" sz="2800" dirty="0" smtClean="0"/>
              <a:t>(x))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  <a:sym typeface="Symbol" pitchFamily="18" charset="2"/>
              </a:rPr>
              <a:t></a:t>
            </a:r>
            <a:r>
              <a:rPr lang="en-US" sz="2800" dirty="0" smtClean="0"/>
              <a:t>x A(x)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/>
              <a:t> A[t/x] provided </a:t>
            </a:r>
            <a:r>
              <a:rPr lang="en-US" sz="2800" dirty="0" smtClean="0">
                <a:solidFill>
                  <a:srgbClr val="3333FF"/>
                </a:solidFill>
              </a:rPr>
              <a:t>t</a:t>
            </a:r>
            <a:r>
              <a:rPr lang="en-US" sz="2800" dirty="0" smtClean="0"/>
              <a:t> is free for </a:t>
            </a:r>
            <a:r>
              <a:rPr lang="en-US" sz="2800" dirty="0" smtClean="0">
                <a:solidFill>
                  <a:srgbClr val="3333FF"/>
                </a:solidFill>
              </a:rPr>
              <a:t>x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3333FF"/>
                </a:solidFill>
              </a:rPr>
              <a:t>A</a:t>
            </a:r>
          </a:p>
          <a:p>
            <a:pPr eaLnBrk="1" hangingPunct="1"/>
            <a:r>
              <a:rPr lang="en-US" sz="2800" dirty="0" smtClean="0"/>
              <a:t>A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smtClean="0">
                <a:cs typeface="Times New Roman" pitchFamily="18" charset="0"/>
                <a:sym typeface="Symbol" pitchFamily="18" charset="2"/>
              </a:rPr>
              <a:t></a:t>
            </a:r>
            <a:r>
              <a:rPr lang="en-US" sz="2800" dirty="0" smtClean="0"/>
              <a:t>x A(x) provided </a:t>
            </a:r>
            <a:r>
              <a:rPr lang="en-US" sz="2800" dirty="0" smtClean="0">
                <a:solidFill>
                  <a:srgbClr val="3333FF"/>
                </a:solidFill>
              </a:rPr>
              <a:t>x</a:t>
            </a:r>
            <a:r>
              <a:rPr lang="en-US" sz="2800" dirty="0" smtClean="0"/>
              <a:t> is not free in </a:t>
            </a:r>
            <a:r>
              <a:rPr lang="en-US" sz="2800" dirty="0" smtClean="0">
                <a:solidFill>
                  <a:srgbClr val="3333FF"/>
                </a:solidFill>
              </a:rPr>
              <a:t>A</a:t>
            </a:r>
          </a:p>
          <a:p>
            <a:pPr eaLnBrk="1" hangingPunct="1"/>
            <a:r>
              <a:rPr lang="en-US" sz="2800" dirty="0" smtClean="0">
                <a:solidFill>
                  <a:srgbClr val="3333FF"/>
                </a:solidFill>
              </a:rPr>
              <a:t>Modus Ponens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u="sng" dirty="0" smtClean="0"/>
              <a:t>		A, A </a:t>
            </a:r>
            <a:r>
              <a:rPr lang="en-US" sz="2400" u="sng" dirty="0" smtClean="0">
                <a:sym typeface="Wingdings" pitchFamily="2" charset="2"/>
              </a:rPr>
              <a:t> </a:t>
            </a:r>
            <a:r>
              <a:rPr lang="en-US" sz="2400" u="sng" dirty="0" smtClean="0"/>
              <a:t> B	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sz="2400" dirty="0" smtClean="0"/>
              <a:t>		 B</a:t>
            </a:r>
          </a:p>
          <a:p>
            <a:pPr eaLnBrk="1" hangingPunct="1"/>
            <a:r>
              <a:rPr lang="en-US" sz="2800" dirty="0" smtClean="0">
                <a:solidFill>
                  <a:srgbClr val="3333FF"/>
                </a:solidFill>
              </a:rPr>
              <a:t>Generalization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u="sng" dirty="0" smtClean="0"/>
              <a:t>		A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/>
              <a:t> 	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x A(x)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Facts About Modal Logic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A couple of Valid Modal Formulas: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  <a:sym typeface="Symbol" pitchFamily="18" charset="2"/>
              </a:rPr>
              <a:t></a:t>
            </a:r>
            <a:r>
              <a:rPr lang="en-US" dirty="0" smtClean="0"/>
              <a:t> (A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</a:t>
            </a:r>
            <a:r>
              <a:rPr lang="en-US" dirty="0" smtClean="0"/>
              <a:t> B )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</a:t>
            </a:r>
            <a:r>
              <a:rPr lang="en-US" dirty="0" smtClean="0"/>
              <a:t> (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</a:t>
            </a:r>
            <a:r>
              <a:rPr lang="en-US" dirty="0" smtClean="0"/>
              <a:t> A)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 </a:t>
            </a:r>
            <a:r>
              <a:rPr lang="en-US" dirty="0" smtClean="0"/>
              <a:t>(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</a:t>
            </a:r>
            <a:r>
              <a:rPr lang="en-US" dirty="0" smtClean="0"/>
              <a:t> B)</a:t>
            </a:r>
          </a:p>
          <a:p>
            <a:pPr lvl="1"/>
            <a:r>
              <a:rPr lang="en-US" dirty="0" smtClean="0">
                <a:cs typeface="Times New Roman" pitchFamily="18" charset="0"/>
                <a:sym typeface="Symbol" pitchFamily="18" charset="2"/>
              </a:rPr>
              <a:t>(A  B )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</a:t>
            </a:r>
            <a:r>
              <a:rPr lang="en-US" dirty="0" smtClean="0"/>
              <a:t> (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</a:t>
            </a:r>
            <a:r>
              <a:rPr lang="en-US" dirty="0" smtClean="0"/>
              <a:t> A)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 </a:t>
            </a:r>
            <a:r>
              <a:rPr lang="en-US" dirty="0" smtClean="0"/>
              <a:t>(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</a:t>
            </a:r>
            <a:r>
              <a:rPr lang="en-US" dirty="0" smtClean="0"/>
              <a:t> B)</a:t>
            </a:r>
          </a:p>
          <a:p>
            <a:pPr lvl="2"/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[](A  B ) 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Wingdings" pitchFamily="2" charset="2"/>
              </a:rPr>
              <a:t></a:t>
            </a:r>
            <a:r>
              <a:rPr lang="en-US" dirty="0" smtClean="0">
                <a:solidFill>
                  <a:srgbClr val="3333FF"/>
                </a:solidFill>
              </a:rPr>
              <a:t> (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[]</a:t>
            </a:r>
            <a:r>
              <a:rPr lang="en-US" dirty="0" smtClean="0">
                <a:solidFill>
                  <a:srgbClr val="3333FF"/>
                </a:solidFill>
              </a:rPr>
              <a:t> A) 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 </a:t>
            </a:r>
            <a:r>
              <a:rPr lang="en-US" dirty="0" smtClean="0">
                <a:solidFill>
                  <a:srgbClr val="3333FF"/>
                </a:solidFill>
              </a:rPr>
              <a:t>(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[]</a:t>
            </a:r>
            <a:r>
              <a:rPr lang="en-US" dirty="0" smtClean="0">
                <a:solidFill>
                  <a:srgbClr val="3333FF"/>
                </a:solidFill>
              </a:rPr>
              <a:t> B)</a:t>
            </a:r>
          </a:p>
          <a:p>
            <a:pPr lvl="2"/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[K](A  B ) 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Wingdings" pitchFamily="2" charset="2"/>
              </a:rPr>
              <a:t></a:t>
            </a:r>
            <a:r>
              <a:rPr lang="en-US" dirty="0" smtClean="0">
                <a:solidFill>
                  <a:srgbClr val="3333FF"/>
                </a:solidFill>
              </a:rPr>
              <a:t> (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[K]</a:t>
            </a:r>
            <a:r>
              <a:rPr lang="en-US" dirty="0" smtClean="0">
                <a:solidFill>
                  <a:srgbClr val="3333FF"/>
                </a:solidFill>
              </a:rPr>
              <a:t> A) 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 </a:t>
            </a:r>
            <a:r>
              <a:rPr lang="en-US" dirty="0" smtClean="0">
                <a:solidFill>
                  <a:srgbClr val="3333FF"/>
                </a:solidFill>
              </a:rPr>
              <a:t>(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[K]</a:t>
            </a:r>
            <a:r>
              <a:rPr lang="en-US" dirty="0" smtClean="0">
                <a:solidFill>
                  <a:srgbClr val="3333FF"/>
                </a:solidFill>
              </a:rPr>
              <a:t> B)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  <a:sym typeface="Symbol" pitchFamily="18" charset="2"/>
              </a:rPr>
              <a:t> (false)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(false)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  <a:sym typeface="Symbol" pitchFamily="18" charset="2"/>
              </a:rPr>
              <a:t>(</a:t>
            </a:r>
            <a:r>
              <a:rPr lang="en-US" dirty="0" smtClean="0"/>
              <a:t> A)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 ([]B)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</a:t>
            </a:r>
            <a:r>
              <a:rPr lang="en-US" dirty="0" smtClean="0"/>
              <a:t> (A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</a:t>
            </a:r>
            <a:r>
              <a:rPr lang="en-US" dirty="0" smtClean="0"/>
              <a:t> B ) </a:t>
            </a:r>
            <a:endParaRPr lang="en-US" dirty="0" smtClean="0"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dirty="0" smtClean="0"/>
              <a:t>Counter-examples to invalid modal formulas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  <a:sym typeface="Symbol" pitchFamily="18" charset="2"/>
              </a:rPr>
              <a:t>(</a:t>
            </a:r>
            <a:r>
              <a:rPr lang="en-US" dirty="0" smtClean="0"/>
              <a:t> A)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 (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[] A )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X's proof </a:t>
            </a:r>
            <a:r>
              <a:rPr lang="en-US" dirty="0" smtClean="0"/>
              <a:t>system as an example of modal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several computer tools for proving, verifying, and creating theorems.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nuSMV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Molog</a:t>
            </a:r>
            <a:r>
              <a:rPr lang="en-US" dirty="0" smtClean="0">
                <a:solidFill>
                  <a:srgbClr val="FF0000"/>
                </a:solidFill>
              </a:rPr>
              <a:t>, X.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X's proof system ( a set of programs) for the propositional calculus includes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Gentzen</a:t>
            </a:r>
            <a:r>
              <a:rPr lang="en-US" dirty="0" smtClean="0">
                <a:solidFill>
                  <a:srgbClr val="FF0000"/>
                </a:solidFill>
              </a:rPr>
              <a:t>-style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</a:rPr>
              <a:t>introduction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elimination rules</a:t>
            </a:r>
            <a:r>
              <a:rPr lang="en-US" dirty="0" smtClean="0"/>
              <a:t>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as well as some rules,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such as ”</a:t>
            </a:r>
            <a:r>
              <a:rPr lang="en-US" dirty="0" smtClean="0">
                <a:solidFill>
                  <a:srgbClr val="FF0000"/>
                </a:solidFill>
              </a:rPr>
              <a:t>De Morgan's Laws</a:t>
            </a:r>
            <a:r>
              <a:rPr lang="en-US" dirty="0" smtClean="0"/>
              <a:t>,"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that are formally redundant,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but </a:t>
            </a:r>
            <a:r>
              <a:rPr lang="en-US" dirty="0" smtClean="0">
                <a:solidFill>
                  <a:srgbClr val="00B050"/>
                </a:solidFill>
              </a:rPr>
              <a:t>quite useful </a:t>
            </a:r>
            <a:r>
              <a:rPr lang="en-US" dirty="0" smtClean="0"/>
              <a:t>to have on hand.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333" t="9600" r="28667" b="7467"/>
          <a:stretch>
            <a:fillRect/>
          </a:stretch>
        </p:blipFill>
        <p:spPr bwMode="auto">
          <a:xfrm>
            <a:off x="533400" y="304800"/>
            <a:ext cx="4512834" cy="6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0"/>
            <a:ext cx="396240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proof in the propositional calculus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</a:t>
            </a:r>
            <a:r>
              <a:rPr lang="en-US" sz="2000" dirty="0" smtClean="0">
                <a:solidFill>
                  <a:srgbClr val="FF0000"/>
                </a:solidFill>
              </a:rPr>
              <a:t>p \/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 </a:t>
            </a:r>
            <a:r>
              <a:rPr lang="en-US" sz="2000" dirty="0" smtClean="0">
                <a:solidFill>
                  <a:srgbClr val="FF0000"/>
                </a:solidFill>
              </a:rPr>
              <a:t>q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 </a:t>
            </a:r>
            <a:r>
              <a:rPr lang="en-US" sz="2000" dirty="0" smtClean="0">
                <a:solidFill>
                  <a:srgbClr val="FF0000"/>
                </a:solidFill>
              </a:rPr>
              <a:t>q </a:t>
            </a:r>
            <a:r>
              <a:rPr lang="en-US" sz="2000" dirty="0">
                <a:solidFill>
                  <a:srgbClr val="FF0000"/>
                </a:solidFill>
              </a:rPr>
              <a:t>from p. 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  <a:p>
            <a:r>
              <a:rPr lang="en-US" sz="2000" dirty="0" smtClean="0"/>
              <a:t>Assumption </a:t>
            </a:r>
            <a:r>
              <a:rPr lang="en-US" sz="2000" dirty="0"/>
              <a:t>4 is</a:t>
            </a:r>
          </a:p>
          <a:p>
            <a:r>
              <a:rPr lang="en-US" sz="2000" dirty="0">
                <a:solidFill>
                  <a:srgbClr val="00B050"/>
                </a:solidFill>
              </a:rPr>
              <a:t>discharged</a:t>
            </a:r>
            <a:r>
              <a:rPr lang="en-US" sz="2000" dirty="0"/>
              <a:t> by </a:t>
            </a:r>
            <a:r>
              <a:rPr lang="en-US" sz="2000" dirty="0" smtClean="0">
                <a:sym typeface="Symbol"/>
              </a:rPr>
              <a:t></a:t>
            </a:r>
            <a:r>
              <a:rPr lang="en-US" sz="2000" dirty="0" smtClean="0"/>
              <a:t> </a:t>
            </a:r>
            <a:r>
              <a:rPr lang="en-US" sz="2000" dirty="0"/>
              <a:t>elimination in step 6;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assumption </a:t>
            </a:r>
            <a:r>
              <a:rPr lang="en-US" sz="2000" dirty="0"/>
              <a:t>7 by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introduction in step 7.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152400"/>
            <a:ext cx="16764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47800" y="5562600"/>
            <a:ext cx="29718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3767316"/>
            <a:ext cx="4800600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Figure demonstrates</a:t>
            </a:r>
          </a:p>
          <a:p>
            <a:pPr>
              <a:buNone/>
            </a:pPr>
            <a:r>
              <a:rPr lang="en-US" sz="1600" dirty="0" smtClean="0"/>
              <a:t>               p </a:t>
            </a:r>
            <a:r>
              <a:rPr lang="en-US" sz="1600" dirty="0" smtClean="0">
                <a:solidFill>
                  <a:srgbClr val="FF0000"/>
                </a:solidFill>
              </a:rPr>
              <a:t>|-</a:t>
            </a:r>
            <a:r>
              <a:rPr lang="en-US" sz="1600" baseline="-25000" dirty="0" smtClean="0">
                <a:solidFill>
                  <a:srgbClr val="FF0000"/>
                </a:solidFill>
              </a:rPr>
              <a:t>PC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(</a:t>
            </a:r>
            <a:r>
              <a:rPr lang="en-US" sz="1600" dirty="0" smtClean="0">
                <a:sym typeface="Symbol"/>
              </a:rPr>
              <a:t></a:t>
            </a:r>
            <a:r>
              <a:rPr lang="en-US" sz="1600" dirty="0" smtClean="0"/>
              <a:t>p \/ </a:t>
            </a:r>
            <a:r>
              <a:rPr lang="en-US" sz="1600" dirty="0" smtClean="0">
                <a:sym typeface="Symbol"/>
              </a:rPr>
              <a:t> </a:t>
            </a:r>
            <a:r>
              <a:rPr lang="en-US" sz="1600" dirty="0" smtClean="0"/>
              <a:t>q)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 </a:t>
            </a:r>
            <a:r>
              <a:rPr lang="en-US" sz="1600" dirty="0" smtClean="0"/>
              <a:t>q,</a:t>
            </a:r>
          </a:p>
          <a:p>
            <a:r>
              <a:rPr lang="en-US" sz="1600" dirty="0" smtClean="0"/>
              <a:t>that is, it illustrates a proof of (</a:t>
            </a:r>
            <a:r>
              <a:rPr lang="en-US" sz="1600" dirty="0" smtClean="0">
                <a:sym typeface="Symbol"/>
              </a:rPr>
              <a:t> </a:t>
            </a:r>
            <a:r>
              <a:rPr lang="en-US" sz="1600" dirty="0" smtClean="0"/>
              <a:t>p \/ </a:t>
            </a:r>
            <a:r>
              <a:rPr lang="en-US" sz="1600" dirty="0" smtClean="0">
                <a:sym typeface="Symbol"/>
              </a:rPr>
              <a:t> </a:t>
            </a:r>
            <a:r>
              <a:rPr lang="en-US" sz="1600" dirty="0" smtClean="0"/>
              <a:t>q)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 </a:t>
            </a:r>
            <a:r>
              <a:rPr lang="en-US" sz="1600" dirty="0" smtClean="0"/>
              <a:t>q from the premise p. 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0" y="4213592"/>
            <a:ext cx="167924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Gentzen</a:t>
            </a:r>
            <a:r>
              <a:rPr lang="en-US" dirty="0" smtClean="0"/>
              <a:t>-style</a:t>
            </a:r>
          </a:p>
          <a:p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introduction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1679242" y="4536758"/>
            <a:ext cx="682958" cy="721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46234" y="5135940"/>
            <a:ext cx="409776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formalized computer proof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propositional logic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333" t="9600" r="17333" b="7467"/>
          <a:stretch>
            <a:fillRect/>
          </a:stretch>
        </p:blipFill>
        <p:spPr bwMode="auto">
          <a:xfrm>
            <a:off x="0" y="990600"/>
            <a:ext cx="5967130" cy="579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0"/>
            <a:ext cx="3429000" cy="6126163"/>
          </a:xfrm>
        </p:spPr>
        <p:txBody>
          <a:bodyPr>
            <a:noAutofit/>
          </a:bodyPr>
          <a:lstStyle/>
          <a:p>
            <a:r>
              <a:rPr lang="en-US" sz="1800" dirty="0" smtClean="0"/>
              <a:t>A </a:t>
            </a:r>
            <a:r>
              <a:rPr lang="en-US" sz="1800" dirty="0"/>
              <a:t>proof </a:t>
            </a:r>
            <a:r>
              <a:rPr lang="en-US" sz="1800" dirty="0" smtClean="0"/>
              <a:t>in first </a:t>
            </a:r>
            <a:r>
              <a:rPr lang="en-US" sz="1800" dirty="0"/>
              <a:t>order logic showing that </a:t>
            </a:r>
            <a:r>
              <a:rPr lang="en-US" sz="1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everyone likes someone, the domain is </a:t>
            </a:r>
            <a:r>
              <a:rPr lang="en-US" sz="1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{a</a:t>
            </a:r>
            <a:r>
              <a:rPr lang="en-US" sz="1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b}, </a:t>
            </a:r>
            <a:r>
              <a:rPr lang="en-US" sz="1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does not like </a:t>
            </a:r>
            <a:r>
              <a:rPr lang="en-US" sz="1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b, then </a:t>
            </a:r>
            <a:r>
              <a:rPr lang="en-US" sz="1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likes himself. </a:t>
            </a:r>
            <a:endParaRPr lang="en-US" sz="18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/>
          </a:p>
          <a:p>
            <a:r>
              <a:rPr lang="en-US" sz="1800" dirty="0" smtClean="0"/>
              <a:t>In </a:t>
            </a:r>
            <a:r>
              <a:rPr lang="en-US" sz="1800" dirty="0"/>
              <a:t>step 5, </a:t>
            </a:r>
            <a:r>
              <a:rPr lang="en-US" sz="1800" dirty="0">
                <a:solidFill>
                  <a:srgbClr val="00B050"/>
                </a:solidFill>
              </a:rPr>
              <a:t>z</a:t>
            </a:r>
            <a:r>
              <a:rPr lang="en-US" sz="1800" dirty="0"/>
              <a:t> is used as an </a:t>
            </a:r>
            <a:r>
              <a:rPr lang="en-US" sz="1800" dirty="0">
                <a:solidFill>
                  <a:srgbClr val="00B050"/>
                </a:solidFill>
              </a:rPr>
              <a:t>arbitrary name. </a:t>
            </a:r>
          </a:p>
          <a:p>
            <a:r>
              <a:rPr lang="en-US" sz="1800" dirty="0" smtClean="0"/>
              <a:t>Step </a:t>
            </a:r>
            <a:r>
              <a:rPr lang="en-US" sz="1800" dirty="0"/>
              <a:t>13 discharges 5 since 12 </a:t>
            </a:r>
            <a:r>
              <a:rPr lang="en-US" sz="1800" dirty="0" smtClean="0"/>
              <a:t>depends on </a:t>
            </a:r>
            <a:r>
              <a:rPr lang="en-US" sz="1800" dirty="0"/>
              <a:t>5, but on no assumption in which </a:t>
            </a:r>
            <a:r>
              <a:rPr lang="en-US" sz="1800" dirty="0">
                <a:solidFill>
                  <a:srgbClr val="FF0000"/>
                </a:solidFill>
              </a:rPr>
              <a:t>z is free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 </a:t>
            </a:r>
            <a:r>
              <a:rPr lang="en-US" sz="1800" dirty="0"/>
              <a:t>In step 12, assumptions 7 and 9, corresponding </a:t>
            </a:r>
            <a:r>
              <a:rPr lang="en-US" sz="1800" dirty="0" smtClean="0"/>
              <a:t>to the </a:t>
            </a:r>
            <a:r>
              <a:rPr lang="en-US" sz="1800" dirty="0" err="1"/>
              <a:t>disjuncts</a:t>
            </a:r>
            <a:r>
              <a:rPr lang="en-US" sz="1800" dirty="0"/>
              <a:t> of 6, </a:t>
            </a:r>
            <a:r>
              <a:rPr lang="en-US" sz="1800" dirty="0">
                <a:solidFill>
                  <a:srgbClr val="FF0000"/>
                </a:solidFill>
              </a:rPr>
              <a:t>are discharged by </a:t>
            </a:r>
            <a:r>
              <a:rPr lang="en-US" sz="1800" dirty="0" smtClean="0">
                <a:solidFill>
                  <a:srgbClr val="FF0000"/>
                </a:solidFill>
              </a:rPr>
              <a:t>\/ </a:t>
            </a:r>
            <a:r>
              <a:rPr lang="en-US" sz="1800" dirty="0">
                <a:solidFill>
                  <a:srgbClr val="FF0000"/>
                </a:solidFill>
              </a:rPr>
              <a:t>elimination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Step 11 the principle that, in classical </a:t>
            </a:r>
            <a:r>
              <a:rPr lang="en-US" sz="1800" dirty="0" smtClean="0"/>
              <a:t>logic, everything </a:t>
            </a:r>
            <a:r>
              <a:rPr lang="en-US" sz="1800" dirty="0"/>
              <a:t>follows from a contradiction.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62126" y="152400"/>
            <a:ext cx="1636987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domain is {a; b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80619" y="533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5223" y="77629"/>
            <a:ext cx="1657377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likes someone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2000" y="354628"/>
            <a:ext cx="0" cy="635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19600" y="167788"/>
            <a:ext cx="1360116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does not like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5099658" y="475565"/>
            <a:ext cx="234342" cy="438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32353" y="6385113"/>
            <a:ext cx="1403953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likes </a:t>
            </a:r>
            <a:r>
              <a:rPr lang="en-US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himself </a:t>
            </a: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3565" y="6273225"/>
            <a:ext cx="62169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proof in predicate logic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143000" y="762000"/>
            <a:ext cx="6335712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TYPES OF MODAL LOGIC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908175" y="44450"/>
            <a:ext cx="525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66FF"/>
                </a:solidFill>
                <a:latin typeface="Verdana" pitchFamily="34" charset="0"/>
              </a:rPr>
              <a:t> TYPES OF MODAL LOGIC</a:t>
            </a:r>
            <a:endParaRPr lang="en-US" sz="2800" b="1">
              <a:solidFill>
                <a:srgbClr val="0066FF"/>
              </a:solidFill>
              <a:latin typeface="Verdana" pitchFamily="34" charset="0"/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323850" y="692150"/>
            <a:ext cx="8640763" cy="11080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>
                <a:latin typeface="Times New Roman" pitchFamily="18" charset="0"/>
                <a:cs typeface="Times New Roman" pitchFamily="18" charset="0"/>
              </a:rPr>
              <a:t>Modal logic is extremely important  both for </a:t>
            </a:r>
            <a:r>
              <a:rPr lang="en-GB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its philosophical applications</a:t>
            </a:r>
            <a:r>
              <a:rPr lang="en-GB" sz="2200" b="1">
                <a:latin typeface="Times New Roman" pitchFamily="18" charset="0"/>
                <a:cs typeface="Times New Roman" pitchFamily="18" charset="0"/>
              </a:rPr>
              <a:t> and in order to clarify the terms and conditions of arguments.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3850" y="1963738"/>
            <a:ext cx="88201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The label “</a:t>
            </a:r>
            <a:r>
              <a:rPr lang="en-GB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modal logic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 refers to a variety of logics: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alethic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modal logic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dealing with statements such as</a:t>
            </a:r>
          </a:p>
          <a:p>
            <a:pPr marL="1371600" lvl="2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“It is necessary that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 marL="1371600" lvl="2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“It is possible that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 marL="1371600" lvl="2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etc.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epistemic modal logic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that deals with statements such as</a:t>
            </a:r>
          </a:p>
          <a:p>
            <a:pPr marL="1371600" lvl="2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“I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 marL="1371600" lvl="2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“I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believe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”,</a:t>
            </a:r>
          </a:p>
          <a:p>
            <a:pPr marL="1371600" lvl="2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19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TYPES OF MODAL LOGIC (cont)</a:t>
            </a:r>
            <a:endParaRPr lang="en-US" sz="28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95288" y="981075"/>
            <a:ext cx="8280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3"/>
            </a:pPr>
            <a:r>
              <a:rPr lang="en-GB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deontic</a:t>
            </a:r>
            <a:r>
              <a:rPr lang="en-GB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modal logic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dealing with statements such as 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“It is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compulsory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“It is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forbidden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”, etc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3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temporal modal logic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dealing with statements such as 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“It is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always true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“It is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sometimes true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”, etc.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3"/>
            </a:pPr>
            <a:r>
              <a:rPr lang="en-GB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ethical modal logic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dealing with statements such as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“It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good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“It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bad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696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GB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Main Concepts of </a:t>
            </a:r>
          </a:p>
          <a:p>
            <a:pPr algn="ctr">
              <a:spcBef>
                <a:spcPct val="50000"/>
              </a:spcBef>
            </a:pPr>
            <a:r>
              <a:rPr lang="en-GB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MODAL </a:t>
            </a:r>
            <a:r>
              <a:rPr lang="en-GB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LOGIC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Boolean Logic to high order predicate modal logic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95600" y="5562600"/>
            <a:ext cx="3276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Boolean Logic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Propositional logic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4419600"/>
            <a:ext cx="2590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Propositional logic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800" y="4343400"/>
            <a:ext cx="2895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First-Order Logic  = Predicate logic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2971800"/>
            <a:ext cx="2590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Predicate logic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200" y="1828800"/>
            <a:ext cx="2590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High-Order Modal logic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9" idx="2"/>
            <a:endCxn id="8" idx="0"/>
          </p:cNvCxnSpPr>
          <p:nvPr/>
        </p:nvCxnSpPr>
        <p:spPr>
          <a:xfrm rot="5400000">
            <a:off x="4267200" y="2819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2600" y="38100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743200" y="38100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43200" y="5257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5715000" y="5181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95288" y="1092200"/>
            <a:ext cx="8497887" cy="12772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We introduced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two modal terms such as </a:t>
            </a:r>
            <a:r>
              <a:rPr lang="en-US" sz="2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impossible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en-US" sz="2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 order to define strict implication, that is, we need two new symbols,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 and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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95288" y="2749550"/>
            <a:ext cx="8497887" cy="19367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Given a statement 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by “</a:t>
            </a:r>
            <a:r>
              <a:rPr lang="en-US" sz="22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</a:t>
            </a:r>
            <a:r>
              <a:rPr lang="en-US" sz="22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2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 we mean “It is necessary that </a:t>
            </a:r>
            <a:r>
              <a:rPr lang="en-US" sz="22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2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</a:t>
            </a:r>
          </a:p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by “</a:t>
            </a:r>
            <a:r>
              <a:rPr lang="en-US" sz="22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</a:t>
            </a:r>
            <a:r>
              <a:rPr lang="en-US" sz="2200" b="1" i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</a:t>
            </a:r>
            <a:r>
              <a:rPr lang="en-US" sz="22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” we mean “It is possible that </a:t>
            </a:r>
            <a:r>
              <a:rPr lang="en-US" sz="2200" b="1" i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</a:t>
            </a:r>
            <a:r>
              <a:rPr lang="en-US" sz="22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”</a:t>
            </a:r>
            <a:endParaRPr lang="en-US" b="1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95288" y="4845050"/>
            <a:ext cx="8497887" cy="1936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Now we can  define </a:t>
            </a:r>
            <a:r>
              <a:rPr lang="en-US" sz="2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strict implication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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:= 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(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Λ</a:t>
            </a:r>
            <a:r>
              <a:rPr lang="it-IT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¬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q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that is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it is not possible that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both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 and ¬q are true</a:t>
            </a:r>
            <a:endParaRPr lang="en-US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 on Modal Strict Implication</a:t>
            </a:r>
            <a:endParaRPr lang="en-US" sz="4400" b="1" dirty="0">
              <a:solidFill>
                <a:srgbClr val="F34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95288" y="1089025"/>
            <a:ext cx="8497887" cy="3109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Both operators, that of necessity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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and that of possibility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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can be reciprocally defined.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If we take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 as primitive, we have: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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:= 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¬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</a:t>
            </a:r>
            <a:endParaRPr lang="en-US" sz="22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that is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it is necessary that </a:t>
            </a:r>
            <a:r>
              <a:rPr lang="en-US" sz="22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 means 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“it is not possible that  non-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endParaRPr lang="en-US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95288" y="4433887"/>
            <a:ext cx="8497887" cy="2271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Therefore, we can define </a:t>
            </a:r>
            <a:r>
              <a:rPr lang="en-US" sz="2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strict implication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:= (¬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Λ</a:t>
            </a:r>
            <a:r>
              <a:rPr lang="it-IT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it-IT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but since </a:t>
            </a:r>
            <a:r>
              <a:rPr lang="en-GB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GB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GB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is logically equivalent to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¬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), or (¬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), we have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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:= (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0"/>
            <a:ext cx="6654707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Reciprocal definitions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95288" y="1282700"/>
            <a:ext cx="8497887" cy="227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</a:rPr>
              <a:t>Analogously, if we take 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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 as primitive, we have: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 := ¬¬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p</a:t>
            </a:r>
            <a:endParaRPr lang="en-US" sz="2200" b="1" i="1" dirty="0">
              <a:latin typeface="Verdana" pitchFamily="34" charset="0"/>
              <a:sym typeface="Wingdings 2" pitchFamily="18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that is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“</a:t>
            </a:r>
            <a:r>
              <a:rPr lang="en-US" sz="2200" b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it is possible that </a:t>
            </a:r>
            <a:r>
              <a:rPr lang="en-US" sz="2200" b="1" i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” means</a:t>
            </a:r>
            <a:br>
              <a:rPr lang="en-US" sz="2200" b="1" dirty="0">
                <a:latin typeface="Verdana" pitchFamily="34" charset="0"/>
                <a:sym typeface="Wingdings" pitchFamily="2" charset="2"/>
              </a:rPr>
            </a:br>
            <a:r>
              <a:rPr lang="en-US" sz="2200" b="1" dirty="0">
                <a:latin typeface="Verdana" pitchFamily="34" charset="0"/>
                <a:sym typeface="Wingdings" pitchFamily="2" charset="2"/>
              </a:rPr>
              <a:t>“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it is not necessary that  non-</a:t>
            </a:r>
            <a:r>
              <a:rPr lang="en-US" sz="2200" b="1" i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”</a:t>
            </a:r>
            <a:endParaRPr lang="en-US" b="1" dirty="0"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5288" y="3763962"/>
            <a:ext cx="8497887" cy="1265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</a:rPr>
              <a:t>And again, from the definition of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strict implication </a:t>
            </a:r>
            <a:r>
              <a:rPr lang="en-US" sz="2200" b="1" dirty="0">
                <a:latin typeface="Verdana" pitchFamily="34" charset="0"/>
              </a:rPr>
              <a:t>and the above definition, we can conclude that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i="1" dirty="0"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  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q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 := (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  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q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152400"/>
            <a:ext cx="6514925" cy="707886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Verdana" pitchFamily="34" charset="0"/>
              </a:rPr>
              <a:t>Taking  </a:t>
            </a:r>
            <a:r>
              <a:rPr lang="en-US" sz="4000" b="1" dirty="0" smtClean="0">
                <a:latin typeface="Verdana" pitchFamily="34" charset="0"/>
                <a:sym typeface="Wingdings" pitchFamily="2" charset="2"/>
              </a:rPr>
              <a:t></a:t>
            </a:r>
            <a:r>
              <a:rPr lang="en-US" sz="4000" b="1" dirty="0" smtClean="0">
                <a:latin typeface="Verdana" pitchFamily="34" charset="0"/>
                <a:sym typeface="Wingdings 2" pitchFamily="18" charset="2"/>
              </a:rPr>
              <a:t> as primitive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895350" y="2528888"/>
            <a:ext cx="2089150" cy="1482725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 dirty="0">
                <a:solidFill>
                  <a:srgbClr val="0066FF"/>
                </a:solidFill>
                <a:latin typeface="Verdana" pitchFamily="34" charset="0"/>
              </a:rPr>
              <a:t>necessary</a:t>
            </a:r>
            <a:endParaRPr lang="en-GB" sz="2200" b="1" i="1" dirty="0">
              <a:solidFill>
                <a:srgbClr val="0066FF"/>
              </a:solidFill>
              <a:latin typeface="Verdana" pitchFamily="34" charset="0"/>
            </a:endParaRPr>
          </a:p>
          <a:p>
            <a:pPr algn="ctr"/>
            <a:endParaRPr lang="en-GB" sz="2200" b="1" dirty="0">
              <a:latin typeface="Verdana" pitchFamily="34" charset="0"/>
            </a:endParaRPr>
          </a:p>
          <a:p>
            <a:pPr algn="ctr"/>
            <a:r>
              <a:rPr lang="en-GB" sz="2200" b="1" dirty="0">
                <a:latin typeface="Verdana" pitchFamily="34" charset="0"/>
                <a:sym typeface="Wingdings" pitchFamily="2" charset="2"/>
              </a:rPr>
              <a:t></a:t>
            </a:r>
            <a:r>
              <a:rPr lang="en-GB" sz="2200" b="1" i="1" dirty="0">
                <a:latin typeface="Verdana" pitchFamily="34" charset="0"/>
                <a:sym typeface="Wingdings" pitchFamily="2" charset="2"/>
              </a:rPr>
              <a:t>p</a:t>
            </a:r>
            <a:r>
              <a:rPr lang="en-GB" sz="2200" b="1" dirty="0">
                <a:latin typeface="Verdana" pitchFamily="34" charset="0"/>
                <a:sym typeface="Wingdings" pitchFamily="2" charset="2"/>
              </a:rPr>
              <a:t/>
            </a:r>
            <a:br>
              <a:rPr lang="en-GB" sz="2200" b="1" dirty="0">
                <a:latin typeface="Verdana" pitchFamily="34" charset="0"/>
                <a:sym typeface="Wingdings" pitchFamily="2" charset="2"/>
              </a:rPr>
            </a:br>
            <a:r>
              <a:rPr lang="en-US" sz="2200" b="1" dirty="0">
                <a:latin typeface="Verdana" pitchFamily="34" charset="0"/>
                <a:sym typeface="Wingdings" pitchFamily="2" charset="2"/>
              </a:rPr>
              <a:t>¬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¬</a:t>
            </a:r>
            <a:r>
              <a:rPr lang="en-US" sz="2200" b="1" i="1" dirty="0">
                <a:latin typeface="Verdana" pitchFamily="34" charset="0"/>
                <a:sym typeface="Wingdings 2" pitchFamily="18" charset="2"/>
              </a:rPr>
              <a:t>p</a:t>
            </a:r>
            <a:endParaRPr lang="it-IT" sz="2200" b="1" i="1" dirty="0">
              <a:latin typeface="Verdana" pitchFamily="34" charset="0"/>
            </a:endParaRP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4351338" y="2528888"/>
            <a:ext cx="2089150" cy="1482725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>
                <a:solidFill>
                  <a:srgbClr val="0066FF"/>
                </a:solidFill>
                <a:latin typeface="Verdana" pitchFamily="34" charset="0"/>
              </a:rPr>
              <a:t>impossible</a:t>
            </a:r>
          </a:p>
          <a:p>
            <a:pPr algn="ctr"/>
            <a:endParaRPr lang="en-GB" sz="2200">
              <a:latin typeface="Verdana" pitchFamily="34" charset="0"/>
            </a:endParaRPr>
          </a:p>
          <a:p>
            <a:pPr algn="ctr"/>
            <a:r>
              <a:rPr lang="en-GB" sz="2200" b="1">
                <a:latin typeface="Verdana" pitchFamily="34" charset="0"/>
                <a:sym typeface="Wingdings" pitchFamily="2" charset="2"/>
              </a:rPr>
              <a:t>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>¬</a:t>
            </a:r>
            <a:r>
              <a:rPr lang="en-US" sz="2200" b="1" i="1"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/>
            </a:r>
            <a:br>
              <a:rPr lang="en-US" sz="2200" b="1">
                <a:latin typeface="Verdana" pitchFamily="34" charset="0"/>
                <a:sym typeface="Wingdings" pitchFamily="2" charset="2"/>
              </a:rPr>
            </a:br>
            <a:r>
              <a:rPr lang="en-US" sz="2200" b="1">
                <a:latin typeface="Verdana" pitchFamily="34" charset="0"/>
                <a:sym typeface="Wingdings" pitchFamily="2" charset="2"/>
              </a:rPr>
              <a:t>¬</a:t>
            </a:r>
            <a:r>
              <a:rPr lang="en-US" sz="2200" b="1"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2200" b="1" i="1">
                <a:latin typeface="Verdana" pitchFamily="34" charset="0"/>
                <a:sym typeface="Wingdings 2" pitchFamily="18" charset="2"/>
              </a:rPr>
              <a:t>p</a:t>
            </a:r>
            <a:endParaRPr lang="it-IT" sz="2200" b="1" i="1">
              <a:latin typeface="Verdana" pitchFamily="34" charset="0"/>
            </a:endParaRP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968375" y="5222875"/>
            <a:ext cx="2016125" cy="1482725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>
                <a:solidFill>
                  <a:srgbClr val="0066FF"/>
                </a:solidFill>
                <a:latin typeface="Verdana" pitchFamily="34" charset="0"/>
              </a:rPr>
              <a:t>possible</a:t>
            </a:r>
            <a:endParaRPr lang="en-GB" sz="2200" b="1" i="1">
              <a:solidFill>
                <a:srgbClr val="0066FF"/>
              </a:solidFill>
              <a:latin typeface="Verdana" pitchFamily="34" charset="0"/>
            </a:endParaRPr>
          </a:p>
          <a:p>
            <a:pPr algn="ctr"/>
            <a:endParaRPr lang="en-GB" sz="2200" b="1">
              <a:latin typeface="Verdana" pitchFamily="34" charset="0"/>
            </a:endParaRPr>
          </a:p>
          <a:p>
            <a:pPr algn="ctr"/>
            <a:r>
              <a:rPr lang="en-US" sz="2200" b="1">
                <a:latin typeface="Verdana" pitchFamily="34" charset="0"/>
              </a:rPr>
              <a:t>¬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>¬</a:t>
            </a:r>
            <a:r>
              <a:rPr lang="en-US" sz="2200" b="1" i="1">
                <a:latin typeface="Verdana" pitchFamily="34" charset="0"/>
                <a:sym typeface="Wingdings" pitchFamily="2" charset="2"/>
              </a:rPr>
              <a:t>p</a:t>
            </a:r>
          </a:p>
          <a:p>
            <a:pPr algn="ctr"/>
            <a:r>
              <a:rPr lang="en-US" sz="2200" b="1"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2200" b="1" i="1">
                <a:latin typeface="Verdana" pitchFamily="34" charset="0"/>
                <a:sym typeface="Wingdings 2" pitchFamily="18" charset="2"/>
              </a:rPr>
              <a:t>p</a:t>
            </a:r>
            <a:endParaRPr lang="it-IT" sz="2200" b="1" i="1">
              <a:latin typeface="Verdana" pitchFamily="34" charset="0"/>
            </a:endParaRP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4352925" y="5222875"/>
            <a:ext cx="2090738" cy="1482725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>
                <a:solidFill>
                  <a:srgbClr val="0066FF"/>
                </a:solidFill>
                <a:latin typeface="Verdana" pitchFamily="34" charset="0"/>
              </a:rPr>
              <a:t>contingent</a:t>
            </a:r>
            <a:endParaRPr lang="en-GB" sz="2200" b="1" i="1">
              <a:solidFill>
                <a:srgbClr val="0066FF"/>
              </a:solidFill>
              <a:latin typeface="Verdana" pitchFamily="34" charset="0"/>
            </a:endParaRPr>
          </a:p>
          <a:p>
            <a:pPr algn="ctr"/>
            <a:endParaRPr lang="en-GB" sz="2200" b="1">
              <a:latin typeface="Verdana" pitchFamily="34" charset="0"/>
            </a:endParaRPr>
          </a:p>
          <a:p>
            <a:pPr algn="ctr"/>
            <a:r>
              <a:rPr lang="en-US" sz="2200" b="1">
                <a:latin typeface="Verdana" pitchFamily="34" charset="0"/>
              </a:rPr>
              <a:t>¬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></a:t>
            </a:r>
            <a:r>
              <a:rPr lang="en-US" sz="2200" b="1" i="1">
                <a:latin typeface="Verdana" pitchFamily="34" charset="0"/>
                <a:sym typeface="Wingdings" pitchFamily="2" charset="2"/>
              </a:rPr>
              <a:t>p</a:t>
            </a:r>
          </a:p>
          <a:p>
            <a:pPr algn="ctr"/>
            <a:r>
              <a:rPr lang="en-US" sz="2200" b="1">
                <a:latin typeface="Verdana" pitchFamily="34" charset="0"/>
                <a:sym typeface="Wingdings 2" pitchFamily="18" charset="2"/>
              </a:rPr>
              <a:t>¬</a:t>
            </a:r>
            <a:r>
              <a:rPr lang="en-US" sz="2200" b="1" i="1">
                <a:latin typeface="Verdana" pitchFamily="34" charset="0"/>
                <a:sym typeface="Wingdings 2" pitchFamily="18" charset="2"/>
              </a:rPr>
              <a:t>p</a:t>
            </a:r>
            <a:endParaRPr lang="it-IT" sz="2200" b="1" i="1">
              <a:latin typeface="Verdana" pitchFamily="34" charset="0"/>
              <a:sym typeface="Wingdings 2" pitchFamily="18" charset="2"/>
            </a:endParaRPr>
          </a:p>
        </p:txBody>
      </p:sp>
      <p:sp>
        <p:nvSpPr>
          <p:cNvPr id="43014" name="Line 13"/>
          <p:cNvSpPr>
            <a:spLocks noChangeShapeType="1"/>
          </p:cNvSpPr>
          <p:nvPr/>
        </p:nvSpPr>
        <p:spPr bwMode="auto">
          <a:xfrm>
            <a:off x="6731000" y="4329113"/>
            <a:ext cx="504825" cy="5762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14"/>
          <p:cNvSpPr>
            <a:spLocks noChangeShapeType="1"/>
          </p:cNvSpPr>
          <p:nvPr/>
        </p:nvSpPr>
        <p:spPr bwMode="auto">
          <a:xfrm flipH="1">
            <a:off x="3055938" y="4040188"/>
            <a:ext cx="1223962" cy="1152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15"/>
          <p:cNvSpPr>
            <a:spLocks noChangeShapeType="1"/>
          </p:cNvSpPr>
          <p:nvPr/>
        </p:nvSpPr>
        <p:spPr bwMode="auto">
          <a:xfrm flipH="1">
            <a:off x="6731000" y="4329113"/>
            <a:ext cx="504825" cy="5762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Text Box 20"/>
          <p:cNvSpPr txBox="1">
            <a:spLocks noChangeArrowheads="1"/>
          </p:cNvSpPr>
          <p:nvPr/>
        </p:nvSpPr>
        <p:spPr bwMode="auto">
          <a:xfrm>
            <a:off x="7200900" y="4329113"/>
            <a:ext cx="1835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Verdana" pitchFamily="34" charset="0"/>
              </a:rPr>
              <a:t>contradictory statements</a:t>
            </a:r>
          </a:p>
        </p:txBody>
      </p:sp>
      <p:sp>
        <p:nvSpPr>
          <p:cNvPr id="43018" name="Text Box 24"/>
          <p:cNvSpPr txBox="1">
            <a:spLocks noChangeArrowheads="1"/>
          </p:cNvSpPr>
          <p:nvPr/>
        </p:nvSpPr>
        <p:spPr bwMode="auto">
          <a:xfrm>
            <a:off x="395288" y="1089025"/>
            <a:ext cx="84978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Following Theophrastus (IV century BC), but with modern logic operators, we can think of a square of opposition in modal terms:</a:t>
            </a:r>
            <a:endParaRPr lang="en-US" b="1"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43019" name="Line 25"/>
          <p:cNvSpPr>
            <a:spLocks noChangeShapeType="1"/>
          </p:cNvSpPr>
          <p:nvPr/>
        </p:nvSpPr>
        <p:spPr bwMode="auto">
          <a:xfrm rot="5400000" flipH="1">
            <a:off x="3091656" y="4004470"/>
            <a:ext cx="1152525" cy="12239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 of opposition</a:t>
            </a:r>
            <a:endParaRPr lang="en-US" sz="4800" b="1" dirty="0">
              <a:solidFill>
                <a:srgbClr val="F34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79388" y="304800"/>
            <a:ext cx="8785225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logical Necessity?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By </a:t>
            </a: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logical necessity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 do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refer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either to physical necessity (such as “bodies attract according to Newton’s formula”, or “heated metals dilate”) 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nor philosophical necessity (such as an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priori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reason, independent from experience, or “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cogito ergo sum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”).</a:t>
            </a:r>
          </a:p>
          <a:p>
            <a:pPr marL="457200" indent="-457200">
              <a:spcBef>
                <a:spcPct val="50000"/>
              </a:spcBef>
              <a:buFont typeface="Calibri" pitchFamily="34" charset="0"/>
              <a:buAutoNum type="arabicPeriod"/>
            </a:pPr>
            <a:endParaRPr lang="en-US" sz="22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What we have in mind, by contrast, the kind of relationship linking premises and conclusion in a mathematical proof, or formal deduction:</a:t>
            </a:r>
          </a:p>
          <a:p>
            <a:pPr marL="457200" indent="-457200">
              <a:spcBef>
                <a:spcPct val="50000"/>
              </a:spcBef>
              <a:buFont typeface="Calibri" pitchFamily="34" charset="0"/>
              <a:buAutoNum type="arabicPeriod"/>
            </a:pPr>
            <a:endParaRPr lang="en-US" sz="22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914400" lvl="1" indent="-457200">
              <a:spcBef>
                <a:spcPct val="50000"/>
              </a:spcBef>
            </a:pP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if the deduction is correct and the premises are true, the conclusion is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28600" y="2514600"/>
            <a:ext cx="878522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this sense we say that “true mathematical and logical statements are necessary”.</a:t>
            </a:r>
          </a:p>
          <a:p>
            <a:pPr marL="457200" indent="-45720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Leibniz’s terms, </a:t>
            </a:r>
            <a:endParaRPr lang="en-US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914400" lvl="1" indent="-45720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</a:t>
            </a:r>
            <a:r>
              <a:rPr lang="en-US" sz="2800" b="1" i="1" dirty="0">
                <a:solidFill>
                  <a:srgbClr val="F34905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necessary statement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true in every possible world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 </a:t>
            </a:r>
            <a:endParaRPr lang="en-US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914400" lvl="1" indent="-45720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</a:t>
            </a:r>
            <a:r>
              <a:rPr lang="en-US" sz="2800" b="1" i="1" dirty="0">
                <a:solidFill>
                  <a:srgbClr val="F34905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possible statement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true in at least one of the possible worlds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686800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 is true in every possible world</a:t>
            </a:r>
            <a:endParaRPr lang="en-US" sz="4000" b="1" dirty="0">
              <a:solidFill>
                <a:srgbClr val="F34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Tautology, non-</a:t>
            </a:r>
            <a:r>
              <a:rPr lang="en-US" sz="4400" b="1" dirty="0" err="1" smtClean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satisfiability</a:t>
            </a:r>
            <a:r>
              <a:rPr lang="en-US" sz="4400" b="1" dirty="0" smtClean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contingence</a:t>
            </a:r>
            <a:endParaRPr lang="en-US" sz="4400" b="1" dirty="0">
              <a:solidFill>
                <a:srgbClr val="F34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600200"/>
          <a:ext cx="228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ab</a:t>
                      </a:r>
                      <a:r>
                        <a:rPr lang="en-US" sz="800" dirty="0" smtClean="0"/>
                        <a:t>\</a:t>
                      </a:r>
                      <a:r>
                        <a:rPr lang="en-US" sz="800" dirty="0" err="1" smtClean="0"/>
                        <a:t>cd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53000" y="1524000"/>
          <a:ext cx="228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ab</a:t>
                      </a:r>
                      <a:r>
                        <a:rPr lang="en-US" sz="800" dirty="0" smtClean="0"/>
                        <a:t>\</a:t>
                      </a:r>
                      <a:r>
                        <a:rPr lang="en-US" sz="800" dirty="0" err="1" smtClean="0"/>
                        <a:t>cd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886200"/>
          <a:ext cx="228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ab</a:t>
                      </a:r>
                      <a:r>
                        <a:rPr lang="en-US" sz="800" dirty="0" smtClean="0"/>
                        <a:t>\</a:t>
                      </a:r>
                      <a:r>
                        <a:rPr lang="en-US" sz="800" dirty="0" err="1" smtClean="0"/>
                        <a:t>cd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00600" y="3886200"/>
          <a:ext cx="228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ab</a:t>
                      </a:r>
                      <a:r>
                        <a:rPr lang="en-US" sz="800" dirty="0" smtClean="0"/>
                        <a:t>\</a:t>
                      </a:r>
                      <a:r>
                        <a:rPr lang="en-US" sz="800" dirty="0" err="1" smtClean="0"/>
                        <a:t>cd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0800" y="2286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Tautology is true in every world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2057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satisfied is false in every world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05200" y="4724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6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6096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Contingent is not always false and not always true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CONTINGENT and POSSIBLE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According to Aristotle, “</a:t>
            </a:r>
            <a:r>
              <a:rPr lang="en-US" sz="2200" b="1" i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 is contingent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” is to be understood as 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2200" b="1" i="1" dirty="0">
                <a:latin typeface="Verdana" pitchFamily="34" charset="0"/>
                <a:sym typeface="Wingdings 2" pitchFamily="18" charset="2"/>
              </a:rPr>
              <a:t>p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 </a:t>
            </a:r>
            <a:r>
              <a:rPr lang="el-GR" sz="2200" b="1" dirty="0">
                <a:latin typeface="Verdana" pitchFamily="34" charset="0"/>
                <a:sym typeface="Wingdings 2" pitchFamily="18" charset="2"/>
              </a:rPr>
              <a:t>Λ</a:t>
            </a:r>
            <a:r>
              <a:rPr lang="it-IT" sz="2200" b="1" dirty="0">
                <a:latin typeface="Verdana" pitchFamily="34" charset="0"/>
                <a:sym typeface="Wingdings 2" pitchFamily="18" charset="2"/>
              </a:rPr>
              <a:t> </a:t>
            </a:r>
            <a:r>
              <a:rPr lang="el-GR" sz="2200" b="1" dirty="0"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¬</a:t>
            </a:r>
            <a:r>
              <a:rPr lang="en-US" sz="2200" b="1" i="1" dirty="0">
                <a:latin typeface="Verdana" pitchFamily="34" charset="0"/>
                <a:sym typeface="Wingdings 2" pitchFamily="18" charset="2"/>
              </a:rPr>
              <a:t>p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58775" y="2349500"/>
            <a:ext cx="8785225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charset="0"/>
              <a:buChar char="•"/>
            </a:pPr>
            <a:r>
              <a:rPr lang="en-US" sz="2200" b="1" dirty="0">
                <a:latin typeface="Verdana" pitchFamily="34" charset="0"/>
                <a:sym typeface="Wingdings 2" pitchFamily="18" charset="2"/>
              </a:rPr>
              <a:t>Looking at the square of opposition, we can interpret “possible” and “contingent”, on the basis of their contradictory elements, as </a:t>
            </a:r>
            <a:r>
              <a:rPr lang="en-US" sz="2200" b="1" i="1" dirty="0">
                <a:latin typeface="Verdana" pitchFamily="34" charset="0"/>
                <a:sym typeface="Wingdings 2" pitchFamily="18" charset="2"/>
              </a:rPr>
              <a:t>purely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 possible and </a:t>
            </a:r>
            <a:r>
              <a:rPr lang="en-US" sz="2200" b="1" i="1" dirty="0">
                <a:latin typeface="Verdana" pitchFamily="34" charset="0"/>
                <a:sym typeface="Wingdings 2" pitchFamily="18" charset="2"/>
              </a:rPr>
              <a:t>purely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 contingent:</a:t>
            </a:r>
          </a:p>
          <a:p>
            <a:pPr marL="457200" indent="-457200">
              <a:spcBef>
                <a:spcPct val="50000"/>
              </a:spcBef>
              <a:buFont typeface="Arial" charset="0"/>
              <a:buChar char="•"/>
            </a:pPr>
            <a:r>
              <a:rPr lang="en-US" sz="2200" b="1" i="1" dirty="0">
                <a:solidFill>
                  <a:srgbClr val="0066FF"/>
                </a:solidFill>
                <a:latin typeface="Verdana" pitchFamily="34" charset="0"/>
                <a:sym typeface="Wingdings 2" pitchFamily="18" charset="2"/>
              </a:rPr>
              <a:t>purely possible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/>
            </a:r>
            <a:br>
              <a:rPr lang="en-US" sz="2200" b="1" dirty="0">
                <a:latin typeface="Verdana" pitchFamily="34" charset="0"/>
                <a:sym typeface="Wingdings 2" pitchFamily="18" charset="2"/>
              </a:rPr>
            </a:br>
            <a:r>
              <a:rPr lang="en-US" sz="2200" b="1" dirty="0">
                <a:latin typeface="Verdana" pitchFamily="34" charset="0"/>
                <a:sym typeface="Wingdings 2" pitchFamily="18" charset="2"/>
              </a:rPr>
              <a:t>the contradictory of impossible: </a:t>
            </a:r>
            <a:r>
              <a:rPr lang="en-US" sz="2200" b="1" dirty="0">
                <a:latin typeface="Verdana" pitchFamily="34" charset="0"/>
              </a:rPr>
              <a:t>¬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¬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p</a:t>
            </a:r>
            <a:endParaRPr lang="en-US" sz="2200" b="1" i="1" dirty="0">
              <a:latin typeface="Verdana" pitchFamily="34" charset="0"/>
              <a:sym typeface="Wingdings 2" pitchFamily="18" charset="2"/>
            </a:endParaRPr>
          </a:p>
          <a:p>
            <a:pPr marL="457200" indent="-457200">
              <a:spcBef>
                <a:spcPct val="50000"/>
              </a:spcBef>
              <a:buFont typeface="Arial" charset="0"/>
              <a:buChar char="•"/>
            </a:pPr>
            <a:r>
              <a:rPr lang="en-US" sz="2200" b="1" i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purely contingent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/>
            </a:r>
            <a:br>
              <a:rPr lang="en-US" sz="2200" b="1" dirty="0">
                <a:latin typeface="Verdana" pitchFamily="34" charset="0"/>
                <a:sym typeface="Wingdings" pitchFamily="2" charset="2"/>
              </a:rPr>
            </a:br>
            <a:r>
              <a:rPr lang="en-US" sz="2200" b="1" dirty="0">
                <a:latin typeface="Verdana" pitchFamily="34" charset="0"/>
                <a:sym typeface="Wingdings" pitchFamily="2" charset="2"/>
              </a:rPr>
              <a:t>the contradictory of necessary: ¬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5350" y="407988"/>
            <a:ext cx="2089150" cy="1482725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 dirty="0">
                <a:solidFill>
                  <a:srgbClr val="0066FF"/>
                </a:solidFill>
                <a:latin typeface="Verdana" pitchFamily="34" charset="0"/>
              </a:rPr>
              <a:t>necessary</a:t>
            </a:r>
            <a:endParaRPr lang="en-GB" sz="2200" b="1" i="1" dirty="0">
              <a:solidFill>
                <a:srgbClr val="0066FF"/>
              </a:solidFill>
              <a:latin typeface="Verdana" pitchFamily="34" charset="0"/>
            </a:endParaRPr>
          </a:p>
          <a:p>
            <a:pPr algn="ctr"/>
            <a:endParaRPr lang="en-GB" sz="2200" b="1" dirty="0">
              <a:latin typeface="Verdana" pitchFamily="34" charset="0"/>
            </a:endParaRPr>
          </a:p>
          <a:p>
            <a:pPr algn="ctr"/>
            <a:r>
              <a:rPr lang="en-GB" sz="2200" b="1" dirty="0">
                <a:latin typeface="Verdana" pitchFamily="34" charset="0"/>
                <a:sym typeface="Wingdings" pitchFamily="2" charset="2"/>
              </a:rPr>
              <a:t></a:t>
            </a:r>
            <a:r>
              <a:rPr lang="en-GB" sz="2200" b="1" i="1" dirty="0">
                <a:latin typeface="Verdana" pitchFamily="34" charset="0"/>
                <a:sym typeface="Wingdings" pitchFamily="2" charset="2"/>
              </a:rPr>
              <a:t>p</a:t>
            </a:r>
            <a:r>
              <a:rPr lang="en-GB" sz="2200" b="1" dirty="0">
                <a:latin typeface="Verdana" pitchFamily="34" charset="0"/>
                <a:sym typeface="Wingdings" pitchFamily="2" charset="2"/>
              </a:rPr>
              <a:t/>
            </a:r>
            <a:br>
              <a:rPr lang="en-GB" sz="2200" b="1" dirty="0">
                <a:latin typeface="Verdana" pitchFamily="34" charset="0"/>
                <a:sym typeface="Wingdings" pitchFamily="2" charset="2"/>
              </a:rPr>
            </a:br>
            <a:r>
              <a:rPr lang="en-US" sz="2200" b="1" dirty="0">
                <a:latin typeface="Verdana" pitchFamily="34" charset="0"/>
                <a:sym typeface="Wingdings" pitchFamily="2" charset="2"/>
              </a:rPr>
              <a:t>¬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¬</a:t>
            </a:r>
            <a:r>
              <a:rPr lang="en-US" sz="2200" b="1" i="1" dirty="0">
                <a:latin typeface="Verdana" pitchFamily="34" charset="0"/>
                <a:sym typeface="Wingdings 2" pitchFamily="18" charset="2"/>
              </a:rPr>
              <a:t>p</a:t>
            </a:r>
            <a:endParaRPr lang="it-IT" sz="2200" b="1" i="1" dirty="0">
              <a:latin typeface="Verdana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1338" y="407988"/>
            <a:ext cx="2089150" cy="1482725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>
                <a:solidFill>
                  <a:srgbClr val="0066FF"/>
                </a:solidFill>
                <a:latin typeface="Verdana" pitchFamily="34" charset="0"/>
              </a:rPr>
              <a:t>impossible</a:t>
            </a:r>
          </a:p>
          <a:p>
            <a:pPr algn="ctr"/>
            <a:endParaRPr lang="en-GB" sz="2200">
              <a:latin typeface="Verdana" pitchFamily="34" charset="0"/>
            </a:endParaRPr>
          </a:p>
          <a:p>
            <a:pPr algn="ctr"/>
            <a:r>
              <a:rPr lang="en-GB" sz="2200" b="1">
                <a:latin typeface="Verdana" pitchFamily="34" charset="0"/>
                <a:sym typeface="Wingdings" pitchFamily="2" charset="2"/>
              </a:rPr>
              <a:t>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>¬</a:t>
            </a:r>
            <a:r>
              <a:rPr lang="en-US" sz="2200" b="1" i="1"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/>
            </a:r>
            <a:br>
              <a:rPr lang="en-US" sz="2200" b="1">
                <a:latin typeface="Verdana" pitchFamily="34" charset="0"/>
                <a:sym typeface="Wingdings" pitchFamily="2" charset="2"/>
              </a:rPr>
            </a:br>
            <a:r>
              <a:rPr lang="en-US" sz="2200" b="1">
                <a:latin typeface="Verdana" pitchFamily="34" charset="0"/>
                <a:sym typeface="Wingdings" pitchFamily="2" charset="2"/>
              </a:rPr>
              <a:t>¬</a:t>
            </a:r>
            <a:r>
              <a:rPr lang="en-US" sz="2200" b="1"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2200" b="1" i="1">
                <a:latin typeface="Verdana" pitchFamily="34" charset="0"/>
                <a:sym typeface="Wingdings 2" pitchFamily="18" charset="2"/>
              </a:rPr>
              <a:t>p</a:t>
            </a:r>
            <a:endParaRPr lang="it-IT" sz="2200" b="1" i="1">
              <a:latin typeface="Verdana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68375" y="3101975"/>
            <a:ext cx="2016125" cy="1482725"/>
          </a:xfrm>
          <a:prstGeom prst="rect">
            <a:avLst/>
          </a:prstGeom>
          <a:solidFill>
            <a:srgbClr val="FFFFCC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>
                <a:solidFill>
                  <a:srgbClr val="0066FF"/>
                </a:solidFill>
                <a:latin typeface="Verdana" pitchFamily="34" charset="0"/>
              </a:rPr>
              <a:t>possible</a:t>
            </a:r>
            <a:endParaRPr lang="en-GB" sz="2200" b="1" i="1">
              <a:solidFill>
                <a:srgbClr val="0066FF"/>
              </a:solidFill>
              <a:latin typeface="Verdana" pitchFamily="34" charset="0"/>
            </a:endParaRPr>
          </a:p>
          <a:p>
            <a:pPr algn="ctr"/>
            <a:endParaRPr lang="en-GB" sz="2200" b="1">
              <a:latin typeface="Verdana" pitchFamily="34" charset="0"/>
            </a:endParaRPr>
          </a:p>
          <a:p>
            <a:pPr algn="ctr"/>
            <a:r>
              <a:rPr lang="en-US" sz="2200" b="1">
                <a:latin typeface="Verdana" pitchFamily="34" charset="0"/>
              </a:rPr>
              <a:t>¬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>¬</a:t>
            </a:r>
            <a:r>
              <a:rPr lang="en-US" sz="2200" b="1" i="1">
                <a:latin typeface="Verdana" pitchFamily="34" charset="0"/>
                <a:sym typeface="Wingdings" pitchFamily="2" charset="2"/>
              </a:rPr>
              <a:t>p</a:t>
            </a:r>
          </a:p>
          <a:p>
            <a:pPr algn="ctr"/>
            <a:r>
              <a:rPr lang="en-US" sz="2200" b="1"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2200" b="1" i="1">
                <a:latin typeface="Verdana" pitchFamily="34" charset="0"/>
                <a:sym typeface="Wingdings 2" pitchFamily="18" charset="2"/>
              </a:rPr>
              <a:t>p</a:t>
            </a:r>
            <a:endParaRPr lang="it-IT" sz="2200" b="1" i="1">
              <a:latin typeface="Verdan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52925" y="3101975"/>
            <a:ext cx="2090738" cy="1482725"/>
          </a:xfrm>
          <a:prstGeom prst="rect">
            <a:avLst/>
          </a:prstGeom>
          <a:solidFill>
            <a:srgbClr val="FFFFCC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 dirty="0">
                <a:solidFill>
                  <a:srgbClr val="0066FF"/>
                </a:solidFill>
                <a:latin typeface="Verdana" pitchFamily="34" charset="0"/>
              </a:rPr>
              <a:t>contingent</a:t>
            </a:r>
            <a:endParaRPr lang="en-GB" sz="2200" b="1" i="1" dirty="0">
              <a:solidFill>
                <a:srgbClr val="0066FF"/>
              </a:solidFill>
              <a:latin typeface="Verdana" pitchFamily="34" charset="0"/>
            </a:endParaRPr>
          </a:p>
          <a:p>
            <a:pPr algn="ctr"/>
            <a:endParaRPr lang="en-GB" sz="2200" b="1" dirty="0">
              <a:latin typeface="Verdana" pitchFamily="34" charset="0"/>
            </a:endParaRPr>
          </a:p>
          <a:p>
            <a:pPr algn="ctr"/>
            <a:r>
              <a:rPr lang="en-US" sz="2200" b="1" dirty="0">
                <a:latin typeface="Verdana" pitchFamily="34" charset="0"/>
              </a:rPr>
              <a:t>¬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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p</a:t>
            </a:r>
          </a:p>
          <a:p>
            <a:pPr algn="ctr"/>
            <a:r>
              <a:rPr lang="en-US" sz="2200" b="1" dirty="0">
                <a:latin typeface="Verdana" pitchFamily="34" charset="0"/>
                <a:sym typeface="Wingdings 2" pitchFamily="18" charset="2"/>
              </a:rPr>
              <a:t>¬</a:t>
            </a:r>
            <a:r>
              <a:rPr lang="en-US" sz="2200" b="1" i="1" dirty="0">
                <a:latin typeface="Verdana" pitchFamily="34" charset="0"/>
                <a:sym typeface="Wingdings 2" pitchFamily="18" charset="2"/>
              </a:rPr>
              <a:t>p</a:t>
            </a:r>
            <a:endParaRPr lang="it-IT" sz="2200" b="1" i="1" dirty="0">
              <a:latin typeface="Verdana" pitchFamily="34" charset="0"/>
              <a:sym typeface="Wingdings 2" pitchFamily="18" charset="2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6731000" y="2208213"/>
            <a:ext cx="504825" cy="5762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3055938" y="1919288"/>
            <a:ext cx="1223962" cy="1152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>
            <a:off x="6731000" y="2208213"/>
            <a:ext cx="504825" cy="5762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200900" y="2208213"/>
            <a:ext cx="1835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Verdana" pitchFamily="34" charset="0"/>
              </a:rPr>
              <a:t>contradictory statements</a:t>
            </a: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 rot="5400000" flipH="1">
            <a:off x="3091656" y="1883570"/>
            <a:ext cx="1152525" cy="12239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600" y="4795897"/>
            <a:ext cx="87852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charset="0"/>
              <a:buChar char="•"/>
            </a:pPr>
            <a:r>
              <a:rPr lang="en-US" sz="1600" b="1" dirty="0">
                <a:latin typeface="Verdana" pitchFamily="34" charset="0"/>
                <a:sym typeface="Wingdings 2" pitchFamily="18" charset="2"/>
              </a:rPr>
              <a:t>Looking at the square of opposition, we can interpret “possible” and “contingent”, on the basis of their contradictory elements, as </a:t>
            </a:r>
            <a:r>
              <a:rPr lang="en-US" sz="1600" b="1" i="1" dirty="0">
                <a:latin typeface="Verdana" pitchFamily="34" charset="0"/>
                <a:sym typeface="Wingdings 2" pitchFamily="18" charset="2"/>
              </a:rPr>
              <a:t>purely</a:t>
            </a:r>
            <a:r>
              <a:rPr lang="en-US" sz="1600" b="1" dirty="0">
                <a:latin typeface="Verdana" pitchFamily="34" charset="0"/>
                <a:sym typeface="Wingdings 2" pitchFamily="18" charset="2"/>
              </a:rPr>
              <a:t> possible and </a:t>
            </a:r>
            <a:r>
              <a:rPr lang="en-US" sz="1600" b="1" i="1" dirty="0">
                <a:latin typeface="Verdana" pitchFamily="34" charset="0"/>
                <a:sym typeface="Wingdings 2" pitchFamily="18" charset="2"/>
              </a:rPr>
              <a:t>purely</a:t>
            </a:r>
            <a:r>
              <a:rPr lang="en-US" sz="1600" b="1" dirty="0">
                <a:latin typeface="Verdana" pitchFamily="34" charset="0"/>
                <a:sym typeface="Wingdings 2" pitchFamily="18" charset="2"/>
              </a:rPr>
              <a:t> contingent:</a:t>
            </a:r>
          </a:p>
          <a:p>
            <a:pPr marL="457200" indent="-457200">
              <a:spcBef>
                <a:spcPct val="50000"/>
              </a:spcBef>
              <a:buFont typeface="Arial" charset="0"/>
              <a:buChar char="•"/>
            </a:pPr>
            <a:r>
              <a:rPr lang="en-US" sz="1600" b="1" i="1" dirty="0">
                <a:solidFill>
                  <a:srgbClr val="0066FF"/>
                </a:solidFill>
                <a:latin typeface="Verdana" pitchFamily="34" charset="0"/>
                <a:sym typeface="Wingdings 2" pitchFamily="18" charset="2"/>
              </a:rPr>
              <a:t>purely possible</a:t>
            </a:r>
            <a:r>
              <a:rPr lang="en-US" sz="1600" b="1" dirty="0">
                <a:latin typeface="Verdana" pitchFamily="34" charset="0"/>
                <a:sym typeface="Wingdings 2" pitchFamily="18" charset="2"/>
              </a:rPr>
              <a:t/>
            </a:r>
            <a:br>
              <a:rPr lang="en-US" sz="1600" b="1" dirty="0">
                <a:latin typeface="Verdana" pitchFamily="34" charset="0"/>
                <a:sym typeface="Wingdings 2" pitchFamily="18" charset="2"/>
              </a:rPr>
            </a:br>
            <a:r>
              <a:rPr lang="en-US" sz="1600" b="1" dirty="0">
                <a:latin typeface="Verdana" pitchFamily="34" charset="0"/>
                <a:sym typeface="Wingdings 2" pitchFamily="18" charset="2"/>
              </a:rPr>
              <a:t>the contradictory of impossible: </a:t>
            </a:r>
            <a:r>
              <a:rPr lang="en-US" sz="1600" b="1" dirty="0">
                <a:latin typeface="Verdana" pitchFamily="34" charset="0"/>
              </a:rPr>
              <a:t>¬</a:t>
            </a:r>
            <a:r>
              <a:rPr lang="en-US" sz="1600" b="1" dirty="0">
                <a:latin typeface="Verdana" pitchFamily="34" charset="0"/>
                <a:sym typeface="Wingdings" pitchFamily="2" charset="2"/>
              </a:rPr>
              <a:t>¬</a:t>
            </a:r>
            <a:r>
              <a:rPr lang="en-US" sz="1600" b="1" i="1" dirty="0">
                <a:latin typeface="Verdana" pitchFamily="34" charset="0"/>
                <a:sym typeface="Wingdings" pitchFamily="2" charset="2"/>
              </a:rPr>
              <a:t>p</a:t>
            </a:r>
            <a:endParaRPr lang="en-US" sz="1600" b="1" i="1" dirty="0">
              <a:latin typeface="Verdana" pitchFamily="34" charset="0"/>
              <a:sym typeface="Wingdings 2" pitchFamily="18" charset="2"/>
            </a:endParaRPr>
          </a:p>
          <a:p>
            <a:pPr marL="457200" indent="-457200">
              <a:spcBef>
                <a:spcPct val="50000"/>
              </a:spcBef>
              <a:buFont typeface="Arial" charset="0"/>
              <a:buChar char="•"/>
            </a:pPr>
            <a:r>
              <a:rPr lang="en-US" sz="1600" b="1" i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purely contingent</a:t>
            </a:r>
            <a:r>
              <a:rPr lang="en-US" sz="1600" b="1" dirty="0">
                <a:latin typeface="Verdana" pitchFamily="34" charset="0"/>
                <a:sym typeface="Wingdings" pitchFamily="2" charset="2"/>
              </a:rPr>
              <a:t/>
            </a:r>
            <a:br>
              <a:rPr lang="en-US" sz="1600" b="1" dirty="0">
                <a:latin typeface="Verdana" pitchFamily="34" charset="0"/>
                <a:sym typeface="Wingdings" pitchFamily="2" charset="2"/>
              </a:rPr>
            </a:br>
            <a:r>
              <a:rPr lang="en-US" sz="1600" b="1" dirty="0">
                <a:latin typeface="Verdana" pitchFamily="34" charset="0"/>
                <a:sym typeface="Wingdings" pitchFamily="2" charset="2"/>
              </a:rPr>
              <a:t>the contradictory of necessary: ¬</a:t>
            </a:r>
            <a:r>
              <a:rPr lang="en-US" sz="1600" b="1" i="1" dirty="0">
                <a:latin typeface="Verdana" pitchFamily="34" charset="0"/>
                <a:sym typeface="Wingdings" pitchFamily="2" charset="2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228600" y="0"/>
            <a:ext cx="878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Verdana" pitchFamily="34" charset="0"/>
              </a:rPr>
              <a:t>CONTINGENT and POSSIBLE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685800"/>
            <a:ext cx="76327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  <a:sym typeface="Wingdings 2" pitchFamily="18" charset="2"/>
              </a:rPr>
              <a:t>By contrast, “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sym typeface="Wingdings 2" pitchFamily="18" charset="2"/>
              </a:rPr>
              <a:t>possible</a:t>
            </a:r>
            <a:r>
              <a:rPr lang="en-US" sz="1400" b="1" dirty="0">
                <a:latin typeface="Verdana" pitchFamily="34" charset="0"/>
                <a:sym typeface="Wingdings 2" pitchFamily="18" charset="2"/>
              </a:rPr>
              <a:t>” and “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sym typeface="Wingdings 2" pitchFamily="18" charset="2"/>
              </a:rPr>
              <a:t>contingent</a:t>
            </a:r>
            <a:r>
              <a:rPr lang="en-US" sz="1400" b="1" dirty="0">
                <a:latin typeface="Verdana" pitchFamily="34" charset="0"/>
                <a:sym typeface="Wingdings 2" pitchFamily="18" charset="2"/>
              </a:rPr>
              <a:t>” may be both interpreted as</a:t>
            </a:r>
          </a:p>
          <a:p>
            <a:pPr lvl="1"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  <a:sym typeface="Wingdings 2" pitchFamily="18" charset="2"/>
              </a:rPr>
              <a:t> “</a:t>
            </a:r>
            <a:r>
              <a:rPr lang="en-US" sz="1400" b="1" dirty="0">
                <a:solidFill>
                  <a:srgbClr val="00B050"/>
                </a:solidFill>
                <a:latin typeface="Verdana" pitchFamily="34" charset="0"/>
                <a:sym typeface="Wingdings 2" pitchFamily="18" charset="2"/>
              </a:rPr>
              <a:t>what can either be or not be</a:t>
            </a:r>
            <a:r>
              <a:rPr lang="en-US" sz="1400" b="1" dirty="0">
                <a:latin typeface="Verdana" pitchFamily="34" charset="0"/>
                <a:sym typeface="Wingdings 2" pitchFamily="18" charset="2"/>
              </a:rPr>
              <a:t>”, </a:t>
            </a:r>
          </a:p>
          <a:p>
            <a:pPr lvl="1"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  <a:sym typeface="Wingdings 2" pitchFamily="18" charset="2"/>
              </a:rPr>
              <a:t>or else, </a:t>
            </a:r>
          </a:p>
          <a:p>
            <a:pPr lvl="1"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  <a:sym typeface="Wingdings 2" pitchFamily="18" charset="2"/>
              </a:rPr>
              <a:t>“</a:t>
            </a:r>
            <a:r>
              <a:rPr lang="en-US" sz="1400" b="1" dirty="0">
                <a:solidFill>
                  <a:srgbClr val="0066FF"/>
                </a:solidFill>
                <a:latin typeface="Verdana" pitchFamily="34" charset="0"/>
                <a:sym typeface="Wingdings 2" pitchFamily="18" charset="2"/>
              </a:rPr>
              <a:t>what is possible but not necessary</a:t>
            </a:r>
            <a:r>
              <a:rPr lang="en-US" sz="1400" b="1" dirty="0">
                <a:latin typeface="Verdana" pitchFamily="34" charset="0"/>
                <a:sym typeface="Wingdings 2" pitchFamily="18" charset="2"/>
              </a:rPr>
              <a:t>”:</a:t>
            </a:r>
          </a:p>
          <a:p>
            <a:pPr>
              <a:spcBef>
                <a:spcPct val="50000"/>
              </a:spcBef>
            </a:pPr>
            <a:r>
              <a:rPr lang="en-US" sz="1400" b="1" i="1" dirty="0">
                <a:solidFill>
                  <a:srgbClr val="0066FF"/>
                </a:solidFill>
                <a:latin typeface="Verdana" pitchFamily="34" charset="0"/>
                <a:sym typeface="Wingdings 2" pitchFamily="18" charset="2"/>
              </a:rPr>
              <a:t>bilateral contingent</a:t>
            </a:r>
            <a:r>
              <a:rPr lang="en-US" sz="1400" b="1" dirty="0">
                <a:latin typeface="Verdana" pitchFamily="34" charset="0"/>
                <a:sym typeface="Wingdings 2" pitchFamily="18" charset="2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  <a:sym typeface="Wingdings 2" pitchFamily="18" charset="2"/>
              </a:rPr>
              <a:t>or </a:t>
            </a:r>
            <a:r>
              <a:rPr lang="en-US" sz="1400" b="1" i="1" dirty="0">
                <a:solidFill>
                  <a:srgbClr val="0066FF"/>
                </a:solidFill>
                <a:latin typeface="Verdana" pitchFamily="34" charset="0"/>
                <a:sym typeface="Wingdings 2" pitchFamily="18" charset="2"/>
              </a:rPr>
              <a:t>bilateral possible</a:t>
            </a:r>
            <a:r>
              <a:rPr lang="en-US" sz="1400" b="1" dirty="0">
                <a:latin typeface="Verdana" pitchFamily="34" charset="0"/>
                <a:sym typeface="Wingdings 2" pitchFamily="18" charset="2"/>
              </a:rPr>
              <a:t>:</a:t>
            </a:r>
            <a:br>
              <a:rPr lang="en-US" sz="1400" b="1" dirty="0">
                <a:latin typeface="Verdana" pitchFamily="34" charset="0"/>
                <a:sym typeface="Wingdings 2" pitchFamily="18" charset="2"/>
              </a:rPr>
            </a:br>
            <a:r>
              <a:rPr lang="en-US" sz="16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1600" b="1" i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p</a:t>
            </a:r>
            <a:r>
              <a:rPr lang="en-US" sz="16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 </a:t>
            </a:r>
            <a:r>
              <a:rPr lang="el-GR" sz="16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Λ</a:t>
            </a:r>
            <a:r>
              <a:rPr lang="it-IT" sz="16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 </a:t>
            </a:r>
            <a:r>
              <a:rPr lang="en-US" sz="16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¬</a:t>
            </a:r>
            <a:r>
              <a:rPr lang="en-US" sz="1600" b="1" i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</a:t>
            </a:r>
            <a:r>
              <a:rPr lang="en-US" sz="16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endParaRPr lang="en-US" sz="1400" b="1" dirty="0">
              <a:solidFill>
                <a:srgbClr val="F34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66FF"/>
                </a:solidFill>
                <a:latin typeface="Verdana" pitchFamily="34" charset="0"/>
              </a:rPr>
              <a:t>or</a:t>
            </a:r>
            <a:r>
              <a:rPr lang="en-US" sz="1400" b="1" dirty="0">
                <a:latin typeface="Verdana" pitchFamily="34" charset="0"/>
              </a:rPr>
              <a:t> </a:t>
            </a:r>
            <a:r>
              <a:rPr lang="en-US" sz="1400" b="1" dirty="0"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1400" b="1" i="1" dirty="0">
                <a:latin typeface="Verdana" pitchFamily="34" charset="0"/>
                <a:sym typeface="Wingdings" pitchFamily="2" charset="2"/>
              </a:rPr>
              <a:t>p</a:t>
            </a:r>
            <a:r>
              <a:rPr lang="en-US" sz="1400" b="1" dirty="0">
                <a:latin typeface="Verdana" pitchFamily="34" charset="0"/>
                <a:sym typeface="Wingdings" pitchFamily="2" charset="2"/>
              </a:rPr>
              <a:t> </a:t>
            </a:r>
            <a:r>
              <a:rPr lang="el-GR" sz="1400" b="1" dirty="0">
                <a:latin typeface="Verdana" pitchFamily="34" charset="0"/>
                <a:sym typeface="Wingdings" pitchFamily="2" charset="2"/>
              </a:rPr>
              <a:t>Λ</a:t>
            </a:r>
            <a:r>
              <a:rPr lang="it-IT" sz="1400" b="1" dirty="0">
                <a:latin typeface="Verdana" pitchFamily="34" charset="0"/>
                <a:sym typeface="Wingdings" pitchFamily="2" charset="2"/>
              </a:rPr>
              <a:t> </a:t>
            </a:r>
            <a:r>
              <a:rPr lang="en-US" sz="1400" b="1" dirty="0">
                <a:latin typeface="Verdana" pitchFamily="34" charset="0"/>
                <a:sym typeface="Wingdings" pitchFamily="2" charset="2"/>
              </a:rPr>
              <a:t>¬</a:t>
            </a:r>
            <a:r>
              <a:rPr lang="en-US" sz="1400" b="1" i="1" dirty="0">
                <a:latin typeface="Verdana" pitchFamily="34" charset="0"/>
                <a:sym typeface="Wingdings" pitchFamily="2" charset="2"/>
              </a:rPr>
              <a:t>p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17900" y="2590800"/>
            <a:ext cx="2089150" cy="1482725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 dirty="0">
                <a:solidFill>
                  <a:srgbClr val="0066FF"/>
                </a:solidFill>
                <a:latin typeface="Verdana" pitchFamily="34" charset="0"/>
              </a:rPr>
              <a:t>necessary</a:t>
            </a:r>
            <a:endParaRPr lang="en-GB" sz="2200" b="1" i="1" dirty="0">
              <a:solidFill>
                <a:srgbClr val="0066FF"/>
              </a:solidFill>
              <a:latin typeface="Verdana" pitchFamily="34" charset="0"/>
            </a:endParaRPr>
          </a:p>
          <a:p>
            <a:pPr algn="ctr"/>
            <a:endParaRPr lang="en-GB" sz="2200" b="1" dirty="0">
              <a:latin typeface="Verdana" pitchFamily="34" charset="0"/>
            </a:endParaRPr>
          </a:p>
          <a:p>
            <a:pPr algn="ctr"/>
            <a:r>
              <a:rPr lang="en-GB" sz="2200" b="1" dirty="0">
                <a:latin typeface="Verdana" pitchFamily="34" charset="0"/>
                <a:sym typeface="Wingdings" pitchFamily="2" charset="2"/>
              </a:rPr>
              <a:t></a:t>
            </a:r>
            <a:r>
              <a:rPr lang="en-GB" sz="2200" b="1" i="1" dirty="0">
                <a:latin typeface="Verdana" pitchFamily="34" charset="0"/>
                <a:sym typeface="Wingdings" pitchFamily="2" charset="2"/>
              </a:rPr>
              <a:t>p</a:t>
            </a:r>
            <a:r>
              <a:rPr lang="en-GB" sz="2200" b="1" dirty="0">
                <a:latin typeface="Verdana" pitchFamily="34" charset="0"/>
                <a:sym typeface="Wingdings" pitchFamily="2" charset="2"/>
              </a:rPr>
              <a:t/>
            </a:r>
            <a:br>
              <a:rPr lang="en-GB" sz="2200" b="1" dirty="0">
                <a:latin typeface="Verdana" pitchFamily="34" charset="0"/>
                <a:sym typeface="Wingdings" pitchFamily="2" charset="2"/>
              </a:rPr>
            </a:br>
            <a:r>
              <a:rPr lang="en-US" sz="2200" b="1" dirty="0">
                <a:latin typeface="Verdana" pitchFamily="34" charset="0"/>
                <a:sym typeface="Wingdings" pitchFamily="2" charset="2"/>
              </a:rPr>
              <a:t>¬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¬</a:t>
            </a:r>
            <a:r>
              <a:rPr lang="en-US" sz="2200" b="1" i="1" dirty="0">
                <a:latin typeface="Verdana" pitchFamily="34" charset="0"/>
                <a:sym typeface="Wingdings 2" pitchFamily="18" charset="2"/>
              </a:rPr>
              <a:t>p</a:t>
            </a:r>
            <a:endParaRPr lang="it-IT" sz="2200" b="1" i="1" dirty="0">
              <a:latin typeface="Verdana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973888" y="2590800"/>
            <a:ext cx="2089150" cy="1482725"/>
          </a:xfrm>
          <a:prstGeom prst="rect">
            <a:avLst/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>
                <a:solidFill>
                  <a:srgbClr val="0066FF"/>
                </a:solidFill>
                <a:latin typeface="Verdana" pitchFamily="34" charset="0"/>
              </a:rPr>
              <a:t>impossible</a:t>
            </a:r>
          </a:p>
          <a:p>
            <a:pPr algn="ctr"/>
            <a:endParaRPr lang="en-GB" sz="2200">
              <a:latin typeface="Verdana" pitchFamily="34" charset="0"/>
            </a:endParaRPr>
          </a:p>
          <a:p>
            <a:pPr algn="ctr"/>
            <a:r>
              <a:rPr lang="en-GB" sz="2200" b="1">
                <a:latin typeface="Verdana" pitchFamily="34" charset="0"/>
                <a:sym typeface="Wingdings" pitchFamily="2" charset="2"/>
              </a:rPr>
              <a:t>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>¬</a:t>
            </a:r>
            <a:r>
              <a:rPr lang="en-US" sz="2200" b="1" i="1"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/>
            </a:r>
            <a:br>
              <a:rPr lang="en-US" sz="2200" b="1">
                <a:latin typeface="Verdana" pitchFamily="34" charset="0"/>
                <a:sym typeface="Wingdings" pitchFamily="2" charset="2"/>
              </a:rPr>
            </a:br>
            <a:r>
              <a:rPr lang="en-US" sz="2200" b="1">
                <a:latin typeface="Verdana" pitchFamily="34" charset="0"/>
                <a:sym typeface="Wingdings" pitchFamily="2" charset="2"/>
              </a:rPr>
              <a:t>¬</a:t>
            </a:r>
            <a:r>
              <a:rPr lang="en-US" sz="2200" b="1"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2200" b="1" i="1">
                <a:latin typeface="Verdana" pitchFamily="34" charset="0"/>
                <a:sym typeface="Wingdings 2" pitchFamily="18" charset="2"/>
              </a:rPr>
              <a:t>p</a:t>
            </a:r>
            <a:endParaRPr lang="it-IT" sz="2200" b="1" i="1">
              <a:latin typeface="Verdana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90925" y="5284787"/>
            <a:ext cx="2016125" cy="1482725"/>
          </a:xfrm>
          <a:prstGeom prst="rect">
            <a:avLst/>
          </a:prstGeom>
          <a:solidFill>
            <a:srgbClr val="FFFFCC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 dirty="0">
                <a:solidFill>
                  <a:srgbClr val="0066FF"/>
                </a:solidFill>
                <a:latin typeface="Verdana" pitchFamily="34" charset="0"/>
              </a:rPr>
              <a:t>possible</a:t>
            </a:r>
            <a:endParaRPr lang="en-GB" sz="2200" b="1" i="1" dirty="0">
              <a:solidFill>
                <a:srgbClr val="0066FF"/>
              </a:solidFill>
              <a:latin typeface="Verdana" pitchFamily="34" charset="0"/>
            </a:endParaRPr>
          </a:p>
          <a:p>
            <a:pPr algn="ctr"/>
            <a:endParaRPr lang="en-GB" sz="2200" b="1" dirty="0">
              <a:latin typeface="Verdana" pitchFamily="34" charset="0"/>
            </a:endParaRPr>
          </a:p>
          <a:p>
            <a:pPr algn="ctr"/>
            <a:r>
              <a:rPr lang="en-US" sz="2200" b="1" dirty="0">
                <a:latin typeface="Verdana" pitchFamily="34" charset="0"/>
              </a:rPr>
              <a:t>¬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¬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p</a:t>
            </a:r>
          </a:p>
          <a:p>
            <a:pPr algn="ctr"/>
            <a:r>
              <a:rPr lang="en-US" sz="24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2400" b="1" i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p</a:t>
            </a:r>
            <a:endParaRPr lang="it-IT" sz="2400" b="1" i="1" dirty="0">
              <a:solidFill>
                <a:srgbClr val="F34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975475" y="5284787"/>
            <a:ext cx="2090738" cy="1482725"/>
          </a:xfrm>
          <a:prstGeom prst="rect">
            <a:avLst/>
          </a:prstGeom>
          <a:solidFill>
            <a:srgbClr val="FFFFCC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 dirty="0">
                <a:solidFill>
                  <a:srgbClr val="0066FF"/>
                </a:solidFill>
                <a:latin typeface="Verdana" pitchFamily="34" charset="0"/>
              </a:rPr>
              <a:t>contingent</a:t>
            </a:r>
            <a:endParaRPr lang="en-GB" sz="2200" b="1" i="1" dirty="0">
              <a:solidFill>
                <a:srgbClr val="0066FF"/>
              </a:solidFill>
              <a:latin typeface="Verdana" pitchFamily="34" charset="0"/>
            </a:endParaRPr>
          </a:p>
          <a:p>
            <a:pPr algn="ctr"/>
            <a:endParaRPr lang="en-GB" sz="2200" b="1" dirty="0">
              <a:latin typeface="Verdana" pitchFamily="34" charset="0"/>
            </a:endParaRPr>
          </a:p>
          <a:p>
            <a:pPr algn="ctr"/>
            <a:r>
              <a:rPr lang="en-US" sz="2200" b="1" dirty="0">
                <a:latin typeface="Verdana" pitchFamily="34" charset="0"/>
              </a:rPr>
              <a:t>¬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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p</a:t>
            </a:r>
          </a:p>
          <a:p>
            <a:pPr algn="ctr"/>
            <a:r>
              <a:rPr lang="en-US" sz="24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¬</a:t>
            </a:r>
            <a:r>
              <a:rPr lang="en-US" sz="2400" b="1" i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p</a:t>
            </a:r>
            <a:endParaRPr lang="it-IT" sz="2400" b="1" i="1" dirty="0">
              <a:solidFill>
                <a:srgbClr val="F34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sym typeface="Wingdings 2" pitchFamily="18" charset="2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5678488" y="4102100"/>
            <a:ext cx="1223962" cy="1152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 rot="5400000" flipH="1">
            <a:off x="5714206" y="4066382"/>
            <a:ext cx="1152525" cy="12239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143000" y="3276600"/>
            <a:ext cx="3657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52600" y="2667000"/>
            <a:ext cx="5791200" cy="3733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Boolean Logic to high order predicate modal logic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 l="19333" t="26667" r="34000" b="54400"/>
          <a:stretch>
            <a:fillRect/>
          </a:stretch>
        </p:blipFill>
        <p:spPr bwMode="auto">
          <a:xfrm>
            <a:off x="560289" y="2416016"/>
            <a:ext cx="7843932" cy="19888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66FF"/>
                </a:solidFill>
                <a:latin typeface="Verdana" pitchFamily="34" charset="0"/>
              </a:rPr>
              <a:t>NECESSITY OF THE CONSEQUEN</a:t>
            </a:r>
            <a:r>
              <a:rPr lang="en-US" sz="2800" b="1" i="1" dirty="0">
                <a:solidFill>
                  <a:srgbClr val="0066FF"/>
                </a:solidFill>
                <a:latin typeface="Verdana" pitchFamily="34" charset="0"/>
              </a:rPr>
              <a:t>CE</a:t>
            </a:r>
            <a:r>
              <a:rPr lang="en-US" sz="2800" b="1" dirty="0">
                <a:solidFill>
                  <a:srgbClr val="0066FF"/>
                </a:solidFill>
                <a:latin typeface="Verdana" pitchFamily="34" charset="0"/>
              </a:rPr>
              <a:t> and</a:t>
            </a:r>
            <a:br>
              <a:rPr lang="en-US" sz="2800" b="1" dirty="0">
                <a:solidFill>
                  <a:srgbClr val="0066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0066FF"/>
                </a:solidFill>
                <a:latin typeface="Verdana" pitchFamily="34" charset="0"/>
              </a:rPr>
              <a:t>NECESSITY OF THE CONSEQUEN</a:t>
            </a:r>
            <a:r>
              <a:rPr lang="en-US" sz="2800" b="1" i="1" dirty="0">
                <a:solidFill>
                  <a:srgbClr val="0066FF"/>
                </a:solidFill>
                <a:latin typeface="Verdana" pitchFamily="34" charset="0"/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The </a:t>
            </a:r>
            <a:r>
              <a:rPr lang="en-US" sz="2200" b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strict implication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, defined as </a:t>
            </a:r>
            <a:r>
              <a:rPr lang="en-US" sz="24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(</a:t>
            </a:r>
            <a:r>
              <a:rPr lang="en-US" sz="2400" b="1" i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p </a:t>
            </a:r>
            <a:r>
              <a:rPr lang="en-US" sz="24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 </a:t>
            </a:r>
            <a:r>
              <a:rPr lang="en-US" sz="2400" b="1" i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q</a:t>
            </a:r>
            <a:r>
              <a:rPr lang="en-US" sz="24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)</a:t>
            </a:r>
            <a:r>
              <a:rPr lang="en-US" sz="24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, 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is to be understood as the necessity to obtain the consequence given that antecedent:</a:t>
            </a:r>
          </a:p>
          <a:p>
            <a:pPr>
              <a:spcBef>
                <a:spcPct val="50000"/>
              </a:spcBef>
            </a:pPr>
            <a:r>
              <a:rPr lang="en-US" sz="2200" b="1" i="1" dirty="0" err="1">
                <a:solidFill>
                  <a:srgbClr val="FF3300"/>
                </a:solidFill>
                <a:latin typeface="Verdana" pitchFamily="34" charset="0"/>
                <a:sym typeface="Wingdings 2" pitchFamily="18" charset="2"/>
              </a:rPr>
              <a:t>necessitas</a:t>
            </a:r>
            <a:r>
              <a:rPr lang="en-US" sz="2200" b="1" i="1" dirty="0">
                <a:solidFill>
                  <a:srgbClr val="FF3300"/>
                </a:solidFill>
                <a:latin typeface="Verdana" pitchFamily="34" charset="0"/>
                <a:sym typeface="Wingdings 2" pitchFamily="18" charset="2"/>
              </a:rPr>
              <a:t> </a:t>
            </a:r>
            <a:r>
              <a:rPr lang="en-US" sz="2200" b="1" i="1" dirty="0" err="1">
                <a:solidFill>
                  <a:srgbClr val="FF3300"/>
                </a:solidFill>
                <a:latin typeface="Verdana" pitchFamily="34" charset="0"/>
                <a:sym typeface="Wingdings 2" pitchFamily="18" charset="2"/>
              </a:rPr>
              <a:t>consequentiae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/>
            </a:r>
            <a:br>
              <a:rPr lang="en-US" sz="2200" b="1" dirty="0">
                <a:latin typeface="Verdana" pitchFamily="34" charset="0"/>
                <a:sym typeface="Wingdings 2" pitchFamily="18" charset="2"/>
              </a:rPr>
            </a:br>
            <a:r>
              <a:rPr lang="en-US" sz="2200" b="1" dirty="0">
                <a:latin typeface="Verdana" pitchFamily="34" charset="0"/>
                <a:sym typeface="Wingdings 2" pitchFamily="18" charset="2"/>
              </a:rPr>
              <a:t>where the </a:t>
            </a:r>
            <a:r>
              <a:rPr lang="en-US" sz="2200" b="1" i="1" dirty="0" err="1">
                <a:solidFill>
                  <a:srgbClr val="FF3300"/>
                </a:solidFill>
                <a:latin typeface="Verdana" pitchFamily="34" charset="0"/>
                <a:sym typeface="Wingdings 2" pitchFamily="18" charset="2"/>
              </a:rPr>
              <a:t>consequentia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 is (</a:t>
            </a:r>
            <a:r>
              <a:rPr lang="en-US" sz="2200" b="1" i="1" dirty="0">
                <a:latin typeface="Verdana" pitchFamily="34" charset="0"/>
                <a:sym typeface="Wingdings 2" pitchFamily="18" charset="2"/>
              </a:rPr>
              <a:t>p 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 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q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)</a:t>
            </a:r>
            <a:endParaRPr lang="en-US" sz="2200" b="1" i="1" dirty="0">
              <a:latin typeface="Verdana" pitchFamily="34" charset="0"/>
              <a:sym typeface="Wingdings 2" pitchFamily="18" charset="2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58775" y="4221163"/>
            <a:ext cx="8461375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This </a:t>
            </a:r>
            <a:r>
              <a:rPr lang="en-US" sz="2200" b="1" u="sng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must not be confused 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with the fact that the consequent might be necessary: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i="1" dirty="0" err="1">
                <a:solidFill>
                  <a:srgbClr val="FF3300"/>
                </a:solidFill>
                <a:latin typeface="Verdana" pitchFamily="34" charset="0"/>
                <a:sym typeface="Wingdings 2" pitchFamily="18" charset="2"/>
              </a:rPr>
              <a:t>necessitas</a:t>
            </a:r>
            <a:r>
              <a:rPr lang="en-US" sz="2200" b="1" i="1" dirty="0">
                <a:solidFill>
                  <a:srgbClr val="FF3300"/>
                </a:solidFill>
                <a:latin typeface="Verdana" pitchFamily="34" charset="0"/>
                <a:sym typeface="Wingdings 2" pitchFamily="18" charset="2"/>
              </a:rPr>
              <a:t> </a:t>
            </a:r>
            <a:r>
              <a:rPr lang="en-US" sz="2200" b="1" i="1" dirty="0" err="1">
                <a:solidFill>
                  <a:srgbClr val="FF3300"/>
                </a:solidFill>
                <a:latin typeface="Verdana" pitchFamily="34" charset="0"/>
                <a:sym typeface="Wingdings 2" pitchFamily="18" charset="2"/>
              </a:rPr>
              <a:t>consequentis</a:t>
            </a:r>
            <a:r>
              <a:rPr lang="en-US" sz="2200" b="1" dirty="0">
                <a:solidFill>
                  <a:srgbClr val="FF3300"/>
                </a:solidFill>
                <a:latin typeface="Verdana" pitchFamily="34" charset="0"/>
                <a:sym typeface="Wingdings 2" pitchFamily="18" charset="2"/>
              </a:rPr>
              <a:t> 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(fallacy: 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  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q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)</a:t>
            </a:r>
            <a:br>
              <a:rPr lang="en-US" sz="2200" b="1" dirty="0">
                <a:latin typeface="Verdana" pitchFamily="34" charset="0"/>
                <a:sym typeface="Wingdings 2" pitchFamily="18" charset="2"/>
              </a:rPr>
            </a:br>
            <a:r>
              <a:rPr lang="en-US" sz="2200" b="1" dirty="0">
                <a:latin typeface="Verdana" pitchFamily="34" charset="0"/>
                <a:sym typeface="Wingdings 2" pitchFamily="18" charset="2"/>
              </a:rPr>
              <a:t>where the </a:t>
            </a:r>
            <a:r>
              <a:rPr lang="en-US" sz="2200" b="1" i="1" dirty="0" err="1">
                <a:solidFill>
                  <a:srgbClr val="FF3300"/>
                </a:solidFill>
                <a:latin typeface="Verdana" pitchFamily="34" charset="0"/>
                <a:sym typeface="Wingdings 2" pitchFamily="18" charset="2"/>
              </a:rPr>
              <a:t>consequens</a:t>
            </a:r>
            <a:r>
              <a:rPr lang="en-US" sz="2200" b="1" dirty="0">
                <a:latin typeface="Verdana" pitchFamily="34" charset="0"/>
                <a:sym typeface="Wingdings 2" pitchFamily="18" charset="2"/>
              </a:rPr>
              <a:t> is 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q</a:t>
            </a:r>
            <a:endParaRPr lang="en-US" sz="2200" b="1" dirty="0">
              <a:latin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NECESSITY OF THE CONSEQUEN</a:t>
            </a:r>
            <a:r>
              <a:rPr lang="en-US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CE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and</a:t>
            </a:r>
            <a:b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NECESSITY OF THE CONSEQUEN</a:t>
            </a:r>
            <a:r>
              <a:rPr lang="en-US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900113" y="2133600"/>
            <a:ext cx="7848600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Whereas by (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  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q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) 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we mean that it is logically impossible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 that the antecedent is true 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and the consequent false (by definition of strict implication),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 </a:t>
            </a:r>
            <a:endParaRPr lang="en-US" sz="2200" b="1" dirty="0" smtClean="0">
              <a:latin typeface="Verdana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b="1" dirty="0" smtClean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by </a:t>
            </a:r>
            <a:r>
              <a:rPr lang="en-US" sz="2200" b="1" i="1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p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  </a:t>
            </a:r>
            <a:r>
              <a:rPr lang="en-US" sz="2200" b="1" i="1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q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we mean that the antecedent implies the necessity of the consequent.</a:t>
            </a:r>
            <a:endParaRPr lang="en-US" sz="2200" b="1" i="1" dirty="0">
              <a:solidFill>
                <a:srgbClr val="3333FF"/>
              </a:solidFill>
              <a:latin typeface="Verdana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64076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00B050"/>
                </a:solidFill>
                <a:latin typeface="Verdana" pitchFamily="34" charset="0"/>
              </a:rPr>
              <a:t>Modality DE DICTO</a:t>
            </a:r>
            <a:endParaRPr lang="en-US" sz="4400" b="1" dirty="0">
              <a:solidFill>
                <a:srgbClr val="00B05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Whenever we wish to </a:t>
            </a:r>
            <a:r>
              <a:rPr lang="en-US" sz="2200" b="1" i="1" u="sng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modally characterize the quality of a statement (dictum), 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we speak of </a:t>
            </a:r>
            <a:r>
              <a:rPr lang="en-US" sz="2200" b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modality </a:t>
            </a:r>
            <a:r>
              <a:rPr lang="en-US" sz="2200" b="1" i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de </a:t>
            </a:r>
            <a:r>
              <a:rPr lang="en-US" sz="2200" b="1" i="1" dirty="0" err="1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dicto</a:t>
            </a:r>
            <a:r>
              <a:rPr lang="en-US" sz="2200" b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Verdana" pitchFamily="34" charset="0"/>
                <a:sym typeface="Wingdings" pitchFamily="2" charset="2"/>
              </a:rPr>
              <a:t>EXAMPLE: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	“It is </a:t>
            </a:r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sym typeface="Wingdings" pitchFamily="2" charset="2"/>
              </a:rPr>
              <a:t>necessary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 that Socrates is rational”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		“It is </a:t>
            </a:r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sym typeface="Wingdings" pitchFamily="2" charset="2"/>
              </a:rPr>
              <a:t>possible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 that Socrates is bald”</a:t>
            </a:r>
            <a:endParaRPr lang="en-US" sz="2200" b="1" i="1" dirty="0">
              <a:latin typeface="Verdana" pitchFamily="34" charset="0"/>
              <a:sym typeface="Wingdings 2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657600"/>
            <a:ext cx="51054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 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 (Socrates)</a:t>
            </a: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876800"/>
            <a:ext cx="51054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Bald (Socrates)</a:t>
            </a: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2857500" y="4381500"/>
            <a:ext cx="3048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58674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3124200" y="2819400"/>
            <a:ext cx="304800" cy="304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4572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640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Modality 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 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0" y="1371600"/>
            <a:ext cx="8785225" cy="2103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By contrast, when we wish to 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modally characterize the way in which a property belongs to something 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(</a:t>
            </a:r>
            <a:r>
              <a:rPr lang="en-US" sz="2200" b="1" i="1" dirty="0">
                <a:latin typeface="Verdana" pitchFamily="34" charset="0"/>
                <a:sym typeface="Wingdings" pitchFamily="2" charset="2"/>
              </a:rPr>
              <a:t>res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), we speak of </a:t>
            </a:r>
            <a:r>
              <a:rPr lang="en-US" sz="2200" b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modality </a:t>
            </a:r>
            <a:r>
              <a:rPr lang="en-US" sz="2200" b="1" i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de re</a:t>
            </a:r>
            <a:r>
              <a:rPr lang="en-US" sz="2200" b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FF3300"/>
                </a:solidFill>
                <a:latin typeface="Verdana" pitchFamily="34" charset="0"/>
                <a:sym typeface="Wingdings" pitchFamily="2" charset="2"/>
              </a:rPr>
              <a:t>EXAMPLE: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	“Socrates is necessarily rational”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		“Socrates is possibly bald”</a:t>
            </a:r>
            <a:endParaRPr lang="en-US" sz="2200" b="1" i="1" dirty="0">
              <a:latin typeface="Verdana" pitchFamily="34" charset="0"/>
              <a:sym typeface="Wingdings 2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657600"/>
            <a:ext cx="76200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Has_Property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 (Socrates, 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 )</a:t>
            </a:r>
            <a:endPara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410200"/>
            <a:ext cx="62484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Has_Property</a:t>
            </a:r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 (</a:t>
            </a:r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Socrates,</a:t>
            </a:r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 </a:t>
            </a:r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Bald )</a:t>
            </a:r>
            <a:endParaRPr 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4381500" y="5295900"/>
            <a:ext cx="2286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6324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baldness belongs to Socrates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4991100" y="3314700"/>
            <a:ext cx="304800" cy="2209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4648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rationality belongs to Socrates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640762" cy="193899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Typical Logical Fallacy is to confuse modality DE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DICTO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and modality DE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827088" y="3481387"/>
            <a:ext cx="77771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confusion between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 dicto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 re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modalities is deceitful, for it leads to a logical fallacy.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what is true </a:t>
            </a:r>
            <a:r>
              <a:rPr lang="en-US" sz="28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 dicto 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NOT always true </a:t>
            </a:r>
            <a:r>
              <a:rPr lang="en-US" sz="28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 re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br>
              <a:rPr 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</a:t>
            </a:r>
            <a:r>
              <a:rPr lang="en-US" sz="28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vice versa</a:t>
            </a:r>
            <a:endParaRPr lang="en-US" sz="2800" b="1" i="1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06375" y="0"/>
            <a:ext cx="8785225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Modality SENSU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COMPOSITO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versus Modality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SENSU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DIVISO</a:t>
            </a:r>
          </a:p>
          <a:p>
            <a:pPr algn="ctr">
              <a:spcBef>
                <a:spcPct val="50000"/>
              </a:spcBef>
              <a:defRPr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Let us consider an example by Aristotle himself: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“</a:t>
            </a:r>
            <a:r>
              <a:rPr lang="en-US" sz="2200" b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It is possible that he who sits walks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”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If f = “sits”, we may read it either as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2200" b="1" dirty="0" smtClean="0">
                <a:latin typeface="Verdana" pitchFamily="34" charset="0"/>
                <a:sym typeface="Wingdings 2" pitchFamily="18" charset="2"/>
              </a:rPr>
              <a:t>(</a:t>
            </a:r>
            <a:r>
              <a:rPr lang="en-GB" sz="2200" b="1" dirty="0" smtClean="0">
                <a:latin typeface="Verdana" pitchFamily="34" charset="0"/>
                <a:sym typeface="Symbol"/>
              </a:rPr>
              <a:t> </a:t>
            </a:r>
            <a:r>
              <a:rPr lang="en-GB" sz="2200" b="1" i="1" dirty="0" smtClean="0">
                <a:latin typeface="Verdana" pitchFamily="34" charset="0"/>
              </a:rPr>
              <a:t>x</a:t>
            </a:r>
            <a:r>
              <a:rPr lang="en-GB" sz="2200" b="1" dirty="0">
                <a:latin typeface="Verdana" pitchFamily="34" charset="0"/>
              </a:rPr>
              <a:t>) </a:t>
            </a:r>
            <a:r>
              <a:rPr lang="en-GB" sz="2200" b="1" dirty="0">
                <a:solidFill>
                  <a:srgbClr val="3333FF"/>
                </a:solidFill>
                <a:latin typeface="Verdana" pitchFamily="34" charset="0"/>
              </a:rPr>
              <a:t>(</a:t>
            </a:r>
            <a:r>
              <a:rPr lang="en-GB" sz="2200" b="1" dirty="0" smtClean="0">
                <a:latin typeface="Verdana" pitchFamily="34" charset="0"/>
              </a:rPr>
              <a:t>f(</a:t>
            </a:r>
            <a:r>
              <a:rPr lang="en-GB" sz="2200" b="1" i="1" dirty="0" smtClean="0">
                <a:latin typeface="Verdana" pitchFamily="34" charset="0"/>
              </a:rPr>
              <a:t>x)</a:t>
            </a:r>
            <a:r>
              <a:rPr lang="en-GB" sz="2200" b="1" dirty="0" smtClean="0">
                <a:latin typeface="Verdana" pitchFamily="34" charset="0"/>
              </a:rPr>
              <a:t> </a:t>
            </a:r>
            <a:r>
              <a:rPr lang="el-GR" sz="2200" b="1" dirty="0">
                <a:latin typeface="Verdana" pitchFamily="34" charset="0"/>
              </a:rPr>
              <a:t>Λ</a:t>
            </a:r>
            <a:r>
              <a:rPr lang="it-IT" sz="2200" b="1" dirty="0">
                <a:latin typeface="Verdana" pitchFamily="34" charset="0"/>
              </a:rPr>
              <a:t> </a:t>
            </a:r>
            <a:r>
              <a:rPr lang="en-US" sz="2200" b="1" dirty="0">
                <a:latin typeface="Verdana" pitchFamily="34" charset="0"/>
              </a:rPr>
              <a:t>¬</a:t>
            </a:r>
            <a:r>
              <a:rPr lang="en-GB" sz="2200" b="1" dirty="0" smtClean="0">
                <a:latin typeface="Verdana" pitchFamily="34" charset="0"/>
              </a:rPr>
              <a:t>f(</a:t>
            </a:r>
            <a:r>
              <a:rPr lang="en-GB" sz="2200" b="1" i="1" dirty="0" smtClean="0">
                <a:latin typeface="Verdana" pitchFamily="34" charset="0"/>
              </a:rPr>
              <a:t>x)</a:t>
            </a:r>
            <a:r>
              <a:rPr lang="en-GB" sz="2200" b="1" dirty="0" smtClean="0">
                <a:solidFill>
                  <a:srgbClr val="3333FF"/>
                </a:solidFill>
                <a:latin typeface="Verdana" pitchFamily="34" charset="0"/>
              </a:rPr>
              <a:t>)</a:t>
            </a:r>
            <a:r>
              <a:rPr lang="en-GB" sz="2200" b="1" dirty="0" smtClean="0">
                <a:latin typeface="Verdana" pitchFamily="34" charset="0"/>
              </a:rPr>
              <a:t> </a:t>
            </a:r>
            <a:r>
              <a:rPr lang="en-GB" sz="2200" b="1" dirty="0">
                <a:latin typeface="Verdana" pitchFamily="34" charset="0"/>
              </a:rPr>
              <a:t>[</a:t>
            </a:r>
            <a:r>
              <a:rPr lang="en-GB" sz="2200" b="1" i="1" dirty="0" err="1">
                <a:solidFill>
                  <a:srgbClr val="0066FF"/>
                </a:solidFill>
                <a:latin typeface="Verdana" pitchFamily="34" charset="0"/>
              </a:rPr>
              <a:t>sensu</a:t>
            </a:r>
            <a:r>
              <a:rPr lang="en-GB" sz="2200" b="1" i="1" dirty="0">
                <a:solidFill>
                  <a:srgbClr val="0066FF"/>
                </a:solidFill>
                <a:latin typeface="Verdana" pitchFamily="34" charset="0"/>
              </a:rPr>
              <a:t> </a:t>
            </a:r>
            <a:r>
              <a:rPr lang="en-GB" sz="2200" b="1" i="1" dirty="0" err="1">
                <a:solidFill>
                  <a:srgbClr val="0066FF"/>
                </a:solidFill>
                <a:latin typeface="Verdana" pitchFamily="34" charset="0"/>
              </a:rPr>
              <a:t>composito</a:t>
            </a:r>
            <a:r>
              <a:rPr lang="en-GB" sz="2200" b="1" dirty="0">
                <a:latin typeface="Verdana" pitchFamily="34" charset="0"/>
              </a:rPr>
              <a:t>]</a:t>
            </a:r>
            <a:endParaRPr lang="en-US" sz="2200" b="1" dirty="0">
              <a:latin typeface="Verdana" pitchFamily="34" charset="0"/>
              <a:sym typeface="Wingdings 2" pitchFamily="18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or as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(</a:t>
            </a:r>
            <a:r>
              <a:rPr lang="en-GB" sz="2200" b="1" dirty="0" smtClean="0">
                <a:latin typeface="Verdana" pitchFamily="34" charset="0"/>
                <a:sym typeface="Symbol"/>
              </a:rPr>
              <a:t> </a:t>
            </a:r>
            <a:r>
              <a:rPr lang="en-GB" sz="2200" b="1" i="1" dirty="0" smtClean="0">
                <a:latin typeface="Verdana" pitchFamily="34" charset="0"/>
              </a:rPr>
              <a:t>x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) 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(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f(</a:t>
            </a:r>
            <a:r>
              <a:rPr lang="en-US" sz="2200" b="1" i="1" dirty="0" smtClean="0">
                <a:latin typeface="Verdana" pitchFamily="34" charset="0"/>
                <a:sym typeface="Wingdings" pitchFamily="2" charset="2"/>
              </a:rPr>
              <a:t>x)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l-GR" sz="2200" b="1" dirty="0">
                <a:latin typeface="Verdana" pitchFamily="34" charset="0"/>
                <a:sym typeface="Wingdings" pitchFamily="2" charset="2"/>
              </a:rPr>
              <a:t>Λ</a:t>
            </a:r>
            <a:r>
              <a:rPr lang="it-IT" sz="2200" b="1" dirty="0">
                <a:latin typeface="Verdana" pitchFamily="34" charset="0"/>
                <a:sym typeface="Wingdings" pitchFamily="2" charset="2"/>
              </a:rPr>
              <a:t> </a:t>
            </a:r>
            <a:r>
              <a:rPr lang="it-IT" sz="2200" b="1" dirty="0">
                <a:latin typeface="Verdana" pitchFamily="34" charset="0"/>
                <a:sym typeface="Wingdings 2" pitchFamily="18" charset="2"/>
              </a:rPr>
              <a:t></a:t>
            </a:r>
            <a:r>
              <a:rPr lang="it-IT" sz="2200" b="1" dirty="0">
                <a:latin typeface="Verdana" pitchFamily="34" charset="0"/>
                <a:sym typeface="Wingdings" pitchFamily="2" charset="2"/>
              </a:rPr>
              <a:t>(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¬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f(</a:t>
            </a:r>
            <a:r>
              <a:rPr lang="en-US" sz="2200" b="1" i="1" dirty="0" smtClean="0">
                <a:latin typeface="Verdana" pitchFamily="34" charset="0"/>
                <a:sym typeface="Wingdings" pitchFamily="2" charset="2"/>
              </a:rPr>
              <a:t>x)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)</a:t>
            </a:r>
            <a:r>
              <a:rPr lang="en-US" sz="2200" b="1" dirty="0" smtClean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)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[</a:t>
            </a:r>
            <a:r>
              <a:rPr lang="en-US" sz="2200" b="1" i="1" dirty="0" err="1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sensu</a:t>
            </a:r>
            <a:r>
              <a:rPr lang="en-US" sz="2200" b="1" i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diviso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]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30213" y="5259388"/>
            <a:ext cx="8713787" cy="1446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In the 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former case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, the statement is 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false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In the </a:t>
            </a:r>
            <a:r>
              <a:rPr lang="en-US" sz="2200" b="1" dirty="0">
                <a:solidFill>
                  <a:srgbClr val="F34905"/>
                </a:solidFill>
                <a:latin typeface="Verdana" pitchFamily="34" charset="0"/>
                <a:sym typeface="Wingdings" pitchFamily="2" charset="2"/>
              </a:rPr>
              <a:t>latter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, the statement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is true: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06375" y="0"/>
            <a:ext cx="8785225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Modality SENSU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COMPOSITO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versus Modality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SENSU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DIVISO</a:t>
            </a:r>
          </a:p>
          <a:p>
            <a:pPr algn="ctr">
              <a:spcBef>
                <a:spcPct val="50000"/>
              </a:spcBef>
              <a:defRPr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Let us consider an example by Aristotle himself: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“</a:t>
            </a:r>
            <a:r>
              <a:rPr lang="en-US" sz="2200" b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It is possible that </a:t>
            </a:r>
            <a:r>
              <a:rPr lang="en-US" sz="2200" b="1" dirty="0" smtClean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Socrates is bald and not bald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”</a:t>
            </a:r>
            <a:endParaRPr lang="en-US" sz="2200" b="1" dirty="0">
              <a:latin typeface="Verdana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If f = “sits”, we may read it either as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 pitchFamily="18" charset="2"/>
              </a:rPr>
              <a:t></a:t>
            </a:r>
            <a:r>
              <a:rPr lang="en-US" sz="2200" b="1" dirty="0" smtClean="0">
                <a:latin typeface="Verdana" pitchFamily="34" charset="0"/>
                <a:sym typeface="Wingdings 2" pitchFamily="18" charset="2"/>
              </a:rPr>
              <a:t>(</a:t>
            </a:r>
            <a:r>
              <a:rPr lang="en-GB" sz="2200" b="1" dirty="0" smtClean="0">
                <a:latin typeface="Verdana" pitchFamily="34" charset="0"/>
                <a:sym typeface="Symbol"/>
              </a:rPr>
              <a:t> </a:t>
            </a:r>
            <a:r>
              <a:rPr lang="en-GB" sz="2200" b="1" i="1" dirty="0" smtClean="0">
                <a:latin typeface="Verdana" pitchFamily="34" charset="0"/>
              </a:rPr>
              <a:t>S</a:t>
            </a:r>
            <a:r>
              <a:rPr lang="en-GB" sz="2200" b="1" dirty="0" smtClean="0">
                <a:latin typeface="Verdana" pitchFamily="34" charset="0"/>
              </a:rPr>
              <a:t>) </a:t>
            </a:r>
            <a:r>
              <a:rPr lang="en-GB" sz="2200" b="1" dirty="0" smtClean="0">
                <a:solidFill>
                  <a:srgbClr val="3333FF"/>
                </a:solidFill>
                <a:latin typeface="Verdana" pitchFamily="34" charset="0"/>
              </a:rPr>
              <a:t>(</a:t>
            </a:r>
            <a:r>
              <a:rPr lang="en-GB" sz="2200" b="1" dirty="0" smtClean="0">
                <a:latin typeface="Verdana" pitchFamily="34" charset="0"/>
              </a:rPr>
              <a:t>bald(</a:t>
            </a:r>
            <a:r>
              <a:rPr lang="en-GB" sz="2200" b="1" i="1" dirty="0" smtClean="0">
                <a:latin typeface="Verdana" pitchFamily="34" charset="0"/>
              </a:rPr>
              <a:t>S)</a:t>
            </a:r>
            <a:r>
              <a:rPr lang="en-GB" sz="2200" b="1" dirty="0" smtClean="0">
                <a:latin typeface="Verdana" pitchFamily="34" charset="0"/>
              </a:rPr>
              <a:t> </a:t>
            </a:r>
            <a:r>
              <a:rPr lang="el-GR" sz="2200" b="1" dirty="0">
                <a:latin typeface="Verdana" pitchFamily="34" charset="0"/>
              </a:rPr>
              <a:t>Λ</a:t>
            </a:r>
            <a:r>
              <a:rPr lang="it-IT" sz="2200" b="1" dirty="0">
                <a:latin typeface="Verdana" pitchFamily="34" charset="0"/>
              </a:rPr>
              <a:t> </a:t>
            </a:r>
            <a:r>
              <a:rPr lang="en-US" sz="2200" b="1" dirty="0" smtClean="0">
                <a:latin typeface="Verdana" pitchFamily="34" charset="0"/>
              </a:rPr>
              <a:t>¬</a:t>
            </a:r>
            <a:r>
              <a:rPr lang="en-GB" sz="2200" b="1" dirty="0" smtClean="0">
                <a:latin typeface="Verdana" pitchFamily="34" charset="0"/>
              </a:rPr>
              <a:t>bald(</a:t>
            </a:r>
            <a:r>
              <a:rPr lang="en-GB" sz="2200" b="1" i="1" dirty="0" smtClean="0">
                <a:latin typeface="Verdana" pitchFamily="34" charset="0"/>
              </a:rPr>
              <a:t>S)</a:t>
            </a:r>
            <a:r>
              <a:rPr lang="en-GB" sz="2200" b="1" dirty="0" smtClean="0">
                <a:solidFill>
                  <a:srgbClr val="3333FF"/>
                </a:solidFill>
                <a:latin typeface="Verdana" pitchFamily="34" charset="0"/>
              </a:rPr>
              <a:t>)</a:t>
            </a:r>
            <a:r>
              <a:rPr lang="en-GB" sz="2200" b="1" dirty="0" smtClean="0">
                <a:latin typeface="Verdana" pitchFamily="34" charset="0"/>
              </a:rPr>
              <a:t> </a:t>
            </a:r>
            <a:r>
              <a:rPr lang="en-GB" sz="2200" b="1" dirty="0">
                <a:latin typeface="Verdana" pitchFamily="34" charset="0"/>
              </a:rPr>
              <a:t>[</a:t>
            </a:r>
            <a:r>
              <a:rPr lang="en-GB" sz="2200" b="1" i="1" dirty="0" err="1">
                <a:solidFill>
                  <a:srgbClr val="0066FF"/>
                </a:solidFill>
                <a:latin typeface="Verdana" pitchFamily="34" charset="0"/>
              </a:rPr>
              <a:t>sensu</a:t>
            </a:r>
            <a:r>
              <a:rPr lang="en-GB" sz="2200" b="1" i="1" dirty="0">
                <a:solidFill>
                  <a:srgbClr val="0066FF"/>
                </a:solidFill>
                <a:latin typeface="Verdana" pitchFamily="34" charset="0"/>
              </a:rPr>
              <a:t> </a:t>
            </a:r>
            <a:r>
              <a:rPr lang="en-GB" sz="2200" b="1" i="1" dirty="0" err="1">
                <a:solidFill>
                  <a:srgbClr val="0066FF"/>
                </a:solidFill>
                <a:latin typeface="Verdana" pitchFamily="34" charset="0"/>
              </a:rPr>
              <a:t>composito</a:t>
            </a:r>
            <a:r>
              <a:rPr lang="en-GB" sz="2200" b="1" dirty="0">
                <a:latin typeface="Verdana" pitchFamily="34" charset="0"/>
              </a:rPr>
              <a:t>]</a:t>
            </a:r>
            <a:endParaRPr lang="en-US" sz="2200" b="1" dirty="0">
              <a:latin typeface="Verdana" pitchFamily="34" charset="0"/>
              <a:sym typeface="Wingdings 2" pitchFamily="18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or as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(</a:t>
            </a:r>
            <a:r>
              <a:rPr lang="en-GB" sz="2200" b="1" dirty="0" smtClean="0">
                <a:latin typeface="Verdana" pitchFamily="34" charset="0"/>
                <a:sym typeface="Symbol"/>
              </a:rPr>
              <a:t> </a:t>
            </a:r>
            <a:r>
              <a:rPr lang="en-GB" sz="2200" b="1" i="1" dirty="0" smtClean="0">
                <a:latin typeface="Verdana" pitchFamily="34" charset="0"/>
              </a:rPr>
              <a:t>S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) 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(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f(</a:t>
            </a:r>
            <a:r>
              <a:rPr lang="en-US" sz="2200" b="1" i="1" dirty="0" smtClean="0">
                <a:latin typeface="Verdana" pitchFamily="34" charset="0"/>
                <a:sym typeface="Wingdings" pitchFamily="2" charset="2"/>
              </a:rPr>
              <a:t>S)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l-GR" sz="2200" b="1" dirty="0">
                <a:latin typeface="Verdana" pitchFamily="34" charset="0"/>
                <a:sym typeface="Wingdings" pitchFamily="2" charset="2"/>
              </a:rPr>
              <a:t>Λ</a:t>
            </a:r>
            <a:r>
              <a:rPr lang="it-IT" sz="2200" b="1" dirty="0">
                <a:latin typeface="Verdana" pitchFamily="34" charset="0"/>
                <a:sym typeface="Wingdings" pitchFamily="2" charset="2"/>
              </a:rPr>
              <a:t> </a:t>
            </a:r>
            <a:r>
              <a:rPr lang="it-IT" sz="2200" b="1" dirty="0">
                <a:latin typeface="Verdana" pitchFamily="34" charset="0"/>
                <a:sym typeface="Wingdings 2" pitchFamily="18" charset="2"/>
              </a:rPr>
              <a:t></a:t>
            </a:r>
            <a:r>
              <a:rPr lang="it-IT" sz="2200" b="1" dirty="0">
                <a:latin typeface="Verdana" pitchFamily="34" charset="0"/>
                <a:sym typeface="Wingdings" pitchFamily="2" charset="2"/>
              </a:rPr>
              <a:t>(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¬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f(</a:t>
            </a:r>
            <a:r>
              <a:rPr lang="en-US" sz="2200" b="1" i="1" dirty="0" smtClean="0">
                <a:latin typeface="Verdana" pitchFamily="34" charset="0"/>
                <a:sym typeface="Wingdings" pitchFamily="2" charset="2"/>
              </a:rPr>
              <a:t>S)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)</a:t>
            </a:r>
            <a:r>
              <a:rPr lang="en-US" sz="2200" b="1" dirty="0" smtClean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)</a:t>
            </a:r>
            <a:r>
              <a:rPr lang="en-US" sz="2200" b="1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[</a:t>
            </a:r>
            <a:r>
              <a:rPr lang="en-US" sz="2200" b="1" i="1" dirty="0" err="1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sensu</a:t>
            </a:r>
            <a:r>
              <a:rPr lang="en-US" sz="2200" b="1" i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diviso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]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30213" y="5919281"/>
            <a:ext cx="8713787" cy="938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In the 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former case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, the statement is 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  <a:sym typeface="Wingdings" pitchFamily="2" charset="2"/>
              </a:rPr>
              <a:t>false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Verdana" pitchFamily="34" charset="0"/>
                <a:sym typeface="Wingdings" pitchFamily="2" charset="2"/>
              </a:rPr>
              <a:t>In the </a:t>
            </a:r>
            <a:r>
              <a:rPr lang="en-US" sz="2200" b="1" dirty="0">
                <a:solidFill>
                  <a:srgbClr val="F34905"/>
                </a:solidFill>
                <a:latin typeface="Verdana" pitchFamily="34" charset="0"/>
                <a:sym typeface="Wingdings" pitchFamily="2" charset="2"/>
              </a:rPr>
              <a:t>latter</a:t>
            </a:r>
            <a:r>
              <a:rPr lang="en-US" sz="2200" b="1" dirty="0">
                <a:latin typeface="Verdana" pitchFamily="34" charset="0"/>
                <a:sym typeface="Wingdings" pitchFamily="2" charset="2"/>
              </a:rPr>
              <a:t>, the statement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is true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:</a:t>
            </a:r>
            <a:endParaRPr lang="en-US" sz="2200" b="1" dirty="0"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5257800"/>
            <a:ext cx="7543800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3300"/>
                </a:solidFill>
                <a:latin typeface="Verdana" pitchFamily="34" charset="0"/>
                <a:sym typeface="Wingdings" pitchFamily="2" charset="2"/>
              </a:rPr>
              <a:t>“Socrates is (possibly) bald and non-bald”,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79388" y="127000"/>
            <a:ext cx="8785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Modality SENSU </a:t>
            </a:r>
            <a:r>
              <a:rPr 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COMPOSITO / </a:t>
            </a:r>
            <a:r>
              <a:rPr lang="en-US" sz="3200" b="1" dirty="0" smtClean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Modality SENSU </a:t>
            </a:r>
            <a:r>
              <a:rPr lang="en-US" sz="3200" b="1" dirty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DIVISO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81740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“</a:t>
            </a:r>
            <a:r>
              <a:rPr lang="en-US" sz="2800" b="1" i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It is possible that Socrates is (bald and non-bald)”, </a:t>
            </a:r>
            <a:r>
              <a:rPr lang="en-US" sz="2800" b="1" dirty="0">
                <a:latin typeface="Verdana" pitchFamily="34" charset="0"/>
                <a:sym typeface="Wingdings" pitchFamily="2" charset="2"/>
              </a:rPr>
              <a:t>which is false.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3300"/>
                </a:solidFill>
                <a:latin typeface="Verdana" pitchFamily="34" charset="0"/>
                <a:sym typeface="Wingdings" pitchFamily="2" charset="2"/>
              </a:rPr>
              <a:t>“Socrates is (possibly) bald and non-bald”, </a:t>
            </a:r>
            <a:r>
              <a:rPr lang="en-US" sz="2800" b="1" dirty="0">
                <a:latin typeface="Verdana" pitchFamily="34" charset="0"/>
                <a:sym typeface="Wingdings" pitchFamily="2" charset="2"/>
              </a:rPr>
              <a:t>which is true.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58775" y="5373688"/>
            <a:ext cx="8785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Verdana" pitchFamily="34" charset="0"/>
                <a:sym typeface="Wingdings" pitchFamily="2" charset="2"/>
              </a:rPr>
              <a:t>Sometimes the distinction </a:t>
            </a:r>
            <a:r>
              <a:rPr lang="en-US" sz="2200" b="1" i="1">
                <a:latin typeface="Verdana" pitchFamily="34" charset="0"/>
                <a:sym typeface="Wingdings" pitchFamily="2" charset="2"/>
              </a:rPr>
              <a:t>de re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>/</a:t>
            </a:r>
            <a:r>
              <a:rPr lang="en-US" sz="2200" b="1" i="1">
                <a:latin typeface="Verdana" pitchFamily="34" charset="0"/>
                <a:sym typeface="Wingdings" pitchFamily="2" charset="2"/>
              </a:rPr>
              <a:t>de dicto </a:t>
            </a:r>
            <a:r>
              <a:rPr lang="en-US" sz="2200" b="1">
                <a:solidFill>
                  <a:srgbClr val="00B050"/>
                </a:solidFill>
                <a:latin typeface="Verdana" pitchFamily="34" charset="0"/>
                <a:sym typeface="Wingdings" pitchFamily="2" charset="2"/>
              </a:rPr>
              <a:t>coincides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> with </a:t>
            </a:r>
            <a:r>
              <a:rPr lang="en-US" sz="2200" b="1" i="1">
                <a:latin typeface="Verdana" pitchFamily="34" charset="0"/>
                <a:sym typeface="Wingdings" pitchFamily="2" charset="2"/>
              </a:rPr>
              <a:t>sensu composito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> / </a:t>
            </a:r>
            <a:r>
              <a:rPr lang="en-US" sz="2200" b="1" i="1">
                <a:latin typeface="Verdana" pitchFamily="34" charset="0"/>
                <a:sym typeface="Wingdings" pitchFamily="2" charset="2"/>
              </a:rPr>
              <a:t>sensu diviso</a:t>
            </a:r>
            <a:r>
              <a:rPr lang="en-US" sz="2200" b="1">
                <a:latin typeface="Verdana" pitchFamily="34" charset="0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Kripke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Semantics of Modal </a:t>
            </a: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Modal Logic: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990600"/>
            <a:ext cx="4741863" cy="3724275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Semantics is given in terms of </a:t>
            </a:r>
            <a:r>
              <a:rPr lang="en-US" sz="2400" dirty="0" err="1">
                <a:solidFill>
                  <a:schemeClr val="accent2"/>
                </a:solidFill>
              </a:rPr>
              <a:t>Kripke</a:t>
            </a:r>
            <a:r>
              <a:rPr lang="en-US" sz="2400" dirty="0">
                <a:solidFill>
                  <a:schemeClr val="accent2"/>
                </a:solidFill>
              </a:rPr>
              <a:t> Structures</a:t>
            </a:r>
            <a:r>
              <a:rPr lang="en-US" sz="2400" dirty="0"/>
              <a:t> (also known as </a:t>
            </a:r>
            <a:r>
              <a:rPr lang="en-US" sz="2400" dirty="0">
                <a:solidFill>
                  <a:schemeClr val="accent2"/>
                </a:solidFill>
              </a:rPr>
              <a:t>possible worlds structures</a:t>
            </a:r>
            <a:r>
              <a:rPr lang="en-US" sz="2400" dirty="0"/>
              <a:t>)</a:t>
            </a:r>
          </a:p>
          <a:p>
            <a:r>
              <a:rPr lang="en-US" sz="2400" dirty="0"/>
              <a:t>Due to American logician Saul </a:t>
            </a:r>
            <a:r>
              <a:rPr lang="en-US" sz="2400" dirty="0" err="1"/>
              <a:t>Kripke</a:t>
            </a:r>
            <a:r>
              <a:rPr lang="en-US" sz="2400" dirty="0"/>
              <a:t>, City University of NY</a:t>
            </a:r>
          </a:p>
          <a:p>
            <a:r>
              <a:rPr lang="en-US" sz="2400" dirty="0"/>
              <a:t>A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Kripke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</a:t>
            </a:r>
            <a:r>
              <a:rPr lang="en-US" sz="2400" dirty="0"/>
              <a:t>is (</a:t>
            </a:r>
            <a:r>
              <a:rPr lang="en-US" sz="2400" i="1" dirty="0"/>
              <a:t>W</a:t>
            </a:r>
            <a:r>
              <a:rPr lang="en-US" sz="2400" dirty="0"/>
              <a:t>, </a:t>
            </a:r>
            <a:r>
              <a:rPr lang="en-US" sz="2400" i="1" dirty="0"/>
              <a:t>R</a:t>
            </a:r>
            <a:r>
              <a:rPr lang="en-US" sz="2400" dirty="0"/>
              <a:t>)</a:t>
            </a:r>
          </a:p>
          <a:p>
            <a:pPr lvl="1"/>
            <a:r>
              <a:rPr lang="en-US" sz="2000" i="1" dirty="0"/>
              <a:t>W</a:t>
            </a:r>
            <a:r>
              <a:rPr lang="en-US" sz="2000" dirty="0"/>
              <a:t> is a set of </a:t>
            </a:r>
            <a:r>
              <a:rPr lang="en-US" sz="2000" dirty="0">
                <a:solidFill>
                  <a:schemeClr val="accent2"/>
                </a:solidFill>
              </a:rPr>
              <a:t>possible worlds</a:t>
            </a:r>
          </a:p>
          <a:p>
            <a:pPr lvl="1"/>
            <a:r>
              <a:rPr lang="en-US" sz="2000" i="1" dirty="0"/>
              <a:t>R</a:t>
            </a:r>
            <a:r>
              <a:rPr lang="en-US" sz="2000" dirty="0"/>
              <a:t> : </a:t>
            </a:r>
            <a:r>
              <a:rPr lang="en-US" sz="2000" i="1" dirty="0"/>
              <a:t>W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i="1" dirty="0"/>
              <a:t>W</a:t>
            </a:r>
            <a:r>
              <a:rPr lang="en-US" sz="2000" dirty="0"/>
              <a:t> is an binary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accessibility relation</a:t>
            </a:r>
            <a:r>
              <a:rPr lang="en-US" sz="2000" dirty="0"/>
              <a:t> over </a:t>
            </a:r>
            <a:r>
              <a:rPr lang="en-US" sz="2000" i="1" dirty="0" smtClean="0"/>
              <a:t>W</a:t>
            </a:r>
          </a:p>
          <a:p>
            <a:pPr lvl="1"/>
            <a:r>
              <a:rPr lang="en-US" sz="2000" i="1" dirty="0" smtClean="0"/>
              <a:t>This relation tells us how worlds are accessed from other worlds</a:t>
            </a:r>
            <a:endParaRPr lang="en-US" sz="2000" i="1" dirty="0"/>
          </a:p>
        </p:txBody>
      </p:sp>
      <p:pic>
        <p:nvPicPr>
          <p:cNvPr id="8663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2684462" cy="363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9000" y="5181600"/>
            <a:ext cx="5334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already introduced two close to one another ways of representing such set of possible worlds.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 will be many more.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Saul </a:t>
            </a:r>
            <a:r>
              <a:rPr lang="en-US" dirty="0" err="1" smtClean="0"/>
              <a:t>Kripke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15000"/>
            <a:ext cx="2667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He was called “the greatest philosopher of the 20</a:t>
            </a:r>
            <a:r>
              <a:rPr lang="en-US" b="1" baseline="30000" dirty="0" smtClean="0"/>
              <a:t>st </a:t>
            </a:r>
            <a:r>
              <a:rPr lang="en-US" b="1" dirty="0" smtClean="0"/>
              <a:t>century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24533" r="16667" b="7467"/>
          <a:stretch>
            <a:fillRect/>
          </a:stretch>
        </p:blipFill>
        <p:spPr bwMode="auto">
          <a:xfrm>
            <a:off x="0" y="685800"/>
            <a:ext cx="9144000" cy="58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600478"/>
            <a:ext cx="9144000" cy="16573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657600"/>
            <a:ext cx="60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625" y="4179332"/>
            <a:ext cx="60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q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3925848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 p/\q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990600" y="3842266"/>
            <a:ext cx="762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38225" y="4171950"/>
            <a:ext cx="714375" cy="19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3925848"/>
            <a:ext cx="60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4. p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90800" y="4083308"/>
            <a:ext cx="457200" cy="27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7200" y="3925848"/>
            <a:ext cx="990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5. q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925848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6. p</a:t>
            </a:r>
            <a:r>
              <a:rPr lang="en-US" dirty="0" smtClean="0">
                <a:sym typeface="Wingdings" pitchFamily="2" charset="2"/>
              </a:rPr>
              <a:t> (</a:t>
            </a:r>
            <a:r>
              <a:rPr lang="en-US" dirty="0" smtClean="0"/>
              <a:t>q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p)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>
            <a:off x="3657600" y="411051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800" y="4110514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0668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 As an illustration, consider 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proof </a:t>
            </a:r>
            <a:r>
              <a:rPr lang="en-US" dirty="0" smtClean="0"/>
              <a:t>which establishes the theorem p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(q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p):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33700" y="4648200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7. q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8" idx="2"/>
          </p:cNvCxnSpPr>
          <p:nvPr/>
        </p:nvCxnSpPr>
        <p:spPr>
          <a:xfrm>
            <a:off x="2171700" y="4295180"/>
            <a:ext cx="762000" cy="537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19600" y="4648200"/>
            <a:ext cx="990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8. p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71900" y="4832866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05600" y="4657725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9. q</a:t>
            </a:r>
            <a:r>
              <a:rPr lang="en-US" dirty="0" smtClean="0">
                <a:sym typeface="Wingdings" pitchFamily="2" charset="2"/>
              </a:rPr>
              <a:t>(</a:t>
            </a:r>
            <a:r>
              <a:rPr lang="en-US" dirty="0" smtClean="0"/>
              <a:t>p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q)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5" idx="3"/>
          </p:cNvCxnSpPr>
          <p:nvPr/>
        </p:nvCxnSpPr>
        <p:spPr>
          <a:xfrm>
            <a:off x="5410200" y="4832866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2192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Kripke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Semantics </a:t>
            </a:r>
            <a:r>
              <a:rPr lang="en-US" dirty="0" smtClean="0"/>
              <a:t>of Modal Logic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495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The “</a:t>
            </a:r>
            <a:r>
              <a:rPr lang="en-US" dirty="0" smtClean="0">
                <a:solidFill>
                  <a:srgbClr val="FF0000"/>
                </a:solidFill>
              </a:rPr>
              <a:t>universe</a:t>
            </a:r>
            <a:r>
              <a:rPr lang="en-US" dirty="0" smtClean="0"/>
              <a:t>” seen as a </a:t>
            </a:r>
            <a:r>
              <a:rPr lang="en-US" dirty="0" smtClean="0">
                <a:solidFill>
                  <a:srgbClr val="3333FF"/>
                </a:solidFill>
              </a:rPr>
              <a:t>collection of worlds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Truth defined “in each world”.</a:t>
            </a:r>
          </a:p>
          <a:p>
            <a:pPr eaLnBrk="1" hangingPunct="1"/>
            <a:r>
              <a:rPr lang="en-US" dirty="0" smtClean="0"/>
              <a:t>Say </a:t>
            </a:r>
            <a:r>
              <a:rPr lang="en-US" dirty="0" smtClean="0">
                <a:solidFill>
                  <a:srgbClr val="3333FF"/>
                </a:solidFill>
              </a:rPr>
              <a:t>U</a:t>
            </a:r>
            <a:r>
              <a:rPr lang="en-US" dirty="0" smtClean="0"/>
              <a:t> is the universe.</a:t>
            </a:r>
          </a:p>
          <a:p>
            <a:pPr eaLnBrk="1" hangingPunct="1"/>
            <a:r>
              <a:rPr lang="en-US" dirty="0" smtClean="0"/>
              <a:t>I.e. each </a:t>
            </a:r>
            <a:r>
              <a:rPr lang="en-US" dirty="0" smtClean="0">
                <a:solidFill>
                  <a:srgbClr val="3333FF"/>
                </a:solidFill>
              </a:rPr>
              <a:t>w </a:t>
            </a:r>
            <a:r>
              <a:rPr lang="en-US" dirty="0" smtClean="0">
                <a:solidFill>
                  <a:srgbClr val="3333FF"/>
                </a:solidFill>
                <a:latin typeface="Symbol" pitchFamily="18" charset="2"/>
                <a:sym typeface="Symbol"/>
              </a:rPr>
              <a:t></a:t>
            </a:r>
            <a:r>
              <a:rPr lang="en-US" dirty="0" smtClean="0">
                <a:solidFill>
                  <a:srgbClr val="3333FF"/>
                </a:solidFill>
              </a:rPr>
              <a:t> U </a:t>
            </a:r>
            <a:r>
              <a:rPr lang="en-US" dirty="0" smtClean="0"/>
              <a:t>is a prepositional or predicate model.</a:t>
            </a:r>
          </a:p>
        </p:txBody>
      </p:sp>
      <p:sp>
        <p:nvSpPr>
          <p:cNvPr id="55300" name="Rectangle 5"/>
          <p:cNvSpPr>
            <a:spLocks noGrp="1" noChangeArrowheads="1"/>
          </p:cNvSpPr>
          <p:nvPr/>
        </p:nvSpPr>
        <p:spPr bwMode="auto">
          <a:xfrm>
            <a:off x="5334000" y="22098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W</a:t>
            </a:r>
            <a:r>
              <a:rPr lang="en-US" sz="2800" baseline="-25000" dirty="0">
                <a:solidFill>
                  <a:srgbClr val="3333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5301" name="Rectangle 6"/>
          <p:cNvSpPr>
            <a:spLocks noGrp="1" noChangeArrowheads="1"/>
          </p:cNvSpPr>
          <p:nvPr/>
        </p:nvSpPr>
        <p:spPr bwMode="auto">
          <a:xfrm>
            <a:off x="7467600" y="3657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W2</a:t>
            </a:r>
          </a:p>
        </p:txBody>
      </p:sp>
      <p:sp>
        <p:nvSpPr>
          <p:cNvPr id="55302" name="Rectangle 7"/>
          <p:cNvSpPr>
            <a:spLocks noGrp="1" noChangeArrowheads="1"/>
          </p:cNvSpPr>
          <p:nvPr/>
        </p:nvSpPr>
        <p:spPr bwMode="auto">
          <a:xfrm>
            <a:off x="5791200" y="41910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W3</a:t>
            </a:r>
          </a:p>
        </p:txBody>
      </p:sp>
      <p:sp>
        <p:nvSpPr>
          <p:cNvPr id="55303" name="Line 8"/>
          <p:cNvSpPr>
            <a:spLocks noChangeShapeType="1"/>
          </p:cNvSpPr>
          <p:nvPr/>
        </p:nvSpPr>
        <p:spPr bwMode="auto">
          <a:xfrm>
            <a:off x="6629400" y="2743200"/>
            <a:ext cx="11430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 flipV="1">
            <a:off x="6781800" y="4495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 flipH="1" flipV="1">
            <a:off x="5943600" y="32004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11"/>
          <p:cNvSpPr>
            <a:spLocks noGrp="1" noChangeArrowheads="1"/>
          </p:cNvSpPr>
          <p:nvPr/>
        </p:nvSpPr>
        <p:spPr bwMode="auto">
          <a:xfrm>
            <a:off x="7772400" y="2133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W4</a:t>
            </a:r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 flipH="1">
            <a:off x="6553200" y="2514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219200"/>
          </a:xfrm>
        </p:spPr>
        <p:txBody>
          <a:bodyPr/>
          <a:lstStyle/>
          <a:p>
            <a:pPr eaLnBrk="1" hangingPunct="1"/>
            <a:r>
              <a:rPr lang="en-US" smtClean="0"/>
              <a:t>Kripke Semantics of Modal Logic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495800" cy="4572000"/>
          </a:xfrm>
        </p:spPr>
        <p:txBody>
          <a:bodyPr/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satisfies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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</a:t>
            </a:r>
            <a:r>
              <a:rPr lang="en-US" sz="2800" dirty="0" smtClean="0"/>
              <a:t> if  </a:t>
            </a:r>
            <a:r>
              <a:rPr lang="en-US" sz="2800" dirty="0" smtClean="0">
                <a:solidFill>
                  <a:srgbClr val="3333FF"/>
                </a:solidFill>
              </a:rPr>
              <a:t>X</a:t>
            </a:r>
            <a:r>
              <a:rPr lang="en-US" sz="2800" dirty="0" smtClean="0"/>
              <a:t> is satisfied in each world accessible from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.</a:t>
            </a:r>
          </a:p>
          <a:p>
            <a:pPr lvl="1" eaLnBrk="1" hangingPunct="1"/>
            <a:r>
              <a:rPr lang="en-US" sz="2400" dirty="0" smtClean="0"/>
              <a:t>If W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W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satisfy X.</a:t>
            </a:r>
          </a:p>
          <a:p>
            <a:pPr lvl="1" eaLnBrk="1" hangingPunct="1"/>
            <a:r>
              <a:rPr lang="en-US" sz="2400" dirty="0" smtClean="0"/>
              <a:t>Notation: </a:t>
            </a:r>
          </a:p>
          <a:p>
            <a:pPr lvl="2"/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|= </a:t>
            </a:r>
            <a:r>
              <a:rPr 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</a:t>
            </a:r>
            <a:r>
              <a:rPr lang="en-US" sz="2000" dirty="0" smtClean="0"/>
              <a:t> X if and only if</a:t>
            </a:r>
          </a:p>
          <a:p>
            <a:pPr lvl="3" eaLnBrk="1" hangingPunct="1">
              <a:buNone/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|= X and W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 |= X</a:t>
            </a:r>
          </a:p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satisfies </a:t>
            </a:r>
            <a:r>
              <a:rPr lang="en-US" sz="2800" dirty="0" smtClean="0">
                <a:solidFill>
                  <a:srgbClr val="3333FF"/>
                </a:solidFill>
                <a:sym typeface="Symbol"/>
              </a:rPr>
              <a:t></a:t>
            </a:r>
            <a:r>
              <a:rPr lang="en-US" sz="2800" dirty="0" smtClean="0">
                <a:solidFill>
                  <a:srgbClr val="3333FF"/>
                </a:solidFill>
              </a:rPr>
              <a:t> X </a:t>
            </a:r>
            <a:r>
              <a:rPr lang="en-US" sz="2800" dirty="0" smtClean="0"/>
              <a:t>if  </a:t>
            </a:r>
            <a:r>
              <a:rPr lang="en-US" sz="2800" dirty="0" smtClean="0">
                <a:solidFill>
                  <a:srgbClr val="3333FF"/>
                </a:solidFill>
              </a:rPr>
              <a:t>X</a:t>
            </a:r>
            <a:r>
              <a:rPr lang="en-US" sz="2800" dirty="0" smtClean="0"/>
              <a:t> is satisfied in </a:t>
            </a:r>
            <a:r>
              <a:rPr lang="en-US" sz="2800" u="sng" dirty="0" smtClean="0"/>
              <a:t>at least one </a:t>
            </a:r>
            <a:r>
              <a:rPr lang="en-US" sz="2800" dirty="0" smtClean="0"/>
              <a:t>world accessible from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/>
        </p:nvSpPr>
        <p:spPr bwMode="auto">
          <a:xfrm>
            <a:off x="4876800" y="1752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W</a:t>
            </a:r>
            <a:r>
              <a:rPr lang="en-US" sz="28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/>
        </p:nvSpPr>
        <p:spPr bwMode="auto">
          <a:xfrm>
            <a:off x="6781800" y="3124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W2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/>
        </p:nvSpPr>
        <p:spPr bwMode="auto">
          <a:xfrm>
            <a:off x="5105400" y="36576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W3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5943600" y="2209800"/>
            <a:ext cx="11430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6096000" y="36576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 flipV="1">
            <a:off x="5257800" y="26670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/>
        </p:nvSpPr>
        <p:spPr bwMode="auto">
          <a:xfrm>
            <a:off x="7086600" y="1600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W4</a:t>
            </a: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5867400" y="1981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Rectangle 12"/>
          <p:cNvSpPr>
            <a:spLocks noGrp="1" noChangeArrowheads="1"/>
          </p:cNvSpPr>
          <p:nvPr/>
        </p:nvSpPr>
        <p:spPr bwMode="auto">
          <a:xfrm>
            <a:off x="4953000" y="4495800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Times New Roman" pitchFamily="18" charset="0"/>
              </a:rPr>
              <a:t>Notation: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W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 |= </a:t>
            </a:r>
            <a:r>
              <a:rPr lang="en-US" sz="2000" dirty="0" smtClean="0">
                <a:solidFill>
                  <a:srgbClr val="3333FF"/>
                </a:solidFill>
                <a:sym typeface="Symbol"/>
              </a:rPr>
              <a:t></a:t>
            </a:r>
            <a:r>
              <a:rPr lang="en-US" sz="2000" dirty="0" smtClean="0">
                <a:solidFill>
                  <a:srgbClr val="3333FF"/>
                </a:solidFill>
              </a:rPr>
              <a:t> X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if and only if</a:t>
            </a:r>
          </a:p>
          <a:p>
            <a:pPr lvl="2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W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 |= X or W</a:t>
            </a:r>
            <a:r>
              <a:rPr lang="en-US" baseline="-25000" dirty="0">
                <a:latin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</a:rPr>
              <a:t> |= X</a:t>
            </a:r>
          </a:p>
          <a:p>
            <a:pPr>
              <a:buFontTx/>
              <a:buChar char="•"/>
            </a:pP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 of Entailment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7921625" cy="1828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the Definition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entailment relation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/>
              <a:t> 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dirty="0"/>
              <a:t>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is true in </a:t>
            </a:r>
            <a:r>
              <a:rPr lang="en-US" i="1" dirty="0"/>
              <a:t>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 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 smtClean="0">
                <a:sym typeface="Symbol" pitchFamily="18" charset="2"/>
              </a:rPr>
              <a:t>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34290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Entailment says what we can deduce about state of world, what is true in them.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114800" y="48006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5410200"/>
            <a:ext cx="33528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there are two formulas that are true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world w </a:t>
            </a:r>
            <a:r>
              <a:rPr lang="en-US" dirty="0" smtClean="0"/>
              <a:t>than a logic AND of these formulas is also true in this world.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952500" y="46863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638300" y="50673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5257800"/>
            <a:ext cx="10668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Kripke</a:t>
            </a:r>
            <a:r>
              <a:rPr lang="en-US" dirty="0" smtClean="0"/>
              <a:t> model with state 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5562600"/>
            <a:ext cx="1066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state w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2628900" y="48387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5600" y="5410200"/>
            <a:ext cx="1066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formula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</a:t>
            </a:r>
            <a:r>
              <a:rPr lang="en-US" sz="3200" dirty="0" smtClean="0"/>
              <a:t> of Modal Logic: </a:t>
            </a:r>
            <a:r>
              <a:rPr lang="en-US" sz="3200" dirty="0" smtClean="0">
                <a:solidFill>
                  <a:srgbClr val="00B050"/>
                </a:solidFill>
              </a:rPr>
              <a:t>Definition of Entailment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1625" cy="4845050"/>
          </a:xfrm>
        </p:spPr>
        <p:txBody>
          <a:bodyPr>
            <a:normAutofit fontScale="92500"/>
          </a:bodyPr>
          <a:lstStyle/>
          <a:p>
            <a:r>
              <a:rPr lang="en-US" dirty="0"/>
              <a:t>A </a:t>
            </a:r>
            <a:r>
              <a:rPr lang="en-US" dirty="0" err="1">
                <a:solidFill>
                  <a:srgbClr val="FF0000"/>
                </a:solidFill>
              </a:rPr>
              <a:t>Kripke</a:t>
            </a:r>
            <a:r>
              <a:rPr lang="en-US" dirty="0">
                <a:solidFill>
                  <a:srgbClr val="FF0000"/>
                </a:solidFill>
              </a:rPr>
              <a:t> model </a:t>
            </a:r>
            <a:r>
              <a:rPr lang="en-US" dirty="0"/>
              <a:t>is a pair </a:t>
            </a:r>
            <a:r>
              <a:rPr lang="en-US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dirty="0"/>
              <a:t> where</a:t>
            </a:r>
          </a:p>
          <a:p>
            <a:pPr lvl="1"/>
            <a:r>
              <a:rPr lang="en-US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/>
              <a:t> = (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) is a </a:t>
            </a:r>
            <a:r>
              <a:rPr lang="en-US" dirty="0" err="1"/>
              <a:t>Kripke</a:t>
            </a:r>
            <a:r>
              <a:rPr lang="en-US" dirty="0"/>
              <a:t> structure and </a:t>
            </a:r>
          </a:p>
          <a:p>
            <a:pPr lvl="1"/>
            <a:r>
              <a:rPr lang="en-US" i="1" dirty="0">
                <a:solidFill>
                  <a:srgbClr val="00B0F0"/>
                </a:solidFill>
              </a:rPr>
              <a:t>w</a:t>
            </a:r>
            <a:r>
              <a:rPr lang="en-US" dirty="0"/>
              <a:t> </a:t>
            </a:r>
            <a:r>
              <a:rPr lang="en-GB" dirty="0">
                <a:sym typeface="Symbol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 is a </a:t>
            </a:r>
            <a:r>
              <a:rPr lang="en-US" dirty="0" smtClean="0"/>
              <a:t>world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entailment relation </a:t>
            </a:r>
            <a:r>
              <a:rPr lang="en-US" dirty="0"/>
              <a:t>is defined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dirty="0"/>
              <a:t>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is true in </a:t>
            </a:r>
            <a:r>
              <a:rPr lang="en-US" i="1" dirty="0"/>
              <a:t>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 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>
                <a:sym typeface="Symbol" pitchFamily="18" charset="2"/>
              </a:rPr>
              <a:t> </a:t>
            </a:r>
            <a:endParaRPr lang="en-US" i="1" dirty="0"/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dirty="0">
                <a:sym typeface="Symbol" pitchFamily="18" charset="2"/>
              </a:rPr>
              <a:t>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and only if </a:t>
            </a:r>
            <a:r>
              <a:rPr lang="en-US" dirty="0"/>
              <a:t>we do not have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endParaRPr lang="en-US" i="1" dirty="0"/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dirty="0">
                <a:sym typeface="Symbol" pitchFamily="18" charset="2"/>
              </a:rPr>
              <a:t>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and only if </a:t>
            </a:r>
            <a:r>
              <a:rPr lang="en-US" dirty="0">
                <a:sym typeface="Symbol" pitchFamily="18" charset="2"/>
              </a:rPr>
              <a:t>w’ </a:t>
            </a:r>
            <a:r>
              <a:rPr lang="en-GB" dirty="0">
                <a:sym typeface="Symbol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>
                <a:sym typeface="Symbol" pitchFamily="18" charset="2"/>
              </a:rPr>
              <a:t> such that </a:t>
            </a:r>
            <a:r>
              <a:rPr lang="en-US" i="1" dirty="0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i="1" dirty="0" err="1">
                <a:sym typeface="Symbol" pitchFamily="18" charset="2"/>
              </a:rPr>
              <a:t>w</a:t>
            </a:r>
            <a:r>
              <a:rPr lang="en-US" dirty="0" err="1">
                <a:sym typeface="Symbol" pitchFamily="18" charset="2"/>
              </a:rPr>
              <a:t>,</a:t>
            </a:r>
            <a:r>
              <a:rPr lang="en-US" i="1" dirty="0" err="1">
                <a:sym typeface="Symbol" pitchFamily="18" charset="2"/>
              </a:rPr>
              <a:t>w</a:t>
            </a:r>
            <a:r>
              <a:rPr lang="en-US" i="1" dirty="0">
                <a:sym typeface="Symbol" pitchFamily="18" charset="2"/>
              </a:rPr>
              <a:t>’</a:t>
            </a:r>
            <a:r>
              <a:rPr lang="en-US" dirty="0">
                <a:sym typeface="Symbol" pitchFamily="18" charset="2"/>
              </a:rPr>
              <a:t>) we have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i="1" dirty="0"/>
              <a:t>’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Kripke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601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Entailment Relation in 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Kripke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724400" y="1295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3400" y="609600"/>
            <a:ext cx="1066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Kripke</a:t>
            </a:r>
            <a:r>
              <a:rPr lang="en-US" dirty="0" smtClean="0"/>
              <a:t> Structure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410200" y="11430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1200" y="8382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world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2971800"/>
            <a:ext cx="8458200" cy="3352800"/>
          </a:xfrm>
          <a:prstGeom prst="rect">
            <a:avLst/>
          </a:prstGeom>
          <a:noFill/>
          <a:ln>
            <a:solidFill>
              <a:srgbClr val="F34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88668"/>
            <a:ext cx="285373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accessibility relation</a:t>
            </a:r>
            <a:r>
              <a:rPr lang="en-US" dirty="0" smtClean="0"/>
              <a:t> over </a:t>
            </a:r>
            <a:r>
              <a:rPr lang="en-US" i="1" dirty="0" smtClean="0"/>
              <a:t>W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rot="5400000" flipH="1" flipV="1">
            <a:off x="1431498" y="6167567"/>
            <a:ext cx="316468" cy="325735"/>
          </a:xfrm>
          <a:prstGeom prst="straightConnector1">
            <a:avLst/>
          </a:prstGeom>
          <a:ln w="38100">
            <a:solidFill>
              <a:srgbClr val="F349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3600" y="5943600"/>
            <a:ext cx="2743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 is true in every word that is accessible from  world w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868355" idx="2"/>
          </p:cNvCxnSpPr>
          <p:nvPr/>
        </p:nvCxnSpPr>
        <p:spPr>
          <a:xfrm rot="10800000">
            <a:off x="4570414" y="6292850"/>
            <a:ext cx="1373187" cy="260350"/>
          </a:xfrm>
          <a:prstGeom prst="straightConnector1">
            <a:avLst/>
          </a:prstGeom>
          <a:ln w="38100">
            <a:solidFill>
              <a:srgbClr val="F349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Satisfiable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formulas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Kripke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models for modal logic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classical logic we have the concept of </a:t>
            </a:r>
            <a:r>
              <a:rPr lang="en-US" dirty="0" smtClean="0">
                <a:solidFill>
                  <a:srgbClr val="FF0000"/>
                </a:solidFill>
              </a:rPr>
              <a:t>valid formulas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satisfiable</a:t>
            </a:r>
            <a:r>
              <a:rPr lang="en-US" dirty="0" smtClean="0">
                <a:solidFill>
                  <a:srgbClr val="FF0000"/>
                </a:solidFill>
              </a:rPr>
              <a:t> formulas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modal logic it is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classical </a:t>
            </a:r>
            <a:r>
              <a:rPr lang="en-US" dirty="0"/>
              <a:t>logic:</a:t>
            </a:r>
          </a:p>
          <a:p>
            <a:pPr marL="971550" lvl="1" indent="-514350"/>
            <a:r>
              <a:rPr lang="en-US" dirty="0"/>
              <a:t>Any formula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valid</a:t>
            </a:r>
            <a:r>
              <a:rPr lang="en-US" dirty="0"/>
              <a:t> (written |=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if and only if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is true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all 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Kripke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models</a:t>
            </a:r>
          </a:p>
          <a:p>
            <a:pPr marL="971550" lvl="1" indent="-514350">
              <a:buNone/>
            </a:pPr>
            <a:r>
              <a:rPr lang="en-US" dirty="0">
                <a:sym typeface="Symbol" pitchFamily="18" charset="2"/>
              </a:rPr>
              <a:t>			E.g. 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 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is valid</a:t>
            </a:r>
          </a:p>
          <a:p>
            <a:pPr marL="971550" lvl="1" indent="-514350"/>
            <a:r>
              <a:rPr lang="en-US" dirty="0">
                <a:sym typeface="Symbol" pitchFamily="18" charset="2"/>
              </a:rPr>
              <a:t>Any </a:t>
            </a:r>
            <a:r>
              <a:rPr lang="en-US" dirty="0"/>
              <a:t>formula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is </a:t>
            </a:r>
            <a:r>
              <a:rPr lang="en-US" dirty="0" err="1">
                <a:solidFill>
                  <a:schemeClr val="accent2"/>
                </a:solidFill>
              </a:rPr>
              <a:t>satisfiable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and only if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is true in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some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Kripke</a:t>
            </a:r>
            <a:r>
              <a:rPr lang="en-US" dirty="0">
                <a:sym typeface="Symbol" pitchFamily="18" charset="2"/>
              </a:rPr>
              <a:t>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Symbol" pitchFamily="18" charset="2"/>
              </a:rPr>
              <a:t>We write </a:t>
            </a:r>
            <a:r>
              <a:rPr lang="en-US" i="1" dirty="0">
                <a:solidFill>
                  <a:srgbClr val="0070C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, |= </a:t>
            </a:r>
            <a:r>
              <a:rPr lang="en-US" i="1" dirty="0">
                <a:solidFill>
                  <a:srgbClr val="0070C0"/>
                </a:solidFill>
                <a:sym typeface="Symbol" pitchFamily="18" charset="2"/>
              </a:rPr>
              <a:t>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ym typeface="Symbol" pitchFamily="18" charset="2"/>
              </a:rPr>
              <a:t>if 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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is true in all worlds of 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M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Relation to classical </a:t>
            </a:r>
            <a:r>
              <a:rPr lang="en-US" sz="3600" dirty="0" err="1" smtClean="0"/>
              <a:t>satisfiability</a:t>
            </a:r>
            <a:r>
              <a:rPr lang="en-US" sz="3600" dirty="0" smtClean="0"/>
              <a:t> and entailment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791200" cy="63246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For a particular set of propositional constants P, </a:t>
            </a:r>
            <a:r>
              <a:rPr lang="en-US" sz="2000" dirty="0" smtClean="0">
                <a:solidFill>
                  <a:srgbClr val="FF0000"/>
                </a:solidFill>
              </a:rPr>
              <a:t>a </a:t>
            </a:r>
            <a:r>
              <a:rPr lang="en-US" sz="2000" dirty="0" err="1" smtClean="0">
                <a:solidFill>
                  <a:srgbClr val="FF0000"/>
                </a:solidFill>
              </a:rPr>
              <a:t>Kripke</a:t>
            </a:r>
            <a:r>
              <a:rPr lang="en-US" sz="2000" dirty="0" smtClean="0">
                <a:solidFill>
                  <a:srgbClr val="FF0000"/>
                </a:solidFill>
              </a:rPr>
              <a:t> model </a:t>
            </a:r>
            <a:r>
              <a:rPr lang="en-US" sz="2000" dirty="0" smtClean="0"/>
              <a:t>is a three-</a:t>
            </a:r>
            <a:r>
              <a:rPr lang="en-US" sz="2000" dirty="0" err="1" smtClean="0"/>
              <a:t>tuple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&lt;W, R, V&gt; . </a:t>
            </a:r>
          </a:p>
          <a:p>
            <a:pPr lvl="1">
              <a:buFont typeface="+mj-lt"/>
              <a:buAutoNum type="arabicPeriod"/>
            </a:pPr>
            <a:r>
              <a:rPr 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1600" dirty="0" smtClean="0"/>
              <a:t> is the set of worlds. </a:t>
            </a:r>
          </a:p>
          <a:p>
            <a:pPr lvl="1">
              <a:buFont typeface="+mj-lt"/>
              <a:buAutoNum type="arabicPeriod"/>
            </a:pPr>
            <a:r>
              <a:rPr 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600" dirty="0" smtClean="0"/>
              <a:t> is </a:t>
            </a:r>
            <a:r>
              <a:rPr lang="en-US" sz="1600" dirty="0" smtClean="0">
                <a:solidFill>
                  <a:srgbClr val="FF0000"/>
                </a:solidFill>
              </a:rPr>
              <a:t>a subset of </a:t>
            </a:r>
            <a:r>
              <a:rPr lang="en-US" sz="1600" dirty="0" smtClean="0"/>
              <a:t>W × W, which defines a directed graph over W.</a:t>
            </a:r>
          </a:p>
          <a:p>
            <a:pPr lvl="1">
              <a:buFont typeface="+mj-lt"/>
              <a:buAutoNum type="arabicPeriod"/>
            </a:pPr>
            <a:r>
              <a:rPr 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1600" dirty="0" smtClean="0"/>
              <a:t> maps each propositional constant to the </a:t>
            </a:r>
            <a:r>
              <a:rPr lang="en-US" sz="1600" dirty="0" smtClean="0">
                <a:solidFill>
                  <a:srgbClr val="FF0000"/>
                </a:solidFill>
              </a:rPr>
              <a:t>set of worlds in which it is true</a:t>
            </a:r>
            <a:r>
              <a:rPr lang="en-US" sz="1600" dirty="0" smtClean="0"/>
              <a:t>. 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Conceptually, a </a:t>
            </a:r>
            <a:r>
              <a:rPr lang="en-US" sz="2000" dirty="0" err="1" smtClean="0"/>
              <a:t>Kripke</a:t>
            </a:r>
            <a:r>
              <a:rPr lang="en-US" sz="2000" dirty="0" smtClean="0"/>
              <a:t> model is a directed graph </a:t>
            </a:r>
            <a:r>
              <a:rPr lang="en-US" sz="2000" dirty="0" smtClean="0">
                <a:solidFill>
                  <a:srgbClr val="FF0000"/>
                </a:solidFill>
              </a:rPr>
              <a:t>where each node is a propositional model.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Given a </a:t>
            </a:r>
            <a:r>
              <a:rPr lang="en-US" sz="2000" dirty="0" err="1" smtClean="0"/>
              <a:t>Kripke</a:t>
            </a:r>
            <a:r>
              <a:rPr lang="en-US" sz="2000" dirty="0" smtClean="0"/>
              <a:t> model M = &lt;W,R, V&gt; , each world w </a:t>
            </a:r>
            <a:r>
              <a:rPr lang="en-US" sz="2000" dirty="0" smtClean="0">
                <a:sym typeface="Symbol"/>
              </a:rPr>
              <a:t></a:t>
            </a:r>
            <a:r>
              <a:rPr lang="en-US" sz="2000" dirty="0" smtClean="0"/>
              <a:t> W corresponds to a propositional model: 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it says which propositions are true in that world.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 In each such world, satisfaction for propositional logic is defined as usual.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Satisfaction is also defined at each world </a:t>
            </a:r>
            <a:r>
              <a:rPr 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</a:t>
            </a:r>
            <a:r>
              <a:rPr 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</a:t>
            </a:r>
            <a:r>
              <a:rPr 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and this is where R is important.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 A sentence is possibly true at a particular world whenever the sentence is true in </a:t>
            </a:r>
            <a:r>
              <a:rPr lang="en-US" sz="2000" dirty="0" smtClean="0">
                <a:solidFill>
                  <a:srgbClr val="FF0000"/>
                </a:solidFill>
              </a:rPr>
              <a:t>one of the worlds adjacent </a:t>
            </a:r>
            <a:r>
              <a:rPr lang="en-US" sz="2000" dirty="0" smtClean="0"/>
              <a:t>to that world in the </a:t>
            </a:r>
            <a:r>
              <a:rPr lang="en-US" sz="2000" dirty="0" smtClean="0">
                <a:solidFill>
                  <a:srgbClr val="3333FF"/>
                </a:solidFill>
              </a:rPr>
              <a:t>graph defined by R</a:t>
            </a:r>
            <a:r>
              <a:rPr lang="en-US" sz="2000" dirty="0" smtClean="0"/>
              <a:t>.</a:t>
            </a:r>
            <a:endParaRPr lang="en-US" sz="1800" dirty="0" smtClean="0"/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5943600" y="1752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W</a:t>
            </a:r>
            <a:r>
              <a:rPr lang="en-US" sz="28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" name="Rectangle 5"/>
          <p:cNvSpPr>
            <a:spLocks noGrp="1" noChangeArrowheads="1"/>
          </p:cNvSpPr>
          <p:nvPr/>
        </p:nvSpPr>
        <p:spPr bwMode="auto">
          <a:xfrm>
            <a:off x="7848600" y="3124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W2</a:t>
            </a:r>
          </a:p>
        </p:txBody>
      </p:sp>
      <p:sp>
        <p:nvSpPr>
          <p:cNvPr id="6" name="Rectangle 6"/>
          <p:cNvSpPr>
            <a:spLocks noGrp="1" noChangeArrowheads="1"/>
          </p:cNvSpPr>
          <p:nvPr/>
        </p:nvSpPr>
        <p:spPr bwMode="auto">
          <a:xfrm>
            <a:off x="6172200" y="36576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W3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010400" y="2209800"/>
            <a:ext cx="11430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7162800" y="36576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6324600" y="26670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/>
        </p:nvSpPr>
        <p:spPr bwMode="auto">
          <a:xfrm>
            <a:off x="8153400" y="1600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W4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6934200" y="1981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77000" y="129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P,s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0" y="121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P,s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534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434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s,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867400" y="838200"/>
            <a:ext cx="3124200" cy="419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29200" y="3124200"/>
            <a:ext cx="838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334000" y="4267200"/>
            <a:ext cx="25146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Relation to classical </a:t>
            </a:r>
            <a:r>
              <a:rPr lang="en-US" sz="3600" dirty="0" err="1" smtClean="0"/>
              <a:t>satisfiability</a:t>
            </a:r>
            <a:r>
              <a:rPr lang="en-US" sz="3600" dirty="0" smtClean="0"/>
              <a:t> and entailment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Satisfiability</a:t>
            </a:r>
            <a:r>
              <a:rPr lang="en-US" dirty="0" smtClean="0"/>
              <a:t> can also be defined without reference to a particular world and is often called </a:t>
            </a:r>
            <a:r>
              <a:rPr lang="en-US" dirty="0" smtClean="0">
                <a:solidFill>
                  <a:srgbClr val="FF0000"/>
                </a:solidFill>
              </a:rPr>
              <a:t>global </a:t>
            </a:r>
            <a:r>
              <a:rPr lang="en-US" dirty="0" err="1" smtClean="0">
                <a:solidFill>
                  <a:srgbClr val="FF0000"/>
                </a:solidFill>
              </a:rPr>
              <a:t>satisfiability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sentence  is globally satisfied by model M = &lt;W,R, V&gt; exactly when for every world w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W it is the case that |=</a:t>
            </a:r>
            <a:r>
              <a:rPr lang="en-US" baseline="-25000" dirty="0" err="1" smtClean="0"/>
              <a:t>M,w</a:t>
            </a:r>
            <a:r>
              <a:rPr lang="en-US" dirty="0" smtClean="0">
                <a:sym typeface="Symbol"/>
              </a:rPr>
              <a:t> 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Entailment in modal logic is defined as usual:</a:t>
            </a:r>
          </a:p>
          <a:p>
            <a:pPr marL="914400" lvl="1" indent="-514350"/>
            <a:r>
              <a:rPr lang="en-US" dirty="0" smtClean="0"/>
              <a:t>“ the premises </a:t>
            </a:r>
            <a:r>
              <a:rPr lang="en-US" dirty="0" smtClean="0">
                <a:sym typeface="Symbol"/>
              </a:rPr>
              <a:t> </a:t>
            </a:r>
            <a:r>
              <a:rPr lang="en-US" dirty="0" smtClean="0"/>
              <a:t>logically entail the conclusion </a:t>
            </a:r>
            <a:r>
              <a:rPr lang="en-US" dirty="0" smtClean="0">
                <a:sym typeface="Symbol"/>
              </a:rPr>
              <a:t></a:t>
            </a:r>
            <a:r>
              <a:rPr lang="en-US" dirty="0" smtClean="0"/>
              <a:t> whenever </a:t>
            </a:r>
            <a:r>
              <a:rPr lang="en-US" dirty="0" smtClean="0">
                <a:solidFill>
                  <a:srgbClr val="FF0000"/>
                </a:solidFill>
              </a:rPr>
              <a:t>every </a:t>
            </a:r>
            <a:r>
              <a:rPr lang="en-US" dirty="0" err="1" smtClean="0">
                <a:solidFill>
                  <a:srgbClr val="FF0000"/>
                </a:solidFill>
              </a:rPr>
              <a:t>Kripke</a:t>
            </a:r>
            <a:r>
              <a:rPr lang="en-US" dirty="0" smtClean="0">
                <a:solidFill>
                  <a:srgbClr val="FF0000"/>
                </a:solidFill>
              </a:rPr>
              <a:t> model </a:t>
            </a:r>
            <a:r>
              <a:rPr lang="en-US" dirty="0" smtClean="0">
                <a:solidFill>
                  <a:srgbClr val="00B0F0"/>
                </a:solidFill>
              </a:rPr>
              <a:t>that satisfies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also satisfies </a:t>
            </a:r>
            <a:r>
              <a:rPr lang="en-US" dirty="0" smtClean="0">
                <a:sym typeface="Symbol"/>
              </a:rPr>
              <a:t></a:t>
            </a:r>
            <a:r>
              <a:rPr lang="en-US" dirty="0" smtClean="0"/>
              <a:t>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172200"/>
            <a:ext cx="6324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Please observe that I talk about every </a:t>
            </a:r>
            <a:r>
              <a:rPr lang="en-US" dirty="0" err="1" smtClean="0"/>
              <a:t>Kripke</a:t>
            </a:r>
            <a:r>
              <a:rPr lang="en-US" dirty="0" smtClean="0"/>
              <a:t> model and not every world of one </a:t>
            </a:r>
            <a:r>
              <a:rPr lang="en-US" dirty="0" err="1" smtClean="0"/>
              <a:t>Kripke</a:t>
            </a:r>
            <a:r>
              <a:rPr lang="en-US" dirty="0" smtClean="0"/>
              <a:t> Model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Logic: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Axiomatics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system K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20669"/>
            <a:ext cx="7693025" cy="39608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Is there a set of minimal axioms that allows us to derive precisely all the valid sentences</a:t>
            </a:r>
            <a:r>
              <a:rPr lang="en-US" dirty="0" smtClean="0"/>
              <a:t>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well-known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axioms of basic modal logic are</a:t>
            </a:r>
            <a:r>
              <a:rPr lang="en-US" dirty="0" smtClean="0"/>
              <a:t>:</a:t>
            </a:r>
            <a:endParaRPr lang="en-US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Axiom(Classical)</a:t>
            </a:r>
            <a:r>
              <a:rPr lang="en-US" dirty="0"/>
              <a:t> All propositional tautologies are valid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Axiom (K)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</a:t>
            </a:r>
            <a:r>
              <a:rPr lang="en-US" dirty="0"/>
              <a:t>(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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/>
              <a:t>)) </a:t>
            </a:r>
            <a:r>
              <a:rPr lang="en-US" dirty="0">
                <a:sym typeface="Symbol" pitchFamily="18" charset="2"/>
              </a:rPr>
              <a:t> 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/>
              <a:t> is valid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Rule (Modus Ponens)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if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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>
                <a:sym typeface="Symbol" pitchFamily="18" charset="2"/>
              </a:rPr>
              <a:t> are valid, infer that 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>
                <a:sym typeface="Symbol" pitchFamily="18" charset="2"/>
              </a:rPr>
              <a:t> is valid</a:t>
            </a:r>
            <a:endParaRPr lang="en-US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Rule (Necessitation)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if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is valid, infer that 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is valid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6211669"/>
            <a:ext cx="3657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enough, but many other can be added for convenience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and complete sets of inference rules in Modal Logic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Axiomatics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Refresher:</a:t>
            </a:r>
            <a:r>
              <a:rPr lang="en-US" sz="3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9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remember </a:t>
            </a:r>
            <a:r>
              <a:rPr lang="en-US" dirty="0"/>
              <a:t>that 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 set of inference rules (i.e. an inference procedure) is </a:t>
            </a:r>
            <a:r>
              <a:rPr lang="en-US" dirty="0">
                <a:solidFill>
                  <a:schemeClr val="accent2"/>
                </a:solidFill>
              </a:rPr>
              <a:t>sound </a:t>
            </a:r>
            <a:r>
              <a:rPr lang="en-US" dirty="0"/>
              <a:t>if everything it concludes is true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 set of inference rules (i.e. an inference procedure) is </a:t>
            </a:r>
            <a:r>
              <a:rPr lang="en-US" dirty="0">
                <a:solidFill>
                  <a:schemeClr val="accent2"/>
                </a:solidFill>
              </a:rPr>
              <a:t>complete </a:t>
            </a:r>
            <a:r>
              <a:rPr lang="en-US" dirty="0"/>
              <a:t>if it can find all true sentences</a:t>
            </a:r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System </a:t>
            </a:r>
            <a:r>
              <a:rPr lang="en-US" b="1" dirty="0"/>
              <a:t>K</a:t>
            </a:r>
            <a:r>
              <a:rPr lang="en-US" dirty="0"/>
              <a:t> is sound and complete for the class of all </a:t>
            </a:r>
            <a:r>
              <a:rPr lang="en-US" dirty="0" err="1"/>
              <a:t>Kripke</a:t>
            </a:r>
            <a:r>
              <a:rPr lang="en-US" dirty="0"/>
              <a:t> models.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267200"/>
            <a:ext cx="8534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Modal Operators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define a modal logic with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modal operators </a:t>
            </a:r>
            <a:r>
              <a:rPr lang="en-US" dirty="0">
                <a:sym typeface="Symbol" pitchFamily="18" charset="2"/>
              </a:rPr>
              <a:t></a:t>
            </a:r>
            <a:r>
              <a:rPr lang="en-US" i="1" baseline="-25000" dirty="0">
                <a:sym typeface="Symbol" pitchFamily="18" charset="2"/>
              </a:rPr>
              <a:t>1</a:t>
            </a:r>
            <a:r>
              <a:rPr lang="en-US" dirty="0"/>
              <a:t>, …, </a:t>
            </a:r>
            <a:r>
              <a:rPr lang="en-US" dirty="0">
                <a:sym typeface="Symbol" pitchFamily="18" charset="2"/>
              </a:rPr>
              <a:t>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/>
              <a:t>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We would have a </a:t>
            </a:r>
            <a:r>
              <a:rPr lang="en-US" dirty="0">
                <a:solidFill>
                  <a:srgbClr val="FF0000"/>
                </a:solidFill>
              </a:rPr>
              <a:t>single set of worlds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accessibility relations </a:t>
            </a:r>
            <a:r>
              <a:rPr lang="en-US" i="1" dirty="0">
                <a:sym typeface="Symbol" pitchFamily="18" charset="2"/>
              </a:rPr>
              <a:t>R</a:t>
            </a:r>
            <a:r>
              <a:rPr lang="en-US" i="1" baseline="-25000" dirty="0">
                <a:sym typeface="Symbol" pitchFamily="18" charset="2"/>
              </a:rPr>
              <a:t>1</a:t>
            </a:r>
            <a:r>
              <a:rPr lang="en-US" dirty="0"/>
              <a:t>, …, </a:t>
            </a:r>
            <a:r>
              <a:rPr lang="en-US" i="1" dirty="0" err="1">
                <a:sym typeface="Symbol" pitchFamily="18" charset="2"/>
              </a:rPr>
              <a:t>R</a:t>
            </a:r>
            <a:r>
              <a:rPr lang="en-US" i="1" baseline="-25000" dirty="0" err="1">
                <a:sym typeface="Symbol" pitchFamily="18" charset="2"/>
              </a:rPr>
              <a:t>n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Semantics of each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</a:t>
            </a:r>
            <a:r>
              <a:rPr lang="en-US" i="1" baseline="-25000" dirty="0" err="1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defined in terms of </a:t>
            </a:r>
            <a:r>
              <a:rPr lang="en-US" i="1" dirty="0" err="1">
                <a:sym typeface="Symbol" pitchFamily="18" charset="2"/>
              </a:rPr>
              <a:t>R</a:t>
            </a:r>
            <a:r>
              <a:rPr lang="en-US" i="1" baseline="-25000" dirty="0" err="1">
                <a:sym typeface="Symbol" pitchFamily="18" charset="2"/>
              </a:rPr>
              <a:t>i</a:t>
            </a:r>
            <a:endParaRPr lang="en-US" i="1" baseline="-25000" dirty="0"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5029200"/>
            <a:ext cx="6096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concept </a:t>
            </a:r>
            <a:r>
              <a:rPr lang="en-US" sz="3200" dirty="0" smtClean="0"/>
              <a:t>– many accessibility relations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 l="18667" t="53333" r="21333" b="20267"/>
          <a:stretch>
            <a:fillRect/>
          </a:stretch>
        </p:blipFill>
        <p:spPr bwMode="auto">
          <a:xfrm>
            <a:off x="228600" y="2133600"/>
            <a:ext cx="8662740" cy="23817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Axiomatic theory of the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logic 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Axiomatic theory of the </a:t>
            </a:r>
            <a:r>
              <a:rPr lang="en-US" sz="3200" dirty="0" smtClean="0"/>
              <a:t>knowledge logic</a:t>
            </a:r>
            <a:endParaRPr lang="en-US" sz="3200" dirty="0"/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Come up with a sound and complete axiom system for the partition </a:t>
            </a:r>
            <a:r>
              <a:rPr lang="en-US" u="sng" dirty="0">
                <a:solidFill>
                  <a:srgbClr val="3333FF"/>
                </a:solidFill>
              </a:rPr>
              <a:t>model of knowledge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This corresponds to a more restricted set of models than the set of all </a:t>
            </a:r>
            <a:r>
              <a:rPr lang="en-US" dirty="0" err="1">
                <a:solidFill>
                  <a:srgbClr val="3333FF"/>
                </a:solidFill>
              </a:rPr>
              <a:t>Kripke</a:t>
            </a:r>
            <a:r>
              <a:rPr lang="en-US" dirty="0">
                <a:solidFill>
                  <a:srgbClr val="3333FF"/>
                </a:solidFill>
              </a:rPr>
              <a:t> models.</a:t>
            </a:r>
          </a:p>
          <a:p>
            <a:r>
              <a:rPr lang="en-US" dirty="0"/>
              <a:t>In other words, we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need more axioms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200" dirty="0"/>
              <a:t>Axiomatic theory of the 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logic</a:t>
            </a: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modal operator </a:t>
            </a:r>
            <a:r>
              <a:rPr lang="en-US" sz="2800" dirty="0">
                <a:sym typeface="Symbol" pitchFamily="18" charset="2"/>
              </a:rPr>
              <a:t>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dirty="0"/>
              <a:t> becomes 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Symbol" pitchFamily="18" charset="2"/>
              </a:rPr>
              <a:t>Worlds accessible from </a:t>
            </a:r>
            <a:r>
              <a:rPr lang="en-US" sz="2800" i="1" dirty="0">
                <a:sym typeface="Symbol" pitchFamily="18" charset="2"/>
              </a:rPr>
              <a:t>w</a:t>
            </a:r>
            <a:r>
              <a:rPr lang="en-US" sz="2800" dirty="0">
                <a:sym typeface="Symbol" pitchFamily="18" charset="2"/>
              </a:rPr>
              <a:t> according to </a:t>
            </a:r>
            <a:r>
              <a:rPr lang="en-US" sz="2800" i="1" dirty="0" err="1">
                <a:sym typeface="Symbol" pitchFamily="18" charset="2"/>
              </a:rPr>
              <a:t>R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 are those indistinguishable to agent </a:t>
            </a:r>
            <a:r>
              <a:rPr lang="en-US" sz="2800" i="1" dirty="0" err="1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 from world </a:t>
            </a:r>
            <a:r>
              <a:rPr lang="en-US" sz="2800" i="1" dirty="0">
                <a:sym typeface="Symbol" pitchFamily="18" charset="2"/>
              </a:rPr>
              <a:t>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dirty="0"/>
              <a:t> means “agent </a:t>
            </a:r>
            <a:r>
              <a:rPr lang="en-US" sz="2800" i="1" dirty="0" err="1"/>
              <a:t>i</a:t>
            </a:r>
            <a:r>
              <a:rPr lang="en-US" sz="2800" dirty="0"/>
              <a:t> knows that”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Start </a:t>
            </a:r>
            <a:r>
              <a:rPr lang="en-US" sz="2800" dirty="0"/>
              <a:t>with the </a:t>
            </a:r>
            <a:r>
              <a:rPr lang="en-US" sz="2800" dirty="0">
                <a:solidFill>
                  <a:srgbClr val="FF0000"/>
                </a:solidFill>
              </a:rPr>
              <a:t>simple axioms</a:t>
            </a:r>
            <a:r>
              <a:rPr lang="en-US" sz="28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(Classical)</a:t>
            </a:r>
            <a:r>
              <a:rPr lang="en-US" sz="2400" dirty="0"/>
              <a:t> All propositional tautologies are valid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(Modus Ponens)</a:t>
            </a:r>
            <a:r>
              <a:rPr lang="en-US" sz="2400" dirty="0"/>
              <a:t> if </a:t>
            </a:r>
            <a:r>
              <a:rPr lang="en-US" sz="2400" i="1" dirty="0">
                <a:sym typeface="Symbol" pitchFamily="18" charset="2"/>
              </a:rPr>
              <a:t> </a:t>
            </a:r>
            <a:r>
              <a:rPr lang="en-US" sz="2400" dirty="0">
                <a:sym typeface="Symbol" pitchFamily="18" charset="2"/>
              </a:rPr>
              <a:t>and </a:t>
            </a:r>
            <a:r>
              <a:rPr lang="en-US" sz="2400" i="1" dirty="0">
                <a:sym typeface="Symbol" pitchFamily="18" charset="2"/>
              </a:rPr>
              <a:t></a:t>
            </a:r>
            <a:r>
              <a:rPr lang="en-US" sz="2400" dirty="0">
                <a:sym typeface="Symbol" pitchFamily="18" charset="2"/>
              </a:rPr>
              <a:t> </a:t>
            </a:r>
            <a:r>
              <a:rPr lang="en-US" sz="2400" i="1" dirty="0">
                <a:sym typeface="Symbol" pitchFamily="18" charset="2"/>
              </a:rPr>
              <a:t></a:t>
            </a:r>
            <a:r>
              <a:rPr lang="en-US" sz="2400" dirty="0">
                <a:sym typeface="Symbol" pitchFamily="18" charset="2"/>
              </a:rPr>
              <a:t> are valid, infer that </a:t>
            </a:r>
            <a:r>
              <a:rPr lang="en-US" sz="2400" i="1" dirty="0">
                <a:sym typeface="Symbol" pitchFamily="18" charset="2"/>
              </a:rPr>
              <a:t></a:t>
            </a:r>
            <a:r>
              <a:rPr lang="en-US" sz="2400" dirty="0">
                <a:sym typeface="Symbol" pitchFamily="18" charset="2"/>
              </a:rPr>
              <a:t> is valid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743200" y="914400"/>
            <a:ext cx="5167697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514350" indent="-514350"/>
            <a:r>
              <a:rPr lang="en-US" sz="3200" i="1" dirty="0" err="1" smtClean="0">
                <a:sym typeface="Symbol" pitchFamily="18" charset="2"/>
              </a:rPr>
              <a:t>K</a:t>
            </a:r>
            <a:r>
              <a:rPr lang="en-US" sz="3200" i="1" baseline="-25000" dirty="0" err="1" smtClean="0">
                <a:sym typeface="Symbol" pitchFamily="18" charset="2"/>
              </a:rPr>
              <a:t>i</a:t>
            </a:r>
            <a:r>
              <a:rPr lang="en-US" sz="3200" dirty="0" smtClean="0"/>
              <a:t> means “agent </a:t>
            </a:r>
            <a:r>
              <a:rPr lang="en-US" sz="3200" i="1" dirty="0" err="1" smtClean="0"/>
              <a:t>i</a:t>
            </a:r>
            <a:r>
              <a:rPr lang="en-US" sz="3200" dirty="0" smtClean="0"/>
              <a:t> knows that”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019800"/>
            <a:ext cx="4114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Now we are defining a logic of knowledge on top of standard modal logic.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4038600"/>
            <a:ext cx="85344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Axiomatic theory of the 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logic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Axioms</a:t>
            </a:r>
            <a:r>
              <a:rPr lang="en-US" sz="3200" dirty="0"/>
              <a:t>)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(K)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(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/>
              <a:t> 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dirty="0"/>
              <a:t>(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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/>
              <a:t>))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infer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dirty="0">
                <a:sym typeface="Symbol" pitchFamily="18" charset="2"/>
              </a:rPr>
              <a:t></a:t>
            </a:r>
          </a:p>
          <a:p>
            <a:pPr lvl="1"/>
            <a:r>
              <a:rPr lang="en-US" dirty="0"/>
              <a:t>Means that the agent knows all the consequences of his knowledge</a:t>
            </a:r>
          </a:p>
          <a:p>
            <a:pPr lvl="1"/>
            <a:r>
              <a:rPr lang="en-US" dirty="0"/>
              <a:t>This is also known as </a:t>
            </a:r>
            <a:r>
              <a:rPr lang="en-US" dirty="0">
                <a:solidFill>
                  <a:schemeClr val="accent2"/>
                </a:solidFill>
              </a:rPr>
              <a:t>logical omniscience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Necessitation)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, infer that 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dirty="0">
                <a:sym typeface="Symbol" pitchFamily="18" charset="2"/>
              </a:rPr>
              <a:t></a:t>
            </a:r>
          </a:p>
          <a:p>
            <a:pPr lvl="1"/>
            <a:r>
              <a:rPr lang="en-US" dirty="0"/>
              <a:t>Means that the agent knows all propositional tautologies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0"/>
            <a:ext cx="5486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a sense, these agents are inhuman, they are more like God, which started this whole area of research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81800" y="5105400"/>
            <a:ext cx="2209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Remember, we introduced the rule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/>
              <a:t>This defines some logic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6248400"/>
            <a:ext cx="4572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 far, axioms were like in </a:t>
            </a:r>
            <a:r>
              <a:rPr lang="en-US" dirty="0" err="1" smtClean="0"/>
              <a:t>alethic</a:t>
            </a:r>
            <a:r>
              <a:rPr lang="en-US" dirty="0" smtClean="0"/>
              <a:t> modal logic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Axiomatic theory of the 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logic </a:t>
            </a:r>
            <a:b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(Now we add More </a:t>
            </a:r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Axioms)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1"/>
            <a:ext cx="8229600" cy="381000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Axiom (D)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ym typeface="Symbol" pitchFamily="18" charset="2"/>
              </a:rPr>
              <a:t> 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baseline="-25000" dirty="0">
                <a:sym typeface="Symbol" pitchFamily="18" charset="2"/>
              </a:rPr>
              <a:t> </a:t>
            </a:r>
            <a:r>
              <a:rPr lang="en-US" dirty="0"/>
              <a:t>(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 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is called the axiom of </a:t>
            </a:r>
            <a:r>
              <a:rPr lang="en-US" dirty="0">
                <a:solidFill>
                  <a:schemeClr val="accent2"/>
                </a:solidFill>
              </a:rPr>
              <a:t>consistency</a:t>
            </a:r>
          </a:p>
          <a:p>
            <a:r>
              <a:rPr lang="en-US" b="1" dirty="0">
                <a:solidFill>
                  <a:srgbClr val="FF0000"/>
                </a:solidFill>
              </a:rPr>
              <a:t>Axiom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baseline="-25000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)</a:t>
            </a:r>
            <a:r>
              <a:rPr lang="en-US" i="1" baseline="-250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i="1" dirty="0">
                <a:sym typeface="Symbol" pitchFamily="18" charset="2"/>
              </a:rPr>
              <a:t></a:t>
            </a:r>
          </a:p>
          <a:p>
            <a:pPr lvl="1"/>
            <a:r>
              <a:rPr lang="en-US" dirty="0"/>
              <a:t>This is called the </a:t>
            </a:r>
            <a:r>
              <a:rPr lang="en-US" dirty="0" err="1">
                <a:solidFill>
                  <a:schemeClr val="accent2"/>
                </a:solidFill>
              </a:rPr>
              <a:t>veridity</a:t>
            </a:r>
            <a:r>
              <a:rPr lang="en-US" dirty="0"/>
              <a:t> axiom</a:t>
            </a:r>
          </a:p>
          <a:p>
            <a:pPr lvl="1"/>
            <a:r>
              <a:rPr lang="en-US" dirty="0"/>
              <a:t>Means that if an agent </a:t>
            </a:r>
            <a:r>
              <a:rPr lang="en-US" dirty="0" smtClean="0"/>
              <a:t> knows </a:t>
            </a:r>
            <a:r>
              <a:rPr lang="en-US" dirty="0"/>
              <a:t>something </a:t>
            </a:r>
            <a:r>
              <a:rPr lang="en-US" dirty="0" smtClean="0">
                <a:solidFill>
                  <a:srgbClr val="00B0F0"/>
                </a:solidFill>
              </a:rPr>
              <a:t>than  </a:t>
            </a:r>
            <a:r>
              <a:rPr lang="en-US" dirty="0">
                <a:solidFill>
                  <a:srgbClr val="00B0F0"/>
                </a:solidFill>
              </a:rPr>
              <a:t>is </a:t>
            </a:r>
            <a:r>
              <a:rPr lang="en-US" dirty="0" smtClean="0">
                <a:solidFill>
                  <a:srgbClr val="00B0F0"/>
                </a:solidFill>
              </a:rPr>
              <a:t>true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pPr lvl="1"/>
            <a:r>
              <a:rPr lang="en-US" dirty="0"/>
              <a:t>Corresponds to assuming </a:t>
            </a:r>
            <a:r>
              <a:rPr lang="en-US" dirty="0" smtClean="0"/>
              <a:t>that </a:t>
            </a:r>
            <a:r>
              <a:rPr lang="en-US" dirty="0" err="1" smtClean="0">
                <a:solidFill>
                  <a:srgbClr val="00B0F0"/>
                </a:solidFill>
              </a:rPr>
              <a:t>accessability</a:t>
            </a:r>
            <a:r>
              <a:rPr lang="en-US" dirty="0" smtClean="0">
                <a:solidFill>
                  <a:srgbClr val="00B0F0"/>
                </a:solidFill>
              </a:rPr>
              <a:t> relation  </a:t>
            </a:r>
            <a:r>
              <a:rPr lang="en-US" i="1" dirty="0" err="1">
                <a:solidFill>
                  <a:srgbClr val="00B0F0"/>
                </a:solidFill>
                <a:sym typeface="Symbol" pitchFamily="18" charset="2"/>
              </a:rPr>
              <a:t>R</a:t>
            </a:r>
            <a:r>
              <a:rPr lang="en-US" i="1" baseline="-25000" dirty="0" err="1">
                <a:solidFill>
                  <a:srgbClr val="00B0F0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rgbClr val="00B0F0"/>
                </a:solidFill>
              </a:rPr>
              <a:t> is reflexive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34000"/>
            <a:ext cx="3733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Axiom D means that nobody can know nonsense, inconsistency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562600"/>
            <a:ext cx="3733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Remember symbols D and T of axioms, each of them will be used to create some type of logic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Refresher: 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Euclidean relation?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Binary </a:t>
            </a:r>
            <a:r>
              <a:rPr lang="en-US" sz="2800" dirty="0"/>
              <a:t>relation </a:t>
            </a:r>
            <a:r>
              <a:rPr lang="en-US" sz="2800" i="1" dirty="0"/>
              <a:t>R</a:t>
            </a:r>
            <a:r>
              <a:rPr lang="en-US" sz="2800" dirty="0"/>
              <a:t> over domain </a:t>
            </a:r>
            <a:r>
              <a:rPr lang="en-US" sz="2800" i="1" dirty="0"/>
              <a:t>Y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FF0000"/>
                </a:solidFill>
              </a:rPr>
              <a:t>Euclidian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and only if </a:t>
            </a:r>
            <a:endParaRPr lang="en-US" sz="2400" dirty="0" smtClean="0"/>
          </a:p>
          <a:p>
            <a:pPr lvl="1"/>
            <a:r>
              <a:rPr lang="en-US" sz="2400" dirty="0" smtClean="0">
                <a:sym typeface="Symbol" pitchFamily="18" charset="2"/>
              </a:rPr>
              <a:t></a:t>
            </a:r>
            <a:r>
              <a:rPr lang="en-US" sz="2400" i="1" dirty="0">
                <a:sym typeface="Symbol" pitchFamily="18" charset="2"/>
              </a:rPr>
              <a:t>y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i="1" dirty="0">
                <a:sym typeface="Symbol" pitchFamily="18" charset="2"/>
              </a:rPr>
              <a:t>y’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i="1" dirty="0">
                <a:sym typeface="Symbol" pitchFamily="18" charset="2"/>
              </a:rPr>
              <a:t>y’’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GB" sz="2400" dirty="0">
                <a:sym typeface="Symbol" pitchFamily="18" charset="2"/>
              </a:rPr>
              <a:t> </a:t>
            </a:r>
            <a:r>
              <a:rPr lang="en-US" sz="2400" i="1" dirty="0"/>
              <a:t>Y</a:t>
            </a:r>
            <a:r>
              <a:rPr lang="en-US" sz="2400" dirty="0"/>
              <a:t>, if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i="1" dirty="0" err="1">
                <a:solidFill>
                  <a:srgbClr val="00B0F0"/>
                </a:solidFill>
              </a:rPr>
              <a:t>y</a:t>
            </a:r>
            <a:r>
              <a:rPr lang="en-US" sz="2400" dirty="0" err="1">
                <a:solidFill>
                  <a:srgbClr val="00B0F0"/>
                </a:solidFill>
              </a:rPr>
              <a:t>,</a:t>
            </a:r>
            <a:r>
              <a:rPr lang="en-US" sz="2400" i="1" dirty="0" err="1">
                <a:solidFill>
                  <a:srgbClr val="00B0F0"/>
                </a:solidFill>
              </a:rPr>
              <a:t>y</a:t>
            </a:r>
            <a:r>
              <a:rPr lang="en-US" sz="2400" i="1" dirty="0">
                <a:solidFill>
                  <a:srgbClr val="00B0F0"/>
                </a:solidFill>
              </a:rPr>
              <a:t>’</a:t>
            </a:r>
            <a:r>
              <a:rPr lang="en-US" sz="2400" dirty="0">
                <a:solidFill>
                  <a:srgbClr val="00B0F0"/>
                </a:solidFill>
              </a:rPr>
              <a:t>) </a:t>
            </a:r>
            <a:r>
              <a:rPr lang="en-GB" sz="2400" dirty="0">
                <a:solidFill>
                  <a:srgbClr val="00B0F0"/>
                </a:solidFill>
                <a:sym typeface="Symbol" pitchFamily="18" charset="2"/>
              </a:rPr>
              <a:t> </a:t>
            </a:r>
            <a:r>
              <a:rPr lang="en-US" sz="2400" i="1" dirty="0">
                <a:solidFill>
                  <a:srgbClr val="00B0F0"/>
                </a:solidFill>
              </a:rPr>
              <a:t>R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i="1" dirty="0" err="1">
                <a:solidFill>
                  <a:srgbClr val="00B0F0"/>
                </a:solidFill>
              </a:rPr>
              <a:t>y</a:t>
            </a:r>
            <a:r>
              <a:rPr lang="en-US" sz="2400" dirty="0" err="1">
                <a:solidFill>
                  <a:srgbClr val="00B0F0"/>
                </a:solidFill>
              </a:rPr>
              <a:t>,</a:t>
            </a:r>
            <a:r>
              <a:rPr lang="en-US" sz="2400" i="1" dirty="0" err="1">
                <a:solidFill>
                  <a:srgbClr val="00B0F0"/>
                </a:solidFill>
              </a:rPr>
              <a:t>y</a:t>
            </a:r>
            <a:r>
              <a:rPr lang="en-US" sz="2400" i="1" dirty="0">
                <a:solidFill>
                  <a:srgbClr val="00B0F0"/>
                </a:solidFill>
              </a:rPr>
              <a:t>’’</a:t>
            </a:r>
            <a:r>
              <a:rPr lang="en-US" sz="2400" dirty="0">
                <a:solidFill>
                  <a:srgbClr val="00B0F0"/>
                </a:solidFill>
              </a:rPr>
              <a:t>) </a:t>
            </a:r>
            <a:r>
              <a:rPr lang="en-GB" sz="2400" dirty="0">
                <a:solidFill>
                  <a:srgbClr val="00B0F0"/>
                </a:solidFill>
                <a:sym typeface="Symbol" pitchFamily="18" charset="2"/>
              </a:rPr>
              <a:t> </a:t>
            </a:r>
            <a:r>
              <a:rPr lang="en-US" sz="2400" i="1" dirty="0">
                <a:solidFill>
                  <a:srgbClr val="00B0F0"/>
                </a:solidFill>
              </a:rPr>
              <a:t>R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then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i="1" dirty="0" err="1">
                <a:solidFill>
                  <a:srgbClr val="00B0F0"/>
                </a:solidFill>
              </a:rPr>
              <a:t>y’</a:t>
            </a:r>
            <a:r>
              <a:rPr lang="en-US" sz="2400" dirty="0" err="1">
                <a:solidFill>
                  <a:srgbClr val="00B0F0"/>
                </a:solidFill>
              </a:rPr>
              <a:t>,</a:t>
            </a:r>
            <a:r>
              <a:rPr lang="en-US" sz="2400" i="1" dirty="0" err="1">
                <a:solidFill>
                  <a:srgbClr val="00B0F0"/>
                </a:solidFill>
              </a:rPr>
              <a:t>y</a:t>
            </a:r>
            <a:r>
              <a:rPr lang="en-US" sz="2400" i="1" dirty="0">
                <a:solidFill>
                  <a:srgbClr val="00B0F0"/>
                </a:solidFill>
              </a:rPr>
              <a:t>’’</a:t>
            </a:r>
            <a:r>
              <a:rPr lang="en-US" sz="2400" dirty="0">
                <a:solidFill>
                  <a:srgbClr val="00B0F0"/>
                </a:solidFill>
              </a:rPr>
              <a:t>) </a:t>
            </a:r>
            <a:r>
              <a:rPr lang="en-GB" sz="2400" dirty="0">
                <a:solidFill>
                  <a:srgbClr val="00B0F0"/>
                </a:solidFill>
                <a:sym typeface="Symbol" pitchFamily="18" charset="2"/>
              </a:rPr>
              <a:t> </a:t>
            </a:r>
            <a:r>
              <a:rPr lang="en-US" sz="2400" i="1" dirty="0">
                <a:solidFill>
                  <a:srgbClr val="00B0F0"/>
                </a:solidFill>
              </a:rPr>
              <a:t>R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3733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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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y’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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47244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2590800" y="47244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y’</a:t>
            </a:r>
            <a:endParaRPr lang="en-US" sz="3600" dirty="0"/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1676400" y="5067300"/>
            <a:ext cx="9144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52600" y="46482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0" y="5943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y’’</a:t>
            </a:r>
            <a:endParaRPr lang="en-US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43000" y="5410200"/>
            <a:ext cx="685800" cy="609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71600" y="53441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6800" y="48768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16" name="Rounded Rectangle 15"/>
          <p:cNvSpPr/>
          <p:nvPr/>
        </p:nvSpPr>
        <p:spPr>
          <a:xfrm>
            <a:off x="6781800" y="48768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y’</a:t>
            </a:r>
            <a:endParaRPr lang="en-US" sz="3600" dirty="0"/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>
          <a:xfrm>
            <a:off x="5867400" y="5219700"/>
            <a:ext cx="9144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43600" y="48006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19800" y="60960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y’’</a:t>
            </a:r>
            <a:endParaRPr lang="en-US" sz="3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34000" y="5562600"/>
            <a:ext cx="685800" cy="609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62600" y="54965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57600" y="5791200"/>
            <a:ext cx="1143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2"/>
          </p:cNvCxnSpPr>
          <p:nvPr/>
        </p:nvCxnSpPr>
        <p:spPr>
          <a:xfrm rot="5400000" flipH="1" flipV="1">
            <a:off x="6838950" y="5657850"/>
            <a:ext cx="533400" cy="3429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00061" y="56489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048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Axiom (4) 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</a:t>
            </a:r>
            <a:r>
              <a:rPr lang="en-US" sz="2800" i="1" baseline="-25000" dirty="0">
                <a:sym typeface="Symbol" pitchFamily="18" charset="2"/>
              </a:rPr>
              <a:t> 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</a:t>
            </a:r>
          </a:p>
          <a:p>
            <a:pPr lvl="1"/>
            <a:r>
              <a:rPr lang="en-US" sz="2400" dirty="0"/>
              <a:t>Called the </a:t>
            </a:r>
            <a:r>
              <a:rPr lang="en-US" sz="2400" dirty="0">
                <a:solidFill>
                  <a:schemeClr val="accent2"/>
                </a:solidFill>
              </a:rPr>
              <a:t>positive introspection</a:t>
            </a:r>
            <a:r>
              <a:rPr lang="en-US" sz="2400" dirty="0"/>
              <a:t> axiom</a:t>
            </a:r>
          </a:p>
          <a:p>
            <a:pPr lvl="1"/>
            <a:r>
              <a:rPr lang="en-US" sz="2400" dirty="0"/>
              <a:t>Corresponds to assuming that </a:t>
            </a:r>
            <a:r>
              <a:rPr lang="en-US" sz="2400" i="1" dirty="0" err="1">
                <a:sym typeface="Symbol" pitchFamily="18" charset="2"/>
              </a:rPr>
              <a:t>R</a:t>
            </a:r>
            <a:r>
              <a:rPr lang="en-US" sz="2400" i="1" baseline="-25000" dirty="0" err="1">
                <a:sym typeface="Symbol" pitchFamily="18" charset="2"/>
              </a:rPr>
              <a:t>i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is transitive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Axiom (5) </a:t>
            </a:r>
            <a:r>
              <a:rPr lang="en-US" sz="2800" dirty="0">
                <a:sym typeface="Symbol" pitchFamily="18" charset="2"/>
              </a:rPr>
              <a:t>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</a:t>
            </a:r>
            <a:r>
              <a:rPr lang="en-US" sz="2800" i="1" baseline="-25000" dirty="0">
                <a:sym typeface="Symbol" pitchFamily="18" charset="2"/>
              </a:rPr>
              <a:t> 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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</a:t>
            </a:r>
          </a:p>
          <a:p>
            <a:pPr lvl="1"/>
            <a:r>
              <a:rPr lang="en-US" sz="2400" dirty="0"/>
              <a:t>Called the </a:t>
            </a:r>
            <a:r>
              <a:rPr lang="en-US" sz="2400" dirty="0">
                <a:solidFill>
                  <a:schemeClr val="accent2"/>
                </a:solidFill>
              </a:rPr>
              <a:t>negative introspection</a:t>
            </a:r>
            <a:r>
              <a:rPr lang="en-US" sz="2400" dirty="0"/>
              <a:t> axiom</a:t>
            </a:r>
          </a:p>
          <a:p>
            <a:pPr lvl="1"/>
            <a:r>
              <a:rPr lang="en-US" sz="2400" dirty="0"/>
              <a:t>Corresponds to assuming that </a:t>
            </a:r>
            <a:r>
              <a:rPr lang="en-US" sz="2400" i="1" dirty="0" err="1">
                <a:sym typeface="Symbol" pitchFamily="18" charset="2"/>
              </a:rPr>
              <a:t>R</a:t>
            </a:r>
            <a:r>
              <a:rPr lang="en-US" sz="2400" i="1" baseline="-25000" dirty="0" err="1">
                <a:sym typeface="Symbol" pitchFamily="18" charset="2"/>
              </a:rPr>
              <a:t>i</a:t>
            </a:r>
            <a:r>
              <a:rPr lang="en-US" sz="2400" dirty="0"/>
              <a:t> is </a:t>
            </a:r>
            <a:r>
              <a:rPr lang="en-US" sz="2400" dirty="0" smtClean="0">
                <a:solidFill>
                  <a:srgbClr val="00B0F0"/>
                </a:solidFill>
              </a:rPr>
              <a:t>Euclidian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562600"/>
            <a:ext cx="3733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Remember symbols 4 and 5 of axioms, each of them will be used to create some type of logic</a:t>
            </a:r>
            <a:endParaRPr lang="en-US" dirty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Axiomatic theory of the knowledge logic </a:t>
            </a:r>
            <a:b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(Now we add More Axioms)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Overview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Axioms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9620" name="Picture 4"/>
          <p:cNvPicPr>
            <a:picLocks noChangeAspect="1" noChangeArrowheads="1"/>
          </p:cNvPicPr>
          <p:nvPr/>
        </p:nvPicPr>
        <p:blipFill>
          <a:blip r:embed="rId2" cstate="print"/>
          <a:srcRect l="7459" r="9324" b="28652"/>
          <a:stretch>
            <a:fillRect/>
          </a:stretch>
        </p:blipFill>
        <p:spPr bwMode="auto">
          <a:xfrm>
            <a:off x="-1" y="1219200"/>
            <a:ext cx="9144001" cy="2549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79621" name="Rectangle 5"/>
          <p:cNvSpPr>
            <a:spLocks noChangeArrowheads="1"/>
          </p:cNvSpPr>
          <p:nvPr/>
        </p:nvSpPr>
        <p:spPr bwMode="auto">
          <a:xfrm>
            <a:off x="0" y="4467761"/>
            <a:ext cx="9144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Proposition: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/>
              <a:t>a binary relation is an </a:t>
            </a:r>
            <a:r>
              <a:rPr lang="en-US" sz="2000" b="0" dirty="0">
                <a:solidFill>
                  <a:srgbClr val="FF0000"/>
                </a:solidFill>
              </a:rPr>
              <a:t>equivalence relation </a:t>
            </a:r>
            <a:r>
              <a:rPr lang="en-US" sz="2000" b="0" dirty="0"/>
              <a:t>if and only if it </a:t>
            </a:r>
            <a:r>
              <a:rPr lang="en-US" sz="2000" b="0" dirty="0">
                <a:solidFill>
                  <a:srgbClr val="00B050"/>
                </a:solidFill>
              </a:rPr>
              <a:t>is reflexive, transitive and Euclidean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Proposition</a:t>
            </a:r>
            <a:r>
              <a:rPr lang="en-US" sz="2000" dirty="0"/>
              <a:t>:</a:t>
            </a:r>
            <a:r>
              <a:rPr lang="en-US" sz="2000" b="0" dirty="0"/>
              <a:t> a binary relation is an </a:t>
            </a:r>
            <a:r>
              <a:rPr lang="en-US" sz="2000" b="0" dirty="0">
                <a:solidFill>
                  <a:srgbClr val="FF0000"/>
                </a:solidFill>
              </a:rPr>
              <a:t>equivalence relation </a:t>
            </a:r>
            <a:r>
              <a:rPr lang="en-US" sz="2000" b="0" dirty="0"/>
              <a:t>if and only if it is </a:t>
            </a:r>
            <a:r>
              <a:rPr lang="en-US" sz="2000" b="0" dirty="0">
                <a:solidFill>
                  <a:srgbClr val="0070C0"/>
                </a:solidFill>
              </a:rPr>
              <a:t>reflexive, transitive and symmetric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62400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Table. Axioms and corresponding constraints on the accessibility relation.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modal logic systems take only a subset of this set. All  general , problem independent theorems can be derived from only these axioms and some  additional, problem specific axioms describing the given puzzle, game or research problem.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these axioms?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2296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that we have these axioms, we can take some of their sets , add them to classical logic axioms and create new modal logics.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4876800"/>
            <a:ext cx="4953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most used is system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K45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Axiomatic theory of the partition model (</a:t>
            </a:r>
            <a:r>
              <a:rPr lang="en-US" sz="3200" dirty="0">
                <a:solidFill>
                  <a:srgbClr val="FF0000"/>
                </a:solidFill>
              </a:rPr>
              <a:t>back to the partition model)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System </a:t>
            </a:r>
            <a:r>
              <a:rPr lang="en-US" b="1" dirty="0">
                <a:solidFill>
                  <a:srgbClr val="FF0000"/>
                </a:solidFill>
              </a:rPr>
              <a:t>KT45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exactly captures the properties of knowledge defined in the partition </a:t>
            </a:r>
            <a:r>
              <a:rPr lang="en-US" dirty="0" smtClean="0"/>
              <a:t>model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System </a:t>
            </a:r>
            <a:r>
              <a:rPr lang="en-US" b="1" dirty="0">
                <a:solidFill>
                  <a:srgbClr val="FF0000"/>
                </a:solidFill>
              </a:rPr>
              <a:t>KT45 </a:t>
            </a:r>
            <a:r>
              <a:rPr lang="en-US" dirty="0"/>
              <a:t>is also known as </a:t>
            </a:r>
            <a:r>
              <a:rPr lang="en-US" dirty="0" smtClean="0">
                <a:solidFill>
                  <a:srgbClr val="FF0000"/>
                </a:solidFill>
              </a:rPr>
              <a:t>system </a:t>
            </a:r>
            <a:r>
              <a:rPr lang="en-US" b="1" dirty="0" smtClean="0">
                <a:solidFill>
                  <a:srgbClr val="FF0000"/>
                </a:solidFill>
              </a:rPr>
              <a:t>S5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S5 </a:t>
            </a:r>
            <a:r>
              <a:rPr lang="en-US" dirty="0"/>
              <a:t>is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and complete </a:t>
            </a:r>
            <a:r>
              <a:rPr lang="en-US" dirty="0"/>
              <a:t>for the class of </a:t>
            </a:r>
            <a:r>
              <a:rPr lang="en-US" dirty="0">
                <a:solidFill>
                  <a:srgbClr val="0070C0"/>
                </a:solidFill>
              </a:rPr>
              <a:t>all partition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5288" y="908050"/>
            <a:ext cx="81375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We shall be concerned with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alethic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modal logic, or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modal logic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tout court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starting point, once again, is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Aristotle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who was the first to study the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relationship between modal statements and their validity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However, the great discussion it enjoyed in the 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Middle Ages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official birth date of modal logic is 1921, when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Clarence Irving Lewis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wrote a famous essay </a:t>
            </a:r>
            <a:r>
              <a:rPr lang="en-US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implication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version of S5 invented by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Bjorssberg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7150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This logic is used for automated and semi-automated: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proof design, 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discovery, 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and verification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This logic was formalized and implemented in system X.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This tool comes from Computational Logic Technologies. 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We now review this version of S5. 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Since S5 subsumes the propositional calculus, we review this primitive system as well. 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And in addition, since in </a:t>
            </a:r>
            <a:r>
              <a:rPr lang="en-US" sz="2000" dirty="0" smtClean="0">
                <a:solidFill>
                  <a:srgbClr val="FF0000"/>
                </a:solidFill>
              </a:rPr>
              <a:t>LRT*  quantification over propositional variables is allowed,</a:t>
            </a:r>
            <a:r>
              <a:rPr lang="en-US" sz="2000" dirty="0" smtClean="0"/>
              <a:t> we review the predicate calculus (= first-order logic) as well.</a:t>
            </a:r>
            <a:endParaRPr lang="en-US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Versions of the Propositional and Predicate Calculi, and Lewis' S5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Presented  version of S5, as well as the other proof systems available in X, use an ”</a:t>
            </a:r>
            <a:r>
              <a:rPr lang="en-US" dirty="0" smtClean="0">
                <a:solidFill>
                  <a:srgbClr val="6B7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accounting system</a:t>
            </a:r>
            <a:r>
              <a:rPr lang="en-US" dirty="0" smtClean="0"/>
              <a:t>“ related to the system described by </a:t>
            </a:r>
            <a:r>
              <a:rPr lang="en-US" dirty="0" err="1" smtClean="0"/>
              <a:t>Suppes</a:t>
            </a:r>
            <a:r>
              <a:rPr lang="en-US" dirty="0" smtClean="0"/>
              <a:t> (1957).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such systems, </a:t>
            </a:r>
            <a:r>
              <a:rPr lang="en-US" dirty="0" smtClean="0">
                <a:solidFill>
                  <a:srgbClr val="6B79FB"/>
                </a:solidFill>
              </a:rPr>
              <a:t>each line in a proof </a:t>
            </a:r>
            <a:r>
              <a:rPr lang="en-US" dirty="0" smtClean="0"/>
              <a:t>is established with </a:t>
            </a:r>
            <a:r>
              <a:rPr lang="en-US" dirty="0" smtClean="0">
                <a:solidFill>
                  <a:srgbClr val="FF0000"/>
                </a:solidFill>
              </a:rPr>
              <a:t>respect to some set of assumptions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 an “Assume" inference rule, which cites no premises, is used to justify a formulae ' with respect to the set of assumptions {</a:t>
            </a:r>
            <a:r>
              <a:rPr lang="en-US" dirty="0" smtClean="0">
                <a:sym typeface="Symbol"/>
              </a:rPr>
              <a:t></a:t>
            </a:r>
            <a:r>
              <a:rPr lang="en-US" dirty="0" smtClean="0"/>
              <a:t>}.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Unless otherwise specified, the formulae justified by other inference rules </a:t>
            </a:r>
            <a:r>
              <a:rPr lang="en-US" dirty="0" smtClean="0">
                <a:solidFill>
                  <a:srgbClr val="FF0000"/>
                </a:solidFill>
              </a:rPr>
              <a:t>have as their set of assumptions the union of the sets of assumptions of their premises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inference rules, e.g., </a:t>
            </a:r>
            <a:r>
              <a:rPr lang="en-US" dirty="0" smtClean="0">
                <a:solidFill>
                  <a:srgbClr val="FF0000"/>
                </a:solidFill>
              </a:rPr>
              <a:t>conditional introduction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justify formulae while discharging assumptions.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necessity count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modal logics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T, S4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accounting approach can be applied to keep track of other </a:t>
            </a:r>
            <a:r>
              <a:rPr lang="en-US" dirty="0" smtClean="0">
                <a:solidFill>
                  <a:srgbClr val="FF0000"/>
                </a:solidFill>
              </a:rPr>
              <a:t>properties or attributes in a proof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Proof steps in X for modal systems keep a “</a:t>
            </a:r>
            <a:r>
              <a:rPr lang="en-US" dirty="0" smtClean="0">
                <a:solidFill>
                  <a:srgbClr val="FF0000"/>
                </a:solidFill>
              </a:rPr>
              <a:t>necessity count</a:t>
            </a:r>
            <a:r>
              <a:rPr lang="en-US" dirty="0" smtClean="0"/>
              <a:t>" which indicates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times necessity introduction may be applied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While assumption tracking remains the same through various proof systems, and a formula's assumptions are determined just by its supporting inference rule, necessity counting varies between different modal systems (e.g., T, S4, and S5).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fact, in X, the differences between T, S4, and S5, are determined entirely by variations in necessity counting.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X, a formula's necessity count is a non-negative integer, or </a:t>
            </a:r>
            <a:r>
              <a:rPr lang="en-US" dirty="0" err="1" smtClean="0"/>
              <a:t>inf</a:t>
            </a:r>
            <a:r>
              <a:rPr lang="en-US" dirty="0" smtClean="0"/>
              <a:t>, and the default propagation scheme is that a formula's necessity count is </a:t>
            </a:r>
            <a:r>
              <a:rPr lang="en-US" dirty="0" smtClean="0">
                <a:solidFill>
                  <a:srgbClr val="FF0000"/>
                </a:solidFill>
              </a:rPr>
              <a:t>the minimum </a:t>
            </a:r>
            <a:r>
              <a:rPr lang="en-US" dirty="0" smtClean="0"/>
              <a:t>of its premises' necessity counts.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exceptional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systems 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S4, and S5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exceptional rules </a:t>
            </a:r>
            <a:r>
              <a:rPr lang="en-US" dirty="0" smtClean="0"/>
              <a:t>are as follows: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a formula justified by necessity elimination has a necessity count </a:t>
            </a:r>
            <a:r>
              <a:rPr lang="en-US" dirty="0" smtClean="0">
                <a:solidFill>
                  <a:srgbClr val="FF0000"/>
                </a:solidFill>
              </a:rPr>
              <a:t>one greater than its premise</a:t>
            </a:r>
            <a:r>
              <a:rPr lang="en-US" dirty="0" smtClean="0"/>
              <a:t>; </a:t>
            </a:r>
          </a:p>
          <a:p>
            <a:pPr lvl="1"/>
            <a:r>
              <a:rPr lang="en-US" dirty="0" smtClean="0"/>
              <a:t>(ii) a formula justified by necessity introduction has a necessity count is </a:t>
            </a:r>
            <a:r>
              <a:rPr lang="en-US" dirty="0" smtClean="0">
                <a:solidFill>
                  <a:srgbClr val="FF0000"/>
                </a:solidFill>
              </a:rPr>
              <a:t>one less than its premise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 (iii) any theorem (i.e., a formula derived with no assumptions) </a:t>
            </a:r>
            <a:r>
              <a:rPr lang="en-US" dirty="0" smtClean="0">
                <a:solidFill>
                  <a:srgbClr val="FF0000"/>
                </a:solidFill>
              </a:rPr>
              <a:t>has an infinite necessity count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variations in necessity counting that produce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T, S4, and S5</a:t>
            </a:r>
            <a:r>
              <a:rPr lang="en-US" dirty="0" smtClean="0"/>
              <a:t>, are as follows: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T, a formula has a necessity count of 0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FF0000"/>
                </a:solidFill>
              </a:rPr>
              <a:t>unless</a:t>
            </a:r>
            <a:r>
              <a:rPr lang="en-US" dirty="0" smtClean="0"/>
              <a:t> any of the conditions (</a:t>
            </a:r>
            <a:r>
              <a:rPr lang="en-US" dirty="0" err="1" smtClean="0"/>
              <a:t>i</a:t>
            </a:r>
            <a:r>
              <a:rPr lang="en-US" dirty="0" smtClean="0"/>
              <a:t>{iii) above apply;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S4 is as T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FF0000"/>
                </a:solidFill>
              </a:rPr>
              <a:t>except that </a:t>
            </a:r>
            <a:r>
              <a:rPr lang="en-US" dirty="0" smtClean="0"/>
              <a:t>every necessity has an infinite necessity count;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S5 is as S4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FF0000"/>
                </a:solidFill>
              </a:rPr>
              <a:t>except that </a:t>
            </a:r>
            <a:r>
              <a:rPr lang="en-US" dirty="0" smtClean="0"/>
              <a:t>every modal formula (i.e., every necessity and possibility) has an infinite necessity count.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proofs in modal logic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333" t="22400" r="16000" b="18133"/>
          <a:stretch>
            <a:fillRect/>
          </a:stretch>
        </p:blipFill>
        <p:spPr bwMode="auto">
          <a:xfrm>
            <a:off x="152400" y="990600"/>
            <a:ext cx="831400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add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rules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elimination rules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modal operators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modal proof systems add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introduction rules </a:t>
            </a:r>
            <a:r>
              <a:rPr lang="en-US" dirty="0" smtClean="0"/>
              <a:t>and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elimination rules 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</a:t>
            </a:r>
            <a:r>
              <a:rPr lang="en-US" dirty="0" smtClean="0"/>
              <a:t>for the modal operators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Since LRT*  is based </a:t>
            </a:r>
            <a:r>
              <a:rPr lang="en-US" dirty="0" smtClean="0">
                <a:solidFill>
                  <a:srgbClr val="FF0000"/>
                </a:solidFill>
              </a:rPr>
              <a:t>on S5</a:t>
            </a:r>
            <a:r>
              <a:rPr lang="en-US" dirty="0" smtClean="0"/>
              <a:t>, a </a:t>
            </a:r>
            <a:r>
              <a:rPr lang="en-US" dirty="0" smtClean="0">
                <a:solidFill>
                  <a:srgbClr val="FF0000"/>
                </a:solidFill>
              </a:rPr>
              <a:t>more involved S5 proof</a:t>
            </a:r>
            <a:r>
              <a:rPr lang="en-US" dirty="0" smtClean="0"/>
              <a:t> is given in next slide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proof shown therein also demonstrates the use of rules based on </a:t>
            </a:r>
            <a:r>
              <a:rPr lang="en-US" dirty="0" smtClean="0">
                <a:solidFill>
                  <a:srgbClr val="00B050"/>
                </a:solidFill>
              </a:rPr>
              <a:t>machine reasoning systems </a:t>
            </a:r>
            <a:r>
              <a:rPr lang="en-US" dirty="0" smtClean="0">
                <a:solidFill>
                  <a:srgbClr val="0070C0"/>
                </a:solidFill>
              </a:rPr>
              <a:t>that act as oracles </a:t>
            </a:r>
            <a:r>
              <a:rPr lang="en-US" dirty="0" smtClean="0"/>
              <a:t>for certain proof systems.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instance</a:t>
            </a:r>
            <a:r>
              <a:rPr lang="en-US" dirty="0" smtClean="0"/>
              <a:t>,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rule “PC " uses an </a:t>
            </a:r>
            <a:r>
              <a:rPr lang="en-US" dirty="0" smtClean="0">
                <a:solidFill>
                  <a:srgbClr val="0070C0"/>
                </a:solidFill>
              </a:rPr>
              <a:t>automated theorem </a:t>
            </a:r>
            <a:r>
              <a:rPr lang="en-US" dirty="0" err="1" smtClean="0">
                <a:solidFill>
                  <a:srgbClr val="0070C0"/>
                </a:solidFill>
              </a:rPr>
              <a:t>prover</a:t>
            </a:r>
            <a:endParaRPr lang="en-US" dirty="0" smtClean="0">
              <a:solidFill>
                <a:srgbClr val="0070C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 to search for a proof in the </a:t>
            </a:r>
            <a:r>
              <a:rPr lang="en-US" dirty="0" smtClean="0">
                <a:solidFill>
                  <a:srgbClr val="FF0000"/>
                </a:solidFill>
              </a:rPr>
              <a:t>propositional calculus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 of its conclusion from its premises.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876800" cy="4449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Note </a:t>
            </a:r>
            <a:r>
              <a:rPr lang="en-US" dirty="0"/>
              <a:t>the use of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PC |- " </a:t>
            </a:r>
            <a:r>
              <a:rPr lang="en-US" dirty="0" smtClean="0"/>
              <a:t>and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“S5 |- " </a:t>
            </a:r>
            <a:r>
              <a:rPr lang="en-US" dirty="0"/>
              <a:t>which check inferences by using machine reasoning systems integrated with X.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“PC |- " </a:t>
            </a:r>
            <a:r>
              <a:rPr lang="en-US" dirty="0" smtClean="0">
                <a:solidFill>
                  <a:srgbClr val="00B050"/>
                </a:solidFill>
              </a:rPr>
              <a:t>serves as </a:t>
            </a:r>
            <a:r>
              <a:rPr lang="en-US" dirty="0">
                <a:solidFill>
                  <a:srgbClr val="00B050"/>
                </a:solidFill>
              </a:rPr>
              <a:t>an oracle </a:t>
            </a:r>
            <a:r>
              <a:rPr lang="en-US" dirty="0"/>
              <a:t>for the propositional calculus,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“S5 |- " </a:t>
            </a:r>
            <a:r>
              <a:rPr lang="en-US" dirty="0"/>
              <a:t>for S5.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4000" t="11733" r="22667" b="23467"/>
          <a:stretch>
            <a:fillRect/>
          </a:stretch>
        </p:blipFill>
        <p:spPr bwMode="auto">
          <a:xfrm>
            <a:off x="76200" y="84656"/>
            <a:ext cx="3810000" cy="661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914400"/>
            <a:ext cx="5943600" cy="685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We assume the negation of what we want to prove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124200" y="0"/>
            <a:ext cx="60198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modal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in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S5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demonstrating that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B) \/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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57400" y="1981200"/>
            <a:ext cx="472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38200" y="1676400"/>
            <a:ext cx="4038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447800" y="2057400"/>
            <a:ext cx="53340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a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Next slide has a problem formulation of a relatively not difficult but not trivial problem in modal logic.</a:t>
            </a:r>
          </a:p>
          <a:p>
            <a:r>
              <a:rPr lang="en-US" dirty="0" smtClean="0"/>
              <a:t>Please try to solve it by yourself, not looking to my solution.</a:t>
            </a:r>
          </a:p>
          <a:p>
            <a:r>
              <a:rPr lang="en-US" dirty="0" smtClean="0"/>
              <a:t>If you want, you can look to internet for examples of theorems in modal logic that you can use in addition to those that are in my slides.  I do not know if this would help to find a better solution but I would be interested in all what you get.</a:t>
            </a:r>
          </a:p>
          <a:p>
            <a:r>
              <a:rPr lang="en-US" dirty="0" smtClean="0"/>
              <a:t>Good luck. You can use system BK, or any other system of modal logic from these slides.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will give more examples to motivate you to modal logic using puzzles and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examples to motivate thinking about models and modal logic.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33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formalism of X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638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formula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</a:t>
            </a:r>
            <a:r>
              <a:rPr lang="en-US" dirty="0" smtClean="0"/>
              <a:t> derived with respect to the set of assumptions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</a:t>
            </a:r>
            <a:r>
              <a:rPr lang="en-US" dirty="0" smtClean="0"/>
              <a:t> using a proof calculus C serves as a demonstration that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 |-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aseline="-25000" dirty="0" smtClean="0">
                <a:solidFill>
                  <a:srgbClr val="FF0000"/>
                </a:solidFill>
              </a:rPr>
              <a:t>C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</a:t>
            </a:r>
            <a:r>
              <a:rPr lang="en-US" dirty="0" smtClean="0"/>
              <a:t> is the empty set, then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</a:t>
            </a:r>
            <a:r>
              <a:rPr lang="en-US" dirty="0" smtClean="0"/>
              <a:t> is a theorem of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, in symbols, </a:t>
            </a:r>
            <a:r>
              <a:rPr lang="en-US" dirty="0" smtClean="0">
                <a:solidFill>
                  <a:srgbClr val="FF0000"/>
                </a:solidFill>
              </a:rPr>
              <a:t>|- </a:t>
            </a:r>
            <a:r>
              <a:rPr lang="en-US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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line-by-line presentation of proofs is not strictly necessary, and there are often “equivalent“ </a:t>
            </a:r>
            <a:r>
              <a:rPr lang="en-US" dirty="0" smtClean="0">
                <a:solidFill>
                  <a:srgbClr val="FF0000"/>
                </a:solidFill>
              </a:rPr>
              <a:t>proofs which differ only by ordering of certain lines.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Interchanging lines 1 and 2 above, for instance, </a:t>
            </a:r>
            <a:r>
              <a:rPr lang="en-US" dirty="0" smtClean="0">
                <a:solidFill>
                  <a:srgbClr val="FF0000"/>
                </a:solidFill>
              </a:rPr>
              <a:t>does not essentially change the proof.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X, </a:t>
            </a:r>
            <a:r>
              <a:rPr lang="en-US" dirty="0" smtClean="0">
                <a:solidFill>
                  <a:srgbClr val="FF0000"/>
                </a:solidFill>
              </a:rPr>
              <a:t>proofs are presented graphically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in tree form</a:t>
            </a:r>
            <a:r>
              <a:rPr lang="en-US" dirty="0" smtClean="0"/>
              <a:t>, which makes the essential structure of the proof more apparent.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a formula's set of assumption is non-empty, </a:t>
            </a:r>
            <a:r>
              <a:rPr lang="en-US" dirty="0" smtClean="0">
                <a:solidFill>
                  <a:srgbClr val="0070C0"/>
                </a:solidFill>
              </a:rPr>
              <a:t>it is displayed with the formula.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nl-NL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logics has Roots in C. I. Lewis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0104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As is widely known and much celebrated, C. I. Lewis invented modal logic.</a:t>
            </a:r>
          </a:p>
          <a:p>
            <a:r>
              <a:rPr lang="en-US" sz="2000" dirty="0" smtClean="0"/>
              <a:t>Modal logic sprang in no small part from his </a:t>
            </a:r>
            <a:r>
              <a:rPr lang="en-US" sz="2000" dirty="0" smtClean="0">
                <a:solidFill>
                  <a:srgbClr val="FF0000"/>
                </a:solidFill>
              </a:rPr>
              <a:t>disenchantment with material implication</a:t>
            </a:r>
          </a:p>
          <a:p>
            <a:pPr lvl="1"/>
            <a:r>
              <a:rPr lang="en-US" sz="1600" dirty="0" smtClean="0"/>
              <a:t>Material implication was accepted and indeed taken as central in Principia by Russell and Whitehead. </a:t>
            </a:r>
          </a:p>
          <a:p>
            <a:endParaRPr lang="en-US" sz="2000" dirty="0" smtClean="0"/>
          </a:p>
          <a:p>
            <a:r>
              <a:rPr lang="en-US" sz="2000" dirty="0" smtClean="0"/>
              <a:t>In the modern </a:t>
            </a:r>
            <a:r>
              <a:rPr lang="en-US" sz="2000" dirty="0" smtClean="0">
                <a:solidFill>
                  <a:srgbClr val="FF0000"/>
                </a:solidFill>
              </a:rPr>
              <a:t>propositional calculus (PC), </a:t>
            </a:r>
            <a:r>
              <a:rPr lang="en-US" sz="2000" dirty="0" smtClean="0"/>
              <a:t>implication is of this sort; </a:t>
            </a:r>
          </a:p>
          <a:p>
            <a:r>
              <a:rPr lang="en-US" sz="2000" dirty="0" smtClean="0"/>
              <a:t>hence a statement like</a:t>
            </a:r>
          </a:p>
          <a:p>
            <a:pPr lvl="1"/>
            <a:r>
              <a:rPr lang="en-US" sz="2000" dirty="0" smtClean="0"/>
              <a:t> “ If the moon is composed of </a:t>
            </a:r>
            <a:r>
              <a:rPr lang="en-US" sz="2000" dirty="0" err="1" smtClean="0"/>
              <a:t>Jarlsberg</a:t>
            </a:r>
            <a:r>
              <a:rPr lang="en-US" sz="2000" dirty="0" smtClean="0"/>
              <a:t> cheese, then Selmer is Norwegian" is symbolized by</a:t>
            </a:r>
          </a:p>
          <a:p>
            <a:pPr>
              <a:buNone/>
            </a:pPr>
            <a:r>
              <a:rPr lang="en-US" sz="2000" dirty="0" smtClean="0"/>
              <a:t>                 </a:t>
            </a:r>
            <a:r>
              <a:rPr lang="en-US" dirty="0" smtClean="0">
                <a:solidFill>
                  <a:srgbClr val="0070C0"/>
                </a:solidFill>
              </a:rPr>
              <a:t>m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70C0"/>
                </a:solidFill>
              </a:rPr>
              <a:t> s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         where </a:t>
            </a:r>
            <a:r>
              <a:rPr lang="en-US" sz="2000" dirty="0" smtClean="0">
                <a:solidFill>
                  <a:srgbClr val="FF0000"/>
                </a:solidFill>
              </a:rPr>
              <a:t>of course </a:t>
            </a:r>
            <a:r>
              <a:rPr lang="en-US" sz="2000" dirty="0" smtClean="0">
                <a:solidFill>
                  <a:srgbClr val="6B79FB"/>
                </a:solidFill>
              </a:rPr>
              <a:t>the propositional variables </a:t>
            </a:r>
            <a:r>
              <a:rPr lang="en-US" sz="2000" dirty="0" smtClean="0"/>
              <a:t>can vary with personal choice.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7315200" y="12954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315200" y="22098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St. Anselm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315200" y="31242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C.I. Lewis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391400" y="40386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Saul </a:t>
            </a:r>
            <a:r>
              <a:rPr lang="en-US" dirty="0" err="1" smtClean="0"/>
              <a:t>Kripke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86600" y="4953000"/>
            <a:ext cx="1981200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Engineering Temporal Logic and Model Checking</a:t>
            </a:r>
            <a:endParaRPr lang="en-US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rot="5400000">
            <a:off x="7848600" y="1981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849394" y="2894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849394" y="3809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849394" y="4647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36640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logic of requirement LRT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logic of requirement LRT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" y="1828800"/>
            <a:ext cx="9131808" cy="5029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Lewis was an advisor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Chisholm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Chrisholm</a:t>
            </a:r>
            <a:r>
              <a:rPr lang="en-US" sz="2000" dirty="0"/>
              <a:t> </a:t>
            </a:r>
            <a:r>
              <a:rPr lang="en-US" sz="2000" dirty="0" smtClean="0"/>
              <a:t>introduced the ”</a:t>
            </a:r>
            <a:r>
              <a:rPr lang="en-US" sz="2000" dirty="0" smtClean="0">
                <a:solidFill>
                  <a:srgbClr val="00B050"/>
                </a:solidFill>
              </a:rPr>
              <a:t>logic of requirement</a:t>
            </a:r>
            <a:r>
              <a:rPr lang="en-US" sz="2000" dirty="0"/>
              <a:t>"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”logic of requirement</a:t>
            </a:r>
            <a:r>
              <a:rPr lang="en-US" sz="2000" dirty="0" smtClean="0"/>
              <a:t>" is based on a </a:t>
            </a:r>
            <a:r>
              <a:rPr lang="en-US" sz="2000" dirty="0" smtClean="0">
                <a:solidFill>
                  <a:srgbClr val="FF0000"/>
                </a:solidFill>
              </a:rPr>
              <a:t>tricky ethical conditional </a:t>
            </a:r>
            <a:r>
              <a:rPr lang="en-US" sz="2000" dirty="0" smtClean="0"/>
              <a:t>that has the flavor, in part, of a </a:t>
            </a:r>
            <a:r>
              <a:rPr lang="en-US" sz="2000" i="1" u="sng" dirty="0" smtClean="0">
                <a:solidFill>
                  <a:srgbClr val="FF0000"/>
                </a:solidFill>
              </a:rPr>
              <a:t>subjunctive conditional in English </a:t>
            </a:r>
            <a:r>
              <a:rPr lang="en-US" sz="2000" dirty="0" smtClean="0"/>
              <a:t>(Chisholm 1974).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 this language, a conditional like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it were the case that Greece had the oil reserves of Norway, its economy would be smooth and stable"</a:t>
            </a:r>
            <a:r>
              <a:rPr lang="en-US" sz="2000" dirty="0" smtClean="0"/>
              <a:t> is in the </a:t>
            </a:r>
            <a:r>
              <a:rPr lang="en-US" sz="2000" dirty="0" smtClean="0">
                <a:solidFill>
                  <a:srgbClr val="00B050"/>
                </a:solidFill>
              </a:rPr>
              <a:t>subjunctive mood.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Chisholm's ethical conditional is abbreviated as `</a:t>
            </a:r>
            <a:r>
              <a:rPr lang="en-US" sz="2000" dirty="0" err="1" smtClean="0"/>
              <a:t>pRq</a:t>
            </a:r>
            <a:r>
              <a:rPr lang="en-US" sz="2000" dirty="0" smtClean="0"/>
              <a:t>,' and is to be read: </a:t>
            </a:r>
          </a:p>
          <a:p>
            <a:pPr marL="857250" lvl="1" indent="-457200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(ethical) requirement that q would be imposed if it were the case that p.‘”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It should be clear that this is a subjunctive conditional.</a:t>
            </a:r>
          </a:p>
        </p:txBody>
      </p:sp>
    </p:spTree>
    <p:extLst>
      <p:ext uri="{BB962C8B-B14F-4D97-AF65-F5344CB8AC3E}">
        <p14:creationId xmlns="" xmlns:p14="http://schemas.microsoft.com/office/powerpoint/2010/main" val="16195757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logic of requirement LRT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067800" cy="4953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Quinn</a:t>
            </a:r>
            <a:r>
              <a:rPr lang="en-US" sz="2400" dirty="0" smtClean="0"/>
              <a:t> (1978) bases LRT on Chisholm's logic.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Quinn uses `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' for an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logical possibility operator</a:t>
            </a:r>
            <a:r>
              <a:rPr lang="en-US" sz="24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Quinn writes that LRT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subsumes the propositional and predicate calculi.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machinery of 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predicate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calculus </a:t>
            </a:r>
            <a:r>
              <a:rPr lang="en-US" sz="2400" dirty="0" smtClean="0"/>
              <a:t>is needed because quantification over propositional variables is part of the approach.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Quinn's approach is axiomatic.</a:t>
            </a:r>
          </a:p>
        </p:txBody>
      </p:sp>
    </p:spTree>
    <p:extLst>
      <p:ext uri="{BB962C8B-B14F-4D97-AF65-F5344CB8AC3E}">
        <p14:creationId xmlns="" xmlns:p14="http://schemas.microsoft.com/office/powerpoint/2010/main" val="37583403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Axioms of LRT system of Quinn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667" t="26667" r="7333" b="37333"/>
          <a:stretch>
            <a:fillRect/>
          </a:stretch>
        </p:blipFill>
        <p:spPr bwMode="auto">
          <a:xfrm>
            <a:off x="1" y="3034119"/>
            <a:ext cx="9144000" cy="23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6000" t="10667" r="13333" b="54400"/>
          <a:stretch>
            <a:fillRect/>
          </a:stretch>
        </p:blipFill>
        <p:spPr bwMode="auto">
          <a:xfrm>
            <a:off x="0" y="838200"/>
            <a:ext cx="910487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6000" t="20267" r="10000" b="30933"/>
          <a:stretch>
            <a:fillRect/>
          </a:stretch>
        </p:blipFill>
        <p:spPr bwMode="auto">
          <a:xfrm>
            <a:off x="0" y="990599"/>
            <a:ext cx="9144000" cy="435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Logic LRT *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Logic LRT *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Proof-theoretically speaking, we take LRT*  to subsume our version of Lewis' S5, PC, and FOL.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shall write Chisholm's conditional, which as we have seen operates on pairs of propositions, as </a:t>
            </a:r>
            <a:r>
              <a:rPr lang="en-US" dirty="0" err="1" smtClean="0"/>
              <a:t>pBq</a:t>
            </a:r>
            <a:r>
              <a:rPr lang="en-US" dirty="0" smtClean="0"/>
              <a:t>;</a:t>
            </a:r>
          </a:p>
          <a:p>
            <a:pPr marL="914400" lvl="1" indent="-514350"/>
            <a:r>
              <a:rPr lang="en-US" dirty="0" smtClean="0"/>
              <a:t> this notation pays homage to modern conditional logic (an overview is presented in </a:t>
            </a:r>
            <a:r>
              <a:rPr lang="en-US" dirty="0" err="1" smtClean="0"/>
              <a:t>Nute</a:t>
            </a:r>
            <a:r>
              <a:rPr lang="en-US" dirty="0" smtClean="0"/>
              <a:t> 1984).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LRT*  in X is a natural-deduction style proof calculus, we introduce rules corresponding to the axioms A1-A3; </a:t>
            </a:r>
          </a:p>
          <a:p>
            <a:pPr marL="914400" lvl="1" indent="-514350"/>
            <a:r>
              <a:rPr lang="en-US" dirty="0" smtClean="0"/>
              <a:t>The rules, A1 and A3 license inferring an instance of the consequent of the corresponding axiom from an instance of its antecedent.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76835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Logic LRT *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A2 inference rule generalizes the axiomatic form slightly.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A2 inference rule </a:t>
            </a:r>
            <a:r>
              <a:rPr lang="en-US" dirty="0" smtClean="0"/>
              <a:t>allows two or more premises to be cited which correspond to the conjuncts appearing in the A2 axiom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A2 inference rule justifies </a:t>
            </a:r>
            <a:r>
              <a:rPr lang="en-US" dirty="0" smtClean="0"/>
              <a:t>the similarly formed conclusion.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Chisholm built the logic not on propositional variables, but rather on variables for states-of-affairs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But, following Quinn (1978), we shall simply quantify over propositional variables.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77413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Examples  </a:t>
            </a:r>
            <a:r>
              <a:rPr lang="en-US" dirty="0"/>
              <a:t>of LRT*,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610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To begin our presentation of LRT*, we first present some formal proofs (including Theorems 1 and 2 from above) in X (</a:t>
            </a:r>
            <a:r>
              <a:rPr lang="en-US" dirty="0" smtClean="0">
                <a:solidFill>
                  <a:srgbClr val="FF0000"/>
                </a:solidFill>
              </a:rPr>
              <a:t>see next slide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6451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Rules for Modal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272" y="2743200"/>
            <a:ext cx="3919728" cy="411784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X proof of Theorems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Note that: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 each Theorem </a:t>
            </a:r>
            <a:r>
              <a:rPr lang="en-US" dirty="0"/>
              <a:t>is in the scope of no </a:t>
            </a:r>
            <a:r>
              <a:rPr lang="en-US" dirty="0" smtClean="0"/>
              <a:t>assumptions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 each Theorem has an </a:t>
            </a:r>
            <a:r>
              <a:rPr lang="en-US" dirty="0" smtClean="0"/>
              <a:t>infinite </a:t>
            </a:r>
            <a:r>
              <a:rPr lang="en-US" dirty="0"/>
              <a:t>necessity </a:t>
            </a:r>
            <a:r>
              <a:rPr lang="en-US" dirty="0" smtClean="0"/>
              <a:t>reserve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These are the </a:t>
            </a:r>
            <a:r>
              <a:rPr lang="en-US" dirty="0">
                <a:solidFill>
                  <a:srgbClr val="FF0000"/>
                </a:solidFill>
              </a:rPr>
              <a:t>characteristics of theorems in a modal system</a:t>
            </a:r>
            <a:r>
              <a:rPr lang="en-US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2667" t="11733" r="36000" b="23467"/>
          <a:stretch>
            <a:fillRect/>
          </a:stretch>
        </p:blipFill>
        <p:spPr bwMode="auto">
          <a:xfrm>
            <a:off x="0" y="0"/>
            <a:ext cx="5257800" cy="679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0"/>
            <a:ext cx="3886200" cy="2590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Proofs of modal theorems T1 and T2 in LRT*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begin our presentation of LRT*, we first present some formal proofs (including Theorems 1 and 2 from above) in X (see </a:t>
            </a:r>
            <a:r>
              <a:rPr lang="en-US" sz="4700" dirty="0" smtClean="0">
                <a:solidFill>
                  <a:srgbClr val="FF0000"/>
                </a:solidFill>
              </a:rPr>
              <a:t>Figure 5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In addition to the proofs of Theorems 1 and 2, </a:t>
            </a:r>
            <a:r>
              <a:rPr lang="en-US" sz="4200" dirty="0" smtClean="0">
                <a:solidFill>
                  <a:srgbClr val="FF0000"/>
                </a:solidFill>
              </a:rPr>
              <a:t>Figure 5</a:t>
            </a:r>
            <a:r>
              <a:rPr lang="en-US" dirty="0" smtClean="0"/>
              <a:t> gives proofs of two interesting properties of the </a:t>
            </a:r>
            <a:r>
              <a:rPr lang="en-US" dirty="0" err="1" smtClean="0"/>
              <a:t>alethic</a:t>
            </a:r>
            <a:r>
              <a:rPr lang="en-US" dirty="0" smtClean="0"/>
              <a:t> modalities in LRT ?: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impossible sentences impose no requirements and are never imposed as requirements; and </a:t>
            </a:r>
          </a:p>
          <a:p>
            <a:pPr lvl="1"/>
            <a:r>
              <a:rPr lang="en-US" dirty="0" smtClean="0"/>
              <a:t>(ii) any necessitation that imposes any requirement, or which is imposed as a requirement, in fact, obtains. </a:t>
            </a:r>
          </a:p>
          <a:p>
            <a:r>
              <a:rPr lang="en-US" dirty="0" smtClean="0"/>
              <a:t>The latter, perhaps surprising, result follows immediately from Theorems 1 and 2 and the fact that in S5, which LRT* subsumes, iterated modalities are reduced to their rightmost modality, and, specifically, </a:t>
            </a:r>
            <a:r>
              <a:rPr lang="en-US" dirty="0" smtClean="0">
                <a:sym typeface="Symbol"/>
              </a:rPr>
              <a:t> </a:t>
            </a:r>
            <a:r>
              <a:rPr lang="en-US" dirty="0" smtClean="0"/>
              <a:t> p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</a:t>
            </a:r>
            <a:r>
              <a:rPr lang="en-US" dirty="0" smtClean="0"/>
              <a:t> p.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1994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(Right) </a:t>
            </a:r>
            <a:r>
              <a:rPr lang="en-US" sz="2000" dirty="0" smtClean="0"/>
              <a:t>More LRT* theorems </a:t>
            </a:r>
            <a:r>
              <a:rPr lang="en-US" sz="2000" dirty="0"/>
              <a:t>using A1. 7 and 10 express the truth that impossible sentences impose </a:t>
            </a:r>
            <a:r>
              <a:rPr lang="en-US" sz="2000" dirty="0" smtClean="0"/>
              <a:t>no requirements</a:t>
            </a:r>
            <a:r>
              <a:rPr lang="en-US" sz="2000" dirty="0"/>
              <a:t>, and are not imposed by any sentences. 16 and 17 express, perhaps surprising, </a:t>
            </a:r>
            <a:r>
              <a:rPr lang="en-US" sz="2000" dirty="0" smtClean="0"/>
              <a:t>truths that </a:t>
            </a:r>
            <a:r>
              <a:rPr lang="en-US" sz="2000" dirty="0"/>
              <a:t>if any necessitation were to impose a requirement, or were a necessitation a requirement, </a:t>
            </a:r>
            <a:r>
              <a:rPr lang="en-US" sz="2000" dirty="0" smtClean="0"/>
              <a:t>then the </a:t>
            </a:r>
            <a:r>
              <a:rPr lang="en-US" sz="2000" dirty="0"/>
              <a:t>necessitation would, in fact, obtain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6000" t="11733" r="13333" b="23467"/>
          <a:stretch>
            <a:fillRect/>
          </a:stretch>
        </p:blipFill>
        <p:spPr bwMode="auto">
          <a:xfrm>
            <a:off x="673426" y="1"/>
            <a:ext cx="764751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0"/>
            <a:ext cx="3429000" cy="609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 5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59436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Figure 6 </a:t>
            </a:r>
            <a:r>
              <a:rPr lang="en-US" sz="2000" dirty="0" smtClean="0"/>
              <a:t>we recreate proofs of Quinn's third and fourth theorems. 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 3 </a:t>
            </a:r>
            <a:r>
              <a:rPr lang="en-US" sz="2000" dirty="0" smtClean="0"/>
              <a:t>expresses the fact that in LRT* ? the requirements imposed by any sentence are consistent; that is, no sentence imposes both another and its negation. 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 4</a:t>
            </a:r>
            <a:r>
              <a:rPr lang="en-US" sz="2000" dirty="0" smtClean="0"/>
              <a:t>, a somewhat more complicated formula, shows that, in LRT*, if two sentences p and q impose contradictory requirements, then their conjunction p ^ q must fail to impose at least one of the contradictory requirements. 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Note that Theorem 4 does not state that their conjunction p ^ q is impossible, or even simply false, but rather makes a more nuanced statement about the interaction between requirements imposed by conjunctions and the requirements imposed by their conjuncts. 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Theorems 3 and 4 also use the A2 in addition to the A1 rule used earlier.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0"/>
            <a:ext cx="35814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(Right) </a:t>
            </a:r>
            <a:r>
              <a:rPr lang="en-US" sz="2000" dirty="0" smtClean="0"/>
              <a:t>More LRT* theorems </a:t>
            </a:r>
            <a:r>
              <a:rPr lang="en-US" sz="2000" dirty="0"/>
              <a:t>using A1. 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7 </a:t>
            </a:r>
            <a:r>
              <a:rPr lang="en-US" sz="2000" dirty="0"/>
              <a:t>and 10 express the truth that impossible sentences impose </a:t>
            </a:r>
            <a:r>
              <a:rPr lang="en-US" sz="2000" dirty="0" smtClean="0"/>
              <a:t>no requirements</a:t>
            </a:r>
            <a:r>
              <a:rPr lang="en-US" sz="2000" dirty="0"/>
              <a:t>, and are not imposed by any sentences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/>
              <a:t>16 and 17 express, perhaps surprising, </a:t>
            </a:r>
            <a:r>
              <a:rPr lang="en-US" sz="2000" dirty="0" smtClean="0"/>
              <a:t>truths that </a:t>
            </a:r>
            <a:r>
              <a:rPr lang="en-US" sz="2000" dirty="0"/>
              <a:t>if any necessitation were to impose a requirement, or were a necessitation a requirement, </a:t>
            </a:r>
            <a:r>
              <a:rPr lang="en-US" sz="2000" dirty="0" smtClean="0"/>
              <a:t>then the </a:t>
            </a:r>
            <a:r>
              <a:rPr lang="en-US" sz="2000" dirty="0"/>
              <a:t>necessitation would, in fact, obtain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6000" t="11733" r="13333" b="23467"/>
          <a:stretch>
            <a:fillRect/>
          </a:stretch>
        </p:blipFill>
        <p:spPr bwMode="auto">
          <a:xfrm>
            <a:off x="1" y="0"/>
            <a:ext cx="55929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124200" y="3429000"/>
            <a:ext cx="2017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6: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5333" t="11733" r="20667" b="12800"/>
          <a:stretch>
            <a:fillRect/>
          </a:stretch>
        </p:blipFill>
        <p:spPr bwMode="auto">
          <a:xfrm>
            <a:off x="0" y="0"/>
            <a:ext cx="6034649" cy="64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304800"/>
            <a:ext cx="3962400" cy="4678363"/>
          </a:xfrm>
        </p:spPr>
        <p:txBody>
          <a:bodyPr>
            <a:normAutofit fontScale="62500" lnSpcReduction="20000"/>
          </a:bodyPr>
          <a:lstStyle/>
          <a:p>
            <a:r>
              <a:rPr lang="en-US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6</a:t>
            </a:r>
            <a:r>
              <a:rPr lang="en-US" sz="7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Theorems 3 and 4 require the use of A2. </a:t>
            </a:r>
            <a:endParaRPr lang="en-US" dirty="0" smtClean="0"/>
          </a:p>
          <a:p>
            <a:r>
              <a:rPr lang="en-US" dirty="0" smtClean="0"/>
              <a:t>Theorem </a:t>
            </a:r>
            <a:r>
              <a:rPr lang="en-US" dirty="0"/>
              <a:t>3 expresses the proposition </a:t>
            </a:r>
            <a:r>
              <a:rPr lang="en-US" dirty="0" smtClean="0"/>
              <a:t>that no </a:t>
            </a:r>
            <a:r>
              <a:rPr lang="en-US" dirty="0"/>
              <a:t>sentence requires another and its negation.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Theorem </a:t>
            </a:r>
            <a:r>
              <a:rPr lang="en-US" dirty="0"/>
              <a:t>4 expresses the proposition that if </a:t>
            </a:r>
            <a:r>
              <a:rPr lang="en-US" dirty="0" smtClean="0"/>
              <a:t>any sentences </a:t>
            </a:r>
            <a:r>
              <a:rPr lang="en-US" dirty="0"/>
              <a:t>p and s were to impose contradictory requirements, then at least one of the </a:t>
            </a:r>
            <a:r>
              <a:rPr lang="en-US" dirty="0" smtClean="0"/>
              <a:t>contradictory requirements </a:t>
            </a:r>
            <a:r>
              <a:rPr lang="en-US" dirty="0"/>
              <a:t>would not be imposed by the conjunction of p and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23850" y="260350"/>
            <a:ext cx="8609013" cy="6048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en-GB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Semantics of Modal Logic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endParaRPr lang="en-GB" sz="4800" dirty="0">
              <a:solidFill>
                <a:srgbClr val="FF0000"/>
              </a:solidFill>
              <a:latin typeface="Nimbus Roman No9 L" pitchFamily="16" charset="0"/>
              <a:ea typeface="HG Mincho Light J" charset="0"/>
              <a:cs typeface="HG Mincho Light J" charset="0"/>
            </a:endParaRPr>
          </a:p>
        </p:txBody>
      </p:sp>
      <p:sp>
        <p:nvSpPr>
          <p:cNvPr id="65539" name="Line 2"/>
          <p:cNvSpPr>
            <a:spLocks noChangeShapeType="1"/>
          </p:cNvSpPr>
          <p:nvPr/>
        </p:nvSpPr>
        <p:spPr bwMode="auto">
          <a:xfrm>
            <a:off x="971550" y="2781300"/>
            <a:ext cx="4095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23850" y="260350"/>
            <a:ext cx="8609013" cy="544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5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Semantics of Modal Logic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b="1" dirty="0">
                <a:solidFill>
                  <a:srgbClr val="FF00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Frame</a:t>
            </a:r>
            <a:r>
              <a:rPr lang="en-GB" sz="2000" dirty="0">
                <a:solidFill>
                  <a:srgbClr val="FF00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A frame is a structure F = (W,R), where W is a set of possible worlds and R </a:t>
            </a:r>
            <a:r>
              <a:rPr lang="en-GB" sz="2000" dirty="0">
                <a:latin typeface="Symbol" pitchFamily="18" charset="2"/>
                <a:ea typeface="Symbol" pitchFamily="18" charset="2"/>
                <a:cs typeface="Symbol" pitchFamily="18" charset="2"/>
              </a:rPr>
              <a:t>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W X W is the accessibility relation.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b="1" dirty="0">
                <a:solidFill>
                  <a:srgbClr val="FF00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Model</a:t>
            </a:r>
            <a:r>
              <a:rPr lang="en-GB" sz="2000" dirty="0">
                <a:solidFill>
                  <a:srgbClr val="FF00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000" dirty="0" smtClean="0">
                <a:latin typeface="Nimbus Roman No9 L" pitchFamily="16" charset="0"/>
                <a:ea typeface="HG Mincho Light J" charset="0"/>
                <a:cs typeface="HG Mincho Light J" charset="0"/>
              </a:rPr>
              <a:t>A 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model is a pair M = (F,V) where F = (W,R) is a frame and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V:W 	     </a:t>
            </a: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pow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(P) is a valuation.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b="1" dirty="0">
                <a:solidFill>
                  <a:srgbClr val="FF00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Satisfaction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M,w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|= p 	     </a:t>
            </a: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iff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p </a:t>
            </a:r>
            <a:r>
              <a:rPr lang="en-GB" sz="2000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Є 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V(w)  for  p </a:t>
            </a:r>
            <a:r>
              <a:rPr lang="en-GB" sz="2000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Є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000" i="1" dirty="0">
                <a:latin typeface="Nimbus Roman No9 L" pitchFamily="16" charset="0"/>
                <a:ea typeface="HG Mincho Light J" charset="0"/>
                <a:cs typeface="HG Mincho Light J" charset="0"/>
              </a:rPr>
              <a:t>P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M,w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|= </a:t>
            </a:r>
            <a:r>
              <a:rPr lang="en-GB" sz="2000" dirty="0">
                <a:latin typeface="StarSymbol" charset="0"/>
                <a:ea typeface="StarSymbol" charset="0"/>
                <a:cs typeface="StarSymbol" charset="0"/>
              </a:rPr>
              <a:t>¬</a:t>
            </a:r>
            <a:r>
              <a:rPr lang="en-GB" sz="2000" dirty="0">
                <a:latin typeface="Symbol" pitchFamily="18" charset="2"/>
                <a:ea typeface="Symbol" pitchFamily="18" charset="2"/>
                <a:cs typeface="Symbol" pitchFamily="18" charset="2"/>
              </a:rPr>
              <a:t>  </a:t>
            </a:r>
            <a:r>
              <a:rPr lang="en-GB" sz="2000" dirty="0" err="1">
                <a:latin typeface="Nimbus Roman No9 L" pitchFamily="16" charset="0"/>
                <a:ea typeface="Symbol" pitchFamily="18" charset="2"/>
                <a:cs typeface="Symbol" pitchFamily="18" charset="2"/>
              </a:rPr>
              <a:t>iff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</a:t>
            </a:r>
            <a:r>
              <a:rPr lang="en-GB" sz="2000" dirty="0" err="1">
                <a:latin typeface="Nimbus Roman No9 L" pitchFamily="16" charset="0"/>
                <a:ea typeface="Symbol" pitchFamily="18" charset="2"/>
                <a:cs typeface="Symbol" pitchFamily="18" charset="2"/>
              </a:rPr>
              <a:t>M,w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|</a:t>
            </a:r>
            <a:r>
              <a:rPr lang="en-GB" sz="2000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≠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</a:t>
            </a:r>
            <a:r>
              <a:rPr lang="en-GB" sz="2000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dirty="0" err="1">
                <a:latin typeface="Nimbus Roman No9 L" pitchFamily="16" charset="0"/>
                <a:ea typeface="Symbol" pitchFamily="18" charset="2"/>
                <a:cs typeface="Symbol" pitchFamily="18" charset="2"/>
              </a:rPr>
              <a:t>M,w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|= (</a:t>
            </a:r>
            <a:r>
              <a:rPr lang="en-GB" sz="2000" dirty="0">
                <a:latin typeface="Symbol" pitchFamily="18" charset="2"/>
                <a:ea typeface="Symbol" pitchFamily="18" charset="2"/>
                <a:cs typeface="Symbol" pitchFamily="18" charset="2"/>
              </a:rPr>
              <a:t>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</a:t>
            </a:r>
            <a:r>
              <a:rPr lang="en-GB" sz="2000" dirty="0" err="1">
                <a:latin typeface="Nimbus Roman No9 L" pitchFamily="16" charset="0"/>
                <a:ea typeface="Symbol" pitchFamily="18" charset="2"/>
                <a:cs typeface="Symbol" pitchFamily="18" charset="2"/>
              </a:rPr>
              <a:t>iff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</a:t>
            </a:r>
            <a:r>
              <a:rPr lang="en-GB" sz="2000" dirty="0" err="1">
                <a:latin typeface="Nimbus Roman No9 L" pitchFamily="16" charset="0"/>
                <a:ea typeface="Symbol" pitchFamily="18" charset="2"/>
                <a:cs typeface="Symbol" pitchFamily="18" charset="2"/>
              </a:rPr>
              <a:t>M,w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|= </a:t>
            </a:r>
            <a:r>
              <a:rPr lang="en-GB" sz="2000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 or </a:t>
            </a:r>
            <a:r>
              <a:rPr lang="en-GB" sz="2000" dirty="0" err="1">
                <a:latin typeface="Nimbus Roman No9 L" pitchFamily="16" charset="0"/>
                <a:ea typeface="Symbol" pitchFamily="18" charset="2"/>
                <a:cs typeface="Symbol" pitchFamily="18" charset="2"/>
              </a:rPr>
              <a:t>M,w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|= </a:t>
            </a:r>
            <a:r>
              <a:rPr lang="en-GB" sz="2000" dirty="0">
                <a:latin typeface="Symbol" pitchFamily="18" charset="2"/>
                <a:ea typeface="Symbol" pitchFamily="18" charset="2"/>
                <a:cs typeface="Symbol" pitchFamily="18" charset="2"/>
              </a:rPr>
              <a:t>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dirty="0" err="1">
                <a:latin typeface="Nimbus Roman No9 L" pitchFamily="16" charset="0"/>
                <a:ea typeface="Symbol" pitchFamily="18" charset="2"/>
                <a:cs typeface="Symbol" pitchFamily="18" charset="2"/>
              </a:rPr>
              <a:t>M,w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|= </a:t>
            </a:r>
            <a:r>
              <a:rPr lang="en-GB" sz="2000" dirty="0">
                <a:latin typeface="StarSymbol" charset="0"/>
                <a:ea typeface="StarSymbol" charset="0"/>
                <a:cs typeface="StarSymbol" charset="0"/>
              </a:rPr>
              <a:t>❏</a:t>
            </a:r>
            <a:r>
              <a:rPr lang="en-GB" sz="2000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     </a:t>
            </a:r>
            <a:r>
              <a:rPr lang="en-GB" sz="2000" dirty="0" err="1">
                <a:latin typeface="Nimbus Roman No9 L" pitchFamily="16" charset="0"/>
                <a:ea typeface="Symbol" pitchFamily="18" charset="2"/>
                <a:cs typeface="Symbol" pitchFamily="18" charset="2"/>
              </a:rPr>
              <a:t>iff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for each w' </a:t>
            </a:r>
            <a:r>
              <a:rPr lang="en-GB" sz="2000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Є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 W, if </a:t>
            </a:r>
            <a:r>
              <a:rPr lang="en-GB" sz="2000" dirty="0" err="1">
                <a:latin typeface="Nimbus Roman No9 L" pitchFamily="16" charset="0"/>
                <a:ea typeface="Symbol" pitchFamily="18" charset="2"/>
                <a:cs typeface="Symbol" pitchFamily="18" charset="2"/>
              </a:rPr>
              <a:t>wRw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' then </a:t>
            </a:r>
            <a:r>
              <a:rPr lang="en-GB" sz="2000" dirty="0" err="1">
                <a:latin typeface="Nimbus Roman No9 L" pitchFamily="16" charset="0"/>
                <a:ea typeface="Symbol" pitchFamily="18" charset="2"/>
                <a:cs typeface="Symbol" pitchFamily="18" charset="2"/>
              </a:rPr>
              <a:t>M,w</a:t>
            </a:r>
            <a:r>
              <a:rPr lang="en-GB" sz="2000" dirty="0">
                <a:latin typeface="Nimbus Roman No9 L" pitchFamily="16" charset="0"/>
                <a:ea typeface="Symbol" pitchFamily="18" charset="2"/>
                <a:cs typeface="Symbol" pitchFamily="18" charset="2"/>
              </a:rPr>
              <a:t>' |= </a:t>
            </a:r>
            <a:r>
              <a:rPr lang="en-GB" sz="2000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</p:txBody>
      </p:sp>
      <p:sp>
        <p:nvSpPr>
          <p:cNvPr id="66563" name="Line 2"/>
          <p:cNvSpPr>
            <a:spLocks noChangeShapeType="1"/>
          </p:cNvSpPr>
          <p:nvPr/>
        </p:nvSpPr>
        <p:spPr bwMode="auto">
          <a:xfrm>
            <a:off x="971550" y="2781300"/>
            <a:ext cx="4095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03238" y="476250"/>
            <a:ext cx="8172450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Semantics contd...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3600" b="1" dirty="0" err="1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Satisfiability</a:t>
            </a:r>
            <a:r>
              <a:rPr lang="en-GB" sz="3600" b="1" dirty="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 and validity </a:t>
            </a:r>
          </a:p>
          <a:p>
            <a:pPr marL="457200" indent="-457200">
              <a:buClr>
                <a:srgbClr val="000000"/>
              </a:buClr>
              <a:buSzPct val="45000"/>
              <a:buFont typeface="+mj-lt"/>
              <a:buAutoNum type="arabicPeriod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	A formula 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is 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satisfiable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if there exists a frame  F = (W,R)  and a model M = (F,V) such that 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M,w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|= 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 for some w </a:t>
            </a:r>
            <a:r>
              <a:rPr lang="en-GB" sz="2400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Є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W.</a:t>
            </a:r>
          </a:p>
          <a:p>
            <a:pPr marL="457200" indent="-457200">
              <a:buClr>
                <a:srgbClr val="000000"/>
              </a:buClr>
              <a:buSzPct val="45000"/>
              <a:buFont typeface="+mj-lt"/>
              <a:buAutoNum type="arabicPeriod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	A formula 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is valid ,written |= 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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if for every frame F = (W,R),  for every model M = (F,V) and for every w </a:t>
            </a:r>
            <a:r>
              <a:rPr lang="en-GB" sz="2400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Є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W, 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M,w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|=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Some examples of valid formulas :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(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i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) 	Every tautology of propositional logic is valid.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(ii)	</a:t>
            </a:r>
            <a:r>
              <a:rPr lang="en-GB" sz="2400" dirty="0">
                <a:latin typeface="StarSymbol" charset="0"/>
                <a:ea typeface="StarSymbol" charset="0"/>
                <a:cs typeface="StarSymbol" charset="0"/>
              </a:rPr>
              <a:t>❏(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</a:t>
            </a:r>
            <a:r>
              <a:rPr lang="en-GB" sz="2400" dirty="0">
                <a:latin typeface="StarSymbol" charset="0"/>
                <a:ea typeface="StarSymbol" charset="0"/>
                <a:cs typeface="StarSymbol" charset="0"/>
              </a:rPr>
              <a:t>❏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</a:t>
            </a:r>
            <a:r>
              <a:rPr lang="en-GB" sz="2400" dirty="0">
                <a:latin typeface="StarSymbol" charset="0"/>
                <a:ea typeface="StarSymbol" charset="0"/>
                <a:cs typeface="StarSymbol" charset="0"/>
              </a:rPr>
              <a:t>❏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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(iii)   Suppose that 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is valid. Then, </a:t>
            </a:r>
            <a:r>
              <a:rPr lang="en-GB" sz="2400" dirty="0">
                <a:latin typeface="StarSymbol" charset="0"/>
                <a:ea typeface="StarSymbol" charset="0"/>
                <a:cs typeface="StarSymbol" charset="0"/>
              </a:rPr>
              <a:t>❏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must also be valid.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68338" y="504825"/>
            <a:ext cx="78041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8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Correspondence Theory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	</a:t>
            </a:r>
          </a:p>
          <a:p>
            <a:pPr marL="342900" indent="-342900">
              <a:buClr>
                <a:srgbClr val="000000"/>
              </a:buClr>
              <a:buSzPct val="45000"/>
              <a:buFont typeface="+mj-lt"/>
              <a:buAutoNum type="arabicPeriod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Let </a:t>
            </a:r>
            <a:r>
              <a:rPr lang="en-GB" dirty="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be a formula of modal logic. With </a:t>
            </a:r>
            <a:r>
              <a:rPr lang="en-GB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, we identify a class of frames C</a:t>
            </a:r>
            <a:r>
              <a:rPr lang="en-GB" dirty="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as follows :</a:t>
            </a:r>
          </a:p>
          <a:p>
            <a:pPr marL="342900" indent="-342900">
              <a:buClr>
                <a:srgbClr val="000000"/>
              </a:buClr>
              <a:buSzPct val="45000"/>
              <a:buFont typeface="+mj-lt"/>
              <a:buAutoNum type="arabicPeriod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 marL="342900" indent="-342900">
              <a:buClr>
                <a:srgbClr val="000000"/>
              </a:buClr>
              <a:buSzPct val="45000"/>
              <a:buFont typeface="+mj-lt"/>
              <a:buAutoNum type="arabicPeriod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	F = (W,R) </a:t>
            </a:r>
            <a:r>
              <a:rPr lang="en-GB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Є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 C</a:t>
            </a:r>
            <a:r>
              <a:rPr lang="en-GB" dirty="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dirty="0" err="1">
                <a:latin typeface="Nimbus Roman No9 L" pitchFamily="16" charset="0"/>
                <a:ea typeface="HG Mincho Light J" charset="0"/>
                <a:cs typeface="HG Mincho Light J" charset="0"/>
              </a:rPr>
              <a:t>iff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 for every valuation V over W, for every world w </a:t>
            </a:r>
            <a:r>
              <a:rPr lang="en-GB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Є 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W and for every substitution instance </a:t>
            </a:r>
            <a:r>
              <a:rPr lang="en-GB" dirty="0">
                <a:latin typeface="Symbol" pitchFamily="18" charset="2"/>
                <a:ea typeface="Symbol" pitchFamily="18" charset="2"/>
                <a:cs typeface="Symbol" pitchFamily="18" charset="2"/>
              </a:rPr>
              <a:t>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of </a:t>
            </a:r>
            <a:r>
              <a:rPr lang="en-GB" dirty="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((W,R),V),w |= </a:t>
            </a:r>
            <a:r>
              <a:rPr lang="en-GB" dirty="0">
                <a:latin typeface="Symbol" pitchFamily="18" charset="2"/>
                <a:ea typeface="Symbol" pitchFamily="18" charset="2"/>
                <a:cs typeface="Symbol" pitchFamily="18" charset="2"/>
              </a:rPr>
              <a:t>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b="1" dirty="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Characterising classes of frames</a:t>
            </a:r>
          </a:p>
          <a:p>
            <a:pPr marL="800100" lvl="1" indent="-342900"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We say a class of frames C is characterised by the formula </a:t>
            </a:r>
            <a:r>
              <a:rPr lang="en-GB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 if C=C</a:t>
            </a:r>
            <a:r>
              <a:rPr lang="en-GB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.</a:t>
            </a:r>
          </a:p>
          <a:p>
            <a:pPr marL="800100" lvl="1" indent="-342900"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 marL="800100" lvl="1" indent="-342900"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Some examples of frame conditions which can be characterised by formulas of modal logic.</a:t>
            </a:r>
          </a:p>
          <a:p>
            <a:pPr marL="800100" lvl="1" indent="-342900"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 marL="800100" lvl="1" indent="-342900"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(</a:t>
            </a:r>
            <a:r>
              <a:rPr lang="en-GB" dirty="0" err="1">
                <a:latin typeface="Nimbus Roman No9 L" pitchFamily="16" charset="0"/>
                <a:ea typeface="HG Mincho Light J" charset="0"/>
                <a:cs typeface="HG Mincho Light J" charset="0"/>
              </a:rPr>
              <a:t>i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) 	The class of reflexive frames is characterised by the formula </a:t>
            </a:r>
          </a:p>
          <a:p>
            <a:pPr marL="800100" lvl="1" indent="-342900">
              <a:lnSpc>
                <a:spcPct val="102000"/>
              </a:lnSpc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dirty="0">
                <a:latin typeface="StarSymbol" charset="0"/>
                <a:ea typeface="StarSymbol" charset="0"/>
                <a:cs typeface="StarSymbol" charset="0"/>
              </a:rPr>
              <a:t>   ❏</a:t>
            </a:r>
            <a:r>
              <a:rPr lang="en-GB" dirty="0">
                <a:latin typeface="Symbol" pitchFamily="18" charset="2"/>
                <a:ea typeface="Symbol" pitchFamily="18" charset="2"/>
                <a:cs typeface="Symbol" pitchFamily="18" charset="2"/>
              </a:rPr>
              <a:t></a:t>
            </a:r>
            <a:r>
              <a:rPr lang="en-GB" dirty="0">
                <a:latin typeface="Nimbus Roman No9 L" pitchFamily="16" charset="0"/>
                <a:ea typeface="HG Mincho Light J" charset="0"/>
                <a:cs typeface="HG Mincho Light J" charset="0"/>
              </a:rPr>
              <a:t>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dirty="0">
              <a:latin typeface="Nimbus Roman No9 L" pitchFamily="16" charset="0"/>
              <a:ea typeface="HG Mincho Light J" charset="0"/>
              <a:cs typeface="HG Mincho Light J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Proof Rules for Modal Logic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87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Generalization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u="sng" dirty="0" smtClean="0"/>
              <a:t>	   A	</a:t>
            </a:r>
          </a:p>
          <a:p>
            <a:pPr lvl="1">
              <a:buNone/>
            </a:pPr>
            <a:r>
              <a:rPr lang="en-US" dirty="0" smtClean="0"/>
              <a:t>		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</a:t>
            </a:r>
            <a:r>
              <a:rPr lang="en-US" dirty="0" smtClean="0"/>
              <a:t> A</a:t>
            </a:r>
          </a:p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Monotonicity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 pitchFamily="18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u="sng" dirty="0" smtClean="0"/>
              <a:t>		A </a:t>
            </a:r>
            <a:r>
              <a:rPr lang="en-US" u="sng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u="sng" dirty="0" smtClean="0"/>
              <a:t> B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  <a:sym typeface="Symbol" pitchFamily="18" charset="2"/>
              </a:rPr>
              <a:t>  </a:t>
            </a:r>
            <a:r>
              <a:rPr lang="en-US" dirty="0" smtClean="0"/>
              <a:t> A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</a:t>
            </a:r>
            <a:r>
              <a:rPr lang="en-US" dirty="0" smtClean="0"/>
              <a:t> B</a:t>
            </a:r>
          </a:p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Monotonicity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 pitchFamily="18" charset="2"/>
              </a:rPr>
              <a:t>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u="sng" dirty="0" smtClean="0"/>
              <a:t>		A </a:t>
            </a:r>
            <a:r>
              <a:rPr lang="en-US" u="sng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u="sng" dirty="0" smtClean="0"/>
              <a:t> B	</a:t>
            </a:r>
          </a:p>
          <a:p>
            <a:pPr lvl="1">
              <a:buNone/>
            </a:pPr>
            <a:r>
              <a:rPr lang="en-US" dirty="0" smtClean="0">
                <a:cs typeface="Times New Roman" pitchFamily="18" charset="0"/>
                <a:sym typeface="Symbol" pitchFamily="18" charset="2"/>
              </a:rPr>
              <a:t></a:t>
            </a:r>
            <a:r>
              <a:rPr lang="en-US" dirty="0" smtClean="0"/>
              <a:t>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  </a:t>
            </a:r>
            <a:r>
              <a:rPr lang="en-US" dirty="0" smtClean="0"/>
              <a:t>A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  </a:t>
            </a:r>
            <a:r>
              <a:rPr lang="en-US" dirty="0" smtClean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3850" y="404813"/>
            <a:ext cx="8424863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Characterizing  classes of frames contd..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(ii) The class of </a:t>
            </a:r>
            <a:r>
              <a:rPr lang="en-GB" sz="2400" dirty="0">
                <a:solidFill>
                  <a:srgbClr val="FF00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transitive frames 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is characterised by the formula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dirty="0">
                <a:latin typeface="StarSymbol" charset="0"/>
                <a:ea typeface="StarSymbol" charset="0"/>
                <a:cs typeface="StarSymbol" charset="0"/>
              </a:rPr>
              <a:t>   ❏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</a:t>
            </a:r>
            <a:r>
              <a:rPr lang="en-GB" sz="2400" dirty="0">
                <a:latin typeface="StarSymbol" charset="0"/>
                <a:ea typeface="StarSymbol" charset="0"/>
                <a:cs typeface="StarSymbol" charset="0"/>
              </a:rPr>
              <a:t>❏❏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(iii)The class of </a:t>
            </a:r>
            <a:r>
              <a:rPr lang="en-GB" sz="2400" dirty="0">
                <a:solidFill>
                  <a:srgbClr val="FF00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symmetric frames 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is characterised by the formula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    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</a:t>
            </a:r>
            <a:r>
              <a:rPr lang="en-GB" sz="2400" dirty="0">
                <a:latin typeface="StarSymbol" charset="0"/>
                <a:ea typeface="StarSymbol" charset="0"/>
                <a:cs typeface="StarSymbol" charset="0"/>
              </a:rPr>
              <a:t>❏</a:t>
            </a:r>
            <a:r>
              <a:rPr lang="en-GB" sz="2400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◊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(iv)The class of </a:t>
            </a:r>
            <a:r>
              <a:rPr lang="en-GB" sz="2400" dirty="0">
                <a:solidFill>
                  <a:srgbClr val="FF00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Euclidean frames 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is characterised by the formula 	         </a:t>
            </a:r>
            <a:r>
              <a:rPr lang="en-GB" sz="2400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◊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</a:t>
            </a:r>
            <a:r>
              <a:rPr lang="en-GB" sz="2400" dirty="0">
                <a:latin typeface="StarSymbol" charset="0"/>
                <a:ea typeface="StarSymbol" charset="0"/>
                <a:cs typeface="StarSymbol" charset="0"/>
              </a:rPr>
              <a:t>❏</a:t>
            </a:r>
            <a:r>
              <a:rPr lang="en-GB" sz="2400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◊</a:t>
            </a:r>
            <a:r>
              <a:rPr lang="en-GB" sz="2400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	</a:t>
            </a:r>
            <a:r>
              <a:rPr lang="en-GB" sz="2400" dirty="0">
                <a:solidFill>
                  <a:srgbClr val="FF00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An accessibility relation 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R over W is Euclidean if for all 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w,w',w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'' W, 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ifwRw'and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wRw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'' , then 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w'Rw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'' and w'' R w'.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95288" y="333375"/>
            <a:ext cx="8048625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8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Bisimulations</a:t>
            </a:r>
            <a:endParaRPr lang="en-GB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8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	Let M1 = ((W1,R1),V1) and M2 = ((W2,R2),V2) be a pair of models.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A </a:t>
            </a:r>
            <a:r>
              <a:rPr lang="en-GB" sz="2000" dirty="0" err="1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bisimulation</a:t>
            </a:r>
            <a:r>
              <a:rPr lang="en-GB" sz="2000" dirty="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is a relation ~ </a:t>
            </a:r>
            <a:r>
              <a:rPr lang="en-GB" sz="2000" dirty="0">
                <a:latin typeface="Symbol" pitchFamily="16" charset="2"/>
                <a:ea typeface="Symbol" pitchFamily="16" charset="2"/>
                <a:cs typeface="Symbol" pitchFamily="16" charset="2"/>
              </a:rPr>
              <a:t>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W1 X W2 satisfying the following conditions.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 marL="971550" lvl="1" indent="-514350">
              <a:buClr>
                <a:srgbClr val="3333FF"/>
              </a:buClr>
              <a:buSzPct val="75000"/>
              <a:buFont typeface="+mj-lt"/>
              <a:buAutoNum type="arabicPeriod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If w1 ~ w2 and w1 R1 w1', then there exists w2' such that w2 R2 w2' and w1' ~ w2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'.</a:t>
            </a:r>
          </a:p>
          <a:p>
            <a:pPr marL="971550" lvl="1" indent="-514350">
              <a:buClr>
                <a:srgbClr val="3333FF"/>
              </a:buClr>
              <a:buSzPct val="75000"/>
              <a:buFont typeface="+mj-lt"/>
              <a:buAutoNum type="arabicPeriod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 marL="971550" lvl="1" indent="-514350">
              <a:buClr>
                <a:srgbClr val="3333FF"/>
              </a:buClr>
              <a:buSzPct val="75000"/>
              <a:buFont typeface="+mj-lt"/>
              <a:buAutoNum type="arabicPeriod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If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w1 ~ w2 and w2 R1 w2', then there exists w1' such that w1 R2 w1' and w1' ~ w2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'.</a:t>
            </a:r>
          </a:p>
          <a:p>
            <a:pPr marL="971550" lvl="1" indent="-514350">
              <a:buClr>
                <a:srgbClr val="3333FF"/>
              </a:buClr>
              <a:buSzPct val="75000"/>
              <a:buFont typeface="+mj-lt"/>
              <a:buAutoNum type="arabicPeriod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 marL="971550" lvl="1" indent="-514350">
              <a:buClr>
                <a:srgbClr val="3333FF"/>
              </a:buClr>
              <a:buSzPct val="75000"/>
              <a:buFont typeface="+mj-lt"/>
              <a:buAutoNum type="arabicPeriod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If w1 ~ w2, then V1(w1) = V2(w2).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95288" y="333375"/>
            <a:ext cx="804862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8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4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Bisimulations</a:t>
            </a:r>
            <a:endParaRPr lang="en-GB" sz="28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3600" b="1" dirty="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Lemma</a:t>
            </a: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8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Let ~ be a </a:t>
            </a:r>
            <a:r>
              <a:rPr lang="en-GB" sz="28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bisimulation</a:t>
            </a: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 between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 M1 = ((W1,R1),V1)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and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M2 = ((W2,R2),V2).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8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For all w1 </a:t>
            </a:r>
            <a:r>
              <a:rPr lang="en-GB" sz="2800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Є </a:t>
            </a: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W1 and w2 </a:t>
            </a:r>
            <a:r>
              <a:rPr lang="en-GB" sz="2800" dirty="0">
                <a:latin typeface="Nimbus Roman No9 L" pitchFamily="16" charset="0"/>
                <a:ea typeface="Nimbus Roman No9 L" pitchFamily="16" charset="0"/>
                <a:cs typeface="Nimbus Roman No9 L" pitchFamily="16" charset="0"/>
              </a:rPr>
              <a:t>Є </a:t>
            </a: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W2, </a:t>
            </a:r>
            <a:endParaRPr lang="en-GB" sz="2800" dirty="0" smtClean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 dirty="0" smtClean="0">
                <a:latin typeface="Nimbus Roman No9 L" pitchFamily="16" charset="0"/>
                <a:ea typeface="HG Mincho Light J" charset="0"/>
                <a:cs typeface="HG Mincho Light J" charset="0"/>
              </a:rPr>
              <a:t>if </a:t>
            </a: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w1 ~ w2</a:t>
            </a:r>
            <a:r>
              <a:rPr lang="en-GB" sz="2800" dirty="0" smtClean="0">
                <a:latin typeface="Nimbus Roman No9 L" pitchFamily="16" charset="0"/>
                <a:ea typeface="HG Mincho Light J" charset="0"/>
                <a:cs typeface="HG Mincho Light J" charset="0"/>
              </a:rPr>
              <a:t>,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 dirty="0" smtClean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then for all formulas ,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M1,w1 |= </a:t>
            </a:r>
            <a:r>
              <a:rPr lang="en-GB" sz="2800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800" dirty="0" err="1">
                <a:solidFill>
                  <a:srgbClr val="3333FF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iff</a:t>
            </a: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 M2,w2 |=</a:t>
            </a:r>
            <a:r>
              <a:rPr lang="en-GB" sz="2800" dirty="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800" dirty="0">
                <a:latin typeface="Nimbus Roman No9 L" pitchFamily="16" charset="0"/>
                <a:ea typeface="HG Mincho Light J" charset="0"/>
                <a:cs typeface="HG Mincho Light J" charset="0"/>
              </a:rPr>
              <a:t>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85788" y="585788"/>
            <a:ext cx="8037512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Bisimulations</a:t>
            </a:r>
            <a:r>
              <a:rPr lang="en-GB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contd</a:t>
            </a:r>
            <a:r>
              <a:rPr lang="en-GB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 ...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b="1" dirty="0">
                <a:solidFill>
                  <a:srgbClr val="0066FF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Lemma</a:t>
            </a:r>
            <a:r>
              <a:rPr lang="en-GB" sz="2000" dirty="0">
                <a:solidFill>
                  <a:srgbClr val="0066FF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 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The class of </a:t>
            </a: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irreflexive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frames cannot be characterised in modal logic.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b="1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b="1" dirty="0">
                <a:solidFill>
                  <a:srgbClr val="0066FF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Lemma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Let </a:t>
            </a:r>
            <a:r>
              <a:rPr lang="en-GB" sz="2000" dirty="0">
                <a:latin typeface="Symbol" pitchFamily="16" charset="2"/>
                <a:ea typeface="Symbol" pitchFamily="16" charset="2"/>
                <a:cs typeface="Symbol" pitchFamily="16" charset="2"/>
              </a:rPr>
              <a:t>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be a formula which is </a:t>
            </a: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satisfiable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over the class of reflexive and transitive frames.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Then, </a:t>
            </a:r>
            <a:r>
              <a:rPr lang="en-GB" sz="2000" dirty="0">
                <a:latin typeface="Symbol" pitchFamily="16" charset="2"/>
                <a:ea typeface="Symbol" pitchFamily="16" charset="2"/>
                <a:cs typeface="Symbol" pitchFamily="16" charset="2"/>
              </a:rPr>
              <a:t>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is </a:t>
            </a: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satisfiable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in a model based on reflexive, transitive and </a:t>
            </a: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antisymmetric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frame.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M =   ((W,R),V) 		R is reflexive and transitive.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M^ = ((W^,R^),V^)    R^ is reflexive</a:t>
            </a:r>
            <a:r>
              <a:rPr lang="en-GB" sz="2000" dirty="0" smtClean="0">
                <a:latin typeface="Nimbus Roman No9 L" pitchFamily="16" charset="0"/>
                <a:ea typeface="HG Mincho Light J" charset="0"/>
                <a:cs typeface="HG Mincho Light J" charset="0"/>
              </a:rPr>
              <a:t>, transitive 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and </a:t>
            </a: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antisymmetric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X </a:t>
            </a:r>
            <a:r>
              <a:rPr lang="en-GB" sz="2000" dirty="0">
                <a:latin typeface="Symbol" pitchFamily="16" charset="2"/>
                <a:ea typeface="Symbol" pitchFamily="16" charset="2"/>
                <a:cs typeface="Symbol" pitchFamily="16" charset="2"/>
              </a:rPr>
              <a:t>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W is a cluster if X </a:t>
            </a: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x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X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000" dirty="0">
                <a:latin typeface="Symbol" pitchFamily="16" charset="2"/>
                <a:ea typeface="Symbol" pitchFamily="16" charset="2"/>
                <a:cs typeface="Symbol" pitchFamily="16" charset="2"/>
              </a:rPr>
              <a:t>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R.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Cl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be the class of maximal clusters.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X </a:t>
            </a:r>
            <a:r>
              <a:rPr lang="en-GB" sz="2000" dirty="0">
                <a:latin typeface="Symbol" pitchFamily="16" charset="2"/>
                <a:ea typeface="Symbol" pitchFamily="16" charset="2"/>
                <a:cs typeface="Symbol" pitchFamily="16" charset="2"/>
              </a:rPr>
              <a:t>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0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Cl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if X is a cluster and for each w </a:t>
            </a:r>
            <a:r>
              <a:rPr lang="en-GB" sz="2000" dirty="0">
                <a:latin typeface="Symbol" pitchFamily="16" charset="2"/>
                <a:ea typeface="Symbol" pitchFamily="16" charset="2"/>
                <a:cs typeface="Symbol" pitchFamily="16" charset="2"/>
              </a:rPr>
              <a:t>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X, (X</a:t>
            </a:r>
            <a:r>
              <a:rPr lang="en-GB" sz="2000" dirty="0">
                <a:latin typeface="Symbol" pitchFamily="16" charset="2"/>
                <a:ea typeface="Symbol" pitchFamily="16" charset="2"/>
                <a:cs typeface="Symbol" pitchFamily="16" charset="2"/>
              </a:rPr>
              <a:t>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{w}) x  (X</a:t>
            </a:r>
            <a:r>
              <a:rPr lang="en-GB" sz="2000" dirty="0">
                <a:latin typeface="Symbol" pitchFamily="16" charset="2"/>
                <a:ea typeface="Symbol" pitchFamily="16" charset="2"/>
                <a:cs typeface="Symbol" pitchFamily="16" charset="2"/>
              </a:rPr>
              <a:t>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 {w}) </a:t>
            </a:r>
            <a:r>
              <a:rPr lang="en-GB" sz="2000" dirty="0">
                <a:latin typeface="Symbol" pitchFamily="16" charset="2"/>
                <a:ea typeface="Symbol" pitchFamily="16" charset="2"/>
                <a:cs typeface="Symbol" pitchFamily="16" charset="2"/>
              </a:rPr>
              <a:t></a:t>
            </a:r>
            <a:r>
              <a:rPr lang="en-GB" sz="2000" dirty="0">
                <a:latin typeface="Nimbus Roman No9 L" pitchFamily="16" charset="0"/>
                <a:ea typeface="Symbol" pitchFamily="16" charset="2"/>
                <a:cs typeface="Symbol" pitchFamily="16" charset="2"/>
              </a:rPr>
              <a:t> </a:t>
            </a:r>
            <a:r>
              <a:rPr lang="en-GB" sz="2000" dirty="0">
                <a:latin typeface="Nimbus Roman No9 L" pitchFamily="16" charset="0"/>
                <a:ea typeface="HG Mincho Light J" charset="0"/>
                <a:cs typeface="HG Mincho Light J" charset="0"/>
              </a:rPr>
              <a:t>R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latin typeface="Nimbus Roman No9 L" pitchFamily="16" charset="0"/>
              <a:ea typeface="HG Mincho Light J" charset="0"/>
              <a:cs typeface="HG Mincho Light J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68313" y="598488"/>
            <a:ext cx="8207375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For each X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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Cl , define Wx = X x N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We define an accessibility relation within Wx.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Fix an arbitrary total order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</a:t>
            </a:r>
            <a:r>
              <a:rPr lang="en-GB" sz="2400">
                <a:latin typeface="Nimbus Roman No9 L" pitchFamily="16" charset="0"/>
                <a:ea typeface="Symbol" pitchFamily="18" charset="2"/>
                <a:cs typeface="Symbol" pitchFamily="18" charset="2"/>
              </a:rPr>
              <a:t>x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 on X.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Rx = {((w,i),(w,i)) | w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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X and i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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N}</a:t>
            </a:r>
          </a:p>
          <a:p>
            <a:pPr>
              <a:lnSpc>
                <a:spcPts val="2425"/>
              </a:lnSpc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              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{((w,i),(w',i))| w,w'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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X and w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</a:t>
            </a:r>
            <a:r>
              <a:rPr lang="en-GB" sz="2400">
                <a:latin typeface="Nimbus Roman No9 L" pitchFamily="16" charset="0"/>
                <a:ea typeface="Symbol" pitchFamily="18" charset="2"/>
                <a:cs typeface="Symbol" pitchFamily="18" charset="2"/>
              </a:rPr>
              <a:t>x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 w'}</a:t>
            </a:r>
          </a:p>
          <a:p>
            <a:pPr>
              <a:lnSpc>
                <a:spcPts val="2425"/>
              </a:lnSpc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              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{((w,i),(w',j))| w,w'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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X and i &lt; j}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We define a relation across maximal clusters based on the original accessibility relation R: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R' = 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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{(Wx X Wy) | X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</a:t>
            </a:r>
            <a:r>
              <a:rPr lang="en-GB" sz="2400">
                <a:latin typeface="Nimbus Roman No9 L" pitchFamily="16" charset="0"/>
                <a:ea typeface="Symbol" pitchFamily="18" charset="2"/>
                <a:cs typeface="Symbol" pitchFamily="18" charset="2"/>
              </a:rPr>
              <a:t> 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Y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     and for some w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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 X and w'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</a:t>
            </a: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Y, wRw'}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468313" y="598488"/>
            <a:ext cx="8207375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We define the new frame (W^,R^) corresponding to (W,R) as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8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W^ = </a:t>
            </a:r>
            <a:r>
              <a:rPr lang="en-GB" sz="2800">
                <a:latin typeface="Symbol" pitchFamily="18" charset="2"/>
                <a:ea typeface="Symbol" pitchFamily="18" charset="2"/>
                <a:cs typeface="Symbol" pitchFamily="18" charset="2"/>
              </a:rPr>
              <a:t></a:t>
            </a: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 x</a:t>
            </a:r>
            <a:r>
              <a:rPr lang="en-GB" sz="2800">
                <a:latin typeface="Symbol" pitchFamily="18" charset="2"/>
                <a:ea typeface="Symbol" pitchFamily="18" charset="2"/>
                <a:cs typeface="Symbol" pitchFamily="18" charset="2"/>
              </a:rPr>
              <a:t></a:t>
            </a: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cl Wx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8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R^ = R' </a:t>
            </a:r>
            <a:r>
              <a:rPr lang="en-GB" sz="2800">
                <a:latin typeface="Symbol" pitchFamily="18" charset="2"/>
                <a:ea typeface="Symbol" pitchFamily="18" charset="2"/>
                <a:cs typeface="Symbol" pitchFamily="18" charset="2"/>
              </a:rPr>
              <a:t></a:t>
            </a: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 x</a:t>
            </a:r>
            <a:r>
              <a:rPr lang="en-GB" sz="2800">
                <a:latin typeface="Symbol" pitchFamily="18" charset="2"/>
                <a:ea typeface="Symbol" pitchFamily="18" charset="2"/>
                <a:cs typeface="Symbol" pitchFamily="18" charset="2"/>
              </a:rPr>
              <a:t></a:t>
            </a: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cl Rx)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8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We extend (W^,R^)  to a model by defining V^((w,i)) = V(w) for all w </a:t>
            </a:r>
            <a:r>
              <a:rPr lang="en-GB" sz="2800">
                <a:latin typeface="Symbol" pitchFamily="18" charset="2"/>
                <a:ea typeface="Symbol" pitchFamily="18" charset="2"/>
                <a:cs typeface="Symbol" pitchFamily="18" charset="2"/>
              </a:rPr>
              <a:t></a:t>
            </a: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 W and i </a:t>
            </a:r>
            <a:r>
              <a:rPr lang="en-GB" sz="2800">
                <a:latin typeface="Symbol" pitchFamily="18" charset="2"/>
                <a:ea typeface="Symbol" pitchFamily="18" charset="2"/>
                <a:cs typeface="Symbol" pitchFamily="18" charset="2"/>
              </a:rPr>
              <a:t></a:t>
            </a: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N.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8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We define a relation ~ </a:t>
            </a:r>
            <a:r>
              <a:rPr lang="en-GB" sz="2800">
                <a:latin typeface="Symbol" pitchFamily="18" charset="2"/>
                <a:ea typeface="Symbol" pitchFamily="18" charset="2"/>
                <a:cs typeface="Symbol" pitchFamily="18" charset="2"/>
              </a:rPr>
              <a:t></a:t>
            </a: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W^ x W as follows: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	~ = {((w,i),w)|w </a:t>
            </a:r>
            <a:r>
              <a:rPr lang="en-GB" sz="2800">
                <a:latin typeface="Symbol" pitchFamily="18" charset="2"/>
                <a:ea typeface="Symbol" pitchFamily="18" charset="2"/>
                <a:cs typeface="Symbol" pitchFamily="18" charset="2"/>
              </a:rPr>
              <a:t></a:t>
            </a: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 W,i </a:t>
            </a:r>
            <a:r>
              <a:rPr lang="en-GB" sz="2800">
                <a:latin typeface="Symbol" pitchFamily="18" charset="2"/>
                <a:ea typeface="Symbol" pitchFamily="18" charset="2"/>
                <a:cs typeface="Symbol" pitchFamily="18" charset="2"/>
              </a:rPr>
              <a:t></a:t>
            </a:r>
            <a:r>
              <a:rPr lang="en-GB" sz="2800">
                <a:latin typeface="Nimbus Roman No9 L" pitchFamily="16" charset="0"/>
                <a:ea typeface="HG Mincho Light J" charset="0"/>
                <a:cs typeface="HG Mincho Light J" charset="0"/>
              </a:rPr>
              <a:t>N}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98488" y="830263"/>
            <a:ext cx="8035925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4400" b="1">
                <a:solidFill>
                  <a:srgbClr val="0066FF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Axiomatizing valid formulas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Axiom System K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Axioms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(A0) All tautologies of propositional logic.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(K)   </a:t>
            </a:r>
            <a:r>
              <a:rPr lang="en-GB" sz="2400">
                <a:latin typeface="StarSymbol" charset="0"/>
                <a:ea typeface="StarSymbol" charset="0"/>
                <a:cs typeface="StarSymbol" charset="0"/>
              </a:rPr>
              <a:t>❏(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</a:t>
            </a:r>
            <a:r>
              <a:rPr lang="en-GB" sz="2400">
                <a:latin typeface="StarSymbol" charset="0"/>
                <a:ea typeface="StarSymbol" charset="0"/>
                <a:cs typeface="StarSymbol" charset="0"/>
              </a:rPr>
              <a:t>❏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</a:t>
            </a:r>
            <a:r>
              <a:rPr lang="en-GB" sz="2400">
                <a:latin typeface="StarSymbol" charset="0"/>
                <a:ea typeface="StarSymbol" charset="0"/>
                <a:cs typeface="StarSymbol" charset="0"/>
              </a:rPr>
              <a:t>❏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</a:t>
            </a:r>
          </a:p>
          <a:p>
            <a:pPr>
              <a:lnSpc>
                <a:spcPts val="2425"/>
              </a:lnSpc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>
              <a:latin typeface="Symbol" pitchFamily="18" charset="2"/>
              <a:ea typeface="Symbol" pitchFamily="18" charset="2"/>
              <a:cs typeface="Symbol" pitchFamily="18" charset="2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Inference Rules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(MP)</a:t>
            </a:r>
            <a:r>
              <a:rPr lang="en-GB" sz="2400">
                <a:latin typeface="StarSymbol" charset="0"/>
                <a:ea typeface="StarSymbol" charset="0"/>
                <a:cs typeface="StarSymbol" charset="0"/>
              </a:rPr>
              <a:t>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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latin typeface="Nimbus Roman No9 L" pitchFamily="16" charset="0"/>
                <a:ea typeface="HG Mincho Light J" charset="0"/>
                <a:cs typeface="HG Mincho Light J" charset="0"/>
              </a:rPr>
              <a:t>(G) </a:t>
            </a:r>
            <a:r>
              <a:rPr lang="en-GB" sz="2400">
                <a:latin typeface="StarSymbol" charset="0"/>
                <a:ea typeface="StarSymbol" charset="0"/>
                <a:cs typeface="StarSymbol" charset="0"/>
              </a:rPr>
              <a:t>  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</a:t>
            </a:r>
            <a:r>
              <a:rPr lang="en-GB" sz="2400">
                <a:latin typeface="StarSymbol" charset="0"/>
                <a:ea typeface="StarSymbol" charset="0"/>
                <a:cs typeface="StarSymbol" charset="0"/>
              </a:rPr>
              <a:t>❏</a:t>
            </a:r>
            <a:r>
              <a:rPr lang="en-GB" sz="240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</a:p>
          <a:p>
            <a:pPr>
              <a:lnSpc>
                <a:spcPts val="2425"/>
              </a:lnSpc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>
              <a:latin typeface="Symbol" pitchFamily="18" charset="2"/>
              <a:ea typeface="Symbol" pitchFamily="18" charset="2"/>
              <a:cs typeface="Symbol" pitchFamily="18" charset="2"/>
            </a:endParaRPr>
          </a:p>
          <a:p>
            <a:pPr>
              <a:lnSpc>
                <a:spcPts val="2425"/>
              </a:lnSpc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>
              <a:latin typeface="Symbol" pitchFamily="18" charset="2"/>
              <a:ea typeface="Symbol" pitchFamily="18" charset="2"/>
              <a:cs typeface="Symbol" pitchFamily="18" charset="2"/>
            </a:endParaRPr>
          </a:p>
          <a:p>
            <a:pPr>
              <a:lnSpc>
                <a:spcPts val="2425"/>
              </a:lnSpc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400">
              <a:latin typeface="Symbol" pitchFamily="18" charset="2"/>
              <a:ea typeface="Symbol" pitchFamily="18" charset="2"/>
              <a:cs typeface="Symbol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84213" y="260350"/>
            <a:ext cx="80645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Proof of completeness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b="1" dirty="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Consistency</a:t>
            </a:r>
            <a:r>
              <a:rPr lang="en-GB" sz="2000" dirty="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</a:p>
          <a:p>
            <a:pPr marL="457200" indent="-457200"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A formula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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is consistent with respect to System K if there is no proof for  </a:t>
            </a:r>
            <a:r>
              <a:rPr lang="en-GB" sz="2400" dirty="0">
                <a:latin typeface="StarSymbol" charset="0"/>
                <a:ea typeface="StarSymbol" charset="0"/>
                <a:cs typeface="StarSymbol" charset="0"/>
              </a:rPr>
              <a:t>¬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</a:t>
            </a:r>
          </a:p>
          <a:p>
            <a:pPr marL="457200" indent="-457200"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A finite set of formulas is consistent if their conjunction is consistent. </a:t>
            </a:r>
          </a:p>
          <a:p>
            <a:pPr marL="457200" indent="-457200"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An arbitrary set of formulas X is consistent if every finite subset of X is consistent.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b="1" dirty="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Lemma</a:t>
            </a:r>
            <a:r>
              <a:rPr lang="en-GB" sz="2000" dirty="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Let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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be a formula which is consistent with respect to System K. 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Then,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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is 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satisfiable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b="1" dirty="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Corollary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b="1" dirty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Let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be a formula which is valid.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Then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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has a proof in System 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39763" y="654050"/>
            <a:ext cx="81803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Maximal Consistent Sets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 marL="342900" indent="-342900"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	A set of formulas X is a maximal consistent set or MCS if X is consistent and for all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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X, X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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{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} is inconsistent.</a:t>
            </a:r>
          </a:p>
          <a:p>
            <a:pPr marL="342900" indent="-342900"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 marL="342900" indent="-342900"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	By </a:t>
            </a:r>
            <a:r>
              <a:rPr lang="en-GB" sz="2400" dirty="0" err="1">
                <a:solidFill>
                  <a:srgbClr val="0066FF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Lindenbaum's</a:t>
            </a:r>
            <a:r>
              <a:rPr lang="en-GB" sz="2400" dirty="0">
                <a:solidFill>
                  <a:srgbClr val="0066FF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 Lemma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, every consistent set of formulas can be extended to an MCS.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400" dirty="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Let X be a </a:t>
            </a:r>
            <a:r>
              <a:rPr lang="en-GB" sz="2400" dirty="0">
                <a:solidFill>
                  <a:srgbClr val="FF33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maximal consistent  set</a:t>
            </a:r>
          </a:p>
          <a:p>
            <a:pPr lvl="1"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(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i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)   For all formulas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,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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X 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iff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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X.</a:t>
            </a:r>
          </a:p>
          <a:p>
            <a:pPr lvl="1"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(ii)  For all formulas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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X </a:t>
            </a:r>
            <a:r>
              <a:rPr lang="en-GB" sz="2400" dirty="0" err="1">
                <a:latin typeface="Nimbus Roman No9 L" pitchFamily="16" charset="0"/>
                <a:ea typeface="HG Mincho Light J" charset="0"/>
                <a:cs typeface="HG Mincho Light J" charset="0"/>
              </a:rPr>
              <a:t>iff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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X or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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X.</a:t>
            </a:r>
          </a:p>
          <a:p>
            <a:pPr lvl="1"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(iii) If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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is a substitution instance of an axiom, then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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X.</a:t>
            </a:r>
          </a:p>
          <a:p>
            <a:pPr lvl="1"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(iv)  If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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X and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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X, then </a:t>
            </a:r>
            <a:r>
              <a:rPr lang="en-GB" sz="2400" dirty="0">
                <a:latin typeface="Symbol" pitchFamily="16" charset="2"/>
                <a:ea typeface="Symbol" pitchFamily="16" charset="2"/>
                <a:cs typeface="Symbol" pitchFamily="16" charset="2"/>
              </a:rPr>
              <a:t></a:t>
            </a:r>
            <a:r>
              <a:rPr lang="en-GB" sz="2400" dirty="0">
                <a:latin typeface="Nimbus Roman No9 L" pitchFamily="16" charset="0"/>
                <a:ea typeface="HG Mincho Light J" charset="0"/>
                <a:cs typeface="HG Mincho Light J" charset="0"/>
              </a:rPr>
              <a:t>X.</a:t>
            </a:r>
          </a:p>
          <a:p>
            <a:pPr>
              <a:lnSpc>
                <a:spcPts val="2245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400" dirty="0">
              <a:latin typeface="Symbol" pitchFamily="16" charset="2"/>
              <a:ea typeface="Symbol" pitchFamily="16" charset="2"/>
              <a:cs typeface="Symbol" pitchFamily="16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44513" y="476250"/>
            <a:ext cx="8034337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3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Canonical Model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000" b="1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	The canonical frame for System K is the pair Fk = (Wk,Rk) where</a:t>
            </a:r>
          </a:p>
          <a:p>
            <a:pPr lvl="1"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(1) 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Wk = {X | X is an MCS }</a:t>
            </a:r>
          </a:p>
          <a:p>
            <a:pPr lvl="1"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(2) 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If  X and Y are MCSs, then X Rk Y iff {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</a:t>
            </a:r>
            <a:r>
              <a:rPr lang="en-GB" sz="2000">
                <a:latin typeface="StarSymbol" charset="0"/>
                <a:ea typeface="StarSymbol" charset="0"/>
                <a:cs typeface="StarSymbol" charset="0"/>
              </a:rPr>
              <a:t>❏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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X}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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 Y.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0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>
                <a:solidFill>
                  <a:srgbClr val="0066FF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	The canonical model for System K 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is given by Mk = (Fk,Vk) where for each X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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Wk, Vk(X) = X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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 P.</a:t>
            </a: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2000">
              <a:latin typeface="Nimbus Roman No9 L" pitchFamily="16" charset="0"/>
              <a:ea typeface="HG Mincho Light J" charset="0"/>
              <a:cs typeface="HG Mincho Light J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Roman No9 L" pitchFamily="16" charset="0"/>
                <a:ea typeface="HG Mincho Light J" charset="0"/>
                <a:cs typeface="HG Mincho Light J" charset="0"/>
              </a:rPr>
              <a:t>Lemma</a:t>
            </a:r>
          </a:p>
          <a:p>
            <a:pPr>
              <a:buClr>
                <a:srgbClr val="000000"/>
              </a:buClr>
              <a:buSzPct val="45000"/>
              <a:buFont typeface="Arial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 For each MCS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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X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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Wk and for each formula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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,Mk,X |=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iff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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X.</a:t>
            </a:r>
          </a:p>
          <a:p>
            <a:pPr>
              <a:buClr>
                <a:srgbClr val="000000"/>
              </a:buClr>
              <a:buSzPct val="45000"/>
              <a:buFont typeface="Arial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>
                <a:solidFill>
                  <a:srgbClr val="0066FF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Proof by induction on the structure of  </a:t>
            </a:r>
            <a:r>
              <a:rPr lang="en-GB" sz="2000">
                <a:solidFill>
                  <a:srgbClr val="0066FF"/>
                </a:solidFill>
                <a:latin typeface="Symbol" pitchFamily="18" charset="2"/>
                <a:ea typeface="Symbol" pitchFamily="18" charset="2"/>
                <a:cs typeface="Symbol" pitchFamily="18" charset="2"/>
              </a:rPr>
              <a:t></a:t>
            </a:r>
          </a:p>
          <a:p>
            <a:pPr>
              <a:buClr>
                <a:srgbClr val="000000"/>
              </a:buClr>
              <a:buSzPct val="45000"/>
              <a:buFont typeface="Arial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	Let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be a formula which is consistent with respect to System K. By Lindenbaum's Lemma,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can be extended to a maximal consistent set X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. By preceding result M,X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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 |=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 , so </a:t>
            </a:r>
            <a:r>
              <a:rPr lang="en-GB" sz="2000">
                <a:latin typeface="Symbol" pitchFamily="18" charset="2"/>
                <a:ea typeface="Symbol" pitchFamily="18" charset="2"/>
                <a:cs typeface="Symbol" pitchFamily="18" charset="2"/>
              </a:rPr>
              <a:t></a:t>
            </a:r>
            <a:r>
              <a:rPr lang="en-GB" sz="2000">
                <a:latin typeface="Nimbus Roman No9 L" pitchFamily="16" charset="0"/>
                <a:ea typeface="HG Mincho Light J" charset="0"/>
                <a:cs typeface="HG Mincho Light J" charset="0"/>
              </a:rPr>
              <a:t> is satisfiable.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6994</Words>
  <Application>Microsoft Office PowerPoint</Application>
  <PresentationFormat>On-screen Show (4:3)</PresentationFormat>
  <Paragraphs>974</Paragraphs>
  <Slides>109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1" baseType="lpstr">
      <vt:lpstr>Office Theme</vt:lpstr>
      <vt:lpstr>Equation</vt:lpstr>
      <vt:lpstr>Modal Logic  and Its Applications,  explained using  Puzzles and Examples</vt:lpstr>
      <vt:lpstr>From Boolean Logic to high order predicate modal logic</vt:lpstr>
      <vt:lpstr>From Boolean Logic to high order predicate modal logic</vt:lpstr>
      <vt:lpstr>Slide 4</vt:lpstr>
      <vt:lpstr>Slide 5</vt:lpstr>
      <vt:lpstr>Slide 6</vt:lpstr>
      <vt:lpstr>Modal logics has Roots in C. I. Lewis</vt:lpstr>
      <vt:lpstr>Proof Rules for Modal Logic</vt:lpstr>
      <vt:lpstr>Proof Rules for Modal Logic</vt:lpstr>
      <vt:lpstr>An Axiom System for Prepositional Logic</vt:lpstr>
      <vt:lpstr>An Axiom System for  Predicate Logic</vt:lpstr>
      <vt:lpstr>Some Facts About Modal Logic</vt:lpstr>
      <vt:lpstr>X's proof system as an example of modal software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Kripke and Semantics of Modal Logic</vt:lpstr>
      <vt:lpstr>Modal Logic: Semantics</vt:lpstr>
      <vt:lpstr>Kripke Semantics of Modal Logic</vt:lpstr>
      <vt:lpstr>Kripke Semantics of Modal Logic</vt:lpstr>
      <vt:lpstr>Meaning of Entailment</vt:lpstr>
      <vt:lpstr>Semantics of Modal Logic: Definition of Entailment</vt:lpstr>
      <vt:lpstr>Satisfiable formulas in Kripke models for modal logic</vt:lpstr>
      <vt:lpstr>Relation to classical satisfiability and entailment</vt:lpstr>
      <vt:lpstr>Relation to classical satisfiability and entailment</vt:lpstr>
      <vt:lpstr>Modal Logic:  Axiomatics of system K</vt:lpstr>
      <vt:lpstr>Sound and complete sets of inference rules in Modal Logic Axiomatics</vt:lpstr>
      <vt:lpstr>Multiple Modal Operators</vt:lpstr>
      <vt:lpstr>Axiomatic theory of the knowledge logic  </vt:lpstr>
      <vt:lpstr>Axiomatic theory of the knowledge logic</vt:lpstr>
      <vt:lpstr>Axiomatic theory of the knowledge logic</vt:lpstr>
      <vt:lpstr>Axiomatic theory of the knowledge logic (More Axioms)</vt:lpstr>
      <vt:lpstr>Axiomatic theory of the knowledge logic  (Now we add More Axioms)</vt:lpstr>
      <vt:lpstr>Refresher: what is Euclidean relation?</vt:lpstr>
      <vt:lpstr>Slide 56</vt:lpstr>
      <vt:lpstr> Overview of Axioms </vt:lpstr>
      <vt:lpstr>What to do with these axioms?</vt:lpstr>
      <vt:lpstr>Axiomatic theory of the partition model (back to the partition model)</vt:lpstr>
      <vt:lpstr>modern version of S5 invented by Bjorssberg</vt:lpstr>
      <vt:lpstr>Modern Versions of the Propositional and Predicate Calculi, and Lewis' S5</vt:lpstr>
      <vt:lpstr>necessity count  in modal logics T, S4 and S5</vt:lpstr>
      <vt:lpstr>The exceptional rules for systems T, S4, and S5</vt:lpstr>
      <vt:lpstr>Examples of proofs in modal logic</vt:lpstr>
      <vt:lpstr>We add introduction rules and elimination rules for the modal operators</vt:lpstr>
      <vt:lpstr>We assume the negation of what we want to prove</vt:lpstr>
      <vt:lpstr>And now a test…</vt:lpstr>
      <vt:lpstr>We will give more examples to motivate you to modal logic using puzzles and games</vt:lpstr>
      <vt:lpstr>formalism of X system</vt:lpstr>
      <vt:lpstr>The logic of requirement LRT</vt:lpstr>
      <vt:lpstr>The logic of requirement LRT</vt:lpstr>
      <vt:lpstr>The logic of requirement LRT</vt:lpstr>
      <vt:lpstr>Axioms of LRT system of Quinn</vt:lpstr>
      <vt:lpstr>Slide 74</vt:lpstr>
      <vt:lpstr>Slide 75</vt:lpstr>
      <vt:lpstr>The Logic LRT *</vt:lpstr>
      <vt:lpstr>The Logic LRT *</vt:lpstr>
      <vt:lpstr>The Logic LRT *</vt:lpstr>
      <vt:lpstr>Examples  of LRT*,</vt:lpstr>
      <vt:lpstr>Proofs of modal theorems T1 and T2 in LRT*</vt:lpstr>
      <vt:lpstr>Slide 81</vt:lpstr>
      <vt:lpstr>Fig 5</vt:lpstr>
      <vt:lpstr>d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Semantics of Modal Logic  (□ and ◊)</vt:lpstr>
      <vt:lpstr>Semantics of Modal Logic ( and )</vt:lpstr>
      <vt:lpstr>Semantics of Modal Logic (□ and ◊)</vt:lpstr>
      <vt:lpstr>Semantics of Modal Logic (□ and ◊)</vt:lpstr>
      <vt:lpstr>Semantics of Modal Logic (□ and ◊)</vt:lpstr>
      <vt:lpstr>Semantics of ML - Complex Formulas</vt:lpstr>
      <vt:lpstr>Semantics of Modal Logic - Grounding</vt:lpstr>
      <vt:lpstr>Semantics of Modal Logic</vt:lpstr>
      <vt:lpstr>Semantics of Modal Logic</vt:lpstr>
      <vt:lpstr>Semantics of Modal Logic: Terminology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mperkows</cp:lastModifiedBy>
  <cp:revision>182</cp:revision>
  <dcterms:created xsi:type="dcterms:W3CDTF">2011-02-24T19:48:41Z</dcterms:created>
  <dcterms:modified xsi:type="dcterms:W3CDTF">2011-05-07T19:09:00Z</dcterms:modified>
</cp:coreProperties>
</file>