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7" r:id="rId12"/>
    <p:sldId id="269" r:id="rId13"/>
    <p:sldId id="265" r:id="rId14"/>
    <p:sldId id="268" r:id="rId15"/>
    <p:sldId id="270" r:id="rId16"/>
    <p:sldId id="271" r:id="rId17"/>
    <p:sldId id="272" r:id="rId18"/>
    <p:sldId id="273" r:id="rId19"/>
    <p:sldId id="277"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7.wmf"/><Relationship Id="rId1" Type="http://schemas.openxmlformats.org/officeDocument/2006/relationships/image" Target="../media/image22.emf"/><Relationship Id="rId5" Type="http://schemas.openxmlformats.org/officeDocument/2006/relationships/image" Target="../media/image18.wmf"/><Relationship Id="rId4"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emf"/><Relationship Id="rId5" Type="http://schemas.openxmlformats.org/officeDocument/2006/relationships/image" Target="../media/image20.wmf"/><Relationship Id="rId4"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50A774-63CE-4E9A-B4DF-0B84D0B0430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0A774-63CE-4E9A-B4DF-0B84D0B0430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0A774-63CE-4E9A-B4DF-0B84D0B0430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0A774-63CE-4E9A-B4DF-0B84D0B0430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0A774-63CE-4E9A-B4DF-0B84D0B0430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50A774-63CE-4E9A-B4DF-0B84D0B0430B}"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50A774-63CE-4E9A-B4DF-0B84D0B0430B}"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50A774-63CE-4E9A-B4DF-0B84D0B0430B}"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0A774-63CE-4E9A-B4DF-0B84D0B0430B}"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0A774-63CE-4E9A-B4DF-0B84D0B0430B}"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0A774-63CE-4E9A-B4DF-0B84D0B0430B}"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5BD0-8C7A-4752-A269-225BBFBFFE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0A774-63CE-4E9A-B4DF-0B84D0B0430B}" type="datetimeFigureOut">
              <a:rPr lang="en-US" smtClean="0"/>
              <a:pPr/>
              <a:t>5/10/2011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D5BD0-8C7A-4752-A269-225BBFBFFE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perkows@ee.kaist.ac.kr" TargetMode="External"/><Relationship Id="rId2" Type="http://schemas.openxmlformats.org/officeDocument/2006/relationships/hyperlink" Target="mailto:mhakhan@ewub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7848600" cy="5486400"/>
          </a:xfrm>
        </p:spPr>
        <p:txBody>
          <a:bodyPr>
            <a:noAutofit/>
          </a:bodyPr>
          <a:lstStyle/>
          <a:p>
            <a:r>
              <a:rPr lang="en-US" sz="5400" b="1" dirty="0"/>
              <a:t>Synthesis of Reversible Synchronous Counters</a:t>
            </a:r>
            <a:r>
              <a:rPr lang="en-US" sz="2800" dirty="0"/>
              <a:t/>
            </a:r>
            <a:br>
              <a:rPr lang="en-US" sz="2800" dirty="0"/>
            </a:br>
            <a:r>
              <a:rPr lang="en-US" sz="2800" b="1" dirty="0"/>
              <a:t> </a:t>
            </a:r>
            <a:r>
              <a:rPr lang="en-US" sz="2800" dirty="0"/>
              <a:t/>
            </a:r>
            <a:br>
              <a:rPr lang="en-US" sz="2800" dirty="0"/>
            </a:br>
            <a:r>
              <a:rPr lang="en-US" sz="2800" b="1" dirty="0" err="1"/>
              <a:t>Mozammel</a:t>
            </a:r>
            <a:r>
              <a:rPr lang="en-US" sz="2800" b="1" dirty="0"/>
              <a:t> H A Khan</a:t>
            </a:r>
            <a:r>
              <a:rPr lang="en-US" sz="2800" dirty="0"/>
              <a:t/>
            </a:r>
            <a:br>
              <a:rPr lang="en-US" sz="2800" dirty="0"/>
            </a:br>
            <a:r>
              <a:rPr lang="en-US" sz="2800" i="1" dirty="0"/>
              <a:t>Department of Computer Science and Engineering, East West University, 43 </a:t>
            </a:r>
            <a:r>
              <a:rPr lang="en-US" sz="2800" i="1" dirty="0" err="1"/>
              <a:t>Mohakhali</a:t>
            </a:r>
            <a:r>
              <a:rPr lang="en-US" sz="2800" i="1" dirty="0"/>
              <a:t>, Dhaka 1212, Bangladesh.  </a:t>
            </a:r>
            <a:r>
              <a:rPr lang="en-US" sz="2800" i="1" u="sng" dirty="0">
                <a:hlinkClick r:id="rId2"/>
              </a:rPr>
              <a:t>mhakhan@ewubd.edu</a:t>
            </a:r>
            <a:r>
              <a:rPr lang="en-US" sz="2800" dirty="0"/>
              <a:t/>
            </a:r>
            <a:br>
              <a:rPr lang="en-US" sz="2800" dirty="0"/>
            </a:br>
            <a:r>
              <a:rPr lang="de-DE" sz="2800" b="1" dirty="0"/>
              <a:t>Marek A Perkowski</a:t>
            </a:r>
            <a:r>
              <a:rPr lang="en-US" sz="2800" dirty="0"/>
              <a:t/>
            </a:r>
            <a:br>
              <a:rPr lang="en-US" sz="2800" dirty="0"/>
            </a:br>
            <a:r>
              <a:rPr lang="en-US" sz="2800" i="1" dirty="0"/>
              <a:t>Department of Electrical and Computer Engineering, Portland State University, 1900 SW 4</a:t>
            </a:r>
            <a:r>
              <a:rPr lang="en-US" sz="2800" i="1" baseline="30000" dirty="0"/>
              <a:t>th</a:t>
            </a:r>
            <a:r>
              <a:rPr lang="en-US" sz="2800" i="1" dirty="0"/>
              <a:t> Avenue, Portland, OR 97201, USA. </a:t>
            </a:r>
            <a:r>
              <a:rPr lang="en-US" sz="2800" i="1" u="sng" dirty="0">
                <a:hlinkClick r:id="rId3"/>
              </a:rPr>
              <a:t>mperkows@cecs.pdx.edu</a:t>
            </a:r>
            <a:r>
              <a:rPr lang="en-US" sz="2800" dirty="0"/>
              <a:t/>
            </a:r>
            <a:br>
              <a:rPr lang="en-US" sz="2800" dirty="0"/>
            </a:br>
            <a:endParaRPr lang="en-US" sz="2800" dirty="0"/>
          </a:p>
        </p:txBody>
      </p:sp>
      <p:sp>
        <p:nvSpPr>
          <p:cNvPr id="3" name="TextBox 2"/>
          <p:cNvSpPr txBox="1"/>
          <p:nvPr/>
        </p:nvSpPr>
        <p:spPr>
          <a:xfrm>
            <a:off x="6400800" y="2209800"/>
            <a:ext cx="2133600" cy="369332"/>
          </a:xfrm>
          <a:prstGeom prst="rect">
            <a:avLst/>
          </a:prstGeom>
          <a:solidFill>
            <a:schemeClr val="accent1">
              <a:lumMod val="20000"/>
              <a:lumOff val="80000"/>
            </a:schemeClr>
          </a:solidFill>
        </p:spPr>
        <p:txBody>
          <a:bodyPr wrap="square" rtlCol="0">
            <a:spAutoFit/>
          </a:bodyPr>
          <a:lstStyle/>
          <a:p>
            <a:r>
              <a:rPr lang="en-US" dirty="0" smtClean="0"/>
              <a:t>ISMVL, May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0"/>
            <a:ext cx="4495800" cy="457200"/>
          </a:xfrm>
        </p:spPr>
        <p:txBody>
          <a:bodyPr>
            <a:normAutofit fontScale="90000"/>
          </a:bodyPr>
          <a:lstStyle/>
          <a:p>
            <a:r>
              <a:rPr lang="en-US" dirty="0" smtClean="0"/>
              <a:t>Modulo  8 counter</a:t>
            </a:r>
            <a:endParaRPr lang="en-US" dirty="0"/>
          </a:p>
        </p:txBody>
      </p:sp>
      <p:sp>
        <p:nvSpPr>
          <p:cNvPr id="3" name="Content Placeholder 2"/>
          <p:cNvSpPr>
            <a:spLocks noGrp="1"/>
          </p:cNvSpPr>
          <p:nvPr>
            <p:ph idx="1"/>
          </p:nvPr>
        </p:nvSpPr>
        <p:spPr>
          <a:xfrm>
            <a:off x="457200" y="6248400"/>
            <a:ext cx="8229600" cy="609600"/>
          </a:xfrm>
        </p:spPr>
        <p:txBody>
          <a:bodyPr>
            <a:normAutofit fontScale="92500"/>
          </a:bodyPr>
          <a:lstStyle/>
          <a:p>
            <a:r>
              <a:rPr lang="en-US" dirty="0"/>
              <a:t>Figure 5. Reversible circuit for mod 8 up counter.</a:t>
            </a:r>
          </a:p>
          <a:p>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0" y="2895600"/>
          <a:ext cx="3810000" cy="2710470"/>
        </p:xfrm>
        <a:graphic>
          <a:graphicData uri="http://schemas.openxmlformats.org/presentationml/2006/ole">
            <p:oleObj spid="_x0000_s21505" name="Visio" r:id="rId3" imgW="1831319" imgH="1307337" progId="Visio.Drawing.11">
              <p:embed/>
            </p:oleObj>
          </a:graphicData>
        </a:graphic>
      </p:graphicFrame>
      <p:graphicFrame>
        <p:nvGraphicFramePr>
          <p:cNvPr id="21507" name="Object 3"/>
          <p:cNvGraphicFramePr>
            <a:graphicFrameLocks noChangeAspect="1"/>
          </p:cNvGraphicFramePr>
          <p:nvPr/>
        </p:nvGraphicFramePr>
        <p:xfrm>
          <a:off x="4495800" y="533400"/>
          <a:ext cx="3810000" cy="2709862"/>
        </p:xfrm>
        <a:graphic>
          <a:graphicData uri="http://schemas.openxmlformats.org/presentationml/2006/ole">
            <p:oleObj spid="_x0000_s21507" name="Visio" r:id="rId4" imgW="1831319" imgH="1307337" progId="Visio.Drawing.11">
              <p:embed/>
            </p:oleObj>
          </a:graphicData>
        </a:graphic>
      </p:graphicFrame>
      <p:graphicFrame>
        <p:nvGraphicFramePr>
          <p:cNvPr id="21508" name="Object 4"/>
          <p:cNvGraphicFramePr>
            <a:graphicFrameLocks noChangeAspect="1"/>
          </p:cNvGraphicFramePr>
          <p:nvPr/>
        </p:nvGraphicFramePr>
        <p:xfrm>
          <a:off x="1" y="0"/>
          <a:ext cx="3733800" cy="2074051"/>
        </p:xfrm>
        <a:graphic>
          <a:graphicData uri="http://schemas.openxmlformats.org/presentationml/2006/ole">
            <p:oleObj spid="_x0000_s21508" name="Visio" r:id="rId5" imgW="2111059" imgH="1186370" progId="Visio.Drawing.11">
              <p:embed/>
            </p:oleObj>
          </a:graphicData>
        </a:graphic>
      </p:graphicFrame>
      <p:sp>
        <p:nvSpPr>
          <p:cNvPr id="10" name="TextBox 9"/>
          <p:cNvSpPr txBox="1"/>
          <p:nvPr/>
        </p:nvSpPr>
        <p:spPr>
          <a:xfrm>
            <a:off x="5181600" y="3810000"/>
            <a:ext cx="2971800" cy="400110"/>
          </a:xfrm>
          <a:prstGeom prst="rect">
            <a:avLst/>
          </a:prstGeom>
          <a:solidFill>
            <a:schemeClr val="accent1">
              <a:lumMod val="20000"/>
              <a:lumOff val="80000"/>
            </a:schemeClr>
          </a:solidFill>
        </p:spPr>
        <p:txBody>
          <a:bodyPr wrap="square" rtlCol="0">
            <a:spAutoFit/>
          </a:bodyPr>
          <a:lstStyle/>
          <a:p>
            <a:r>
              <a:rPr lang="en-US" sz="2000" dirty="0" smtClean="0"/>
              <a:t>Q2</a:t>
            </a:r>
            <a:r>
              <a:rPr lang="en-US" sz="2000" baseline="-25000" dirty="0" smtClean="0"/>
              <a:t>t+1</a:t>
            </a:r>
            <a:r>
              <a:rPr lang="en-US" sz="2000" dirty="0" smtClean="0"/>
              <a:t> = Q1</a:t>
            </a:r>
            <a:r>
              <a:rPr lang="en-US" sz="2000" baseline="-25000" dirty="0" smtClean="0"/>
              <a:t>t</a:t>
            </a:r>
            <a:r>
              <a:rPr lang="en-US" sz="2000" dirty="0" smtClean="0"/>
              <a:t> Q0</a:t>
            </a:r>
            <a:r>
              <a:rPr lang="en-US" sz="2000" baseline="-25000" dirty="0" smtClean="0"/>
              <a:t>t</a:t>
            </a:r>
            <a:r>
              <a:rPr lang="en-US" sz="2000" dirty="0" smtClean="0"/>
              <a:t> C </a:t>
            </a:r>
            <a:r>
              <a:rPr lang="en-US" sz="2000" dirty="0" smtClean="0">
                <a:sym typeface="Symbol"/>
              </a:rPr>
              <a:t></a:t>
            </a:r>
            <a:r>
              <a:rPr lang="en-US" sz="2000" dirty="0" smtClean="0"/>
              <a:t> Q2</a:t>
            </a:r>
            <a:r>
              <a:rPr lang="en-US" sz="2000" baseline="-25000" dirty="0" smtClean="0"/>
              <a:t>t</a:t>
            </a:r>
            <a:r>
              <a:rPr lang="en-US" sz="2000" dirty="0" smtClean="0"/>
              <a:t> </a:t>
            </a:r>
            <a:endParaRPr lang="en-US" sz="2000" dirty="0"/>
          </a:p>
        </p:txBody>
      </p:sp>
      <p:sp>
        <p:nvSpPr>
          <p:cNvPr id="11" name="TextBox 10"/>
          <p:cNvSpPr txBox="1"/>
          <p:nvPr/>
        </p:nvSpPr>
        <p:spPr>
          <a:xfrm>
            <a:off x="5181600" y="4400490"/>
            <a:ext cx="2971800" cy="400110"/>
          </a:xfrm>
          <a:prstGeom prst="rect">
            <a:avLst/>
          </a:prstGeom>
          <a:solidFill>
            <a:schemeClr val="accent1">
              <a:lumMod val="20000"/>
              <a:lumOff val="80000"/>
            </a:schemeClr>
          </a:solidFill>
        </p:spPr>
        <p:txBody>
          <a:bodyPr wrap="square" rtlCol="0">
            <a:spAutoFit/>
          </a:bodyPr>
          <a:lstStyle/>
          <a:p>
            <a:r>
              <a:rPr lang="en-US" sz="2000" dirty="0" smtClean="0"/>
              <a:t>Q1</a:t>
            </a:r>
            <a:r>
              <a:rPr lang="en-US" sz="2000" baseline="-25000" dirty="0" smtClean="0"/>
              <a:t>t+1</a:t>
            </a:r>
            <a:r>
              <a:rPr lang="en-US" sz="2000" dirty="0" smtClean="0"/>
              <a:t> = Q0</a:t>
            </a:r>
            <a:r>
              <a:rPr lang="en-US" sz="2000" baseline="-25000" dirty="0" smtClean="0"/>
              <a:t>t</a:t>
            </a:r>
            <a:r>
              <a:rPr lang="en-US" sz="2000" dirty="0" smtClean="0"/>
              <a:t> C </a:t>
            </a:r>
            <a:r>
              <a:rPr lang="en-US" sz="2000" dirty="0" smtClean="0">
                <a:sym typeface="Symbol"/>
              </a:rPr>
              <a:t></a:t>
            </a:r>
            <a:r>
              <a:rPr lang="en-US" sz="2000" dirty="0" smtClean="0"/>
              <a:t> Q1</a:t>
            </a:r>
            <a:r>
              <a:rPr lang="en-US" sz="2000" baseline="-25000" dirty="0" smtClean="0"/>
              <a:t>t</a:t>
            </a:r>
            <a:r>
              <a:rPr lang="en-US" sz="2000" dirty="0" smtClean="0"/>
              <a:t> </a:t>
            </a:r>
            <a:endParaRPr lang="en-US" sz="2000" dirty="0"/>
          </a:p>
        </p:txBody>
      </p:sp>
      <p:sp>
        <p:nvSpPr>
          <p:cNvPr id="12" name="TextBox 11"/>
          <p:cNvSpPr txBox="1"/>
          <p:nvPr/>
        </p:nvSpPr>
        <p:spPr>
          <a:xfrm>
            <a:off x="5181600" y="5105400"/>
            <a:ext cx="2971800" cy="400110"/>
          </a:xfrm>
          <a:prstGeom prst="rect">
            <a:avLst/>
          </a:prstGeom>
          <a:solidFill>
            <a:schemeClr val="accent1">
              <a:lumMod val="20000"/>
              <a:lumOff val="80000"/>
            </a:schemeClr>
          </a:solidFill>
        </p:spPr>
        <p:txBody>
          <a:bodyPr wrap="square" rtlCol="0">
            <a:spAutoFit/>
          </a:bodyPr>
          <a:lstStyle/>
          <a:p>
            <a:r>
              <a:rPr lang="en-US" sz="2000" dirty="0" smtClean="0"/>
              <a:t>Q0</a:t>
            </a:r>
            <a:r>
              <a:rPr lang="en-US" sz="2000" baseline="-25000" dirty="0" smtClean="0"/>
              <a:t>t+1</a:t>
            </a:r>
            <a:r>
              <a:rPr lang="en-US" sz="2000" dirty="0" smtClean="0"/>
              <a:t> = C </a:t>
            </a:r>
            <a:r>
              <a:rPr lang="en-US" sz="2000" dirty="0" smtClean="0">
                <a:sym typeface="Symbol"/>
              </a:rPr>
              <a:t></a:t>
            </a:r>
            <a:r>
              <a:rPr lang="en-US" sz="2000" dirty="0" smtClean="0"/>
              <a:t> Q0</a:t>
            </a:r>
            <a:r>
              <a:rPr lang="en-US" sz="2000" baseline="-25000" dirty="0" smtClean="0"/>
              <a:t>t</a:t>
            </a:r>
            <a:r>
              <a:rPr lang="en-US" sz="2000" dirty="0" smtClean="0"/>
              <a:t> </a:t>
            </a:r>
            <a:endParaRPr lang="en-US" sz="2000" dirty="0"/>
          </a:p>
        </p:txBody>
      </p:sp>
      <p:sp>
        <p:nvSpPr>
          <p:cNvPr id="13" name="TextBox 12"/>
          <p:cNvSpPr txBox="1"/>
          <p:nvPr/>
        </p:nvSpPr>
        <p:spPr>
          <a:xfrm>
            <a:off x="3200400" y="2362200"/>
            <a:ext cx="1371600" cy="369332"/>
          </a:xfrm>
          <a:prstGeom prst="rect">
            <a:avLst/>
          </a:prstGeom>
          <a:solidFill>
            <a:schemeClr val="accent1">
              <a:lumMod val="20000"/>
              <a:lumOff val="80000"/>
            </a:schemeClr>
          </a:solidFill>
        </p:spPr>
        <p:txBody>
          <a:bodyPr wrap="square" rtlCol="0">
            <a:spAutoFit/>
          </a:bodyPr>
          <a:lstStyle/>
          <a:p>
            <a:r>
              <a:rPr lang="en-US" dirty="0" smtClean="0"/>
              <a:t>initialization</a:t>
            </a:r>
            <a:endParaRPr lang="en-US" dirty="0"/>
          </a:p>
        </p:txBody>
      </p:sp>
      <p:cxnSp>
        <p:nvCxnSpPr>
          <p:cNvPr id="15" name="Straight Arrow Connector 14"/>
          <p:cNvCxnSpPr/>
          <p:nvPr/>
        </p:nvCxnSpPr>
        <p:spPr>
          <a:xfrm rot="10800000">
            <a:off x="1905000" y="55626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2019300" y="51435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19400" y="5715000"/>
            <a:ext cx="2057400" cy="646331"/>
          </a:xfrm>
          <a:prstGeom prst="rect">
            <a:avLst/>
          </a:prstGeom>
          <a:solidFill>
            <a:schemeClr val="accent1">
              <a:lumMod val="20000"/>
              <a:lumOff val="80000"/>
            </a:schemeClr>
          </a:solidFill>
        </p:spPr>
        <p:txBody>
          <a:bodyPr wrap="square" rtlCol="0">
            <a:spAutoFit/>
          </a:bodyPr>
          <a:lstStyle/>
          <a:p>
            <a:r>
              <a:rPr lang="en-US" dirty="0" smtClean="0"/>
              <a:t>External or internal feedback wires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400"/>
            <a:ext cx="8229600" cy="944563"/>
          </a:xfrm>
        </p:spPr>
        <p:txBody>
          <a:bodyPr>
            <a:normAutofit fontScale="70000" lnSpcReduction="20000"/>
          </a:bodyPr>
          <a:lstStyle/>
          <a:p>
            <a:r>
              <a:rPr lang="en-US" dirty="0"/>
              <a:t>Figure 7. Reversible circuit for mod 8 up counter after </a:t>
            </a:r>
            <a:r>
              <a:rPr lang="en-US" dirty="0">
                <a:solidFill>
                  <a:srgbClr val="FF0000"/>
                </a:solidFill>
              </a:rPr>
              <a:t>replacement</a:t>
            </a:r>
            <a:r>
              <a:rPr lang="en-US" dirty="0"/>
              <a:t> of the T flip-flops and </a:t>
            </a:r>
            <a:r>
              <a:rPr lang="en-US" dirty="0" err="1"/>
              <a:t>AND</a:t>
            </a:r>
            <a:r>
              <a:rPr lang="en-US" dirty="0"/>
              <a:t> gates of Figure 6 by their reversible counter parts.</a:t>
            </a:r>
          </a:p>
          <a:p>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0" y="1600200"/>
          <a:ext cx="5334000" cy="3862552"/>
        </p:xfrm>
        <a:graphic>
          <a:graphicData uri="http://schemas.openxmlformats.org/presentationml/2006/ole">
            <p:oleObj spid="_x0000_s24577" name="Visio" r:id="rId3" imgW="3171061" imgH="2293458" progId="Visio.Drawing.11">
              <p:embed/>
            </p:oleObj>
          </a:graphicData>
        </a:graphic>
      </p:graphicFrame>
      <p:graphicFrame>
        <p:nvGraphicFramePr>
          <p:cNvPr id="24580" name="Object 4"/>
          <p:cNvGraphicFramePr>
            <a:graphicFrameLocks noChangeAspect="1"/>
          </p:cNvGraphicFramePr>
          <p:nvPr/>
        </p:nvGraphicFramePr>
        <p:xfrm>
          <a:off x="4648200" y="152400"/>
          <a:ext cx="4191000" cy="566656"/>
        </p:xfrm>
        <a:graphic>
          <a:graphicData uri="http://schemas.openxmlformats.org/presentationml/2006/ole">
            <p:oleObj spid="_x0000_s24580" name="Equation" r:id="rId4" imgW="1409088" imgH="190417" progId="Equation.3">
              <p:embed/>
            </p:oleObj>
          </a:graphicData>
        </a:graphic>
      </p:graphicFrame>
      <p:graphicFrame>
        <p:nvGraphicFramePr>
          <p:cNvPr id="24581" name="Object 5"/>
          <p:cNvGraphicFramePr>
            <a:graphicFrameLocks noChangeAspect="1"/>
          </p:cNvGraphicFramePr>
          <p:nvPr/>
        </p:nvGraphicFramePr>
        <p:xfrm>
          <a:off x="5562600" y="3810000"/>
          <a:ext cx="3425825" cy="531427"/>
        </p:xfrm>
        <a:graphic>
          <a:graphicData uri="http://schemas.openxmlformats.org/presentationml/2006/ole">
            <p:oleObj spid="_x0000_s24581" name="Equation" r:id="rId5" imgW="1231366" imgH="190417" progId="Equation.3">
              <p:embed/>
            </p:oleObj>
          </a:graphicData>
        </a:graphic>
      </p:graphicFrame>
      <p:graphicFrame>
        <p:nvGraphicFramePr>
          <p:cNvPr id="24582" name="Object 6"/>
          <p:cNvGraphicFramePr>
            <a:graphicFrameLocks noChangeAspect="1"/>
          </p:cNvGraphicFramePr>
          <p:nvPr/>
        </p:nvGraphicFramePr>
        <p:xfrm>
          <a:off x="6477000" y="2819400"/>
          <a:ext cx="2400300" cy="457200"/>
        </p:xfrm>
        <a:graphic>
          <a:graphicData uri="http://schemas.openxmlformats.org/presentationml/2006/ole">
            <p:oleObj spid="_x0000_s24582" name="Equation" r:id="rId6" imgW="1002865" imgH="190417" progId="Equation.3">
              <p:embed/>
            </p:oleObj>
          </a:graphicData>
        </a:graphic>
      </p:graphicFrame>
      <p:graphicFrame>
        <p:nvGraphicFramePr>
          <p:cNvPr id="24583" name="Object 7"/>
          <p:cNvGraphicFramePr>
            <a:graphicFrameLocks noChangeAspect="1"/>
          </p:cNvGraphicFramePr>
          <p:nvPr/>
        </p:nvGraphicFramePr>
        <p:xfrm>
          <a:off x="6477000" y="2133600"/>
          <a:ext cx="2079625" cy="457200"/>
        </p:xfrm>
        <a:graphic>
          <a:graphicData uri="http://schemas.openxmlformats.org/presentationml/2006/ole">
            <p:oleObj spid="_x0000_s24583" name="Equation" r:id="rId7" imgW="863225" imgH="190417" progId="Equation.3">
              <p:embed/>
            </p:oleObj>
          </a:graphicData>
        </a:graphic>
      </p:graphicFrame>
      <p:cxnSp>
        <p:nvCxnSpPr>
          <p:cNvPr id="12" name="Straight Arrow Connector 11"/>
          <p:cNvCxnSpPr/>
          <p:nvPr/>
        </p:nvCxnSpPr>
        <p:spPr>
          <a:xfrm rot="10800000">
            <a:off x="4648200" y="2362200"/>
            <a:ext cx="1752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648200" y="3048000"/>
            <a:ext cx="1828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648200" y="4343400"/>
            <a:ext cx="1828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0" y="0"/>
            <a:ext cx="4191000" cy="715962"/>
          </a:xfrm>
          <a:prstGeom prst="rect">
            <a:avLst/>
          </a:prstGeom>
          <a:solidFill>
            <a:srgbClr val="FFFF00"/>
          </a:solidFill>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mod 8 up counter: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b="1" dirty="0" smtClean="0">
                <a:solidFill>
                  <a:srgbClr val="FF0000"/>
                </a:solidFill>
                <a:effectLst>
                  <a:outerShdw blurRad="38100" dist="38100" dir="2700000" algn="tl">
                    <a:srgbClr val="000000">
                      <a:alpha val="43137"/>
                    </a:srgbClr>
                  </a:outerShdw>
                </a:effectLst>
              </a:rPr>
              <a:t>Modulo 16 Counter</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562600"/>
            <a:ext cx="8229600" cy="563563"/>
          </a:xfrm>
        </p:spPr>
        <p:txBody>
          <a:bodyPr>
            <a:normAutofit fontScale="85000" lnSpcReduction="10000"/>
          </a:bodyPr>
          <a:lstStyle/>
          <a:p>
            <a:r>
              <a:rPr lang="en-US" dirty="0"/>
              <a:t>Figure 9. Traditional circuit for mod 16 up counter</a:t>
            </a:r>
            <a:r>
              <a:rPr lang="en-US" dirty="0" smtClean="0"/>
              <a:t>.</a:t>
            </a:r>
            <a:endParaRPr lang="en-US"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5" name="Object 1"/>
          <p:cNvGraphicFramePr>
            <a:graphicFrameLocks noChangeAspect="1"/>
          </p:cNvGraphicFramePr>
          <p:nvPr/>
        </p:nvGraphicFramePr>
        <p:xfrm>
          <a:off x="1447800" y="2309384"/>
          <a:ext cx="5410200" cy="2948416"/>
        </p:xfrm>
        <a:graphic>
          <a:graphicData uri="http://schemas.openxmlformats.org/presentationml/2006/ole">
            <p:oleObj spid="_x0000_s26625" name="Visio" r:id="rId3" imgW="2746166" imgH="1497777" progId="Visio.Drawing.11">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a:solidFill>
            <a:srgbClr val="FFFF00"/>
          </a:solidFill>
        </p:spPr>
        <p:txBody>
          <a:bodyPr>
            <a:normAutofit fontScale="90000"/>
          </a:bodyPr>
          <a:lstStyle/>
          <a:p>
            <a:r>
              <a:rPr lang="en-US" dirty="0" smtClean="0"/>
              <a:t>mod 16 up counter:</a:t>
            </a:r>
            <a:endParaRPr lang="en-US" dirty="0"/>
          </a:p>
        </p:txBody>
      </p:sp>
      <p:sp>
        <p:nvSpPr>
          <p:cNvPr id="3" name="Content Placeholder 2"/>
          <p:cNvSpPr>
            <a:spLocks noGrp="1"/>
          </p:cNvSpPr>
          <p:nvPr>
            <p:ph idx="1"/>
          </p:nvPr>
        </p:nvSpPr>
        <p:spPr>
          <a:xfrm>
            <a:off x="457200" y="1600201"/>
            <a:ext cx="8229600" cy="1752600"/>
          </a:xfrm>
        </p:spPr>
        <p:txBody>
          <a:bodyPr>
            <a:normAutofit fontScale="92500" lnSpcReduction="20000"/>
          </a:bodyPr>
          <a:lstStyle/>
          <a:p>
            <a:r>
              <a:rPr lang="en-US" dirty="0"/>
              <a:t>Similarly, we can determine the PPRM expressions for the next state outputs of mod 16 up counter as follows:</a:t>
            </a:r>
          </a:p>
          <a:p>
            <a:r>
              <a:rPr lang="en-US" dirty="0"/>
              <a:t> </a:t>
            </a:r>
          </a:p>
          <a:p>
            <a:endParaRPr lang="en-US"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 name="Object 1"/>
          <p:cNvGraphicFramePr>
            <a:graphicFrameLocks noChangeAspect="1"/>
          </p:cNvGraphicFramePr>
          <p:nvPr/>
        </p:nvGraphicFramePr>
        <p:xfrm>
          <a:off x="990600" y="3200400"/>
          <a:ext cx="6492240" cy="877330"/>
        </p:xfrm>
        <a:graphic>
          <a:graphicData uri="http://schemas.openxmlformats.org/presentationml/2006/ole">
            <p:oleObj spid="_x0000_s22529" name="Equation" r:id="rId3" imgW="1409088" imgH="190417" progId="Equation.3">
              <p:embed/>
            </p:oleObj>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143000" y="4191000"/>
          <a:ext cx="4491990" cy="696433"/>
        </p:xfrm>
        <a:graphic>
          <a:graphicData uri="http://schemas.openxmlformats.org/presentationml/2006/ole">
            <p:oleObj spid="_x0000_s22531" name="Equation" r:id="rId4" imgW="1231366" imgH="190417" progId="Equation.3">
              <p:embed/>
            </p:oleObj>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3" name="Object 5"/>
          <p:cNvGraphicFramePr>
            <a:graphicFrameLocks noChangeAspect="1"/>
          </p:cNvGraphicFramePr>
          <p:nvPr/>
        </p:nvGraphicFramePr>
        <p:xfrm>
          <a:off x="1219200" y="5029200"/>
          <a:ext cx="2400300" cy="457200"/>
        </p:xfrm>
        <a:graphic>
          <a:graphicData uri="http://schemas.openxmlformats.org/presentationml/2006/ole">
            <p:oleObj spid="_x0000_s22533" name="Equation" r:id="rId5" imgW="1002865" imgH="190417" progId="Equation.3">
              <p:embed/>
            </p:oleObj>
          </a:graphicData>
        </a:graphic>
      </p:graphicFrame>
      <p:sp>
        <p:nvSpPr>
          <p:cNvPr id="225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5" name="Object 7"/>
          <p:cNvGraphicFramePr>
            <a:graphicFrameLocks noChangeAspect="1"/>
          </p:cNvGraphicFramePr>
          <p:nvPr/>
        </p:nvGraphicFramePr>
        <p:xfrm>
          <a:off x="1219200" y="5715000"/>
          <a:ext cx="2080260" cy="457200"/>
        </p:xfrm>
        <a:graphic>
          <a:graphicData uri="http://schemas.openxmlformats.org/presentationml/2006/ole">
            <p:oleObj spid="_x0000_s22535" name="Equation" r:id="rId6" imgW="863225" imgH="190417"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914400"/>
          </a:xfrm>
          <a:solidFill>
            <a:srgbClr val="FFFF00"/>
          </a:solidFill>
        </p:spPr>
        <p:txBody>
          <a:bodyPr>
            <a:noAutofit/>
          </a:bodyPr>
          <a:lstStyle/>
          <a:p>
            <a:pPr algn="ctr">
              <a:buNone/>
            </a:pPr>
            <a:r>
              <a:rPr lang="en-US" b="1" dirty="0">
                <a:solidFill>
                  <a:srgbClr val="FF0000"/>
                </a:solidFill>
                <a:effectLst>
                  <a:outerShdw blurRad="38100" dist="38100" dir="2700000" algn="tl">
                    <a:srgbClr val="000000">
                      <a:alpha val="43137"/>
                    </a:srgbClr>
                  </a:outerShdw>
                </a:effectLst>
              </a:rPr>
              <a:t>Figure 8. Reversible circuit for mod 16 up counter.</a:t>
            </a:r>
          </a:p>
          <a:p>
            <a:pPr algn="ctr">
              <a:buNone/>
            </a:pPr>
            <a:endParaRPr lang="en-US" b="1" dirty="0">
              <a:solidFill>
                <a:srgbClr val="FF0000"/>
              </a:solidFill>
              <a:effectLst>
                <a:outerShdw blurRad="38100" dist="38100" dir="2700000" algn="tl">
                  <a:srgbClr val="000000">
                    <a:alpha val="43137"/>
                  </a:srgbClr>
                </a:outerShdw>
              </a:effectLst>
            </a:endParaRP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1" name="Object 1"/>
          <p:cNvGraphicFramePr>
            <a:graphicFrameLocks noChangeAspect="1"/>
          </p:cNvGraphicFramePr>
          <p:nvPr/>
        </p:nvGraphicFramePr>
        <p:xfrm>
          <a:off x="609601" y="2095718"/>
          <a:ext cx="5791200" cy="4533682"/>
        </p:xfrm>
        <a:graphic>
          <a:graphicData uri="http://schemas.openxmlformats.org/presentationml/2006/ole">
            <p:oleObj spid="_x0000_s25601" name="Visio" r:id="rId3" imgW="1893240" imgH="1471882" progId="Visio.Drawing.11">
              <p:embed/>
            </p:oleObj>
          </a:graphicData>
        </a:graphic>
      </p:graphicFrame>
      <p:sp>
        <p:nvSpPr>
          <p:cNvPr id="6" name="Rectangle 5"/>
          <p:cNvSpPr/>
          <p:nvPr/>
        </p:nvSpPr>
        <p:spPr>
          <a:xfrm>
            <a:off x="1828800" y="1981200"/>
            <a:ext cx="3352800" cy="4191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TextBox 6"/>
          <p:cNvSpPr txBox="1"/>
          <p:nvPr/>
        </p:nvSpPr>
        <p:spPr>
          <a:xfrm>
            <a:off x="1828800" y="1143000"/>
            <a:ext cx="1524000" cy="381000"/>
          </a:xfrm>
          <a:prstGeom prst="rect">
            <a:avLst/>
          </a:prstGeom>
          <a:solidFill>
            <a:srgbClr val="FFFF00"/>
          </a:solidFill>
        </p:spPr>
        <p:txBody>
          <a:bodyPr wrap="square" rtlCol="0">
            <a:spAutoFit/>
          </a:bodyPr>
          <a:lstStyle/>
          <a:p>
            <a:r>
              <a:rPr lang="en-US" dirty="0" smtClean="0"/>
              <a:t>combinational</a:t>
            </a:r>
            <a:endParaRPr lang="en-US" dirty="0"/>
          </a:p>
        </p:txBody>
      </p:sp>
      <p:cxnSp>
        <p:nvCxnSpPr>
          <p:cNvPr id="9" name="Straight Arrow Connector 8"/>
          <p:cNvCxnSpPr/>
          <p:nvPr/>
        </p:nvCxnSpPr>
        <p:spPr>
          <a:xfrm rot="16200000" flipH="1">
            <a:off x="2019300" y="1638300"/>
            <a:ext cx="4572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48400" y="4953000"/>
            <a:ext cx="1524000" cy="923330"/>
          </a:xfrm>
          <a:prstGeom prst="rect">
            <a:avLst/>
          </a:prstGeom>
          <a:solidFill>
            <a:srgbClr val="FFFF00"/>
          </a:solidFill>
        </p:spPr>
        <p:txBody>
          <a:bodyPr wrap="square" rtlCol="0">
            <a:spAutoFit/>
          </a:bodyPr>
          <a:lstStyle/>
          <a:p>
            <a:r>
              <a:rPr lang="en-US" dirty="0" smtClean="0"/>
              <a:t>External quantum memory</a:t>
            </a:r>
            <a:endParaRPr lang="en-US" dirty="0"/>
          </a:p>
        </p:txBody>
      </p:sp>
      <p:cxnSp>
        <p:nvCxnSpPr>
          <p:cNvPr id="13" name="Straight Arrow Connector 12"/>
          <p:cNvCxnSpPr>
            <a:stCxn id="11" idx="1"/>
          </p:cNvCxnSpPr>
          <p:nvPr/>
        </p:nvCxnSpPr>
        <p:spPr>
          <a:xfrm rot="10800000" flipV="1">
            <a:off x="5257800" y="5414664"/>
            <a:ext cx="990600" cy="147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603" name="Object 3"/>
          <p:cNvGraphicFramePr>
            <a:graphicFrameLocks noChangeAspect="1"/>
          </p:cNvGraphicFramePr>
          <p:nvPr/>
        </p:nvGraphicFramePr>
        <p:xfrm>
          <a:off x="5761105" y="1371600"/>
          <a:ext cx="3382895" cy="457460"/>
        </p:xfrm>
        <a:graphic>
          <a:graphicData uri="http://schemas.openxmlformats.org/presentationml/2006/ole">
            <p:oleObj spid="_x0000_s25603" name="Equation" r:id="rId4" imgW="1409088" imgH="190417" progId="Equation.3">
              <p:embed/>
            </p:oleObj>
          </a:graphicData>
        </a:graphic>
      </p:graphicFrame>
      <p:graphicFrame>
        <p:nvGraphicFramePr>
          <p:cNvPr id="25604" name="Object 4"/>
          <p:cNvGraphicFramePr>
            <a:graphicFrameLocks noChangeAspect="1"/>
          </p:cNvGraphicFramePr>
          <p:nvPr/>
        </p:nvGraphicFramePr>
        <p:xfrm>
          <a:off x="6705600" y="3886200"/>
          <a:ext cx="2079625" cy="457200"/>
        </p:xfrm>
        <a:graphic>
          <a:graphicData uri="http://schemas.openxmlformats.org/presentationml/2006/ole">
            <p:oleObj spid="_x0000_s25604" name="Equation" r:id="rId5" imgW="863225" imgH="190417" progId="Equation.3">
              <p:embed/>
            </p:oleObj>
          </a:graphicData>
        </a:graphic>
      </p:graphicFrame>
      <p:graphicFrame>
        <p:nvGraphicFramePr>
          <p:cNvPr id="25605" name="Object 5"/>
          <p:cNvGraphicFramePr>
            <a:graphicFrameLocks noChangeAspect="1"/>
          </p:cNvGraphicFramePr>
          <p:nvPr/>
        </p:nvGraphicFramePr>
        <p:xfrm>
          <a:off x="6743700" y="3276600"/>
          <a:ext cx="2400300" cy="457200"/>
        </p:xfrm>
        <a:graphic>
          <a:graphicData uri="http://schemas.openxmlformats.org/presentationml/2006/ole">
            <p:oleObj spid="_x0000_s25605" name="Equation" r:id="rId6" imgW="1002865" imgH="190417" progId="Equation.3">
              <p:embed/>
            </p:oleObj>
          </a:graphicData>
        </a:graphic>
      </p:graphicFrame>
      <p:graphicFrame>
        <p:nvGraphicFramePr>
          <p:cNvPr id="25606" name="Object 6"/>
          <p:cNvGraphicFramePr>
            <a:graphicFrameLocks noChangeAspect="1"/>
          </p:cNvGraphicFramePr>
          <p:nvPr/>
        </p:nvGraphicFramePr>
        <p:xfrm>
          <a:off x="6324600" y="2667000"/>
          <a:ext cx="2819400" cy="437674"/>
        </p:xfrm>
        <a:graphic>
          <a:graphicData uri="http://schemas.openxmlformats.org/presentationml/2006/ole">
            <p:oleObj spid="_x0000_s25606" name="Equation" r:id="rId7" imgW="1231366" imgH="190417" progId="Equation.3">
              <p:embed/>
            </p:oleObj>
          </a:graphicData>
        </a:graphic>
      </p:graphicFrame>
      <p:cxnSp>
        <p:nvCxnSpPr>
          <p:cNvPr id="23" name="Straight Arrow Connector 22"/>
          <p:cNvCxnSpPr/>
          <p:nvPr/>
        </p:nvCxnSpPr>
        <p:spPr>
          <a:xfrm rot="5400000">
            <a:off x="5676900" y="2019300"/>
            <a:ext cx="914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6019800" y="3505200"/>
            <a:ext cx="6858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5867400" y="2971800"/>
            <a:ext cx="533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6019800" y="3886200"/>
            <a:ext cx="762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19800"/>
            <a:ext cx="8305800" cy="838200"/>
          </a:xfrm>
        </p:spPr>
        <p:txBody>
          <a:bodyPr>
            <a:noAutofit/>
          </a:bodyPr>
          <a:lstStyle/>
          <a:p>
            <a:pPr>
              <a:buNone/>
            </a:pPr>
            <a:r>
              <a:rPr lang="en-US" sz="2000" dirty="0"/>
              <a:t>Figure 10. Reversible circuit for mod 16 up counter </a:t>
            </a:r>
            <a:r>
              <a:rPr lang="en-US" sz="2000" dirty="0">
                <a:solidFill>
                  <a:srgbClr val="FF0000"/>
                </a:solidFill>
              </a:rPr>
              <a:t>after replacement </a:t>
            </a:r>
            <a:r>
              <a:rPr lang="en-US" sz="2000" dirty="0"/>
              <a:t>of the T flip-flops and </a:t>
            </a:r>
            <a:r>
              <a:rPr lang="en-US" sz="2000" dirty="0" err="1"/>
              <a:t>AND</a:t>
            </a:r>
            <a:r>
              <a:rPr lang="en-US" sz="2000" dirty="0"/>
              <a:t> gates of Figure 9 by their reversible counter parts.</a:t>
            </a: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49" name="Object 1"/>
          <p:cNvGraphicFramePr>
            <a:graphicFrameLocks noChangeAspect="1"/>
          </p:cNvGraphicFramePr>
          <p:nvPr/>
        </p:nvGraphicFramePr>
        <p:xfrm>
          <a:off x="838200" y="1712495"/>
          <a:ext cx="5638800" cy="4154905"/>
        </p:xfrm>
        <a:graphic>
          <a:graphicData uri="http://schemas.openxmlformats.org/presentationml/2006/ole">
            <p:oleObj spid="_x0000_s27649" name="Visio" r:id="rId3" imgW="4238382" imgH="3123876" progId="Visio.Drawing.11">
              <p:embed/>
            </p:oleObj>
          </a:graphicData>
        </a:graphic>
      </p:graphicFrame>
      <p:sp>
        <p:nvSpPr>
          <p:cNvPr id="6" name="Content Placeholder 2"/>
          <p:cNvSpPr txBox="1">
            <a:spLocks/>
          </p:cNvSpPr>
          <p:nvPr/>
        </p:nvSpPr>
        <p:spPr>
          <a:xfrm>
            <a:off x="0" y="0"/>
            <a:ext cx="9144000" cy="914400"/>
          </a:xfrm>
          <a:prstGeom prst="rect">
            <a:avLst/>
          </a:prstGeom>
          <a:solidFill>
            <a:srgbClr val="FFFF00"/>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n-lt"/>
                <a:ea typeface="+mn-ea"/>
                <a:cs typeface="+mn-cs"/>
              </a:rPr>
              <a:t>Figure 8. Reversible circuit for mod 16 up counter.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Table 3. Comparison of</a:t>
            </a:r>
            <a:r>
              <a:rPr lang="en-US" sz="2400" dirty="0">
                <a:solidFill>
                  <a:srgbClr val="FF0000"/>
                </a:solidFill>
              </a:rPr>
              <a:t> our direct design </a:t>
            </a:r>
            <a:r>
              <a:rPr lang="en-US" sz="2400" dirty="0"/>
              <a:t>and </a:t>
            </a:r>
            <a:r>
              <a:rPr lang="en-US" sz="2400" dirty="0">
                <a:solidFill>
                  <a:srgbClr val="FF0000"/>
                </a:solidFill>
              </a:rPr>
              <a:t>replacement technique </a:t>
            </a:r>
            <a:r>
              <a:rPr lang="en-US" sz="2400" dirty="0"/>
              <a:t>for mod 8 and mod 16 up counters</a:t>
            </a:r>
            <a:r>
              <a:rPr lang="en-US" sz="2400" dirty="0" smtClean="0"/>
              <a:t>.</a:t>
            </a:r>
            <a:endParaRPr lang="en-US" sz="2400" dirty="0"/>
          </a:p>
        </p:txBody>
      </p:sp>
      <p:graphicFrame>
        <p:nvGraphicFramePr>
          <p:cNvPr id="4" name="Content Placeholder 3"/>
          <p:cNvGraphicFramePr>
            <a:graphicFrameLocks noGrp="1"/>
          </p:cNvGraphicFramePr>
          <p:nvPr>
            <p:ph idx="1"/>
          </p:nvPr>
        </p:nvGraphicFramePr>
        <p:xfrm>
          <a:off x="1752600" y="2362200"/>
          <a:ext cx="6019800" cy="1988820"/>
        </p:xfrm>
        <a:graphic>
          <a:graphicData uri="http://schemas.openxmlformats.org/drawingml/2006/table">
            <a:tbl>
              <a:tblPr/>
              <a:tblGrid>
                <a:gridCol w="1203960"/>
                <a:gridCol w="1203960"/>
                <a:gridCol w="1203960"/>
                <a:gridCol w="1203960"/>
                <a:gridCol w="1203960"/>
              </a:tblGrid>
              <a:tr h="419100">
                <a:tc>
                  <a:txBody>
                    <a:bodyPr/>
                    <a:lstStyle/>
                    <a:p>
                      <a:pPr marL="0" marR="0" algn="ctr">
                        <a:spcBef>
                          <a:spcPts val="0"/>
                        </a:spcBef>
                        <a:spcAft>
                          <a:spcPts val="0"/>
                        </a:spcAft>
                      </a:pPr>
                      <a:endParaRPr lang="en-US" sz="24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n-US" sz="2400">
                          <a:latin typeface="Times New Roman"/>
                          <a:ea typeface="Times New Roman"/>
                          <a:cs typeface="Times New Roman"/>
                        </a:rPr>
                        <a:t>Our direct technique</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400">
                          <a:latin typeface="Times New Roman"/>
                          <a:ea typeface="Times New Roman"/>
                          <a:cs typeface="Times New Roman"/>
                        </a:rPr>
                        <a:t>Replacement technique</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19100">
                <a:tc>
                  <a:txBody>
                    <a:bodyPr/>
                    <a:lstStyle/>
                    <a:p>
                      <a:pPr marL="0" marR="0" algn="ctr">
                        <a:spcBef>
                          <a:spcPts val="0"/>
                        </a:spcBef>
                        <a:spcAft>
                          <a:spcPts val="0"/>
                        </a:spcAft>
                      </a:pPr>
                      <a:r>
                        <a:rPr lang="en-US" sz="2400" dirty="0">
                          <a:latin typeface="Times New Roman"/>
                          <a:ea typeface="Times New Roman"/>
                          <a:cs typeface="Times New Roman"/>
                        </a:rPr>
                        <a:t>Counter</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Cost</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Garbage</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imes New Roman"/>
                          <a:ea typeface="Times New Roman"/>
                          <a:cs typeface="Times New Roman"/>
                        </a:rPr>
                        <a:t>Cost</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imes New Roman"/>
                          <a:ea typeface="Times New Roman"/>
                          <a:cs typeface="Times New Roman"/>
                        </a:rPr>
                        <a:t>Garbage</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00">
                <a:tc>
                  <a:txBody>
                    <a:bodyPr/>
                    <a:lstStyle/>
                    <a:p>
                      <a:pPr marL="0" marR="0" algn="ctr">
                        <a:spcBef>
                          <a:spcPts val="0"/>
                        </a:spcBef>
                        <a:spcAft>
                          <a:spcPts val="0"/>
                        </a:spcAft>
                      </a:pPr>
                      <a:r>
                        <a:rPr lang="en-US" sz="2400">
                          <a:latin typeface="Times New Roman"/>
                          <a:ea typeface="Times New Roman"/>
                          <a:cs typeface="Times New Roman"/>
                        </a:rPr>
                        <a:t>mod 8</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latin typeface="Times New Roman"/>
                          <a:ea typeface="Times New Roman"/>
                          <a:cs typeface="Times New Roman"/>
                        </a:rPr>
                        <a:t>19</a:t>
                      </a:r>
                      <a:endParaRPr lang="en-US" sz="3200" dirty="0">
                        <a:solidFill>
                          <a:srgbClr val="FF0000"/>
                        </a:solidFill>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2</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24</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4</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00">
                <a:tc>
                  <a:txBody>
                    <a:bodyPr/>
                    <a:lstStyle/>
                    <a:p>
                      <a:pPr marL="0" marR="0" algn="ctr">
                        <a:spcBef>
                          <a:spcPts val="0"/>
                        </a:spcBef>
                        <a:spcAft>
                          <a:spcPts val="0"/>
                        </a:spcAft>
                      </a:pPr>
                      <a:r>
                        <a:rPr lang="en-US" sz="2400">
                          <a:latin typeface="Times New Roman"/>
                          <a:ea typeface="Times New Roman"/>
                          <a:cs typeface="Times New Roman"/>
                        </a:rPr>
                        <a:t>mod 16</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latin typeface="Times New Roman"/>
                          <a:ea typeface="Times New Roman"/>
                          <a:cs typeface="Times New Roman"/>
                        </a:rPr>
                        <a:t>35</a:t>
                      </a:r>
                      <a:endParaRPr lang="en-US" sz="3200" dirty="0">
                        <a:solidFill>
                          <a:srgbClr val="FF0000"/>
                        </a:solidFill>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imes New Roman"/>
                          <a:ea typeface="Times New Roman"/>
                          <a:cs typeface="Times New Roman"/>
                        </a:rPr>
                        <a:t>4</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imes New Roman"/>
                          <a:ea typeface="Times New Roman"/>
                          <a:cs typeface="Times New Roman"/>
                        </a:rPr>
                        <a:t>40</a:t>
                      </a:r>
                      <a:endParaRPr lang="en-US" sz="320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6</a:t>
                      </a:r>
                      <a:endParaRPr lang="en-US" sz="3200" dirty="0">
                        <a:latin typeface="Times New Roman"/>
                        <a:ea typeface="Times New Roman"/>
                        <a:cs typeface="Times New Roman"/>
                      </a:endParaRPr>
                    </a:p>
                  </a:txBody>
                  <a:tcPr marL="54828" marR="5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pattern</a:t>
            </a:r>
            <a:endParaRPr lang="en-US" dirty="0"/>
          </a:p>
        </p:txBody>
      </p:sp>
      <p:sp>
        <p:nvSpPr>
          <p:cNvPr id="3" name="Content Placeholder 2"/>
          <p:cNvSpPr>
            <a:spLocks noGrp="1"/>
          </p:cNvSpPr>
          <p:nvPr>
            <p:ph idx="1"/>
          </p:nvPr>
        </p:nvSpPr>
        <p:spPr>
          <a:xfrm>
            <a:off x="609600" y="4572000"/>
            <a:ext cx="8229600" cy="944563"/>
          </a:xfrm>
        </p:spPr>
        <p:txBody>
          <a:bodyPr/>
          <a:lstStyle/>
          <a:p>
            <a:r>
              <a:rPr lang="en-US" dirty="0"/>
              <a:t>for </a:t>
            </a:r>
            <a:r>
              <a:rPr lang="en-US" dirty="0" smtClean="0"/>
              <a:t> </a:t>
            </a:r>
            <a:endParaRPr lang="en-US"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533400" y="2589328"/>
          <a:ext cx="6324600" cy="611072"/>
        </p:xfrm>
        <a:graphic>
          <a:graphicData uri="http://schemas.openxmlformats.org/presentationml/2006/ole">
            <p:oleObj spid="_x0000_s29697" name="Equation" r:id="rId3" imgW="1968500" imgH="190500" progId="Equation.3">
              <p:embed/>
            </p:oleObj>
          </a:graphicData>
        </a:graphic>
      </p:graphicFrame>
      <p:sp>
        <p:nvSpPr>
          <p:cNvPr id="29700" name="Rectangle 4"/>
          <p:cNvSpPr>
            <a:spLocks noChangeArrowheads="1"/>
          </p:cNvSpPr>
          <p:nvPr/>
        </p:nvSpPr>
        <p:spPr bwMode="auto">
          <a:xfrm>
            <a:off x="7239000" y="2666257"/>
            <a:ext cx="152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9699" name="Object 3"/>
          <p:cNvGraphicFramePr>
            <a:graphicFrameLocks noChangeAspect="1"/>
          </p:cNvGraphicFramePr>
          <p:nvPr/>
        </p:nvGraphicFramePr>
        <p:xfrm>
          <a:off x="8001000" y="2743200"/>
          <a:ext cx="690563" cy="381000"/>
        </p:xfrm>
        <a:graphic>
          <a:graphicData uri="http://schemas.openxmlformats.org/presentationml/2006/ole">
            <p:oleObj spid="_x0000_s29699" name="Equation" r:id="rId4" imgW="279279" imgH="152334" progId="Equation.3">
              <p:embed/>
            </p:oleObj>
          </a:graphicData>
        </a:graphic>
      </p:graphicFrame>
      <p:sp>
        <p:nvSpPr>
          <p:cNvPr id="29701" name="Rectangle 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2" name="Object 6"/>
          <p:cNvGraphicFramePr>
            <a:graphicFrameLocks noChangeAspect="1"/>
          </p:cNvGraphicFramePr>
          <p:nvPr/>
        </p:nvGraphicFramePr>
        <p:xfrm>
          <a:off x="609600" y="3505200"/>
          <a:ext cx="3467100" cy="762000"/>
        </p:xfrm>
        <a:graphic>
          <a:graphicData uri="http://schemas.openxmlformats.org/presentationml/2006/ole">
            <p:oleObj spid="_x0000_s29702" name="Equation" r:id="rId5" imgW="863225" imgH="190417" progId="Equation.3">
              <p:embed/>
            </p:oleObj>
          </a:graphicData>
        </a:graphic>
      </p:graphicFrame>
      <p:sp>
        <p:nvSpPr>
          <p:cNvPr id="297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4" name="Object 8"/>
          <p:cNvGraphicFramePr>
            <a:graphicFrameLocks noChangeAspect="1"/>
          </p:cNvGraphicFramePr>
          <p:nvPr/>
        </p:nvGraphicFramePr>
        <p:xfrm>
          <a:off x="1905000" y="4648200"/>
          <a:ext cx="762000" cy="420414"/>
        </p:xfrm>
        <a:graphic>
          <a:graphicData uri="http://schemas.openxmlformats.org/presentationml/2006/ole">
            <p:oleObj spid="_x0000_s29704" name="Equation" r:id="rId6" imgW="279279" imgH="152334"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solidFill>
            <a:schemeClr val="accent1">
              <a:lumMod val="20000"/>
              <a:lumOff val="80000"/>
            </a:schemeClr>
          </a:solidFill>
        </p:spPr>
        <p:txBody>
          <a:bodyPr>
            <a:normAutofit/>
          </a:bodyPr>
          <a:lstStyle/>
          <a:p>
            <a:r>
              <a:rPr lang="en-US" b="1" dirty="0" smtClean="0"/>
              <a:t>Conclusions</a:t>
            </a:r>
            <a:endParaRPr lang="en-US" dirty="0"/>
          </a:p>
        </p:txBody>
      </p:sp>
      <p:sp>
        <p:nvSpPr>
          <p:cNvPr id="3" name="Content Placeholder 2"/>
          <p:cNvSpPr>
            <a:spLocks noGrp="1"/>
          </p:cNvSpPr>
          <p:nvPr>
            <p:ph idx="1"/>
          </p:nvPr>
        </p:nvSpPr>
        <p:spPr>
          <a:xfrm>
            <a:off x="304800" y="914400"/>
            <a:ext cx="8610600" cy="5638800"/>
          </a:xfrm>
        </p:spPr>
        <p:txBody>
          <a:bodyPr>
            <a:noAutofit/>
          </a:bodyPr>
          <a:lstStyle/>
          <a:p>
            <a:pPr marL="514350" indent="-514350">
              <a:buFont typeface="+mj-lt"/>
              <a:buAutoNum type="arabicPeriod"/>
            </a:pPr>
            <a:r>
              <a:rPr lang="en-US" sz="2000" dirty="0" smtClean="0"/>
              <a:t>Reversible </a:t>
            </a:r>
            <a:r>
              <a:rPr lang="en-US" sz="2000" dirty="0"/>
              <a:t>logic is very important for low power and quantum circuit design. </a:t>
            </a:r>
            <a:endParaRPr lang="en-US" sz="2000" dirty="0" smtClean="0"/>
          </a:p>
          <a:p>
            <a:pPr marL="514350" indent="-514350">
              <a:buFont typeface="+mj-lt"/>
              <a:buAutoNum type="arabicPeriod"/>
            </a:pPr>
            <a:endParaRPr lang="en-US" sz="2000" dirty="0"/>
          </a:p>
          <a:p>
            <a:pPr marL="514350" indent="-514350">
              <a:buFont typeface="+mj-lt"/>
              <a:buAutoNum type="arabicPeriod"/>
            </a:pPr>
            <a:r>
              <a:rPr lang="en-US" sz="2000" dirty="0" smtClean="0"/>
              <a:t>Most </a:t>
            </a:r>
            <a:r>
              <a:rPr lang="en-US" sz="2000" dirty="0"/>
              <a:t>of the attempts on reversible logic design concentrate on reversible combinational logic design [9-22]. </a:t>
            </a:r>
            <a:endParaRPr lang="en-US" sz="2000" dirty="0" smtClean="0"/>
          </a:p>
          <a:p>
            <a:pPr marL="514350" indent="-514350">
              <a:buFont typeface="+mj-lt"/>
              <a:buAutoNum type="arabicPeriod"/>
            </a:pPr>
            <a:endParaRPr lang="en-US" sz="2000" dirty="0"/>
          </a:p>
          <a:p>
            <a:pPr marL="514350" indent="-514350">
              <a:buFont typeface="+mj-lt"/>
              <a:buAutoNum type="arabicPeriod"/>
            </a:pPr>
            <a:r>
              <a:rPr lang="en-US" sz="2000" dirty="0" smtClean="0"/>
              <a:t>Only </a:t>
            </a:r>
            <a:r>
              <a:rPr lang="en-US" sz="2000" dirty="0"/>
              <a:t>a few attempts were made on reversible sequential circuit design [23-28, 32-35</a:t>
            </a:r>
            <a:r>
              <a:rPr lang="en-US" sz="2000" dirty="0" smtClean="0"/>
              <a:t>].</a:t>
            </a:r>
          </a:p>
          <a:p>
            <a:pPr marL="514350" indent="-514350">
              <a:buFont typeface="+mj-lt"/>
              <a:buAutoNum type="arabicPeriod"/>
            </a:pPr>
            <a:endParaRPr lang="en-US" sz="2000" dirty="0"/>
          </a:p>
          <a:p>
            <a:pPr marL="514350" indent="-514350">
              <a:buFont typeface="+mj-lt"/>
              <a:buAutoNum type="arabicPeriod"/>
            </a:pPr>
            <a:r>
              <a:rPr lang="en-US" sz="2000" dirty="0" smtClean="0"/>
              <a:t> </a:t>
            </a:r>
            <a:r>
              <a:rPr lang="en-US" sz="2000" dirty="0"/>
              <a:t>The major works on reversible sequential circuit design [23-27] propose implementations of flip-flops and suggest that sequential circuit be constructed by replacing the flip-flops and gates of the traditional designs by their reversible counter parts. </a:t>
            </a:r>
            <a:endParaRPr lang="en-US" sz="2000" dirty="0" smtClean="0"/>
          </a:p>
          <a:p>
            <a:pPr marL="514350" indent="-514350">
              <a:buFont typeface="+mj-lt"/>
              <a:buAutoNum type="arabicPeriod"/>
            </a:pPr>
            <a:endParaRPr lang="en-US" sz="2000" dirty="0"/>
          </a:p>
          <a:p>
            <a:pPr marL="514350" indent="-514350">
              <a:buFont typeface="+mj-lt"/>
              <a:buAutoNum type="arabicPeriod"/>
            </a:pPr>
            <a:r>
              <a:rPr lang="en-US" sz="2000" dirty="0" smtClean="0"/>
              <a:t>This </a:t>
            </a:r>
            <a:r>
              <a:rPr lang="en-US" sz="2000" dirty="0"/>
              <a:t>method leads to reversible sequential circuits with higher realization costs and garbage outputs. In this paper, we present a method of synchronous counter design directly from reversible gates. </a:t>
            </a:r>
            <a:endParaRPr lang="en-US" sz="2000" dirty="0" smtClean="0"/>
          </a:p>
          <a:p>
            <a:pPr marL="514350" indent="-514350">
              <a:buFont typeface="+mj-lt"/>
              <a:buAutoNum type="arabicPeriod"/>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solidFill>
            <a:schemeClr val="accent1">
              <a:lumMod val="20000"/>
              <a:lumOff val="80000"/>
            </a:schemeClr>
          </a:solidFill>
        </p:spPr>
        <p:txBody>
          <a:bodyPr>
            <a:normAutofit/>
          </a:bodyPr>
          <a:lstStyle/>
          <a:p>
            <a:r>
              <a:rPr lang="en-US" b="1" dirty="0" smtClean="0"/>
              <a:t>Conclusions (cont)</a:t>
            </a:r>
            <a:endParaRPr lang="en-US" dirty="0"/>
          </a:p>
        </p:txBody>
      </p:sp>
      <p:sp>
        <p:nvSpPr>
          <p:cNvPr id="3" name="Content Placeholder 2"/>
          <p:cNvSpPr>
            <a:spLocks noGrp="1"/>
          </p:cNvSpPr>
          <p:nvPr>
            <p:ph idx="1"/>
          </p:nvPr>
        </p:nvSpPr>
        <p:spPr>
          <a:xfrm>
            <a:off x="304800" y="914400"/>
            <a:ext cx="8610600" cy="5638800"/>
          </a:xfrm>
        </p:spPr>
        <p:txBody>
          <a:bodyPr>
            <a:noAutofit/>
          </a:bodyPr>
          <a:lstStyle/>
          <a:p>
            <a:pPr marL="514350" indent="-514350">
              <a:buAutoNum type="arabicPeriod" startAt="6"/>
            </a:pPr>
            <a:r>
              <a:rPr lang="en-US" sz="1800" dirty="0" smtClean="0"/>
              <a:t>This </a:t>
            </a:r>
            <a:r>
              <a:rPr lang="en-US" sz="1800" dirty="0"/>
              <a:t>method produces circuit with lesser realization cost and lesser garbage outputs than the circuit produced by replacement method. The proposed method also generates expressions for the next state outputs, which can be expressed in general terms for all up counters. </a:t>
            </a:r>
            <a:endParaRPr lang="en-US" sz="1800" dirty="0" smtClean="0"/>
          </a:p>
          <a:p>
            <a:pPr marL="514350" indent="-514350">
              <a:buAutoNum type="arabicPeriod" startAt="6"/>
            </a:pPr>
            <a:endParaRPr lang="en-US" sz="1800" dirty="0" smtClean="0"/>
          </a:p>
          <a:p>
            <a:pPr marL="514350" indent="-514350">
              <a:buAutoNum type="arabicPeriod" startAt="6"/>
            </a:pPr>
            <a:r>
              <a:rPr lang="en-US" sz="1800" dirty="0" smtClean="0"/>
              <a:t>This </a:t>
            </a:r>
            <a:r>
              <a:rPr lang="en-US" sz="1800" dirty="0"/>
              <a:t>generalization of the expressions for the next state outputs makes synchronous up counter design very easy and efficient</a:t>
            </a:r>
            <a:r>
              <a:rPr lang="en-US" sz="1800" dirty="0" smtClean="0"/>
              <a:t>.</a:t>
            </a:r>
          </a:p>
          <a:p>
            <a:pPr marL="514350" indent="-514350">
              <a:buAutoNum type="arabicPeriod" startAt="6"/>
            </a:pPr>
            <a:endParaRPr lang="en-US" sz="1800" dirty="0" smtClean="0"/>
          </a:p>
          <a:p>
            <a:pPr marL="514350" indent="-514350">
              <a:buAutoNum type="arabicPeriod" startAt="6"/>
            </a:pPr>
            <a:r>
              <a:rPr lang="en-US" sz="1800" dirty="0" smtClean="0"/>
              <a:t> </a:t>
            </a:r>
            <a:r>
              <a:rPr lang="en-US" sz="1800" dirty="0"/>
              <a:t>Traditionally, state minimization and state assignment are parts of the entire synthesis procedure of finite state machines. </a:t>
            </a:r>
            <a:endParaRPr lang="en-US" sz="1800" dirty="0" smtClean="0"/>
          </a:p>
          <a:p>
            <a:pPr marL="514350" indent="-514350">
              <a:buAutoNum type="arabicPeriod" startAt="6"/>
            </a:pPr>
            <a:endParaRPr lang="en-US" sz="1800" dirty="0" smtClean="0"/>
          </a:p>
          <a:p>
            <a:pPr marL="514350" indent="-514350">
              <a:buAutoNum type="arabicPeriod" startAt="6"/>
            </a:pPr>
            <a:r>
              <a:rPr lang="en-US" sz="1800" dirty="0" smtClean="0"/>
              <a:t>The </a:t>
            </a:r>
            <a:r>
              <a:rPr lang="en-US" sz="1800" dirty="0"/>
              <a:t>role of these two processes in the realization of reversible sequential circuits [32,34] should be further investigated</a:t>
            </a:r>
            <a:r>
              <a:rPr lang="en-US" sz="1800" dirty="0" smtClean="0"/>
              <a:t>.</a:t>
            </a:r>
          </a:p>
          <a:p>
            <a:pPr marL="514350" indent="-514350">
              <a:buAutoNum type="arabicPeriod" startAt="6"/>
            </a:pPr>
            <a:endParaRPr lang="en-US" sz="1800" dirty="0" smtClean="0"/>
          </a:p>
          <a:p>
            <a:pPr marL="514350" indent="-514350">
              <a:buAutoNum type="arabicPeriod" startAt="6"/>
            </a:pPr>
            <a:r>
              <a:rPr lang="en-US" sz="1800" dirty="0" smtClean="0"/>
              <a:t>We showed a method that is specialized to certain type of counters. We can create similar methods for quantum circuits specialized to other types of counters, shifters or other sequential circuits.</a:t>
            </a:r>
            <a:endParaRPr lang="en-US" sz="1800" dirty="0"/>
          </a:p>
          <a:p>
            <a:pPr marL="514350" indent="-514350">
              <a:buFont typeface="+mj-lt"/>
              <a:buAutoNum type="arabicPeriod"/>
            </a:pP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FFFF00"/>
          </a:solidFill>
        </p:spPr>
        <p:txBody>
          <a:bodyPr>
            <a:normAutofit/>
          </a:bodyPr>
          <a:lstStyle/>
          <a:p>
            <a:r>
              <a:rPr lang="en-US" sz="6600" b="1" dirty="0" smtClean="0">
                <a:solidFill>
                  <a:srgbClr val="FF0000"/>
                </a:solidFill>
                <a:effectLst>
                  <a:outerShdw blurRad="38100" dist="38100" dir="2700000" algn="tl">
                    <a:srgbClr val="000000">
                      <a:alpha val="43137"/>
                    </a:srgbClr>
                  </a:outerShdw>
                </a:effectLst>
              </a:rPr>
              <a:t>Large </a:t>
            </a:r>
            <a:r>
              <a:rPr lang="en-US" sz="6600" b="1" dirty="0" err="1" smtClean="0">
                <a:solidFill>
                  <a:srgbClr val="FF0000"/>
                </a:solidFill>
                <a:effectLst>
                  <a:outerShdw blurRad="38100" dist="38100" dir="2700000" algn="tl">
                    <a:srgbClr val="000000">
                      <a:alpha val="43137"/>
                    </a:srgbClr>
                  </a:outerShdw>
                </a:effectLst>
              </a:rPr>
              <a:t>Toffoli</a:t>
            </a:r>
            <a:r>
              <a:rPr lang="en-US" sz="6600" b="1" dirty="0" smtClean="0">
                <a:solidFill>
                  <a:srgbClr val="FF0000"/>
                </a:solidFill>
                <a:effectLst>
                  <a:outerShdw blurRad="38100" dist="38100" dir="2700000" algn="tl">
                    <a:srgbClr val="000000">
                      <a:alpha val="43137"/>
                    </a:srgbClr>
                  </a:outerShdw>
                </a:effectLst>
              </a:rPr>
              <a:t> Gates</a:t>
            </a:r>
            <a:endParaRPr lang="en-US" sz="6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105400"/>
            <a:ext cx="8229600" cy="1020763"/>
          </a:xfrm>
        </p:spPr>
        <p:txBody>
          <a:bodyPr>
            <a:normAutofit fontScale="77500" lnSpcReduction="20000"/>
          </a:bodyPr>
          <a:lstStyle/>
          <a:p>
            <a:r>
              <a:rPr lang="en-US" dirty="0"/>
              <a:t>Figure 2. Realizations of (a) 4×4 and (b) 5×5 </a:t>
            </a:r>
            <a:r>
              <a:rPr lang="en-US" dirty="0" err="1"/>
              <a:t>Toffoli</a:t>
            </a:r>
            <a:r>
              <a:rPr lang="en-US" dirty="0"/>
              <a:t> gates using 3×3 </a:t>
            </a:r>
            <a:r>
              <a:rPr lang="en-US" dirty="0" err="1"/>
              <a:t>Toffoli</a:t>
            </a:r>
            <a:r>
              <a:rPr lang="en-US" dirty="0"/>
              <a:t> gates, </a:t>
            </a:r>
            <a:r>
              <a:rPr lang="en-US" dirty="0" err="1"/>
              <a:t>ancilla</a:t>
            </a:r>
            <a:r>
              <a:rPr lang="en-US" dirty="0"/>
              <a:t> bits and garbage bits that is used in this paper.</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457200" y="1371600"/>
          <a:ext cx="7846594" cy="3276600"/>
        </p:xfrm>
        <a:graphic>
          <a:graphicData uri="http://schemas.openxmlformats.org/presentationml/2006/ole">
            <p:oleObj spid="_x0000_s1025" name="Visio" r:id="rId3" imgW="3288568" imgH="1371089" progId="Visio.Drawing.11">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763000" cy="5867400"/>
          </a:xfrm>
        </p:spPr>
        <p:txBody>
          <a:bodyPr>
            <a:noAutofit/>
          </a:bodyPr>
          <a:lstStyle/>
          <a:p>
            <a:pPr lvl="0"/>
            <a:r>
              <a:rPr lang="en-US" sz="2400" dirty="0" smtClean="0"/>
              <a:t>S</a:t>
            </a:r>
            <a:r>
              <a:rPr lang="en-US" sz="2400" dirty="0"/>
              <a:t>. </a:t>
            </a:r>
            <a:r>
              <a:rPr lang="en-US" sz="2400" dirty="0" err="1"/>
              <a:t>Bandyopadhyay</a:t>
            </a:r>
            <a:r>
              <a:rPr lang="en-US" sz="2400" dirty="0"/>
              <a:t>, “</a:t>
            </a:r>
            <a:r>
              <a:rPr lang="en-US" sz="2400" dirty="0" err="1"/>
              <a:t>Nanoelectric</a:t>
            </a:r>
            <a:r>
              <a:rPr lang="en-US" sz="2400" dirty="0"/>
              <a:t> implementation of reversible and quantum logic,” </a:t>
            </a:r>
            <a:r>
              <a:rPr lang="en-US" sz="2400" i="1" dirty="0" err="1"/>
              <a:t>Supperlattices</a:t>
            </a:r>
            <a:r>
              <a:rPr lang="en-US" sz="2400" i="1" dirty="0"/>
              <a:t> and Microstructures</a:t>
            </a:r>
            <a:r>
              <a:rPr lang="en-US" sz="2400" dirty="0"/>
              <a:t>, vol. 23, 1998, pp. 445-464.</a:t>
            </a:r>
          </a:p>
          <a:p>
            <a:pPr lvl="0"/>
            <a:endParaRPr lang="en-US" sz="2400" dirty="0" smtClean="0"/>
          </a:p>
          <a:p>
            <a:pPr lvl="0"/>
            <a:r>
              <a:rPr lang="en-US" sz="2400" dirty="0" smtClean="0"/>
              <a:t>H</a:t>
            </a:r>
            <a:r>
              <a:rPr lang="en-US" sz="2400" dirty="0"/>
              <a:t>. Wood and D.J. Chen, “</a:t>
            </a:r>
            <a:r>
              <a:rPr lang="en-US" sz="2400" dirty="0" err="1"/>
              <a:t>Fredkin</a:t>
            </a:r>
            <a:r>
              <a:rPr lang="en-US" sz="2400" dirty="0"/>
              <a:t> gate circuits via recombination enzymes,” </a:t>
            </a:r>
            <a:r>
              <a:rPr lang="en-US" sz="2400" i="1" dirty="0"/>
              <a:t>Proceedings of Congress on Evolutionary Computation (CEC)</a:t>
            </a:r>
            <a:r>
              <a:rPr lang="en-US" sz="2400" dirty="0"/>
              <a:t>, vol. 2, 2004, pp. 1896-1900.</a:t>
            </a:r>
          </a:p>
          <a:p>
            <a:pPr lvl="0"/>
            <a:endParaRPr lang="en-US" sz="2400" dirty="0" smtClean="0"/>
          </a:p>
          <a:p>
            <a:pPr lvl="0"/>
            <a:r>
              <a:rPr lang="en-US" sz="2400" dirty="0" smtClean="0"/>
              <a:t>S.K.S</a:t>
            </a:r>
            <a:r>
              <a:rPr lang="en-US" sz="2400" dirty="0"/>
              <a:t>. </a:t>
            </a:r>
            <a:r>
              <a:rPr lang="en-US" sz="2400" dirty="0" err="1"/>
              <a:t>Hari</a:t>
            </a:r>
            <a:r>
              <a:rPr lang="en-US" sz="2400" dirty="0"/>
              <a:t>, S. </a:t>
            </a:r>
            <a:r>
              <a:rPr lang="en-US" sz="2400" dirty="0" err="1"/>
              <a:t>Shroff</a:t>
            </a:r>
            <a:r>
              <a:rPr lang="en-US" sz="2400" dirty="0"/>
              <a:t>, S.N. Mohammad, and V. </a:t>
            </a:r>
            <a:r>
              <a:rPr lang="en-US" sz="2400" dirty="0" err="1"/>
              <a:t>Kamakoti</a:t>
            </a:r>
            <a:r>
              <a:rPr lang="en-US" sz="2400" dirty="0"/>
              <a:t>, “Efficient building blocks for reversible sequential circuit design,” </a:t>
            </a:r>
            <a:r>
              <a:rPr lang="en-US" sz="2400" i="1" dirty="0"/>
              <a:t>IEEE International Midwest Symposium on Circuits and Systems (MWSCAS)</a:t>
            </a:r>
            <a:r>
              <a:rPr lang="en-US" sz="2400" dirty="0"/>
              <a:t>, 2006.</a:t>
            </a:r>
          </a:p>
          <a:p>
            <a:pPr lvl="0"/>
            <a:endParaRPr lang="en-US" sz="2400" dirty="0" smtClean="0"/>
          </a:p>
          <a:p>
            <a:pPr lvl="0"/>
            <a:r>
              <a:rPr lang="en-US" sz="2400" dirty="0" smtClean="0"/>
              <a:t>H</a:t>
            </a:r>
            <a:r>
              <a:rPr lang="en-US" sz="2400" dirty="0"/>
              <a:t>. </a:t>
            </a:r>
            <a:r>
              <a:rPr lang="en-US" sz="2400" dirty="0" err="1"/>
              <a:t>Thapliyal</a:t>
            </a:r>
            <a:r>
              <a:rPr lang="en-US" sz="2400" dirty="0"/>
              <a:t> and A.P. </a:t>
            </a:r>
            <a:r>
              <a:rPr lang="en-US" sz="2400" dirty="0" err="1"/>
              <a:t>Vinod</a:t>
            </a:r>
            <a:r>
              <a:rPr lang="en-US" sz="2400" dirty="0"/>
              <a:t>, “Design of reversible sequential elements with feasibility of transistor implementation,” </a:t>
            </a:r>
            <a:r>
              <a:rPr lang="en-US" sz="2400" i="1" dirty="0"/>
              <a:t>International Symposium on Circuits and Systems (ISCAS 2007)</a:t>
            </a:r>
            <a:r>
              <a:rPr lang="en-US" sz="2400" dirty="0"/>
              <a:t>, 2007, pp. 625-628</a:t>
            </a:r>
            <a:r>
              <a:rPr lang="en-US" sz="2400" dirty="0" smtClean="0"/>
              <a: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629400"/>
          </a:xfrm>
        </p:spPr>
        <p:txBody>
          <a:bodyPr>
            <a:noAutofit/>
          </a:bodyPr>
          <a:lstStyle/>
          <a:p>
            <a:pPr lvl="0"/>
            <a:r>
              <a:rPr lang="en-US" sz="1800" dirty="0" smtClean="0"/>
              <a:t>M</a:t>
            </a:r>
            <a:r>
              <a:rPr lang="en-US" sz="1800" dirty="0"/>
              <a:t>.-L. Chuang and C.-Y. Wang, “Synthesis of reversible sequential elements,” </a:t>
            </a:r>
            <a:r>
              <a:rPr lang="en-US" sz="1800" i="1" dirty="0"/>
              <a:t>ACM journal of Engineering Technologies in Computing Systems (JETC)</a:t>
            </a:r>
            <a:r>
              <a:rPr lang="en-US" sz="1800" dirty="0"/>
              <a:t>, vol. 3, no. 4, 2008.</a:t>
            </a:r>
          </a:p>
          <a:p>
            <a:pPr lvl="0"/>
            <a:endParaRPr lang="en-US" sz="1800" dirty="0" smtClean="0"/>
          </a:p>
          <a:p>
            <a:pPr lvl="0"/>
            <a:r>
              <a:rPr lang="en-US" sz="1800" dirty="0" smtClean="0"/>
              <a:t>A</a:t>
            </a:r>
            <a:r>
              <a:rPr lang="en-US" sz="1800" dirty="0"/>
              <a:t>. </a:t>
            </a:r>
            <a:r>
              <a:rPr lang="en-US" sz="1800" dirty="0" err="1"/>
              <a:t>Banerjee</a:t>
            </a:r>
            <a:r>
              <a:rPr lang="en-US" sz="1800" dirty="0"/>
              <a:t> and A. </a:t>
            </a:r>
            <a:r>
              <a:rPr lang="en-US" sz="1800" dirty="0" err="1"/>
              <a:t>Pathak</a:t>
            </a:r>
            <a:r>
              <a:rPr lang="en-US" sz="1800" dirty="0"/>
              <a:t>, “New designs of Reversible sequential devices,” </a:t>
            </a:r>
            <a:r>
              <a:rPr lang="en-US" sz="1800" i="1" dirty="0"/>
              <a:t>arXiv:0908.1620v1 [quant-ph]</a:t>
            </a:r>
            <a:r>
              <a:rPr lang="en-US" sz="1800" dirty="0"/>
              <a:t> 12 Aug 2009.</a:t>
            </a:r>
          </a:p>
          <a:p>
            <a:pPr lvl="0"/>
            <a:endParaRPr lang="en-US" sz="1800" dirty="0" smtClean="0"/>
          </a:p>
          <a:p>
            <a:pPr lvl="0"/>
            <a:r>
              <a:rPr lang="en-US" sz="1800" dirty="0" smtClean="0"/>
              <a:t>M</a:t>
            </a:r>
            <a:r>
              <a:rPr lang="en-US" sz="1800" dirty="0"/>
              <a:t>. Kumar, S. </a:t>
            </a:r>
            <a:r>
              <a:rPr lang="en-US" sz="1800" dirty="0" err="1"/>
              <a:t>Boshra-riad</a:t>
            </a:r>
            <a:r>
              <a:rPr lang="en-US" sz="1800" dirty="0"/>
              <a:t>, Y. </a:t>
            </a:r>
            <a:r>
              <a:rPr lang="en-US" sz="1800" dirty="0" err="1"/>
              <a:t>Nachimuthu</a:t>
            </a:r>
            <a:r>
              <a:rPr lang="en-US" sz="1800" dirty="0"/>
              <a:t> and M. </a:t>
            </a:r>
            <a:r>
              <a:rPr lang="en-US" sz="1800" dirty="0" err="1"/>
              <a:t>Perkowski</a:t>
            </a:r>
            <a:r>
              <a:rPr lang="en-US" sz="1800" dirty="0"/>
              <a:t>, “Comparison of State Assignment methods for "Quantum Circuit" Model of </a:t>
            </a:r>
            <a:r>
              <a:rPr lang="en-US" sz="1800" dirty="0" err="1"/>
              <a:t>permutative</a:t>
            </a:r>
            <a:r>
              <a:rPr lang="en-US" sz="1800" dirty="0"/>
              <a:t> Quantum State Machines,” Proc. CEC 2010.</a:t>
            </a:r>
          </a:p>
          <a:p>
            <a:pPr lvl="0"/>
            <a:endParaRPr lang="en-US" sz="1800" dirty="0" smtClean="0"/>
          </a:p>
          <a:p>
            <a:pPr lvl="0"/>
            <a:r>
              <a:rPr lang="en-US" sz="1800" dirty="0" smtClean="0"/>
              <a:t>M</a:t>
            </a:r>
            <a:r>
              <a:rPr lang="en-US" sz="1800" dirty="0"/>
              <a:t>. </a:t>
            </a:r>
            <a:r>
              <a:rPr lang="en-US" sz="1800" dirty="0" err="1"/>
              <a:t>Lukac</a:t>
            </a:r>
            <a:r>
              <a:rPr lang="en-US" sz="1800" dirty="0"/>
              <a:t> and M. </a:t>
            </a:r>
            <a:r>
              <a:rPr lang="en-US" sz="1800" dirty="0" err="1"/>
              <a:t>Perkowski</a:t>
            </a:r>
            <a:r>
              <a:rPr lang="en-US" sz="1800" dirty="0"/>
              <a:t>, </a:t>
            </a:r>
            <a:r>
              <a:rPr lang="en-US" sz="1800" i="1" dirty="0"/>
              <a:t>Evolving Quantum Finite State Machines for Sequence Detection,</a:t>
            </a:r>
            <a:r>
              <a:rPr lang="en-US" sz="1800" dirty="0"/>
              <a:t> Book chapter, New Achievements in Evolutionary Computation, Peter </a:t>
            </a:r>
            <a:r>
              <a:rPr lang="en-US" sz="1800" dirty="0" err="1"/>
              <a:t>Korosec</a:t>
            </a:r>
            <a:r>
              <a:rPr lang="en-US" sz="1800" dirty="0"/>
              <a:t> (Eds.), URL: http://sciyo.com/books/show/title/new-achievements-in-evolutionary-computation, ISBN: 978-953-307-053-7, 2010</a:t>
            </a:r>
          </a:p>
          <a:p>
            <a:pPr lvl="0"/>
            <a:endParaRPr lang="en-US" sz="1800" dirty="0" smtClean="0"/>
          </a:p>
          <a:p>
            <a:pPr lvl="0"/>
            <a:r>
              <a:rPr lang="en-US" sz="1800" dirty="0" smtClean="0"/>
              <a:t>M</a:t>
            </a:r>
            <a:r>
              <a:rPr lang="en-US" sz="1800" dirty="0"/>
              <a:t>. Kumar, S. </a:t>
            </a:r>
            <a:r>
              <a:rPr lang="en-US" sz="1800" dirty="0" err="1"/>
              <a:t>Boshra-riad</a:t>
            </a:r>
            <a:r>
              <a:rPr lang="en-US" sz="1800" dirty="0"/>
              <a:t>, Y. </a:t>
            </a:r>
            <a:r>
              <a:rPr lang="en-US" sz="1800" dirty="0" err="1"/>
              <a:t>Nachimuthu</a:t>
            </a:r>
            <a:r>
              <a:rPr lang="en-US" sz="1800" dirty="0"/>
              <a:t>, and M. </a:t>
            </a:r>
            <a:r>
              <a:rPr lang="en-US" sz="1800" dirty="0" err="1"/>
              <a:t>Perkowski</a:t>
            </a:r>
            <a:r>
              <a:rPr lang="en-US" sz="1800" dirty="0"/>
              <a:t>, “Engineering Models and Circuit Realization of Quantum State Machines,” </a:t>
            </a:r>
            <a:r>
              <a:rPr lang="en-US" sz="1800" i="1" dirty="0"/>
              <a:t>Proc. 18</a:t>
            </a:r>
            <a:r>
              <a:rPr lang="en-US" sz="1800" i="1" baseline="30000" dirty="0"/>
              <a:t>th</a:t>
            </a:r>
            <a:r>
              <a:rPr lang="en-US" sz="1800" i="1" dirty="0"/>
              <a:t> International Workshop on Post-Binary ULSI Systems</a:t>
            </a:r>
            <a:r>
              <a:rPr lang="en-US" sz="1800" dirty="0"/>
              <a:t>, May 20, 2009, Okinawa. </a:t>
            </a:r>
          </a:p>
          <a:p>
            <a:pPr lvl="0"/>
            <a:endParaRPr lang="en-US" sz="1800" dirty="0" smtClean="0"/>
          </a:p>
          <a:p>
            <a:pPr lvl="0"/>
            <a:r>
              <a:rPr lang="en-US" sz="1800" dirty="0" smtClean="0"/>
              <a:t>M</a:t>
            </a:r>
            <a:r>
              <a:rPr lang="en-US" sz="1800" dirty="0"/>
              <a:t>. </a:t>
            </a:r>
            <a:r>
              <a:rPr lang="en-US" sz="1800" dirty="0" err="1"/>
              <a:t>Lukac</a:t>
            </a:r>
            <a:r>
              <a:rPr lang="en-US" sz="1800" dirty="0"/>
              <a:t>, M. </a:t>
            </a:r>
            <a:r>
              <a:rPr lang="en-US" sz="1800" dirty="0" err="1"/>
              <a:t>Kameyama</a:t>
            </a:r>
            <a:r>
              <a:rPr lang="en-US" sz="1800" dirty="0"/>
              <a:t>, and M. </a:t>
            </a:r>
            <a:r>
              <a:rPr lang="en-US" sz="1800" dirty="0" err="1"/>
              <a:t>Perkowski</a:t>
            </a:r>
            <a:r>
              <a:rPr lang="en-US" sz="1800" dirty="0"/>
              <a:t>, </a:t>
            </a:r>
            <a:r>
              <a:rPr lang="en-US" sz="1800" i="1" dirty="0"/>
              <a:t>Quantum Finite State Machines - a Circuit Based Approach, Quantum Information Processing, </a:t>
            </a:r>
            <a:r>
              <a:rPr lang="en-US" sz="1800" dirty="0"/>
              <a:t>accepted with </a:t>
            </a:r>
            <a:r>
              <a:rPr lang="en-US" sz="1800" dirty="0" smtClean="0"/>
              <a:t>revisions</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Autofit/>
          </a:bodyPr>
          <a:lstStyle/>
          <a:p>
            <a:r>
              <a:rPr lang="en-US" sz="3200" b="1" dirty="0"/>
              <a:t>4. Reversible Logic Synthesis Using Positive Polarity Reed-Muller Expression</a:t>
            </a:r>
            <a:endParaRPr lang="en-US" sz="3200" dirty="0"/>
          </a:p>
        </p:txBody>
      </p:sp>
      <p:sp>
        <p:nvSpPr>
          <p:cNvPr id="3" name="Content Placeholder 2"/>
          <p:cNvSpPr>
            <a:spLocks noGrp="1"/>
          </p:cNvSpPr>
          <p:nvPr>
            <p:ph idx="1"/>
          </p:nvPr>
        </p:nvSpPr>
        <p:spPr>
          <a:xfrm>
            <a:off x="228600" y="1219200"/>
            <a:ext cx="8458200" cy="4906963"/>
          </a:xfrm>
        </p:spPr>
        <p:txBody>
          <a:bodyPr>
            <a:normAutofit/>
          </a:bodyPr>
          <a:lstStyle/>
          <a:p>
            <a:r>
              <a:rPr lang="en-US" dirty="0"/>
              <a:t>An </a:t>
            </a:r>
            <a:r>
              <a:rPr lang="en-US" i="1" dirty="0"/>
              <a:t>n</a:t>
            </a:r>
            <a:r>
              <a:rPr lang="en-US" dirty="0"/>
              <a:t>-variable Boolean function </a:t>
            </a:r>
            <a:endParaRPr lang="en-US" dirty="0" smtClean="0"/>
          </a:p>
          <a:p>
            <a:pPr>
              <a:buNone/>
            </a:pPr>
            <a:r>
              <a:rPr lang="en-US" dirty="0" smtClean="0"/>
              <a:t> </a:t>
            </a:r>
            <a:r>
              <a:rPr lang="en-US" dirty="0"/>
              <a:t>can be expanded on the variable  </a:t>
            </a:r>
            <a:endParaRPr lang="en-US" dirty="0" smtClean="0"/>
          </a:p>
          <a:p>
            <a:pPr>
              <a:buNone/>
            </a:pPr>
            <a:r>
              <a:rPr lang="en-US" dirty="0" smtClean="0"/>
              <a:t>using </a:t>
            </a:r>
            <a:r>
              <a:rPr lang="en-US" dirty="0"/>
              <a:t>the following positive </a:t>
            </a:r>
            <a:r>
              <a:rPr lang="en-US" dirty="0" err="1"/>
              <a:t>Davio</a:t>
            </a:r>
            <a:r>
              <a:rPr lang="en-US" dirty="0"/>
              <a:t> (</a:t>
            </a:r>
            <a:r>
              <a:rPr lang="en-US" dirty="0" err="1"/>
              <a:t>pD</a:t>
            </a:r>
            <a:r>
              <a:rPr lang="en-US" dirty="0"/>
              <a:t>) expansion:</a:t>
            </a:r>
          </a:p>
          <a:p>
            <a:endParaRPr lang="en-US" dirty="0" smtClean="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7" name="Object 3"/>
          <p:cNvGraphicFramePr>
            <a:graphicFrameLocks noChangeAspect="1"/>
          </p:cNvGraphicFramePr>
          <p:nvPr/>
        </p:nvGraphicFramePr>
        <p:xfrm>
          <a:off x="6019800" y="1295400"/>
          <a:ext cx="1905000" cy="453572"/>
        </p:xfrm>
        <a:graphic>
          <a:graphicData uri="http://schemas.openxmlformats.org/presentationml/2006/ole">
            <p:oleObj spid="_x0000_s6147" name="Equation" r:id="rId3" imgW="799753" imgH="190417" progId="Equation.3">
              <p:embed/>
            </p:oleObj>
          </a:graphicData>
        </a:graphic>
      </p:graphicFrame>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3" name="Object 9"/>
          <p:cNvGraphicFramePr>
            <a:graphicFrameLocks noChangeAspect="1"/>
          </p:cNvGraphicFramePr>
          <p:nvPr/>
        </p:nvGraphicFramePr>
        <p:xfrm>
          <a:off x="685800" y="5029200"/>
          <a:ext cx="6583680" cy="609600"/>
        </p:xfrm>
        <a:graphic>
          <a:graphicData uri="http://schemas.openxmlformats.org/presentationml/2006/ole">
            <p:oleObj spid="_x0000_s6153" name="Equation" r:id="rId4" imgW="1548728" imgH="190417" progId="Equation.3">
              <p:embed/>
            </p:oleObj>
          </a:graphicData>
        </a:graphic>
      </p:graphicFrame>
      <p:graphicFrame>
        <p:nvGraphicFramePr>
          <p:cNvPr id="6155" name="Object 5"/>
          <p:cNvGraphicFramePr>
            <a:graphicFrameLocks noChangeAspect="1"/>
          </p:cNvGraphicFramePr>
          <p:nvPr/>
        </p:nvGraphicFramePr>
        <p:xfrm>
          <a:off x="838200" y="3124200"/>
          <a:ext cx="3921125" cy="533400"/>
        </p:xfrm>
        <a:graphic>
          <a:graphicData uri="http://schemas.openxmlformats.org/presentationml/2006/ole">
            <p:oleObj spid="_x0000_s6155" name="Equation" r:id="rId5" imgW="1397000" imgH="190500" progId="Equation.3">
              <p:embed/>
            </p:oleObj>
          </a:graphicData>
        </a:graphic>
      </p:graphicFrame>
      <p:sp>
        <p:nvSpPr>
          <p:cNvPr id="61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6" name="Object 12"/>
          <p:cNvGraphicFramePr>
            <a:graphicFrameLocks noChangeAspect="1"/>
          </p:cNvGraphicFramePr>
          <p:nvPr/>
        </p:nvGraphicFramePr>
        <p:xfrm>
          <a:off x="685800" y="4267201"/>
          <a:ext cx="5343524" cy="647700"/>
        </p:xfrm>
        <a:graphic>
          <a:graphicData uri="http://schemas.openxmlformats.org/presentationml/2006/ole">
            <p:oleObj spid="_x0000_s6156" name="Equation" r:id="rId6" imgW="1574800" imgH="190500" progId="Equation.3">
              <p:embed/>
            </p:oleObj>
          </a:graphicData>
        </a:graphic>
      </p:graphicFrame>
      <p:sp>
        <p:nvSpPr>
          <p:cNvPr id="615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8" name="Object 14"/>
          <p:cNvGraphicFramePr>
            <a:graphicFrameLocks noChangeAspect="1"/>
          </p:cNvGraphicFramePr>
          <p:nvPr/>
        </p:nvGraphicFramePr>
        <p:xfrm>
          <a:off x="762000" y="5791200"/>
          <a:ext cx="2072640" cy="609600"/>
        </p:xfrm>
        <a:graphic>
          <a:graphicData uri="http://schemas.openxmlformats.org/presentationml/2006/ole">
            <p:oleObj spid="_x0000_s6158" name="Equation" r:id="rId7" imgW="647700" imgH="190500" progId="Equation.3">
              <p:embed/>
            </p:oleObj>
          </a:graphicData>
        </a:graphic>
      </p:graphicFrame>
      <p:sp>
        <p:nvSpPr>
          <p:cNvPr id="19" name="TextBox 18"/>
          <p:cNvSpPr txBox="1"/>
          <p:nvPr/>
        </p:nvSpPr>
        <p:spPr>
          <a:xfrm>
            <a:off x="685800" y="3657600"/>
            <a:ext cx="2362200" cy="523220"/>
          </a:xfrm>
          <a:prstGeom prst="rect">
            <a:avLst/>
          </a:prstGeom>
          <a:noFill/>
        </p:spPr>
        <p:txBody>
          <a:bodyPr wrap="square" rtlCol="0">
            <a:spAutoFit/>
          </a:bodyPr>
          <a:lstStyle/>
          <a:p>
            <a:r>
              <a:rPr lang="en-US" sz="2800" dirty="0" smtClean="0"/>
              <a:t>where:</a:t>
            </a:r>
            <a:endParaRPr lang="en-US" sz="2800" dirty="0"/>
          </a:p>
        </p:txBody>
      </p:sp>
      <p:sp>
        <p:nvSpPr>
          <p:cNvPr id="61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60" name="Object 16"/>
          <p:cNvGraphicFramePr>
            <a:graphicFrameLocks noChangeAspect="1"/>
          </p:cNvGraphicFramePr>
          <p:nvPr/>
        </p:nvGraphicFramePr>
        <p:xfrm>
          <a:off x="5867400" y="1828800"/>
          <a:ext cx="400050" cy="533400"/>
        </p:xfrm>
        <a:graphic>
          <a:graphicData uri="http://schemas.openxmlformats.org/presentationml/2006/ole">
            <p:oleObj spid="_x0000_s6160" name="Equation" r:id="rId8" imgW="139639" imgH="190417"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noAutofit/>
          </a:bodyPr>
          <a:lstStyle/>
          <a:p>
            <a:r>
              <a:rPr lang="en-US" sz="3200" b="1" dirty="0"/>
              <a:t>4. Reversible Logic Synthesis Using Positive Polarity Reed-Muller Expression</a:t>
            </a:r>
            <a:endParaRPr lang="en-US" sz="3200" dirty="0"/>
          </a:p>
        </p:txBody>
      </p:sp>
      <p:sp>
        <p:nvSpPr>
          <p:cNvPr id="3" name="Content Placeholder 2"/>
          <p:cNvSpPr>
            <a:spLocks noGrp="1"/>
          </p:cNvSpPr>
          <p:nvPr>
            <p:ph idx="1"/>
          </p:nvPr>
        </p:nvSpPr>
        <p:spPr>
          <a:xfrm>
            <a:off x="228600" y="1219200"/>
            <a:ext cx="8458200" cy="4906963"/>
          </a:xfrm>
        </p:spPr>
        <p:txBody>
          <a:bodyPr>
            <a:normAutofit/>
          </a:bodyPr>
          <a:lstStyle/>
          <a:p>
            <a:r>
              <a:rPr lang="en-US" dirty="0" smtClean="0"/>
              <a:t>If </a:t>
            </a:r>
            <a:r>
              <a:rPr lang="en-US" dirty="0"/>
              <a:t>we apply </a:t>
            </a:r>
            <a:r>
              <a:rPr lang="en-US" dirty="0" err="1"/>
              <a:t>pD</a:t>
            </a:r>
            <a:r>
              <a:rPr lang="en-US" dirty="0"/>
              <a:t> expansion on all variables of an </a:t>
            </a:r>
            <a:r>
              <a:rPr lang="en-US" i="1" dirty="0"/>
              <a:t>n</a:t>
            </a:r>
            <a:r>
              <a:rPr lang="en-US" dirty="0"/>
              <a:t>-variable Boolean function , then the resulting expression is called positive-polarity Reed-Muller (PPRM) </a:t>
            </a:r>
            <a:r>
              <a:rPr lang="en-US" dirty="0" smtClean="0"/>
              <a:t>expression. </a:t>
            </a:r>
          </a:p>
          <a:p>
            <a:r>
              <a:rPr lang="en-US" dirty="0" smtClean="0"/>
              <a:t>An </a:t>
            </a:r>
            <a:r>
              <a:rPr lang="en-US" i="1" dirty="0"/>
              <a:t>n</a:t>
            </a:r>
            <a:r>
              <a:rPr lang="en-US" dirty="0"/>
              <a:t>-variable PPRM expression can be represented </a:t>
            </a:r>
            <a:r>
              <a:rPr lang="en-US" dirty="0" smtClean="0"/>
              <a:t>as</a:t>
            </a:r>
            <a:endParaRPr lang="en-US" dirty="0"/>
          </a:p>
          <a:p>
            <a:endParaRPr lang="en-US" dirty="0" smtClean="0"/>
          </a:p>
          <a:p>
            <a:endParaRPr lang="en-US" dirty="0"/>
          </a:p>
          <a:p>
            <a:r>
              <a:rPr lang="en-US" dirty="0" smtClean="0"/>
              <a:t>where </a:t>
            </a:r>
            <a:r>
              <a:rPr lang="en-US" dirty="0"/>
              <a:t>the coefficients </a:t>
            </a:r>
            <a:r>
              <a:rPr lang="en-US" dirty="0" smtClean="0"/>
              <a:t>  </a:t>
            </a:r>
            <a:endParaRPr lang="en-US"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5" name="Object 1"/>
          <p:cNvGraphicFramePr>
            <a:graphicFrameLocks noChangeAspect="1"/>
          </p:cNvGraphicFramePr>
          <p:nvPr/>
        </p:nvGraphicFramePr>
        <p:xfrm>
          <a:off x="990599" y="4343400"/>
          <a:ext cx="7389541" cy="1066800"/>
        </p:xfrm>
        <a:graphic>
          <a:graphicData uri="http://schemas.openxmlformats.org/presentationml/2006/ole">
            <p:oleObj spid="_x0000_s7170" name="Equation" r:id="rId3" imgW="2705100" imgH="393700" progId="Equation.3">
              <p:embed/>
            </p:oleObj>
          </a:graphicData>
        </a:graphic>
      </p:graphicFrame>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4" name="Object 6"/>
          <p:cNvGraphicFramePr>
            <a:graphicFrameLocks noChangeAspect="1"/>
          </p:cNvGraphicFramePr>
          <p:nvPr/>
        </p:nvGraphicFramePr>
        <p:xfrm>
          <a:off x="1524000" y="6096000"/>
          <a:ext cx="3396343" cy="609600"/>
        </p:xfrm>
        <a:graphic>
          <a:graphicData uri="http://schemas.openxmlformats.org/presentationml/2006/ole">
            <p:oleObj spid="_x0000_s7174" name="Equation" r:id="rId4" imgW="1117115" imgH="203112"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FFFF00"/>
          </a:solidFill>
        </p:spPr>
        <p:txBody>
          <a:bodyPr/>
          <a:lstStyle/>
          <a:p>
            <a:r>
              <a:rPr lang="en-US" dirty="0" smtClean="0"/>
              <a:t>Calculation of PPRM coefficients</a:t>
            </a:r>
            <a:endParaRPr lang="en-US" dirty="0"/>
          </a:p>
        </p:txBody>
      </p:sp>
      <p:sp>
        <p:nvSpPr>
          <p:cNvPr id="3" name="Content Placeholder 2"/>
          <p:cNvSpPr>
            <a:spLocks noGrp="1"/>
          </p:cNvSpPr>
          <p:nvPr>
            <p:ph idx="1"/>
          </p:nvPr>
        </p:nvSpPr>
        <p:spPr>
          <a:xfrm>
            <a:off x="457200" y="5867400"/>
            <a:ext cx="8229600" cy="792163"/>
          </a:xfrm>
        </p:spPr>
        <p:txBody>
          <a:bodyPr>
            <a:normAutofit fontScale="85000" lnSpcReduction="20000"/>
          </a:bodyPr>
          <a:lstStyle/>
          <a:p>
            <a:r>
              <a:rPr lang="en-US" dirty="0"/>
              <a:t>Figure 3. Computation of PPRM coefficients from output vector</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
          <p:cNvGraphicFramePr>
            <a:graphicFrameLocks noChangeAspect="1"/>
          </p:cNvGraphicFramePr>
          <p:nvPr/>
        </p:nvGraphicFramePr>
        <p:xfrm>
          <a:off x="1524000" y="1572658"/>
          <a:ext cx="3962400" cy="4105619"/>
        </p:xfrm>
        <a:graphic>
          <a:graphicData uri="http://schemas.openxmlformats.org/presentationml/2006/ole">
            <p:oleObj spid="_x0000_s17409" name="Visio" r:id="rId3" imgW="2083817" imgH="2161049" progId="Visio.Drawing.11">
              <p:embed/>
            </p:oleObj>
          </a:graphicData>
        </a:graphic>
      </p:graphicFrame>
      <p:sp>
        <p:nvSpPr>
          <p:cNvPr id="6" name="TextBox 5"/>
          <p:cNvSpPr txBox="1"/>
          <p:nvPr/>
        </p:nvSpPr>
        <p:spPr>
          <a:xfrm>
            <a:off x="5867400" y="3200400"/>
            <a:ext cx="2514600" cy="1754326"/>
          </a:xfrm>
          <a:prstGeom prst="rect">
            <a:avLst/>
          </a:prstGeom>
          <a:solidFill>
            <a:schemeClr val="accent1">
              <a:lumMod val="20000"/>
              <a:lumOff val="80000"/>
            </a:schemeClr>
          </a:solidFill>
        </p:spPr>
        <p:txBody>
          <a:bodyPr wrap="square" rtlCol="0">
            <a:spAutoFit/>
          </a:bodyPr>
          <a:lstStyle/>
          <a:p>
            <a:r>
              <a:rPr lang="en-US" dirty="0" smtClean="0"/>
              <a:t>For PPRM, very fast algorithms exist for conversion from truth table to PPRM, based on butterfly diagrams, illustrated here.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PPRM expressions for quantum circuits</a:t>
            </a:r>
            <a:endParaRPr lang="en-US" dirty="0"/>
          </a:p>
        </p:txBody>
      </p:sp>
      <p:sp>
        <p:nvSpPr>
          <p:cNvPr id="3" name="Content Placeholder 2"/>
          <p:cNvSpPr>
            <a:spLocks noGrp="1"/>
          </p:cNvSpPr>
          <p:nvPr>
            <p:ph idx="1"/>
          </p:nvPr>
        </p:nvSpPr>
        <p:spPr>
          <a:xfrm>
            <a:off x="457200" y="5257800"/>
            <a:ext cx="8229600" cy="868363"/>
          </a:xfrm>
        </p:spPr>
        <p:txBody>
          <a:bodyPr>
            <a:normAutofit fontScale="92500" lnSpcReduction="20000"/>
          </a:bodyPr>
          <a:lstStyle/>
          <a:p>
            <a:r>
              <a:rPr lang="en-US" dirty="0"/>
              <a:t>Figure 4. Realization of PPRM expression of (1) as cascade of Feynman and </a:t>
            </a:r>
            <a:r>
              <a:rPr lang="en-US" dirty="0" err="1"/>
              <a:t>Toffoli</a:t>
            </a:r>
            <a:r>
              <a:rPr lang="en-US" dirty="0"/>
              <a:t> gates.</a:t>
            </a:r>
          </a:p>
          <a:p>
            <a:endParaRPr lang="en-US"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762000" y="2514600"/>
          <a:ext cx="7636809" cy="2209800"/>
        </p:xfrm>
        <a:graphic>
          <a:graphicData uri="http://schemas.openxmlformats.org/presentationml/2006/ole">
            <p:oleObj spid="_x0000_s18433" name="Visio" r:id="rId3" imgW="2516844" imgH="726207" progId="Visio.Drawing.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sz="7200" b="1" dirty="0" smtClean="0">
                <a:solidFill>
                  <a:srgbClr val="FF0000"/>
                </a:solidFill>
                <a:effectLst>
                  <a:outerShdw blurRad="38100" dist="38100" dir="2700000" algn="tl">
                    <a:srgbClr val="000000">
                      <a:alpha val="43137"/>
                    </a:srgbClr>
                  </a:outerShdw>
                </a:effectLst>
              </a:rPr>
              <a:t>Synthesis </a:t>
            </a:r>
            <a:r>
              <a:rPr lang="en-US" sz="7200" b="1" dirty="0">
                <a:solidFill>
                  <a:srgbClr val="FF0000"/>
                </a:solidFill>
                <a:effectLst>
                  <a:outerShdw blurRad="38100" dist="38100" dir="2700000" algn="tl">
                    <a:srgbClr val="000000">
                      <a:alpha val="43137"/>
                    </a:srgbClr>
                  </a:outerShdw>
                </a:effectLst>
              </a:rPr>
              <a:t>of Synchronous </a:t>
            </a:r>
            <a:r>
              <a:rPr lang="en-US" sz="7200" b="1" dirty="0" smtClean="0">
                <a:solidFill>
                  <a:srgbClr val="FF0000"/>
                </a:solidFill>
                <a:effectLst>
                  <a:outerShdw blurRad="38100" dist="38100" dir="2700000" algn="tl">
                    <a:srgbClr val="000000">
                      <a:alpha val="43137"/>
                    </a:srgbClr>
                  </a:outerShdw>
                </a:effectLst>
              </a:rPr>
              <a:t>Counters</a:t>
            </a:r>
            <a:endParaRPr lang="en-US" sz="72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66800" y="1198880"/>
          <a:ext cx="7772400" cy="4820920"/>
        </p:xfrm>
        <a:graphic>
          <a:graphicData uri="http://schemas.openxmlformats.org/drawingml/2006/table">
            <a:tbl>
              <a:tblPr/>
              <a:tblGrid>
                <a:gridCol w="2590800"/>
                <a:gridCol w="2590800"/>
                <a:gridCol w="2590800"/>
              </a:tblGrid>
              <a:tr h="215900">
                <a:tc>
                  <a:txBody>
                    <a:bodyPr/>
                    <a:lstStyle/>
                    <a:p>
                      <a:pPr marL="0" marR="0" algn="ctr">
                        <a:spcBef>
                          <a:spcPts val="0"/>
                        </a:spcBef>
                        <a:spcAft>
                          <a:spcPts val="0"/>
                        </a:spcAft>
                      </a:pPr>
                      <a:r>
                        <a:rPr lang="en-US" sz="1000" dirty="0">
                          <a:latin typeface="Times New Roman"/>
                          <a:ea typeface="Times New Roman"/>
                          <a:cs typeface="Times New Roman"/>
                        </a:rPr>
                        <a:t>Input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Output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cs typeface="Times New Roman"/>
                        </a:rPr>
                        <a:t>PPRM Coefficients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0000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0001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0010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010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010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0011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011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0100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0101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101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0110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110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0111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111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1000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1001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010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010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1010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011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1011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1100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101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1101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110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1110</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111</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lgn="ctr">
                        <a:spcBef>
                          <a:spcPts val="0"/>
                        </a:spcBef>
                        <a:spcAft>
                          <a:spcPts val="0"/>
                        </a:spcAft>
                      </a:pPr>
                      <a:r>
                        <a:rPr lang="en-US" sz="1600" dirty="0">
                          <a:latin typeface="Times New Roman"/>
                          <a:ea typeface="Times New Roman"/>
                          <a:cs typeface="Times New Roman"/>
                        </a:rPr>
                        <a:t>1111</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000</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459" name="Object 3"/>
          <p:cNvGraphicFramePr>
            <a:graphicFrameLocks noChangeAspect="1"/>
          </p:cNvGraphicFramePr>
          <p:nvPr/>
        </p:nvGraphicFramePr>
        <p:xfrm>
          <a:off x="1905000" y="1427481"/>
          <a:ext cx="552450" cy="152400"/>
        </p:xfrm>
        <a:graphic>
          <a:graphicData uri="http://schemas.openxmlformats.org/presentationml/2006/ole">
            <p:oleObj spid="_x0000_s19459" name="Equation" r:id="rId3" imgW="710891" imgH="190417" progId="Equation.3">
              <p:embed/>
            </p:oleObj>
          </a:graphicData>
        </a:graphic>
      </p:graphicFrame>
      <p:graphicFrame>
        <p:nvGraphicFramePr>
          <p:cNvPr id="19458" name="Object 2"/>
          <p:cNvGraphicFramePr>
            <a:graphicFrameLocks noChangeAspect="1"/>
          </p:cNvGraphicFramePr>
          <p:nvPr/>
        </p:nvGraphicFramePr>
        <p:xfrm>
          <a:off x="4419600" y="1427482"/>
          <a:ext cx="990600" cy="233082"/>
        </p:xfrm>
        <a:graphic>
          <a:graphicData uri="http://schemas.openxmlformats.org/presentationml/2006/ole">
            <p:oleObj spid="_x0000_s19458" name="Equation" r:id="rId4" imgW="812447" imgH="190417" progId="Equation.3">
              <p:embed/>
            </p:oleObj>
          </a:graphicData>
        </a:graphic>
      </p:graphicFrame>
      <p:sp>
        <p:nvSpPr>
          <p:cNvPr id="19460" name="Rectangle 4"/>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Table 2. Truth table and PPRM coefficients of the next state outputs for </a:t>
            </a:r>
            <a:r>
              <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mod 8 up counter.</a:t>
            </a:r>
            <a:endParaRPr kumimoji="0" lang="en-US" sz="5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9462" name="Object 6"/>
          <p:cNvGraphicFramePr>
            <a:graphicFrameLocks noChangeAspect="1"/>
          </p:cNvGraphicFramePr>
          <p:nvPr/>
        </p:nvGraphicFramePr>
        <p:xfrm>
          <a:off x="7086600" y="1427481"/>
          <a:ext cx="990600" cy="233363"/>
        </p:xfrm>
        <a:graphic>
          <a:graphicData uri="http://schemas.openxmlformats.org/presentationml/2006/ole">
            <p:oleObj spid="_x0000_s19462" name="Equation" r:id="rId5" imgW="812447" imgH="190417" progId="Equation.3">
              <p:embed/>
            </p:oleObj>
          </a:graphicData>
        </a:graphic>
      </p:graphicFrame>
      <p:sp>
        <p:nvSpPr>
          <p:cNvPr id="7" name="TextBox 6"/>
          <p:cNvSpPr txBox="1"/>
          <p:nvPr/>
        </p:nvSpPr>
        <p:spPr>
          <a:xfrm>
            <a:off x="1905000" y="6096000"/>
            <a:ext cx="6934200" cy="646331"/>
          </a:xfrm>
          <a:prstGeom prst="rect">
            <a:avLst/>
          </a:prstGeom>
          <a:solidFill>
            <a:schemeClr val="accent1">
              <a:lumMod val="20000"/>
              <a:lumOff val="80000"/>
            </a:schemeClr>
          </a:solidFill>
        </p:spPr>
        <p:txBody>
          <a:bodyPr wrap="square" rtlCol="0">
            <a:spAutoFit/>
          </a:bodyPr>
          <a:lstStyle/>
          <a:p>
            <a:r>
              <a:rPr lang="en-US" dirty="0" smtClean="0"/>
              <a:t>This realizes excitation functions as PPRMs. Similarly we can design methods for FPRM, GRM or a general ESOP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0"/>
            <a:ext cx="8229600" cy="792163"/>
          </a:xfrm>
        </p:spPr>
        <p:txBody>
          <a:bodyPr>
            <a:normAutofit fontScale="92500"/>
          </a:bodyPr>
          <a:lstStyle/>
          <a:p>
            <a:r>
              <a:rPr lang="en-US" dirty="0"/>
              <a:t>Figure 6. Traditional circuit for mod 8 up counter</a:t>
            </a: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1447800" y="1905000"/>
          <a:ext cx="4663440" cy="2590800"/>
        </p:xfrm>
        <a:graphic>
          <a:graphicData uri="http://schemas.openxmlformats.org/presentationml/2006/ole">
            <p:oleObj spid="_x0000_s23553" name="Visio" r:id="rId3" imgW="2111059" imgH="1186370" progId="Visio.Drawing.11">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1123</Words>
  <Application>Microsoft Office PowerPoint</Application>
  <PresentationFormat>On-screen Show (4:3)</PresentationFormat>
  <Paragraphs>154</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Visio</vt:lpstr>
      <vt:lpstr>Equation</vt:lpstr>
      <vt:lpstr>Synthesis of Reversible Synchronous Counters   Mozammel H A Khan Department of Computer Science and Engineering, East West University, 43 Mohakhali, Dhaka 1212, Bangladesh.  mhakhan@ewubd.edu Marek A Perkowski Department of Electrical and Computer Engineering, Portland State University, 1900 SW 4th Avenue, Portland, OR 97201, USA. mperkows@cecs.pdx.edu </vt:lpstr>
      <vt:lpstr>Large Toffoli Gates</vt:lpstr>
      <vt:lpstr>4. Reversible Logic Synthesis Using Positive Polarity Reed-Muller Expression</vt:lpstr>
      <vt:lpstr>4. Reversible Logic Synthesis Using Positive Polarity Reed-Muller Expression</vt:lpstr>
      <vt:lpstr>Calculation of PPRM coefficients</vt:lpstr>
      <vt:lpstr>PPRM expressions for quantum circuits</vt:lpstr>
      <vt:lpstr>Synthesis of Synchronous Counters</vt:lpstr>
      <vt:lpstr>Slide 8</vt:lpstr>
      <vt:lpstr>Slide 9</vt:lpstr>
      <vt:lpstr>Modulo  8 counter</vt:lpstr>
      <vt:lpstr>Slide 11</vt:lpstr>
      <vt:lpstr>Modulo 16 Counter</vt:lpstr>
      <vt:lpstr>mod 16 up counter:</vt:lpstr>
      <vt:lpstr>Slide 14</vt:lpstr>
      <vt:lpstr>Slide 15</vt:lpstr>
      <vt:lpstr>Table 3. Comparison of our direct design and replacement technique for mod 8 and mod 16 up counters.</vt:lpstr>
      <vt:lpstr>General pattern</vt:lpstr>
      <vt:lpstr>Conclusions</vt:lpstr>
      <vt:lpstr>Conclusions (cont)</vt:lpstr>
      <vt:lpstr>Slide 20</vt:lpstr>
      <vt:lpstr>Slide 21</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Reversible Synchronous Counters   Mozammel H A Khan Department of Computer Science and Engineering, East West University, 43 Mohakhali, Dhaka 1212, Bangladesh.  mhakhan@ewubd.edu Marek A Perkowski Department of Electrical and Computer Engineering, Portland State University, 1900 SW 4th Avenue, Portland, OR 97201, USA. mperkows@cecs.pdx.edu</dc:title>
  <dc:creator>mperkows</dc:creator>
  <cp:lastModifiedBy>mperkows</cp:lastModifiedBy>
  <cp:revision>8</cp:revision>
  <dcterms:created xsi:type="dcterms:W3CDTF">2011-05-03T04:35:48Z</dcterms:created>
  <dcterms:modified xsi:type="dcterms:W3CDTF">2011-05-11T00:40:18Z</dcterms:modified>
</cp:coreProperties>
</file>