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313" r:id="rId6"/>
    <p:sldId id="304" r:id="rId7"/>
    <p:sldId id="305" r:id="rId8"/>
    <p:sldId id="316" r:id="rId9"/>
    <p:sldId id="317" r:id="rId10"/>
    <p:sldId id="31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52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53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153400" cy="2895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Phase Estimation using Multivalued Logic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973762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Math for Binary Phase Estimation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716713"/>
        </p:xfrm>
        <a:graphic>
          <a:graphicData uri="http://schemas.openxmlformats.org/presentationml/2006/ole">
            <p:oleObj spid="_x0000_s26626" name="Photo Editor Photo" r:id="rId3" imgW="5847619" imgH="4296375" progId="">
              <p:embed/>
            </p:oleObj>
          </a:graphicData>
        </a:graphic>
      </p:graphicFrame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762000" y="2362200"/>
            <a:ext cx="23622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2590800" y="1828800"/>
            <a:ext cx="609600" cy="2667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209800" y="2438400"/>
            <a:ext cx="1371600" cy="2438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029200" y="3657600"/>
            <a:ext cx="838200" cy="1219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5562600" y="4800600"/>
            <a:ext cx="1219200" cy="1447800"/>
          </a:xfrm>
          <a:prstGeom prst="ellipse">
            <a:avLst/>
          </a:prstGeom>
          <a:noFill/>
          <a:ln w="38100">
            <a:solidFill>
              <a:srgbClr val="FF505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-70167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800600" y="3581400"/>
            <a:ext cx="22098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286000" y="6400800"/>
            <a:ext cx="6858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Finding the eigenvalue is the same as finding its phase </a:t>
            </a:r>
            <a:r>
              <a:rPr lang="en-US">
                <a:sym typeface="Symbol" pitchFamily="18" charset="2"/>
              </a:rPr>
              <a:t>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5516563"/>
        </p:xfrm>
        <a:graphic>
          <a:graphicData uri="http://schemas.openxmlformats.org/presentationml/2006/ole">
            <p:oleObj spid="_x0000_s27650" name="Photo Editor Photo" r:id="rId3" imgW="5761905" imgH="3476190" progId="">
              <p:embed/>
            </p:oleObj>
          </a:graphicData>
        </a:graphic>
      </p:graphicFrame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52600" y="3429000"/>
            <a:ext cx="29718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752600" y="4495800"/>
            <a:ext cx="29718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6477000" y="2895600"/>
            <a:ext cx="762000" cy="533400"/>
          </a:xfrm>
          <a:prstGeom prst="ellipse">
            <a:avLst/>
          </a:prstGeom>
          <a:noFill/>
          <a:ln w="9525">
            <a:solidFill>
              <a:srgbClr val="FF505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819400" y="4419600"/>
            <a:ext cx="3581400" cy="762000"/>
          </a:xfrm>
          <a:prstGeom prst="ellipse">
            <a:avLst/>
          </a:prstGeom>
          <a:noFill/>
          <a:ln w="9525">
            <a:solidFill>
              <a:srgbClr val="FF505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335713"/>
        </p:xfrm>
        <a:graphic>
          <a:graphicData uri="http://schemas.openxmlformats.org/presentationml/2006/ole">
            <p:oleObj spid="_x0000_s28674" name="Photo Editor Photo" r:id="rId3" imgW="6020640" imgH="4172532" progId="">
              <p:embed/>
            </p:oleObj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6858000" y="4572000"/>
            <a:ext cx="609600" cy="685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467600" y="5257800"/>
            <a:ext cx="1219200" cy="6508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Target register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295400" y="2590800"/>
            <a:ext cx="3048000" cy="2362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4953000"/>
            <a:ext cx="1752600" cy="8350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5050"/>
                </a:solidFill>
              </a:rPr>
              <a:t>Index register to store the eigenvalue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 flipV="1">
            <a:off x="4800600" y="5105400"/>
            <a:ext cx="1295400" cy="1295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62000" y="6400800"/>
            <a:ext cx="7620000" cy="3460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Unitary operator for which we calculate phase of eigenvalue using phase kickback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8534400" y="1676400"/>
            <a:ext cx="228600" cy="533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924800" y="920750"/>
            <a:ext cx="1219200" cy="52705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5050"/>
                </a:solidFill>
              </a:rPr>
              <a:t>we measure the phase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2133600" y="990600"/>
            <a:ext cx="304800" cy="304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514600" y="838200"/>
            <a:ext cx="2971800" cy="37623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We initialize to all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0" y="274638"/>
            <a:ext cx="3124200" cy="3306762"/>
          </a:xfrm>
          <a:solidFill>
            <a:schemeClr val="accent1"/>
          </a:solidFill>
        </p:spPr>
        <p:txBody>
          <a:bodyPr/>
          <a:lstStyle/>
          <a:p>
            <a:r>
              <a:rPr lang="en-US" sz="4000"/>
              <a:t>Formulas for the phase estimation algorithm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76200"/>
          <a:ext cx="5486400" cy="4022725"/>
        </p:xfrm>
        <a:graphic>
          <a:graphicData uri="http://schemas.openxmlformats.org/presentationml/2006/ole">
            <p:oleObj spid="_x0000_s29698" name="Photo Editor Photo" r:id="rId3" imgW="5990476" imgH="4390476" progId="">
              <p:embed/>
            </p:oleObj>
          </a:graphicData>
        </a:graphic>
      </p:graphicFrame>
      <p:pic>
        <p:nvPicPr>
          <p:cNvPr id="820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4111625"/>
            <a:ext cx="3962400" cy="2746375"/>
          </a:xfrm>
          <a:noFill/>
          <a:ln>
            <a:solidFill>
              <a:srgbClr val="FF5050"/>
            </a:solidFill>
          </a:ln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762000" y="838200"/>
            <a:ext cx="457200" cy="3657600"/>
          </a:xfrm>
          <a:prstGeom prst="line">
            <a:avLst/>
          </a:prstGeom>
          <a:noFill/>
          <a:ln w="12700">
            <a:solidFill>
              <a:srgbClr val="FF505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600200" y="2438400"/>
            <a:ext cx="1981200" cy="2819400"/>
          </a:xfrm>
          <a:prstGeom prst="line">
            <a:avLst/>
          </a:prstGeom>
          <a:noFill/>
          <a:ln w="12700">
            <a:solidFill>
              <a:srgbClr val="FF505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3200400" y="3657600"/>
            <a:ext cx="609600" cy="990600"/>
          </a:xfrm>
          <a:prstGeom prst="line">
            <a:avLst/>
          </a:prstGeom>
          <a:noFill/>
          <a:ln w="19050">
            <a:solidFill>
              <a:srgbClr val="FF505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4191000" y="3657600"/>
            <a:ext cx="17526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019800" y="4724400"/>
            <a:ext cx="312420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This is the input to QFT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828800" y="3124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5050"/>
                </a:solidFill>
              </a:rPr>
              <a:t>(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733800" y="31242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505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523038"/>
        </p:xfrm>
        <a:graphic>
          <a:graphicData uri="http://schemas.openxmlformats.org/presentationml/2006/ole">
            <p:oleObj spid="_x0000_s30722" name="Photo Editor Photo" r:id="rId3" imgW="5753903" imgH="4105848" progId="">
              <p:embed/>
            </p:oleObj>
          </a:graphicData>
        </a:graphic>
      </p:graphicFrame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5257800" y="3429000"/>
            <a:ext cx="1447800" cy="381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58000" y="3276600"/>
            <a:ext cx="2286000" cy="6508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Because e </a:t>
            </a:r>
            <a:r>
              <a:rPr lang="en-US" b="1" baseline="30000">
                <a:solidFill>
                  <a:srgbClr val="FF5050"/>
                </a:solidFill>
              </a:rPr>
              <a:t>j</a:t>
            </a:r>
            <a:r>
              <a:rPr lang="en-US" b="1" baseline="30000">
                <a:solidFill>
                  <a:srgbClr val="FF5050"/>
                </a:solidFill>
                <a:sym typeface="Symbol" pitchFamily="18" charset="2"/>
              </a:rPr>
              <a:t>  </a:t>
            </a:r>
            <a:r>
              <a:rPr lang="en-US" b="1">
                <a:solidFill>
                  <a:srgbClr val="FF5050"/>
                </a:solidFill>
                <a:sym typeface="Symbol" pitchFamily="18" charset="2"/>
              </a:rPr>
              <a:t>is an eigenvallue of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48475"/>
        </p:xfrm>
        <a:graphic>
          <a:graphicData uri="http://schemas.openxmlformats.org/presentationml/2006/ole">
            <p:oleObj spid="_x0000_s31746" name="Photo Editor Photo" r:id="rId3" imgW="6219048" imgH="4657143" progId="">
              <p:embed/>
            </p:oleObj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8458200" y="1447800"/>
            <a:ext cx="228600" cy="2286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2590800" y="6477000"/>
            <a:ext cx="990600" cy="381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447800" y="6172200"/>
            <a:ext cx="1295400" cy="6508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We found phase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19200" y="1371600"/>
            <a:ext cx="533400" cy="8382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943600" y="2819400"/>
            <a:ext cx="1600200" cy="685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7848600" y="1524000"/>
            <a:ext cx="1295400" cy="1752600"/>
          </a:xfrm>
          <a:prstGeom prst="ellipse">
            <a:avLst/>
          </a:prstGeom>
          <a:noFill/>
          <a:ln w="9525" cap="rnd">
            <a:solidFill>
              <a:srgbClr val="FF505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00800" y="995363"/>
            <a:ext cx="2743200" cy="376237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5050"/>
                </a:solidFill>
              </a:rPr>
              <a:t>Assume k an integer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96200" y="4038600"/>
            <a:ext cx="1447800" cy="59055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5050"/>
                </a:solidFill>
              </a:rPr>
              <a:t>Number of bits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8458200" y="2590800"/>
            <a:ext cx="381000" cy="1447800"/>
          </a:xfrm>
          <a:prstGeom prst="line">
            <a:avLst/>
          </a:prstGeom>
          <a:noFill/>
          <a:ln w="9525">
            <a:solidFill>
              <a:srgbClr val="FF505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5891213"/>
        </p:xfrm>
        <a:graphic>
          <a:graphicData uri="http://schemas.openxmlformats.org/presentationml/2006/ole">
            <p:oleObj spid="_x0000_s32770" name="Photo Editor Photo" r:id="rId3" imgW="6001588" imgH="3866667" progId="">
              <p:embed/>
            </p:oleObj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4191000"/>
            <a:ext cx="7086600" cy="1524000"/>
          </a:xfrm>
          <a:prstGeom prst="rect">
            <a:avLst/>
          </a:prstGeom>
          <a:noFill/>
          <a:ln w="38100">
            <a:solidFill>
              <a:srgbClr val="FF505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00400" y="6096000"/>
            <a:ext cx="4038600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Concluding, we can calculate phase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9737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Generalization of Phase Estimation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Importance of Quantum Phase Estimation (QPE)</a:t>
            </a:r>
          </a:p>
          <a:p>
            <a:endParaRPr lang="en-US" dirty="0" smtClean="0"/>
          </a:p>
          <a:p>
            <a:r>
              <a:rPr lang="en-US" dirty="0" smtClean="0"/>
              <a:t>QPE using binary logic</a:t>
            </a:r>
          </a:p>
          <a:p>
            <a:endParaRPr lang="en-US" dirty="0" smtClean="0"/>
          </a:p>
          <a:p>
            <a:r>
              <a:rPr lang="en-US" dirty="0" smtClean="0"/>
              <a:t>QPE using MVL</a:t>
            </a:r>
          </a:p>
          <a:p>
            <a:endParaRPr lang="en-US" dirty="0" smtClean="0"/>
          </a:p>
          <a:p>
            <a:r>
              <a:rPr lang="en-US" dirty="0" smtClean="0"/>
              <a:t>Performance Requirements </a:t>
            </a:r>
          </a:p>
          <a:p>
            <a:endParaRPr lang="en-US" dirty="0" smtClean="0"/>
          </a:p>
          <a:p>
            <a:r>
              <a:rPr lang="en-US" dirty="0" smtClean="0"/>
              <a:t>Salient features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3201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dirty="0" err="1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Importance of Quantum Phase Estimation (QPE)</a:t>
            </a:r>
          </a:p>
          <a:p>
            <a:endParaRPr lang="en-US" dirty="0" smtClean="0"/>
          </a:p>
          <a:p>
            <a:r>
              <a:rPr lang="en-US" dirty="0" smtClean="0"/>
              <a:t>QPE using binary logic</a:t>
            </a:r>
          </a:p>
          <a:p>
            <a:endParaRPr lang="en-US" dirty="0" smtClean="0"/>
          </a:p>
          <a:p>
            <a:r>
              <a:rPr lang="en-US" dirty="0" smtClean="0"/>
              <a:t>QPE using MVL</a:t>
            </a:r>
          </a:p>
          <a:p>
            <a:endParaRPr lang="en-US" dirty="0" smtClean="0"/>
          </a:p>
          <a:p>
            <a:r>
              <a:rPr lang="en-US" dirty="0" smtClean="0"/>
              <a:t>Performance Requirements </a:t>
            </a:r>
          </a:p>
          <a:p>
            <a:endParaRPr lang="en-US" dirty="0" smtClean="0"/>
          </a:p>
          <a:p>
            <a:r>
              <a:rPr lang="en-US" dirty="0" smtClean="0"/>
              <a:t>Salient features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generalize the </a:t>
            </a:r>
            <a:r>
              <a:rPr lang="en-US" i="1" dirty="0" smtClean="0">
                <a:solidFill>
                  <a:srgbClr val="FF0000"/>
                </a:solidFill>
              </a:rPr>
              <a:t>Quantum Phase Estimation algorithm </a:t>
            </a:r>
            <a:r>
              <a:rPr lang="en-US" dirty="0" smtClean="0"/>
              <a:t>to MVL logic.</a:t>
            </a:r>
          </a:p>
          <a:p>
            <a:endParaRPr lang="en-US" dirty="0" smtClean="0"/>
          </a:p>
          <a:p>
            <a:r>
              <a:rPr lang="en-US" dirty="0" smtClean="0"/>
              <a:t>We show the quantum circuits  for QPE using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derive the performance requirements of the QPE to achieve high probability of success.</a:t>
            </a:r>
          </a:p>
          <a:p>
            <a:endParaRPr lang="en-US" dirty="0" smtClean="0"/>
          </a:p>
          <a:p>
            <a:r>
              <a:rPr lang="en-US" dirty="0" smtClean="0"/>
              <a:t>We show how this leads to logarithmic decrease in the number of qudits and exponential decrease in error probability of the QPE algorithm as the value of the radix </a:t>
            </a:r>
            <a:r>
              <a:rPr lang="en-US" i="1" dirty="0" smtClean="0"/>
              <a:t>d </a:t>
            </a:r>
            <a:r>
              <a:rPr lang="en-US" dirty="0" smtClean="0"/>
              <a:t> increases.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3816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QPE – one of the most important quantum subroutines, used in : </a:t>
            </a:r>
          </a:p>
          <a:p>
            <a:pPr lvl="1"/>
            <a:r>
              <a:rPr lang="en-US" dirty="0" smtClean="0"/>
              <a:t>1) </a:t>
            </a:r>
            <a:r>
              <a:rPr lang="en-US" dirty="0" err="1" smtClean="0"/>
              <a:t>Shor’s</a:t>
            </a:r>
            <a:r>
              <a:rPr lang="en-US" dirty="0" smtClean="0"/>
              <a:t> Algorithm </a:t>
            </a:r>
          </a:p>
          <a:p>
            <a:pPr lvl="1"/>
            <a:r>
              <a:rPr lang="en-US" dirty="0" smtClean="0"/>
              <a:t>2) Abrams and Lloyd Algorithm </a:t>
            </a:r>
          </a:p>
          <a:p>
            <a:pPr lvl="2"/>
            <a:r>
              <a:rPr lang="en-US" dirty="0" smtClean="0"/>
              <a:t>(Simulating   quantum systems)</a:t>
            </a:r>
          </a:p>
          <a:p>
            <a:pPr lvl="3"/>
            <a:r>
              <a:rPr lang="en-US" dirty="0" smtClean="0"/>
              <a:t>Calculation of Molecular Ground State Energies </a:t>
            </a:r>
          </a:p>
          <a:p>
            <a:pPr lvl="1"/>
            <a:r>
              <a:rPr lang="en-US" dirty="0" smtClean="0"/>
              <a:t>3) Quantum Counting (for Grover Search)</a:t>
            </a:r>
          </a:p>
          <a:p>
            <a:pPr lvl="1"/>
            <a:r>
              <a:rPr lang="en-US" dirty="0" smtClean="0"/>
              <a:t>4) Fourier Transform on arbitrary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2439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dirty="0" err="1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phase estimation (QPE)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8101573" cy="316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68800" y="1905000"/>
          <a:ext cx="914400" cy="180975"/>
        </p:xfrm>
        <a:graphic>
          <a:graphicData uri="http://schemas.openxmlformats.org/presentationml/2006/ole">
            <p:oleObj spid="_x0000_s60418" name="Equation" r:id="rId4" imgW="3251200" imgH="4876800" progId="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63201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dirty="0" err="1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– Formal Definition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010619"/>
            <a:ext cx="6553200" cy="527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4578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7620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Algorithm– Binary logic case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30436"/>
            <a:ext cx="7391400" cy="190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6577329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5000" y="3886200"/>
            <a:ext cx="523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Schematic for the QPE Algorithm 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first review the binary case: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Eigenvector of 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" y="5791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phase in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qubits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7772400" y="4572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1 – Initialization, Binary logic case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1112" y="2786856"/>
            <a:ext cx="65817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5813503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206860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505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9000" y="3352800"/>
            <a:ext cx="381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199" y="2438400"/>
            <a:ext cx="1981201" cy="102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ISMVL 2011, 23-25 May 2011, </a:t>
            </a:r>
            <a:r>
              <a:rPr lang="en-US" sz="3200" dirty="0" err="1" smtClean="0"/>
              <a:t>Tuusula</a:t>
            </a:r>
            <a:r>
              <a:rPr lang="en-US" sz="32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2 – Apply the operator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5867400" cy="177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2" y="4724400"/>
            <a:ext cx="5333998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62467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057400"/>
            <a:ext cx="27342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717022"/>
            <a:ext cx="4445875" cy="114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219200"/>
            <a:ext cx="2209800" cy="83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143000"/>
            <a:ext cx="203886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143000"/>
            <a:ext cx="305484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4800" y="51054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3 – Apply Inverse QFT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66198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257800"/>
            <a:ext cx="596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19200"/>
            <a:ext cx="2514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71600"/>
            <a:ext cx="1524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295400"/>
            <a:ext cx="1219200" cy="92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2860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25146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4 - Measurement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2651125"/>
          </a:xfrm>
        </p:spPr>
        <p:txBody>
          <a:bodyPr/>
          <a:lstStyle/>
          <a:p>
            <a:r>
              <a:rPr lang="en-US" dirty="0" smtClean="0"/>
              <a:t>If the phase  </a:t>
            </a:r>
            <a:r>
              <a:rPr lang="en-US" dirty="0" err="1" smtClean="0"/>
              <a:t></a:t>
            </a:r>
            <a:r>
              <a:rPr lang="en-US" baseline="-25000" dirty="0" err="1" smtClean="0"/>
              <a:t>u</a:t>
            </a:r>
            <a:r>
              <a:rPr lang="en-US" dirty="0" smtClean="0"/>
              <a:t> is an </a:t>
            </a:r>
            <a:r>
              <a:rPr lang="en-US" b="1" dirty="0" smtClean="0"/>
              <a:t>exact binary fraction</a:t>
            </a:r>
            <a:r>
              <a:rPr lang="en-US" dirty="0" smtClean="0"/>
              <a:t>, we measure the estimate of the phase   </a:t>
            </a:r>
            <a:r>
              <a:rPr lang="en-US" dirty="0" err="1" smtClean="0"/>
              <a:t></a:t>
            </a:r>
            <a:r>
              <a:rPr lang="en-US" baseline="-25000" dirty="0" err="1" smtClean="0"/>
              <a:t>u</a:t>
            </a:r>
            <a:r>
              <a:rPr lang="en-US" dirty="0" smtClean="0"/>
              <a:t> with probability of 1.</a:t>
            </a:r>
          </a:p>
          <a:p>
            <a:r>
              <a:rPr lang="en-US" dirty="0" smtClean="0"/>
              <a:t>If not, then we measure the estimate of the phase with a very high probability close to 1.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572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64578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7659" y="30480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circuit for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="1" i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686800" cy="30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934200" cy="12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583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circuit for QFT is well known and hence not discussed.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62800" y="26670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QPE – one of the most important quantum subroutines, used in : </a:t>
            </a:r>
          </a:p>
          <a:p>
            <a:pPr lvl="1"/>
            <a:r>
              <a:rPr lang="en-US" dirty="0" smtClean="0"/>
              <a:t>1) </a:t>
            </a:r>
            <a:r>
              <a:rPr lang="en-US" dirty="0" err="1" smtClean="0"/>
              <a:t>Shor’s</a:t>
            </a:r>
            <a:r>
              <a:rPr lang="en-US" dirty="0" smtClean="0"/>
              <a:t> Algorithm </a:t>
            </a:r>
          </a:p>
          <a:p>
            <a:pPr lvl="1"/>
            <a:r>
              <a:rPr lang="en-US" dirty="0" smtClean="0"/>
              <a:t>2) Abrams and Lloyd Algorithm </a:t>
            </a:r>
          </a:p>
          <a:p>
            <a:pPr lvl="2"/>
            <a:r>
              <a:rPr lang="en-US" dirty="0" smtClean="0"/>
              <a:t>(Simulating   quantum systems)</a:t>
            </a:r>
          </a:p>
          <a:p>
            <a:pPr lvl="3"/>
            <a:r>
              <a:rPr lang="en-US" dirty="0" smtClean="0"/>
              <a:t>Calculation of Molecular Ground State Energies </a:t>
            </a:r>
          </a:p>
          <a:p>
            <a:pPr lvl="1"/>
            <a:r>
              <a:rPr lang="en-US" dirty="0" smtClean="0"/>
              <a:t>3) Quantum Counting (for Grover Search)</a:t>
            </a:r>
          </a:p>
          <a:p>
            <a:pPr lvl="1"/>
            <a:r>
              <a:rPr lang="en-US" dirty="0" smtClean="0"/>
              <a:t>4) Fourier Transform on arbitrary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973762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Multiple-Valued</a:t>
            </a:r>
            <a:b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Estimation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7467"/>
          <a:stretch>
            <a:fillRect/>
          </a:stretch>
        </p:blipFill>
        <p:spPr bwMode="auto">
          <a:xfrm>
            <a:off x="0" y="0"/>
            <a:ext cx="9438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9988" y="1219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2590800"/>
            <a:ext cx="20795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have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qubits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781800" y="3048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" y="2743200"/>
            <a:ext cx="13715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phase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rot="16200000" flipH="1">
            <a:off x="614065" y="3738266"/>
            <a:ext cx="524470" cy="380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934670"/>
            <a:ext cx="1219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have arbitrary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Chrestenson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instead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Hadamard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49530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562600" y="4876801"/>
            <a:ext cx="1752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00800" y="6243935"/>
            <a:ext cx="304800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Inverse QFT on base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 base 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1" y="-21534"/>
            <a:ext cx="9143999" cy="68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381000"/>
            <a:ext cx="22860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QFT and </a:t>
            </a:r>
            <a:r>
              <a:rPr lang="en-US" dirty="0" err="1" smtClean="0"/>
              <a:t>Chrestenson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990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68"/>
            <a:ext cx="9144000" cy="68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9988" y="10668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2" y="-21511"/>
            <a:ext cx="9143998" cy="687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6457890"/>
            <a:ext cx="7924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9988" y="1143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0" y="42797"/>
            <a:ext cx="9143999" cy="681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334000"/>
            <a:ext cx="1981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apply </a:t>
            </a:r>
            <a:r>
              <a:rPr lang="en-US" u="dbl" dirty="0" smtClean="0">
                <a:solidFill>
                  <a:srgbClr val="FF0000"/>
                </a:solidFill>
              </a:rPr>
              <a:t>inverse</a:t>
            </a:r>
            <a:r>
              <a:rPr lang="en-US" dirty="0" smtClean="0"/>
              <a:t> Quantum Fourier Transform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99988" y="990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33909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162800" y="3124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610100" y="3619500"/>
            <a:ext cx="2667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0" y="42788"/>
            <a:ext cx="9144000" cy="68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99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61"/>
            <a:ext cx="9144000" cy="68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77659" y="1143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1981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</a:t>
            </a:r>
            <a:r>
              <a:rPr lang="en-US" dirty="0" err="1" smtClean="0"/>
              <a:t>d</a:t>
            </a:r>
            <a:r>
              <a:rPr lang="en-US" dirty="0" smtClean="0"/>
              <a:t>-valued quantum multiplexers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57912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D-valued quantum multiplexers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352800"/>
            <a:ext cx="685800" cy="28956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3"/>
          </p:cNvCxnSpPr>
          <p:nvPr/>
        </p:nvCxnSpPr>
        <p:spPr>
          <a:xfrm rot="16200000" flipH="1">
            <a:off x="2743200" y="3733800"/>
            <a:ext cx="1447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H="1">
            <a:off x="3124200" y="4800600"/>
            <a:ext cx="68580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 err="1" smtClean="0"/>
              <a:t>d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3644205"/>
            <a:ext cx="38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 </a:t>
            </a:r>
          </a:p>
          <a:p>
            <a:endParaRPr lang="en-US" sz="2800" dirty="0" smtClean="0"/>
          </a:p>
          <a:p>
            <a:r>
              <a:rPr lang="en-US" sz="2800" dirty="0" smtClean="0"/>
              <a:t>1 </a:t>
            </a:r>
          </a:p>
          <a:p>
            <a:endParaRPr lang="en-US" sz="2800" dirty="0" smtClean="0"/>
          </a:p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438400" y="44958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0" y="54102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54102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0" y="4876800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2438400"/>
            <a:ext cx="419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048000" y="28956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decagon 32"/>
          <p:cNvSpPr/>
          <p:nvPr/>
        </p:nvSpPr>
        <p:spPr>
          <a:xfrm>
            <a:off x="3429000" y="2362200"/>
            <a:ext cx="152400" cy="152400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76400" y="5638800"/>
            <a:ext cx="144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4724400"/>
            <a:ext cx="220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6400" y="3733800"/>
            <a:ext cx="144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23106" y="4686300"/>
            <a:ext cx="19057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48006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Target (date)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25908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9600" r="14000" b="5333"/>
          <a:stretch>
            <a:fillRect/>
          </a:stretch>
        </p:blipFill>
        <p:spPr bwMode="auto">
          <a:xfrm>
            <a:off x="0" y="0"/>
            <a:ext cx="8915400" cy="683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167735"/>
            <a:ext cx="784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ISMVL 2011, 23-25 May, </a:t>
            </a:r>
            <a:r>
              <a:rPr lang="en-US" sz="2400" dirty="0" err="1" smtClean="0"/>
              <a:t>Tuusula</a:t>
            </a:r>
            <a:r>
              <a:rPr lang="en-US" sz="2400" dirty="0" smtClean="0"/>
              <a:t>, Finland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599988" y="609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generalize the </a:t>
            </a:r>
            <a:r>
              <a:rPr lang="en-US" i="1" dirty="0" smtClean="0">
                <a:solidFill>
                  <a:srgbClr val="FF0000"/>
                </a:solidFill>
              </a:rPr>
              <a:t>Quantum Phase Estimation algorithm </a:t>
            </a:r>
            <a:r>
              <a:rPr lang="en-US" dirty="0" smtClean="0"/>
              <a:t>to MVL logic.</a:t>
            </a:r>
          </a:p>
          <a:p>
            <a:endParaRPr lang="en-US" dirty="0" smtClean="0"/>
          </a:p>
          <a:p>
            <a:r>
              <a:rPr lang="en-US" dirty="0" smtClean="0"/>
              <a:t>We show the quantum circuits  for QPE using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derive the performance requirements of the QPE to achieve high probability of success.</a:t>
            </a:r>
          </a:p>
          <a:p>
            <a:endParaRPr lang="en-US" dirty="0" smtClean="0"/>
          </a:p>
          <a:p>
            <a:r>
              <a:rPr lang="en-US" dirty="0" smtClean="0"/>
              <a:t>We show how this leads to logarithmic decrease in the number of qudits and exponential decrease in error probability of the QPE algorithm as the value of the radix </a:t>
            </a:r>
            <a:r>
              <a:rPr lang="en-US" i="1" dirty="0" smtClean="0"/>
              <a:t>d </a:t>
            </a:r>
            <a:r>
              <a:rPr lang="en-US" dirty="0" smtClean="0"/>
              <a:t>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9737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of </a:t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Estimation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0"/>
            <a:ext cx="91153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99988" y="14478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0" y="0"/>
            <a:ext cx="92013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88668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43781" y="12192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8115300" y="1638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6400"/>
          <a:stretch>
            <a:fillRect/>
          </a:stretch>
        </p:blipFill>
        <p:spPr bwMode="auto">
          <a:xfrm>
            <a:off x="1" y="64706"/>
            <a:ext cx="9143999" cy="67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77659" y="2743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-1" y="0"/>
            <a:ext cx="9201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7659" y="2743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61"/>
            <a:ext cx="9144000" cy="68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7659" y="2743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7467"/>
          <a:stretch>
            <a:fillRect/>
          </a:stretch>
        </p:blipFill>
        <p:spPr bwMode="auto">
          <a:xfrm>
            <a:off x="1" y="213728"/>
            <a:ext cx="9144000" cy="66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9988" y="1143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38"/>
            <a:ext cx="9144000" cy="68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1968" t="9822" r="67516" b="7890"/>
          <a:stretch/>
        </p:blipFill>
        <p:spPr bwMode="auto">
          <a:xfrm>
            <a:off x="0" y="0"/>
            <a:ext cx="9107557" cy="65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2484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MVL HELPS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Failure probability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decreases exponentially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increase  in radix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logic used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626350"/>
            <a:ext cx="5257800" cy="40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973762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Controlled Gates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number of qudits for a given precision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924800" cy="46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861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These are the requirements for a real world problem of calculating molecular energies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RESULTS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68" y="1371600"/>
            <a:ext cx="8598832" cy="390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ISMVL 2011, 23-25 May 2011, </a:t>
            </a:r>
            <a:r>
              <a:rPr lang="en-US" sz="2800" dirty="0" err="1" smtClean="0"/>
              <a:t>Tuusula</a:t>
            </a:r>
            <a:r>
              <a:rPr lang="en-US" sz="2800" dirty="0"/>
              <a:t>, Finland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6167735"/>
            <a:ext cx="685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ISMVL 2011, 23-25 May, </a:t>
            </a:r>
            <a:r>
              <a:rPr lang="en-US" sz="2400" dirty="0" err="1" smtClean="0"/>
              <a:t>Tuusula</a:t>
            </a:r>
            <a:r>
              <a:rPr lang="en-US" sz="2400" dirty="0" smtClean="0"/>
              <a:t>, Finland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Phase Estimation has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applications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Quantum Computing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MVL is very helpful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Quantum Phase Estimation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MVL causes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decrease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failure probability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a given precision of phase required.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MVL results in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signification reduction in the number of qudits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required as radix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2439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method creates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high power unitary matrices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original Matrix U for which eigenvector |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we want to find phase.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cannot design these matrices as powers. This would be extremely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wasteful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have to calculate these matrices  and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decompose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them to gates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type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quantum logic synthesis problem: not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permutative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U, not arbitrary U, there are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other problems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that, we found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research problem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been not solved in literature even in case of binary unitary matrices U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2439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630988"/>
        </p:xfrm>
        <a:graphic>
          <a:graphicData uri="http://schemas.openxmlformats.org/presentationml/2006/ole">
            <p:oleObj spid="_x0000_s24578" name="Photo Editor Photo" r:id="rId3" imgW="6106377" imgH="4428571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1600200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nothing new, CNOT, CV, CV+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352800"/>
            <a:ext cx="2819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new concept, but essentially the same concept and mathematics 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rot="10800000" flipV="1">
            <a:off x="6019800" y="1923366"/>
            <a:ext cx="533400" cy="21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019800" y="4114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40538"/>
        </p:xfrm>
        <a:graphic>
          <a:graphicData uri="http://schemas.openxmlformats.org/presentationml/2006/ole">
            <p:oleObj spid="_x0000_s25602" name="Photo Editor Photo" r:id="rId3" imgW="5753903" imgH="430476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48640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Another new concept – we use controlled powers of some Unitary Matrix 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OF EIGENVALUES AND EIGENVECTORS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eigenvalue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 *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= Constant * VECTOR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657600"/>
            <a:ext cx="2133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Eigenvector of this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667000" y="29718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05200" y="2438400"/>
            <a:ext cx="3581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5029200"/>
            <a:ext cx="2133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848100" y="3390900"/>
            <a:ext cx="243840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1068</Words>
  <Application>Microsoft Office PowerPoint</Application>
  <PresentationFormat>On-screen Show (4:3)</PresentationFormat>
  <Paragraphs>179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Photo Editor Photo</vt:lpstr>
      <vt:lpstr>Equation</vt:lpstr>
      <vt:lpstr>Quantum Phase Estimation using Multivalued Logic</vt:lpstr>
      <vt:lpstr>Agenda</vt:lpstr>
      <vt:lpstr>Introduction</vt:lpstr>
      <vt:lpstr>Abstract</vt:lpstr>
      <vt:lpstr>General Controlled Gates</vt:lpstr>
      <vt:lpstr>Slide 6</vt:lpstr>
      <vt:lpstr>Slide 7</vt:lpstr>
      <vt:lpstr>Slide 8</vt:lpstr>
      <vt:lpstr>What is eigenvalue?</vt:lpstr>
      <vt:lpstr>Basic Math for Binary Phase Estimation</vt:lpstr>
      <vt:lpstr>Slide 11</vt:lpstr>
      <vt:lpstr>Slide 12</vt:lpstr>
      <vt:lpstr>Slide 13</vt:lpstr>
      <vt:lpstr>Formulas for the phase estimation algorithm </vt:lpstr>
      <vt:lpstr>Slide 15</vt:lpstr>
      <vt:lpstr>Slide 16</vt:lpstr>
      <vt:lpstr>Slide 17</vt:lpstr>
      <vt:lpstr>Towards Generalization of Phase Estimation</vt:lpstr>
      <vt:lpstr>Agenda</vt:lpstr>
      <vt:lpstr>Abstract</vt:lpstr>
      <vt:lpstr>Introduction</vt:lpstr>
      <vt:lpstr>Quantum phase estimation (QPE)</vt:lpstr>
      <vt:lpstr>QPE – Formal Definition</vt:lpstr>
      <vt:lpstr>QPE Algorithm– Binary logic case</vt:lpstr>
      <vt:lpstr>QPE : step 1 – Initialization, Binary logic case</vt:lpstr>
      <vt:lpstr>QPE : step 2 – Apply the operator U</vt:lpstr>
      <vt:lpstr>QPE : step 3 – Apply Inverse QFT</vt:lpstr>
      <vt:lpstr>QPE : step 4 - Measurement</vt:lpstr>
      <vt:lpstr>Quantum circuit for uj </vt:lpstr>
      <vt:lpstr>Multiple-Valued  Phase Estimation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D-valued quantum multiplexers</vt:lpstr>
      <vt:lpstr>Slide 39</vt:lpstr>
      <vt:lpstr>Performance of  Quantum  Phase Estimation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How MVL HELPS</vt:lpstr>
      <vt:lpstr>Less number of qudits for a given precision</vt:lpstr>
      <vt:lpstr>More RESULTS</vt:lpstr>
      <vt:lpstr>Conclusions</vt:lpstr>
      <vt:lpstr>Conclusions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Phase Estimation using Multivalued Logic</dc:title>
  <dc:creator>vamsi</dc:creator>
  <cp:lastModifiedBy>mperkows</cp:lastModifiedBy>
  <cp:revision>119</cp:revision>
  <dcterms:created xsi:type="dcterms:W3CDTF">2006-08-16T00:00:00Z</dcterms:created>
  <dcterms:modified xsi:type="dcterms:W3CDTF">2011-06-06T20:27:51Z</dcterms:modified>
</cp:coreProperties>
</file>