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63" r:id="rId5"/>
    <p:sldId id="327" r:id="rId6"/>
    <p:sldId id="328" r:id="rId7"/>
    <p:sldId id="329" r:id="rId8"/>
    <p:sldId id="262" r:id="rId9"/>
    <p:sldId id="264" r:id="rId10"/>
    <p:sldId id="337" r:id="rId11"/>
    <p:sldId id="305" r:id="rId12"/>
    <p:sldId id="306" r:id="rId13"/>
    <p:sldId id="338" r:id="rId14"/>
    <p:sldId id="303" r:id="rId15"/>
    <p:sldId id="265" r:id="rId16"/>
    <p:sldId id="270" r:id="rId17"/>
    <p:sldId id="304" r:id="rId18"/>
    <p:sldId id="307" r:id="rId19"/>
    <p:sldId id="269" r:id="rId20"/>
    <p:sldId id="308" r:id="rId21"/>
    <p:sldId id="271" r:id="rId22"/>
    <p:sldId id="273" r:id="rId23"/>
    <p:sldId id="353" r:id="rId24"/>
    <p:sldId id="354" r:id="rId25"/>
    <p:sldId id="342" r:id="rId26"/>
    <p:sldId id="343" r:id="rId27"/>
    <p:sldId id="344" r:id="rId28"/>
    <p:sldId id="318" r:id="rId29"/>
    <p:sldId id="334" r:id="rId30"/>
    <p:sldId id="333" r:id="rId31"/>
    <p:sldId id="375" r:id="rId32"/>
    <p:sldId id="376" r:id="rId33"/>
    <p:sldId id="377" r:id="rId34"/>
    <p:sldId id="378" r:id="rId35"/>
    <p:sldId id="379" r:id="rId36"/>
    <p:sldId id="275" r:id="rId37"/>
    <p:sldId id="293" r:id="rId38"/>
    <p:sldId id="295" r:id="rId39"/>
    <p:sldId id="294" r:id="rId40"/>
    <p:sldId id="347" r:id="rId41"/>
    <p:sldId id="349" r:id="rId42"/>
    <p:sldId id="296" r:id="rId43"/>
    <p:sldId id="373" r:id="rId44"/>
    <p:sldId id="374" r:id="rId45"/>
    <p:sldId id="380" r:id="rId46"/>
  </p:sldIdLst>
  <p:sldSz cx="9144000" cy="6858000" type="screen4x3"/>
  <p:notesSz cx="6858000" cy="9144000"/>
  <p:embeddedFontLst>
    <p:embeddedFont>
      <p:font typeface="Eras Bold ITC" pitchFamily="34" charset="0"/>
      <p:regular r:id="rId48"/>
    </p:embeddedFont>
    <p:embeddedFont>
      <p:font typeface="cmsy10" pitchFamily="34" charset="0"/>
      <p:regular r:id="rId49"/>
    </p:embeddedFont>
    <p:embeddedFont>
      <p:font typeface="Malgun Gothic" pitchFamily="34" charset="-127"/>
      <p:regular r:id="rId50"/>
      <p:bold r:id="rId51"/>
    </p:embeddedFont>
    <p:embeddedFont>
      <p:font typeface="OCR A Extended" pitchFamily="50" charset="0"/>
      <p:regular r:id="rId52"/>
    </p:embeddedFont>
    <p:embeddedFont>
      <p:font typeface="SimSun" pitchFamily="2" charset="-122"/>
      <p:regular r:id="rId53"/>
    </p:embeddedFont>
    <p:embeddedFont>
      <p:font typeface="Gulim" pitchFamily="34" charset="-127"/>
      <p:regular r:id="rId54"/>
    </p:embeddedFont>
    <p:embeddedFont>
      <p:font typeface="Calibri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F8F8F8"/>
    <a:srgbClr val="333333"/>
    <a:srgbClr val="990000"/>
    <a:srgbClr val="969696"/>
    <a:srgbClr val="FFFF66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972" autoAdjust="0"/>
    <p:restoredTop sz="99475" autoAdjust="0"/>
  </p:normalViewPr>
  <p:slideViewPr>
    <p:cSldViewPr>
      <p:cViewPr>
        <p:scale>
          <a:sx n="66" d="100"/>
          <a:sy n="66" d="100"/>
        </p:scale>
        <p:origin x="-202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662E8-C913-45E0-BE67-515A628DF9A8}" type="doc">
      <dgm:prSet loTypeId="urn:microsoft.com/office/officeart/2005/8/layout/funnel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3B6976A-E062-4AA2-B3CF-5244590D0B5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3F08668-6431-4ED4-A23B-1943A6C8C056}" type="sibTrans" cxnId="{EAB98773-D7F2-41D4-A1E3-33F4F6A6B5F8}">
      <dgm:prSet/>
      <dgm:spPr/>
      <dgm:t>
        <a:bodyPr/>
        <a:lstStyle/>
        <a:p>
          <a:endParaRPr lang="en-US"/>
        </a:p>
      </dgm:t>
    </dgm:pt>
    <dgm:pt modelId="{0796DCA2-F8C3-4FE1-ABC3-3FE4CB2E4C98}" type="parTrans" cxnId="{EAB98773-D7F2-41D4-A1E3-33F4F6A6B5F8}">
      <dgm:prSet/>
      <dgm:spPr/>
      <dgm:t>
        <a:bodyPr/>
        <a:lstStyle/>
        <a:p>
          <a:endParaRPr lang="en-US"/>
        </a:p>
      </dgm:t>
    </dgm:pt>
    <dgm:pt modelId="{9603A9DF-3187-4011-88AF-1F05269F3D31}" type="pres">
      <dgm:prSet presAssocID="{E65662E8-C913-45E0-BE67-515A628DF9A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686791-6B92-4EBB-A9E4-3947827CE867}" type="pres">
      <dgm:prSet presAssocID="{E65662E8-C913-45E0-BE67-515A628DF9A8}" presName="ellipse" presStyleLbl="trBgShp" presStyleIdx="0" presStyleCnt="1" custScaleY="60714" custLinFactNeighborY="27344"/>
      <dgm:spPr/>
    </dgm:pt>
    <dgm:pt modelId="{72EF2C74-6157-4BE2-9040-CE92DB6DCD21}" type="pres">
      <dgm:prSet presAssocID="{E65662E8-C913-45E0-BE67-515A628DF9A8}" presName="arrow1" presStyleLbl="fgShp" presStyleIdx="0" presStyleCnt="1" custLinFactY="-12812" custLinFactNeighborX="2000" custLinFactNeighborY="-100000"/>
      <dgm:spPr/>
    </dgm:pt>
    <dgm:pt modelId="{03191B7C-4289-4294-ADF2-89D3F49F2D54}" type="pres">
      <dgm:prSet presAssocID="{E65662E8-C913-45E0-BE67-515A628DF9A8}" presName="rectangle" presStyleLbl="revTx" presStyleIdx="0" presStyleCnt="1" custFlipVert="0" custScaleY="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BAC58-6248-4DD1-AE36-BF269DFBE30A}" type="pres">
      <dgm:prSet presAssocID="{E65662E8-C913-45E0-BE67-515A628DF9A8}" presName="funnel" presStyleLbl="trAlignAcc1" presStyleIdx="0" presStyleCnt="1" custScaleX="94286" custScaleY="62500" custLinFactNeighborX="2627"/>
      <dgm:spPr/>
    </dgm:pt>
  </dgm:ptLst>
  <dgm:cxnLst>
    <dgm:cxn modelId="{EAB98773-D7F2-41D4-A1E3-33F4F6A6B5F8}" srcId="{E65662E8-C913-45E0-BE67-515A628DF9A8}" destId="{93B6976A-E062-4AA2-B3CF-5244590D0B56}" srcOrd="0" destOrd="0" parTransId="{0796DCA2-F8C3-4FE1-ABC3-3FE4CB2E4C98}" sibTransId="{63F08668-6431-4ED4-A23B-1943A6C8C056}"/>
    <dgm:cxn modelId="{E5B347F5-FB79-4808-8982-97658C461851}" type="presOf" srcId="{93B6976A-E062-4AA2-B3CF-5244590D0B56}" destId="{03191B7C-4289-4294-ADF2-89D3F49F2D54}" srcOrd="0" destOrd="0" presId="urn:microsoft.com/office/officeart/2005/8/layout/funnel1"/>
    <dgm:cxn modelId="{19E32B5E-0CEC-4E2F-97C3-8831608DAC49}" type="presOf" srcId="{E65662E8-C913-45E0-BE67-515A628DF9A8}" destId="{9603A9DF-3187-4011-88AF-1F05269F3D31}" srcOrd="0" destOrd="0" presId="urn:microsoft.com/office/officeart/2005/8/layout/funnel1"/>
    <dgm:cxn modelId="{500C9FB2-6516-4A71-B20B-E93A399FAF79}" type="presParOf" srcId="{9603A9DF-3187-4011-88AF-1F05269F3D31}" destId="{1D686791-6B92-4EBB-A9E4-3947827CE867}" srcOrd="0" destOrd="0" presId="urn:microsoft.com/office/officeart/2005/8/layout/funnel1"/>
    <dgm:cxn modelId="{EE25C3CE-B3B0-4E78-A437-3FEFEC2CE352}" type="presParOf" srcId="{9603A9DF-3187-4011-88AF-1F05269F3D31}" destId="{72EF2C74-6157-4BE2-9040-CE92DB6DCD21}" srcOrd="1" destOrd="0" presId="urn:microsoft.com/office/officeart/2005/8/layout/funnel1"/>
    <dgm:cxn modelId="{4D82A1CB-D428-49F8-95B6-2FCFE2FFC6AF}" type="presParOf" srcId="{9603A9DF-3187-4011-88AF-1F05269F3D31}" destId="{03191B7C-4289-4294-ADF2-89D3F49F2D54}" srcOrd="2" destOrd="0" presId="urn:microsoft.com/office/officeart/2005/8/layout/funnel1"/>
    <dgm:cxn modelId="{C8AA489E-E651-4FE2-AFFD-343F2433E775}" type="presParOf" srcId="{9603A9DF-3187-4011-88AF-1F05269F3D31}" destId="{D87BAC58-6248-4DD1-AE36-BF269DFBE30A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686791-6B92-4EBB-A9E4-3947827CE867}">
      <dsp:nvSpPr>
        <dsp:cNvPr id="0" name=""/>
        <dsp:cNvSpPr/>
      </dsp:nvSpPr>
      <dsp:spPr>
        <a:xfrm>
          <a:off x="898080" y="536560"/>
          <a:ext cx="2539365" cy="53542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F2C74-6157-4BE2-9040-CE92DB6DCD21}">
      <dsp:nvSpPr>
        <dsp:cNvPr id="0" name=""/>
        <dsp:cNvSpPr/>
      </dsp:nvSpPr>
      <dsp:spPr>
        <a:xfrm>
          <a:off x="1935480" y="1926319"/>
          <a:ext cx="492125" cy="31496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91B7C-4289-4294-ADF2-89D3F49F2D54}">
      <dsp:nvSpPr>
        <dsp:cNvPr id="0" name=""/>
        <dsp:cNvSpPr/>
      </dsp:nvSpPr>
      <dsp:spPr>
        <a:xfrm>
          <a:off x="990600" y="2803567"/>
          <a:ext cx="2362200" cy="5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990600" y="2803567"/>
        <a:ext cx="2362200" cy="50616"/>
      </dsp:txXfrm>
    </dsp:sp>
    <dsp:sp modelId="{D87BAC58-6248-4DD1-AE36-BF269DFBE30A}">
      <dsp:nvSpPr>
        <dsp:cNvPr id="0" name=""/>
        <dsp:cNvSpPr/>
      </dsp:nvSpPr>
      <dsp:spPr>
        <a:xfrm>
          <a:off x="944883" y="427305"/>
          <a:ext cx="2598427" cy="137795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3E2244-874A-4CDC-8B29-C1BE6C30CC12}" type="datetimeFigureOut">
              <a:rPr lang="en-US"/>
              <a:pPr>
                <a:defRPr/>
              </a:pPr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F20F1D-DAE4-4F24-A058-1AAD93CF1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3773-A03F-4550-B3CD-03ABDDAF6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2A42-62FF-4981-9043-59DCF9245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1D5B5-2E5D-46F4-9DA5-C3ADE4A79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6014-5731-4260-B549-7D4E3FC40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FA68-331D-4A8F-B8E7-03AC31FA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81D77-BBCC-4507-A22C-7AC5979F3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01B8-7B0D-446B-A714-A6E9AECC7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10C59-05DD-4C82-9B0D-854BD9855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6B194-CA8A-4DDA-9671-8998C01F5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3AE9-4603-4996-A108-14F25EA16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E0E9-B984-425A-BAE2-E11E4325B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18725-1123-40B7-AA81-922CB60FE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27382-079A-4558-9FFE-337E96E77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B1832-EB10-43D0-ACDA-7D4E514F9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Prestige Elite Std" pitchFamily="49" charset="0"/>
                <a:ea typeface="Malgun Gothic" pitchFamily="34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Prestige Elite Std" pitchFamily="49" charset="0"/>
                <a:ea typeface="Gulim" pitchFamily="34" charset="-127"/>
              </a:defRPr>
            </a:lvl1pPr>
            <a:lvl2pPr>
              <a:defRPr sz="2800">
                <a:latin typeface="Prestige Elite Std" pitchFamily="49" charset="0"/>
                <a:ea typeface="Gulim" pitchFamily="34" charset="-127"/>
              </a:defRPr>
            </a:lvl2pPr>
            <a:lvl3pPr>
              <a:defRPr sz="2400">
                <a:latin typeface="Prestige Elite Std" pitchFamily="49" charset="0"/>
                <a:ea typeface="Gulim" pitchFamily="34" charset="-127"/>
              </a:defRPr>
            </a:lvl3pPr>
            <a:lvl4pPr>
              <a:defRPr sz="2000">
                <a:latin typeface="Prestige Elite Std" pitchFamily="49" charset="0"/>
                <a:ea typeface="Gulim" pitchFamily="34" charset="-127"/>
              </a:defRPr>
            </a:lvl4pPr>
            <a:lvl5pPr>
              <a:defRPr sz="2000">
                <a:latin typeface="Prestige Elite Std" pitchFamily="49" charset="0"/>
                <a:ea typeface="Gulim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Prestige Elite Std" pitchFamily="49" charset="0"/>
                <a:ea typeface="Gulim" pitchFamily="34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estige Elite Std" pitchFamily="49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restige Elite Std" pitchFamily="49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estige Elite Std" pitchFamily="49" charset="0"/>
                <a:ea typeface="Gulim" pitchFamily="34" charset="-127"/>
              </a:defRPr>
            </a:lvl1pPr>
          </a:lstStyle>
          <a:p>
            <a:pPr>
              <a:defRPr/>
            </a:pPr>
            <a:fld id="{9326ADD9-3B58-46F3-A84D-8DD28E441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alphaModFix amt="47000"/>
            <a:duotone>
              <a:schemeClr val="accent5">
                <a:shade val="45000"/>
                <a:satMod val="135000"/>
              </a:schemeClr>
              <a:prstClr val="white"/>
            </a:duotone>
            <a:lum contrast="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Ternary Logic Synthesis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Prestige Elite Std" pitchFamily="4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Prestige Elite Std" pitchFamily="4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Prestige Elite Std" pitchFamily="49" charset="0"/>
              </a:defRPr>
            </a:lvl1pPr>
          </a:lstStyle>
          <a:p>
            <a:pPr>
              <a:defRPr/>
            </a:pPr>
            <a:fld id="{5AA80E3C-C2C1-4589-835D-127006BB0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64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estige Elite Std" pitchFamily="49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estige Elite St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estige Elite St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estige Elite St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estige Elite Std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Prestige Elite Std" pitchFamily="49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Prestige Elite Std" pitchFamily="49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Prestige Elite Std" pitchFamily="49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Prestige Elite Std" pitchFamily="49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Prestige Elite Std" pitchFamily="49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8267700" cy="21717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 OF REVERSIBLE CIRCUITS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NO ANCILLA BITS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LARGE REVERSIBLE FUNCTIONS SPECIFIED WITH BIT EQUATIONS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 rot="-720000">
            <a:off x="1336675" y="4486275"/>
            <a:ext cx="6643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Nouraddin Alhagi, Maher Hawash, Marek Perkowski,</a:t>
            </a:r>
          </a:p>
          <a:p>
            <a:r>
              <a:rPr lang="en-US"/>
              <a:t>Portland Quantum Logic Group</a:t>
            </a:r>
          </a:p>
          <a:p>
            <a:r>
              <a:rPr lang="en-US"/>
              <a:t>2010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restige Elite Std"/>
              </a:rPr>
              <a:t>Previous work on reversible synthesis with no ancilla bits -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estige Elite Std"/>
              </a:rPr>
              <a:t> MMD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930400"/>
            <a:ext cx="8686800" cy="4503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Reversible </a:t>
            </a:r>
            <a:r>
              <a:rPr lang="en-US" sz="2000" smtClean="0">
                <a:latin typeface="Prestige Elite Std"/>
              </a:rPr>
              <a:t>logic for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quantum computing </a:t>
            </a:r>
            <a:r>
              <a:rPr lang="en-US" sz="2000" smtClean="0">
                <a:latin typeface="Prestige Elite Std"/>
              </a:rPr>
              <a:t>is recently flourishing research area, not for others (optical, ballistic, quantum dots).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latin typeface="Prestige Elite Std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Prestige Elite Std"/>
              </a:rPr>
              <a:t>The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MMD algorithm </a:t>
            </a:r>
            <a:r>
              <a:rPr lang="en-US" sz="2000" i="1" smtClean="0">
                <a:latin typeface="Prestige Elite Std"/>
              </a:rPr>
              <a:t>(Miller, Maslov and Dueck)</a:t>
            </a:r>
            <a:r>
              <a:rPr lang="en-US" sz="2000" smtClean="0">
                <a:latin typeface="Prestige Elite Std"/>
              </a:rPr>
              <a:t> is currently the leading reversible logic synthesizer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latin typeface="Prestige Elite Std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MMD </a:t>
            </a:r>
            <a:r>
              <a:rPr lang="en-US" sz="2000" smtClean="0">
                <a:latin typeface="Prestige Elite Std"/>
              </a:rPr>
              <a:t>assumes a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reversible </a:t>
            </a:r>
            <a:r>
              <a:rPr lang="en-US" sz="2000" smtClean="0">
                <a:latin typeface="Prestige Elite Std"/>
              </a:rPr>
              <a:t>function specification as data and it uses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no ancilla </a:t>
            </a:r>
            <a:r>
              <a:rPr lang="en-US" sz="2000" smtClean="0">
                <a:latin typeface="Prestige Elite Std"/>
              </a:rPr>
              <a:t>bits.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latin typeface="Prestige Elite Std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Prestige Elite Std"/>
              </a:rPr>
              <a:t>MMD software is reasonably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fast</a:t>
            </a:r>
            <a:r>
              <a:rPr lang="en-US" sz="2000" smtClean="0">
                <a:latin typeface="Prestige Elite Std"/>
              </a:rPr>
              <a:t> and it distinguishes itself among other programs of this type because it achieves (theoretical)  100%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convergence </a:t>
            </a:r>
            <a:r>
              <a:rPr lang="en-US" sz="2000" smtClean="0">
                <a:latin typeface="Prestige Elite Std"/>
              </a:rPr>
              <a:t>regardless the problem size.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latin typeface="Prestige Elite Std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Prestige Elite Std"/>
              </a:rPr>
              <a:t>This program is therefore the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current benchmark </a:t>
            </a:r>
            <a:r>
              <a:rPr lang="en-US" sz="2000" smtClean="0">
                <a:latin typeface="Prestige Elite Std"/>
              </a:rPr>
              <a:t>for the evaluation of programs for reversible circuit synthesis.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3638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restige Elite Std"/>
              </a:rPr>
              <a:t>Previous work on reversible synthesis</a:t>
            </a:r>
            <a:br>
              <a:rPr 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restige Elite Std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restige Elite Std"/>
              </a:rPr>
              <a:t>(methods that assume no ancilla bits)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Prestige Elite Std"/>
              </a:rPr>
              <a:t>2002-present Perkowski et al </a:t>
            </a:r>
            <a:r>
              <a:rPr lang="en-US" smtClean="0">
                <a:latin typeface="Prestige Elite Std"/>
              </a:rPr>
              <a:t>use of complexities of </a:t>
            </a:r>
            <a:r>
              <a:rPr lang="en-US" b="1" smtClean="0">
                <a:solidFill>
                  <a:schemeClr val="hlink"/>
                </a:solidFill>
                <a:latin typeface="Prestige Elite Std"/>
              </a:rPr>
              <a:t>ESOPs</a:t>
            </a:r>
            <a:r>
              <a:rPr lang="en-US" b="1" smtClean="0">
                <a:latin typeface="Prestige Elite Std"/>
              </a:rPr>
              <a:t>,</a:t>
            </a:r>
            <a:r>
              <a:rPr lang="en-US" smtClean="0">
                <a:latin typeface="Prestige Elite Std"/>
              </a:rPr>
              <a:t> </a:t>
            </a:r>
            <a:r>
              <a:rPr lang="en-US" smtClean="0">
                <a:solidFill>
                  <a:schemeClr val="hlink"/>
                </a:solidFill>
                <a:latin typeface="Prestige Elite Std"/>
              </a:rPr>
              <a:t>FPRMs</a:t>
            </a:r>
            <a:r>
              <a:rPr lang="en-US" smtClean="0">
                <a:latin typeface="Prestige Elite Std"/>
              </a:rPr>
              <a:t> and </a:t>
            </a:r>
            <a:r>
              <a:rPr lang="en-US" smtClean="0">
                <a:solidFill>
                  <a:schemeClr val="hlink"/>
                </a:solidFill>
                <a:latin typeface="Prestige Elite Std"/>
              </a:rPr>
              <a:t>Maitra cascades</a:t>
            </a:r>
            <a:r>
              <a:rPr lang="en-US" smtClean="0">
                <a:latin typeface="Prestige Elite Std"/>
              </a:rPr>
              <a:t> in the cost functions that evaluate the search results.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FFFF00"/>
              </a:solidFill>
              <a:latin typeface="Prestige Elite Std"/>
            </a:endParaRPr>
          </a:p>
          <a:p>
            <a:pPr eaLnBrk="1" hangingPunct="1"/>
            <a:r>
              <a:rPr lang="en-US" smtClean="0">
                <a:solidFill>
                  <a:srgbClr val="FF0000"/>
                </a:solidFill>
                <a:latin typeface="Prestige Elite Std"/>
              </a:rPr>
              <a:t>2004 Agrawal and Jha’s </a:t>
            </a:r>
            <a:r>
              <a:rPr lang="en-US" smtClean="0">
                <a:latin typeface="Prestige Elite Std"/>
              </a:rPr>
              <a:t>algorithm uses the number of terms in the Positive Polarity Reed-Muller (</a:t>
            </a:r>
            <a:r>
              <a:rPr lang="en-US" smtClean="0">
                <a:solidFill>
                  <a:schemeClr val="hlink"/>
                </a:solidFill>
                <a:latin typeface="Prestige Elite Std"/>
              </a:rPr>
              <a:t>PPRM</a:t>
            </a:r>
            <a:r>
              <a:rPr lang="en-US" smtClean="0">
                <a:latin typeface="Prestige Elite Std"/>
              </a:rPr>
              <a:t>) expansion of synthesized functions as its cost function.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Prestige Elite Std"/>
            </a:endParaRPr>
          </a:p>
          <a:p>
            <a:pPr eaLnBrk="1" hangingPunct="1"/>
            <a:r>
              <a:rPr lang="en-US" smtClean="0">
                <a:solidFill>
                  <a:srgbClr val="FF0000"/>
                </a:solidFill>
                <a:latin typeface="Prestige Elite Std"/>
              </a:rPr>
              <a:t>2004 Kerntopf’s </a:t>
            </a:r>
            <a:r>
              <a:rPr lang="en-US" smtClean="0">
                <a:latin typeface="Prestige Elite Std"/>
              </a:rPr>
              <a:t>algorithm uses complexity of </a:t>
            </a:r>
            <a:r>
              <a:rPr lang="en-US" smtClean="0">
                <a:solidFill>
                  <a:schemeClr val="hlink"/>
                </a:solidFill>
                <a:latin typeface="Prestige Elite Std"/>
              </a:rPr>
              <a:t>SBDD’s</a:t>
            </a:r>
            <a:r>
              <a:rPr lang="en-US" smtClean="0">
                <a:latin typeface="Prestige Elite Std"/>
              </a:rPr>
              <a:t> as its cost function.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Prestige Elite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6324600" cy="914400"/>
          </a:xfrm>
        </p:spPr>
        <p:txBody>
          <a:bodyPr/>
          <a:lstStyle/>
          <a:p>
            <a:pPr eaLnBrk="1" hangingPunct="1"/>
            <a:endParaRPr lang="en-US" smtClean="0">
              <a:latin typeface="Prestige Elite Std"/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01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the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 choice heuristic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currently being pursued  elsewhere, the goal of this work is to explore whether or not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input orders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used with 100% convergence.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MMD Background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15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Prestige Elite Std"/>
              </a:rPr>
              <a:t>The MMD algorithm transforms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step-by-step</a:t>
            </a:r>
            <a:r>
              <a:rPr lang="en-US" sz="2000" smtClean="0">
                <a:latin typeface="Prestige Elite Std"/>
              </a:rPr>
              <a:t> a reversible function to its identity function.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Prestige Elite Std"/>
              </a:rPr>
              <a:t>The function is arranged in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a natural binary code order </a:t>
            </a:r>
            <a:r>
              <a:rPr lang="en-US" sz="2000" smtClean="0">
                <a:latin typeface="Prestige Elite Std"/>
              </a:rPr>
              <a:t>by inputs assignments.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latin typeface="Prestige Elite Std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Prestige Elite Std"/>
              </a:rPr>
              <a:t>Each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iteration adds a gate </a:t>
            </a:r>
            <a:r>
              <a:rPr lang="en-US" sz="2000" smtClean="0">
                <a:latin typeface="Prestige Elite Std"/>
              </a:rPr>
              <a:t>in order  to correctly </a:t>
            </a:r>
            <a:r>
              <a:rPr lang="en-US" sz="2000" smtClean="0">
                <a:solidFill>
                  <a:srgbClr val="FF9933"/>
                </a:solidFill>
                <a:latin typeface="Prestige Elite Std"/>
              </a:rPr>
              <a:t>transform the outputs to equal the inputs</a:t>
            </a:r>
            <a:r>
              <a:rPr lang="en-US" sz="2000" smtClean="0">
                <a:latin typeface="Prestige Elite Std"/>
              </a:rPr>
              <a:t> </a:t>
            </a:r>
            <a:r>
              <a:rPr lang="en-US" sz="2000" smtClean="0">
                <a:solidFill>
                  <a:schemeClr val="folHlink"/>
                </a:solidFill>
                <a:latin typeface="Prestige Elite Std"/>
              </a:rPr>
              <a:t>without changing</a:t>
            </a:r>
            <a:r>
              <a:rPr lang="en-US" sz="2000" smtClean="0">
                <a:latin typeface="Prestige Elite Std"/>
              </a:rPr>
              <a:t> any of the previously assigned output patterns (minterms).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latin typeface="Prestige Elite Std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Prestige Elite Std"/>
              </a:rPr>
              <a:t>Gates are chosen to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reduce the cost function </a:t>
            </a:r>
            <a:r>
              <a:rPr lang="en-US" sz="2000" smtClean="0">
                <a:latin typeface="Prestige Elite Std"/>
              </a:rPr>
              <a:t>such as a Hamming distance of the gate choice function to the original function or to identity function.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Prestige Elite Std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Prestige Elite Std"/>
              </a:rPr>
              <a:t>In some variants the gates can be added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bi‑directionally</a:t>
            </a:r>
            <a:r>
              <a:rPr lang="en-US" sz="2000" smtClean="0">
                <a:latin typeface="Prestige Elite Std"/>
              </a:rPr>
              <a:t>, at the beginning and the end of the cascade.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Prestige Elite Std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Prestige Elite Std"/>
              </a:rPr>
              <a:t>Once a complete circuit is generated, the original </a:t>
            </a:r>
            <a:r>
              <a:rPr lang="en-US" sz="2000" smtClean="0">
                <a:solidFill>
                  <a:srgbClr val="FF0000"/>
                </a:solidFill>
                <a:latin typeface="Prestige Elite Std"/>
              </a:rPr>
              <a:t>template matching approach is applied </a:t>
            </a:r>
            <a:r>
              <a:rPr lang="en-US" sz="2000" smtClean="0">
                <a:latin typeface="Prestige Elite Std"/>
              </a:rPr>
              <a:t>to reduce the gate cost, which is a variant of local optimization method.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restige Elite Std"/>
              </a:rPr>
              <a:t>The Basic Algorithm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03275" y="1516063"/>
            <a:ext cx="712788" cy="3521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in</a:t>
            </a:r>
          </a:p>
          <a:p>
            <a:pPr algn="ctr" eaLnBrk="0" hangingPunct="0"/>
            <a:r>
              <a:rPr lang="en-US" sz="2400"/>
              <a:t>000</a:t>
            </a:r>
          </a:p>
          <a:p>
            <a:pPr algn="ctr" eaLnBrk="0" hangingPunct="0"/>
            <a:r>
              <a:rPr lang="en-US" sz="2400"/>
              <a:t>001</a:t>
            </a:r>
          </a:p>
          <a:p>
            <a:pPr algn="ctr" eaLnBrk="0" hangingPunct="0"/>
            <a:r>
              <a:rPr lang="en-US" sz="2400"/>
              <a:t>010</a:t>
            </a:r>
          </a:p>
          <a:p>
            <a:pPr algn="ctr" eaLnBrk="0" hangingPunct="0"/>
            <a:r>
              <a:rPr lang="en-US" sz="2400"/>
              <a:t>011</a:t>
            </a:r>
          </a:p>
          <a:p>
            <a:pPr algn="ctr" eaLnBrk="0" hangingPunct="0"/>
            <a:r>
              <a:rPr lang="en-US" sz="2400"/>
              <a:t>100</a:t>
            </a:r>
          </a:p>
          <a:p>
            <a:pPr algn="ctr" eaLnBrk="0" hangingPunct="0"/>
            <a:r>
              <a:rPr lang="en-US" sz="2400"/>
              <a:t>101</a:t>
            </a:r>
          </a:p>
          <a:p>
            <a:pPr algn="ctr" eaLnBrk="0" hangingPunct="0"/>
            <a:r>
              <a:rPr lang="en-US" sz="2400"/>
              <a:t>110</a:t>
            </a:r>
          </a:p>
          <a:p>
            <a:pPr algn="ctr" eaLnBrk="0" hangingPunct="0"/>
            <a:r>
              <a:rPr lang="en-US" sz="2400"/>
              <a:t>111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655763" y="1516063"/>
            <a:ext cx="684212" cy="337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out</a:t>
            </a:r>
          </a:p>
          <a:p>
            <a:pPr algn="ctr" eaLnBrk="0" hangingPunct="0"/>
            <a:r>
              <a:rPr lang="en-US" sz="2400"/>
              <a:t>00</a:t>
            </a:r>
            <a:r>
              <a:rPr lang="en-US" sz="2400">
                <a:solidFill>
                  <a:srgbClr val="FF9933"/>
                </a:solidFill>
              </a:rPr>
              <a:t>1</a:t>
            </a:r>
          </a:p>
          <a:p>
            <a:pPr algn="ctr" eaLnBrk="0" hangingPunct="0"/>
            <a:r>
              <a:rPr lang="en-US" sz="2400"/>
              <a:t>000</a:t>
            </a:r>
          </a:p>
          <a:p>
            <a:pPr algn="ctr" eaLnBrk="0" hangingPunct="0"/>
            <a:r>
              <a:rPr lang="en-US" sz="2400"/>
              <a:t>011</a:t>
            </a:r>
          </a:p>
          <a:p>
            <a:pPr algn="ctr" eaLnBrk="0" hangingPunct="0"/>
            <a:r>
              <a:rPr lang="en-US" sz="2400"/>
              <a:t>010</a:t>
            </a:r>
          </a:p>
          <a:p>
            <a:pPr algn="ctr" eaLnBrk="0" hangingPunct="0"/>
            <a:r>
              <a:rPr lang="en-US" sz="2400"/>
              <a:t>101</a:t>
            </a:r>
          </a:p>
          <a:p>
            <a:pPr algn="ctr" eaLnBrk="0" hangingPunct="0"/>
            <a:r>
              <a:rPr lang="en-US" sz="2400"/>
              <a:t>111</a:t>
            </a:r>
          </a:p>
          <a:p>
            <a:pPr algn="ctr" eaLnBrk="0" hangingPunct="0"/>
            <a:r>
              <a:rPr lang="en-US" sz="2400"/>
              <a:t>100</a:t>
            </a:r>
          </a:p>
          <a:p>
            <a:pPr algn="ctr" eaLnBrk="0" hangingPunct="0"/>
            <a:r>
              <a:rPr lang="en-US" sz="2400"/>
              <a:t>110</a:t>
            </a: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1676400" y="1962150"/>
            <a:ext cx="6096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28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121275"/>
            <a:ext cx="1171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2514600" y="1524000"/>
            <a:ext cx="712788" cy="3521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S1</a:t>
            </a:r>
          </a:p>
          <a:p>
            <a:pPr algn="ctr" eaLnBrk="0" hangingPunct="0"/>
            <a:r>
              <a:rPr lang="en-US" sz="2400"/>
              <a:t>000</a:t>
            </a:r>
          </a:p>
          <a:p>
            <a:pPr algn="ctr" eaLnBrk="0" hangingPunct="0"/>
            <a:r>
              <a:rPr lang="en-US" sz="2400"/>
              <a:t>001</a:t>
            </a:r>
          </a:p>
          <a:p>
            <a:pPr algn="ctr" eaLnBrk="0" hangingPunct="0"/>
            <a:r>
              <a:rPr lang="en-US" sz="2400"/>
              <a:t>010</a:t>
            </a:r>
          </a:p>
          <a:p>
            <a:pPr algn="ctr" eaLnBrk="0" hangingPunct="0"/>
            <a:r>
              <a:rPr lang="en-US" sz="2400"/>
              <a:t>011</a:t>
            </a:r>
          </a:p>
          <a:p>
            <a:pPr algn="ctr" eaLnBrk="0" hangingPunct="0"/>
            <a:r>
              <a:rPr lang="en-US" sz="2400"/>
              <a:t>100</a:t>
            </a:r>
          </a:p>
          <a:p>
            <a:pPr algn="ctr" eaLnBrk="0" hangingPunct="0"/>
            <a:r>
              <a:rPr lang="en-US" sz="2400"/>
              <a:t>110</a:t>
            </a:r>
          </a:p>
          <a:p>
            <a:pPr algn="ctr" eaLnBrk="0" hangingPunct="0"/>
            <a:r>
              <a:rPr lang="en-US" sz="2400"/>
              <a:t>101</a:t>
            </a:r>
          </a:p>
          <a:p>
            <a:pPr algn="ctr" eaLnBrk="0" hangingPunct="0"/>
            <a:r>
              <a:rPr lang="en-US" sz="2400"/>
              <a:t>111</a:t>
            </a: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2590800" y="3800475"/>
            <a:ext cx="6096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2514600" y="1524000"/>
            <a:ext cx="712788" cy="3521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S1</a:t>
            </a:r>
          </a:p>
          <a:p>
            <a:pPr algn="ctr" eaLnBrk="0" hangingPunct="0"/>
            <a:r>
              <a:rPr lang="en-US" sz="2400">
                <a:solidFill>
                  <a:srgbClr val="008000"/>
                </a:solidFill>
              </a:rPr>
              <a:t>000</a:t>
            </a:r>
          </a:p>
          <a:p>
            <a:pPr algn="ctr" eaLnBrk="0" hangingPunct="0"/>
            <a:r>
              <a:rPr lang="en-US" sz="2400">
                <a:solidFill>
                  <a:srgbClr val="008000"/>
                </a:solidFill>
              </a:rPr>
              <a:t>001</a:t>
            </a:r>
          </a:p>
          <a:p>
            <a:pPr algn="ctr" eaLnBrk="0" hangingPunct="0"/>
            <a:r>
              <a:rPr lang="en-US" sz="2400">
                <a:solidFill>
                  <a:srgbClr val="008000"/>
                </a:solidFill>
              </a:rPr>
              <a:t>010</a:t>
            </a:r>
          </a:p>
          <a:p>
            <a:pPr algn="ctr" eaLnBrk="0" hangingPunct="0"/>
            <a:r>
              <a:rPr lang="en-US" sz="2400">
                <a:solidFill>
                  <a:srgbClr val="008000"/>
                </a:solidFill>
              </a:rPr>
              <a:t>011</a:t>
            </a:r>
          </a:p>
          <a:p>
            <a:pPr algn="ctr" eaLnBrk="0" hangingPunct="0"/>
            <a:r>
              <a:rPr lang="en-US" sz="2400">
                <a:solidFill>
                  <a:srgbClr val="008000"/>
                </a:solidFill>
              </a:rPr>
              <a:t>100</a:t>
            </a:r>
            <a:endParaRPr lang="en-US" sz="2400"/>
          </a:p>
          <a:p>
            <a:pPr algn="ctr" eaLnBrk="0" hangingPunct="0"/>
            <a:r>
              <a:rPr lang="en-US" sz="2400"/>
              <a:t>110</a:t>
            </a:r>
          </a:p>
          <a:p>
            <a:pPr algn="ctr" eaLnBrk="0" hangingPunct="0"/>
            <a:r>
              <a:rPr lang="en-US" sz="2400"/>
              <a:t>101</a:t>
            </a:r>
          </a:p>
          <a:p>
            <a:pPr algn="ctr" eaLnBrk="0" hangingPunct="0"/>
            <a:r>
              <a:rPr lang="en-US" sz="2400"/>
              <a:t>111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2524125" y="1524000"/>
            <a:ext cx="693738" cy="337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S1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000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001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010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011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100</a:t>
            </a:r>
          </a:p>
          <a:p>
            <a:pPr algn="ctr" eaLnBrk="0" hangingPunct="0"/>
            <a:r>
              <a:rPr lang="en-US" sz="2400"/>
              <a:t>1</a:t>
            </a:r>
            <a:r>
              <a:rPr lang="en-US" sz="2400">
                <a:solidFill>
                  <a:srgbClr val="FF9933"/>
                </a:solidFill>
              </a:rPr>
              <a:t>10</a:t>
            </a:r>
          </a:p>
          <a:p>
            <a:pPr algn="ctr" eaLnBrk="0" hangingPunct="0"/>
            <a:r>
              <a:rPr lang="en-US" sz="2400"/>
              <a:t>101</a:t>
            </a:r>
          </a:p>
          <a:p>
            <a:pPr algn="ctr" eaLnBrk="0" hangingPunct="0"/>
            <a:r>
              <a:rPr lang="en-US" sz="2400"/>
              <a:t>111</a:t>
            </a:r>
          </a:p>
        </p:txBody>
      </p:sp>
      <p:pic>
        <p:nvPicPr>
          <p:cNvPr id="2928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053013"/>
            <a:ext cx="530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3438525" y="1524000"/>
            <a:ext cx="693738" cy="337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S2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000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001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010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011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100</a:t>
            </a:r>
          </a:p>
          <a:p>
            <a:pPr algn="ctr" eaLnBrk="0" hangingPunct="0"/>
            <a:r>
              <a:rPr lang="en-US" sz="2400"/>
              <a:t>1</a:t>
            </a:r>
            <a:r>
              <a:rPr lang="en-US" sz="2400">
                <a:solidFill>
                  <a:srgbClr val="FF9933"/>
                </a:solidFill>
              </a:rPr>
              <a:t>1</a:t>
            </a:r>
            <a:r>
              <a:rPr lang="en-US" sz="2400"/>
              <a:t>1</a:t>
            </a:r>
          </a:p>
          <a:p>
            <a:pPr algn="ctr" eaLnBrk="0" hangingPunct="0"/>
            <a:r>
              <a:rPr lang="en-US" sz="2400"/>
              <a:t>101</a:t>
            </a:r>
          </a:p>
          <a:p>
            <a:pPr algn="ctr" eaLnBrk="0" hangingPunct="0"/>
            <a:r>
              <a:rPr lang="en-US" sz="2400"/>
              <a:t>110</a:t>
            </a:r>
          </a:p>
        </p:txBody>
      </p:sp>
      <p:sp>
        <p:nvSpPr>
          <p:cNvPr id="292877" name="Rectangle 13"/>
          <p:cNvSpPr>
            <a:spLocks noChangeArrowheads="1"/>
          </p:cNvSpPr>
          <p:nvPr/>
        </p:nvSpPr>
        <p:spPr bwMode="auto">
          <a:xfrm>
            <a:off x="3505200" y="3790950"/>
            <a:ext cx="6096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287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5065713"/>
            <a:ext cx="45561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4343400" y="1524000"/>
            <a:ext cx="712788" cy="3521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S3</a:t>
            </a:r>
          </a:p>
          <a:p>
            <a:pPr algn="ctr" eaLnBrk="0" hangingPunct="0"/>
            <a:r>
              <a:rPr lang="en-US" sz="2400">
                <a:solidFill>
                  <a:srgbClr val="008000"/>
                </a:solidFill>
              </a:rPr>
              <a:t>000</a:t>
            </a:r>
          </a:p>
          <a:p>
            <a:pPr algn="ctr" eaLnBrk="0" hangingPunct="0"/>
            <a:r>
              <a:rPr lang="en-US" sz="2400">
                <a:solidFill>
                  <a:srgbClr val="008000"/>
                </a:solidFill>
              </a:rPr>
              <a:t>001</a:t>
            </a:r>
          </a:p>
          <a:p>
            <a:pPr algn="ctr" eaLnBrk="0" hangingPunct="0"/>
            <a:r>
              <a:rPr lang="en-US" sz="2400">
                <a:solidFill>
                  <a:srgbClr val="008000"/>
                </a:solidFill>
              </a:rPr>
              <a:t>010</a:t>
            </a:r>
          </a:p>
          <a:p>
            <a:pPr algn="ctr" eaLnBrk="0" hangingPunct="0"/>
            <a:r>
              <a:rPr lang="en-US" sz="2400">
                <a:solidFill>
                  <a:srgbClr val="008000"/>
                </a:solidFill>
              </a:rPr>
              <a:t>011</a:t>
            </a:r>
          </a:p>
          <a:p>
            <a:pPr algn="ctr" eaLnBrk="0" hangingPunct="0"/>
            <a:r>
              <a:rPr lang="en-US" sz="2400">
                <a:solidFill>
                  <a:srgbClr val="008000"/>
                </a:solidFill>
              </a:rPr>
              <a:t>100</a:t>
            </a:r>
            <a:endParaRPr lang="en-US" sz="2400"/>
          </a:p>
          <a:p>
            <a:pPr algn="ctr" eaLnBrk="0" hangingPunct="0"/>
            <a:r>
              <a:rPr lang="en-US" sz="2400">
                <a:solidFill>
                  <a:srgbClr val="008000"/>
                </a:solidFill>
              </a:rPr>
              <a:t>101</a:t>
            </a:r>
            <a:endParaRPr lang="en-US" sz="2400"/>
          </a:p>
          <a:p>
            <a:pPr algn="ctr" eaLnBrk="0" hangingPunct="0"/>
            <a:r>
              <a:rPr lang="en-US" sz="2400"/>
              <a:t>111</a:t>
            </a:r>
          </a:p>
          <a:p>
            <a:pPr algn="ctr" eaLnBrk="0" hangingPunct="0"/>
            <a:r>
              <a:rPr lang="en-US" sz="2400"/>
              <a:t>110</a:t>
            </a:r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4352925" y="1524000"/>
            <a:ext cx="693738" cy="337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S3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000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001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010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011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100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101</a:t>
            </a:r>
          </a:p>
          <a:p>
            <a:pPr algn="ctr" eaLnBrk="0" hangingPunct="0"/>
            <a:r>
              <a:rPr lang="en-US" sz="2400"/>
              <a:t>11</a:t>
            </a:r>
            <a:r>
              <a:rPr lang="en-US" sz="2400">
                <a:solidFill>
                  <a:srgbClr val="FF9933"/>
                </a:solidFill>
              </a:rPr>
              <a:t>1</a:t>
            </a:r>
          </a:p>
          <a:p>
            <a:pPr algn="ctr" eaLnBrk="0" hangingPunct="0"/>
            <a:r>
              <a:rPr lang="en-US" sz="2400"/>
              <a:t>110</a:t>
            </a:r>
          </a:p>
        </p:txBody>
      </p:sp>
      <p:sp>
        <p:nvSpPr>
          <p:cNvPr id="292881" name="Rectangle 17"/>
          <p:cNvSpPr>
            <a:spLocks noChangeArrowheads="1"/>
          </p:cNvSpPr>
          <p:nvPr/>
        </p:nvSpPr>
        <p:spPr bwMode="auto">
          <a:xfrm>
            <a:off x="4419600" y="4162425"/>
            <a:ext cx="6096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288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1350" y="5037138"/>
            <a:ext cx="4619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5191125" y="1524000"/>
            <a:ext cx="693738" cy="337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S3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000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001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010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011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100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101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110</a:t>
            </a:r>
          </a:p>
          <a:p>
            <a:pPr algn="ctr" eaLnBrk="0" hangingPunct="0"/>
            <a:r>
              <a:rPr lang="en-US" sz="2400">
                <a:solidFill>
                  <a:schemeClr val="hlink"/>
                </a:solidFill>
              </a:rPr>
              <a:t>111</a:t>
            </a:r>
          </a:p>
        </p:txBody>
      </p:sp>
      <p:pic>
        <p:nvPicPr>
          <p:cNvPr id="292884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819400"/>
            <a:ext cx="2971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6477000" y="2362200"/>
            <a:ext cx="1976438" cy="473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Final circuit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2886" name="AutoShape 22"/>
          <p:cNvSpPr>
            <a:spLocks noChangeArrowheads="1"/>
          </p:cNvSpPr>
          <p:nvPr/>
        </p:nvSpPr>
        <p:spPr bwMode="auto">
          <a:xfrm>
            <a:off x="6553200" y="4495800"/>
            <a:ext cx="2057400" cy="152400"/>
          </a:xfrm>
          <a:prstGeom prst="leftArrow">
            <a:avLst>
              <a:gd name="adj1" fmla="val 50000"/>
              <a:gd name="adj2" fmla="val 337500"/>
            </a:avLst>
          </a:prstGeom>
          <a:solidFill>
            <a:srgbClr val="FF33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323850" y="692150"/>
            <a:ext cx="136683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 b a</a:t>
            </a:r>
          </a:p>
        </p:txBody>
      </p:sp>
      <p:sp>
        <p:nvSpPr>
          <p:cNvPr id="36887" name="Line 24"/>
          <p:cNvSpPr>
            <a:spLocks noChangeShapeType="1"/>
          </p:cNvSpPr>
          <p:nvPr/>
        </p:nvSpPr>
        <p:spPr bwMode="auto">
          <a:xfrm>
            <a:off x="1116013" y="1052513"/>
            <a:ext cx="360362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60198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From Miller, Maslov and Dueck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9" grpId="0" animBg="1"/>
      <p:bldP spid="292871" grpId="0" autoUpdateAnimBg="0"/>
      <p:bldP spid="292872" grpId="0" animBg="1"/>
      <p:bldP spid="292873" grpId="0" autoUpdateAnimBg="0"/>
      <p:bldP spid="292874" grpId="0" autoUpdateAnimBg="0"/>
      <p:bldP spid="292876" grpId="0" autoUpdateAnimBg="0"/>
      <p:bldP spid="292877" grpId="0" animBg="1"/>
      <p:bldP spid="292879" grpId="0" autoUpdateAnimBg="0"/>
      <p:bldP spid="292880" grpId="0" autoUpdateAnimBg="0"/>
      <p:bldP spid="292881" grpId="0" animBg="1"/>
      <p:bldP spid="292883" grpId="0" autoUpdateAnimBg="0"/>
      <p:bldP spid="292885" grpId="0" autoUpdateAnimBg="0"/>
      <p:bldP spid="2928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81200"/>
            <a:ext cx="4402138" cy="2320925"/>
          </a:xfrm>
        </p:spPr>
      </p:pic>
      <p:sp>
        <p:nvSpPr>
          <p:cNvPr id="21" name="Rectangle 20"/>
          <p:cNvSpPr/>
          <p:nvPr/>
        </p:nvSpPr>
        <p:spPr>
          <a:xfrm>
            <a:off x="1452563" y="2486025"/>
            <a:ext cx="152400" cy="22860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90750" y="3571875"/>
            <a:ext cx="152400" cy="22860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38450" y="3581400"/>
            <a:ext cx="152400" cy="22860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05225" y="3795713"/>
            <a:ext cx="152400" cy="22860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restige Elite Std"/>
              </a:rPr>
              <a:t>MMD </a:t>
            </a:r>
            <a:r>
              <a:rPr lang="en-US" sz="2000" i="1" smtClean="0">
                <a:latin typeface="Prestige Elite Std"/>
              </a:rPr>
              <a:t>“Transformation Based Algorithm for Reversible Logic Synthesis”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1828800"/>
            <a:ext cx="11430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343400"/>
            <a:ext cx="400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513" y="4321175"/>
            <a:ext cx="7524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25" y="4278313"/>
            <a:ext cx="10382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8100" y="4327525"/>
            <a:ext cx="1466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267200"/>
            <a:ext cx="2200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576513" y="1871663"/>
            <a:ext cx="1081087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05175" y="1828800"/>
            <a:ext cx="962025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52888" y="1774825"/>
            <a:ext cx="990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447800" y="5562600"/>
            <a:ext cx="5105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Cardinal Rule:</a:t>
            </a:r>
            <a:br>
              <a:rPr lang="en-US" dirty="0"/>
            </a:br>
            <a:r>
              <a:rPr lang="en-US" i="1" dirty="0"/>
              <a:t>No Completed Output can be changed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455893" y="1039584"/>
            <a:ext cx="12811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Round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restige Elite Std"/>
              </a:rPr>
              <a:t>MMD </a:t>
            </a:r>
            <a:r>
              <a:rPr lang="en-US" sz="2000" i="1" smtClean="0">
                <a:latin typeface="Prestige Elite Std"/>
              </a:rPr>
              <a:t>“Transformation Based Algorithm for Reversible Logic Synthesis”</a:t>
            </a:r>
            <a:endParaRPr lang="en-US" smtClean="0">
              <a:latin typeface="Prestige Elite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6324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Single Input Sequence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Bidirectional Application</a:t>
            </a:r>
          </a:p>
          <a:p>
            <a:pPr eaLnBrk="1" hangingPunct="1">
              <a:defRPr/>
            </a:pPr>
            <a:r>
              <a:rPr lang="en-US" dirty="0" smtClean="0"/>
              <a:t>Post Template Matching</a:t>
            </a:r>
            <a:endParaRPr lang="en-US" dirty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574800"/>
            <a:ext cx="3581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-455893" y="1039584"/>
            <a:ext cx="12811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Round 1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4572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Prestige Elite Std"/>
              </a:rPr>
              <a:t>The weaknesses of MMD include: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943600"/>
          </a:xfrm>
          <a:solidFill>
            <a:schemeClr val="bg2"/>
          </a:solidFill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>
                <a:latin typeface="Prestige Elite Std"/>
              </a:rPr>
              <a:t>For </a:t>
            </a:r>
            <a:r>
              <a:rPr lang="en-US" sz="1800" smtClean="0">
                <a:solidFill>
                  <a:srgbClr val="FF0000"/>
                </a:solidFill>
                <a:latin typeface="Prestige Elite Std"/>
              </a:rPr>
              <a:t>n</a:t>
            </a:r>
            <a:r>
              <a:rPr lang="en-US" sz="1800" smtClean="0">
                <a:latin typeface="Prestige Elite Std"/>
              </a:rPr>
              <a:t>-variable functions it uses a </a:t>
            </a:r>
            <a:r>
              <a:rPr lang="en-US" sz="1800" smtClean="0">
                <a:solidFill>
                  <a:srgbClr val="FF0000"/>
                </a:solidFill>
                <a:latin typeface="Prestige Elite Std"/>
              </a:rPr>
              <a:t>permutation vector </a:t>
            </a:r>
            <a:r>
              <a:rPr lang="en-US" sz="1800" smtClean="0">
                <a:latin typeface="Prestige Elite Std"/>
              </a:rPr>
              <a:t>of length </a:t>
            </a:r>
            <a:r>
              <a:rPr lang="en-US" sz="1800" smtClean="0">
                <a:solidFill>
                  <a:srgbClr val="FF0000"/>
                </a:solidFill>
                <a:latin typeface="Prestige Elite Std"/>
              </a:rPr>
              <a:t>2</a:t>
            </a:r>
            <a:r>
              <a:rPr lang="en-US" sz="1800" baseline="30000" smtClean="0">
                <a:solidFill>
                  <a:srgbClr val="FF0000"/>
                </a:solidFill>
                <a:latin typeface="Prestige Elite Std"/>
              </a:rPr>
              <a:t>n</a:t>
            </a:r>
            <a:r>
              <a:rPr lang="en-US" sz="1800" smtClean="0">
                <a:solidFill>
                  <a:srgbClr val="FF0000"/>
                </a:solidFill>
                <a:latin typeface="Prestige Elite Std"/>
              </a:rPr>
              <a:t> </a:t>
            </a:r>
            <a:r>
              <a:rPr lang="en-US" sz="1800" smtClean="0">
                <a:latin typeface="Prestige Elite Std"/>
              </a:rPr>
              <a:t>as its input data which  precludes from using it for large circuits.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sz="1800" smtClean="0">
              <a:latin typeface="Prestige Elite Std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>
                <a:latin typeface="Prestige Elite Std"/>
              </a:rPr>
              <a:t>It works only with </a:t>
            </a:r>
            <a:r>
              <a:rPr lang="en-US" sz="1800" smtClean="0">
                <a:solidFill>
                  <a:srgbClr val="FF0000"/>
                </a:solidFill>
                <a:latin typeface="Prestige Elite Std"/>
              </a:rPr>
              <a:t>completely specified </a:t>
            </a:r>
            <a:r>
              <a:rPr lang="en-US" sz="1800" smtClean="0">
                <a:latin typeface="Prestige Elite Std"/>
              </a:rPr>
              <a:t>functions, thus excluding initial specifications being relations or incompletely specified functions.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sz="1800" smtClean="0">
              <a:latin typeface="Prestige Elite Std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>
                <a:latin typeface="Prestige Elite Std"/>
              </a:rPr>
              <a:t>It does not allow to create </a:t>
            </a:r>
            <a:r>
              <a:rPr lang="en-US" sz="1800" smtClean="0">
                <a:solidFill>
                  <a:srgbClr val="FF0000"/>
                </a:solidFill>
                <a:latin typeface="Prestige Elite Std"/>
              </a:rPr>
              <a:t>arbitrary orders of output functions, </a:t>
            </a:r>
            <a:r>
              <a:rPr lang="en-US" sz="1800" smtClean="0">
                <a:latin typeface="Prestige Elite Std"/>
              </a:rPr>
              <a:t>which would be one more degree of freedom and is useful in some problems of quantum layout-level optimization.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sz="1800" smtClean="0">
              <a:latin typeface="Prestige Elite Std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>
                <a:latin typeface="Prestige Elite Std"/>
              </a:rPr>
              <a:t>It needs </a:t>
            </a:r>
            <a:r>
              <a:rPr lang="en-US" sz="1800" smtClean="0">
                <a:solidFill>
                  <a:srgbClr val="FF0000"/>
                </a:solidFill>
                <a:latin typeface="Prestige Elite Std"/>
              </a:rPr>
              <a:t>template matching </a:t>
            </a:r>
            <a:r>
              <a:rPr lang="en-US" sz="1800" smtClean="0">
                <a:latin typeface="Prestige Elite Std"/>
              </a:rPr>
              <a:t>method to optimize its results because only one order of realizing minterms is used in it and the initial result may be far from minimum.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sz="1800" smtClean="0">
              <a:latin typeface="Prestige Elite Std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>
                <a:latin typeface="Prestige Elite Std"/>
              </a:rPr>
              <a:t>It does not allow to investigate the </a:t>
            </a:r>
            <a:r>
              <a:rPr lang="en-US" sz="1800" smtClean="0">
                <a:solidFill>
                  <a:srgbClr val="FF0000"/>
                </a:solidFill>
                <a:latin typeface="Prestige Elite Std"/>
              </a:rPr>
              <a:t>trade-off </a:t>
            </a:r>
            <a:r>
              <a:rPr lang="en-US" sz="1800" smtClean="0">
                <a:latin typeface="Prestige Elite Std"/>
              </a:rPr>
              <a:t>between the </a:t>
            </a:r>
            <a:r>
              <a:rPr lang="en-US" sz="1800" smtClean="0">
                <a:solidFill>
                  <a:srgbClr val="FF0000"/>
                </a:solidFill>
                <a:latin typeface="Prestige Elite Std"/>
              </a:rPr>
              <a:t>number of ancilla bits and the cost </a:t>
            </a:r>
            <a:r>
              <a:rPr lang="en-US" sz="1800" smtClean="0">
                <a:latin typeface="Prestige Elite Std"/>
              </a:rPr>
              <a:t>(length of quantum cost or a gate cost) of the cascade. </a:t>
            </a:r>
            <a:endParaRPr lang="en-US" sz="1800" smtClean="0">
              <a:solidFill>
                <a:srgbClr val="FF0000"/>
              </a:solidFill>
              <a:latin typeface="Prestige Elite Std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sz="1800" smtClean="0">
              <a:solidFill>
                <a:srgbClr val="FF0000"/>
              </a:solidFill>
              <a:latin typeface="Prestige Elite Std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>
                <a:solidFill>
                  <a:srgbClr val="FF0000"/>
                </a:solidFill>
                <a:latin typeface="Prestige Elite Std"/>
              </a:rPr>
              <a:t>Below we present our research on improving the MMD’s weaknesses.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Prestige Elite Std"/>
              </a:rPr>
              <a:t>MMDS Ordering</a:t>
            </a:r>
            <a:endParaRPr lang="en-US" smtClean="0">
              <a:latin typeface="Prestige Elite Std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705100"/>
            <a:ext cx="8648700" cy="3467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latin typeface="Prestige Elite Std"/>
              </a:rPr>
              <a:t>In this section, MMD’s </a:t>
            </a:r>
            <a:r>
              <a:rPr lang="en-US" smtClean="0">
                <a:solidFill>
                  <a:srgbClr val="FF0000"/>
                </a:solidFill>
                <a:latin typeface="Prestige Elite Std"/>
              </a:rPr>
              <a:t>natural binary order is challenged </a:t>
            </a:r>
            <a:r>
              <a:rPr lang="en-US" smtClean="0">
                <a:latin typeface="Prestige Elite Std"/>
              </a:rPr>
              <a:t>as the only 100% convergent order.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latin typeface="Prestige Elite Std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Prestige Elite Std"/>
              </a:rPr>
              <a:t> It is found that MMD’s order falls into a subset of orders that do not exhibit certain important property that we call </a:t>
            </a:r>
            <a:r>
              <a:rPr lang="en-US" i="1" u="sng" smtClean="0">
                <a:solidFill>
                  <a:srgbClr val="FF0000"/>
                </a:solidFill>
                <a:latin typeface="Prestige Elite Std"/>
              </a:rPr>
              <a:t>“control line blocking”.</a:t>
            </a:r>
            <a:r>
              <a:rPr lang="en-US" smtClean="0">
                <a:solidFill>
                  <a:srgbClr val="FF0000"/>
                </a:solidFill>
                <a:latin typeface="Prestige Elite Std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latin typeface="Prestige Elite Std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Prestige Elite Std"/>
              </a:rPr>
              <a:t>This observation leads to the creation of what we call the </a:t>
            </a:r>
            <a:r>
              <a:rPr lang="en-US" smtClean="0">
                <a:solidFill>
                  <a:schemeClr val="hlink"/>
                </a:solidFill>
                <a:latin typeface="Prestige Elite Std"/>
              </a:rPr>
              <a:t>“MMDS ordering”.</a:t>
            </a:r>
            <a:r>
              <a:rPr lang="en-US" smtClean="0">
                <a:latin typeface="Prestige Elite Std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latin typeface="Prestige Elite Std"/>
            </a:endParaRPr>
          </a:p>
        </p:txBody>
      </p:sp>
      <p:sp>
        <p:nvSpPr>
          <p:cNvPr id="40963" name="Oval 4"/>
          <p:cNvSpPr>
            <a:spLocks noChangeArrowheads="1"/>
          </p:cNvSpPr>
          <p:nvPr/>
        </p:nvSpPr>
        <p:spPr bwMode="auto">
          <a:xfrm>
            <a:off x="1600200" y="304800"/>
            <a:ext cx="6400800" cy="1447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/>
              <a:t>Ordering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533400" y="12573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latin typeface="Prestige Elite Std" pitchFamily="49" charset="0"/>
                <a:ea typeface="+mj-ea"/>
                <a:cs typeface="+mj-cs"/>
              </a:rPr>
              <a:t>MMD</a:t>
            </a:r>
            <a:r>
              <a:rPr lang="en-US" sz="3600" kern="0" dirty="0">
                <a:latin typeface="Prestige Elite Std" pitchFamily="49" charset="0"/>
                <a:ea typeface="+mj-ea"/>
                <a:cs typeface="+mj-cs"/>
              </a:rPr>
              <a:t>S</a:t>
            </a:r>
            <a:r>
              <a:rPr lang="en-US" sz="2800" kern="0" dirty="0">
                <a:latin typeface="Prestige Elite Std" pitchFamily="49" charset="0"/>
                <a:ea typeface="+mj-ea"/>
                <a:cs typeface="+mj-cs"/>
              </a:rPr>
              <a:t> </a:t>
            </a:r>
            <a:r>
              <a:rPr lang="en-US" sz="2800" kern="0" dirty="0">
                <a:latin typeface="Malgun Gothic" pitchFamily="34" charset="-127"/>
                <a:ea typeface="Malgun Gothic" pitchFamily="34" charset="-127"/>
                <a:cs typeface="+mj-cs"/>
              </a:rPr>
              <a:t>= </a:t>
            </a:r>
            <a:r>
              <a:rPr lang="en-US" sz="2800" kern="0" dirty="0">
                <a:latin typeface="Prestige Elite Std" pitchFamily="49" charset="0"/>
                <a:ea typeface="+mj-ea"/>
                <a:cs typeface="+mj-cs"/>
              </a:rPr>
              <a:t>Stedman: </a:t>
            </a:r>
            <a:r>
              <a:rPr lang="en-US" sz="1600" b="1" i="1" kern="0" dirty="0">
                <a:latin typeface="Prestige Elite Std" pitchFamily="49" charset="0"/>
                <a:ea typeface="+mj-ea"/>
                <a:cs typeface="+mj-cs"/>
              </a:rPr>
              <a:t>“Synthesis of reversible circuits with small ancilla bits for large irreversible incompletely specified multi-output Boolean functions”</a:t>
            </a:r>
            <a:endParaRPr lang="en-US" sz="2800" i="1" kern="0" dirty="0">
              <a:latin typeface="Malgun Gothic" pitchFamily="34" charset="-127"/>
              <a:ea typeface="Malgun Gothic" pitchFamily="34" charset="-127"/>
              <a:cs typeface="+mj-cs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6324600" cy="4419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Prestige Elite Std"/>
              </a:rPr>
              <a:t>Why</a:t>
            </a:r>
            <a:r>
              <a:rPr lang="en-US" smtClean="0">
                <a:latin typeface="Prestige Elite Std"/>
              </a:rPr>
              <a:t> should “I” </a:t>
            </a:r>
            <a:r>
              <a:rPr lang="en-US" b="1" smtClean="0">
                <a:solidFill>
                  <a:srgbClr val="FF0000"/>
                </a:solidFill>
                <a:latin typeface="Prestige Elite Std"/>
              </a:rPr>
              <a:t>Limit</a:t>
            </a:r>
            <a:r>
              <a:rPr lang="en-US" smtClean="0">
                <a:latin typeface="Prestige Elite Std"/>
              </a:rPr>
              <a:t> my </a:t>
            </a:r>
            <a:r>
              <a:rPr lang="en-US" sz="3200" i="1" smtClean="0">
                <a:solidFill>
                  <a:srgbClr val="17375E"/>
                </a:solidFill>
                <a:latin typeface="Prestige Elite Std"/>
              </a:rPr>
              <a:t>Input order </a:t>
            </a:r>
            <a:r>
              <a:rPr lang="en-US" smtClean="0">
                <a:latin typeface="Prestige Elite Std"/>
              </a:rPr>
              <a:t>?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71825"/>
            <a:ext cx="173355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1752600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3657600"/>
            <a:ext cx="5334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581400"/>
            <a:ext cx="533400" cy="1828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3581400"/>
            <a:ext cx="457200" cy="228600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5105400"/>
            <a:ext cx="457200" cy="228600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5" name="Picture 5" descr="C:\Users\Maher Hawash\AppData\Local\Microsoft\Windows\Temporary Internet Files\Content.IE5\MKE2JXNJ\MCj04415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81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Maher Hawash\AppData\Local\Microsoft\Windows\Temporary Internet Files\Content.IE5\MKE2JXNJ\MCj04415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0752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idea to extend from Natural Ordering of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Minterms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more general orderings.</a:t>
            </a: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423863" y="5734050"/>
            <a:ext cx="1498600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MMD has natural order</a:t>
            </a: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3381375" y="5772150"/>
            <a:ext cx="1958975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MMDS has many other 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324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Outline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1239838"/>
            <a:ext cx="8220075" cy="4841875"/>
          </a:xfrm>
        </p:spPr>
        <p:txBody>
          <a:bodyPr/>
          <a:lstStyle/>
          <a:p>
            <a:pPr marL="457200" indent="-457200" eaLnBrk="1" hangingPunct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WHAT</a:t>
            </a:r>
          </a:p>
          <a:p>
            <a:pPr marL="838200" lvl="1" indent="-381000" eaLnBrk="1" hangingPunct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Reversible Circuits</a:t>
            </a:r>
          </a:p>
          <a:p>
            <a:pPr marL="838200" lvl="1" indent="-381000" eaLnBrk="1" hangingPunct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Logic Synthesis:</a:t>
            </a:r>
          </a:p>
          <a:p>
            <a:pPr marL="1257300" lvl="2" indent="-342900" eaLnBrk="1" hangingPunct="1">
              <a:buFontTx/>
              <a:buAutoNum type="arabicPeriod"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Synthesis with no ancilla bits (MMD -  </a:t>
            </a: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n*n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)</a:t>
            </a:r>
          </a:p>
          <a:p>
            <a:pPr marL="1257300" lvl="2" indent="-342900" eaLnBrk="1" hangingPunct="1">
              <a:buFontTx/>
              <a:buAutoNum type="arabicPeriod"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Synthesis with small number of ancilla bits (Perkowski/Mishchenko, Khlopotine</a:t>
            </a: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 –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 </a:t>
            </a: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(n+m)*(n+m))</a:t>
            </a:r>
          </a:p>
          <a:p>
            <a:pPr marL="1257300" lvl="2" indent="-342900" eaLnBrk="1" hangingPunct="1">
              <a:buFontTx/>
              <a:buAutoNum type="arabicPeriod"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Synthesis with very many ancilla bits (Dreschler, Wille)</a:t>
            </a:r>
          </a:p>
          <a:p>
            <a:pPr marL="457200" indent="-457200" eaLnBrk="1" hangingPunct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HOW</a:t>
            </a:r>
          </a:p>
          <a:p>
            <a:pPr marL="838200" lvl="1" indent="-381000" eaLnBrk="1" hangingPunct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MMD</a:t>
            </a:r>
            <a:r>
              <a:rPr lang="en-US" b="1" baseline="3000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{0,1}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 &amp; company</a:t>
            </a:r>
          </a:p>
          <a:p>
            <a:pPr marL="838200" lvl="1" indent="-381000" eaLnBrk="1" hangingPunct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New ideas – 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Multiple Pass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 (MP) algorithm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652588" y="5118100"/>
            <a:ext cx="7143750" cy="13938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estige Elite Std"/>
              </a:rPr>
              <a:t>Generalized Ordering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Prestige Elite Std"/>
              </a:rPr>
              <a:t>for MMD Algorithm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Prestige Elite Std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estige Elite Std"/>
              </a:rPr>
              <a:t>No truth tables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Prestige Elite Std"/>
              </a:rPr>
              <a:t> are needed.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Prestige Elite Std"/>
              </a:rPr>
              <a:t>Truth tables reduce the size of functions that can be handled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Prestige Elite Std"/>
              </a:rPr>
              <a:t>MMDS Ordering</a:t>
            </a:r>
            <a:endParaRPr lang="en-US" smtClean="0">
              <a:latin typeface="Prestige Elite Std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991600" cy="4953000"/>
          </a:xfrm>
        </p:spPr>
        <p:txBody>
          <a:bodyPr/>
          <a:lstStyle/>
          <a:p>
            <a:pPr eaLnBrk="1" hangingPunct="1"/>
            <a:r>
              <a:rPr lang="en-US" smtClean="0">
                <a:latin typeface="Prestige Elite Std"/>
              </a:rPr>
              <a:t>Without any backtracking, bi-directional search or template matching </a:t>
            </a:r>
            <a:r>
              <a:rPr lang="en-US" smtClean="0">
                <a:solidFill>
                  <a:schemeClr val="hlink"/>
                </a:solidFill>
                <a:latin typeface="Prestige Elite Std"/>
              </a:rPr>
              <a:t>the MMD algorithm with the new ordering</a:t>
            </a:r>
            <a:r>
              <a:rPr lang="en-US" smtClean="0">
                <a:latin typeface="Prestige Elite Std"/>
              </a:rPr>
              <a:t> uses </a:t>
            </a:r>
            <a:r>
              <a:rPr lang="en-US" smtClean="0">
                <a:solidFill>
                  <a:srgbClr val="FF0000"/>
                </a:solidFill>
                <a:latin typeface="Prestige Elite Std"/>
              </a:rPr>
              <a:t>multiple MMDS input orders </a:t>
            </a:r>
            <a:r>
              <a:rPr lang="en-US" smtClean="0">
                <a:latin typeface="Prestige Elite Std"/>
              </a:rPr>
              <a:t>to produce better results than the original MMD ordering.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Prestige Elite Std"/>
            </a:endParaRPr>
          </a:p>
          <a:p>
            <a:pPr eaLnBrk="1" hangingPunct="1"/>
            <a:r>
              <a:rPr lang="en-US" smtClean="0">
                <a:latin typeface="Prestige Elite Std"/>
              </a:rPr>
              <a:t>It can be used with any number of inputs and </a:t>
            </a:r>
            <a:r>
              <a:rPr lang="en-US" smtClean="0">
                <a:solidFill>
                  <a:srgbClr val="FF0000"/>
                </a:solidFill>
                <a:latin typeface="Prestige Elite Std"/>
              </a:rPr>
              <a:t>has larger gains </a:t>
            </a:r>
            <a:r>
              <a:rPr lang="en-US" smtClean="0">
                <a:latin typeface="Prestige Elite Std"/>
              </a:rPr>
              <a:t>compared to MMD when the </a:t>
            </a:r>
            <a:r>
              <a:rPr lang="en-US" smtClean="0">
                <a:solidFill>
                  <a:srgbClr val="FF0000"/>
                </a:solidFill>
                <a:latin typeface="Prestige Elite Std"/>
              </a:rPr>
              <a:t>number of inputs increases</a:t>
            </a:r>
            <a:r>
              <a:rPr lang="en-US" smtClean="0">
                <a:latin typeface="Prestige Elite Std"/>
              </a:rPr>
              <a:t>. </a:t>
            </a:r>
          </a:p>
          <a:p>
            <a:pPr eaLnBrk="1" hangingPunct="1"/>
            <a:endParaRPr lang="en-US" smtClean="0">
              <a:latin typeface="Prestige Elite Std"/>
            </a:endParaRPr>
          </a:p>
          <a:p>
            <a:pPr eaLnBrk="1" hangingPunct="1"/>
            <a:r>
              <a:rPr lang="en-US" smtClean="0">
                <a:latin typeface="Prestige Elite Std"/>
              </a:rPr>
              <a:t>Our interest is in what orders converge always?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0104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Prestige Elite Std"/>
              </a:rPr>
              <a:t>MMDS </a:t>
            </a:r>
            <a:r>
              <a:rPr lang="en-US" smtClean="0">
                <a:latin typeface="Malgun Gothic"/>
              </a:rPr>
              <a:t>= </a:t>
            </a:r>
            <a:r>
              <a:rPr lang="en-US" smtClean="0">
                <a:latin typeface="Prestige Elite Std"/>
              </a:rPr>
              <a:t>Stedman: </a:t>
            </a:r>
            <a:r>
              <a:rPr lang="en-US" sz="1600" b="1" i="1" smtClean="0">
                <a:latin typeface="Prestige Elite Std"/>
              </a:rPr>
              <a:t>“Synthesis of reversible circuits with small ancilla bits for large irreversible incompletely specified multi-output Boolean functions”</a:t>
            </a:r>
            <a:endParaRPr lang="en-US" i="1" smtClean="0">
              <a:latin typeface="Malgun Gothic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4724400"/>
            <a:ext cx="6629400" cy="1371600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Prestige Elite Std"/>
              </a:rPr>
              <a:t>3 bits:</a:t>
            </a:r>
          </a:p>
          <a:p>
            <a:pPr lvl="1" eaLnBrk="1" hangingPunct="1"/>
            <a:r>
              <a:rPr lang="en-US" sz="1600" smtClean="0">
                <a:latin typeface="Prestige Elite Std"/>
              </a:rPr>
              <a:t>6! = 720 Permutations</a:t>
            </a:r>
          </a:p>
          <a:p>
            <a:pPr lvl="1" eaLnBrk="1" hangingPunct="1"/>
            <a:r>
              <a:rPr lang="en-US" sz="1600" smtClean="0">
                <a:latin typeface="Prestige Elite Std"/>
              </a:rPr>
              <a:t>MMDS = 48 Non blocking Sequences</a:t>
            </a:r>
          </a:p>
          <a:p>
            <a:pPr eaLnBrk="1" hangingPunct="1"/>
            <a:r>
              <a:rPr lang="en-US" sz="1800" smtClean="0">
                <a:latin typeface="Prestige Elite Std"/>
              </a:rPr>
              <a:t>4 bits:</a:t>
            </a:r>
          </a:p>
          <a:p>
            <a:pPr lvl="1" eaLnBrk="1" hangingPunct="1"/>
            <a:r>
              <a:rPr lang="en-US" sz="1600" smtClean="0">
                <a:latin typeface="Prestige Elite Std"/>
              </a:rPr>
              <a:t>14! = 87,178,291,200</a:t>
            </a:r>
          </a:p>
          <a:p>
            <a:pPr lvl="1" eaLnBrk="1" hangingPunct="1"/>
            <a:r>
              <a:rPr lang="en-US" sz="1600" smtClean="0">
                <a:latin typeface="Prestige Elite Std"/>
              </a:rPr>
              <a:t>MMDS = 78,880 (1,680,382)</a:t>
            </a:r>
          </a:p>
          <a:p>
            <a:pPr lvl="1" eaLnBrk="1" hangingPunct="1"/>
            <a:endParaRPr lang="en-US" sz="1600" smtClean="0">
              <a:latin typeface="Prestige Elite Std"/>
            </a:endParaRPr>
          </a:p>
          <a:p>
            <a:pPr eaLnBrk="1" hangingPunct="1"/>
            <a:endParaRPr lang="en-US" sz="1800" smtClean="0">
              <a:latin typeface="Prestige Elite Std"/>
            </a:endParaRPr>
          </a:p>
          <a:p>
            <a:pPr eaLnBrk="1" hangingPunct="1"/>
            <a:endParaRPr lang="en-US" sz="1800" smtClean="0">
              <a:latin typeface="Prestige Elite Std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55893" y="1039584"/>
            <a:ext cx="128112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Round 2 </a:t>
            </a: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09825"/>
            <a:ext cx="173355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438400"/>
            <a:ext cx="1752600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2895600"/>
            <a:ext cx="5334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819400"/>
            <a:ext cx="533400" cy="1828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2819400"/>
            <a:ext cx="457200" cy="228600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4343400"/>
            <a:ext cx="457200" cy="228600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4044" name="Picture 5" descr="C:\Users\Maher Hawash\AppData\Local\Microsoft\Windows\Temporary Internet Files\Content.IE5\MKE2JXNJ\MCj04415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5" descr="C:\Users\Maher Hawash\AppData\Local\Microsoft\Windows\Temporary Internet Files\Content.IE5\MKE2JXNJ\MCj04415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3132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9144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C000"/>
                </a:solidFill>
                <a:latin typeface="Prestige Elite Std"/>
              </a:rPr>
              <a:t>Why</a:t>
            </a:r>
            <a:r>
              <a:rPr lang="en-US" sz="2400" smtClean="0">
                <a:latin typeface="Prestige Elite Std"/>
              </a:rPr>
              <a:t> should “I” </a:t>
            </a:r>
            <a:r>
              <a:rPr lang="en-US" sz="2400" smtClean="0">
                <a:solidFill>
                  <a:srgbClr val="FFC000"/>
                </a:solidFill>
                <a:latin typeface="Prestige Elite Std"/>
              </a:rPr>
              <a:t>Limit</a:t>
            </a:r>
            <a:r>
              <a:rPr lang="en-US" sz="2400" smtClean="0">
                <a:latin typeface="Prestige Elite Std"/>
              </a:rPr>
              <a:t> my </a:t>
            </a:r>
            <a:r>
              <a:rPr lang="en-US" i="1" smtClean="0">
                <a:solidFill>
                  <a:srgbClr val="17375E"/>
                </a:solidFill>
                <a:latin typeface="Prestige Elite Std"/>
              </a:rPr>
              <a:t>Input </a:t>
            </a:r>
            <a:r>
              <a:rPr lang="en-US" sz="2400" smtClean="0">
                <a:latin typeface="Prestige Elite Std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86400" y="2362200"/>
            <a:ext cx="3505200" cy="2590800"/>
          </a:xfrm>
          <a:prstGeom prst="roundRect">
            <a:avLst>
              <a:gd name="adj" fmla="val 664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tx1"/>
                </a:solidFill>
                <a:latin typeface="Prestige Elite Std" pitchFamily="49" charset="0"/>
              </a:rPr>
              <a:t>Stedman Order: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for terms </a:t>
            </a:r>
            <a:r>
              <a:rPr lang="en-US" sz="1600" i="1" kern="0" dirty="0" err="1">
                <a:solidFill>
                  <a:schemeClr val="accent1"/>
                </a:solidFill>
                <a:latin typeface="Prestige Elite Std" pitchFamily="49" charset="0"/>
              </a:rPr>
              <a:t>i</a:t>
            </a: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=1..n-1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 for terms j=0..i-1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  if t[</a:t>
            </a:r>
            <a:r>
              <a:rPr lang="en-US" sz="1600" i="1" kern="0" dirty="0" err="1">
                <a:solidFill>
                  <a:schemeClr val="accent1"/>
                </a:solidFill>
                <a:latin typeface="Prestige Elite Std" pitchFamily="49" charset="0"/>
              </a:rPr>
              <a:t>i</a:t>
            </a: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] = (t[</a:t>
            </a:r>
            <a:r>
              <a:rPr lang="en-US" sz="1600" i="1" kern="0" dirty="0" err="1">
                <a:solidFill>
                  <a:schemeClr val="accent1"/>
                </a:solidFill>
                <a:latin typeface="Prestige Elite Std" pitchFamily="49" charset="0"/>
              </a:rPr>
              <a:t>i</a:t>
            </a: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] &amp; t[j])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i="1" kern="0" dirty="0">
                <a:solidFill>
                  <a:schemeClr val="accent6">
                    <a:lumMod val="75000"/>
                  </a:schemeClr>
                </a:solidFill>
                <a:latin typeface="Prestige Elite Std" pitchFamily="49" charset="0"/>
              </a:rPr>
              <a:t>    reject;</a:t>
            </a:r>
            <a:endParaRPr lang="en-US" sz="1600" i="1" kern="0" dirty="0">
              <a:solidFill>
                <a:schemeClr val="accent6">
                  <a:lumMod val="75000"/>
                </a:schemeClr>
              </a:solidFill>
              <a:latin typeface="Prestige Elite Std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0104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Prestige Elite Std"/>
              </a:rPr>
              <a:t>MMDS</a:t>
            </a:r>
            <a:r>
              <a:rPr lang="en-US" sz="3600" smtClean="0">
                <a:latin typeface="Prestige Elite Std"/>
              </a:rPr>
              <a:t>N</a:t>
            </a:r>
            <a:r>
              <a:rPr lang="en-US" smtClean="0">
                <a:latin typeface="Prestige Elite Std"/>
              </a:rPr>
              <a:t> </a:t>
            </a:r>
            <a:r>
              <a:rPr lang="en-US" smtClean="0">
                <a:latin typeface="Malgun Gothic"/>
              </a:rPr>
              <a:t>= </a:t>
            </a:r>
            <a:r>
              <a:rPr lang="en-US" smtClean="0">
                <a:latin typeface="Prestige Elite Std"/>
              </a:rPr>
              <a:t>Nouraddin: </a:t>
            </a:r>
            <a:r>
              <a:rPr lang="en-US" sz="1600" b="1" i="1" smtClean="0">
                <a:latin typeface="Prestige Elite Std"/>
              </a:rPr>
              <a:t>“SYNTHESIS OF REVERSIBLE CIRCUITS With No Ancilla Bits for Large Reversible Functions Specified with Bit Equations”</a:t>
            </a:r>
            <a:endParaRPr lang="en-US" i="1" smtClean="0">
              <a:latin typeface="Malgun Gothic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4724400"/>
            <a:ext cx="6629400" cy="1371600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Prestige Elite Std"/>
              </a:rPr>
              <a:t>Processes Input Equations</a:t>
            </a:r>
          </a:p>
          <a:p>
            <a:pPr lvl="1" eaLnBrk="1" hangingPunct="1"/>
            <a:r>
              <a:rPr lang="en-US" sz="1400" smtClean="0">
                <a:latin typeface="Prestige Elite Std"/>
              </a:rPr>
              <a:t>Less Memory footprint</a:t>
            </a:r>
          </a:p>
          <a:p>
            <a:pPr lvl="1" eaLnBrk="1" hangingPunct="1"/>
            <a:r>
              <a:rPr lang="en-US" sz="1400" smtClean="0">
                <a:latin typeface="Prestige Elite Std"/>
              </a:rPr>
              <a:t>Slower</a:t>
            </a:r>
          </a:p>
          <a:p>
            <a:pPr eaLnBrk="1" hangingPunct="1"/>
            <a:r>
              <a:rPr lang="en-US" sz="1800" smtClean="0">
                <a:latin typeface="Prestige Elite Std"/>
              </a:rPr>
              <a:t>3 bits:</a:t>
            </a:r>
          </a:p>
          <a:p>
            <a:pPr lvl="1" eaLnBrk="1" hangingPunct="1"/>
            <a:r>
              <a:rPr lang="en-US" sz="1600" smtClean="0">
                <a:latin typeface="Prestige Elite Std"/>
              </a:rPr>
              <a:t>3!x3! = 36 Permutations</a:t>
            </a:r>
          </a:p>
          <a:p>
            <a:pPr eaLnBrk="1" hangingPunct="1"/>
            <a:r>
              <a:rPr lang="en-US" sz="1800" smtClean="0">
                <a:latin typeface="Prestige Elite Std"/>
              </a:rPr>
              <a:t>4 bits:</a:t>
            </a:r>
          </a:p>
          <a:p>
            <a:pPr lvl="1" eaLnBrk="1" hangingPunct="1"/>
            <a:r>
              <a:rPr lang="en-US" sz="1600" smtClean="0">
                <a:latin typeface="Prestige Elite Std"/>
              </a:rPr>
              <a:t>4!x6!x4! = 414,720 Permutations</a:t>
            </a:r>
          </a:p>
          <a:p>
            <a:pPr lvl="1" eaLnBrk="1" hangingPunct="1"/>
            <a:endParaRPr lang="en-US" sz="1600" smtClean="0">
              <a:latin typeface="Prestige Elite Std"/>
            </a:endParaRPr>
          </a:p>
          <a:p>
            <a:pPr eaLnBrk="1" hangingPunct="1"/>
            <a:endParaRPr lang="en-US" sz="1800" smtClean="0">
              <a:latin typeface="Prestige Elite Std"/>
            </a:endParaRPr>
          </a:p>
          <a:p>
            <a:pPr eaLnBrk="1" hangingPunct="1"/>
            <a:endParaRPr lang="en-US" sz="1800" smtClean="0">
              <a:latin typeface="Prestige Elite Std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55893" y="1039584"/>
            <a:ext cx="128112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Round 3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934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Why</a:t>
            </a:r>
            <a:r>
              <a:rPr lang="en-US" sz="2400" dirty="0" smtClean="0"/>
              <a:t> should I “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” </a:t>
            </a:r>
            <a:r>
              <a:rPr lang="en-US" sz="2400" dirty="0" smtClean="0">
                <a:solidFill>
                  <a:schemeClr val="accent1"/>
                </a:solidFill>
              </a:rPr>
              <a:t>Limit</a:t>
            </a:r>
            <a:r>
              <a:rPr lang="en-US" sz="2400" dirty="0" smtClean="0"/>
              <a:t> </a:t>
            </a:r>
            <a:r>
              <a:rPr lang="en-US" sz="2400" dirty="0" err="1" smtClean="0"/>
              <a:t>my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Input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5257800" y="2362200"/>
            <a:ext cx="3733800" cy="2590800"/>
          </a:xfrm>
          <a:prstGeom prst="roundRect">
            <a:avLst>
              <a:gd name="adj" fmla="val 664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kern="0" dirty="0" err="1">
                <a:solidFill>
                  <a:schemeClr val="tx1"/>
                </a:solidFill>
                <a:latin typeface="Prestige Elite Std" pitchFamily="49" charset="0"/>
              </a:rPr>
              <a:t>Nouraddin</a:t>
            </a:r>
            <a:r>
              <a:rPr lang="en-US" sz="2800" kern="0" dirty="0">
                <a:solidFill>
                  <a:schemeClr val="tx1"/>
                </a:solidFill>
                <a:latin typeface="Prestige Elite Std" pitchFamily="49" charset="0"/>
              </a:rPr>
              <a:t> Order:</a:t>
            </a:r>
            <a:br>
              <a:rPr lang="en-US" sz="2800" kern="0" dirty="0">
                <a:solidFill>
                  <a:schemeClr val="tx1"/>
                </a:solidFill>
                <a:latin typeface="Prestige Elite Std" pitchFamily="49" charset="0"/>
              </a:rPr>
            </a:br>
            <a:r>
              <a:rPr lang="en-US" sz="1400" b="1" i="1" kern="0" dirty="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rPr>
              <a:t>Rule: </a:t>
            </a:r>
            <a:r>
              <a:rPr lang="en-US" sz="1400" i="1" kern="0" dirty="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rPr>
              <a:t>N</a:t>
            </a:r>
            <a:r>
              <a:rPr lang="en-US" sz="1400" i="1" dirty="0">
                <a:latin typeface="Malgun Gothic" pitchFamily="34" charset="-127"/>
                <a:ea typeface="Malgun Gothic" pitchFamily="34" charset="-127"/>
              </a:rPr>
              <a:t>ever to take a dominating node before a dominated node</a:t>
            </a:r>
            <a:endParaRPr lang="en-US" sz="2800" kern="0" dirty="0">
              <a:solidFill>
                <a:schemeClr val="tx1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for bits </a:t>
            </a:r>
            <a:r>
              <a:rPr lang="en-US" sz="1600" i="1" kern="0" dirty="0" err="1">
                <a:solidFill>
                  <a:schemeClr val="accent1"/>
                </a:solidFill>
                <a:latin typeface="Prestige Elite Std" pitchFamily="49" charset="0"/>
              </a:rPr>
              <a:t>i</a:t>
            </a: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=0..n-1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 Randomize (</a:t>
            </a:r>
            <a:r>
              <a:rPr lang="en-US" sz="1600" i="1" kern="0" dirty="0" err="1">
                <a:solidFill>
                  <a:schemeClr val="accent1"/>
                </a:solidFill>
                <a:latin typeface="Prestige Elite Std" pitchFamily="49" charset="0"/>
              </a:rPr>
              <a:t>i</a:t>
            </a: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) {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	All orders with ‘</a:t>
            </a:r>
            <a:r>
              <a:rPr lang="en-US" sz="1600" i="1" kern="0" dirty="0" err="1">
                <a:solidFill>
                  <a:schemeClr val="accent1"/>
                </a:solidFill>
                <a:latin typeface="Prestige Elite Std" pitchFamily="49" charset="0"/>
              </a:rPr>
              <a:t>i</a:t>
            </a: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’ ones.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chemeClr val="accent1"/>
                </a:solidFill>
                <a:latin typeface="Prestige Elite Std" pitchFamily="49" charset="0"/>
              </a:rPr>
              <a:t> }</a:t>
            </a:r>
            <a:endParaRPr lang="en-US" sz="1600" i="1" kern="0" dirty="0">
              <a:solidFill>
                <a:schemeClr val="accent6">
                  <a:lumMod val="75000"/>
                </a:schemeClr>
              </a:solidFill>
              <a:latin typeface="Prestige Elite Std" pitchFamily="49" charset="0"/>
            </a:endParaRPr>
          </a:p>
        </p:txBody>
      </p:sp>
      <p:sp>
        <p:nvSpPr>
          <p:cNvPr id="55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5298" name="Object 1"/>
          <p:cNvGraphicFramePr>
            <a:graphicFrameLocks noChangeAspect="1"/>
          </p:cNvGraphicFramePr>
          <p:nvPr/>
        </p:nvGraphicFramePr>
        <p:xfrm>
          <a:off x="762000" y="2514600"/>
          <a:ext cx="4502150" cy="1905000"/>
        </p:xfrm>
        <a:graphic>
          <a:graphicData uri="http://schemas.openxmlformats.org/presentationml/2006/ole">
            <p:oleObj spid="_x0000_s55298" name="Visio" r:id="rId3" imgW="5654802" imgH="2647188" progId="Visio.Drawing.11">
              <p:embed/>
            </p:oleObj>
          </a:graphicData>
        </a:graphic>
      </p:graphicFrame>
      <p:sp>
        <p:nvSpPr>
          <p:cNvPr id="55307" name="TextBox 17"/>
          <p:cNvSpPr txBox="1">
            <a:spLocks noChangeArrowheads="1"/>
          </p:cNvSpPr>
          <p:nvPr/>
        </p:nvSpPr>
        <p:spPr bwMode="auto">
          <a:xfrm>
            <a:off x="2209800" y="43434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Hasse Diagram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7162800" y="1066800"/>
            <a:ext cx="1905000" cy="1371600"/>
          </a:xfrm>
          <a:prstGeom prst="cloudCallout">
            <a:avLst>
              <a:gd name="adj1" fmla="val -43945"/>
              <a:gd name="adj2" fmla="val 978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Does the ONE has the Power?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0" y="344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344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501650" y="1012825"/>
          <a:ext cx="8334375" cy="3527425"/>
        </p:xfrm>
        <a:graphic>
          <a:graphicData uri="http://schemas.openxmlformats.org/presentationml/2006/ole">
            <p:oleObj spid="_x0000_s152582" name="Visio" r:id="rId3" imgW="5654802" imgH="2647188" progId="Visio.Drawing.11">
              <p:embed/>
            </p:oleObj>
          </a:graphicData>
        </a:graphic>
      </p:graphicFrame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539750" y="4699000"/>
            <a:ext cx="2111375" cy="92551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Hasse diagram with binary vectors, 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3573463" y="4737100"/>
            <a:ext cx="2227262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Hasse diagram with natural numbers 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5954713" y="4392613"/>
            <a:ext cx="2959100" cy="2300287"/>
          </a:xfrm>
          <a:prstGeom prst="rect">
            <a:avLst/>
          </a:prstGeom>
          <a:solidFill>
            <a:schemeClr val="bg2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 Ordering of nodes that violates the MMD order, illustrated on the Hasse Diagram. </a:t>
            </a:r>
          </a:p>
          <a:p>
            <a:pPr marL="342900" indent="-342900">
              <a:spcBef>
                <a:spcPct val="50000"/>
              </a:spcBef>
            </a:pPr>
            <a:r>
              <a:rPr lang="en-US"/>
              <a:t>This is however a valid MMDS ordering.</a:t>
            </a:r>
          </a:p>
          <a:p>
            <a:pPr marL="342900" indent="-342900">
              <a:spcBef>
                <a:spcPct val="50000"/>
              </a:spcBef>
            </a:pPr>
            <a:r>
              <a:rPr lang="en-US"/>
              <a:t>This is MMDSN ordering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Variants of minterm ordering for search algorithms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0" y="2805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193675" y="549275"/>
          <a:ext cx="5068888" cy="3303588"/>
        </p:xfrm>
        <a:graphic>
          <a:graphicData uri="http://schemas.openxmlformats.org/presentationml/2006/ole">
            <p:oleObj spid="_x0000_s153604" name="Visio" r:id="rId3" imgW="2942463" imgH="2399538" progId="Visio.Drawing.11">
              <p:embed/>
            </p:oleObj>
          </a:graphicData>
        </a:graphic>
      </p:graphicFrame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79375" y="3851275"/>
            <a:ext cx="4492625" cy="2378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New ordering  02134657 for MMD-like binary synthesis, a valid MMDS order which is consistent with the Hasse diagram relations of order.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This is MMDS ordering which is not MMDSN ordering.</a:t>
            </a:r>
          </a:p>
        </p:txBody>
      </p:sp>
      <p:sp>
        <p:nvSpPr>
          <p:cNvPr id="153607" name="Oval 7"/>
          <p:cNvSpPr>
            <a:spLocks noChangeArrowheads="1"/>
          </p:cNvSpPr>
          <p:nvPr/>
        </p:nvSpPr>
        <p:spPr bwMode="auto">
          <a:xfrm>
            <a:off x="4456113" y="779463"/>
            <a:ext cx="4340225" cy="46466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5608638" y="4773613"/>
            <a:ext cx="2227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MMDS Orders</a:t>
            </a:r>
          </a:p>
        </p:txBody>
      </p:sp>
      <p:sp>
        <p:nvSpPr>
          <p:cNvPr id="153609" name="Oval 9"/>
          <p:cNvSpPr>
            <a:spLocks noChangeArrowheads="1"/>
          </p:cNvSpPr>
          <p:nvPr/>
        </p:nvSpPr>
        <p:spPr bwMode="auto">
          <a:xfrm>
            <a:off x="5148263" y="1508125"/>
            <a:ext cx="3109912" cy="29591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5724525" y="3736975"/>
            <a:ext cx="2227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MMDSN Orders</a:t>
            </a:r>
          </a:p>
        </p:txBody>
      </p:sp>
      <p:sp>
        <p:nvSpPr>
          <p:cNvPr id="153611" name="Oval 11"/>
          <p:cNvSpPr>
            <a:spLocks noChangeArrowheads="1"/>
          </p:cNvSpPr>
          <p:nvPr/>
        </p:nvSpPr>
        <p:spPr bwMode="auto">
          <a:xfrm>
            <a:off x="6569075" y="2698750"/>
            <a:ext cx="268288" cy="2698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6723063" y="0"/>
            <a:ext cx="2227262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MMD  Order </a:t>
            </a:r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 flipH="1">
            <a:off x="6761163" y="509588"/>
            <a:ext cx="882650" cy="215106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1550"/>
          </a:xfrm>
          <a:solidFill>
            <a:srgbClr val="FFFFCC"/>
          </a:solidFill>
        </p:spPr>
        <p:txBody>
          <a:bodyPr/>
          <a:lstStyle/>
          <a:p>
            <a:pPr algn="ctr" eaLnBrk="1" hangingPunct="1"/>
            <a:r>
              <a:rPr lang="en-US" sz="44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estige Elite Std"/>
              </a:rPr>
              <a:t>MMDS orders using KMaps</a:t>
            </a:r>
          </a:p>
        </p:txBody>
      </p:sp>
      <p:pic>
        <p:nvPicPr>
          <p:cNvPr id="56322" name="Picture 3" descr="4v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400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sp-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970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AutoShape 5"/>
          <p:cNvSpPr>
            <a:spLocks noChangeArrowheads="1"/>
          </p:cNvSpPr>
          <p:nvPr/>
        </p:nvSpPr>
        <p:spPr bwMode="auto">
          <a:xfrm>
            <a:off x="6705600" y="2692400"/>
            <a:ext cx="457200" cy="990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AutoShape 6"/>
          <p:cNvSpPr>
            <a:spLocks noChangeArrowheads="1"/>
          </p:cNvSpPr>
          <p:nvPr/>
        </p:nvSpPr>
        <p:spPr bwMode="auto">
          <a:xfrm>
            <a:off x="6172200" y="3225800"/>
            <a:ext cx="990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Oval 7"/>
          <p:cNvSpPr>
            <a:spLocks noChangeArrowheads="1"/>
          </p:cNvSpPr>
          <p:nvPr/>
        </p:nvSpPr>
        <p:spPr bwMode="auto">
          <a:xfrm>
            <a:off x="1676400" y="4064000"/>
            <a:ext cx="14478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1676400" y="2311400"/>
            <a:ext cx="45720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533400" y="1092200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 cannot select 7, 13 or 15 before selecting 5 </a:t>
            </a:r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4572000" y="5664200"/>
            <a:ext cx="4572000" cy="404813"/>
          </a:xfrm>
          <a:prstGeom prst="rect">
            <a:avLst/>
          </a:prstGeom>
          <a:solidFill>
            <a:srgbClr val="CCCC99"/>
          </a:solidFill>
          <a:ln w="38100" cmpd="dbl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0101 </a:t>
            </a:r>
            <a:r>
              <a:rPr lang="en-US">
                <a:solidFill>
                  <a:srgbClr val="003366"/>
                </a:solidFill>
                <a:sym typeface="Wingdings" pitchFamily="2" charset="2"/>
              </a:rPr>
              <a:t> 0000, 0100, 0001 are blocked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Prestige Elite Std"/>
              </a:rPr>
              <a:t>Allowed order for MMD</a:t>
            </a:r>
          </a:p>
        </p:txBody>
      </p:sp>
      <p:pic>
        <p:nvPicPr>
          <p:cNvPr id="57346" name="Picture 3" descr="4v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6053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Oval 4"/>
          <p:cNvSpPr>
            <a:spLocks noChangeArrowheads="1"/>
          </p:cNvSpPr>
          <p:nvPr/>
        </p:nvSpPr>
        <p:spPr bwMode="auto">
          <a:xfrm>
            <a:off x="3352800" y="2362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4191000" y="23622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6019800" y="2362200"/>
            <a:ext cx="6096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5105400" y="2362200"/>
            <a:ext cx="609600" cy="609600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Prestige Elite Std"/>
              </a:rPr>
              <a:t>Allowed order for MMDS</a:t>
            </a:r>
          </a:p>
        </p:txBody>
      </p:sp>
      <p:pic>
        <p:nvPicPr>
          <p:cNvPr id="132098" name="Picture 3" descr="4v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6053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Oval 4"/>
          <p:cNvSpPr>
            <a:spLocks noChangeArrowheads="1"/>
          </p:cNvSpPr>
          <p:nvPr/>
        </p:nvSpPr>
        <p:spPr bwMode="auto">
          <a:xfrm>
            <a:off x="1295400" y="2362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Oval 5"/>
          <p:cNvSpPr>
            <a:spLocks noChangeArrowheads="1"/>
          </p:cNvSpPr>
          <p:nvPr/>
        </p:nvSpPr>
        <p:spPr bwMode="auto">
          <a:xfrm>
            <a:off x="2133600" y="23622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Oval 6"/>
          <p:cNvSpPr>
            <a:spLocks noChangeArrowheads="1"/>
          </p:cNvSpPr>
          <p:nvPr/>
        </p:nvSpPr>
        <p:spPr bwMode="auto">
          <a:xfrm>
            <a:off x="3048000" y="2362200"/>
            <a:ext cx="6096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2" name="Oval 7"/>
          <p:cNvSpPr>
            <a:spLocks noChangeArrowheads="1"/>
          </p:cNvSpPr>
          <p:nvPr/>
        </p:nvSpPr>
        <p:spPr bwMode="auto">
          <a:xfrm>
            <a:off x="3048000" y="3352800"/>
            <a:ext cx="609600" cy="609600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103" name="Oval 8"/>
          <p:cNvSpPr>
            <a:spLocks noChangeArrowheads="1"/>
          </p:cNvSpPr>
          <p:nvPr/>
        </p:nvSpPr>
        <p:spPr bwMode="auto">
          <a:xfrm>
            <a:off x="3886200" y="23622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Oval 9"/>
          <p:cNvSpPr>
            <a:spLocks noChangeArrowheads="1"/>
          </p:cNvSpPr>
          <p:nvPr/>
        </p:nvSpPr>
        <p:spPr bwMode="auto">
          <a:xfrm>
            <a:off x="1219200" y="34290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Oval 10"/>
          <p:cNvSpPr>
            <a:spLocks noChangeArrowheads="1"/>
          </p:cNvSpPr>
          <p:nvPr/>
        </p:nvSpPr>
        <p:spPr bwMode="auto">
          <a:xfrm>
            <a:off x="1219200" y="55626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Oval 11"/>
          <p:cNvSpPr>
            <a:spLocks noChangeArrowheads="1"/>
          </p:cNvSpPr>
          <p:nvPr/>
        </p:nvSpPr>
        <p:spPr bwMode="auto">
          <a:xfrm>
            <a:off x="2133600" y="3429000"/>
            <a:ext cx="6096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7" name="Oval 12"/>
          <p:cNvSpPr>
            <a:spLocks noChangeArrowheads="1"/>
          </p:cNvSpPr>
          <p:nvPr/>
        </p:nvSpPr>
        <p:spPr bwMode="auto">
          <a:xfrm>
            <a:off x="1219200" y="4495800"/>
            <a:ext cx="6096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8" name="Oval 13"/>
          <p:cNvSpPr>
            <a:spLocks noChangeArrowheads="1"/>
          </p:cNvSpPr>
          <p:nvPr/>
        </p:nvSpPr>
        <p:spPr bwMode="auto">
          <a:xfrm>
            <a:off x="5334000" y="1447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Text Box 14"/>
          <p:cNvSpPr txBox="1">
            <a:spLocks noChangeArrowheads="1"/>
          </p:cNvSpPr>
          <p:nvPr/>
        </p:nvSpPr>
        <p:spPr bwMode="auto">
          <a:xfrm>
            <a:off x="6248400" y="1524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first</a:t>
            </a:r>
          </a:p>
        </p:txBody>
      </p:sp>
      <p:sp>
        <p:nvSpPr>
          <p:cNvPr id="132110" name="Oval 15"/>
          <p:cNvSpPr>
            <a:spLocks noChangeArrowheads="1"/>
          </p:cNvSpPr>
          <p:nvPr/>
        </p:nvSpPr>
        <p:spPr bwMode="auto">
          <a:xfrm>
            <a:off x="5334000" y="28194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1" name="Text Box 16"/>
          <p:cNvSpPr txBox="1">
            <a:spLocks noChangeArrowheads="1"/>
          </p:cNvSpPr>
          <p:nvPr/>
        </p:nvSpPr>
        <p:spPr bwMode="auto">
          <a:xfrm>
            <a:off x="6324600" y="2819400"/>
            <a:ext cx="99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Any of these is second</a:t>
            </a:r>
          </a:p>
        </p:txBody>
      </p:sp>
      <p:sp>
        <p:nvSpPr>
          <p:cNvPr id="132112" name="Text Box 17"/>
          <p:cNvSpPr txBox="1">
            <a:spLocks noChangeArrowheads="1"/>
          </p:cNvSpPr>
          <p:nvPr/>
        </p:nvSpPr>
        <p:spPr bwMode="auto">
          <a:xfrm>
            <a:off x="6324600" y="4799013"/>
            <a:ext cx="990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Any of these is third</a:t>
            </a:r>
          </a:p>
        </p:txBody>
      </p:sp>
      <p:sp>
        <p:nvSpPr>
          <p:cNvPr id="132113" name="Oval 18"/>
          <p:cNvSpPr>
            <a:spLocks noChangeArrowheads="1"/>
          </p:cNvSpPr>
          <p:nvPr/>
        </p:nvSpPr>
        <p:spPr bwMode="auto">
          <a:xfrm>
            <a:off x="2133600" y="5486400"/>
            <a:ext cx="6096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4" name="Oval 19"/>
          <p:cNvSpPr>
            <a:spLocks noChangeArrowheads="1"/>
          </p:cNvSpPr>
          <p:nvPr/>
        </p:nvSpPr>
        <p:spPr bwMode="auto">
          <a:xfrm>
            <a:off x="5334000" y="4875213"/>
            <a:ext cx="6096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5" name="Text Box 20"/>
          <p:cNvSpPr txBox="1">
            <a:spLocks noChangeArrowheads="1"/>
          </p:cNvSpPr>
          <p:nvPr/>
        </p:nvSpPr>
        <p:spPr bwMode="auto">
          <a:xfrm>
            <a:off x="7543800" y="24384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Arbitrary order within the color</a:t>
            </a:r>
          </a:p>
        </p:txBody>
      </p:sp>
      <p:sp>
        <p:nvSpPr>
          <p:cNvPr id="132116" name="Oval 22"/>
          <p:cNvSpPr>
            <a:spLocks noChangeArrowheads="1"/>
          </p:cNvSpPr>
          <p:nvPr/>
        </p:nvSpPr>
        <p:spPr bwMode="auto">
          <a:xfrm>
            <a:off x="3886200" y="4419600"/>
            <a:ext cx="609600" cy="609600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117" name="Oval 23"/>
          <p:cNvSpPr>
            <a:spLocks noChangeArrowheads="1"/>
          </p:cNvSpPr>
          <p:nvPr/>
        </p:nvSpPr>
        <p:spPr bwMode="auto">
          <a:xfrm>
            <a:off x="3048000" y="5562600"/>
            <a:ext cx="609600" cy="609600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118" name="Oval 24"/>
          <p:cNvSpPr>
            <a:spLocks noChangeArrowheads="1"/>
          </p:cNvSpPr>
          <p:nvPr/>
        </p:nvSpPr>
        <p:spPr bwMode="auto">
          <a:xfrm>
            <a:off x="2133600" y="4495800"/>
            <a:ext cx="609600" cy="609600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119" name="Oval 25"/>
          <p:cNvSpPr>
            <a:spLocks noChangeArrowheads="1"/>
          </p:cNvSpPr>
          <p:nvPr/>
        </p:nvSpPr>
        <p:spPr bwMode="auto">
          <a:xfrm>
            <a:off x="3886200" y="3352800"/>
            <a:ext cx="6096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20" name="Oval 26"/>
          <p:cNvSpPr>
            <a:spLocks noChangeArrowheads="1"/>
          </p:cNvSpPr>
          <p:nvPr/>
        </p:nvSpPr>
        <p:spPr bwMode="auto">
          <a:xfrm>
            <a:off x="3962400" y="5562600"/>
            <a:ext cx="6096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21" name="Text Box 28"/>
          <p:cNvSpPr txBox="1">
            <a:spLocks noChangeArrowheads="1"/>
          </p:cNvSpPr>
          <p:nvPr/>
        </p:nvSpPr>
        <p:spPr bwMode="auto">
          <a:xfrm>
            <a:off x="7315200" y="44196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Arbitrary order within the color</a:t>
            </a:r>
          </a:p>
        </p:txBody>
      </p:sp>
      <p:sp>
        <p:nvSpPr>
          <p:cNvPr id="132122" name="Text Box 29"/>
          <p:cNvSpPr txBox="1">
            <a:spLocks noChangeArrowheads="1"/>
          </p:cNvSpPr>
          <p:nvPr/>
        </p:nvSpPr>
        <p:spPr bwMode="auto">
          <a:xfrm>
            <a:off x="5638800" y="60960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But 3 can be before 4, etc as in no-blocking rule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5454650" y="4273550"/>
            <a:ext cx="3495675" cy="2112963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estige Elite Std"/>
              </a:rPr>
              <a:t>MMDS orderings with MMD </a:t>
            </a:r>
            <a:r>
              <a:rPr lang="en-US" sz="24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estige Elite Std"/>
              </a:rPr>
              <a:t>as a special case</a:t>
            </a:r>
          </a:p>
        </p:txBody>
      </p:sp>
      <p:sp>
        <p:nvSpPr>
          <p:cNvPr id="59394" name="Oval 4"/>
          <p:cNvSpPr>
            <a:spLocks noChangeArrowheads="1"/>
          </p:cNvSpPr>
          <p:nvPr/>
        </p:nvSpPr>
        <p:spPr bwMode="auto">
          <a:xfrm>
            <a:off x="4419600" y="0"/>
            <a:ext cx="5334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59395" name="Oval 6"/>
          <p:cNvSpPr>
            <a:spLocks noChangeArrowheads="1"/>
          </p:cNvSpPr>
          <p:nvPr/>
        </p:nvSpPr>
        <p:spPr bwMode="auto">
          <a:xfrm>
            <a:off x="2438400" y="228600"/>
            <a:ext cx="457200" cy="381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9396" name="Oval 7"/>
          <p:cNvSpPr>
            <a:spLocks noChangeArrowheads="1"/>
          </p:cNvSpPr>
          <p:nvPr/>
        </p:nvSpPr>
        <p:spPr bwMode="auto">
          <a:xfrm>
            <a:off x="4572000" y="990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9397" name="Oval 8"/>
          <p:cNvSpPr>
            <a:spLocks noChangeArrowheads="1"/>
          </p:cNvSpPr>
          <p:nvPr/>
        </p:nvSpPr>
        <p:spPr bwMode="auto">
          <a:xfrm>
            <a:off x="0" y="1447800"/>
            <a:ext cx="381000" cy="381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9398" name="Oval 9"/>
          <p:cNvSpPr>
            <a:spLocks noChangeArrowheads="1"/>
          </p:cNvSpPr>
          <p:nvPr/>
        </p:nvSpPr>
        <p:spPr bwMode="auto">
          <a:xfrm>
            <a:off x="6096000" y="533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9399" name="Oval 10"/>
          <p:cNvSpPr>
            <a:spLocks noChangeArrowheads="1"/>
          </p:cNvSpPr>
          <p:nvPr/>
        </p:nvSpPr>
        <p:spPr bwMode="auto">
          <a:xfrm>
            <a:off x="2971800" y="914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9400" name="Oval 11"/>
          <p:cNvSpPr>
            <a:spLocks noChangeArrowheads="1"/>
          </p:cNvSpPr>
          <p:nvPr/>
        </p:nvSpPr>
        <p:spPr bwMode="auto">
          <a:xfrm>
            <a:off x="1905000" y="762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9401" name="Oval 12"/>
          <p:cNvSpPr>
            <a:spLocks noChangeArrowheads="1"/>
          </p:cNvSpPr>
          <p:nvPr/>
        </p:nvSpPr>
        <p:spPr bwMode="auto">
          <a:xfrm>
            <a:off x="609600" y="457200"/>
            <a:ext cx="457200" cy="457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9402" name="Oval 13"/>
          <p:cNvSpPr>
            <a:spLocks noChangeArrowheads="1"/>
          </p:cNvSpPr>
          <p:nvPr/>
        </p:nvSpPr>
        <p:spPr bwMode="auto">
          <a:xfrm>
            <a:off x="3124200" y="1752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9403" name="Oval 14"/>
          <p:cNvSpPr>
            <a:spLocks noChangeArrowheads="1"/>
          </p:cNvSpPr>
          <p:nvPr/>
        </p:nvSpPr>
        <p:spPr bwMode="auto">
          <a:xfrm>
            <a:off x="2209800" y="1676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9404" name="Oval 15"/>
          <p:cNvSpPr>
            <a:spLocks noChangeArrowheads="1"/>
          </p:cNvSpPr>
          <p:nvPr/>
        </p:nvSpPr>
        <p:spPr bwMode="auto">
          <a:xfrm>
            <a:off x="838200" y="3352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9405" name="Oval 17"/>
          <p:cNvSpPr>
            <a:spLocks noChangeArrowheads="1"/>
          </p:cNvSpPr>
          <p:nvPr/>
        </p:nvSpPr>
        <p:spPr bwMode="auto">
          <a:xfrm>
            <a:off x="0" y="2438400"/>
            <a:ext cx="457200" cy="381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9406" name="Oval 18"/>
          <p:cNvSpPr>
            <a:spLocks noChangeArrowheads="1"/>
          </p:cNvSpPr>
          <p:nvPr/>
        </p:nvSpPr>
        <p:spPr bwMode="auto">
          <a:xfrm>
            <a:off x="0" y="4419600"/>
            <a:ext cx="457200" cy="381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9407" name="Oval 19"/>
          <p:cNvSpPr>
            <a:spLocks noChangeArrowheads="1"/>
          </p:cNvSpPr>
          <p:nvPr/>
        </p:nvSpPr>
        <p:spPr bwMode="auto">
          <a:xfrm>
            <a:off x="0" y="3352800"/>
            <a:ext cx="457200" cy="457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9408" name="Oval 22"/>
          <p:cNvSpPr>
            <a:spLocks noChangeArrowheads="1"/>
          </p:cNvSpPr>
          <p:nvPr/>
        </p:nvSpPr>
        <p:spPr bwMode="auto">
          <a:xfrm>
            <a:off x="990600" y="144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9409" name="Line 23"/>
          <p:cNvSpPr>
            <a:spLocks noChangeShapeType="1"/>
          </p:cNvSpPr>
          <p:nvPr/>
        </p:nvSpPr>
        <p:spPr bwMode="auto">
          <a:xfrm flipH="1">
            <a:off x="2971800" y="304800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0" name="Line 24"/>
          <p:cNvSpPr>
            <a:spLocks noChangeShapeType="1"/>
          </p:cNvSpPr>
          <p:nvPr/>
        </p:nvSpPr>
        <p:spPr bwMode="auto">
          <a:xfrm>
            <a:off x="4724400" y="457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1" name="Line 25"/>
          <p:cNvSpPr>
            <a:spLocks noChangeShapeType="1"/>
          </p:cNvSpPr>
          <p:nvPr/>
        </p:nvSpPr>
        <p:spPr bwMode="auto">
          <a:xfrm>
            <a:off x="5029200" y="3810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2" name="Line 26"/>
          <p:cNvSpPr>
            <a:spLocks noChangeShapeType="1"/>
          </p:cNvSpPr>
          <p:nvPr/>
        </p:nvSpPr>
        <p:spPr bwMode="auto">
          <a:xfrm flipH="1">
            <a:off x="990600" y="457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3" name="Line 27"/>
          <p:cNvSpPr>
            <a:spLocks noChangeShapeType="1"/>
          </p:cNvSpPr>
          <p:nvPr/>
        </p:nvSpPr>
        <p:spPr bwMode="auto">
          <a:xfrm flipH="1">
            <a:off x="2209800" y="609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4" name="Line 28"/>
          <p:cNvSpPr>
            <a:spLocks noChangeShapeType="1"/>
          </p:cNvSpPr>
          <p:nvPr/>
        </p:nvSpPr>
        <p:spPr bwMode="auto">
          <a:xfrm>
            <a:off x="2819400" y="685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5" name="Line 29"/>
          <p:cNvSpPr>
            <a:spLocks noChangeShapeType="1"/>
          </p:cNvSpPr>
          <p:nvPr/>
        </p:nvSpPr>
        <p:spPr bwMode="auto">
          <a:xfrm flipH="1">
            <a:off x="4495800" y="1524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6" name="Line 30"/>
          <p:cNvSpPr>
            <a:spLocks noChangeShapeType="1"/>
          </p:cNvSpPr>
          <p:nvPr/>
        </p:nvSpPr>
        <p:spPr bwMode="auto">
          <a:xfrm>
            <a:off x="4724400" y="15240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7" name="Line 31"/>
          <p:cNvSpPr>
            <a:spLocks noChangeShapeType="1"/>
          </p:cNvSpPr>
          <p:nvPr/>
        </p:nvSpPr>
        <p:spPr bwMode="auto">
          <a:xfrm>
            <a:off x="4953000" y="1447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8" name="Line 32"/>
          <p:cNvSpPr>
            <a:spLocks noChangeShapeType="1"/>
          </p:cNvSpPr>
          <p:nvPr/>
        </p:nvSpPr>
        <p:spPr bwMode="auto">
          <a:xfrm flipH="1">
            <a:off x="6019800" y="990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9" name="Line 33"/>
          <p:cNvSpPr>
            <a:spLocks noChangeShapeType="1"/>
          </p:cNvSpPr>
          <p:nvPr/>
        </p:nvSpPr>
        <p:spPr bwMode="auto">
          <a:xfrm>
            <a:off x="6400800" y="9906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20" name="Line 34"/>
          <p:cNvSpPr>
            <a:spLocks noChangeShapeType="1"/>
          </p:cNvSpPr>
          <p:nvPr/>
        </p:nvSpPr>
        <p:spPr bwMode="auto">
          <a:xfrm>
            <a:off x="6629400" y="914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21" name="Line 35"/>
          <p:cNvSpPr>
            <a:spLocks noChangeShapeType="1"/>
          </p:cNvSpPr>
          <p:nvPr/>
        </p:nvSpPr>
        <p:spPr bwMode="auto">
          <a:xfrm flipH="1">
            <a:off x="304800" y="914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22" name="Line 36"/>
          <p:cNvSpPr>
            <a:spLocks noChangeShapeType="1"/>
          </p:cNvSpPr>
          <p:nvPr/>
        </p:nvSpPr>
        <p:spPr bwMode="auto">
          <a:xfrm>
            <a:off x="914400" y="990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23" name="Line 37"/>
          <p:cNvSpPr>
            <a:spLocks noChangeShapeType="1"/>
          </p:cNvSpPr>
          <p:nvPr/>
        </p:nvSpPr>
        <p:spPr bwMode="auto">
          <a:xfrm>
            <a:off x="2209800" y="1295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24" name="Line 38"/>
          <p:cNvSpPr>
            <a:spLocks noChangeShapeType="1"/>
          </p:cNvSpPr>
          <p:nvPr/>
        </p:nvSpPr>
        <p:spPr bwMode="auto">
          <a:xfrm>
            <a:off x="2286000" y="1219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25" name="Line 39"/>
          <p:cNvSpPr>
            <a:spLocks noChangeShapeType="1"/>
          </p:cNvSpPr>
          <p:nvPr/>
        </p:nvSpPr>
        <p:spPr bwMode="auto">
          <a:xfrm>
            <a:off x="2286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26" name="Line 41"/>
          <p:cNvSpPr>
            <a:spLocks noChangeShapeType="1"/>
          </p:cNvSpPr>
          <p:nvPr/>
        </p:nvSpPr>
        <p:spPr bwMode="auto">
          <a:xfrm>
            <a:off x="9906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27" name="Line 42"/>
          <p:cNvSpPr>
            <a:spLocks noChangeShapeType="1"/>
          </p:cNvSpPr>
          <p:nvPr/>
        </p:nvSpPr>
        <p:spPr bwMode="auto">
          <a:xfrm>
            <a:off x="2286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28" name="Line 44"/>
          <p:cNvSpPr>
            <a:spLocks noChangeShapeType="1"/>
          </p:cNvSpPr>
          <p:nvPr/>
        </p:nvSpPr>
        <p:spPr bwMode="auto">
          <a:xfrm>
            <a:off x="457200" y="2819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29" name="Line 45"/>
          <p:cNvSpPr>
            <a:spLocks noChangeShapeType="1"/>
          </p:cNvSpPr>
          <p:nvPr/>
        </p:nvSpPr>
        <p:spPr bwMode="auto">
          <a:xfrm>
            <a:off x="228600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30" name="Line 46"/>
          <p:cNvSpPr>
            <a:spLocks noChangeShapeType="1"/>
          </p:cNvSpPr>
          <p:nvPr/>
        </p:nvSpPr>
        <p:spPr bwMode="auto">
          <a:xfrm>
            <a:off x="2286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31" name="Oval 47"/>
          <p:cNvSpPr>
            <a:spLocks noChangeArrowheads="1"/>
          </p:cNvSpPr>
          <p:nvPr/>
        </p:nvSpPr>
        <p:spPr bwMode="auto">
          <a:xfrm>
            <a:off x="0" y="5334000"/>
            <a:ext cx="457200" cy="381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9432" name="Text Box 48"/>
          <p:cNvSpPr txBox="1">
            <a:spLocks noChangeArrowheads="1"/>
          </p:cNvSpPr>
          <p:nvPr/>
        </p:nvSpPr>
        <p:spPr bwMode="auto">
          <a:xfrm>
            <a:off x="0" y="5943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MMD</a:t>
            </a:r>
          </a:p>
        </p:txBody>
      </p:sp>
      <p:sp>
        <p:nvSpPr>
          <p:cNvPr id="59433" name="Oval 49"/>
          <p:cNvSpPr>
            <a:spLocks noChangeArrowheads="1"/>
          </p:cNvSpPr>
          <p:nvPr/>
        </p:nvSpPr>
        <p:spPr bwMode="auto">
          <a:xfrm>
            <a:off x="838200" y="4343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9434" name="Oval 50"/>
          <p:cNvSpPr>
            <a:spLocks noChangeArrowheads="1"/>
          </p:cNvSpPr>
          <p:nvPr/>
        </p:nvSpPr>
        <p:spPr bwMode="auto">
          <a:xfrm>
            <a:off x="8382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9435" name="Text Box 51"/>
          <p:cNvSpPr txBox="1">
            <a:spLocks noChangeArrowheads="1"/>
          </p:cNvSpPr>
          <p:nvPr/>
        </p:nvSpPr>
        <p:spPr bwMode="auto">
          <a:xfrm>
            <a:off x="685800" y="60960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B0F0"/>
                </a:solidFill>
              </a:rPr>
              <a:t>MMDS</a:t>
            </a:r>
          </a:p>
        </p:txBody>
      </p:sp>
      <p:sp>
        <p:nvSpPr>
          <p:cNvPr id="59436" name="Line 52"/>
          <p:cNvSpPr>
            <a:spLocks noChangeShapeType="1"/>
          </p:cNvSpPr>
          <p:nvPr/>
        </p:nvSpPr>
        <p:spPr bwMode="auto">
          <a:xfrm>
            <a:off x="1066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37" name="Oval 53"/>
          <p:cNvSpPr>
            <a:spLocks noChangeArrowheads="1"/>
          </p:cNvSpPr>
          <p:nvPr/>
        </p:nvSpPr>
        <p:spPr bwMode="auto">
          <a:xfrm>
            <a:off x="1600200" y="3429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9438" name="Oval 54"/>
          <p:cNvSpPr>
            <a:spLocks noChangeArrowheads="1"/>
          </p:cNvSpPr>
          <p:nvPr/>
        </p:nvSpPr>
        <p:spPr bwMode="auto">
          <a:xfrm>
            <a:off x="2209800" y="2514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9439" name="Oval 55"/>
          <p:cNvSpPr>
            <a:spLocks noChangeArrowheads="1"/>
          </p:cNvSpPr>
          <p:nvPr/>
        </p:nvSpPr>
        <p:spPr bwMode="auto">
          <a:xfrm>
            <a:off x="1371600" y="2514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9440" name="Line 56"/>
          <p:cNvSpPr>
            <a:spLocks noChangeShapeType="1"/>
          </p:cNvSpPr>
          <p:nvPr/>
        </p:nvSpPr>
        <p:spPr bwMode="auto">
          <a:xfrm>
            <a:off x="1219200" y="1981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41" name="Line 57"/>
          <p:cNvSpPr>
            <a:spLocks noChangeShapeType="1"/>
          </p:cNvSpPr>
          <p:nvPr/>
        </p:nvSpPr>
        <p:spPr bwMode="auto">
          <a:xfrm>
            <a:off x="1447800" y="19050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42" name="Oval 58"/>
          <p:cNvSpPr>
            <a:spLocks noChangeArrowheads="1"/>
          </p:cNvSpPr>
          <p:nvPr/>
        </p:nvSpPr>
        <p:spPr bwMode="auto">
          <a:xfrm>
            <a:off x="2286000" y="3429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9443" name="Line 59"/>
          <p:cNvSpPr>
            <a:spLocks noChangeShapeType="1"/>
          </p:cNvSpPr>
          <p:nvPr/>
        </p:nvSpPr>
        <p:spPr bwMode="auto">
          <a:xfrm>
            <a:off x="1600200" y="2971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44" name="Line 60"/>
          <p:cNvSpPr>
            <a:spLocks noChangeShapeType="1"/>
          </p:cNvSpPr>
          <p:nvPr/>
        </p:nvSpPr>
        <p:spPr bwMode="auto">
          <a:xfrm>
            <a:off x="1752600" y="2971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45" name="Oval 61"/>
          <p:cNvSpPr>
            <a:spLocks noChangeArrowheads="1"/>
          </p:cNvSpPr>
          <p:nvPr/>
        </p:nvSpPr>
        <p:spPr bwMode="auto">
          <a:xfrm>
            <a:off x="1600200" y="4343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9446" name="Oval 62"/>
          <p:cNvSpPr>
            <a:spLocks noChangeArrowheads="1"/>
          </p:cNvSpPr>
          <p:nvPr/>
        </p:nvSpPr>
        <p:spPr bwMode="auto">
          <a:xfrm>
            <a:off x="2438400" y="4343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9447" name="Oval 63"/>
          <p:cNvSpPr>
            <a:spLocks noChangeArrowheads="1"/>
          </p:cNvSpPr>
          <p:nvPr/>
        </p:nvSpPr>
        <p:spPr bwMode="auto">
          <a:xfrm>
            <a:off x="16002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9448" name="Oval 64"/>
          <p:cNvSpPr>
            <a:spLocks noChangeArrowheads="1"/>
          </p:cNvSpPr>
          <p:nvPr/>
        </p:nvSpPr>
        <p:spPr bwMode="auto">
          <a:xfrm>
            <a:off x="24384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9449" name="Text Box 65"/>
          <p:cNvSpPr txBox="1">
            <a:spLocks noChangeArrowheads="1"/>
          </p:cNvSpPr>
          <p:nvPr/>
        </p:nvSpPr>
        <p:spPr bwMode="auto">
          <a:xfrm>
            <a:off x="1447800" y="60960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B050"/>
                </a:solidFill>
              </a:rPr>
              <a:t>MMDS</a:t>
            </a:r>
          </a:p>
        </p:txBody>
      </p:sp>
      <p:sp>
        <p:nvSpPr>
          <p:cNvPr id="59450" name="Text Box 66"/>
          <p:cNvSpPr txBox="1">
            <a:spLocks noChangeArrowheads="1"/>
          </p:cNvSpPr>
          <p:nvPr/>
        </p:nvSpPr>
        <p:spPr bwMode="auto">
          <a:xfrm>
            <a:off x="2362200" y="60960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70C0"/>
                </a:solidFill>
              </a:rPr>
              <a:t>MMDS</a:t>
            </a:r>
          </a:p>
        </p:txBody>
      </p:sp>
      <p:sp>
        <p:nvSpPr>
          <p:cNvPr id="59451" name="Text Box 67"/>
          <p:cNvSpPr txBox="1">
            <a:spLocks noChangeArrowheads="1"/>
          </p:cNvSpPr>
          <p:nvPr/>
        </p:nvSpPr>
        <p:spPr bwMode="auto">
          <a:xfrm>
            <a:off x="3200400" y="6034088"/>
            <a:ext cx="83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MMDS</a:t>
            </a:r>
          </a:p>
        </p:txBody>
      </p:sp>
      <p:sp>
        <p:nvSpPr>
          <p:cNvPr id="59452" name="Line 68"/>
          <p:cNvSpPr>
            <a:spLocks noChangeShapeType="1"/>
          </p:cNvSpPr>
          <p:nvPr/>
        </p:nvSpPr>
        <p:spPr bwMode="auto">
          <a:xfrm>
            <a:off x="18288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53" name="Line 69"/>
          <p:cNvSpPr>
            <a:spLocks noChangeShapeType="1"/>
          </p:cNvSpPr>
          <p:nvPr/>
        </p:nvSpPr>
        <p:spPr bwMode="auto">
          <a:xfrm>
            <a:off x="18288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54" name="Line 70"/>
          <p:cNvSpPr>
            <a:spLocks noChangeShapeType="1"/>
          </p:cNvSpPr>
          <p:nvPr/>
        </p:nvSpPr>
        <p:spPr bwMode="auto">
          <a:xfrm>
            <a:off x="2590800" y="38862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55" name="Line 71"/>
          <p:cNvSpPr>
            <a:spLocks noChangeShapeType="1"/>
          </p:cNvSpPr>
          <p:nvPr/>
        </p:nvSpPr>
        <p:spPr bwMode="auto">
          <a:xfrm>
            <a:off x="26670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56" name="Oval 72"/>
          <p:cNvSpPr>
            <a:spLocks noChangeArrowheads="1"/>
          </p:cNvSpPr>
          <p:nvPr/>
        </p:nvSpPr>
        <p:spPr bwMode="auto">
          <a:xfrm>
            <a:off x="3429000" y="3429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9457" name="Oval 73"/>
          <p:cNvSpPr>
            <a:spLocks noChangeArrowheads="1"/>
          </p:cNvSpPr>
          <p:nvPr/>
        </p:nvSpPr>
        <p:spPr bwMode="auto">
          <a:xfrm>
            <a:off x="4343400" y="3429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9458" name="Line 74"/>
          <p:cNvSpPr>
            <a:spLocks noChangeShapeType="1"/>
          </p:cNvSpPr>
          <p:nvPr/>
        </p:nvSpPr>
        <p:spPr bwMode="auto">
          <a:xfrm>
            <a:off x="2590800" y="2971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59" name="Line 75"/>
          <p:cNvSpPr>
            <a:spLocks noChangeShapeType="1"/>
          </p:cNvSpPr>
          <p:nvPr/>
        </p:nvSpPr>
        <p:spPr bwMode="auto">
          <a:xfrm>
            <a:off x="2590800" y="28956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60" name="Oval 76"/>
          <p:cNvSpPr>
            <a:spLocks noChangeArrowheads="1"/>
          </p:cNvSpPr>
          <p:nvPr/>
        </p:nvSpPr>
        <p:spPr bwMode="auto">
          <a:xfrm>
            <a:off x="3429000" y="4419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9461" name="Line 77"/>
          <p:cNvSpPr>
            <a:spLocks noChangeShapeType="1"/>
          </p:cNvSpPr>
          <p:nvPr/>
        </p:nvSpPr>
        <p:spPr bwMode="auto">
          <a:xfrm>
            <a:off x="36576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62" name="Oval 78"/>
          <p:cNvSpPr>
            <a:spLocks noChangeArrowheads="1"/>
          </p:cNvSpPr>
          <p:nvPr/>
        </p:nvSpPr>
        <p:spPr bwMode="auto">
          <a:xfrm>
            <a:off x="34290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9463" name="Oval 79"/>
          <p:cNvSpPr>
            <a:spLocks noChangeArrowheads="1"/>
          </p:cNvSpPr>
          <p:nvPr/>
        </p:nvSpPr>
        <p:spPr bwMode="auto">
          <a:xfrm>
            <a:off x="4419600" y="4419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9464" name="Line 80"/>
          <p:cNvSpPr>
            <a:spLocks noChangeShapeType="1"/>
          </p:cNvSpPr>
          <p:nvPr/>
        </p:nvSpPr>
        <p:spPr bwMode="auto">
          <a:xfrm>
            <a:off x="46482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65" name="Oval 81"/>
          <p:cNvSpPr>
            <a:spLocks noChangeArrowheads="1"/>
          </p:cNvSpPr>
          <p:nvPr/>
        </p:nvSpPr>
        <p:spPr bwMode="auto">
          <a:xfrm>
            <a:off x="44196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9466" name="Line 82"/>
          <p:cNvSpPr>
            <a:spLocks noChangeShapeType="1"/>
          </p:cNvSpPr>
          <p:nvPr/>
        </p:nvSpPr>
        <p:spPr bwMode="auto">
          <a:xfrm>
            <a:off x="3657600" y="3886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67" name="Line 83"/>
          <p:cNvSpPr>
            <a:spLocks noChangeShapeType="1"/>
          </p:cNvSpPr>
          <p:nvPr/>
        </p:nvSpPr>
        <p:spPr bwMode="auto">
          <a:xfrm>
            <a:off x="4572000" y="38862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5236" name="Text Box 84"/>
          <p:cNvSpPr txBox="1">
            <a:spLocks noChangeArrowheads="1"/>
          </p:cNvSpPr>
          <p:nvPr/>
        </p:nvSpPr>
        <p:spPr bwMode="auto">
          <a:xfrm>
            <a:off x="4191000" y="6019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MMDS</a:t>
            </a:r>
          </a:p>
        </p:txBody>
      </p:sp>
      <p:sp>
        <p:nvSpPr>
          <p:cNvPr id="59469" name="Line 85"/>
          <p:cNvSpPr>
            <a:spLocks noChangeShapeType="1"/>
          </p:cNvSpPr>
          <p:nvPr/>
        </p:nvSpPr>
        <p:spPr bwMode="auto">
          <a:xfrm>
            <a:off x="2438400" y="2133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70" name="Line 86"/>
          <p:cNvSpPr>
            <a:spLocks noChangeShapeType="1"/>
          </p:cNvSpPr>
          <p:nvPr/>
        </p:nvSpPr>
        <p:spPr bwMode="auto">
          <a:xfrm>
            <a:off x="2514600" y="2133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71" name="Line 87"/>
          <p:cNvSpPr>
            <a:spLocks noChangeShapeType="1"/>
          </p:cNvSpPr>
          <p:nvPr/>
        </p:nvSpPr>
        <p:spPr bwMode="auto">
          <a:xfrm>
            <a:off x="3429000" y="1295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72" name="Line 88"/>
          <p:cNvSpPr>
            <a:spLocks noChangeShapeType="1"/>
          </p:cNvSpPr>
          <p:nvPr/>
        </p:nvSpPr>
        <p:spPr bwMode="auto">
          <a:xfrm>
            <a:off x="3505200" y="1219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73" name="Line 89"/>
          <p:cNvSpPr>
            <a:spLocks noChangeShapeType="1"/>
          </p:cNvSpPr>
          <p:nvPr/>
        </p:nvSpPr>
        <p:spPr bwMode="auto">
          <a:xfrm>
            <a:off x="3429000" y="2286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74" name="Line 90"/>
          <p:cNvSpPr>
            <a:spLocks noChangeShapeType="1"/>
          </p:cNvSpPr>
          <p:nvPr/>
        </p:nvSpPr>
        <p:spPr bwMode="auto">
          <a:xfrm>
            <a:off x="3505200" y="2133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5243" name="Text Box 91"/>
          <p:cNvSpPr txBox="1">
            <a:spLocks noChangeArrowheads="1"/>
          </p:cNvSpPr>
          <p:nvPr/>
        </p:nvSpPr>
        <p:spPr bwMode="auto">
          <a:xfrm>
            <a:off x="5494338" y="2046288"/>
            <a:ext cx="3340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1">
                <a:effectLst>
                  <a:outerShdw blurRad="38100" dist="38100" dir="2700000" algn="tl">
                    <a:srgbClr val="C0C0C0"/>
                  </a:outerShdw>
                </a:effectLst>
              </a:rPr>
              <a:t>48 orderings for 3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81000"/>
            <a:ext cx="6324600" cy="9144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MP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Using Stedman, Stedman-Nouraddin or other orders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Using simulation and not explicit truth table to allow big functions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restige Elite Std"/>
              </a:rPr>
              <a:t>What is reversible logic </a:t>
            </a:r>
            <a:r>
              <a:rPr lang="en-US" i="1" smtClean="0">
                <a:latin typeface="Prestige Elite Std"/>
              </a:rPr>
              <a:t>?</a:t>
            </a:r>
            <a:endParaRPr lang="en-US" smtClean="0">
              <a:latin typeface="Prestige Elite Std"/>
            </a:endParaRPr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2305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62000" y="2743200"/>
          <a:ext cx="1600200" cy="1371600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533400"/>
                <a:gridCol w="533400"/>
                <a:gridCol w="533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</a:t>
                      </a:r>
                      <a:endParaRPr 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594100" y="1885950"/>
            <a:ext cx="2740025" cy="857250"/>
            <a:chOff x="3594477" y="1886188"/>
            <a:chExt cx="2740256" cy="85701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899303" y="2114725"/>
              <a:ext cx="121930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99303" y="2571798"/>
              <a:ext cx="121930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318438" y="2462291"/>
              <a:ext cx="228619" cy="228537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 w="3175">
                  <a:solidFill>
                    <a:schemeClr val="tx1"/>
                  </a:solidFill>
                </a:ln>
                <a:noFill/>
              </a:endParaRPr>
            </a:p>
          </p:txBody>
        </p:sp>
        <p:cxnSp>
          <p:nvCxnSpPr>
            <p:cNvPr id="20" name="Straight Connector 19"/>
            <p:cNvCxnSpPr>
              <a:endCxn id="18" idx="4"/>
            </p:cNvCxnSpPr>
            <p:nvPr/>
          </p:nvCxnSpPr>
          <p:spPr>
            <a:xfrm rot="16200000" flipH="1">
              <a:off x="4144696" y="2402777"/>
              <a:ext cx="5761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 flipV="1">
              <a:off x="4400995" y="2095680"/>
              <a:ext cx="46042" cy="46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86" name="TextBox 22"/>
            <p:cNvSpPr txBox="1">
              <a:spLocks noChangeArrowheads="1"/>
            </p:cNvSpPr>
            <p:nvPr/>
          </p:nvSpPr>
          <p:spPr bwMode="auto">
            <a:xfrm>
              <a:off x="3594477" y="188618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22587" name="TextBox 23"/>
            <p:cNvSpPr txBox="1">
              <a:spLocks noChangeArrowheads="1"/>
            </p:cNvSpPr>
            <p:nvPr/>
          </p:nvSpPr>
          <p:spPr bwMode="auto">
            <a:xfrm>
              <a:off x="5194677" y="188618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22588" name="TextBox 24"/>
            <p:cNvSpPr txBox="1">
              <a:spLocks noChangeArrowheads="1"/>
            </p:cNvSpPr>
            <p:nvPr/>
          </p:nvSpPr>
          <p:spPr bwMode="auto">
            <a:xfrm>
              <a:off x="5194677" y="2373868"/>
              <a:ext cx="1140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  </a:t>
              </a:r>
              <a:r>
                <a:rPr lang="en-US"/>
                <a:t>= a </a:t>
              </a:r>
              <a:r>
                <a:rPr lang="en-US">
                  <a:latin typeface="cmsy10"/>
                </a:rPr>
                <a:t>©</a:t>
              </a:r>
              <a:r>
                <a:rPr lang="en-US"/>
                <a:t> b</a:t>
              </a:r>
            </a:p>
          </p:txBody>
        </p:sp>
        <p:sp>
          <p:nvSpPr>
            <p:cNvPr id="22589" name="TextBox 25"/>
            <p:cNvSpPr txBox="1">
              <a:spLocks noChangeArrowheads="1"/>
            </p:cNvSpPr>
            <p:nvPr/>
          </p:nvSpPr>
          <p:spPr bwMode="auto">
            <a:xfrm>
              <a:off x="3624957" y="237386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733800" y="2743200"/>
          <a:ext cx="1600200" cy="1371600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400050"/>
                <a:gridCol w="400050"/>
                <a:gridCol w="400050"/>
                <a:gridCol w="400050"/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0" name="Right Arrow 29"/>
          <p:cNvSpPr/>
          <p:nvPr/>
        </p:nvSpPr>
        <p:spPr>
          <a:xfrm>
            <a:off x="1066800" y="4191000"/>
            <a:ext cx="990600" cy="304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Left-Right Arrow 30"/>
          <p:cNvSpPr/>
          <p:nvPr/>
        </p:nvSpPr>
        <p:spPr>
          <a:xfrm>
            <a:off x="4038600" y="4191000"/>
            <a:ext cx="1066800" cy="30480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33800" y="4572000"/>
            <a:ext cx="2470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Equal # bits</a:t>
            </a:r>
          </a:p>
          <a:p>
            <a:pPr>
              <a:buFont typeface="Arial" charset="0"/>
              <a:buChar char="•"/>
            </a:pPr>
            <a:r>
              <a:rPr lang="en-US" b="1" i="1"/>
              <a:t> onto</a:t>
            </a:r>
            <a:r>
              <a:rPr lang="en-US" i="1"/>
              <a:t> </a:t>
            </a:r>
            <a:r>
              <a:rPr lang="en-US"/>
              <a:t>Relation: 1-to-1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of Simulation as implicit truth table in MMD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1442" name="Group 9"/>
          <p:cNvGrpSpPr>
            <a:grpSpLocks/>
          </p:cNvGrpSpPr>
          <p:nvPr/>
        </p:nvGrpSpPr>
        <p:grpSpPr bwMode="auto">
          <a:xfrm>
            <a:off x="228600" y="1676400"/>
            <a:ext cx="7391400" cy="2057400"/>
            <a:chOff x="228600" y="1447800"/>
            <a:chExt cx="8229600" cy="2286000"/>
          </a:xfrm>
        </p:grpSpPr>
        <p:sp>
          <p:nvSpPr>
            <p:cNvPr id="4" name="Rectangle 3"/>
            <p:cNvSpPr/>
            <p:nvPr/>
          </p:nvSpPr>
          <p:spPr>
            <a:xfrm>
              <a:off x="3010686" y="1828800"/>
              <a:ext cx="2437419" cy="1485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Circuit C1  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Specification of reversible circuit by equations</a:t>
              </a:r>
            </a:p>
          </p:txBody>
        </p:sp>
        <p:pic>
          <p:nvPicPr>
            <p:cNvPr id="5" name="Picture 29" descr="temp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1004" y="1828800"/>
              <a:ext cx="2667196" cy="1490487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28600" y="1447800"/>
              <a:ext cx="1599611" cy="228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Generator of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minterms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in Stedman Order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828211" y="2590800"/>
              <a:ext cx="1143589" cy="176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1460" name="TextBox 13"/>
            <p:cNvSpPr txBox="1">
              <a:spLocks noChangeArrowheads="1"/>
            </p:cNvSpPr>
            <p:nvPr/>
          </p:nvSpPr>
          <p:spPr bwMode="auto">
            <a:xfrm>
              <a:off x="1905000" y="27813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minterm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257211" y="2551994"/>
              <a:ext cx="724686" cy="176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7620000" y="2690813"/>
            <a:ext cx="495300" cy="1428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91500" y="2519363"/>
            <a:ext cx="952500" cy="15684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 when whole circuit C2 is built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6705600" y="1638300"/>
            <a:ext cx="495300" cy="3429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6" name="TextBox 19"/>
          <p:cNvSpPr txBox="1">
            <a:spLocks noChangeArrowheads="1"/>
          </p:cNvSpPr>
          <p:nvPr/>
        </p:nvSpPr>
        <p:spPr bwMode="auto">
          <a:xfrm>
            <a:off x="7086600" y="685800"/>
            <a:ext cx="1714500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Add gates one by one until identity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86200" y="4152900"/>
            <a:ext cx="2476500" cy="1562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DIFFERENCE between  current output and desired output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5646738" y="3467100"/>
            <a:ext cx="14287" cy="638175"/>
          </a:xfrm>
          <a:prstGeom prst="straightConnector1">
            <a:avLst/>
          </a:prstGeom>
          <a:noFill/>
          <a:ln w="38100" algn="ctr">
            <a:solidFill>
              <a:srgbClr val="347FD8"/>
            </a:solidFill>
            <a:round/>
            <a:headEnd/>
            <a:tailEnd type="arrow" w="med" len="med"/>
          </a:ln>
        </p:spPr>
      </p:cxnSp>
      <p:sp>
        <p:nvSpPr>
          <p:cNvPr id="26" name="Rectangle 25"/>
          <p:cNvSpPr/>
          <p:nvPr/>
        </p:nvSpPr>
        <p:spPr>
          <a:xfrm>
            <a:off x="2590800" y="266700"/>
            <a:ext cx="24384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C2 </a:t>
            </a:r>
            <a:r>
              <a:rPr lang="en-US" sz="1600" dirty="0"/>
              <a:t>= the outcome of synthesis (in reverse order of gates).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457700" y="1104900"/>
            <a:ext cx="1257300" cy="8382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124450" y="1428750"/>
            <a:ext cx="14478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4" name="TextBox 37"/>
          <p:cNvSpPr txBox="1">
            <a:spLocks noChangeArrowheads="1"/>
          </p:cNvSpPr>
          <p:nvPr/>
        </p:nvSpPr>
        <p:spPr bwMode="auto">
          <a:xfrm>
            <a:off x="5676900" y="457200"/>
            <a:ext cx="1028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outputs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89688" y="2019300"/>
            <a:ext cx="1154112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C2</a:t>
            </a:r>
            <a:endParaRPr lang="en-US" sz="1600" b="1" dirty="0"/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>
            <a:off x="2074863" y="2738438"/>
            <a:ext cx="0" cy="20732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2074863" y="4811713"/>
            <a:ext cx="17668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5532438" y="2046288"/>
            <a:ext cx="268287" cy="14208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6684963" y="4389438"/>
            <a:ext cx="1766887" cy="954087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Design the gate based on this difference</a:t>
            </a:r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>
            <a:off x="6338888" y="4811713"/>
            <a:ext cx="306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5800725" y="2046288"/>
            <a:ext cx="269875" cy="13827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 flipH="1" flipV="1">
            <a:off x="6030913" y="3467100"/>
            <a:ext cx="1344612" cy="8842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of Simulation as implicit truth table in MMD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7201" name="Group 49"/>
          <p:cNvGrpSpPr>
            <a:grpSpLocks/>
          </p:cNvGrpSpPr>
          <p:nvPr/>
        </p:nvGrpSpPr>
        <p:grpSpPr bwMode="auto">
          <a:xfrm>
            <a:off x="231775" y="1393825"/>
            <a:ext cx="4837113" cy="2363788"/>
            <a:chOff x="146" y="878"/>
            <a:chExt cx="3047" cy="1489"/>
          </a:xfrm>
        </p:grpSpPr>
        <p:sp>
          <p:nvSpPr>
            <p:cNvPr id="4" name="Rectangle 3"/>
            <p:cNvSpPr/>
            <p:nvPr/>
          </p:nvSpPr>
          <p:spPr>
            <a:xfrm>
              <a:off x="1622" y="878"/>
              <a:ext cx="1379" cy="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Circuit C1</a:t>
              </a:r>
              <a:endParaRPr lang="en-US">
                <a:solidFill>
                  <a:srgbClr val="558ED5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6" y="1071"/>
              <a:ext cx="905" cy="1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Generator of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minterms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in Stedman Order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051" y="1719"/>
              <a:ext cx="647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7160" name="TextBox 13"/>
            <p:cNvSpPr txBox="1">
              <a:spLocks noChangeArrowheads="1"/>
            </p:cNvSpPr>
            <p:nvPr/>
          </p:nvSpPr>
          <p:spPr bwMode="auto">
            <a:xfrm>
              <a:off x="1094" y="1827"/>
              <a:ext cx="7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minterm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783" y="1700"/>
              <a:ext cx="410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3886200" y="4152900"/>
            <a:ext cx="2476500" cy="1562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DIFFERENCE between  current output and desired output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570538" y="1316038"/>
            <a:ext cx="1382712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Circuit C2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7173" name="Line 21"/>
          <p:cNvSpPr>
            <a:spLocks noChangeShapeType="1"/>
          </p:cNvSpPr>
          <p:nvPr/>
        </p:nvSpPr>
        <p:spPr bwMode="auto">
          <a:xfrm>
            <a:off x="2074863" y="2738438"/>
            <a:ext cx="0" cy="20732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74" name="Line 22"/>
          <p:cNvSpPr>
            <a:spLocks noChangeShapeType="1"/>
          </p:cNvSpPr>
          <p:nvPr/>
        </p:nvSpPr>
        <p:spPr bwMode="auto">
          <a:xfrm>
            <a:off x="2074863" y="4811713"/>
            <a:ext cx="176688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75" name="Rectangle 23"/>
          <p:cNvSpPr>
            <a:spLocks noChangeArrowheads="1"/>
          </p:cNvSpPr>
          <p:nvPr/>
        </p:nvSpPr>
        <p:spPr bwMode="auto">
          <a:xfrm>
            <a:off x="5032375" y="1930400"/>
            <a:ext cx="422275" cy="1498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6684963" y="4389438"/>
            <a:ext cx="1766887" cy="954087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Design the gate based on this difference</a:t>
            </a:r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>
            <a:off x="6338888" y="4811713"/>
            <a:ext cx="306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5532438" y="2008188"/>
            <a:ext cx="384175" cy="13827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79" name="Line 27"/>
          <p:cNvSpPr>
            <a:spLocks noChangeShapeType="1"/>
          </p:cNvSpPr>
          <p:nvPr/>
        </p:nvSpPr>
        <p:spPr bwMode="auto">
          <a:xfrm flipH="1" flipV="1">
            <a:off x="5762625" y="3390900"/>
            <a:ext cx="1114425" cy="9604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7189" name="Group 37"/>
          <p:cNvGrpSpPr>
            <a:grpSpLocks/>
          </p:cNvGrpSpPr>
          <p:nvPr/>
        </p:nvGrpSpPr>
        <p:grpSpPr bwMode="auto">
          <a:xfrm>
            <a:off x="2959100" y="2122488"/>
            <a:ext cx="1304925" cy="1154112"/>
            <a:chOff x="1864" y="1337"/>
            <a:chExt cx="822" cy="727"/>
          </a:xfrm>
        </p:grpSpPr>
        <p:sp>
          <p:nvSpPr>
            <p:cNvPr id="177180" name="Line 28"/>
            <p:cNvSpPr>
              <a:spLocks noChangeShapeType="1"/>
            </p:cNvSpPr>
            <p:nvPr/>
          </p:nvSpPr>
          <p:spPr bwMode="auto">
            <a:xfrm>
              <a:off x="1864" y="1434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81" name="Line 29"/>
            <p:cNvSpPr>
              <a:spLocks noChangeShapeType="1"/>
            </p:cNvSpPr>
            <p:nvPr/>
          </p:nvSpPr>
          <p:spPr bwMode="auto">
            <a:xfrm>
              <a:off x="1888" y="1700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82" name="Line 30"/>
            <p:cNvSpPr>
              <a:spLocks noChangeShapeType="1"/>
            </p:cNvSpPr>
            <p:nvPr/>
          </p:nvSpPr>
          <p:spPr bwMode="auto">
            <a:xfrm>
              <a:off x="1888" y="1966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83" name="Oval 31"/>
            <p:cNvSpPr>
              <a:spLocks noChangeArrowheads="1"/>
            </p:cNvSpPr>
            <p:nvPr/>
          </p:nvSpPr>
          <p:spPr bwMode="auto">
            <a:xfrm>
              <a:off x="1985" y="1337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84" name="Line 32"/>
            <p:cNvSpPr>
              <a:spLocks noChangeShapeType="1"/>
            </p:cNvSpPr>
            <p:nvPr/>
          </p:nvSpPr>
          <p:spPr bwMode="auto">
            <a:xfrm>
              <a:off x="2082" y="133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85" name="Oval 33"/>
            <p:cNvSpPr>
              <a:spLocks noChangeArrowheads="1"/>
            </p:cNvSpPr>
            <p:nvPr/>
          </p:nvSpPr>
          <p:spPr bwMode="auto">
            <a:xfrm>
              <a:off x="2154" y="1870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86" name="Line 34"/>
            <p:cNvSpPr>
              <a:spLocks noChangeShapeType="1"/>
            </p:cNvSpPr>
            <p:nvPr/>
          </p:nvSpPr>
          <p:spPr bwMode="auto">
            <a:xfrm flipV="1">
              <a:off x="2227" y="1410"/>
              <a:ext cx="0" cy="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87" name="Oval 35"/>
            <p:cNvSpPr>
              <a:spLocks noChangeArrowheads="1"/>
            </p:cNvSpPr>
            <p:nvPr/>
          </p:nvSpPr>
          <p:spPr bwMode="auto">
            <a:xfrm>
              <a:off x="2445" y="1604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88" name="Line 36"/>
            <p:cNvSpPr>
              <a:spLocks noChangeShapeType="1"/>
            </p:cNvSpPr>
            <p:nvPr/>
          </p:nvSpPr>
          <p:spPr bwMode="auto">
            <a:xfrm flipV="1">
              <a:off x="2541" y="1579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191" name="Line 39"/>
          <p:cNvSpPr>
            <a:spLocks noChangeShapeType="1"/>
          </p:cNvSpPr>
          <p:nvPr/>
        </p:nvSpPr>
        <p:spPr bwMode="auto">
          <a:xfrm flipH="1">
            <a:off x="5461000" y="2133600"/>
            <a:ext cx="149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92" name="Line 40"/>
          <p:cNvSpPr>
            <a:spLocks noChangeShapeType="1"/>
          </p:cNvSpPr>
          <p:nvPr/>
        </p:nvSpPr>
        <p:spPr bwMode="auto">
          <a:xfrm flipH="1">
            <a:off x="5416550" y="2584450"/>
            <a:ext cx="149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93" name="Line 41"/>
          <p:cNvSpPr>
            <a:spLocks noChangeShapeType="1"/>
          </p:cNvSpPr>
          <p:nvPr/>
        </p:nvSpPr>
        <p:spPr bwMode="auto">
          <a:xfrm flipH="1">
            <a:off x="5416550" y="3035300"/>
            <a:ext cx="149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98" name="Oval 46"/>
          <p:cNvSpPr>
            <a:spLocks noChangeArrowheads="1"/>
          </p:cNvSpPr>
          <p:nvPr/>
        </p:nvSpPr>
        <p:spPr bwMode="auto">
          <a:xfrm flipH="1">
            <a:off x="5551488" y="2422525"/>
            <a:ext cx="315912" cy="327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99" name="Line 47"/>
          <p:cNvSpPr>
            <a:spLocks noChangeShapeType="1"/>
          </p:cNvSpPr>
          <p:nvPr/>
        </p:nvSpPr>
        <p:spPr bwMode="auto">
          <a:xfrm flipH="1" flipV="1">
            <a:off x="5688013" y="2379663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200" name="Line 48"/>
          <p:cNvSpPr>
            <a:spLocks noChangeShapeType="1"/>
          </p:cNvSpPr>
          <p:nvPr/>
        </p:nvSpPr>
        <p:spPr bwMode="auto">
          <a:xfrm>
            <a:off x="5186363" y="3429000"/>
            <a:ext cx="0" cy="6905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202" name="Line 50"/>
          <p:cNvSpPr>
            <a:spLocks noChangeShapeType="1"/>
          </p:cNvSpPr>
          <p:nvPr/>
        </p:nvSpPr>
        <p:spPr bwMode="auto">
          <a:xfrm flipV="1">
            <a:off x="4187825" y="2162175"/>
            <a:ext cx="1266825" cy="1143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203" name="Line 51"/>
          <p:cNvSpPr>
            <a:spLocks noChangeShapeType="1"/>
          </p:cNvSpPr>
          <p:nvPr/>
        </p:nvSpPr>
        <p:spPr bwMode="auto">
          <a:xfrm flipV="1">
            <a:off x="4264025" y="2584450"/>
            <a:ext cx="1152525" cy="1143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205" name="Line 53"/>
          <p:cNvSpPr>
            <a:spLocks noChangeShapeType="1"/>
          </p:cNvSpPr>
          <p:nvPr/>
        </p:nvSpPr>
        <p:spPr bwMode="auto">
          <a:xfrm flipV="1">
            <a:off x="4264025" y="3044825"/>
            <a:ext cx="1190625" cy="76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of Simulation as implicit truth table in MMD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8179" name="Group 3"/>
          <p:cNvGrpSpPr>
            <a:grpSpLocks/>
          </p:cNvGrpSpPr>
          <p:nvPr/>
        </p:nvGrpSpPr>
        <p:grpSpPr bwMode="auto">
          <a:xfrm>
            <a:off x="231775" y="1393825"/>
            <a:ext cx="4837113" cy="2363788"/>
            <a:chOff x="146" y="878"/>
            <a:chExt cx="3047" cy="1489"/>
          </a:xfrm>
        </p:grpSpPr>
        <p:sp>
          <p:nvSpPr>
            <p:cNvPr id="4" name="Rectangle 3"/>
            <p:cNvSpPr/>
            <p:nvPr/>
          </p:nvSpPr>
          <p:spPr>
            <a:xfrm>
              <a:off x="1622" y="878"/>
              <a:ext cx="1379" cy="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Circuit C1</a:t>
              </a:r>
              <a:endParaRPr lang="en-US">
                <a:solidFill>
                  <a:srgbClr val="558ED5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6" y="1071"/>
              <a:ext cx="905" cy="1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Generator of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minterms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in Stedman Order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051" y="1719"/>
              <a:ext cx="647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8183" name="TextBox 13"/>
            <p:cNvSpPr txBox="1">
              <a:spLocks noChangeArrowheads="1"/>
            </p:cNvSpPr>
            <p:nvPr/>
          </p:nvSpPr>
          <p:spPr bwMode="auto">
            <a:xfrm>
              <a:off x="1094" y="1827"/>
              <a:ext cx="7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minterm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783" y="1700"/>
              <a:ext cx="410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3886200" y="4152900"/>
            <a:ext cx="2476500" cy="1562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DIFFERENCE between  current output and desired output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570538" y="1316038"/>
            <a:ext cx="1382712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Circuit C2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2074863" y="2738438"/>
            <a:ext cx="0" cy="20732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2074863" y="4811713"/>
            <a:ext cx="176688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5916613" y="1930400"/>
            <a:ext cx="422275" cy="1498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6684963" y="4389438"/>
            <a:ext cx="1766887" cy="954087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Design the gate based on this difference</a:t>
            </a:r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>
            <a:off x="6338888" y="4811713"/>
            <a:ext cx="306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6492875" y="2008188"/>
            <a:ext cx="460375" cy="13827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 flipH="1" flipV="1">
            <a:off x="6761163" y="3429000"/>
            <a:ext cx="115887" cy="9223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8194" name="Group 18"/>
          <p:cNvGrpSpPr>
            <a:grpSpLocks/>
          </p:cNvGrpSpPr>
          <p:nvPr/>
        </p:nvGrpSpPr>
        <p:grpSpPr bwMode="auto">
          <a:xfrm>
            <a:off x="2959100" y="2122488"/>
            <a:ext cx="1304925" cy="1154112"/>
            <a:chOff x="1864" y="1337"/>
            <a:chExt cx="822" cy="727"/>
          </a:xfrm>
        </p:grpSpPr>
        <p:sp>
          <p:nvSpPr>
            <p:cNvPr id="178195" name="Line 19"/>
            <p:cNvSpPr>
              <a:spLocks noChangeShapeType="1"/>
            </p:cNvSpPr>
            <p:nvPr/>
          </p:nvSpPr>
          <p:spPr bwMode="auto">
            <a:xfrm>
              <a:off x="1864" y="1434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196" name="Line 20"/>
            <p:cNvSpPr>
              <a:spLocks noChangeShapeType="1"/>
            </p:cNvSpPr>
            <p:nvPr/>
          </p:nvSpPr>
          <p:spPr bwMode="auto">
            <a:xfrm>
              <a:off x="1888" y="1700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197" name="Line 21"/>
            <p:cNvSpPr>
              <a:spLocks noChangeShapeType="1"/>
            </p:cNvSpPr>
            <p:nvPr/>
          </p:nvSpPr>
          <p:spPr bwMode="auto">
            <a:xfrm>
              <a:off x="1888" y="1966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198" name="Oval 22"/>
            <p:cNvSpPr>
              <a:spLocks noChangeArrowheads="1"/>
            </p:cNvSpPr>
            <p:nvPr/>
          </p:nvSpPr>
          <p:spPr bwMode="auto">
            <a:xfrm>
              <a:off x="1985" y="1337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9" name="Line 23"/>
            <p:cNvSpPr>
              <a:spLocks noChangeShapeType="1"/>
            </p:cNvSpPr>
            <p:nvPr/>
          </p:nvSpPr>
          <p:spPr bwMode="auto">
            <a:xfrm>
              <a:off x="2082" y="133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200" name="Oval 24"/>
            <p:cNvSpPr>
              <a:spLocks noChangeArrowheads="1"/>
            </p:cNvSpPr>
            <p:nvPr/>
          </p:nvSpPr>
          <p:spPr bwMode="auto">
            <a:xfrm>
              <a:off x="2154" y="1870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01" name="Line 25"/>
            <p:cNvSpPr>
              <a:spLocks noChangeShapeType="1"/>
            </p:cNvSpPr>
            <p:nvPr/>
          </p:nvSpPr>
          <p:spPr bwMode="auto">
            <a:xfrm flipV="1">
              <a:off x="2227" y="1410"/>
              <a:ext cx="0" cy="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202" name="Oval 26"/>
            <p:cNvSpPr>
              <a:spLocks noChangeArrowheads="1"/>
            </p:cNvSpPr>
            <p:nvPr/>
          </p:nvSpPr>
          <p:spPr bwMode="auto">
            <a:xfrm>
              <a:off x="2445" y="1604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03" name="Line 27"/>
            <p:cNvSpPr>
              <a:spLocks noChangeShapeType="1"/>
            </p:cNvSpPr>
            <p:nvPr/>
          </p:nvSpPr>
          <p:spPr bwMode="auto">
            <a:xfrm flipV="1">
              <a:off x="2541" y="1579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205" name="Line 29"/>
          <p:cNvSpPr>
            <a:spLocks noChangeShapeType="1"/>
          </p:cNvSpPr>
          <p:nvPr/>
        </p:nvSpPr>
        <p:spPr bwMode="auto">
          <a:xfrm flipH="1">
            <a:off x="5461000" y="2122488"/>
            <a:ext cx="260667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 flipH="1">
            <a:off x="5416550" y="2584450"/>
            <a:ext cx="2535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 flipH="1" flipV="1">
            <a:off x="5416550" y="3035300"/>
            <a:ext cx="2573338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210" name="Oval 34"/>
          <p:cNvSpPr>
            <a:spLocks noChangeArrowheads="1"/>
          </p:cNvSpPr>
          <p:nvPr/>
        </p:nvSpPr>
        <p:spPr bwMode="auto">
          <a:xfrm flipH="1">
            <a:off x="6569075" y="2890838"/>
            <a:ext cx="315913" cy="328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211" name="Line 35"/>
          <p:cNvSpPr>
            <a:spLocks noChangeShapeType="1"/>
          </p:cNvSpPr>
          <p:nvPr/>
        </p:nvSpPr>
        <p:spPr bwMode="auto">
          <a:xfrm flipH="1" flipV="1">
            <a:off x="6723063" y="2084388"/>
            <a:ext cx="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212" name="Oval 36"/>
          <p:cNvSpPr>
            <a:spLocks noChangeArrowheads="1"/>
          </p:cNvSpPr>
          <p:nvPr/>
        </p:nvSpPr>
        <p:spPr bwMode="auto">
          <a:xfrm flipH="1">
            <a:off x="5551488" y="2422525"/>
            <a:ext cx="315912" cy="327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213" name="Line 37"/>
          <p:cNvSpPr>
            <a:spLocks noChangeShapeType="1"/>
          </p:cNvSpPr>
          <p:nvPr/>
        </p:nvSpPr>
        <p:spPr bwMode="auto">
          <a:xfrm flipH="1" flipV="1">
            <a:off x="5688013" y="2379663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214" name="Line 38"/>
          <p:cNvSpPr>
            <a:spLocks noChangeShapeType="1"/>
          </p:cNvSpPr>
          <p:nvPr/>
        </p:nvSpPr>
        <p:spPr bwMode="auto">
          <a:xfrm flipH="1">
            <a:off x="5186363" y="3467100"/>
            <a:ext cx="884237" cy="6524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215" name="Line 39"/>
          <p:cNvSpPr>
            <a:spLocks noChangeShapeType="1"/>
          </p:cNvSpPr>
          <p:nvPr/>
        </p:nvSpPr>
        <p:spPr bwMode="auto">
          <a:xfrm flipV="1">
            <a:off x="4225925" y="2122488"/>
            <a:ext cx="1268413" cy="1539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216" name="Line 40"/>
          <p:cNvSpPr>
            <a:spLocks noChangeShapeType="1"/>
          </p:cNvSpPr>
          <p:nvPr/>
        </p:nvSpPr>
        <p:spPr bwMode="auto">
          <a:xfrm flipV="1">
            <a:off x="4264025" y="2584450"/>
            <a:ext cx="1230313" cy="1143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217" name="Line 41"/>
          <p:cNvSpPr>
            <a:spLocks noChangeShapeType="1"/>
          </p:cNvSpPr>
          <p:nvPr/>
        </p:nvSpPr>
        <p:spPr bwMode="auto">
          <a:xfrm flipV="1">
            <a:off x="4225925" y="3044825"/>
            <a:ext cx="1268413" cy="76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of Simulation as implicit truth table in MMD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231775" y="1393825"/>
            <a:ext cx="4837113" cy="2363788"/>
            <a:chOff x="146" y="878"/>
            <a:chExt cx="3047" cy="1489"/>
          </a:xfrm>
        </p:grpSpPr>
        <p:sp>
          <p:nvSpPr>
            <p:cNvPr id="4" name="Rectangle 3"/>
            <p:cNvSpPr/>
            <p:nvPr/>
          </p:nvSpPr>
          <p:spPr>
            <a:xfrm>
              <a:off x="1622" y="878"/>
              <a:ext cx="1379" cy="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Circuit C1</a:t>
              </a:r>
              <a:endParaRPr lang="en-US">
                <a:solidFill>
                  <a:srgbClr val="558ED5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6" y="1071"/>
              <a:ext cx="905" cy="1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Generator of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minterms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in Stedman Order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051" y="1719"/>
              <a:ext cx="647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9207" name="TextBox 13"/>
            <p:cNvSpPr txBox="1">
              <a:spLocks noChangeArrowheads="1"/>
            </p:cNvSpPr>
            <p:nvPr/>
          </p:nvSpPr>
          <p:spPr bwMode="auto">
            <a:xfrm>
              <a:off x="1094" y="1827"/>
              <a:ext cx="7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minterm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783" y="1700"/>
              <a:ext cx="410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3886200" y="4152900"/>
            <a:ext cx="2476500" cy="1562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DIFFERENCE between  current output and desired output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570538" y="1316038"/>
            <a:ext cx="1382712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Circuit C2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>
            <a:off x="2074863" y="2738438"/>
            <a:ext cx="0" cy="20732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2074863" y="4811713"/>
            <a:ext cx="176688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3" name="Rectangle 13"/>
          <p:cNvSpPr>
            <a:spLocks noChangeArrowheads="1"/>
          </p:cNvSpPr>
          <p:nvPr/>
        </p:nvSpPr>
        <p:spPr bwMode="auto">
          <a:xfrm>
            <a:off x="6991350" y="1930400"/>
            <a:ext cx="422275" cy="1498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6684963" y="4389438"/>
            <a:ext cx="1766887" cy="954087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Design the gate based on this difference</a:t>
            </a:r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6338888" y="4811713"/>
            <a:ext cx="306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7567613" y="1892300"/>
            <a:ext cx="500062" cy="14605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 flipV="1">
            <a:off x="6877050" y="3352800"/>
            <a:ext cx="920750" cy="9985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9218" name="Group 18"/>
          <p:cNvGrpSpPr>
            <a:grpSpLocks/>
          </p:cNvGrpSpPr>
          <p:nvPr/>
        </p:nvGrpSpPr>
        <p:grpSpPr bwMode="auto">
          <a:xfrm>
            <a:off x="2959100" y="2122488"/>
            <a:ext cx="1304925" cy="1154112"/>
            <a:chOff x="1864" y="1337"/>
            <a:chExt cx="822" cy="727"/>
          </a:xfrm>
        </p:grpSpPr>
        <p:sp>
          <p:nvSpPr>
            <p:cNvPr id="179219" name="Line 19"/>
            <p:cNvSpPr>
              <a:spLocks noChangeShapeType="1"/>
            </p:cNvSpPr>
            <p:nvPr/>
          </p:nvSpPr>
          <p:spPr bwMode="auto">
            <a:xfrm>
              <a:off x="1864" y="1434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220" name="Line 20"/>
            <p:cNvSpPr>
              <a:spLocks noChangeShapeType="1"/>
            </p:cNvSpPr>
            <p:nvPr/>
          </p:nvSpPr>
          <p:spPr bwMode="auto">
            <a:xfrm>
              <a:off x="1888" y="1700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221" name="Line 21"/>
            <p:cNvSpPr>
              <a:spLocks noChangeShapeType="1"/>
            </p:cNvSpPr>
            <p:nvPr/>
          </p:nvSpPr>
          <p:spPr bwMode="auto">
            <a:xfrm>
              <a:off x="1888" y="1966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222" name="Oval 22"/>
            <p:cNvSpPr>
              <a:spLocks noChangeArrowheads="1"/>
            </p:cNvSpPr>
            <p:nvPr/>
          </p:nvSpPr>
          <p:spPr bwMode="auto">
            <a:xfrm>
              <a:off x="1985" y="1337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3" name="Line 23"/>
            <p:cNvSpPr>
              <a:spLocks noChangeShapeType="1"/>
            </p:cNvSpPr>
            <p:nvPr/>
          </p:nvSpPr>
          <p:spPr bwMode="auto">
            <a:xfrm>
              <a:off x="2082" y="133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224" name="Oval 24"/>
            <p:cNvSpPr>
              <a:spLocks noChangeArrowheads="1"/>
            </p:cNvSpPr>
            <p:nvPr/>
          </p:nvSpPr>
          <p:spPr bwMode="auto">
            <a:xfrm>
              <a:off x="2154" y="1870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5" name="Line 25"/>
            <p:cNvSpPr>
              <a:spLocks noChangeShapeType="1"/>
            </p:cNvSpPr>
            <p:nvPr/>
          </p:nvSpPr>
          <p:spPr bwMode="auto">
            <a:xfrm flipV="1">
              <a:off x="2227" y="1410"/>
              <a:ext cx="0" cy="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226" name="Oval 26"/>
            <p:cNvSpPr>
              <a:spLocks noChangeArrowheads="1"/>
            </p:cNvSpPr>
            <p:nvPr/>
          </p:nvSpPr>
          <p:spPr bwMode="auto">
            <a:xfrm>
              <a:off x="2445" y="1604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7" name="Line 27"/>
            <p:cNvSpPr>
              <a:spLocks noChangeShapeType="1"/>
            </p:cNvSpPr>
            <p:nvPr/>
          </p:nvSpPr>
          <p:spPr bwMode="auto">
            <a:xfrm flipV="1">
              <a:off x="2541" y="1579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28" name="Line 28"/>
          <p:cNvSpPr>
            <a:spLocks noChangeShapeType="1"/>
          </p:cNvSpPr>
          <p:nvPr/>
        </p:nvSpPr>
        <p:spPr bwMode="auto">
          <a:xfrm flipH="1">
            <a:off x="5461000" y="2122488"/>
            <a:ext cx="260667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29" name="Line 29"/>
          <p:cNvSpPr>
            <a:spLocks noChangeShapeType="1"/>
          </p:cNvSpPr>
          <p:nvPr/>
        </p:nvSpPr>
        <p:spPr bwMode="auto">
          <a:xfrm flipH="1">
            <a:off x="5416550" y="2584450"/>
            <a:ext cx="2535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30" name="Line 30"/>
          <p:cNvSpPr>
            <a:spLocks noChangeShapeType="1"/>
          </p:cNvSpPr>
          <p:nvPr/>
        </p:nvSpPr>
        <p:spPr bwMode="auto">
          <a:xfrm flipH="1" flipV="1">
            <a:off x="5416550" y="3035300"/>
            <a:ext cx="2573338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31" name="Oval 31"/>
          <p:cNvSpPr>
            <a:spLocks noChangeArrowheads="1"/>
          </p:cNvSpPr>
          <p:nvPr/>
        </p:nvSpPr>
        <p:spPr bwMode="auto">
          <a:xfrm flipH="1">
            <a:off x="6569075" y="2890838"/>
            <a:ext cx="315913" cy="328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32" name="Line 32"/>
          <p:cNvSpPr>
            <a:spLocks noChangeShapeType="1"/>
          </p:cNvSpPr>
          <p:nvPr/>
        </p:nvSpPr>
        <p:spPr bwMode="auto">
          <a:xfrm flipH="1" flipV="1">
            <a:off x="6723063" y="2084388"/>
            <a:ext cx="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33" name="Oval 33"/>
          <p:cNvSpPr>
            <a:spLocks noChangeArrowheads="1"/>
          </p:cNvSpPr>
          <p:nvPr/>
        </p:nvSpPr>
        <p:spPr bwMode="auto">
          <a:xfrm flipH="1">
            <a:off x="5551488" y="2422525"/>
            <a:ext cx="315912" cy="327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34" name="Line 34"/>
          <p:cNvSpPr>
            <a:spLocks noChangeShapeType="1"/>
          </p:cNvSpPr>
          <p:nvPr/>
        </p:nvSpPr>
        <p:spPr bwMode="auto">
          <a:xfrm flipH="1" flipV="1">
            <a:off x="5688013" y="2379663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35" name="Line 35"/>
          <p:cNvSpPr>
            <a:spLocks noChangeShapeType="1"/>
          </p:cNvSpPr>
          <p:nvPr/>
        </p:nvSpPr>
        <p:spPr bwMode="auto">
          <a:xfrm flipH="1">
            <a:off x="5186363" y="3429000"/>
            <a:ext cx="1997075" cy="6905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36" name="Line 36"/>
          <p:cNvSpPr>
            <a:spLocks noChangeShapeType="1"/>
          </p:cNvSpPr>
          <p:nvPr/>
        </p:nvSpPr>
        <p:spPr bwMode="auto">
          <a:xfrm flipV="1">
            <a:off x="4225925" y="2122488"/>
            <a:ext cx="1268413" cy="1539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37" name="Line 37"/>
          <p:cNvSpPr>
            <a:spLocks noChangeShapeType="1"/>
          </p:cNvSpPr>
          <p:nvPr/>
        </p:nvSpPr>
        <p:spPr bwMode="auto">
          <a:xfrm flipV="1">
            <a:off x="4264025" y="2584450"/>
            <a:ext cx="1230313" cy="1143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38" name="Line 38"/>
          <p:cNvSpPr>
            <a:spLocks noChangeShapeType="1"/>
          </p:cNvSpPr>
          <p:nvPr/>
        </p:nvSpPr>
        <p:spPr bwMode="auto">
          <a:xfrm flipV="1">
            <a:off x="4225925" y="3044825"/>
            <a:ext cx="1268413" cy="76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39" name="Oval 39"/>
          <p:cNvSpPr>
            <a:spLocks noChangeArrowheads="1"/>
          </p:cNvSpPr>
          <p:nvPr/>
        </p:nvSpPr>
        <p:spPr bwMode="auto">
          <a:xfrm flipH="1">
            <a:off x="7683500" y="1970088"/>
            <a:ext cx="315913" cy="327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40" name="Line 40"/>
          <p:cNvSpPr>
            <a:spLocks noChangeShapeType="1"/>
          </p:cNvSpPr>
          <p:nvPr/>
        </p:nvSpPr>
        <p:spPr bwMode="auto">
          <a:xfrm>
            <a:off x="7835900" y="1970088"/>
            <a:ext cx="0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of Simulation as implicit truth table in MMD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0227" name="Group 3"/>
          <p:cNvGrpSpPr>
            <a:grpSpLocks/>
          </p:cNvGrpSpPr>
          <p:nvPr/>
        </p:nvGrpSpPr>
        <p:grpSpPr bwMode="auto">
          <a:xfrm>
            <a:off x="193675" y="1393825"/>
            <a:ext cx="4837113" cy="2363788"/>
            <a:chOff x="146" y="878"/>
            <a:chExt cx="3047" cy="1489"/>
          </a:xfrm>
        </p:grpSpPr>
        <p:sp>
          <p:nvSpPr>
            <p:cNvPr id="4" name="Rectangle 3"/>
            <p:cNvSpPr/>
            <p:nvPr/>
          </p:nvSpPr>
          <p:spPr>
            <a:xfrm>
              <a:off x="1622" y="878"/>
              <a:ext cx="1379" cy="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Circuit C1</a:t>
              </a:r>
              <a:endParaRPr lang="en-US">
                <a:solidFill>
                  <a:srgbClr val="558ED5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6" y="1071"/>
              <a:ext cx="905" cy="1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Generator of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minterms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in Stedman Order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051" y="1719"/>
              <a:ext cx="647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0231" name="TextBox 13"/>
            <p:cNvSpPr txBox="1">
              <a:spLocks noChangeArrowheads="1"/>
            </p:cNvSpPr>
            <p:nvPr/>
          </p:nvSpPr>
          <p:spPr bwMode="auto">
            <a:xfrm>
              <a:off x="1094" y="1827"/>
              <a:ext cx="7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minterm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783" y="1700"/>
              <a:ext cx="410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3886200" y="4152900"/>
            <a:ext cx="2476500" cy="1562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NO DIFFERENCE between  current output and desired output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570538" y="1316038"/>
            <a:ext cx="1382712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Circuit C2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>
            <a:off x="2074863" y="2738438"/>
            <a:ext cx="0" cy="20732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>
            <a:off x="2074863" y="4811713"/>
            <a:ext cx="176688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8181975" y="1854200"/>
            <a:ext cx="422275" cy="1498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6684963" y="4389438"/>
            <a:ext cx="1766887" cy="954087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 gate added as we have identity</a:t>
            </a:r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>
            <a:off x="6338888" y="4811713"/>
            <a:ext cx="306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40" name="Rectangle 16"/>
          <p:cNvSpPr>
            <a:spLocks noChangeArrowheads="1"/>
          </p:cNvSpPr>
          <p:nvPr/>
        </p:nvSpPr>
        <p:spPr bwMode="auto">
          <a:xfrm>
            <a:off x="8643938" y="1854200"/>
            <a:ext cx="500062" cy="14605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Line 17"/>
          <p:cNvSpPr>
            <a:spLocks noChangeShapeType="1"/>
          </p:cNvSpPr>
          <p:nvPr/>
        </p:nvSpPr>
        <p:spPr bwMode="auto">
          <a:xfrm flipV="1">
            <a:off x="8027988" y="3313113"/>
            <a:ext cx="920750" cy="9985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0242" name="Group 18"/>
          <p:cNvGrpSpPr>
            <a:grpSpLocks/>
          </p:cNvGrpSpPr>
          <p:nvPr/>
        </p:nvGrpSpPr>
        <p:grpSpPr bwMode="auto">
          <a:xfrm>
            <a:off x="2959100" y="2122488"/>
            <a:ext cx="1304925" cy="1154112"/>
            <a:chOff x="1864" y="1337"/>
            <a:chExt cx="822" cy="727"/>
          </a:xfrm>
        </p:grpSpPr>
        <p:sp>
          <p:nvSpPr>
            <p:cNvPr id="180243" name="Line 19"/>
            <p:cNvSpPr>
              <a:spLocks noChangeShapeType="1"/>
            </p:cNvSpPr>
            <p:nvPr/>
          </p:nvSpPr>
          <p:spPr bwMode="auto">
            <a:xfrm>
              <a:off x="1864" y="1434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44" name="Line 20"/>
            <p:cNvSpPr>
              <a:spLocks noChangeShapeType="1"/>
            </p:cNvSpPr>
            <p:nvPr/>
          </p:nvSpPr>
          <p:spPr bwMode="auto">
            <a:xfrm>
              <a:off x="1888" y="1700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45" name="Line 21"/>
            <p:cNvSpPr>
              <a:spLocks noChangeShapeType="1"/>
            </p:cNvSpPr>
            <p:nvPr/>
          </p:nvSpPr>
          <p:spPr bwMode="auto">
            <a:xfrm>
              <a:off x="1888" y="1966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46" name="Oval 22"/>
            <p:cNvSpPr>
              <a:spLocks noChangeArrowheads="1"/>
            </p:cNvSpPr>
            <p:nvPr/>
          </p:nvSpPr>
          <p:spPr bwMode="auto">
            <a:xfrm>
              <a:off x="1985" y="1337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7" name="Line 23"/>
            <p:cNvSpPr>
              <a:spLocks noChangeShapeType="1"/>
            </p:cNvSpPr>
            <p:nvPr/>
          </p:nvSpPr>
          <p:spPr bwMode="auto">
            <a:xfrm>
              <a:off x="2082" y="133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48" name="Oval 24"/>
            <p:cNvSpPr>
              <a:spLocks noChangeArrowheads="1"/>
            </p:cNvSpPr>
            <p:nvPr/>
          </p:nvSpPr>
          <p:spPr bwMode="auto">
            <a:xfrm>
              <a:off x="2154" y="1870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9" name="Line 25"/>
            <p:cNvSpPr>
              <a:spLocks noChangeShapeType="1"/>
            </p:cNvSpPr>
            <p:nvPr/>
          </p:nvSpPr>
          <p:spPr bwMode="auto">
            <a:xfrm flipV="1">
              <a:off x="2227" y="1410"/>
              <a:ext cx="0" cy="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250" name="Oval 26"/>
            <p:cNvSpPr>
              <a:spLocks noChangeArrowheads="1"/>
            </p:cNvSpPr>
            <p:nvPr/>
          </p:nvSpPr>
          <p:spPr bwMode="auto">
            <a:xfrm>
              <a:off x="2445" y="1604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1" name="Line 27"/>
            <p:cNvSpPr>
              <a:spLocks noChangeShapeType="1"/>
            </p:cNvSpPr>
            <p:nvPr/>
          </p:nvSpPr>
          <p:spPr bwMode="auto">
            <a:xfrm flipV="1">
              <a:off x="2541" y="1579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0252" name="Line 28"/>
          <p:cNvSpPr>
            <a:spLocks noChangeShapeType="1"/>
          </p:cNvSpPr>
          <p:nvPr/>
        </p:nvSpPr>
        <p:spPr bwMode="auto">
          <a:xfrm flipH="1">
            <a:off x="5461000" y="2122488"/>
            <a:ext cx="260667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53" name="Line 29"/>
          <p:cNvSpPr>
            <a:spLocks noChangeShapeType="1"/>
          </p:cNvSpPr>
          <p:nvPr/>
        </p:nvSpPr>
        <p:spPr bwMode="auto">
          <a:xfrm flipH="1">
            <a:off x="5416550" y="2584450"/>
            <a:ext cx="2535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54" name="Line 30"/>
          <p:cNvSpPr>
            <a:spLocks noChangeShapeType="1"/>
          </p:cNvSpPr>
          <p:nvPr/>
        </p:nvSpPr>
        <p:spPr bwMode="auto">
          <a:xfrm flipH="1" flipV="1">
            <a:off x="5416550" y="3035300"/>
            <a:ext cx="2573338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55" name="Oval 31"/>
          <p:cNvSpPr>
            <a:spLocks noChangeArrowheads="1"/>
          </p:cNvSpPr>
          <p:nvPr/>
        </p:nvSpPr>
        <p:spPr bwMode="auto">
          <a:xfrm flipH="1">
            <a:off x="6569075" y="2890838"/>
            <a:ext cx="315913" cy="328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6" name="Line 32"/>
          <p:cNvSpPr>
            <a:spLocks noChangeShapeType="1"/>
          </p:cNvSpPr>
          <p:nvPr/>
        </p:nvSpPr>
        <p:spPr bwMode="auto">
          <a:xfrm flipH="1" flipV="1">
            <a:off x="6723063" y="2084388"/>
            <a:ext cx="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57" name="Oval 33"/>
          <p:cNvSpPr>
            <a:spLocks noChangeArrowheads="1"/>
          </p:cNvSpPr>
          <p:nvPr/>
        </p:nvSpPr>
        <p:spPr bwMode="auto">
          <a:xfrm flipH="1">
            <a:off x="5551488" y="2422525"/>
            <a:ext cx="315912" cy="327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8" name="Line 34"/>
          <p:cNvSpPr>
            <a:spLocks noChangeShapeType="1"/>
          </p:cNvSpPr>
          <p:nvPr/>
        </p:nvSpPr>
        <p:spPr bwMode="auto">
          <a:xfrm flipH="1" flipV="1">
            <a:off x="5688013" y="2379663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59" name="Line 35"/>
          <p:cNvSpPr>
            <a:spLocks noChangeShapeType="1"/>
          </p:cNvSpPr>
          <p:nvPr/>
        </p:nvSpPr>
        <p:spPr bwMode="auto">
          <a:xfrm flipH="1">
            <a:off x="5186363" y="3352800"/>
            <a:ext cx="3225800" cy="7667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60" name="Line 36"/>
          <p:cNvSpPr>
            <a:spLocks noChangeShapeType="1"/>
          </p:cNvSpPr>
          <p:nvPr/>
        </p:nvSpPr>
        <p:spPr bwMode="auto">
          <a:xfrm flipV="1">
            <a:off x="4225925" y="2122488"/>
            <a:ext cx="1268413" cy="1539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61" name="Line 37"/>
          <p:cNvSpPr>
            <a:spLocks noChangeShapeType="1"/>
          </p:cNvSpPr>
          <p:nvPr/>
        </p:nvSpPr>
        <p:spPr bwMode="auto">
          <a:xfrm flipV="1">
            <a:off x="4264025" y="2584450"/>
            <a:ext cx="1230313" cy="1143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62" name="Line 38"/>
          <p:cNvSpPr>
            <a:spLocks noChangeShapeType="1"/>
          </p:cNvSpPr>
          <p:nvPr/>
        </p:nvSpPr>
        <p:spPr bwMode="auto">
          <a:xfrm flipV="1">
            <a:off x="4225925" y="3044825"/>
            <a:ext cx="1268413" cy="76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63" name="Oval 39"/>
          <p:cNvSpPr>
            <a:spLocks noChangeArrowheads="1"/>
          </p:cNvSpPr>
          <p:nvPr/>
        </p:nvSpPr>
        <p:spPr bwMode="auto">
          <a:xfrm flipH="1">
            <a:off x="7683500" y="1970088"/>
            <a:ext cx="315913" cy="327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64" name="Line 40"/>
          <p:cNvSpPr>
            <a:spLocks noChangeShapeType="1"/>
          </p:cNvSpPr>
          <p:nvPr/>
        </p:nvSpPr>
        <p:spPr bwMode="auto">
          <a:xfrm>
            <a:off x="7835900" y="1970088"/>
            <a:ext cx="0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1" name="Group 3"/>
          <p:cNvGrpSpPr>
            <a:grpSpLocks/>
          </p:cNvGrpSpPr>
          <p:nvPr/>
        </p:nvGrpSpPr>
        <p:grpSpPr bwMode="auto">
          <a:xfrm>
            <a:off x="193675" y="1393825"/>
            <a:ext cx="4837113" cy="2363788"/>
            <a:chOff x="146" y="878"/>
            <a:chExt cx="3047" cy="1489"/>
          </a:xfrm>
        </p:grpSpPr>
        <p:sp>
          <p:nvSpPr>
            <p:cNvPr id="4" name="Rectangle 3"/>
            <p:cNvSpPr/>
            <p:nvPr/>
          </p:nvSpPr>
          <p:spPr>
            <a:xfrm>
              <a:off x="1622" y="878"/>
              <a:ext cx="1379" cy="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Circuit C1</a:t>
              </a:r>
              <a:endParaRPr lang="en-US" b="1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6" y="1071"/>
              <a:ext cx="905" cy="1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Generator of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minterms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in Stedman Order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051" y="1719"/>
              <a:ext cx="647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1255" name="TextBox 13"/>
            <p:cNvSpPr txBox="1">
              <a:spLocks noChangeArrowheads="1"/>
            </p:cNvSpPr>
            <p:nvPr/>
          </p:nvSpPr>
          <p:spPr bwMode="auto">
            <a:xfrm>
              <a:off x="1094" y="1827"/>
              <a:ext cx="7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minterm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783" y="1700"/>
              <a:ext cx="410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570538" y="1316038"/>
            <a:ext cx="1382712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Circuit C2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8181975" y="1854200"/>
            <a:ext cx="422275" cy="1498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266" name="Group 18"/>
          <p:cNvGrpSpPr>
            <a:grpSpLocks/>
          </p:cNvGrpSpPr>
          <p:nvPr/>
        </p:nvGrpSpPr>
        <p:grpSpPr bwMode="auto">
          <a:xfrm>
            <a:off x="2959100" y="2122488"/>
            <a:ext cx="1304925" cy="1154112"/>
            <a:chOff x="1864" y="1337"/>
            <a:chExt cx="822" cy="727"/>
          </a:xfrm>
        </p:grpSpPr>
        <p:sp>
          <p:nvSpPr>
            <p:cNvPr id="181267" name="Line 19"/>
            <p:cNvSpPr>
              <a:spLocks noChangeShapeType="1"/>
            </p:cNvSpPr>
            <p:nvPr/>
          </p:nvSpPr>
          <p:spPr bwMode="auto">
            <a:xfrm>
              <a:off x="1864" y="1434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268" name="Line 20"/>
            <p:cNvSpPr>
              <a:spLocks noChangeShapeType="1"/>
            </p:cNvSpPr>
            <p:nvPr/>
          </p:nvSpPr>
          <p:spPr bwMode="auto">
            <a:xfrm>
              <a:off x="1888" y="1700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269" name="Line 21"/>
            <p:cNvSpPr>
              <a:spLocks noChangeShapeType="1"/>
            </p:cNvSpPr>
            <p:nvPr/>
          </p:nvSpPr>
          <p:spPr bwMode="auto">
            <a:xfrm>
              <a:off x="1888" y="1966"/>
              <a:ext cx="7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270" name="Oval 22"/>
            <p:cNvSpPr>
              <a:spLocks noChangeArrowheads="1"/>
            </p:cNvSpPr>
            <p:nvPr/>
          </p:nvSpPr>
          <p:spPr bwMode="auto">
            <a:xfrm>
              <a:off x="1985" y="1337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1" name="Line 23"/>
            <p:cNvSpPr>
              <a:spLocks noChangeShapeType="1"/>
            </p:cNvSpPr>
            <p:nvPr/>
          </p:nvSpPr>
          <p:spPr bwMode="auto">
            <a:xfrm>
              <a:off x="2082" y="133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272" name="Oval 24"/>
            <p:cNvSpPr>
              <a:spLocks noChangeArrowheads="1"/>
            </p:cNvSpPr>
            <p:nvPr/>
          </p:nvSpPr>
          <p:spPr bwMode="auto">
            <a:xfrm>
              <a:off x="2154" y="1870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3" name="Line 25"/>
            <p:cNvSpPr>
              <a:spLocks noChangeShapeType="1"/>
            </p:cNvSpPr>
            <p:nvPr/>
          </p:nvSpPr>
          <p:spPr bwMode="auto">
            <a:xfrm flipV="1">
              <a:off x="2227" y="1410"/>
              <a:ext cx="0" cy="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274" name="Oval 26"/>
            <p:cNvSpPr>
              <a:spLocks noChangeArrowheads="1"/>
            </p:cNvSpPr>
            <p:nvPr/>
          </p:nvSpPr>
          <p:spPr bwMode="auto">
            <a:xfrm>
              <a:off x="2445" y="1604"/>
              <a:ext cx="169" cy="1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5" name="Line 27"/>
            <p:cNvSpPr>
              <a:spLocks noChangeShapeType="1"/>
            </p:cNvSpPr>
            <p:nvPr/>
          </p:nvSpPr>
          <p:spPr bwMode="auto">
            <a:xfrm flipV="1">
              <a:off x="2541" y="1579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276" name="Line 28"/>
          <p:cNvSpPr>
            <a:spLocks noChangeShapeType="1"/>
          </p:cNvSpPr>
          <p:nvPr/>
        </p:nvSpPr>
        <p:spPr bwMode="auto">
          <a:xfrm flipH="1">
            <a:off x="5461000" y="2122488"/>
            <a:ext cx="260667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 flipH="1">
            <a:off x="5416550" y="2584450"/>
            <a:ext cx="2535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 flipH="1" flipV="1">
            <a:off x="5416550" y="3035300"/>
            <a:ext cx="2573338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79" name="Oval 31"/>
          <p:cNvSpPr>
            <a:spLocks noChangeArrowheads="1"/>
          </p:cNvSpPr>
          <p:nvPr/>
        </p:nvSpPr>
        <p:spPr bwMode="auto">
          <a:xfrm flipH="1">
            <a:off x="6569075" y="2890838"/>
            <a:ext cx="315913" cy="328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80" name="Line 32"/>
          <p:cNvSpPr>
            <a:spLocks noChangeShapeType="1"/>
          </p:cNvSpPr>
          <p:nvPr/>
        </p:nvSpPr>
        <p:spPr bwMode="auto">
          <a:xfrm flipH="1" flipV="1">
            <a:off x="6723063" y="2084388"/>
            <a:ext cx="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81" name="Oval 33"/>
          <p:cNvSpPr>
            <a:spLocks noChangeArrowheads="1"/>
          </p:cNvSpPr>
          <p:nvPr/>
        </p:nvSpPr>
        <p:spPr bwMode="auto">
          <a:xfrm flipH="1">
            <a:off x="5551488" y="2422525"/>
            <a:ext cx="315912" cy="327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82" name="Line 34"/>
          <p:cNvSpPr>
            <a:spLocks noChangeShapeType="1"/>
          </p:cNvSpPr>
          <p:nvPr/>
        </p:nvSpPr>
        <p:spPr bwMode="auto">
          <a:xfrm flipH="1" flipV="1">
            <a:off x="5688013" y="2379663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84" name="Line 36"/>
          <p:cNvSpPr>
            <a:spLocks noChangeShapeType="1"/>
          </p:cNvSpPr>
          <p:nvPr/>
        </p:nvSpPr>
        <p:spPr bwMode="auto">
          <a:xfrm flipV="1">
            <a:off x="4225925" y="2122488"/>
            <a:ext cx="1268413" cy="1539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85" name="Line 37"/>
          <p:cNvSpPr>
            <a:spLocks noChangeShapeType="1"/>
          </p:cNvSpPr>
          <p:nvPr/>
        </p:nvSpPr>
        <p:spPr bwMode="auto">
          <a:xfrm flipV="1">
            <a:off x="4264025" y="2584450"/>
            <a:ext cx="1230313" cy="1143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86" name="Line 38"/>
          <p:cNvSpPr>
            <a:spLocks noChangeShapeType="1"/>
          </p:cNvSpPr>
          <p:nvPr/>
        </p:nvSpPr>
        <p:spPr bwMode="auto">
          <a:xfrm flipV="1">
            <a:off x="4225925" y="3044825"/>
            <a:ext cx="1268413" cy="76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87" name="Oval 39"/>
          <p:cNvSpPr>
            <a:spLocks noChangeArrowheads="1"/>
          </p:cNvSpPr>
          <p:nvPr/>
        </p:nvSpPr>
        <p:spPr bwMode="auto">
          <a:xfrm flipH="1">
            <a:off x="7683500" y="1970088"/>
            <a:ext cx="315913" cy="327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88" name="Line 40"/>
          <p:cNvSpPr>
            <a:spLocks noChangeShapeType="1"/>
          </p:cNvSpPr>
          <p:nvPr/>
        </p:nvSpPr>
        <p:spPr bwMode="auto">
          <a:xfrm>
            <a:off x="7835900" y="1970088"/>
            <a:ext cx="0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89" name="Oval 41"/>
          <p:cNvSpPr>
            <a:spLocks noChangeArrowheads="1"/>
          </p:cNvSpPr>
          <p:nvPr/>
        </p:nvSpPr>
        <p:spPr bwMode="auto">
          <a:xfrm>
            <a:off x="2613025" y="279400"/>
            <a:ext cx="4878388" cy="817563"/>
          </a:xfrm>
          <a:prstGeom prst="ellipse">
            <a:avLst/>
          </a:prstGeom>
          <a:solidFill>
            <a:schemeClr val="bg2"/>
          </a:solidFill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Identity on every input minterm</a:t>
            </a:r>
          </a:p>
          <a:p>
            <a:pPr algn="ctr"/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Circuit 1 = MIRROR (Circuit 2)</a:t>
            </a:r>
          </a:p>
        </p:txBody>
      </p:sp>
      <p:sp>
        <p:nvSpPr>
          <p:cNvPr id="181290" name="Freeform 42"/>
          <p:cNvSpPr>
            <a:spLocks/>
          </p:cNvSpPr>
          <p:nvPr/>
        </p:nvSpPr>
        <p:spPr bwMode="auto">
          <a:xfrm>
            <a:off x="1743075" y="625475"/>
            <a:ext cx="1100138" cy="1881188"/>
          </a:xfrm>
          <a:custGeom>
            <a:avLst/>
            <a:gdLst/>
            <a:ahLst/>
            <a:cxnLst>
              <a:cxn ang="0">
                <a:pos x="548" y="0"/>
              </a:cxn>
              <a:cxn ang="0">
                <a:pos x="161" y="48"/>
              </a:cxn>
              <a:cxn ang="0">
                <a:pos x="89" y="266"/>
              </a:cxn>
              <a:cxn ang="0">
                <a:pos x="693" y="1185"/>
              </a:cxn>
            </a:cxnLst>
            <a:rect l="0" t="0" r="r" b="b"/>
            <a:pathLst>
              <a:path w="693" h="1185">
                <a:moveTo>
                  <a:pt x="548" y="0"/>
                </a:moveTo>
                <a:cubicBezTo>
                  <a:pt x="392" y="2"/>
                  <a:pt x="237" y="4"/>
                  <a:pt x="161" y="48"/>
                </a:cubicBezTo>
                <a:cubicBezTo>
                  <a:pt x="85" y="92"/>
                  <a:pt x="0" y="76"/>
                  <a:pt x="89" y="266"/>
                </a:cubicBezTo>
                <a:cubicBezTo>
                  <a:pt x="178" y="456"/>
                  <a:pt x="435" y="820"/>
                  <a:pt x="693" y="1185"/>
                </a:cubicBezTo>
              </a:path>
            </a:pathLst>
          </a:custGeom>
          <a:noFill/>
          <a:ln w="57150" cmpd="sng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91" name="Freeform 43"/>
          <p:cNvSpPr>
            <a:spLocks/>
          </p:cNvSpPr>
          <p:nvPr/>
        </p:nvSpPr>
        <p:spPr bwMode="auto">
          <a:xfrm>
            <a:off x="7451725" y="701675"/>
            <a:ext cx="960438" cy="1382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8" y="73"/>
              </a:cxn>
              <a:cxn ang="0">
                <a:pos x="726" y="291"/>
              </a:cxn>
              <a:cxn ang="0">
                <a:pos x="896" y="871"/>
              </a:cxn>
            </a:cxnLst>
            <a:rect l="0" t="0" r="r" b="b"/>
            <a:pathLst>
              <a:path w="896" h="871">
                <a:moveTo>
                  <a:pt x="0" y="0"/>
                </a:moveTo>
                <a:cubicBezTo>
                  <a:pt x="193" y="12"/>
                  <a:pt x="387" y="24"/>
                  <a:pt x="508" y="73"/>
                </a:cubicBezTo>
                <a:cubicBezTo>
                  <a:pt x="629" y="122"/>
                  <a:pt x="661" y="158"/>
                  <a:pt x="726" y="291"/>
                </a:cubicBezTo>
                <a:cubicBezTo>
                  <a:pt x="791" y="424"/>
                  <a:pt x="868" y="774"/>
                  <a:pt x="896" y="871"/>
                </a:cubicBezTo>
              </a:path>
            </a:pathLst>
          </a:custGeom>
          <a:noFill/>
          <a:ln w="57150" cmpd="sng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92" name="Rectangle 44"/>
          <p:cNvSpPr>
            <a:spLocks noChangeArrowheads="1"/>
          </p:cNvSpPr>
          <p:nvPr/>
        </p:nvSpPr>
        <p:spPr bwMode="auto">
          <a:xfrm>
            <a:off x="2613025" y="2008188"/>
            <a:ext cx="422275" cy="1498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93" name="Text Box 45"/>
          <p:cNvSpPr txBox="1">
            <a:spLocks noChangeArrowheads="1"/>
          </p:cNvSpPr>
          <p:nvPr/>
        </p:nvSpPr>
        <p:spPr bwMode="auto">
          <a:xfrm>
            <a:off x="2805113" y="4273550"/>
            <a:ext cx="1690687" cy="12001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Specification  circuit from inputs to outputs</a:t>
            </a:r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5454650" y="4159250"/>
            <a:ext cx="1690688" cy="12001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Designed circuit  from outputs to inputs</a:t>
            </a:r>
          </a:p>
        </p:txBody>
      </p:sp>
      <p:sp>
        <p:nvSpPr>
          <p:cNvPr id="181295" name="Oval 47"/>
          <p:cNvSpPr>
            <a:spLocks noChangeArrowheads="1"/>
          </p:cNvSpPr>
          <p:nvPr/>
        </p:nvSpPr>
        <p:spPr bwMode="auto">
          <a:xfrm>
            <a:off x="2728913" y="1778000"/>
            <a:ext cx="1727200" cy="1881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96" name="Line 48"/>
          <p:cNvSpPr>
            <a:spLocks noChangeShapeType="1"/>
          </p:cNvSpPr>
          <p:nvPr/>
        </p:nvSpPr>
        <p:spPr bwMode="auto">
          <a:xfrm>
            <a:off x="3727450" y="3659188"/>
            <a:ext cx="114300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97" name="Oval 49"/>
          <p:cNvSpPr>
            <a:spLocks noChangeArrowheads="1"/>
          </p:cNvSpPr>
          <p:nvPr/>
        </p:nvSpPr>
        <p:spPr bwMode="auto">
          <a:xfrm>
            <a:off x="5187950" y="1739900"/>
            <a:ext cx="3454400" cy="1995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98" name="Line 50"/>
          <p:cNvSpPr>
            <a:spLocks noChangeShapeType="1"/>
          </p:cNvSpPr>
          <p:nvPr/>
        </p:nvSpPr>
        <p:spPr bwMode="auto">
          <a:xfrm flipH="1">
            <a:off x="6070600" y="3621088"/>
            <a:ext cx="307975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restige Elite Std"/>
              </a:rPr>
              <a:t>The rise and fall of ONE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tIns="0" bIns="0"/>
          <a:lstStyle/>
          <a:p>
            <a:pPr eaLnBrk="1" hangingPunct="1"/>
            <a:r>
              <a:rPr lang="en-US" smtClean="0">
                <a:latin typeface="Prestige Elite Std"/>
              </a:rPr>
              <a:t>{0,1} have </a:t>
            </a:r>
            <a:r>
              <a:rPr lang="en-US" i="1" smtClean="0">
                <a:latin typeface="Prestige Elite Std"/>
              </a:rPr>
              <a:t>Symbolic</a:t>
            </a:r>
            <a:r>
              <a:rPr lang="en-US" smtClean="0">
                <a:latin typeface="Prestige Elite Std"/>
              </a:rPr>
              <a:t> presence</a:t>
            </a:r>
          </a:p>
          <a:p>
            <a:pPr eaLnBrk="1" hangingPunct="1"/>
            <a:r>
              <a:rPr lang="en-US" smtClean="0">
                <a:latin typeface="Prestige Elite Std"/>
              </a:rPr>
              <a:t>No energy level preference</a:t>
            </a:r>
          </a:p>
          <a:p>
            <a:pPr eaLnBrk="1" hangingPunct="1"/>
            <a:r>
              <a:rPr lang="en-US" smtClean="0">
                <a:latin typeface="Prestige Elite Std"/>
              </a:rPr>
              <a:t>Algorithmic Prejudice</a:t>
            </a:r>
          </a:p>
          <a:p>
            <a:pPr lvl="1" eaLnBrk="1" hangingPunct="1"/>
            <a:r>
              <a:rPr lang="en-US" sz="1600" i="1" smtClean="0">
                <a:solidFill>
                  <a:schemeClr val="accent1"/>
                </a:solidFill>
                <a:latin typeface="Prestige Elite Std"/>
              </a:rPr>
              <a:t>Stedman: Control ONLY on ONEs</a:t>
            </a:r>
          </a:p>
          <a:p>
            <a:pPr marL="1187450" lvl="2" eaLnBrk="1" hangingPunct="1">
              <a:spcBef>
                <a:spcPct val="0"/>
              </a:spcBef>
            </a:pPr>
            <a:r>
              <a:rPr lang="en-US" sz="1200" i="1" smtClean="0">
                <a:solidFill>
                  <a:schemeClr val="accent1"/>
                </a:solidFill>
                <a:latin typeface="Prestige Elite Std"/>
              </a:rPr>
              <a:t>if t[i] </a:t>
            </a:r>
            <a:r>
              <a:rPr lang="en-US" sz="1200" i="1" smtClean="0">
                <a:solidFill>
                  <a:schemeClr val="accent1"/>
                </a:solidFill>
                <a:latin typeface="OCR A Extended"/>
              </a:rPr>
              <a:t>=</a:t>
            </a:r>
            <a:r>
              <a:rPr lang="en-US" sz="1200" i="1" smtClean="0">
                <a:solidFill>
                  <a:schemeClr val="accent1"/>
                </a:solidFill>
                <a:latin typeface="Prestige Elite Std"/>
              </a:rPr>
              <a:t> (t[i] </a:t>
            </a:r>
            <a:r>
              <a:rPr lang="en-US" i="1" smtClean="0">
                <a:solidFill>
                  <a:srgbClr val="FF0000"/>
                </a:solidFill>
                <a:latin typeface="Prestige Elite Std"/>
              </a:rPr>
              <a:t>&amp;</a:t>
            </a:r>
            <a:r>
              <a:rPr lang="en-US" sz="1200" i="1" smtClean="0">
                <a:solidFill>
                  <a:schemeClr val="accent1"/>
                </a:solidFill>
                <a:latin typeface="Prestige Elite Std"/>
              </a:rPr>
              <a:t> t[j])</a:t>
            </a:r>
          </a:p>
          <a:p>
            <a:pPr eaLnBrk="1" hangingPunct="1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en-US" sz="2800" i="1" smtClean="0">
                <a:solidFill>
                  <a:srgbClr val="E46C0A"/>
                </a:solidFill>
                <a:latin typeface="Prestige Elite Std"/>
              </a:rPr>
              <a:t>  	  </a:t>
            </a:r>
            <a:r>
              <a:rPr lang="en-US" sz="2000" i="1" smtClean="0">
                <a:solidFill>
                  <a:srgbClr val="E46C0A"/>
                </a:solidFill>
                <a:latin typeface="Prestige Elite Std"/>
              </a:rPr>
              <a:t>reject;</a:t>
            </a:r>
            <a:endParaRPr lang="en-US" sz="1800" i="1" smtClean="0">
              <a:solidFill>
                <a:srgbClr val="E46C0A"/>
              </a:solidFill>
              <a:latin typeface="Prestige Elite Std"/>
            </a:endParaRPr>
          </a:p>
          <a:p>
            <a:pPr lvl="1" eaLnBrk="1" hangingPunct="1"/>
            <a:r>
              <a:rPr lang="en-US" sz="1800" i="1" smtClean="0">
                <a:solidFill>
                  <a:schemeClr val="accent1"/>
                </a:solidFill>
                <a:latin typeface="Prestige Elite Std"/>
              </a:rPr>
              <a:t>Nouraddin: Never take a dominating </a:t>
            </a:r>
            <a:br>
              <a:rPr lang="en-US" sz="1800" i="1" smtClean="0">
                <a:solidFill>
                  <a:schemeClr val="accent1"/>
                </a:solidFill>
                <a:latin typeface="Prestige Elite Std"/>
              </a:rPr>
            </a:br>
            <a:r>
              <a:rPr lang="en-US" sz="1800" i="1" smtClean="0">
                <a:solidFill>
                  <a:schemeClr val="accent1"/>
                </a:solidFill>
                <a:latin typeface="Prestige Elite Std"/>
              </a:rPr>
              <a:t>node before a dominated node</a:t>
            </a:r>
          </a:p>
          <a:p>
            <a:pPr eaLnBrk="1" hangingPunct="1"/>
            <a:r>
              <a:rPr lang="en-US" smtClean="0">
                <a:latin typeface="Prestige Elite Std"/>
              </a:rPr>
              <a:t>ZERO got Power!</a:t>
            </a:r>
          </a:p>
          <a:p>
            <a:pPr lvl="1" eaLnBrk="1" hangingPunct="1"/>
            <a:r>
              <a:rPr lang="en-US" smtClean="0">
                <a:latin typeface="Prestige Elite Std"/>
              </a:rPr>
              <a:t>Maybe an OR operator</a:t>
            </a:r>
          </a:p>
          <a:p>
            <a:pPr lvl="1" eaLnBrk="1" hangingPunct="1"/>
            <a:r>
              <a:rPr lang="en-US" smtClean="0">
                <a:latin typeface="Prestige Elite Std"/>
              </a:rPr>
              <a:t>Control On Zero </a:t>
            </a:r>
          </a:p>
          <a:p>
            <a:pPr marL="1187450" lvl="2" eaLnBrk="1" hangingPunct="1"/>
            <a:r>
              <a:rPr lang="en-US" smtClean="0">
                <a:latin typeface="Prestige Elite Std"/>
              </a:rPr>
              <a:t>Could reduce # control lines</a:t>
            </a:r>
          </a:p>
          <a:p>
            <a:pPr eaLnBrk="1" hangingPunct="1"/>
            <a:endParaRPr lang="en-US" smtClean="0">
              <a:latin typeface="Prestige Elite Std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7391400" y="2286000"/>
            <a:ext cx="533400" cy="1447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17526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391400" y="3810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64662E-6 L -0.13333 -1.6466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2581E-6 L 0.10833 -4.1258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-4.12581E-6 L 0.10834 -0.29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-1.64662E-6 L -0.1375 0.299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0.29972 L 0.00417 0.2997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7 -0.29972 L 0 -0.299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80" name="Group 92"/>
          <p:cNvGraphicFramePr>
            <a:graphicFrameLocks noGrp="1"/>
          </p:cNvGraphicFramePr>
          <p:nvPr>
            <p:ph idx="1"/>
          </p:nvPr>
        </p:nvGraphicFramePr>
        <p:xfrm>
          <a:off x="419100" y="1333500"/>
          <a:ext cx="8229600" cy="4349750"/>
        </p:xfrm>
        <a:graphic>
          <a:graphicData uri="http://schemas.openxmlformats.org/drawingml/2006/table">
            <a:tbl>
              <a:tblPr/>
              <a:tblGrid>
                <a:gridCol w="798513"/>
                <a:gridCol w="1017587"/>
                <a:gridCol w="1065213"/>
                <a:gridCol w="1063625"/>
                <a:gridCol w="1065212"/>
                <a:gridCol w="1063625"/>
                <a:gridCol w="1077913"/>
                <a:gridCol w="1077912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# bits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Function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MMD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Gates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Q-Cost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Time(ms)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Gates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Q-Cost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Time(ms)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hwb4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0.577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339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hwb5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498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0.033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389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392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hwb6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164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1,800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0.075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140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1,276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hwb7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382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5,614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0.247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353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4,961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1503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hwb8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883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17,927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1.312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837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15,873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987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hwb9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2050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52,318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4.171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1993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48,817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4,170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urf3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3426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119,986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12.595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3334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110,910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58,306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urf4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10527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456,139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75.780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10336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403,184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384,589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27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77" name="TextBox 4"/>
          <p:cNvSpPr txBox="1">
            <a:spLocks noChangeArrowheads="1"/>
          </p:cNvSpPr>
          <p:nvPr/>
        </p:nvSpPr>
        <p:spPr bwMode="auto">
          <a:xfrm>
            <a:off x="190500" y="5934075"/>
            <a:ext cx="8953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Comparison of numbers of gates and quantum costs of MMD and MP algorithms for reversible functions with various numbers of bits. </a:t>
            </a:r>
          </a:p>
          <a:p>
            <a:pPr algn="ctr"/>
            <a:r>
              <a:rPr lang="en-US"/>
              <a:t>This is “large circuits” variant with k=5000. No ancilla bits.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for functions with 4 to 11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qubits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571500" y="3736975"/>
            <a:ext cx="7315200" cy="2587625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Prestige Elite Std"/>
              </a:rPr>
              <a:t>Table 1 </a:t>
            </a:r>
            <a:br>
              <a:rPr lang="en-US" b="1" smtClean="0">
                <a:latin typeface="Prestige Elite Std"/>
              </a:rPr>
            </a:br>
            <a:r>
              <a:rPr lang="en-US" b="1" smtClean="0">
                <a:latin typeface="Prestige Elite Std"/>
              </a:rPr>
              <a:t>Comparison of MMD, MMDS and MMDSN orders on </a:t>
            </a: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50 random functions of 4 variables.</a:t>
            </a:r>
            <a:b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</a:br>
            <a:endParaRPr lang="en-US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restige Elite Std"/>
            </a:endParaRPr>
          </a:p>
        </p:txBody>
      </p:sp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1219200" y="190500"/>
            <a:ext cx="6591300" cy="22891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Eras Bold ITC"/>
              <a:buAutoNum type="arabicPeriod"/>
            </a:pPr>
            <a:r>
              <a:rPr lang="en-US"/>
              <a:t>Previous Figure   shows the results with k=5000 produced with a single threaded application on a Windows 7 operating system running on a Intel® Core™2 Duo 2.93 GHz processor.</a:t>
            </a:r>
          </a:p>
          <a:p>
            <a:pPr marL="342900" indent="-342900">
              <a:buFont typeface="Eras Bold ITC"/>
              <a:buAutoNum type="arabicPeriod"/>
            </a:pPr>
            <a:endParaRPr lang="en-US"/>
          </a:p>
          <a:p>
            <a:pPr marL="342900" indent="-342900">
              <a:buFont typeface="Eras Bold ITC"/>
              <a:buAutoNum type="arabicPeriod"/>
            </a:pPr>
            <a:r>
              <a:rPr lang="en-US"/>
              <a:t> The application allows the user to k to any value to get the trade-off between synthesis time and quantum cost improvement.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42900" y="457200"/>
            <a:ext cx="800100" cy="5715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113088" y="5729288"/>
            <a:ext cx="5568950" cy="427037"/>
          </a:xfrm>
          <a:prstGeom prst="straightConnector1">
            <a:avLst/>
          </a:prstGeom>
          <a:noFill/>
          <a:ln w="76200" algn="ctr">
            <a:solidFill>
              <a:srgbClr val="FF6600"/>
            </a:solidFill>
            <a:round/>
            <a:headEnd/>
            <a:tailEnd type="arrow" w="med" len="med"/>
          </a:ln>
        </p:spPr>
      </p:cxn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2767013" y="5464175"/>
            <a:ext cx="2035175" cy="7302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Next two pages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154113" y="3044825"/>
            <a:ext cx="7373937" cy="762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Functions of 4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122" name="Group 58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9677400"/>
        </p:xfrm>
        <a:graphic>
          <a:graphicData uri="http://schemas.openxmlformats.org/drawingml/2006/table">
            <a:tbl>
              <a:tblPr/>
              <a:tblGrid>
                <a:gridCol w="588963"/>
                <a:gridCol w="588962"/>
                <a:gridCol w="800100"/>
                <a:gridCol w="727075"/>
                <a:gridCol w="1050925"/>
                <a:gridCol w="800100"/>
                <a:gridCol w="727075"/>
                <a:gridCol w="1050925"/>
                <a:gridCol w="781050"/>
                <a:gridCol w="709613"/>
                <a:gridCol w="1319212"/>
              </a:tblGrid>
              <a:tr h="682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Function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MMDSN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MMD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MMDS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# Gates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Q-Cost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Time (ms)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# Gates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Q-Cost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Time (ms)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# Gates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Q-Cost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Time (ms)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8.393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1.074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55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178,097 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6.991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42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182,428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8.040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98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205,910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7.653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103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362,359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7.408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73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392,670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7.567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77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438,121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8.078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77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464,066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7.497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54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468,883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7.513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78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526,966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1004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7.056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539,691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7.495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575,764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1008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6.682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0.024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593,118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6.953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0.028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621,180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7.146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626,634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8.069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639,966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6.748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646,605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6.939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408,780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7.317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1.803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284,467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7.697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0.153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54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268,481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1024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6.622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0.148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253,849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7.252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0.154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229,625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1028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7.343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0.157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222,084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7.776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0.124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211,866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1032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6.726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0.106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214,853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1034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7.132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0.102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220,812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1036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7.257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206,786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1038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7.927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0.083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210,267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6.478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0.078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217,464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7.263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204,661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7.325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196,889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7.739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0.092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210,829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6.484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201,351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7.325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0.083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219,222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7.557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241,366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7.226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215,861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7.757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0.813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228,621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6.991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200,601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8.110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252,009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7.268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236,668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7.357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237,049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7.055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240,952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8.606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272,891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7.707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386,639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7.611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313,911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8.236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263,204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8.644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264,143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7.690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277,411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7.879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289,429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1082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8.109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230,252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8.797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263,490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1086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7.367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232,918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restige Elite Std"/>
              </a:rPr>
              <a:t>Reversible Gates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51"/>
          <p:cNvGrpSpPr>
            <a:grpSpLocks/>
          </p:cNvGrpSpPr>
          <p:nvPr/>
        </p:nvGrpSpPr>
        <p:grpSpPr bwMode="auto">
          <a:xfrm>
            <a:off x="762000" y="2895600"/>
            <a:ext cx="2611438" cy="857250"/>
            <a:chOff x="762000" y="2895600"/>
            <a:chExt cx="2612015" cy="85701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66867" y="3124137"/>
              <a:ext cx="1219469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66867" y="3581210"/>
              <a:ext cx="1219469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486060" y="3471703"/>
              <a:ext cx="228651" cy="228537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 w="3175">
                  <a:solidFill>
                    <a:schemeClr val="tx1"/>
                  </a:solidFill>
                </a:ln>
                <a:noFill/>
              </a:endParaRPr>
            </a:p>
          </p:txBody>
        </p:sp>
        <p:cxnSp>
          <p:nvCxnSpPr>
            <p:cNvPr id="10" name="Straight Connector 9"/>
            <p:cNvCxnSpPr>
              <a:endCxn id="9" idx="4"/>
            </p:cNvCxnSpPr>
            <p:nvPr/>
          </p:nvCxnSpPr>
          <p:spPr>
            <a:xfrm rot="16200000" flipH="1">
              <a:off x="1312333" y="3412189"/>
              <a:ext cx="5761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 flipV="1">
              <a:off x="1576568" y="3105092"/>
              <a:ext cx="44460" cy="46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08" name="TextBox 11"/>
            <p:cNvSpPr txBox="1">
              <a:spLocks noChangeArrowheads="1"/>
            </p:cNvSpPr>
            <p:nvPr/>
          </p:nvSpPr>
          <p:spPr bwMode="auto">
            <a:xfrm>
              <a:off x="762000" y="28956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23609" name="TextBox 12"/>
            <p:cNvSpPr txBox="1">
              <a:spLocks noChangeArrowheads="1"/>
            </p:cNvSpPr>
            <p:nvPr/>
          </p:nvSpPr>
          <p:spPr bwMode="auto">
            <a:xfrm>
              <a:off x="2362200" y="28956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23610" name="TextBox 13"/>
            <p:cNvSpPr txBox="1">
              <a:spLocks noChangeArrowheads="1"/>
            </p:cNvSpPr>
            <p:nvPr/>
          </p:nvSpPr>
          <p:spPr bwMode="auto">
            <a:xfrm>
              <a:off x="2362200" y="3383280"/>
              <a:ext cx="10118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 </a:t>
              </a:r>
              <a:r>
                <a:rPr lang="en-US"/>
                <a:t>=a </a:t>
              </a:r>
              <a:r>
                <a:rPr lang="en-US">
                  <a:latin typeface="cmsy10"/>
                </a:rPr>
                <a:t>©</a:t>
              </a:r>
              <a:r>
                <a:rPr lang="en-US"/>
                <a:t> b</a:t>
              </a:r>
            </a:p>
          </p:txBody>
        </p:sp>
        <p:sp>
          <p:nvSpPr>
            <p:cNvPr id="23611" name="TextBox 14"/>
            <p:cNvSpPr txBox="1">
              <a:spLocks noChangeArrowheads="1"/>
            </p:cNvSpPr>
            <p:nvPr/>
          </p:nvSpPr>
          <p:spPr bwMode="auto">
            <a:xfrm>
              <a:off x="792480" y="338328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23556" name="Group 62"/>
          <p:cNvGrpSpPr>
            <a:grpSpLocks/>
          </p:cNvGrpSpPr>
          <p:nvPr/>
        </p:nvGrpSpPr>
        <p:grpSpPr bwMode="auto">
          <a:xfrm>
            <a:off x="762000" y="3810000"/>
            <a:ext cx="2843213" cy="1238250"/>
            <a:chOff x="762000" y="3810000"/>
            <a:chExt cx="2842848" cy="1238012"/>
          </a:xfrm>
        </p:grpSpPr>
        <p:sp>
          <p:nvSpPr>
            <p:cNvPr id="23589" name="TextBox 25"/>
            <p:cNvSpPr txBox="1">
              <a:spLocks noChangeArrowheads="1"/>
            </p:cNvSpPr>
            <p:nvPr/>
          </p:nvSpPr>
          <p:spPr bwMode="auto">
            <a:xfrm>
              <a:off x="2362200" y="4678680"/>
              <a:ext cx="12426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 </a:t>
              </a:r>
              <a:r>
                <a:rPr lang="en-US"/>
                <a:t>=a</a:t>
              </a:r>
              <a:r>
                <a:rPr lang="en-US">
                  <a:latin typeface="cmsy10"/>
                </a:rPr>
                <a:t>²</a:t>
              </a:r>
              <a:r>
                <a:rPr lang="en-US"/>
                <a:t>b </a:t>
              </a:r>
              <a:r>
                <a:rPr lang="en-US">
                  <a:latin typeface="cmsy10"/>
                </a:rPr>
                <a:t>©</a:t>
              </a:r>
              <a:r>
                <a:rPr lang="en-US"/>
                <a:t> c</a:t>
              </a:r>
            </a:p>
          </p:txBody>
        </p:sp>
        <p:grpSp>
          <p:nvGrpSpPr>
            <p:cNvPr id="23590" name="Group 53"/>
            <p:cNvGrpSpPr>
              <a:grpSpLocks/>
            </p:cNvGrpSpPr>
            <p:nvPr/>
          </p:nvGrpSpPr>
          <p:grpSpPr bwMode="auto">
            <a:xfrm>
              <a:off x="762000" y="3810000"/>
              <a:ext cx="1913106" cy="1238012"/>
              <a:chOff x="762000" y="3810000"/>
              <a:chExt cx="1913106" cy="123801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066761" y="4419483"/>
                <a:ext cx="1219043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066761" y="4876595"/>
                <a:ext cx="1219043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1485807" y="4767079"/>
                <a:ext cx="228571" cy="228556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 w="3175">
                    <a:solidFill>
                      <a:schemeClr val="tx1"/>
                    </a:solidFill>
                  </a:ln>
                  <a:noFill/>
                </a:endParaRPr>
              </a:p>
            </p:txBody>
          </p:sp>
          <p:sp>
            <p:nvSpPr>
              <p:cNvPr id="23594" name="TextBox 23"/>
              <p:cNvSpPr txBox="1">
                <a:spLocks noChangeArrowheads="1"/>
              </p:cNvSpPr>
              <p:nvPr/>
            </p:nvSpPr>
            <p:spPr bwMode="auto">
              <a:xfrm>
                <a:off x="762000" y="4191000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23595" name="TextBox 24"/>
              <p:cNvSpPr txBox="1">
                <a:spLocks noChangeArrowheads="1"/>
              </p:cNvSpPr>
              <p:nvPr/>
            </p:nvSpPr>
            <p:spPr bwMode="auto">
              <a:xfrm>
                <a:off x="2362200" y="4191000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23596" name="TextBox 26"/>
              <p:cNvSpPr txBox="1">
                <a:spLocks noChangeArrowheads="1"/>
              </p:cNvSpPr>
              <p:nvPr/>
            </p:nvSpPr>
            <p:spPr bwMode="auto">
              <a:xfrm>
                <a:off x="762000" y="4678680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66761" y="4025859"/>
                <a:ext cx="1219043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1117586" y="4521063"/>
                <a:ext cx="963427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 flipV="1">
                <a:off x="1581045" y="4402024"/>
                <a:ext cx="44444" cy="460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flipV="1">
                <a:off x="1576283" y="4005225"/>
                <a:ext cx="46031" cy="460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01" name="TextBox 35"/>
              <p:cNvSpPr txBox="1">
                <a:spLocks noChangeArrowheads="1"/>
              </p:cNvSpPr>
              <p:nvPr/>
            </p:nvSpPr>
            <p:spPr bwMode="auto">
              <a:xfrm>
                <a:off x="762000" y="3810000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23602" name="TextBox 36"/>
              <p:cNvSpPr txBox="1">
                <a:spLocks noChangeArrowheads="1"/>
              </p:cNvSpPr>
              <p:nvPr/>
            </p:nvSpPr>
            <p:spPr bwMode="auto">
              <a:xfrm>
                <a:off x="2362200" y="3810000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</p:grpSp>
      </p:grpSp>
      <p:sp>
        <p:nvSpPr>
          <p:cNvPr id="56" name="Right Brace 55"/>
          <p:cNvSpPr/>
          <p:nvPr/>
        </p:nvSpPr>
        <p:spPr>
          <a:xfrm>
            <a:off x="3505200" y="3962400"/>
            <a:ext cx="304800" cy="1066800"/>
          </a:xfrm>
          <a:prstGeom prst="rightBrace">
            <a:avLst>
              <a:gd name="adj1" fmla="val 8333"/>
              <a:gd name="adj2" fmla="val 494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ight Brace 56"/>
          <p:cNvSpPr/>
          <p:nvPr/>
        </p:nvSpPr>
        <p:spPr>
          <a:xfrm>
            <a:off x="3505200" y="5257800"/>
            <a:ext cx="304800" cy="838200"/>
          </a:xfrm>
          <a:prstGeom prst="rightBrace">
            <a:avLst>
              <a:gd name="adj1" fmla="val 8333"/>
              <a:gd name="adj2" fmla="val 494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038600" y="4343400"/>
            <a:ext cx="134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Toffoli Gate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038600" y="5562600"/>
            <a:ext cx="363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Fredkin Gate = controlled SWAP</a:t>
            </a:r>
          </a:p>
        </p:txBody>
      </p:sp>
      <p:grpSp>
        <p:nvGrpSpPr>
          <p:cNvPr id="23561" name="Group 61"/>
          <p:cNvGrpSpPr>
            <a:grpSpLocks/>
          </p:cNvGrpSpPr>
          <p:nvPr/>
        </p:nvGrpSpPr>
        <p:grpSpPr bwMode="auto">
          <a:xfrm>
            <a:off x="762000" y="5237163"/>
            <a:ext cx="1912938" cy="954087"/>
            <a:chOff x="762000" y="5237157"/>
            <a:chExt cx="1913106" cy="953855"/>
          </a:xfrm>
        </p:grpSpPr>
        <p:cxnSp>
          <p:nvCxnSpPr>
            <p:cNvPr id="64" name="Straight Connector 63"/>
            <p:cNvCxnSpPr>
              <a:stCxn id="61" idx="4"/>
            </p:cNvCxnSpPr>
            <p:nvPr/>
          </p:nvCxnSpPr>
          <p:spPr>
            <a:xfrm rot="16200000" flipH="1">
              <a:off x="1398736" y="5513315"/>
              <a:ext cx="55390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66827" y="5562515"/>
              <a:ext cx="4572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27" y="6019604"/>
              <a:ext cx="4572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8" name="TextBox 43"/>
            <p:cNvSpPr txBox="1">
              <a:spLocks noChangeArrowheads="1"/>
            </p:cNvSpPr>
            <p:nvPr/>
          </p:nvSpPr>
          <p:spPr bwMode="auto">
            <a:xfrm>
              <a:off x="762000" y="5334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23579" name="TextBox 44"/>
            <p:cNvSpPr txBox="1">
              <a:spLocks noChangeArrowheads="1"/>
            </p:cNvSpPr>
            <p:nvPr/>
          </p:nvSpPr>
          <p:spPr bwMode="auto">
            <a:xfrm>
              <a:off x="2362200" y="5334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23580" name="TextBox 45"/>
            <p:cNvSpPr txBox="1">
              <a:spLocks noChangeArrowheads="1"/>
            </p:cNvSpPr>
            <p:nvPr/>
          </p:nvSpPr>
          <p:spPr bwMode="auto">
            <a:xfrm>
              <a:off x="2362200" y="582168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23581" name="TextBox 46"/>
            <p:cNvSpPr txBox="1">
              <a:spLocks noChangeArrowheads="1"/>
            </p:cNvSpPr>
            <p:nvPr/>
          </p:nvSpPr>
          <p:spPr bwMode="auto">
            <a:xfrm>
              <a:off x="792480" y="582168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828894" y="5562515"/>
              <a:ext cx="4572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828894" y="6019604"/>
              <a:ext cx="4572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1447936" y="5638646"/>
              <a:ext cx="457089" cy="3048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1447936" y="5638646"/>
              <a:ext cx="457089" cy="3048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990620" y="5257789"/>
              <a:ext cx="137172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 flipV="1">
              <a:off x="1652666" y="5237157"/>
              <a:ext cx="46041" cy="46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flipV="1">
              <a:off x="1662192" y="5757730"/>
              <a:ext cx="46041" cy="46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8" name="Right Brace 67"/>
          <p:cNvSpPr/>
          <p:nvPr/>
        </p:nvSpPr>
        <p:spPr>
          <a:xfrm>
            <a:off x="3505200" y="1828800"/>
            <a:ext cx="304800" cy="838200"/>
          </a:xfrm>
          <a:prstGeom prst="rightBrace">
            <a:avLst>
              <a:gd name="adj1" fmla="val 8333"/>
              <a:gd name="adj2" fmla="val 494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3" name="TextBox 68"/>
          <p:cNvSpPr txBox="1">
            <a:spLocks noChangeArrowheads="1"/>
          </p:cNvSpPr>
          <p:nvPr/>
        </p:nvSpPr>
        <p:spPr bwMode="auto">
          <a:xfrm>
            <a:off x="3962400" y="2057400"/>
            <a:ext cx="167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Plain Ole NOT</a:t>
            </a:r>
          </a:p>
        </p:txBody>
      </p:sp>
      <p:sp>
        <p:nvSpPr>
          <p:cNvPr id="48" name="Right Brace 47"/>
          <p:cNvSpPr/>
          <p:nvPr/>
        </p:nvSpPr>
        <p:spPr>
          <a:xfrm>
            <a:off x="3581400" y="2971800"/>
            <a:ext cx="304800" cy="838200"/>
          </a:xfrm>
          <a:prstGeom prst="rightBrace">
            <a:avLst>
              <a:gd name="adj1" fmla="val 8333"/>
              <a:gd name="adj2" fmla="val 494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5" name="TextBox 48"/>
          <p:cNvSpPr txBox="1">
            <a:spLocks noChangeArrowheads="1"/>
          </p:cNvSpPr>
          <p:nvPr/>
        </p:nvSpPr>
        <p:spPr bwMode="auto">
          <a:xfrm>
            <a:off x="4038600" y="3200400"/>
            <a:ext cx="171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Feynman Gate</a:t>
            </a:r>
          </a:p>
        </p:txBody>
      </p:sp>
      <p:grpSp>
        <p:nvGrpSpPr>
          <p:cNvPr id="23566" name="Group 82"/>
          <p:cNvGrpSpPr>
            <a:grpSpLocks/>
          </p:cNvGrpSpPr>
          <p:nvPr/>
        </p:nvGrpSpPr>
        <p:grpSpPr bwMode="auto">
          <a:xfrm>
            <a:off x="596900" y="2324100"/>
            <a:ext cx="1912938" cy="369888"/>
            <a:chOff x="5181600" y="2286000"/>
            <a:chExt cx="1913106" cy="369332"/>
          </a:xfrm>
        </p:grpSpPr>
        <p:sp>
          <p:nvSpPr>
            <p:cNvPr id="23567" name="TextBox 74"/>
            <p:cNvSpPr txBox="1">
              <a:spLocks noChangeArrowheads="1"/>
            </p:cNvSpPr>
            <p:nvPr/>
          </p:nvSpPr>
          <p:spPr bwMode="auto">
            <a:xfrm>
              <a:off x="6781800" y="2286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grpSp>
          <p:nvGrpSpPr>
            <p:cNvPr id="23568" name="Group 81"/>
            <p:cNvGrpSpPr>
              <a:grpSpLocks/>
            </p:cNvGrpSpPr>
            <p:nvPr/>
          </p:nvGrpSpPr>
          <p:grpSpPr bwMode="auto">
            <a:xfrm>
              <a:off x="5181600" y="2286000"/>
              <a:ext cx="1828800" cy="369332"/>
              <a:chOff x="5181600" y="2286000"/>
              <a:chExt cx="1828800" cy="369332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486427" y="2514256"/>
                <a:ext cx="1219307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70" name="Group 78"/>
              <p:cNvGrpSpPr>
                <a:grpSpLocks/>
              </p:cNvGrpSpPr>
              <p:nvPr/>
            </p:nvGrpSpPr>
            <p:grpSpPr bwMode="auto">
              <a:xfrm>
                <a:off x="6019800" y="2406650"/>
                <a:ext cx="228600" cy="229394"/>
                <a:chOff x="5867400" y="2406650"/>
                <a:chExt cx="228600" cy="229394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5867474" y="2406468"/>
                  <a:ext cx="228620" cy="228257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 w="3175">
                      <a:solidFill>
                        <a:schemeClr val="tx1"/>
                      </a:solidFill>
                    </a:ln>
                    <a:noFill/>
                  </a:endParaRPr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 rot="16200000" flipH="1">
                  <a:off x="5867657" y="2520594"/>
                  <a:ext cx="228257" cy="31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571" name="TextBox 73"/>
              <p:cNvSpPr txBox="1">
                <a:spLocks noChangeArrowheads="1"/>
              </p:cNvSpPr>
              <p:nvPr/>
            </p:nvSpPr>
            <p:spPr bwMode="auto">
              <a:xfrm>
                <a:off x="5181600" y="2286000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6858148" y="2406469"/>
                <a:ext cx="152413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871" name="Group 31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105400"/>
        </p:xfrm>
        <a:graphic>
          <a:graphicData uri="http://schemas.openxmlformats.org/drawingml/2006/table">
            <a:tbl>
              <a:tblPr/>
              <a:tblGrid>
                <a:gridCol w="588963"/>
                <a:gridCol w="588962"/>
                <a:gridCol w="800100"/>
                <a:gridCol w="727075"/>
                <a:gridCol w="1050925"/>
                <a:gridCol w="800100"/>
                <a:gridCol w="727075"/>
                <a:gridCol w="1050925"/>
                <a:gridCol w="781050"/>
                <a:gridCol w="709613"/>
                <a:gridCol w="1319212"/>
              </a:tblGrid>
              <a:tr h="682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Function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MMDSN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MMD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MMDS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# Gates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Q-Cost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Time (ms)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# Gates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Q-Cost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Time (ms)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# Gates</a:t>
                      </a: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Q-Cost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Time (ms)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8.393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1.074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55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178,097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1038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7.927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0.083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65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210,267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6.478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0.078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39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217,464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7.263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99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204,661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7.325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92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196,889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7.739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0.092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71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210,829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6.484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89</a:t>
                      </a: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201,351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7.325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0.083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219,222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7.557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241,366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7.226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215,861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7.757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0.813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228,621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6.991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200,601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8.110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252,009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7.268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236,668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7.357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237,049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7.055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240,952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8.606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272,891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7.707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386,639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7.611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159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313,911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8.236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263,204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8.644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264,143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1078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7.690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277,411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7.879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289,429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1082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8.109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92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230,252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8.797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187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263,490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AHP-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1086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7.367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        232,918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19077" marR="19077" marT="0" marB="0" anchor="b" horzOverflow="overflow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16100"/>
          </a:xfrm>
          <a:solidFill>
            <a:srgbClr val="FFFFCC"/>
          </a:solidFill>
        </p:spPr>
        <p:txBody>
          <a:bodyPr/>
          <a:lstStyle/>
          <a:p>
            <a:pPr algn="ctr" eaLnBrk="1" hangingPunct="1"/>
            <a:r>
              <a:rPr lang="en-US" sz="6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estige Elite Std"/>
              </a:rPr>
              <a:t>Functions of 30 variables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970088"/>
            <a:ext cx="7648575" cy="46259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>
                <a:latin typeface="Prestige Elite Std"/>
              </a:rPr>
              <a:t>Not possible for other reversible systems with no ancilla bits.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n-US" smtClean="0">
              <a:latin typeface="Prestige Elite Std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>
                <a:latin typeface="Prestige Elite Std"/>
              </a:rPr>
              <a:t>10 benchmarks – netlists – expressions, 30 variables.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n-US" smtClean="0">
              <a:latin typeface="Prestige Elite Std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>
                <a:latin typeface="Prestige Elite Std"/>
              </a:rPr>
              <a:t>Not format compatible with MMD: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>
                <a:latin typeface="Prestige Elite Std"/>
              </a:rPr>
              <a:t>Chal30, 430296 gates generated, 20 orderings, 1 hour and 9 minutes to run.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>
                <a:latin typeface="Prestige Elite Std"/>
              </a:rPr>
              <a:t>AHP30_1, 4496 gates, 2 hours and 45 minutes. 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</a:pPr>
            <a:endParaRPr lang="en-US" smtClean="0">
              <a:latin typeface="Prestige Elite Std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smtClean="0">
                <a:latin typeface="Prestige Elite Std"/>
              </a:rPr>
              <a:t>Results cited in this paper are currently available on </a:t>
            </a:r>
            <a:r>
              <a:rPr lang="en-US" sz="1800" u="sng" smtClean="0">
                <a:latin typeface="Prestige Elite Std"/>
              </a:rPr>
              <a:t>http://www.quantumlib.org:21012.</a:t>
            </a:r>
            <a:endParaRPr lang="en-US" sz="1800" smtClean="0">
              <a:latin typeface="Prestige Elite Std"/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</a:pPr>
            <a:endParaRPr lang="en-US" smtClean="0">
              <a:latin typeface="Prestige Elite Std"/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</a:pPr>
            <a:endParaRPr lang="en-US" smtClean="0">
              <a:latin typeface="Prestige Elite Std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n-US" smtClean="0">
              <a:latin typeface="Prestige Elite Std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n-US" smtClean="0">
              <a:latin typeface="Prestige Elite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0"/>
            <a:ext cx="6324600" cy="9144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239838"/>
            <a:ext cx="8296275" cy="485616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New version of MMD. More efficient, functions up to 30 variables.</a:t>
            </a:r>
          </a:p>
          <a:p>
            <a:pPr eaLnBrk="1" hangingPunct="1">
              <a:defRPr/>
            </a:pPr>
            <a:endParaRPr lang="en-US" sz="2000" b="1" smtClean="0">
              <a:effectLst>
                <a:outerShdw blurRad="38100" dist="38100" dir="2700000" algn="tl">
                  <a:srgbClr val="C0C0C0"/>
                </a:outerShdw>
              </a:effectLst>
              <a:latin typeface="Prestige Elite Std"/>
            </a:endParaRPr>
          </a:p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The concept of </a:t>
            </a:r>
            <a:r>
              <a:rPr lang="en-US" sz="2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ordering of minterms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, variants of ordering tuned to size of the problem.</a:t>
            </a:r>
          </a:p>
          <a:p>
            <a:pPr eaLnBrk="1" hangingPunct="1">
              <a:defRPr/>
            </a:pPr>
            <a:endParaRPr lang="en-US" sz="2000" b="1" smtClean="0">
              <a:effectLst>
                <a:outerShdw blurRad="38100" dist="38100" dir="2700000" algn="tl">
                  <a:srgbClr val="C0C0C0"/>
                </a:outerShdw>
              </a:effectLst>
              <a:latin typeface="Prestige Elite Std"/>
            </a:endParaRPr>
          </a:p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The concept of </a:t>
            </a:r>
            <a:r>
              <a:rPr lang="en-US" sz="2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implicit and not explicit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 calculation of output values – simulation. Input specification can be in any form (equations, reversible circuits with ancilla, BDDs, etc). No truth table or PPRM table.</a:t>
            </a:r>
          </a:p>
          <a:p>
            <a:pPr eaLnBrk="1" hangingPunct="1">
              <a:defRPr/>
            </a:pPr>
            <a:endParaRPr lang="en-US" sz="2000" b="1" smtClean="0">
              <a:effectLst>
                <a:outerShdw blurRad="38100" dist="38100" dir="2700000" algn="tl">
                  <a:srgbClr val="C0C0C0"/>
                </a:outerShdw>
              </a:effectLst>
              <a:latin typeface="Prestige Elite Std"/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Trade-off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 between cost of solution and time of run.</a:t>
            </a:r>
          </a:p>
          <a:p>
            <a:pPr eaLnBrk="1" hangingPunct="1">
              <a:defRPr/>
            </a:pPr>
            <a:endParaRPr lang="en-US" sz="2000" b="1" smtClean="0">
              <a:effectLst>
                <a:outerShdw blurRad="38100" dist="38100" dir="2700000" algn="tl">
                  <a:srgbClr val="C0C0C0"/>
                </a:outerShdw>
              </a:effectLst>
              <a:latin typeface="Prestige Elite Std"/>
            </a:endParaRPr>
          </a:p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Extended to ternary logic</a:t>
            </a:r>
          </a:p>
          <a:p>
            <a:pPr eaLnBrk="1" hangingPunct="1">
              <a:defRPr/>
            </a:pPr>
            <a:endParaRPr lang="en-US" sz="2000" b="1" smtClean="0">
              <a:effectLst>
                <a:outerShdw blurRad="38100" dist="38100" dir="2700000" algn="tl">
                  <a:srgbClr val="C0C0C0"/>
                </a:outerShdw>
              </a:effectLst>
              <a:latin typeface="Prestige Elite Std"/>
            </a:endParaRPr>
          </a:p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Extended to hybrid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79463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estige Elite Std"/>
              </a:rPr>
              <a:t>Other ideas and future work: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931863"/>
            <a:ext cx="8493125" cy="5621337"/>
          </a:xfrm>
        </p:spPr>
        <p:txBody>
          <a:bodyPr/>
          <a:lstStyle/>
          <a:p>
            <a:pPr marL="838200" lvl="1" indent="-381000" eaLnBrk="1" hangingPunct="1">
              <a:buFontTx/>
              <a:buAutoNum type="arabicPeriod"/>
            </a:pPr>
            <a:r>
              <a:rPr lang="en-US" smtClean="0">
                <a:latin typeface="Prestige Elite Std"/>
              </a:rPr>
              <a:t>Importance </a:t>
            </a:r>
            <a:r>
              <a:rPr lang="en-US" smtClean="0">
                <a:solidFill>
                  <a:srgbClr val="FF0000"/>
                </a:solidFill>
                <a:latin typeface="Prestige Elite Std"/>
              </a:rPr>
              <a:t>of linear </a:t>
            </a:r>
            <a:r>
              <a:rPr lang="en-US" smtClean="0">
                <a:latin typeface="Prestige Elite Std"/>
              </a:rPr>
              <a:t>circuits as </a:t>
            </a:r>
            <a:r>
              <a:rPr lang="en-US" smtClean="0">
                <a:solidFill>
                  <a:srgbClr val="FF0000"/>
                </a:solidFill>
                <a:latin typeface="Prestige Elite Std"/>
              </a:rPr>
              <a:t>pre- </a:t>
            </a:r>
            <a:r>
              <a:rPr lang="en-US" smtClean="0">
                <a:latin typeface="Prestige Elite Std"/>
              </a:rPr>
              <a:t>and </a:t>
            </a:r>
            <a:r>
              <a:rPr lang="en-US" smtClean="0">
                <a:solidFill>
                  <a:schemeClr val="hlink"/>
                </a:solidFill>
                <a:latin typeface="Prestige Elite Std"/>
              </a:rPr>
              <a:t>post-processors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mtClean="0">
                <a:solidFill>
                  <a:srgbClr val="FF0000"/>
                </a:solidFill>
                <a:latin typeface="Prestige Elite Std"/>
              </a:rPr>
              <a:t>Importance of inverters to control gates </a:t>
            </a:r>
            <a:r>
              <a:rPr lang="en-US" smtClean="0">
                <a:solidFill>
                  <a:schemeClr val="hlink"/>
                </a:solidFill>
                <a:latin typeface="Prestige Elite Std"/>
              </a:rPr>
              <a:t>(not only ones used to control as in MMD).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mtClean="0">
                <a:solidFill>
                  <a:srgbClr val="FF0000"/>
                </a:solidFill>
                <a:latin typeface="Prestige Elite Std"/>
              </a:rPr>
              <a:t>New Synthesis </a:t>
            </a:r>
            <a:r>
              <a:rPr lang="en-US" smtClean="0">
                <a:solidFill>
                  <a:srgbClr val="FF6600"/>
                </a:solidFill>
                <a:latin typeface="Prestige Elite Std"/>
              </a:rPr>
              <a:t>Approach </a:t>
            </a:r>
            <a:r>
              <a:rPr lang="en-US" smtClean="0">
                <a:latin typeface="Prestige Elite Std"/>
              </a:rPr>
              <a:t>for large incomplete irreversible functions realized in reversible cascades </a:t>
            </a:r>
          </a:p>
          <a:p>
            <a:pPr marL="1257300" lvl="2" indent="-342900" eaLnBrk="1" hangingPunct="1"/>
            <a:r>
              <a:rPr lang="en-US" i="1" smtClean="0">
                <a:latin typeface="Prestige Elite Std"/>
              </a:rPr>
              <a:t>Variant of the method is applied to </a:t>
            </a:r>
            <a:r>
              <a:rPr lang="en-US" i="1" smtClean="0">
                <a:solidFill>
                  <a:srgbClr val="FF0000"/>
                </a:solidFill>
                <a:latin typeface="Prestige Elite Std"/>
              </a:rPr>
              <a:t>incompletely specified  </a:t>
            </a:r>
            <a:r>
              <a:rPr lang="en-US" i="1" smtClean="0">
                <a:latin typeface="Prestige Elite Std"/>
              </a:rPr>
              <a:t>multi-output Boolean  functions.</a:t>
            </a:r>
            <a:endParaRPr lang="en-US" smtClean="0">
              <a:latin typeface="Prestige Elite Std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smtClean="0">
                <a:solidFill>
                  <a:schemeClr val="hlink"/>
                </a:solidFill>
                <a:latin typeface="Prestige Elite Std"/>
              </a:rPr>
              <a:t>Rules for Selection</a:t>
            </a:r>
            <a:r>
              <a:rPr lang="en-US" smtClean="0">
                <a:latin typeface="Prestige Elite Std"/>
              </a:rPr>
              <a:t> of gates for given orders, backtracking</a:t>
            </a:r>
          </a:p>
          <a:p>
            <a:pPr marL="838200" lvl="1" indent="-381000" eaLnBrk="1" hangingPunct="1">
              <a:buFontTx/>
              <a:buAutoNum type="arabicPeriod"/>
            </a:pPr>
            <a:endParaRPr lang="en-US" smtClean="0">
              <a:latin typeface="Prestige Elite Std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i="1" smtClean="0">
                <a:latin typeface="Prestige Elite Std"/>
              </a:rPr>
              <a:t>Can be applied to </a:t>
            </a:r>
            <a:r>
              <a:rPr lang="en-US" i="1" smtClean="0">
                <a:solidFill>
                  <a:srgbClr val="FF0000"/>
                </a:solidFill>
                <a:latin typeface="Prestige Elite Std"/>
              </a:rPr>
              <a:t>large functions </a:t>
            </a:r>
            <a:r>
              <a:rPr lang="en-US" i="1" smtClean="0">
                <a:latin typeface="Prestige Elite Std"/>
              </a:rPr>
              <a:t>that are originally irreversible; 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i="1" smtClean="0">
                <a:solidFill>
                  <a:srgbClr val="FF0000"/>
                </a:solidFill>
                <a:latin typeface="Prestige Elite Std"/>
              </a:rPr>
              <a:t>Conversion to reversible </a:t>
            </a:r>
            <a:r>
              <a:rPr lang="en-US" i="1" smtClean="0">
                <a:latin typeface="Prestige Elite Std"/>
              </a:rPr>
              <a:t>is thus a part of the method. </a:t>
            </a:r>
          </a:p>
          <a:p>
            <a:pPr marL="838200" lvl="1" indent="-381000" eaLnBrk="1" hangingPunct="1">
              <a:buFontTx/>
              <a:buAutoNum type="arabicPeriod"/>
            </a:pPr>
            <a:endParaRPr lang="en-US" i="1" smtClean="0">
              <a:latin typeface="Prestige Elite Std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i="1" smtClean="0">
                <a:latin typeface="Prestige Elite Std"/>
              </a:rPr>
              <a:t>Internally use two programs:</a:t>
            </a:r>
            <a:r>
              <a:rPr lang="en-US" i="1" smtClean="0">
                <a:solidFill>
                  <a:srgbClr val="FF0000"/>
                </a:solidFill>
                <a:latin typeface="Prestige Elite Std"/>
              </a:rPr>
              <a:t> MP </a:t>
            </a:r>
            <a:r>
              <a:rPr lang="en-US" i="1" smtClean="0">
                <a:latin typeface="Prestige Elite Std"/>
              </a:rPr>
              <a:t>and the ESOP minimizer </a:t>
            </a:r>
            <a:r>
              <a:rPr lang="en-US" i="1" smtClean="0">
                <a:solidFill>
                  <a:srgbClr val="FF0000"/>
                </a:solidFill>
                <a:latin typeface="Prestige Elite Std"/>
              </a:rPr>
              <a:t>Exorcism</a:t>
            </a:r>
          </a:p>
          <a:p>
            <a:pPr marL="838200" lvl="1" indent="-381000" eaLnBrk="1" hangingPunct="1">
              <a:buFontTx/>
              <a:buAutoNum type="arabicPeriod"/>
            </a:pPr>
            <a:endParaRPr lang="en-US" i="1" smtClean="0">
              <a:solidFill>
                <a:srgbClr val="FF0000"/>
              </a:solidFill>
              <a:latin typeface="Prestige Elite Std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i="1" smtClean="0">
                <a:solidFill>
                  <a:srgbClr val="FF0000"/>
                </a:solidFill>
                <a:latin typeface="Prestige Elite Std"/>
              </a:rPr>
              <a:t>Use of Fredkin and </a:t>
            </a:r>
            <a:r>
              <a:rPr lang="en-US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Distance Gates</a:t>
            </a:r>
            <a:r>
              <a:rPr lang="en-US" i="1" smtClean="0">
                <a:solidFill>
                  <a:srgbClr val="FF0000"/>
                </a:solidFill>
                <a:latin typeface="Prestige Elite Std"/>
              </a:rPr>
              <a:t> (Miller and others)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79463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estige Elite Std"/>
              </a:rPr>
              <a:t>Other ideas and future work: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931863"/>
            <a:ext cx="8493125" cy="5621337"/>
          </a:xfrm>
        </p:spPr>
        <p:txBody>
          <a:bodyPr/>
          <a:lstStyle/>
          <a:p>
            <a:pPr marL="838200" lvl="1" indent="-381000" eaLnBrk="1" hangingPunct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Specifications as </a:t>
            </a: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boolean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 and 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MV relations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(generalization of don’t cares)</a:t>
            </a:r>
          </a:p>
          <a:p>
            <a:pPr marL="838200" lvl="1" indent="-381000" eaLnBrk="1" hangingPunct="1"/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Prestige Elite Std"/>
            </a:endParaRPr>
          </a:p>
          <a:p>
            <a:pPr marL="838200" lvl="1" indent="-381000" eaLnBrk="1" hangingPunct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MMD</a:t>
            </a:r>
            <a:r>
              <a:rPr lang="en-US" b="1" baseline="3000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{0,1,2}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 </a:t>
            </a:r>
          </a:p>
          <a:p>
            <a:pPr marL="838200" lvl="1" indent="-381000" eaLnBrk="1" hangingPunct="1"/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Prestige Elite Std"/>
            </a:endParaRPr>
          </a:p>
          <a:p>
            <a:pPr marL="838200" lvl="1" indent="-381000" eaLnBrk="1" hangingPunct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Ternary Algebra of controlled gates</a:t>
            </a:r>
          </a:p>
          <a:p>
            <a:pPr marL="838200" lvl="1" indent="-381000" eaLnBrk="1" hangingPunct="1"/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Prestige Elite Std"/>
            </a:endParaRPr>
          </a:p>
          <a:p>
            <a:pPr marL="838200" lvl="1" indent="-381000" eaLnBrk="1" hangingPunct="1"/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Ternary Hasse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 Diagrams </a:t>
            </a:r>
          </a:p>
          <a:p>
            <a:pPr marL="838200" lvl="1" indent="-381000" eaLnBrk="1" hangingPunct="1"/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Prestige Elite Std"/>
            </a:endParaRPr>
          </a:p>
          <a:p>
            <a:pPr marL="838200" lvl="1" indent="-381000" eaLnBrk="1" hangingPunct="1"/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Counting theorems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 for various binary and MV orderings</a:t>
            </a:r>
            <a:endParaRPr lang="en-US" smtClean="0">
              <a:latin typeface="Prestige Elite Std"/>
            </a:endParaRPr>
          </a:p>
          <a:p>
            <a:pPr marL="838200" lvl="1" indent="-381000" eaLnBrk="1" hangingPunct="1">
              <a:buFont typeface="Wingdings" pitchFamily="2" charset="2"/>
              <a:buChar char="–"/>
            </a:pPr>
            <a:endParaRPr lang="en-US" smtClean="0">
              <a:latin typeface="Prestige Elite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remember?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855" y="1431940"/>
            <a:ext cx="8487505" cy="35394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Why future computers must be reversible?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How the MMD algorithm works?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/>
              <a:t>Hasse</a:t>
            </a:r>
            <a:r>
              <a:rPr lang="en-US" sz="2800" dirty="0" smtClean="0"/>
              <a:t> diagrams and their use.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Various orderings in MP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Why MP decreases dramatically the necessary memory?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The importance of Template Matching. Give examples. How it can be used?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76238" y="509588"/>
            <a:ext cx="8458200" cy="6858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Prestige Elite Std"/>
              </a:rPr>
              <a:t>Graph on how over time energy wasted by physics of device will be less than wasted by loss of information</a:t>
            </a:r>
          </a:p>
        </p:txBody>
      </p:sp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685800" y="12065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685800" y="67691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838200" y="4864100"/>
            <a:ext cx="7696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Freeform 6"/>
          <p:cNvSpPr>
            <a:spLocks/>
          </p:cNvSpPr>
          <p:nvPr/>
        </p:nvSpPr>
        <p:spPr bwMode="auto">
          <a:xfrm>
            <a:off x="1371600" y="1435100"/>
            <a:ext cx="6629400" cy="4038600"/>
          </a:xfrm>
          <a:custGeom>
            <a:avLst/>
            <a:gdLst>
              <a:gd name="T0" fmla="*/ 0 w 3648"/>
              <a:gd name="T1" fmla="*/ 0 h 1584"/>
              <a:gd name="T2" fmla="*/ 317037272 w 3648"/>
              <a:gd name="T3" fmla="*/ 1560136323 h 1584"/>
              <a:gd name="T4" fmla="*/ 792593124 w 3648"/>
              <a:gd name="T5" fmla="*/ 2147483647 h 1584"/>
              <a:gd name="T6" fmla="*/ 1426667669 w 3648"/>
              <a:gd name="T7" fmla="*/ 2147483647 h 1584"/>
              <a:gd name="T8" fmla="*/ 2060740624 w 3648"/>
              <a:gd name="T9" fmla="*/ 2147483647 h 1584"/>
              <a:gd name="T10" fmla="*/ 2147483647 w 3648"/>
              <a:gd name="T11" fmla="*/ 2147483647 h 1584"/>
              <a:gd name="T12" fmla="*/ 2147483647 w 3648"/>
              <a:gd name="T13" fmla="*/ 2147483647 h 1584"/>
              <a:gd name="T14" fmla="*/ 2147483647 w 3648"/>
              <a:gd name="T15" fmla="*/ 2147483647 h 1584"/>
              <a:gd name="T16" fmla="*/ 2147483647 w 3648"/>
              <a:gd name="T17" fmla="*/ 2147483647 h 1584"/>
              <a:gd name="T18" fmla="*/ 2147483647 w 3648"/>
              <a:gd name="T19" fmla="*/ 2147483647 h 1584"/>
              <a:gd name="T20" fmla="*/ 2147483647 w 3648"/>
              <a:gd name="T21" fmla="*/ 2147483647 h 1584"/>
              <a:gd name="T22" fmla="*/ 2147483647 w 3648"/>
              <a:gd name="T23" fmla="*/ 2147483647 h 15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48"/>
              <a:gd name="T37" fmla="*/ 0 h 1584"/>
              <a:gd name="T38" fmla="*/ 3648 w 3648"/>
              <a:gd name="T39" fmla="*/ 1584 h 15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48" h="1584">
                <a:moveTo>
                  <a:pt x="0" y="0"/>
                </a:moveTo>
                <a:cubicBezTo>
                  <a:pt x="28" y="84"/>
                  <a:pt x="56" y="168"/>
                  <a:pt x="96" y="240"/>
                </a:cubicBezTo>
                <a:cubicBezTo>
                  <a:pt x="136" y="312"/>
                  <a:pt x="184" y="360"/>
                  <a:pt x="240" y="432"/>
                </a:cubicBezTo>
                <a:cubicBezTo>
                  <a:pt x="296" y="504"/>
                  <a:pt x="368" y="608"/>
                  <a:pt x="432" y="672"/>
                </a:cubicBezTo>
                <a:cubicBezTo>
                  <a:pt x="496" y="736"/>
                  <a:pt x="544" y="768"/>
                  <a:pt x="624" y="816"/>
                </a:cubicBezTo>
                <a:cubicBezTo>
                  <a:pt x="704" y="864"/>
                  <a:pt x="784" y="904"/>
                  <a:pt x="912" y="960"/>
                </a:cubicBezTo>
                <a:cubicBezTo>
                  <a:pt x="1040" y="1016"/>
                  <a:pt x="1256" y="1104"/>
                  <a:pt x="1392" y="1152"/>
                </a:cubicBezTo>
                <a:cubicBezTo>
                  <a:pt x="1528" y="1200"/>
                  <a:pt x="1600" y="1216"/>
                  <a:pt x="1728" y="1248"/>
                </a:cubicBezTo>
                <a:cubicBezTo>
                  <a:pt x="1856" y="1280"/>
                  <a:pt x="2008" y="1312"/>
                  <a:pt x="2160" y="1344"/>
                </a:cubicBezTo>
                <a:cubicBezTo>
                  <a:pt x="2312" y="1376"/>
                  <a:pt x="2504" y="1416"/>
                  <a:pt x="2640" y="1440"/>
                </a:cubicBezTo>
                <a:cubicBezTo>
                  <a:pt x="2776" y="1464"/>
                  <a:pt x="2808" y="1464"/>
                  <a:pt x="2976" y="1488"/>
                </a:cubicBezTo>
                <a:cubicBezTo>
                  <a:pt x="3144" y="1512"/>
                  <a:pt x="3536" y="1568"/>
                  <a:pt x="3648" y="1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H="1">
            <a:off x="2057400" y="2425700"/>
            <a:ext cx="1295400" cy="60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286000" y="12065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Energy lost for physical design reasons when one bit of information is lost (switching)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410200" y="22733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Energy lost for information theory reasons when one bit of information is lost</a:t>
            </a: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6477000" y="3568700"/>
            <a:ext cx="762000" cy="1295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5257800" y="48641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2781300" y="6007100"/>
            <a:ext cx="247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Year 2012 - 2020</a:t>
            </a:r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5943600" y="5016500"/>
            <a:ext cx="2971800" cy="1752600"/>
          </a:xfrm>
          <a:prstGeom prst="rect">
            <a:avLst/>
          </a:prstGeom>
          <a:solidFill>
            <a:schemeClr val="accent1">
              <a:alpha val="3294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Here reversible logic</a:t>
            </a:r>
          </a:p>
          <a:p>
            <a:pPr algn="ctr"/>
            <a:r>
              <a:rPr lang="en-US"/>
              <a:t>will become </a:t>
            </a:r>
          </a:p>
          <a:p>
            <a:pPr algn="ctr"/>
            <a:r>
              <a:rPr lang="en-US"/>
              <a:t>critical</a:t>
            </a:r>
          </a:p>
        </p:txBody>
      </p:sp>
      <p:cxnSp>
        <p:nvCxnSpPr>
          <p:cNvPr id="24589" name="Straight Arrow Connector 14"/>
          <p:cNvCxnSpPr>
            <a:cxnSpLocks noChangeShapeType="1"/>
          </p:cNvCxnSpPr>
          <p:nvPr/>
        </p:nvCxnSpPr>
        <p:spPr bwMode="auto">
          <a:xfrm flipV="1">
            <a:off x="4114800" y="4940300"/>
            <a:ext cx="990600" cy="1028700"/>
          </a:xfrm>
          <a:prstGeom prst="straightConnector1">
            <a:avLst/>
          </a:prstGeom>
          <a:noFill/>
          <a:ln w="9525" algn="ctr">
            <a:solidFill>
              <a:srgbClr val="347FD8"/>
            </a:solidFill>
            <a:round/>
            <a:headEnd/>
            <a:tailEnd type="arrow" w="med" len="med"/>
          </a:ln>
        </p:spPr>
      </p:cxn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 future technology must be reversible – IBM and Sandia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820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/>
              <a:t>Picture from Reversible Logic for Supercomputing</a:t>
            </a:r>
          </a:p>
          <a:p>
            <a:r>
              <a:rPr lang="en-US" sz="1300" b="1"/>
              <a:t>Erik P. DeBenedictis, Sandia National Laboratories</a:t>
            </a:r>
          </a:p>
          <a:p>
            <a:r>
              <a:rPr lang="en-US" sz="1300" b="1"/>
              <a:t>P. O. Box 5800 MS 1110, Albuquerque, NM USA 87185-1110 +1 (505) 284-4017, epdeben@sandia.gov</a:t>
            </a:r>
          </a:p>
          <a:p>
            <a:r>
              <a:rPr lang="en-US" sz="1300" b="1"/>
              <a:t>Figure 7: Time Trend of various technologies for performing global climate modeling per [15].</a:t>
            </a:r>
          </a:p>
          <a:p>
            <a:r>
              <a:rPr lang="en-US" sz="1300" b="1">
                <a:solidFill>
                  <a:srgbClr val="FF3300"/>
                </a:solidFill>
              </a:rPr>
              <a:t>Red=</a:t>
            </a:r>
            <a:r>
              <a:rPr lang="en-US" sz="1300" b="1"/>
              <a:t>Quantum Dot Cellular Automata [22] with reversible logic and special purpose (non-μP architecture);</a:t>
            </a:r>
          </a:p>
          <a:p>
            <a:r>
              <a:rPr lang="en-US" sz="1300" b="1"/>
              <a:t>Green=Quantum Dot Cellular Automata [22] with reversible logic and μP parameters; Black=irreversible</a:t>
            </a:r>
          </a:p>
          <a:p>
            <a:r>
              <a:rPr lang="en-US" sz="1300" b="1"/>
              <a:t>CMOS with special purpose (non μP) architecture, Blue= irreversible CMOS μP.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324600" y="3352800"/>
            <a:ext cx="1752600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Irreversible CMOS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 flipH="1" flipV="1">
            <a:off x="5715000" y="27432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7086600" y="2667000"/>
            <a:ext cx="1752600" cy="466725"/>
          </a:xfrm>
          <a:prstGeom prst="rect">
            <a:avLst/>
          </a:prstGeom>
          <a:solidFill>
            <a:srgbClr val="FFFF66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Quantum dot CA with reversible logic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H="1" flipV="1">
            <a:off x="6553200" y="8382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3962400" y="3657600"/>
            <a:ext cx="19812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Quantum dot CA without  reversible logic</a:t>
            </a:r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V="1">
            <a:off x="5029200" y="1295400"/>
            <a:ext cx="685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241300"/>
            <a:ext cx="7505700" cy="1295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latin typeface="Prestige Elite Std"/>
              </a:rPr>
              <a:t>Real-world Applications of  Reversible Logic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1650" y="1778000"/>
            <a:ext cx="7756525" cy="4262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Technologies: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Prestige Elite Std"/>
              </a:rPr>
              <a:t>Low Power design – adiabatic CMOS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Prestige Elite Std"/>
              </a:rPr>
              <a:t>Y gates and ballistic circuits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Prestige Elite Std"/>
              </a:rPr>
              <a:t>Quantum Dots and Quantum Cellular Automata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Prestige Elite Std"/>
              </a:rPr>
              <a:t>Quantum Computing (truly quantum phenomena)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Prestige Elite Std"/>
              </a:rPr>
              <a:t>Optical computing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Prestige Elite Std"/>
              </a:rPr>
              <a:t>DNA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smtClean="0">
              <a:latin typeface="Prestige Elite Std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Prestige Elite Std"/>
              </a:rPr>
              <a:t>System Ideas: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Prestige Elite Std"/>
              </a:rPr>
              <a:t>Digital signal processing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Prestige Elite Std"/>
              </a:rPr>
              <a:t>Cryptography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Prestige Elite Std"/>
              </a:rPr>
              <a:t>Computer graphics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Prestige Elite Std"/>
              </a:rPr>
              <a:t>Network congestion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2"/>
          <p:cNvSpPr>
            <a:spLocks noChangeArrowheads="1"/>
          </p:cNvSpPr>
          <p:nvPr/>
        </p:nvSpPr>
        <p:spPr bwMode="auto">
          <a:xfrm>
            <a:off x="5378450" y="2008188"/>
            <a:ext cx="3765550" cy="39179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" name="Diagram 26"/>
          <p:cNvGraphicFramePr/>
          <p:nvPr/>
        </p:nvGraphicFramePr>
        <p:xfrm>
          <a:off x="4876800" y="2743200"/>
          <a:ext cx="43434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477000" y="2209800"/>
          <a:ext cx="1219200" cy="1371600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304800"/>
                <a:gridCol w="304800"/>
                <a:gridCol w="304800"/>
                <a:gridCol w="304800"/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42900"/>
            <a:ext cx="8382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 Synthesis &amp; Minimization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09700"/>
            <a:ext cx="60198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Transform the in/out relation into logic gates,</a:t>
            </a:r>
          </a:p>
          <a:p>
            <a:pPr eaLnBrk="1" hangingPunct="1">
              <a:buFontTx/>
              <a:buNone/>
              <a:defRPr/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Where:</a:t>
            </a:r>
          </a:p>
          <a:p>
            <a:pPr eaLnBrk="1" hangingPunct="1">
              <a:defRPr/>
            </a:pPr>
            <a:r>
              <a:rPr lang="en-US" dirty="0" smtClean="0"/>
              <a:t>Every Input generates</a:t>
            </a:r>
            <a:br>
              <a:rPr lang="en-US" dirty="0" smtClean="0"/>
            </a:br>
            <a:r>
              <a:rPr lang="en-US" dirty="0" smtClean="0"/>
              <a:t>corresponding Output</a:t>
            </a:r>
          </a:p>
          <a:p>
            <a:pPr eaLnBrk="1" hangingPunct="1">
              <a:buFontTx/>
              <a:buNone/>
              <a:defRPr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While Optimizing for: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Minimum number of gates </a:t>
            </a:r>
            <a:endParaRPr lang="en-US" i="1" dirty="0" smtClean="0"/>
          </a:p>
          <a:p>
            <a:pPr eaLnBrk="1" hangingPunct="1">
              <a:defRPr/>
            </a:pPr>
            <a:r>
              <a:rPr lang="en-US" dirty="0" smtClean="0"/>
              <a:t>Minimum number of control</a:t>
            </a:r>
            <a:br>
              <a:rPr lang="en-US" dirty="0" smtClean="0"/>
            </a:br>
            <a:r>
              <a:rPr lang="en-US" dirty="0" smtClean="0"/>
              <a:t>lines.</a:t>
            </a:r>
          </a:p>
          <a:p>
            <a:pPr eaLnBrk="1" hangingPunct="1">
              <a:defRPr/>
            </a:pPr>
            <a:r>
              <a:rPr lang="en-US" dirty="0" smtClean="0"/>
              <a:t>Minimum quantum cost (various definitions)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227763" y="4876800"/>
            <a:ext cx="2611437" cy="857250"/>
            <a:chOff x="5236585" y="4876800"/>
            <a:chExt cx="2612015" cy="85701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41452" y="5105337"/>
              <a:ext cx="12194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41452" y="5562410"/>
              <a:ext cx="12194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960645" y="5452903"/>
              <a:ext cx="228651" cy="228537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 w="3175">
                  <a:solidFill>
                    <a:schemeClr val="tx1"/>
                  </a:solidFill>
                </a:ln>
                <a:noFill/>
              </a:endParaRPr>
            </a:p>
          </p:txBody>
        </p:sp>
        <p:cxnSp>
          <p:nvCxnSpPr>
            <p:cNvPr id="17" name="Straight Connector 16"/>
            <p:cNvCxnSpPr>
              <a:endCxn id="16" idx="4"/>
            </p:cNvCxnSpPr>
            <p:nvPr/>
          </p:nvCxnSpPr>
          <p:spPr>
            <a:xfrm rot="16200000" flipH="1">
              <a:off x="5786919" y="5393389"/>
              <a:ext cx="5761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 flipV="1">
              <a:off x="6052741" y="5086292"/>
              <a:ext cx="46047" cy="46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58" name="TextBox 18"/>
            <p:cNvSpPr txBox="1">
              <a:spLocks noChangeArrowheads="1"/>
            </p:cNvSpPr>
            <p:nvPr/>
          </p:nvSpPr>
          <p:spPr bwMode="auto">
            <a:xfrm>
              <a:off x="5236585" y="48768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30759" name="TextBox 19"/>
            <p:cNvSpPr txBox="1">
              <a:spLocks noChangeArrowheads="1"/>
            </p:cNvSpPr>
            <p:nvPr/>
          </p:nvSpPr>
          <p:spPr bwMode="auto">
            <a:xfrm>
              <a:off x="6836785" y="48768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30760" name="TextBox 20"/>
            <p:cNvSpPr txBox="1">
              <a:spLocks noChangeArrowheads="1"/>
            </p:cNvSpPr>
            <p:nvPr/>
          </p:nvSpPr>
          <p:spPr bwMode="auto">
            <a:xfrm>
              <a:off x="6836785" y="5364480"/>
              <a:ext cx="10118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 </a:t>
              </a:r>
              <a:r>
                <a:rPr lang="en-US"/>
                <a:t>=a </a:t>
              </a:r>
              <a:r>
                <a:rPr lang="en-US">
                  <a:latin typeface="cmsy10"/>
                </a:rPr>
                <a:t>©</a:t>
              </a:r>
              <a:r>
                <a:rPr lang="en-US"/>
                <a:t> b</a:t>
              </a:r>
            </a:p>
          </p:txBody>
        </p:sp>
        <p:sp>
          <p:nvSpPr>
            <p:cNvPr id="4" name="TextBox 21"/>
            <p:cNvSpPr txBox="1">
              <a:spLocks noChangeArrowheads="1"/>
            </p:cNvSpPr>
            <p:nvPr/>
          </p:nvSpPr>
          <p:spPr bwMode="auto">
            <a:xfrm>
              <a:off x="5267065" y="536448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2074863" y="6078538"/>
            <a:ext cx="6069012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Presented results use quantum cost but they can be extended for other reversible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72200" y="1295400"/>
            <a:ext cx="2693926" cy="2956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11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work on reversible synthesis with no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ancilla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19200"/>
            <a:ext cx="8648700" cy="563880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en-US" smtClean="0">
                <a:latin typeface="Prestige Elite Std"/>
              </a:rPr>
              <a:t>Binary Logic Synthesis</a:t>
            </a:r>
          </a:p>
          <a:p>
            <a:pPr marL="342900" lvl="1" indent="-342900" eaLnBrk="1" hangingPunct="1">
              <a:defRPr/>
            </a:pPr>
            <a:r>
              <a:rPr lang="en-US" smtClean="0">
                <a:latin typeface="Prestige Elite Std"/>
              </a:rPr>
              <a:t>M</a:t>
            </a:r>
            <a:r>
              <a:rPr lang="en-US" baseline="30000" smtClean="0">
                <a:latin typeface="Prestige Elite Std"/>
              </a:rPr>
              <a:t>2</a:t>
            </a:r>
            <a:r>
              <a:rPr lang="en-US" smtClean="0">
                <a:latin typeface="Prestige Elite Std"/>
              </a:rPr>
              <a:t>D – Miller, Maslov, Dueck</a:t>
            </a:r>
          </a:p>
          <a:p>
            <a:pPr lvl="2" eaLnBrk="1" hangingPunct="1">
              <a:defRPr/>
            </a:pPr>
            <a:r>
              <a:rPr lang="en-US" i="1" smtClean="0">
                <a:solidFill>
                  <a:srgbClr val="E46C0A"/>
                </a:solidFill>
                <a:latin typeface="Prestige Elite Std"/>
              </a:rPr>
              <a:t>Single</a:t>
            </a:r>
            <a:r>
              <a:rPr lang="en-US" smtClean="0">
                <a:latin typeface="Prestige Elite Std"/>
              </a:rPr>
              <a:t> Input Sequence</a:t>
            </a:r>
          </a:p>
          <a:p>
            <a:pPr lvl="2" eaLnBrk="1" hangingPunct="1">
              <a:defRPr/>
            </a:pPr>
            <a:r>
              <a:rPr lang="en-US" smtClean="0">
                <a:latin typeface="Prestige Elite Std"/>
              </a:rPr>
              <a:t>Single direction and Bidirectional Variants</a:t>
            </a:r>
          </a:p>
          <a:p>
            <a:pPr lvl="2" eaLnBrk="1" hangingPunct="1">
              <a:defRPr/>
            </a:pPr>
            <a:r>
              <a:rPr lang="en-US" smtClean="0">
                <a:latin typeface="Prestige Elite Std"/>
              </a:rPr>
              <a:t>Template Matching</a:t>
            </a:r>
          </a:p>
          <a:p>
            <a:pPr marL="342900" lvl="1" indent="-342900" eaLnBrk="1" hangingPunct="1">
              <a:defRPr/>
            </a:pPr>
            <a:r>
              <a:rPr lang="en-US" smtClean="0">
                <a:latin typeface="Prestige Elite Std"/>
              </a:rPr>
              <a:t>M</a:t>
            </a:r>
            <a:r>
              <a:rPr lang="en-US" baseline="30000" smtClean="0">
                <a:latin typeface="Prestige Elite Std"/>
              </a:rPr>
              <a:t>2</a:t>
            </a:r>
            <a:r>
              <a:rPr lang="en-US" smtClean="0">
                <a:latin typeface="Prestige Elite Std"/>
              </a:rPr>
              <a:t>DS- + Stedman</a:t>
            </a:r>
          </a:p>
          <a:p>
            <a:pPr lvl="2" eaLnBrk="1" hangingPunct="1">
              <a:defRPr/>
            </a:pPr>
            <a:r>
              <a:rPr lang="en-US" smtClean="0">
                <a:latin typeface="Prestige Elite Std"/>
              </a:rPr>
              <a:t>MMD + </a:t>
            </a:r>
            <a:r>
              <a:rPr lang="en-US" i="1" smtClean="0">
                <a:solidFill>
                  <a:srgbClr val="E46C0A"/>
                </a:solidFill>
                <a:latin typeface="Prestige Elite Std"/>
              </a:rPr>
              <a:t>All Valid</a:t>
            </a:r>
            <a:r>
              <a:rPr lang="en-US" smtClean="0">
                <a:latin typeface="Prestige Elite Std"/>
              </a:rPr>
              <a:t> Input Sequences</a:t>
            </a:r>
          </a:p>
          <a:p>
            <a:pPr marL="342900" lvl="1" indent="-342900" eaLnBrk="1" hangingPunct="1">
              <a:defRPr/>
            </a:pPr>
            <a:r>
              <a:rPr lang="en-US" smtClean="0">
                <a:latin typeface="Prestige Elite Std"/>
              </a:rPr>
              <a:t>M</a:t>
            </a:r>
            <a:r>
              <a:rPr lang="en-US" baseline="30000" smtClean="0">
                <a:latin typeface="Prestige Elite Std"/>
              </a:rPr>
              <a:t>2</a:t>
            </a:r>
            <a:r>
              <a:rPr lang="en-US" smtClean="0">
                <a:latin typeface="Prestige Elite Std"/>
              </a:rPr>
              <a:t>DSN- + Nouraddin</a:t>
            </a:r>
          </a:p>
          <a:p>
            <a:pPr lvl="2" eaLnBrk="1" hangingPunct="1">
              <a:defRPr/>
            </a:pPr>
            <a:r>
              <a:rPr lang="en-US" smtClean="0">
                <a:latin typeface="Prestige Elite Std"/>
              </a:rPr>
              <a:t>MMDS + </a:t>
            </a:r>
            <a:r>
              <a:rPr lang="en-US" i="1" smtClean="0">
                <a:solidFill>
                  <a:srgbClr val="E46C0A"/>
                </a:solidFill>
                <a:latin typeface="Prestige Elite Std"/>
              </a:rPr>
              <a:t>Select</a:t>
            </a:r>
            <a:r>
              <a:rPr lang="en-US" smtClean="0">
                <a:latin typeface="Prestige Elite Std"/>
              </a:rPr>
              <a:t> Stedman Sequences</a:t>
            </a:r>
          </a:p>
          <a:p>
            <a:pPr marL="342900" lvl="1" indent="-342900" eaLnBrk="1" hangingPunct="1">
              <a:defRPr/>
            </a:pPr>
            <a:r>
              <a:rPr lang="en-US" b="1" smtClean="0">
                <a:solidFill>
                  <a:srgbClr val="FF0000"/>
                </a:solidFill>
                <a:latin typeface="Prestige Elite Std"/>
              </a:rPr>
              <a:t>MP</a:t>
            </a:r>
            <a:r>
              <a:rPr lang="en-US" smtClean="0">
                <a:latin typeface="Prestige Elite Std"/>
              </a:rPr>
              <a:t> – select sequences and simulation of minterms</a:t>
            </a:r>
          </a:p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  <a:latin typeface="Prestige Elite Std"/>
              </a:rPr>
              <a:t>MV Logic Synthesis</a:t>
            </a:r>
          </a:p>
          <a:p>
            <a:pPr marL="342900" lvl="1" indent="-342900" eaLnBrk="1" hangingPunct="1">
              <a:defRPr/>
            </a:pPr>
            <a:r>
              <a:rPr lang="en-US" smtClean="0">
                <a:latin typeface="Prestige Elite Std"/>
              </a:rPr>
              <a:t>Miller’s work again</a:t>
            </a:r>
          </a:p>
          <a:p>
            <a:pPr lvl="2" eaLnBrk="1" hangingPunct="1">
              <a:defRPr/>
            </a:pPr>
            <a:r>
              <a:rPr lang="en-US" i="1" smtClean="0">
                <a:solidFill>
                  <a:srgbClr val="E46C0A"/>
                </a:solidFill>
                <a:latin typeface="Prestige Elite Std"/>
              </a:rPr>
              <a:t>Single</a:t>
            </a:r>
            <a:r>
              <a:rPr lang="en-US" i="1" smtClean="0">
                <a:latin typeface="Prestige Elite Std"/>
              </a:rPr>
              <a:t> </a:t>
            </a:r>
            <a:r>
              <a:rPr lang="en-US" smtClean="0">
                <a:latin typeface="Prestige Elite Std"/>
              </a:rPr>
              <a:t>Input Sequence</a:t>
            </a:r>
          </a:p>
          <a:p>
            <a:pPr lvl="2" eaLnBrk="1" hangingPunct="1">
              <a:defRPr/>
            </a:pPr>
            <a:r>
              <a:rPr lang="en-US" smtClean="0">
                <a:latin typeface="Prestige Elite Std"/>
              </a:rPr>
              <a:t>All examples only Two Trits</a:t>
            </a:r>
          </a:p>
          <a:p>
            <a:pPr marL="342900" lvl="1" indent="-342900" eaLnBrk="1" hangingPunct="1">
              <a:defRPr/>
            </a:pPr>
            <a:r>
              <a:rPr lang="en-US" sz="1800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estige Elite Std"/>
              </a:rPr>
              <a:t>Our new approach, Use the ideas of MP. bigger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Computer era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9050"/>
      </a:spPr>
      <a:bodyPr lIns="0" tIns="0" rIns="0" bIns="0" rtlCol="0" anchor="ctr"/>
      <a:lstStyle>
        <a:defPPr algn="ctr">
          <a:defRPr sz="900" dirty="0" smtClean="0">
            <a:solidFill>
              <a:schemeClr val="tx2">
                <a:lumMod val="60000"/>
                <a:lumOff val="4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</TotalTime>
  <Words>3554</Words>
  <Application>Microsoft Office PowerPoint</Application>
  <PresentationFormat>On-screen Show (4:3)</PresentationFormat>
  <Paragraphs>1483</Paragraphs>
  <Slides>45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</vt:lpstr>
      <vt:lpstr>Prestige Elite Std</vt:lpstr>
      <vt:lpstr>Eras Bold ITC</vt:lpstr>
      <vt:lpstr>cmsy10</vt:lpstr>
      <vt:lpstr>Wingdings</vt:lpstr>
      <vt:lpstr>Times New Roman</vt:lpstr>
      <vt:lpstr>Malgun Gothic</vt:lpstr>
      <vt:lpstr>OCR A Extended</vt:lpstr>
      <vt:lpstr>SimSun</vt:lpstr>
      <vt:lpstr>Gulim</vt:lpstr>
      <vt:lpstr>Calibri</vt:lpstr>
      <vt:lpstr>Computer era design template</vt:lpstr>
      <vt:lpstr>Visio</vt:lpstr>
      <vt:lpstr>SYNTHESIS OF REVERSIBLE CIRCUITS  WITH NO ANCILLA BITS  FOR LARGE REVERSIBLE FUNCTIONS SPECIFIED WITH BIT EQUATIONS</vt:lpstr>
      <vt:lpstr>Outline</vt:lpstr>
      <vt:lpstr>What is reversible logic ?</vt:lpstr>
      <vt:lpstr>Reversible Gates</vt:lpstr>
      <vt:lpstr>Graph on how over time energy wasted by physics of device will be less than wasted by loss of information</vt:lpstr>
      <vt:lpstr>Slide 6</vt:lpstr>
      <vt:lpstr>Real-world Applications of  Reversible Logic</vt:lpstr>
      <vt:lpstr>Logic Synthesis &amp; Minimization</vt:lpstr>
      <vt:lpstr>Previous work on reversible synthesis with no ancilla bits</vt:lpstr>
      <vt:lpstr>Previous work on reversible synthesis with no ancilla bits - MMD</vt:lpstr>
      <vt:lpstr>Previous work on reversible synthesis (methods that assume no ancilla bits)</vt:lpstr>
      <vt:lpstr>Slide 12</vt:lpstr>
      <vt:lpstr>MMD Background</vt:lpstr>
      <vt:lpstr>The Basic Algorithm</vt:lpstr>
      <vt:lpstr>MMD “Transformation Based Algorithm for Reversible Logic Synthesis”</vt:lpstr>
      <vt:lpstr>MMD “Transformation Based Algorithm for Reversible Logic Synthesis”</vt:lpstr>
      <vt:lpstr>The weaknesses of MMD include:</vt:lpstr>
      <vt:lpstr>MMDS Ordering</vt:lpstr>
      <vt:lpstr>Slide 19</vt:lpstr>
      <vt:lpstr>MMDS Ordering</vt:lpstr>
      <vt:lpstr>MMDS = Stedman: “Synthesis of reversible circuits with small ancilla bits for large irreversible incompletely specified multi-output Boolean functions”</vt:lpstr>
      <vt:lpstr>MMDSN = Nouraddin: “SYNTHESIS OF REVERSIBLE CIRCUITS With No Ancilla Bits for Large Reversible Functions Specified with Bit Equations”</vt:lpstr>
      <vt:lpstr>Slide 23</vt:lpstr>
      <vt:lpstr>Slide 24</vt:lpstr>
      <vt:lpstr>MMDS orders using KMaps</vt:lpstr>
      <vt:lpstr>Allowed order for MMD</vt:lpstr>
      <vt:lpstr>Allowed order for MMDS</vt:lpstr>
      <vt:lpstr>MMDS orderings with MMD as a special case</vt:lpstr>
      <vt:lpstr>Program MP</vt:lpstr>
      <vt:lpstr>Idea of Simulation as implicit truth table in MMD</vt:lpstr>
      <vt:lpstr>Idea of Simulation as implicit truth table in MMD</vt:lpstr>
      <vt:lpstr>Idea of Simulation as implicit truth table in MMD</vt:lpstr>
      <vt:lpstr>Idea of Simulation as implicit truth table in MMD</vt:lpstr>
      <vt:lpstr>Idea of Simulation as implicit truth table in MMD</vt:lpstr>
      <vt:lpstr>Slide 35</vt:lpstr>
      <vt:lpstr>The rise and fall of ONE</vt:lpstr>
      <vt:lpstr>Slide 37</vt:lpstr>
      <vt:lpstr>Table 1  Comparison of MMD, MMDS and MMDSN orders on 50 random functions of 4 variables. </vt:lpstr>
      <vt:lpstr>Slide 39</vt:lpstr>
      <vt:lpstr>Slide 40</vt:lpstr>
      <vt:lpstr>Functions of 30 variables</vt:lpstr>
      <vt:lpstr>Conclusions</vt:lpstr>
      <vt:lpstr>Other ideas and future work:</vt:lpstr>
      <vt:lpstr>Other ideas and future work:</vt:lpstr>
      <vt:lpstr>Slide 45</vt:lpstr>
    </vt:vector>
  </TitlesOfParts>
  <Company> PSU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ancilla synthesis</dc:title>
  <dc:creator>Marek Perkowski</dc:creator>
  <cp:lastModifiedBy>mperkows</cp:lastModifiedBy>
  <cp:revision>85</cp:revision>
  <dcterms:created xsi:type="dcterms:W3CDTF">2010-03-12T00:32:28Z</dcterms:created>
  <dcterms:modified xsi:type="dcterms:W3CDTF">2011-05-05T03:14:03Z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TC103367851033</vt:lpwstr>
  </property>
</Properties>
</file>