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305" r:id="rId3"/>
    <p:sldId id="308" r:id="rId4"/>
    <p:sldId id="306" r:id="rId5"/>
    <p:sldId id="263" r:id="rId6"/>
    <p:sldId id="264" r:id="rId7"/>
    <p:sldId id="265" r:id="rId8"/>
    <p:sldId id="266" r:id="rId9"/>
    <p:sldId id="267" r:id="rId10"/>
    <p:sldId id="303" r:id="rId11"/>
    <p:sldId id="272" r:id="rId12"/>
    <p:sldId id="268" r:id="rId13"/>
    <p:sldId id="269" r:id="rId14"/>
    <p:sldId id="257" r:id="rId15"/>
    <p:sldId id="258" r:id="rId16"/>
    <p:sldId id="298" r:id="rId17"/>
    <p:sldId id="309" r:id="rId18"/>
    <p:sldId id="259" r:id="rId19"/>
    <p:sldId id="260" r:id="rId20"/>
    <p:sldId id="279" r:id="rId21"/>
    <p:sldId id="261" r:id="rId22"/>
    <p:sldId id="262" r:id="rId23"/>
    <p:sldId id="295" r:id="rId24"/>
    <p:sldId id="282" r:id="rId25"/>
    <p:sldId id="304" r:id="rId26"/>
    <p:sldId id="283" r:id="rId27"/>
    <p:sldId id="299" r:id="rId28"/>
    <p:sldId id="273" r:id="rId29"/>
    <p:sldId id="274" r:id="rId30"/>
    <p:sldId id="288" r:id="rId31"/>
    <p:sldId id="300" r:id="rId32"/>
    <p:sldId id="275" r:id="rId33"/>
    <p:sldId id="278" r:id="rId34"/>
    <p:sldId id="276" r:id="rId35"/>
    <p:sldId id="290" r:id="rId36"/>
    <p:sldId id="310" r:id="rId37"/>
    <p:sldId id="280" r:id="rId38"/>
    <p:sldId id="302" r:id="rId39"/>
    <p:sldId id="284" r:id="rId40"/>
    <p:sldId id="286" r:id="rId41"/>
    <p:sldId id="285" r:id="rId42"/>
    <p:sldId id="291" r:id="rId43"/>
    <p:sldId id="292" r:id="rId44"/>
    <p:sldId id="311" r:id="rId45"/>
    <p:sldId id="312" r:id="rId46"/>
    <p:sldId id="297"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688">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60000"/>
    <a:srgbClr val="050000"/>
    <a:srgbClr val="04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varScale="1">
        <p:scale>
          <a:sx n="105" d="100"/>
          <a:sy n="105" d="100"/>
        </p:scale>
        <p:origin x="1416" y="138"/>
      </p:cViewPr>
      <p:guideLst>
        <p:guide orient="horz" pos="2688"/>
        <p:guide pos="283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0C285FE-72CF-4D06-A394-8148CCDE29EA}" type="slidenum">
              <a:rPr lang="en-US"/>
              <a:pPr>
                <a:defRPr/>
              </a:pPr>
              <a:t>‹#›</a:t>
            </a:fld>
            <a:endParaRPr lang="en-US"/>
          </a:p>
        </p:txBody>
      </p:sp>
    </p:spTree>
    <p:extLst>
      <p:ext uri="{BB962C8B-B14F-4D97-AF65-F5344CB8AC3E}">
        <p14:creationId xmlns:p14="http://schemas.microsoft.com/office/powerpoint/2010/main" val="372930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C285FE-72CF-4D06-A394-8148CCDE29EA}"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talk fast.   Ask me to slow down.    Let me know if there are words you don’t understand.    Let me know if there are concepts you don’t understand.</a:t>
            </a:r>
            <a:endParaRPr lang="en-US" dirty="0" smtClean="0"/>
          </a:p>
          <a:p>
            <a:r>
              <a:rPr lang="en-US" dirty="0" smtClean="0"/>
              <a:t>Poll students:  Where in program are </a:t>
            </a:r>
            <a:r>
              <a:rPr lang="en-US" smtClean="0"/>
              <a:t>you?   prior</a:t>
            </a:r>
            <a:r>
              <a:rPr lang="en-US" baseline="0" smtClean="0"/>
              <a:t> </a:t>
            </a:r>
            <a:r>
              <a:rPr lang="en-US" baseline="0" dirty="0" smtClean="0"/>
              <a:t>EE/ECE classes?   Programming?   Work experience?    </a:t>
            </a:r>
            <a:endParaRPr lang="en-US" dirty="0"/>
          </a:p>
        </p:txBody>
      </p:sp>
      <p:sp>
        <p:nvSpPr>
          <p:cNvPr id="4" name="Slide Number Placeholder 3"/>
          <p:cNvSpPr>
            <a:spLocks noGrp="1"/>
          </p:cNvSpPr>
          <p:nvPr>
            <p:ph type="sldNum" sz="quarter" idx="10"/>
          </p:nvPr>
        </p:nvSpPr>
        <p:spPr/>
        <p:txBody>
          <a:bodyPr/>
          <a:lstStyle/>
          <a:p>
            <a:pPr>
              <a:defRPr/>
            </a:pPr>
            <a:fld id="{20C285FE-72CF-4D06-A394-8148CCDE29EA}" type="slidenum">
              <a:rPr lang="en-US" smtClean="0"/>
              <a:pPr>
                <a:defRPr/>
              </a:pPr>
              <a:t>46</a:t>
            </a:fld>
            <a:endParaRPr lang="en-US"/>
          </a:p>
        </p:txBody>
      </p:sp>
    </p:spTree>
    <p:extLst>
      <p:ext uri="{BB962C8B-B14F-4D97-AF65-F5344CB8AC3E}">
        <p14:creationId xmlns:p14="http://schemas.microsoft.com/office/powerpoint/2010/main" val="327918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disk drives</a:t>
            </a:r>
            <a:r>
              <a:rPr lang="en-US" baseline="0" dirty="0" smtClean="0"/>
              <a:t> capacity is touted by marketing, they use decimal to make them seem larger!    Note: not same as formatted/unformatted capacity</a:t>
            </a:r>
            <a:r>
              <a:rPr lang="en-US" baseline="0" smtClean="0"/>
              <a:t>, etc.</a:t>
            </a:r>
            <a:endParaRPr lang="en-US"/>
          </a:p>
        </p:txBody>
      </p:sp>
      <p:sp>
        <p:nvSpPr>
          <p:cNvPr id="4" name="Slide Number Placeholder 3"/>
          <p:cNvSpPr>
            <a:spLocks noGrp="1"/>
          </p:cNvSpPr>
          <p:nvPr>
            <p:ph type="sldNum" sz="quarter" idx="10"/>
          </p:nvPr>
        </p:nvSpPr>
        <p:spPr/>
        <p:txBody>
          <a:bodyPr/>
          <a:lstStyle/>
          <a:p>
            <a:pPr>
              <a:defRPr/>
            </a:pPr>
            <a:fld id="{20C285FE-72CF-4D06-A394-8148CCDE29EA}" type="slidenum">
              <a:rPr lang="en-US" smtClean="0"/>
              <a:pPr>
                <a:defRPr/>
              </a:pPr>
              <a:t>23</a:t>
            </a:fld>
            <a:endParaRPr lang="en-US"/>
          </a:p>
        </p:txBody>
      </p:sp>
    </p:spTree>
    <p:extLst>
      <p:ext uri="{BB962C8B-B14F-4D97-AF65-F5344CB8AC3E}">
        <p14:creationId xmlns:p14="http://schemas.microsoft.com/office/powerpoint/2010/main" val="94985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288FE9E-8B1D-4D7C-ACCF-511E1EAC97F5}" type="slidenum">
              <a:rPr lang="en-US" smtClean="0"/>
              <a:pPr/>
              <a:t>28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B00A88F-B613-4EA5-97B7-9C7237A274E6}" type="slidenum">
              <a:rPr lang="en-US" smtClean="0"/>
              <a:pPr/>
              <a:t>29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05464D4-4164-4A6B-91D0-FDBA98BE6F8C}" type="slidenum">
              <a:rPr lang="en-US" smtClean="0"/>
              <a:pPr/>
              <a:t>32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A59B73C-E4A3-4CFF-884D-CF7352A49352}" type="slidenum">
              <a:rPr lang="en-US" smtClean="0"/>
              <a:pPr/>
              <a:t>33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35FE64E-798C-4BB9-A8EE-472999FA8335}" type="slidenum">
              <a:rPr lang="en-US" smtClean="0"/>
              <a:pPr/>
              <a:t>34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CFFF4A9-E4FE-440E-934C-381AB055CE89}" type="slidenum">
              <a:rPr lang="en-US" smtClean="0"/>
              <a:pPr/>
              <a:t>39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217CE62-68A5-481C-B758-C03F368499DE}" type="slidenum">
              <a:rPr lang="en-US" smtClean="0"/>
              <a:pPr/>
              <a:t>42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781800" y="6248400"/>
            <a:ext cx="1905000" cy="457200"/>
          </a:xfrm>
          <a:ln/>
        </p:spPr>
        <p:txBody>
          <a:bodyPr/>
          <a:lstStyle>
            <a:lvl1pPr>
              <a:defRPr/>
            </a:lvl1pPr>
          </a:lstStyle>
          <a:p>
            <a:pPr>
              <a:defRPr/>
            </a:pPr>
            <a:fld id="{8F6C429B-A928-4662-AA61-A77609D89E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44D87A-AB78-4772-A05A-39A96CDD93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622F00-12D1-4579-847D-4D0A0EC847C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A25B1-32CF-427B-A48D-75E6F311AD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BA06A1-0FA1-4106-BB00-ACCECE0123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70F76C-2EF6-4DE4-914E-318C75D0F1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A5E0F4-31FB-43C2-AC34-02088C4510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CD4904-916C-400C-BA2F-40C1A6E7B4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BD7862-A2CD-4FB8-BFAC-DFDCA26990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F4B25F-29CB-43BA-B683-619D4DC74E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C60095-9AF9-4AAC-BDED-F83937177A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D79DFC-9C79-4632-BDFD-103275D96F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pPr>
              <a:defRPr/>
            </a:pPr>
            <a:fld id="{BC729D6E-DA33-45F3-892C-A2E97B4DA22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685800" y="2286000"/>
            <a:ext cx="7772400" cy="1143000"/>
          </a:xfrm>
        </p:spPr>
        <p:txBody>
          <a:bodyPr/>
          <a:lstStyle/>
          <a:p>
            <a:pPr eaLnBrk="1" hangingPunct="1"/>
            <a:r>
              <a:rPr lang="en-US" smtClean="0"/>
              <a:t>ECE 171</a:t>
            </a:r>
            <a:br>
              <a:rPr lang="en-US" smtClean="0"/>
            </a:br>
            <a:r>
              <a:rPr lang="en-US" smtClean="0"/>
              <a:t>Digital Circuits</a:t>
            </a:r>
          </a:p>
        </p:txBody>
      </p:sp>
      <p:sp>
        <p:nvSpPr>
          <p:cNvPr id="1028" name="Rectangle 3"/>
          <p:cNvSpPr>
            <a:spLocks noGrp="1" noChangeArrowheads="1"/>
          </p:cNvSpPr>
          <p:nvPr>
            <p:ph type="subTitle" idx="1"/>
          </p:nvPr>
        </p:nvSpPr>
        <p:spPr/>
        <p:txBody>
          <a:bodyPr/>
          <a:lstStyle/>
          <a:p>
            <a:pPr eaLnBrk="1" hangingPunct="1"/>
            <a:endParaRPr lang="en-US" sz="1800" dirty="0" smtClean="0"/>
          </a:p>
          <a:p>
            <a:pPr eaLnBrk="1" hangingPunct="1"/>
            <a:r>
              <a:rPr lang="en-US" sz="1800" dirty="0" smtClean="0"/>
              <a:t>Prof. Marek Perkowski</a:t>
            </a:r>
          </a:p>
          <a:p>
            <a:pPr eaLnBrk="1" hangingPunct="1"/>
            <a:endParaRPr lang="en-US" sz="1800" dirty="0" smtClean="0"/>
          </a:p>
          <a:p>
            <a:pPr eaLnBrk="1" hangingPunct="1">
              <a:spcBef>
                <a:spcPct val="0"/>
              </a:spcBef>
            </a:pPr>
            <a:r>
              <a:rPr lang="en-US" sz="1800" dirty="0" err="1" smtClean="0"/>
              <a:t>Maseeh</a:t>
            </a:r>
            <a:r>
              <a:rPr lang="en-US" sz="1800" dirty="0" smtClean="0"/>
              <a:t> College of Engineering</a:t>
            </a:r>
          </a:p>
          <a:p>
            <a:pPr eaLnBrk="1" hangingPunct="1">
              <a:spcBef>
                <a:spcPct val="0"/>
              </a:spcBef>
            </a:pPr>
            <a:r>
              <a:rPr lang="en-US" sz="1800" dirty="0" smtClean="0"/>
              <a:t>and Computer Science</a:t>
            </a:r>
          </a:p>
        </p:txBody>
      </p:sp>
      <p:graphicFrame>
        <p:nvGraphicFramePr>
          <p:cNvPr id="1026" name="Object 10"/>
          <p:cNvGraphicFramePr>
            <a:graphicFrameLocks noChangeAspect="1"/>
          </p:cNvGraphicFramePr>
          <p:nvPr/>
        </p:nvGraphicFramePr>
        <p:xfrm>
          <a:off x="3276600" y="5648325"/>
          <a:ext cx="2600325" cy="752475"/>
        </p:xfrm>
        <a:graphic>
          <a:graphicData uri="http://schemas.openxmlformats.org/presentationml/2006/ole">
            <mc:AlternateContent xmlns:mc="http://schemas.openxmlformats.org/markup-compatibility/2006">
              <mc:Choice xmlns:v="urn:schemas-microsoft-com:vml" Requires="v">
                <p:oleObj spid="_x0000_s1057" name="Photo Editor Photo" r:id="rId3" imgW="2600000" imgH="752381" progId="">
                  <p:embed/>
                </p:oleObj>
              </mc:Choice>
              <mc:Fallback>
                <p:oleObj name="Photo Editor Photo" r:id="rId3" imgW="2600000" imgH="752381"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648325"/>
                        <a:ext cx="2600325" cy="75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7772400" cy="1143000"/>
          </a:xfrm>
        </p:spPr>
        <p:txBody>
          <a:bodyPr/>
          <a:lstStyle/>
          <a:p>
            <a:pPr eaLnBrk="1" hangingPunct="1"/>
            <a:r>
              <a:rPr lang="en-US" dirty="0" smtClean="0"/>
              <a:t>Our Robots</a:t>
            </a:r>
          </a:p>
        </p:txBody>
      </p:sp>
      <p:sp>
        <p:nvSpPr>
          <p:cNvPr id="8197" name="Rectangle 7"/>
          <p:cNvSpPr>
            <a:spLocks noChangeArrowheads="1"/>
          </p:cNvSpPr>
          <p:nvPr/>
        </p:nvSpPr>
        <p:spPr bwMode="auto">
          <a:xfrm>
            <a:off x="4267200" y="2743200"/>
            <a:ext cx="533400" cy="4114800"/>
          </a:xfrm>
          <a:prstGeom prst="rect">
            <a:avLst/>
          </a:prstGeom>
          <a:solidFill>
            <a:schemeClr val="bg1"/>
          </a:solidFill>
          <a:ln w="9525">
            <a:noFill/>
            <a:miter lim="800000"/>
            <a:headEnd/>
            <a:tailEnd/>
          </a:ln>
        </p:spPr>
        <p:txBody>
          <a:bodyPr wrap="none" anchor="ctr"/>
          <a:lstStyle/>
          <a:p>
            <a:endParaRPr lang="en-US"/>
          </a:p>
        </p:txBody>
      </p:sp>
      <p:sp>
        <p:nvSpPr>
          <p:cNvPr id="8198" name="Rectangle 8"/>
          <p:cNvSpPr>
            <a:spLocks noChangeArrowheads="1"/>
          </p:cNvSpPr>
          <p:nvPr/>
        </p:nvSpPr>
        <p:spPr bwMode="auto">
          <a:xfrm>
            <a:off x="0" y="5791200"/>
            <a:ext cx="6934200" cy="1066800"/>
          </a:xfrm>
          <a:prstGeom prst="rect">
            <a:avLst/>
          </a:prstGeom>
          <a:solidFill>
            <a:schemeClr val="bg1"/>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pPr>
              <a:defRPr/>
            </a:pPr>
            <a:fld id="{2ABA06A1-0FA1-4106-BB00-ACCECE012301}" type="slidenum">
              <a:rPr lang="en-US" smtClean="0"/>
              <a:pPr>
                <a:defRPr/>
              </a:pPr>
              <a:t>10</a:t>
            </a:fld>
            <a:endParaRPr lang="en-US"/>
          </a:p>
        </p:txBody>
      </p:sp>
      <p:pic>
        <p:nvPicPr>
          <p:cNvPr id="2050" name="Picture 2" descr="Znalezione obrazy dla zapytania robot  theatre PSU ore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 y="609600"/>
            <a:ext cx="4141304" cy="62119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nalezione obrazy dla zapytania curie sklodowska robot Port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506" y="609600"/>
            <a:ext cx="4735995" cy="3326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nalezione obrazy dla zapytania melih erdogan rob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024" y="3352800"/>
            <a:ext cx="5256976" cy="343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85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Digital Systems</a:t>
            </a:r>
          </a:p>
        </p:txBody>
      </p:sp>
      <p:sp>
        <p:nvSpPr>
          <p:cNvPr id="9219" name="Rectangle 3"/>
          <p:cNvSpPr>
            <a:spLocks noGrp="1" noChangeArrowheads="1"/>
          </p:cNvSpPr>
          <p:nvPr>
            <p:ph type="body" idx="1"/>
          </p:nvPr>
        </p:nvSpPr>
        <p:spPr/>
        <p:txBody>
          <a:bodyPr/>
          <a:lstStyle/>
          <a:p>
            <a:pPr eaLnBrk="1" hangingPunct="1"/>
            <a:r>
              <a:rPr lang="en-US" smtClean="0"/>
              <a:t>Two Valued (Binary) System</a:t>
            </a:r>
          </a:p>
          <a:p>
            <a:pPr lvl="1" eaLnBrk="1" hangingPunct="1"/>
            <a:r>
              <a:rPr lang="en-US" smtClean="0"/>
              <a:t>On/Off</a:t>
            </a:r>
          </a:p>
          <a:p>
            <a:pPr lvl="1" eaLnBrk="1" hangingPunct="1"/>
            <a:r>
              <a:rPr lang="en-US" smtClean="0"/>
              <a:t>High/Low Voltage</a:t>
            </a:r>
          </a:p>
          <a:p>
            <a:pPr lvl="1" eaLnBrk="1" hangingPunct="1"/>
            <a:r>
              <a:rPr lang="en-US" smtClean="0"/>
              <a:t>Open/Closed Switch (vs. “Dimmer” Switch)</a:t>
            </a:r>
          </a:p>
          <a:p>
            <a:pPr lvl="1" eaLnBrk="1" hangingPunct="1"/>
            <a:r>
              <a:rPr lang="en-US" smtClean="0"/>
              <a:t>Magnetized/Unmagnetized</a:t>
            </a:r>
          </a:p>
          <a:p>
            <a:pPr lvl="1" eaLnBrk="1" hangingPunct="1"/>
            <a:r>
              <a:rPr lang="en-US" smtClean="0"/>
              <a:t>1/0</a:t>
            </a: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Digital vs. Analog Systems</a:t>
            </a:r>
          </a:p>
        </p:txBody>
      </p:sp>
      <p:sp>
        <p:nvSpPr>
          <p:cNvPr id="10243" name="Rectangle 3"/>
          <p:cNvSpPr>
            <a:spLocks noGrp="1" noChangeArrowheads="1"/>
          </p:cNvSpPr>
          <p:nvPr>
            <p:ph type="body" idx="1"/>
          </p:nvPr>
        </p:nvSpPr>
        <p:spPr>
          <a:xfrm>
            <a:off x="228600" y="1981200"/>
            <a:ext cx="8229600" cy="4114800"/>
          </a:xfrm>
        </p:spPr>
        <p:txBody>
          <a:bodyPr/>
          <a:lstStyle/>
          <a:p>
            <a:pPr eaLnBrk="1" hangingPunct="1"/>
            <a:r>
              <a:rPr lang="en-US" dirty="0" smtClean="0"/>
              <a:t>Analog systems</a:t>
            </a:r>
          </a:p>
          <a:p>
            <a:pPr lvl="1" eaLnBrk="1" hangingPunct="1"/>
            <a:r>
              <a:rPr lang="en-US" dirty="0" smtClean="0"/>
              <a:t>continuous change</a:t>
            </a:r>
          </a:p>
          <a:p>
            <a:pPr eaLnBrk="1" hangingPunct="1"/>
            <a:endParaRPr lang="en-US" dirty="0" smtClean="0"/>
          </a:p>
          <a:p>
            <a:pPr eaLnBrk="1" hangingPunct="1"/>
            <a:endParaRPr lang="en-US" dirty="0"/>
          </a:p>
          <a:p>
            <a:pPr eaLnBrk="1" hangingPunct="1"/>
            <a:r>
              <a:rPr lang="en-US" dirty="0" smtClean="0"/>
              <a:t>Digital systems</a:t>
            </a:r>
          </a:p>
          <a:p>
            <a:pPr lvl="1" eaLnBrk="1" hangingPunct="1"/>
            <a:r>
              <a:rPr lang="en-US" dirty="0" smtClean="0"/>
              <a:t>discrete change</a:t>
            </a:r>
          </a:p>
        </p:txBody>
      </p:sp>
      <p:pic>
        <p:nvPicPr>
          <p:cNvPr id="10244" name="Picture 4"/>
          <p:cNvPicPr>
            <a:picLocks noChangeAspect="1" noChangeArrowheads="1"/>
          </p:cNvPicPr>
          <p:nvPr/>
        </p:nvPicPr>
        <p:blipFill>
          <a:blip r:embed="rId2"/>
          <a:srcRect l="13986" r="13287" b="25616"/>
          <a:stretch>
            <a:fillRect/>
          </a:stretch>
        </p:blipFill>
        <p:spPr bwMode="auto">
          <a:xfrm>
            <a:off x="4267200" y="1447800"/>
            <a:ext cx="4668838"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BA06A1-0FA1-4106-BB00-ACCECE012301}" type="slidenum">
              <a:rPr lang="en-US" smtClean="0"/>
              <a:pPr>
                <a:defRPr/>
              </a:pPr>
              <a:t>12</a:t>
            </a:fld>
            <a:endParaRPr lang="en-US"/>
          </a:p>
        </p:txBody>
      </p:sp>
      <p:sp>
        <p:nvSpPr>
          <p:cNvPr id="2" name="Right Arrow 1"/>
          <p:cNvSpPr/>
          <p:nvPr/>
        </p:nvSpPr>
        <p:spPr>
          <a:xfrm>
            <a:off x="3276600" y="3124200"/>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432048" y="4953000"/>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Digital vs. Analog</a:t>
            </a:r>
          </a:p>
        </p:txBody>
      </p:sp>
      <p:pic>
        <p:nvPicPr>
          <p:cNvPr id="11267" name="Picture 4" descr="Sine"/>
          <p:cNvPicPr>
            <a:picLocks noChangeAspect="1" noChangeArrowheads="1"/>
          </p:cNvPicPr>
          <p:nvPr/>
        </p:nvPicPr>
        <p:blipFill>
          <a:blip r:embed="rId2"/>
          <a:srcRect/>
          <a:stretch>
            <a:fillRect/>
          </a:stretch>
        </p:blipFill>
        <p:spPr bwMode="auto">
          <a:xfrm>
            <a:off x="533400" y="1981200"/>
            <a:ext cx="3962400" cy="1757363"/>
          </a:xfrm>
          <a:prstGeom prst="rect">
            <a:avLst/>
          </a:prstGeom>
          <a:noFill/>
          <a:ln w="9525">
            <a:noFill/>
            <a:miter lim="800000"/>
            <a:headEnd/>
            <a:tailEnd/>
          </a:ln>
        </p:spPr>
      </p:pic>
      <p:pic>
        <p:nvPicPr>
          <p:cNvPr id="11268" name="Picture 5" descr="SineSampled"/>
          <p:cNvPicPr>
            <a:picLocks noChangeAspect="1" noChangeArrowheads="1"/>
          </p:cNvPicPr>
          <p:nvPr/>
        </p:nvPicPr>
        <p:blipFill>
          <a:blip r:embed="rId3"/>
          <a:srcRect/>
          <a:stretch>
            <a:fillRect/>
          </a:stretch>
        </p:blipFill>
        <p:spPr bwMode="auto">
          <a:xfrm>
            <a:off x="533400" y="3886200"/>
            <a:ext cx="3962400" cy="1955800"/>
          </a:xfrm>
          <a:prstGeom prst="rect">
            <a:avLst/>
          </a:prstGeom>
          <a:noFill/>
          <a:ln w="9525">
            <a:noFill/>
            <a:miter lim="800000"/>
            <a:headEnd/>
            <a:tailEnd/>
          </a:ln>
        </p:spPr>
      </p:pic>
      <p:sp>
        <p:nvSpPr>
          <p:cNvPr id="11269" name="Text Box 6"/>
          <p:cNvSpPr txBox="1">
            <a:spLocks noChangeArrowheads="1"/>
          </p:cNvSpPr>
          <p:nvPr/>
        </p:nvSpPr>
        <p:spPr bwMode="auto">
          <a:xfrm>
            <a:off x="4860925" y="2632075"/>
            <a:ext cx="1610056" cy="461665"/>
          </a:xfrm>
          <a:prstGeom prst="rect">
            <a:avLst/>
          </a:prstGeom>
          <a:noFill/>
          <a:ln w="9525">
            <a:noFill/>
            <a:miter lim="800000"/>
            <a:headEnd/>
            <a:tailEnd/>
          </a:ln>
        </p:spPr>
        <p:txBody>
          <a:bodyPr wrap="none">
            <a:spAutoFit/>
          </a:bodyPr>
          <a:lstStyle/>
          <a:p>
            <a:r>
              <a:rPr lang="en-US">
                <a:latin typeface="+mj-lt"/>
              </a:rPr>
              <a:t>Continuous</a:t>
            </a:r>
          </a:p>
        </p:txBody>
      </p:sp>
      <p:sp>
        <p:nvSpPr>
          <p:cNvPr id="11270" name="Text Box 7"/>
          <p:cNvSpPr txBox="1">
            <a:spLocks noChangeArrowheads="1"/>
          </p:cNvSpPr>
          <p:nvPr/>
        </p:nvSpPr>
        <p:spPr bwMode="auto">
          <a:xfrm>
            <a:off x="4860925" y="4689475"/>
            <a:ext cx="1198563" cy="457200"/>
          </a:xfrm>
          <a:prstGeom prst="rect">
            <a:avLst/>
          </a:prstGeom>
          <a:noFill/>
          <a:ln w="9525">
            <a:noFill/>
            <a:miter lim="800000"/>
            <a:headEnd/>
            <a:tailEnd/>
          </a:ln>
        </p:spPr>
        <p:txBody>
          <a:bodyPr wrap="none">
            <a:spAutoFit/>
          </a:bodyPr>
          <a:lstStyle/>
          <a:p>
            <a:r>
              <a:rPr lang="en-US">
                <a:latin typeface="+mj-lt"/>
              </a:rPr>
              <a:t>Discrete</a:t>
            </a:r>
          </a:p>
        </p:txBody>
      </p:sp>
      <p:sp>
        <p:nvSpPr>
          <p:cNvPr id="11271" name="Text Box 8"/>
          <p:cNvSpPr txBox="1">
            <a:spLocks noChangeArrowheads="1"/>
          </p:cNvSpPr>
          <p:nvPr/>
        </p:nvSpPr>
        <p:spPr bwMode="auto">
          <a:xfrm>
            <a:off x="4937125" y="3165475"/>
            <a:ext cx="2036763" cy="457200"/>
          </a:xfrm>
          <a:prstGeom prst="rect">
            <a:avLst/>
          </a:prstGeom>
          <a:noFill/>
          <a:ln w="9525">
            <a:noFill/>
            <a:miter lim="800000"/>
            <a:headEnd/>
            <a:tailEnd/>
          </a:ln>
        </p:spPr>
        <p:txBody>
          <a:bodyPr wrap="none">
            <a:spAutoFit/>
          </a:bodyPr>
          <a:lstStyle/>
          <a:p>
            <a:r>
              <a:rPr lang="en-US">
                <a:latin typeface="+mj-lt"/>
              </a:rPr>
              <a:t>(Analog audio)</a:t>
            </a:r>
          </a:p>
        </p:txBody>
      </p:sp>
      <p:sp>
        <p:nvSpPr>
          <p:cNvPr id="11272" name="Text Box 9"/>
          <p:cNvSpPr txBox="1">
            <a:spLocks noChangeArrowheads="1"/>
          </p:cNvSpPr>
          <p:nvPr/>
        </p:nvSpPr>
        <p:spPr bwMode="auto">
          <a:xfrm>
            <a:off x="4937125" y="5222875"/>
            <a:ext cx="3152594" cy="461665"/>
          </a:xfrm>
          <a:prstGeom prst="rect">
            <a:avLst/>
          </a:prstGeom>
          <a:noFill/>
          <a:ln w="9525">
            <a:noFill/>
            <a:miter lim="800000"/>
            <a:headEnd/>
            <a:tailEnd/>
          </a:ln>
        </p:spPr>
        <p:txBody>
          <a:bodyPr wrap="none">
            <a:spAutoFit/>
          </a:bodyPr>
          <a:lstStyle/>
          <a:p>
            <a:r>
              <a:rPr lang="en-US">
                <a:latin typeface="+mj-lt"/>
              </a:rPr>
              <a:t>(Digital audio: CD, MP3)</a:t>
            </a:r>
          </a:p>
        </p:txBody>
      </p:sp>
      <p:sp>
        <p:nvSpPr>
          <p:cNvPr id="9" name="Slide Number Placeholder 8"/>
          <p:cNvSpPr>
            <a:spLocks noGrp="1"/>
          </p:cNvSpPr>
          <p:nvPr>
            <p:ph type="sldNum" sz="quarter" idx="12"/>
          </p:nvPr>
        </p:nvSpPr>
        <p:spPr/>
        <p:txBody>
          <a:bodyPr/>
          <a:lstStyle/>
          <a:p>
            <a:pPr>
              <a:defRPr/>
            </a:pPr>
            <a:fld id="{2ABA06A1-0FA1-4106-BB00-ACCECE012301}"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1336"/>
            <a:ext cx="9144000" cy="1143000"/>
          </a:xfrm>
          <a:solidFill>
            <a:schemeClr val="accent1">
              <a:lumMod val="40000"/>
              <a:lumOff val="60000"/>
            </a:schemeClr>
          </a:solidFill>
        </p:spPr>
        <p:txBody>
          <a:bodyPr/>
          <a:lstStyle/>
          <a:p>
            <a:pPr eaLnBrk="1" hangingPunct="1"/>
            <a:r>
              <a:rPr lang="en-US" sz="8000" dirty="0" smtClean="0"/>
              <a:t>Lecture 1</a:t>
            </a:r>
          </a:p>
        </p:txBody>
      </p:sp>
      <p:sp>
        <p:nvSpPr>
          <p:cNvPr id="12291" name="Rectangle 3"/>
          <p:cNvSpPr>
            <a:spLocks noGrp="1" noChangeArrowheads="1"/>
          </p:cNvSpPr>
          <p:nvPr>
            <p:ph type="body" idx="1"/>
          </p:nvPr>
        </p:nvSpPr>
        <p:spPr/>
        <p:txBody>
          <a:bodyPr/>
          <a:lstStyle/>
          <a:p>
            <a:pPr eaLnBrk="1" hangingPunct="1"/>
            <a:r>
              <a:rPr lang="en-US" dirty="0" smtClean="0"/>
              <a:t>Topics</a:t>
            </a:r>
          </a:p>
          <a:p>
            <a:pPr lvl="1" eaLnBrk="1" hangingPunct="1"/>
            <a:r>
              <a:rPr lang="en-US" dirty="0" smtClean="0"/>
              <a:t>Radix number representations</a:t>
            </a:r>
          </a:p>
          <a:p>
            <a:pPr lvl="2" eaLnBrk="1" hangingPunct="1"/>
            <a:r>
              <a:rPr lang="en-US" dirty="0" smtClean="0"/>
              <a:t>Decimal, Binary, Octal, Hexadecimal</a:t>
            </a:r>
          </a:p>
          <a:p>
            <a:pPr lvl="2" eaLnBrk="1" hangingPunct="1"/>
            <a:r>
              <a:rPr lang="en-US" dirty="0" smtClean="0"/>
              <a:t>Conversions</a:t>
            </a:r>
          </a:p>
          <a:p>
            <a:pPr lvl="3" eaLnBrk="1" hangingPunct="1"/>
            <a:r>
              <a:rPr lang="en-US" dirty="0" smtClean="0"/>
              <a:t>Decimal to Binary, Octal, Hexadecimal</a:t>
            </a:r>
          </a:p>
          <a:p>
            <a:pPr lvl="3" eaLnBrk="1" hangingPunct="1"/>
            <a:r>
              <a:rPr lang="en-US" dirty="0" smtClean="0"/>
              <a:t>Binary, Octal, Hexadecimal to Decimal</a:t>
            </a:r>
          </a:p>
          <a:p>
            <a:pPr lvl="3" eaLnBrk="1" hangingPunct="1"/>
            <a:r>
              <a:rPr lang="en-US" dirty="0" smtClean="0"/>
              <a:t>Group of 3 for Octal</a:t>
            </a:r>
          </a:p>
          <a:p>
            <a:pPr lvl="3" eaLnBrk="1" hangingPunct="1"/>
            <a:r>
              <a:rPr lang="en-US" dirty="0" smtClean="0"/>
              <a:t>Group of 4 for Hexadecimal</a:t>
            </a: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172200"/>
          </a:xfrm>
          <a:solidFill>
            <a:srgbClr val="FFFF00"/>
          </a:solidFill>
        </p:spPr>
        <p:txBody>
          <a:bodyPr/>
          <a:lstStyle/>
          <a:p>
            <a:pPr eaLnBrk="1" hangingPunct="1"/>
            <a:r>
              <a:rPr lang="en-US" sz="9600" b="1" dirty="0" smtClean="0">
                <a:solidFill>
                  <a:srgbClr val="FF0000"/>
                </a:solidFill>
                <a:effectLst>
                  <a:outerShdw blurRad="38100" dist="38100" dir="2700000" algn="tl">
                    <a:srgbClr val="000000">
                      <a:alpha val="43137"/>
                    </a:srgbClr>
                  </a:outerShdw>
                </a:effectLst>
              </a:rPr>
              <a:t>Decimal and Binary Numbers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3021"/>
            <a:ext cx="9144000" cy="861217"/>
          </a:xfrm>
          <a:solidFill>
            <a:srgbClr val="FFFF00"/>
          </a:solidFill>
        </p:spPr>
        <p:txBody>
          <a:bodyPr/>
          <a:lstStyle/>
          <a:p>
            <a:pPr eaLnBrk="1" hangingPunct="1"/>
            <a:r>
              <a:rPr lang="en-US" dirty="0" smtClean="0"/>
              <a:t>Decimal</a:t>
            </a:r>
          </a:p>
        </p:txBody>
      </p:sp>
      <p:grpSp>
        <p:nvGrpSpPr>
          <p:cNvPr id="2" name="Group 28"/>
          <p:cNvGrpSpPr>
            <a:grpSpLocks/>
          </p:cNvGrpSpPr>
          <p:nvPr/>
        </p:nvGrpSpPr>
        <p:grpSpPr bwMode="auto">
          <a:xfrm>
            <a:off x="2057400" y="2362201"/>
            <a:ext cx="4881563" cy="1446213"/>
            <a:chOff x="1296" y="1488"/>
            <a:chExt cx="3075" cy="911"/>
          </a:xfrm>
        </p:grpSpPr>
        <p:sp>
          <p:nvSpPr>
            <p:cNvPr id="13332" name="Text Box 4"/>
            <p:cNvSpPr txBox="1">
              <a:spLocks noChangeArrowheads="1"/>
            </p:cNvSpPr>
            <p:nvPr/>
          </p:nvSpPr>
          <p:spPr bwMode="auto">
            <a:xfrm>
              <a:off x="1296" y="1632"/>
              <a:ext cx="989" cy="446"/>
            </a:xfrm>
            <a:prstGeom prst="rect">
              <a:avLst/>
            </a:prstGeom>
            <a:noFill/>
            <a:ln w="9525">
              <a:noFill/>
              <a:miter lim="800000"/>
              <a:headEnd/>
              <a:tailEnd/>
            </a:ln>
          </p:spPr>
          <p:txBody>
            <a:bodyPr wrap="none">
              <a:spAutoFit/>
            </a:bodyPr>
            <a:lstStyle/>
            <a:p>
              <a:r>
                <a:rPr lang="en-US" sz="4000">
                  <a:latin typeface="+mj-lt"/>
                </a:rPr>
                <a:t>6234</a:t>
              </a:r>
              <a:r>
                <a:rPr lang="en-US" sz="4000" baseline="-25000">
                  <a:latin typeface="+mj-lt"/>
                </a:rPr>
                <a:t>10</a:t>
              </a:r>
            </a:p>
          </p:txBody>
        </p:sp>
        <p:sp>
          <p:nvSpPr>
            <p:cNvPr id="13333" name="Text Box 5"/>
            <p:cNvSpPr txBox="1">
              <a:spLocks noChangeArrowheads="1"/>
            </p:cNvSpPr>
            <p:nvPr/>
          </p:nvSpPr>
          <p:spPr bwMode="auto">
            <a:xfrm>
              <a:off x="2688" y="1488"/>
              <a:ext cx="1683" cy="911"/>
            </a:xfrm>
            <a:prstGeom prst="rect">
              <a:avLst/>
            </a:prstGeom>
            <a:noFill/>
            <a:ln w="9525">
              <a:noFill/>
              <a:miter lim="800000"/>
              <a:headEnd/>
              <a:tailEnd/>
            </a:ln>
          </p:spPr>
          <p:txBody>
            <a:bodyPr wrap="none">
              <a:spAutoFit/>
            </a:bodyPr>
            <a:lstStyle/>
            <a:p>
              <a:pPr marL="457200" indent="-457200">
                <a:buFontTx/>
                <a:buAutoNum type="arabicPlain" startAt="1000"/>
              </a:pPr>
              <a:r>
                <a:rPr lang="en-US">
                  <a:latin typeface="+mj-lt"/>
                </a:rPr>
                <a:t>  100    10      1</a:t>
              </a:r>
            </a:p>
            <a:p>
              <a:pPr marL="457200" indent="-457200"/>
              <a:r>
                <a:rPr lang="en-US">
                  <a:latin typeface="+mj-lt"/>
                </a:rPr>
                <a:t>  10</a:t>
              </a:r>
              <a:r>
                <a:rPr lang="en-US" baseline="30000">
                  <a:latin typeface="+mj-lt"/>
                </a:rPr>
                <a:t>3</a:t>
              </a:r>
              <a:r>
                <a:rPr lang="en-US">
                  <a:latin typeface="+mj-lt"/>
                </a:rPr>
                <a:t>    10</a:t>
              </a:r>
              <a:r>
                <a:rPr lang="en-US" baseline="30000">
                  <a:latin typeface="+mj-lt"/>
                </a:rPr>
                <a:t>2</a:t>
              </a:r>
              <a:r>
                <a:rPr lang="en-US">
                  <a:latin typeface="+mj-lt"/>
                </a:rPr>
                <a:t>   10</a:t>
              </a:r>
              <a:r>
                <a:rPr lang="en-US" baseline="30000">
                  <a:latin typeface="+mj-lt"/>
                </a:rPr>
                <a:t>1</a:t>
              </a:r>
              <a:r>
                <a:rPr lang="en-US">
                  <a:latin typeface="+mj-lt"/>
                </a:rPr>
                <a:t>   10</a:t>
              </a:r>
              <a:r>
                <a:rPr lang="en-US" baseline="30000">
                  <a:latin typeface="+mj-lt"/>
                </a:rPr>
                <a:t>0</a:t>
              </a:r>
            </a:p>
            <a:p>
              <a:pPr marL="457200" indent="-457200"/>
              <a:endParaRPr lang="en-US" baseline="30000">
                <a:latin typeface="+mj-lt"/>
              </a:endParaRPr>
            </a:p>
            <a:p>
              <a:pPr marL="457200" indent="-457200"/>
              <a:r>
                <a:rPr lang="en-US">
                  <a:latin typeface="+mj-lt"/>
                </a:rPr>
                <a:t>     6       2      3      4</a:t>
              </a:r>
            </a:p>
          </p:txBody>
        </p:sp>
      </p:grpSp>
      <p:sp>
        <p:nvSpPr>
          <p:cNvPr id="4102" name="Rectangle 6"/>
          <p:cNvSpPr>
            <a:spLocks noChangeArrowheads="1"/>
          </p:cNvSpPr>
          <p:nvPr/>
        </p:nvSpPr>
        <p:spPr bwMode="auto">
          <a:xfrm>
            <a:off x="-247650" y="4800600"/>
            <a:ext cx="8836073" cy="1528624"/>
          </a:xfrm>
          <a:prstGeom prst="rect">
            <a:avLst/>
          </a:prstGeom>
          <a:noFill/>
          <a:ln w="9525">
            <a:noFill/>
            <a:miter lim="800000"/>
            <a:headEnd/>
            <a:tailEnd/>
          </a:ln>
        </p:spPr>
        <p:txBody>
          <a:bodyPr wrap="none">
            <a:spAutoFit/>
          </a:bodyPr>
          <a:lstStyle/>
          <a:p>
            <a:r>
              <a:rPr lang="en-US" sz="2800" dirty="0">
                <a:latin typeface="+mj-lt"/>
                <a:cs typeface="Times New Roman" pitchFamily="18" charset="0"/>
              </a:rPr>
              <a:t>   d</a:t>
            </a:r>
            <a:r>
              <a:rPr lang="en-US" sz="2800" baseline="-25000" dirty="0">
                <a:latin typeface="+mj-lt"/>
                <a:cs typeface="Times New Roman" pitchFamily="18" charset="0"/>
              </a:rPr>
              <a:t>n</a:t>
            </a:r>
            <a:r>
              <a:rPr lang="en-US" sz="2800" dirty="0">
                <a:latin typeface="+mj-lt"/>
                <a:cs typeface="Times New Roman" pitchFamily="18" charset="0"/>
              </a:rPr>
              <a:t>d</a:t>
            </a:r>
            <a:r>
              <a:rPr lang="en-US" sz="2800" baseline="-25000" dirty="0">
                <a:latin typeface="+mj-lt"/>
                <a:cs typeface="Times New Roman" pitchFamily="18" charset="0"/>
              </a:rPr>
              <a:t>n-1</a:t>
            </a:r>
            <a:r>
              <a:rPr lang="en-US" sz="2800" dirty="0">
                <a:latin typeface="+mj-lt"/>
                <a:cs typeface="Times New Roman" pitchFamily="18" charset="0"/>
              </a:rPr>
              <a:t>…d</a:t>
            </a:r>
            <a:r>
              <a:rPr lang="en-US" sz="2800" baseline="-25000" dirty="0">
                <a:latin typeface="+mj-lt"/>
                <a:cs typeface="Times New Roman" pitchFamily="18" charset="0"/>
              </a:rPr>
              <a:t>1</a:t>
            </a:r>
            <a:r>
              <a:rPr lang="en-US" sz="2800" dirty="0">
                <a:latin typeface="+mj-lt"/>
                <a:cs typeface="Times New Roman" pitchFamily="18" charset="0"/>
              </a:rPr>
              <a:t>d</a:t>
            </a:r>
            <a:r>
              <a:rPr lang="en-US" sz="2800" baseline="-25000" dirty="0">
                <a:latin typeface="+mj-lt"/>
                <a:cs typeface="Times New Roman" pitchFamily="18" charset="0"/>
              </a:rPr>
              <a:t>0</a:t>
            </a:r>
            <a:r>
              <a:rPr lang="en-US" sz="2800" dirty="0">
                <a:latin typeface="+mj-lt"/>
                <a:cs typeface="Times New Roman" pitchFamily="18" charset="0"/>
              </a:rPr>
              <a:t> =  </a:t>
            </a:r>
            <a:r>
              <a:rPr lang="en-US" sz="2800" dirty="0" err="1">
                <a:latin typeface="+mj-lt"/>
                <a:cs typeface="Times New Roman" pitchFamily="18" charset="0"/>
              </a:rPr>
              <a:t>d</a:t>
            </a:r>
            <a:r>
              <a:rPr lang="en-US" sz="2800" baseline="-30000" dirty="0" err="1">
                <a:latin typeface="+mj-lt"/>
                <a:cs typeface="Times New Roman" pitchFamily="18" charset="0"/>
              </a:rPr>
              <a:t>n</a:t>
            </a:r>
            <a:r>
              <a:rPr lang="en-US" sz="2800" dirty="0">
                <a:latin typeface="+mj-lt"/>
                <a:cs typeface="Times New Roman" pitchFamily="18" charset="0"/>
              </a:rPr>
              <a:t> x 10</a:t>
            </a:r>
            <a:r>
              <a:rPr lang="en-US" sz="2800" baseline="30000" dirty="0">
                <a:latin typeface="+mj-lt"/>
                <a:cs typeface="Times New Roman" pitchFamily="18" charset="0"/>
              </a:rPr>
              <a:t>n</a:t>
            </a:r>
            <a:r>
              <a:rPr lang="en-US" sz="2800" dirty="0">
                <a:latin typeface="+mj-lt"/>
                <a:cs typeface="Times New Roman" pitchFamily="18" charset="0"/>
              </a:rPr>
              <a:t> + d</a:t>
            </a:r>
            <a:r>
              <a:rPr lang="en-US" sz="2800" baseline="-30000" dirty="0">
                <a:latin typeface="+mj-lt"/>
                <a:cs typeface="Times New Roman" pitchFamily="18" charset="0"/>
              </a:rPr>
              <a:t>n-1 </a:t>
            </a:r>
            <a:r>
              <a:rPr lang="en-US" sz="2800" dirty="0">
                <a:latin typeface="+mj-lt"/>
                <a:cs typeface="Times New Roman" pitchFamily="18" charset="0"/>
              </a:rPr>
              <a:t>x 10</a:t>
            </a:r>
            <a:r>
              <a:rPr lang="en-US" sz="2800" baseline="30000" dirty="0">
                <a:latin typeface="+mj-lt"/>
                <a:cs typeface="Times New Roman" pitchFamily="18" charset="0"/>
              </a:rPr>
              <a:t>n-1 </a:t>
            </a:r>
            <a:r>
              <a:rPr lang="en-US" sz="2800" dirty="0">
                <a:latin typeface="+mj-lt"/>
                <a:cs typeface="Times New Roman" pitchFamily="18" charset="0"/>
              </a:rPr>
              <a:t>+ … d</a:t>
            </a:r>
            <a:r>
              <a:rPr lang="en-US" sz="2800" baseline="-30000" dirty="0">
                <a:latin typeface="+mj-lt"/>
                <a:cs typeface="Times New Roman" pitchFamily="18" charset="0"/>
              </a:rPr>
              <a:t>1</a:t>
            </a:r>
            <a:r>
              <a:rPr lang="en-US" sz="2800" dirty="0">
                <a:latin typeface="+mj-lt"/>
                <a:cs typeface="Times New Roman" pitchFamily="18" charset="0"/>
              </a:rPr>
              <a:t> x 10</a:t>
            </a:r>
            <a:r>
              <a:rPr lang="en-US" sz="2800" baseline="30000" dirty="0">
                <a:latin typeface="+mj-lt"/>
                <a:cs typeface="Times New Roman" pitchFamily="18" charset="0"/>
              </a:rPr>
              <a:t>1  </a:t>
            </a:r>
            <a:r>
              <a:rPr lang="en-US" sz="2800" dirty="0">
                <a:latin typeface="+mj-lt"/>
                <a:cs typeface="Times New Roman" pitchFamily="18" charset="0"/>
              </a:rPr>
              <a:t>+  d</a:t>
            </a:r>
            <a:r>
              <a:rPr lang="en-US" sz="2800" baseline="-30000" dirty="0">
                <a:latin typeface="+mj-lt"/>
                <a:cs typeface="Times New Roman" pitchFamily="18" charset="0"/>
              </a:rPr>
              <a:t>0</a:t>
            </a:r>
            <a:r>
              <a:rPr lang="en-US" sz="2800" dirty="0">
                <a:latin typeface="+mj-lt"/>
                <a:cs typeface="Times New Roman" pitchFamily="18" charset="0"/>
              </a:rPr>
              <a:t> x 10</a:t>
            </a:r>
            <a:r>
              <a:rPr lang="en-US" sz="2800" baseline="30000" dirty="0">
                <a:latin typeface="+mj-lt"/>
                <a:cs typeface="Times New Roman" pitchFamily="18" charset="0"/>
              </a:rPr>
              <a:t>0</a:t>
            </a:r>
          </a:p>
          <a:p>
            <a:endParaRPr lang="en-US" sz="2800" baseline="30000" dirty="0">
              <a:latin typeface="+mj-lt"/>
              <a:cs typeface="Times New Roman" pitchFamily="18" charset="0"/>
            </a:endParaRPr>
          </a:p>
          <a:p>
            <a:r>
              <a:rPr lang="en-US" sz="2800" dirty="0">
                <a:latin typeface="+mj-lt"/>
                <a:cs typeface="Times New Roman" pitchFamily="18" charset="0"/>
              </a:rPr>
              <a:t>        where: 0 </a:t>
            </a:r>
            <a:r>
              <a:rPr lang="en-US" sz="2800" dirty="0">
                <a:latin typeface="Symbol" pitchFamily="18" charset="2"/>
                <a:cs typeface="Times New Roman" pitchFamily="18" charset="0"/>
              </a:rPr>
              <a:t>£</a:t>
            </a:r>
            <a:r>
              <a:rPr lang="en-US" sz="2800" dirty="0">
                <a:latin typeface="+mj-lt"/>
                <a:cs typeface="Times New Roman" pitchFamily="18" charset="0"/>
              </a:rPr>
              <a:t> d </a:t>
            </a:r>
            <a:r>
              <a:rPr lang="en-US" sz="2800" dirty="0">
                <a:latin typeface="Symbol" pitchFamily="18" charset="2"/>
                <a:cs typeface="Times New Roman" pitchFamily="18" charset="0"/>
              </a:rPr>
              <a:t>£</a:t>
            </a:r>
            <a:r>
              <a:rPr lang="en-US" sz="2800" dirty="0">
                <a:latin typeface="+mj-lt"/>
                <a:cs typeface="Times New Roman" pitchFamily="18" charset="0"/>
              </a:rPr>
              <a:t> 9</a:t>
            </a:r>
          </a:p>
          <a:p>
            <a:endParaRPr lang="en-US" sz="2800" baseline="30000" dirty="0">
              <a:latin typeface="+mj-lt"/>
              <a:cs typeface="Times New Roman" pitchFamily="18" charset="0"/>
            </a:endParaRPr>
          </a:p>
        </p:txBody>
      </p:sp>
      <p:sp>
        <p:nvSpPr>
          <p:cNvPr id="4103" name="Rectangle 7"/>
          <p:cNvSpPr>
            <a:spLocks noChangeArrowheads="1"/>
          </p:cNvSpPr>
          <p:nvPr/>
        </p:nvSpPr>
        <p:spPr bwMode="auto">
          <a:xfrm>
            <a:off x="914400" y="3962400"/>
            <a:ext cx="6838950"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6234</a:t>
            </a:r>
            <a:r>
              <a:rPr lang="en-US" sz="2800" baseline="-25000">
                <a:latin typeface="+mj-lt"/>
                <a:cs typeface="Times New Roman" pitchFamily="18" charset="0"/>
              </a:rPr>
              <a:t>10</a:t>
            </a:r>
            <a:r>
              <a:rPr lang="en-US" sz="2800">
                <a:latin typeface="+mj-lt"/>
                <a:cs typeface="Times New Roman" pitchFamily="18" charset="0"/>
              </a:rPr>
              <a:t> =  6 x 10</a:t>
            </a:r>
            <a:r>
              <a:rPr lang="en-US" sz="2800" baseline="30000">
                <a:latin typeface="+mj-lt"/>
                <a:cs typeface="Times New Roman" pitchFamily="18" charset="0"/>
              </a:rPr>
              <a:t>3</a:t>
            </a:r>
            <a:r>
              <a:rPr lang="en-US" sz="2800">
                <a:latin typeface="+mj-lt"/>
                <a:cs typeface="Times New Roman" pitchFamily="18" charset="0"/>
              </a:rPr>
              <a:t> + 2</a:t>
            </a:r>
            <a:r>
              <a:rPr lang="en-US" sz="2800" baseline="-30000">
                <a:latin typeface="+mj-lt"/>
                <a:cs typeface="Times New Roman" pitchFamily="18" charset="0"/>
              </a:rPr>
              <a:t> </a:t>
            </a:r>
            <a:r>
              <a:rPr lang="en-US" sz="2800">
                <a:latin typeface="+mj-lt"/>
                <a:cs typeface="Times New Roman" pitchFamily="18" charset="0"/>
              </a:rPr>
              <a:t>x 10</a:t>
            </a:r>
            <a:r>
              <a:rPr lang="en-US" sz="2800" baseline="30000">
                <a:latin typeface="+mj-lt"/>
                <a:cs typeface="Times New Roman" pitchFamily="18" charset="0"/>
              </a:rPr>
              <a:t>2 </a:t>
            </a:r>
            <a:r>
              <a:rPr lang="en-US" sz="2800">
                <a:latin typeface="+mj-lt"/>
                <a:cs typeface="Times New Roman" pitchFamily="18" charset="0"/>
              </a:rPr>
              <a:t>+ 3 x 10</a:t>
            </a:r>
            <a:r>
              <a:rPr lang="en-US" sz="2800" baseline="30000">
                <a:latin typeface="+mj-lt"/>
                <a:cs typeface="Times New Roman" pitchFamily="18" charset="0"/>
              </a:rPr>
              <a:t>1  </a:t>
            </a:r>
            <a:r>
              <a:rPr lang="en-US" sz="2800">
                <a:latin typeface="+mj-lt"/>
                <a:cs typeface="Times New Roman" pitchFamily="18" charset="0"/>
              </a:rPr>
              <a:t>+  4 x 10</a:t>
            </a:r>
            <a:r>
              <a:rPr lang="en-US" sz="2800" baseline="30000">
                <a:latin typeface="+mj-lt"/>
                <a:cs typeface="Times New Roman" pitchFamily="18" charset="0"/>
              </a:rPr>
              <a:t>0</a:t>
            </a:r>
          </a:p>
        </p:txBody>
      </p:sp>
      <p:grpSp>
        <p:nvGrpSpPr>
          <p:cNvPr id="3" name="Group 26"/>
          <p:cNvGrpSpPr>
            <a:grpSpLocks/>
          </p:cNvGrpSpPr>
          <p:nvPr/>
        </p:nvGrpSpPr>
        <p:grpSpPr bwMode="auto">
          <a:xfrm>
            <a:off x="288925" y="2251076"/>
            <a:ext cx="2759075" cy="1411288"/>
            <a:chOff x="182" y="1418"/>
            <a:chExt cx="1738" cy="889"/>
          </a:xfrm>
        </p:grpSpPr>
        <p:sp>
          <p:nvSpPr>
            <p:cNvPr id="13326" name="Line 12"/>
            <p:cNvSpPr>
              <a:spLocks noChangeShapeType="1"/>
            </p:cNvSpPr>
            <p:nvPr/>
          </p:nvSpPr>
          <p:spPr bwMode="auto">
            <a:xfrm>
              <a:off x="672" y="1584"/>
              <a:ext cx="768" cy="0"/>
            </a:xfrm>
            <a:prstGeom prst="line">
              <a:avLst/>
            </a:prstGeom>
            <a:noFill/>
            <a:ln w="9525">
              <a:solidFill>
                <a:srgbClr val="FF0000"/>
              </a:solidFill>
              <a:round/>
              <a:headEnd/>
              <a:tailEnd/>
            </a:ln>
          </p:spPr>
          <p:txBody>
            <a:bodyPr/>
            <a:lstStyle/>
            <a:p>
              <a:endParaRPr lang="en-US">
                <a:latin typeface="+mj-lt"/>
              </a:endParaRPr>
            </a:p>
          </p:txBody>
        </p:sp>
        <p:sp>
          <p:nvSpPr>
            <p:cNvPr id="13327" name="Line 13"/>
            <p:cNvSpPr>
              <a:spLocks noChangeShapeType="1"/>
            </p:cNvSpPr>
            <p:nvPr/>
          </p:nvSpPr>
          <p:spPr bwMode="auto">
            <a:xfrm>
              <a:off x="672" y="2160"/>
              <a:ext cx="1248" cy="0"/>
            </a:xfrm>
            <a:prstGeom prst="line">
              <a:avLst/>
            </a:prstGeom>
            <a:noFill/>
            <a:ln w="9525">
              <a:solidFill>
                <a:srgbClr val="FF0000"/>
              </a:solidFill>
              <a:round/>
              <a:headEnd/>
              <a:tailEnd/>
            </a:ln>
          </p:spPr>
          <p:txBody>
            <a:bodyPr/>
            <a:lstStyle/>
            <a:p>
              <a:endParaRPr lang="en-US">
                <a:latin typeface="+mj-lt"/>
              </a:endParaRPr>
            </a:p>
          </p:txBody>
        </p:sp>
        <p:sp>
          <p:nvSpPr>
            <p:cNvPr id="13328" name="Line 14"/>
            <p:cNvSpPr>
              <a:spLocks noChangeShapeType="1"/>
            </p:cNvSpPr>
            <p:nvPr/>
          </p:nvSpPr>
          <p:spPr bwMode="auto">
            <a:xfrm flipV="1">
              <a:off x="1920" y="2016"/>
              <a:ext cx="0" cy="144"/>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13329" name="Line 15"/>
            <p:cNvSpPr>
              <a:spLocks noChangeShapeType="1"/>
            </p:cNvSpPr>
            <p:nvPr/>
          </p:nvSpPr>
          <p:spPr bwMode="auto">
            <a:xfrm>
              <a:off x="1440" y="1584"/>
              <a:ext cx="0" cy="96"/>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13330" name="Text Box 16"/>
            <p:cNvSpPr txBox="1">
              <a:spLocks noChangeArrowheads="1"/>
            </p:cNvSpPr>
            <p:nvPr/>
          </p:nvSpPr>
          <p:spPr bwMode="auto">
            <a:xfrm>
              <a:off x="182" y="1418"/>
              <a:ext cx="490" cy="291"/>
            </a:xfrm>
            <a:prstGeom prst="rect">
              <a:avLst/>
            </a:prstGeom>
            <a:noFill/>
            <a:ln w="9525">
              <a:noFill/>
              <a:miter lim="800000"/>
              <a:headEnd/>
              <a:tailEnd/>
            </a:ln>
          </p:spPr>
          <p:txBody>
            <a:bodyPr wrap="none">
              <a:spAutoFit/>
            </a:bodyPr>
            <a:lstStyle/>
            <a:p>
              <a:r>
                <a:rPr lang="en-US">
                  <a:solidFill>
                    <a:srgbClr val="FF0000"/>
                  </a:solidFill>
                  <a:latin typeface="+mj-lt"/>
                </a:rPr>
                <a:t>MSD</a:t>
              </a:r>
            </a:p>
          </p:txBody>
        </p:sp>
        <p:sp>
          <p:nvSpPr>
            <p:cNvPr id="13331" name="Text Box 17"/>
            <p:cNvSpPr txBox="1">
              <a:spLocks noChangeArrowheads="1"/>
            </p:cNvSpPr>
            <p:nvPr/>
          </p:nvSpPr>
          <p:spPr bwMode="auto">
            <a:xfrm>
              <a:off x="192" y="2016"/>
              <a:ext cx="406" cy="291"/>
            </a:xfrm>
            <a:prstGeom prst="rect">
              <a:avLst/>
            </a:prstGeom>
            <a:noFill/>
            <a:ln w="9525">
              <a:noFill/>
              <a:miter lim="800000"/>
              <a:headEnd/>
              <a:tailEnd/>
            </a:ln>
          </p:spPr>
          <p:txBody>
            <a:bodyPr wrap="none">
              <a:spAutoFit/>
            </a:bodyPr>
            <a:lstStyle/>
            <a:p>
              <a:r>
                <a:rPr lang="en-US">
                  <a:solidFill>
                    <a:srgbClr val="FF0000"/>
                  </a:solidFill>
                  <a:latin typeface="+mj-lt"/>
                </a:rPr>
                <a:t>LSD</a:t>
              </a:r>
            </a:p>
          </p:txBody>
        </p:sp>
      </p:grpSp>
      <p:sp>
        <p:nvSpPr>
          <p:cNvPr id="4117" name="Text Box 21"/>
          <p:cNvSpPr txBox="1">
            <a:spLocks noChangeArrowheads="1"/>
          </p:cNvSpPr>
          <p:nvPr/>
        </p:nvSpPr>
        <p:spPr bwMode="auto">
          <a:xfrm>
            <a:off x="457200" y="1371600"/>
            <a:ext cx="4226222" cy="954107"/>
          </a:xfrm>
          <a:prstGeom prst="rect">
            <a:avLst/>
          </a:prstGeom>
          <a:noFill/>
          <a:ln w="9525">
            <a:noFill/>
            <a:miter lim="800000"/>
            <a:headEnd/>
            <a:tailEnd/>
          </a:ln>
        </p:spPr>
        <p:txBody>
          <a:bodyPr wrap="none">
            <a:spAutoFit/>
          </a:bodyPr>
          <a:lstStyle/>
          <a:p>
            <a:pPr>
              <a:spcBef>
                <a:spcPct val="20000"/>
              </a:spcBef>
            </a:pPr>
            <a:r>
              <a:rPr lang="en-US" sz="3200">
                <a:latin typeface="+mj-lt"/>
              </a:rPr>
              <a:t>Radix or Base 10 (Why?)</a:t>
            </a:r>
          </a:p>
          <a:p>
            <a:endParaRPr lang="en-US">
              <a:latin typeface="+mj-lt"/>
            </a:endParaRPr>
          </a:p>
        </p:txBody>
      </p:sp>
      <p:grpSp>
        <p:nvGrpSpPr>
          <p:cNvPr id="4" name="Group 27"/>
          <p:cNvGrpSpPr>
            <a:grpSpLocks/>
          </p:cNvGrpSpPr>
          <p:nvPr/>
        </p:nvGrpSpPr>
        <p:grpSpPr bwMode="auto">
          <a:xfrm>
            <a:off x="1752600" y="5410200"/>
            <a:ext cx="6248400" cy="990600"/>
            <a:chOff x="1104" y="3408"/>
            <a:chExt cx="3936" cy="624"/>
          </a:xfrm>
        </p:grpSpPr>
        <p:sp>
          <p:nvSpPr>
            <p:cNvPr id="13321" name="Text Box 20"/>
            <p:cNvSpPr txBox="1">
              <a:spLocks noChangeArrowheads="1"/>
            </p:cNvSpPr>
            <p:nvPr/>
          </p:nvSpPr>
          <p:spPr bwMode="auto">
            <a:xfrm>
              <a:off x="2352" y="3744"/>
              <a:ext cx="1399" cy="288"/>
            </a:xfrm>
            <a:prstGeom prst="rect">
              <a:avLst/>
            </a:prstGeom>
            <a:noFill/>
            <a:ln w="9525">
              <a:noFill/>
              <a:miter lim="800000"/>
              <a:headEnd/>
              <a:tailEnd/>
            </a:ln>
          </p:spPr>
          <p:txBody>
            <a:bodyPr wrap="none">
              <a:spAutoFit/>
            </a:bodyPr>
            <a:lstStyle/>
            <a:p>
              <a:r>
                <a:rPr lang="en-US">
                  <a:solidFill>
                    <a:srgbClr val="FF0000"/>
                  </a:solidFill>
                  <a:latin typeface="+mj-lt"/>
                </a:rPr>
                <a:t>Zero referencing</a:t>
              </a:r>
            </a:p>
          </p:txBody>
        </p:sp>
        <p:sp>
          <p:nvSpPr>
            <p:cNvPr id="13322" name="Line 22"/>
            <p:cNvSpPr>
              <a:spLocks noChangeShapeType="1"/>
            </p:cNvSpPr>
            <p:nvPr/>
          </p:nvSpPr>
          <p:spPr bwMode="auto">
            <a:xfrm>
              <a:off x="3792" y="3888"/>
              <a:ext cx="1248" cy="0"/>
            </a:xfrm>
            <a:prstGeom prst="line">
              <a:avLst/>
            </a:prstGeom>
            <a:noFill/>
            <a:ln w="9525">
              <a:solidFill>
                <a:srgbClr val="FF0000"/>
              </a:solidFill>
              <a:round/>
              <a:headEnd/>
              <a:tailEnd/>
            </a:ln>
          </p:spPr>
          <p:txBody>
            <a:bodyPr/>
            <a:lstStyle/>
            <a:p>
              <a:endParaRPr lang="en-US">
                <a:latin typeface="+mj-lt"/>
              </a:endParaRPr>
            </a:p>
          </p:txBody>
        </p:sp>
        <p:sp>
          <p:nvSpPr>
            <p:cNvPr id="13323" name="Line 23"/>
            <p:cNvSpPr>
              <a:spLocks noChangeShapeType="1"/>
            </p:cNvSpPr>
            <p:nvPr/>
          </p:nvSpPr>
          <p:spPr bwMode="auto">
            <a:xfrm flipV="1">
              <a:off x="5040" y="3408"/>
              <a:ext cx="0" cy="48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13324" name="Line 24"/>
            <p:cNvSpPr>
              <a:spLocks noChangeShapeType="1"/>
            </p:cNvSpPr>
            <p:nvPr/>
          </p:nvSpPr>
          <p:spPr bwMode="auto">
            <a:xfrm flipH="1">
              <a:off x="1104" y="3888"/>
              <a:ext cx="1152" cy="0"/>
            </a:xfrm>
            <a:prstGeom prst="line">
              <a:avLst/>
            </a:prstGeom>
            <a:noFill/>
            <a:ln w="9525">
              <a:solidFill>
                <a:srgbClr val="FF0000"/>
              </a:solidFill>
              <a:round/>
              <a:headEnd/>
              <a:tailEnd/>
            </a:ln>
          </p:spPr>
          <p:txBody>
            <a:bodyPr/>
            <a:lstStyle/>
            <a:p>
              <a:endParaRPr lang="en-US">
                <a:latin typeface="+mj-lt"/>
              </a:endParaRPr>
            </a:p>
          </p:txBody>
        </p:sp>
        <p:sp>
          <p:nvSpPr>
            <p:cNvPr id="13325" name="Line 25"/>
            <p:cNvSpPr>
              <a:spLocks noChangeShapeType="1"/>
            </p:cNvSpPr>
            <p:nvPr/>
          </p:nvSpPr>
          <p:spPr bwMode="auto">
            <a:xfrm flipH="1" flipV="1">
              <a:off x="1104" y="3744"/>
              <a:ext cx="0" cy="144"/>
            </a:xfrm>
            <a:prstGeom prst="line">
              <a:avLst/>
            </a:prstGeom>
            <a:noFill/>
            <a:ln w="9525">
              <a:solidFill>
                <a:srgbClr val="FF0000"/>
              </a:solidFill>
              <a:round/>
              <a:headEnd/>
              <a:tailEnd type="triangle" w="med" len="med"/>
            </a:ln>
          </p:spPr>
          <p:txBody>
            <a:bodyPr/>
            <a:lstStyle/>
            <a:p>
              <a:endParaRPr lang="en-US">
                <a:latin typeface="+mj-lt"/>
              </a:endParaRPr>
            </a:p>
          </p:txBody>
        </p:sp>
      </p:grpSp>
      <p:sp>
        <p:nvSpPr>
          <p:cNvPr id="22" name="Slide Number Placeholder 21"/>
          <p:cNvSpPr>
            <a:spLocks noGrp="1"/>
          </p:cNvSpPr>
          <p:nvPr>
            <p:ph type="sldNum" sz="quarter" idx="12"/>
          </p:nvPr>
        </p:nvSpPr>
        <p:spPr/>
        <p:txBody>
          <a:bodyPr/>
          <a:lstStyle/>
          <a:p>
            <a:pPr>
              <a:defRPr/>
            </a:pPr>
            <a:fld id="{63BD7862-A2CD-4FB8-BFAC-DFDCA2699017}" type="slidenum">
              <a:rPr lang="en-US" smtClean="0"/>
              <a:pPr>
                <a:defRPr/>
              </a:pPr>
              <a:t>16</a:t>
            </a:fld>
            <a:endParaRPr lang="en-US"/>
          </a:p>
        </p:txBody>
      </p:sp>
      <p:sp>
        <p:nvSpPr>
          <p:cNvPr id="5" name="TextBox 4"/>
          <p:cNvSpPr txBox="1"/>
          <p:nvPr/>
        </p:nvSpPr>
        <p:spPr>
          <a:xfrm>
            <a:off x="5257800" y="1143000"/>
            <a:ext cx="3810000" cy="461665"/>
          </a:xfrm>
          <a:prstGeom prst="rect">
            <a:avLst/>
          </a:prstGeom>
          <a:solidFill>
            <a:schemeClr val="accent1">
              <a:lumMod val="20000"/>
              <a:lumOff val="80000"/>
            </a:schemeClr>
          </a:solidFill>
        </p:spPr>
        <p:txBody>
          <a:bodyPr wrap="square" rtlCol="0">
            <a:spAutoFit/>
          </a:bodyPr>
          <a:lstStyle/>
          <a:p>
            <a:r>
              <a:rPr lang="en-US" dirty="0" smtClean="0"/>
              <a:t>MSD = most significant digit</a:t>
            </a:r>
            <a:endParaRPr lang="en-US" dirty="0"/>
          </a:p>
        </p:txBody>
      </p:sp>
      <p:sp>
        <p:nvSpPr>
          <p:cNvPr id="24" name="TextBox 23"/>
          <p:cNvSpPr txBox="1"/>
          <p:nvPr/>
        </p:nvSpPr>
        <p:spPr>
          <a:xfrm>
            <a:off x="5275326" y="1686468"/>
            <a:ext cx="3810000" cy="461665"/>
          </a:xfrm>
          <a:prstGeom prst="rect">
            <a:avLst/>
          </a:prstGeom>
          <a:solidFill>
            <a:schemeClr val="accent1">
              <a:lumMod val="20000"/>
              <a:lumOff val="80000"/>
            </a:schemeClr>
          </a:solidFill>
        </p:spPr>
        <p:txBody>
          <a:bodyPr wrap="square" rtlCol="0">
            <a:spAutoFit/>
          </a:bodyPr>
          <a:lstStyle/>
          <a:p>
            <a:r>
              <a:rPr lang="en-US" dirty="0" smtClean="0"/>
              <a:t>LSD = least significant digit</a:t>
            </a:r>
            <a:endParaRPr lang="en-US" dirty="0"/>
          </a:p>
        </p:txBody>
      </p:sp>
    </p:spTree>
    <p:extLst>
      <p:ext uri="{BB962C8B-B14F-4D97-AF65-F5344CB8AC3E}">
        <p14:creationId xmlns:p14="http://schemas.microsoft.com/office/powerpoint/2010/main" val="180967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0-#ppt_w/2"/>
                                          </p:val>
                                        </p:tav>
                                        <p:tav tm="100000">
                                          <p:val>
                                            <p:strVal val="#ppt_x"/>
                                          </p:val>
                                        </p:tav>
                                      </p:tavLst>
                                    </p:anim>
                                    <p:anim calcmode="lin" valueType="num">
                                      <p:cBhvr additive="base">
                                        <p:cTn id="16"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additive="base">
                                        <p:cTn id="21" dur="500" fill="hold"/>
                                        <p:tgtEl>
                                          <p:spTgt spid="4102"/>
                                        </p:tgtEl>
                                        <p:attrNameLst>
                                          <p:attrName>ppt_x</p:attrName>
                                        </p:attrNameLst>
                                      </p:cBhvr>
                                      <p:tavLst>
                                        <p:tav tm="0">
                                          <p:val>
                                            <p:strVal val="0-#ppt_w/2"/>
                                          </p:val>
                                        </p:tav>
                                        <p:tav tm="100000">
                                          <p:val>
                                            <p:strVal val="#ppt_x"/>
                                          </p:val>
                                        </p:tav>
                                      </p:tavLst>
                                    </p:anim>
                                    <p:anim calcmode="lin" valueType="num">
                                      <p:cBhvr additive="base">
                                        <p:cTn id="22"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autoUpdateAnimBg="0"/>
      <p:bldP spid="411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495300" cy="6463308"/>
          </a:xfrm>
          <a:prstGeom prst="rect">
            <a:avLst/>
          </a:prstGeom>
          <a:solidFill>
            <a:schemeClr val="accent1">
              <a:lumMod val="20000"/>
              <a:lumOff val="80000"/>
            </a:schemeClr>
          </a:solidFill>
        </p:spPr>
        <p:txBody>
          <a:bodyPr wrap="square" rtlCol="0">
            <a:spAutoFit/>
          </a:bodyPr>
          <a:lstStyle/>
          <a:p>
            <a:r>
              <a:rPr lang="en-US" sz="1800" dirty="0" smtClean="0"/>
              <a:t>01</a:t>
            </a:r>
          </a:p>
          <a:p>
            <a:r>
              <a:rPr lang="en-US" sz="1800" dirty="0" smtClean="0"/>
              <a:t>02</a:t>
            </a:r>
          </a:p>
          <a:p>
            <a:r>
              <a:rPr lang="en-US" sz="1800" dirty="0" smtClean="0"/>
              <a:t>03</a:t>
            </a:r>
          </a:p>
          <a:p>
            <a:r>
              <a:rPr lang="en-US" sz="1800" dirty="0" smtClean="0"/>
              <a:t>04</a:t>
            </a:r>
          </a:p>
          <a:p>
            <a:r>
              <a:rPr lang="en-US" sz="1800" dirty="0" smtClean="0"/>
              <a:t>05</a:t>
            </a:r>
          </a:p>
          <a:p>
            <a:r>
              <a:rPr lang="en-US" sz="1800" dirty="0" smtClean="0"/>
              <a:t>06</a:t>
            </a:r>
          </a:p>
          <a:p>
            <a:r>
              <a:rPr lang="en-US" sz="1800" dirty="0" smtClean="0"/>
              <a:t>07</a:t>
            </a:r>
          </a:p>
          <a:p>
            <a:r>
              <a:rPr lang="en-US" sz="1800" dirty="0" smtClean="0"/>
              <a:t>08</a:t>
            </a:r>
          </a:p>
          <a:p>
            <a:r>
              <a:rPr lang="en-US" sz="1800" dirty="0" smtClean="0"/>
              <a:t>09</a:t>
            </a:r>
          </a:p>
          <a:p>
            <a:r>
              <a:rPr lang="en-US" sz="1800" dirty="0" smtClean="0"/>
              <a:t>10</a:t>
            </a:r>
          </a:p>
          <a:p>
            <a:r>
              <a:rPr lang="en-US" sz="1800" dirty="0" smtClean="0"/>
              <a:t>11</a:t>
            </a:r>
          </a:p>
          <a:p>
            <a:r>
              <a:rPr lang="en-US" sz="1800" dirty="0" smtClean="0"/>
              <a:t>12</a:t>
            </a:r>
          </a:p>
          <a:p>
            <a:r>
              <a:rPr lang="en-US" sz="1800" dirty="0" smtClean="0"/>
              <a:t>13</a:t>
            </a:r>
          </a:p>
          <a:p>
            <a:r>
              <a:rPr lang="en-US" sz="1800" dirty="0" smtClean="0"/>
              <a:t>14</a:t>
            </a:r>
          </a:p>
          <a:p>
            <a:r>
              <a:rPr lang="en-US" sz="1800" dirty="0" smtClean="0"/>
              <a:t>15</a:t>
            </a:r>
          </a:p>
          <a:p>
            <a:r>
              <a:rPr lang="en-US" sz="1800" dirty="0" smtClean="0"/>
              <a:t>16</a:t>
            </a:r>
          </a:p>
          <a:p>
            <a:r>
              <a:rPr lang="en-US" sz="1800" dirty="0" smtClean="0"/>
              <a:t>17</a:t>
            </a:r>
          </a:p>
          <a:p>
            <a:r>
              <a:rPr lang="en-US" sz="1800" dirty="0" smtClean="0"/>
              <a:t>18</a:t>
            </a:r>
          </a:p>
          <a:p>
            <a:r>
              <a:rPr lang="en-US" sz="1800" dirty="0" smtClean="0"/>
              <a:t>19</a:t>
            </a:r>
          </a:p>
          <a:p>
            <a:r>
              <a:rPr lang="en-US" sz="1800" dirty="0" smtClean="0"/>
              <a:t>20</a:t>
            </a:r>
          </a:p>
          <a:p>
            <a:r>
              <a:rPr lang="en-US" sz="1800" dirty="0" smtClean="0"/>
              <a:t>21</a:t>
            </a:r>
          </a:p>
          <a:p>
            <a:r>
              <a:rPr lang="en-US" sz="1800" dirty="0" smtClean="0"/>
              <a:t>22</a:t>
            </a:r>
          </a:p>
          <a:p>
            <a:r>
              <a:rPr lang="en-US" sz="1800" dirty="0" smtClean="0"/>
              <a:t>…</a:t>
            </a:r>
            <a:endParaRPr lang="en-US" sz="1800" dirty="0"/>
          </a:p>
        </p:txBody>
      </p:sp>
      <p:sp>
        <p:nvSpPr>
          <p:cNvPr id="6" name="TextBox 5"/>
          <p:cNvSpPr txBox="1"/>
          <p:nvPr/>
        </p:nvSpPr>
        <p:spPr>
          <a:xfrm>
            <a:off x="2438400" y="685800"/>
            <a:ext cx="990600" cy="3416320"/>
          </a:xfrm>
          <a:prstGeom prst="rect">
            <a:avLst/>
          </a:prstGeom>
          <a:solidFill>
            <a:schemeClr val="accent1">
              <a:lumMod val="20000"/>
              <a:lumOff val="80000"/>
            </a:schemeClr>
          </a:solidFill>
        </p:spPr>
        <p:txBody>
          <a:bodyPr wrap="square" rtlCol="0">
            <a:spAutoFit/>
          </a:bodyPr>
          <a:lstStyle/>
          <a:p>
            <a:r>
              <a:rPr lang="en-US" dirty="0" smtClean="0"/>
              <a:t>0</a:t>
            </a:r>
            <a:r>
              <a:rPr lang="en-US" dirty="0" smtClean="0">
                <a:solidFill>
                  <a:srgbClr val="FF0000"/>
                </a:solidFill>
              </a:rPr>
              <a:t>0</a:t>
            </a:r>
          </a:p>
          <a:p>
            <a:r>
              <a:rPr lang="en-US" dirty="0" smtClean="0"/>
              <a:t>0</a:t>
            </a:r>
            <a:r>
              <a:rPr lang="en-US" dirty="0" smtClean="0">
                <a:solidFill>
                  <a:srgbClr val="FF0000"/>
                </a:solidFill>
              </a:rPr>
              <a:t>1</a:t>
            </a:r>
          </a:p>
          <a:p>
            <a:r>
              <a:rPr lang="en-US" dirty="0" smtClean="0"/>
              <a:t>0</a:t>
            </a:r>
            <a:r>
              <a:rPr lang="en-US" dirty="0" smtClean="0">
                <a:solidFill>
                  <a:srgbClr val="FF0000"/>
                </a:solidFill>
              </a:rPr>
              <a:t>2</a:t>
            </a:r>
          </a:p>
          <a:p>
            <a:r>
              <a:rPr lang="en-US" dirty="0" smtClean="0"/>
              <a:t>1</a:t>
            </a:r>
            <a:r>
              <a:rPr lang="en-US" dirty="0" smtClean="0">
                <a:solidFill>
                  <a:schemeClr val="accent2">
                    <a:lumMod val="60000"/>
                    <a:lumOff val="40000"/>
                  </a:schemeClr>
                </a:solidFill>
              </a:rPr>
              <a:t>0</a:t>
            </a:r>
          </a:p>
          <a:p>
            <a:r>
              <a:rPr lang="en-US" dirty="0" smtClean="0"/>
              <a:t>1</a:t>
            </a:r>
            <a:r>
              <a:rPr lang="en-US" dirty="0" smtClean="0">
                <a:solidFill>
                  <a:schemeClr val="accent2">
                    <a:lumMod val="60000"/>
                    <a:lumOff val="40000"/>
                  </a:schemeClr>
                </a:solidFill>
              </a:rPr>
              <a:t>1</a:t>
            </a:r>
          </a:p>
          <a:p>
            <a:r>
              <a:rPr lang="en-US" dirty="0" smtClean="0"/>
              <a:t>1</a:t>
            </a:r>
            <a:r>
              <a:rPr lang="en-US" dirty="0" smtClean="0">
                <a:solidFill>
                  <a:schemeClr val="accent2">
                    <a:lumMod val="60000"/>
                    <a:lumOff val="40000"/>
                  </a:schemeClr>
                </a:solidFill>
              </a:rPr>
              <a:t>2</a:t>
            </a:r>
          </a:p>
          <a:p>
            <a:r>
              <a:rPr lang="en-US" dirty="0" smtClean="0"/>
              <a:t>2</a:t>
            </a:r>
            <a:r>
              <a:rPr lang="en-US" dirty="0" smtClean="0">
                <a:solidFill>
                  <a:srgbClr val="00B050"/>
                </a:solidFill>
              </a:rPr>
              <a:t>0</a:t>
            </a:r>
          </a:p>
          <a:p>
            <a:r>
              <a:rPr lang="en-US" dirty="0" smtClean="0"/>
              <a:t>2</a:t>
            </a:r>
            <a:r>
              <a:rPr lang="en-US" dirty="0" smtClean="0">
                <a:solidFill>
                  <a:srgbClr val="00B050"/>
                </a:solidFill>
              </a:rPr>
              <a:t>1</a:t>
            </a:r>
          </a:p>
          <a:p>
            <a:r>
              <a:rPr lang="en-US" dirty="0" smtClean="0"/>
              <a:t>2</a:t>
            </a:r>
            <a:r>
              <a:rPr lang="en-US" dirty="0" smtClean="0">
                <a:solidFill>
                  <a:srgbClr val="00B050"/>
                </a:solidFill>
              </a:rPr>
              <a:t>2</a:t>
            </a:r>
          </a:p>
        </p:txBody>
      </p:sp>
      <p:sp>
        <p:nvSpPr>
          <p:cNvPr id="7" name="TextBox 6"/>
          <p:cNvSpPr txBox="1"/>
          <p:nvPr/>
        </p:nvSpPr>
        <p:spPr>
          <a:xfrm>
            <a:off x="952500" y="2362200"/>
            <a:ext cx="1181100" cy="461665"/>
          </a:xfrm>
          <a:prstGeom prst="rect">
            <a:avLst/>
          </a:prstGeom>
          <a:noFill/>
        </p:spPr>
        <p:txBody>
          <a:bodyPr wrap="square" rtlCol="0">
            <a:spAutoFit/>
          </a:bodyPr>
          <a:lstStyle/>
          <a:p>
            <a:r>
              <a:rPr lang="en-US" dirty="0" smtClean="0"/>
              <a:t>decimal</a:t>
            </a:r>
            <a:endParaRPr lang="en-US" dirty="0"/>
          </a:p>
        </p:txBody>
      </p:sp>
      <p:sp>
        <p:nvSpPr>
          <p:cNvPr id="8" name="TextBox 7"/>
          <p:cNvSpPr txBox="1"/>
          <p:nvPr/>
        </p:nvSpPr>
        <p:spPr>
          <a:xfrm>
            <a:off x="2155698" y="4102120"/>
            <a:ext cx="1095756" cy="461664"/>
          </a:xfrm>
          <a:prstGeom prst="rect">
            <a:avLst/>
          </a:prstGeom>
          <a:noFill/>
        </p:spPr>
        <p:txBody>
          <a:bodyPr wrap="square" rtlCol="0">
            <a:spAutoFit/>
          </a:bodyPr>
          <a:lstStyle/>
          <a:p>
            <a:r>
              <a:rPr lang="en-US" dirty="0" smtClean="0"/>
              <a:t>ternary</a:t>
            </a:r>
            <a:endParaRPr lang="en-US" dirty="0"/>
          </a:p>
        </p:txBody>
      </p:sp>
      <p:sp>
        <p:nvSpPr>
          <p:cNvPr id="9" name="TextBox 8"/>
          <p:cNvSpPr txBox="1"/>
          <p:nvPr/>
        </p:nvSpPr>
        <p:spPr>
          <a:xfrm>
            <a:off x="3633978" y="685800"/>
            <a:ext cx="886968" cy="3046988"/>
          </a:xfrm>
          <a:prstGeom prst="rect">
            <a:avLst/>
          </a:prstGeom>
          <a:solidFill>
            <a:schemeClr val="accent1">
              <a:lumMod val="20000"/>
              <a:lumOff val="80000"/>
            </a:schemeClr>
          </a:solidFill>
        </p:spPr>
        <p:txBody>
          <a:bodyPr wrap="square" rtlCol="0">
            <a:spAutoFit/>
          </a:bodyPr>
          <a:lstStyle/>
          <a:p>
            <a:r>
              <a:rPr lang="en-US" dirty="0" smtClean="0"/>
              <a:t>00</a:t>
            </a:r>
            <a:r>
              <a:rPr lang="en-US" dirty="0" smtClean="0">
                <a:solidFill>
                  <a:srgbClr val="FF0000"/>
                </a:solidFill>
              </a:rPr>
              <a:t>0</a:t>
            </a:r>
          </a:p>
          <a:p>
            <a:r>
              <a:rPr lang="en-US" dirty="0" smtClean="0"/>
              <a:t>00</a:t>
            </a:r>
            <a:r>
              <a:rPr lang="en-US" dirty="0" smtClean="0">
                <a:solidFill>
                  <a:srgbClr val="FF0000"/>
                </a:solidFill>
              </a:rPr>
              <a:t>1</a:t>
            </a:r>
          </a:p>
          <a:p>
            <a:r>
              <a:rPr lang="en-US" dirty="0" smtClean="0"/>
              <a:t>01</a:t>
            </a:r>
            <a:r>
              <a:rPr lang="en-US" dirty="0" smtClean="0">
                <a:solidFill>
                  <a:srgbClr val="FF0000"/>
                </a:solidFill>
              </a:rPr>
              <a:t>0</a:t>
            </a:r>
          </a:p>
          <a:p>
            <a:r>
              <a:rPr lang="en-US" dirty="0" smtClean="0"/>
              <a:t>01</a:t>
            </a:r>
            <a:r>
              <a:rPr lang="en-US" dirty="0" smtClean="0">
                <a:solidFill>
                  <a:srgbClr val="FF0000"/>
                </a:solidFill>
              </a:rPr>
              <a:t>1</a:t>
            </a:r>
          </a:p>
          <a:p>
            <a:r>
              <a:rPr lang="en-US" dirty="0" smtClean="0"/>
              <a:t>10</a:t>
            </a:r>
            <a:r>
              <a:rPr lang="en-US" dirty="0" smtClean="0">
                <a:solidFill>
                  <a:schemeClr val="accent2">
                    <a:lumMod val="60000"/>
                    <a:lumOff val="40000"/>
                  </a:schemeClr>
                </a:solidFill>
              </a:rPr>
              <a:t>0</a:t>
            </a:r>
          </a:p>
          <a:p>
            <a:r>
              <a:rPr lang="en-US" dirty="0" smtClean="0"/>
              <a:t>10</a:t>
            </a:r>
            <a:r>
              <a:rPr lang="en-US" dirty="0" smtClean="0">
                <a:solidFill>
                  <a:schemeClr val="accent2">
                    <a:lumMod val="60000"/>
                    <a:lumOff val="40000"/>
                  </a:schemeClr>
                </a:solidFill>
              </a:rPr>
              <a:t>1</a:t>
            </a:r>
          </a:p>
          <a:p>
            <a:r>
              <a:rPr lang="en-US" dirty="0" smtClean="0"/>
              <a:t>11</a:t>
            </a:r>
            <a:r>
              <a:rPr lang="en-US" dirty="0" smtClean="0">
                <a:solidFill>
                  <a:srgbClr val="00B050"/>
                </a:solidFill>
              </a:rPr>
              <a:t>0</a:t>
            </a:r>
          </a:p>
          <a:p>
            <a:r>
              <a:rPr lang="en-US" dirty="0" smtClean="0"/>
              <a:t>11</a:t>
            </a:r>
            <a:r>
              <a:rPr lang="en-US" dirty="0" smtClean="0">
                <a:solidFill>
                  <a:srgbClr val="00B050"/>
                </a:solidFill>
              </a:rPr>
              <a:t>1</a:t>
            </a:r>
          </a:p>
        </p:txBody>
      </p:sp>
      <p:sp>
        <p:nvSpPr>
          <p:cNvPr id="10" name="TextBox 9"/>
          <p:cNvSpPr txBox="1"/>
          <p:nvPr/>
        </p:nvSpPr>
        <p:spPr>
          <a:xfrm>
            <a:off x="5105400" y="457200"/>
            <a:ext cx="838200" cy="4524315"/>
          </a:xfrm>
          <a:prstGeom prst="rect">
            <a:avLst/>
          </a:prstGeom>
          <a:solidFill>
            <a:schemeClr val="accent1">
              <a:lumMod val="20000"/>
              <a:lumOff val="80000"/>
            </a:schemeClr>
          </a:solidFill>
        </p:spPr>
        <p:txBody>
          <a:bodyPr wrap="square" rtlCol="0">
            <a:spAutoFit/>
          </a:bodyPr>
          <a:lstStyle/>
          <a:p>
            <a:r>
              <a:rPr lang="en-US" dirty="0" smtClean="0"/>
              <a:t>1</a:t>
            </a:r>
          </a:p>
          <a:p>
            <a:r>
              <a:rPr lang="en-US" dirty="0" smtClean="0"/>
              <a:t>2</a:t>
            </a:r>
          </a:p>
          <a:p>
            <a:r>
              <a:rPr lang="en-US" dirty="0" smtClean="0"/>
              <a:t>4</a:t>
            </a:r>
          </a:p>
          <a:p>
            <a:r>
              <a:rPr lang="en-US" dirty="0" smtClean="0"/>
              <a:t>8</a:t>
            </a:r>
          </a:p>
          <a:p>
            <a:r>
              <a:rPr lang="en-US" dirty="0" smtClean="0"/>
              <a:t>16</a:t>
            </a:r>
          </a:p>
          <a:p>
            <a:r>
              <a:rPr lang="en-US" dirty="0" smtClean="0"/>
              <a:t>32</a:t>
            </a:r>
          </a:p>
          <a:p>
            <a:r>
              <a:rPr lang="en-US" dirty="0" smtClean="0"/>
              <a:t>64</a:t>
            </a:r>
          </a:p>
          <a:p>
            <a:r>
              <a:rPr lang="en-US" dirty="0" smtClean="0"/>
              <a:t>128</a:t>
            </a:r>
          </a:p>
          <a:p>
            <a:r>
              <a:rPr lang="en-US" dirty="0" smtClean="0"/>
              <a:t>256</a:t>
            </a:r>
          </a:p>
          <a:p>
            <a:r>
              <a:rPr lang="en-US" dirty="0" smtClean="0"/>
              <a:t>512</a:t>
            </a:r>
          </a:p>
          <a:p>
            <a:r>
              <a:rPr lang="en-US" dirty="0" smtClean="0"/>
              <a:t>1024</a:t>
            </a:r>
          </a:p>
          <a:p>
            <a:r>
              <a:rPr lang="en-US" dirty="0" smtClean="0"/>
              <a:t>2048</a:t>
            </a:r>
            <a:endParaRPr lang="en-US" dirty="0"/>
          </a:p>
        </p:txBody>
      </p:sp>
      <p:sp>
        <p:nvSpPr>
          <p:cNvPr id="11" name="TextBox 10"/>
          <p:cNvSpPr txBox="1"/>
          <p:nvPr/>
        </p:nvSpPr>
        <p:spPr>
          <a:xfrm>
            <a:off x="3436239" y="3962400"/>
            <a:ext cx="1095756" cy="461664"/>
          </a:xfrm>
          <a:prstGeom prst="rect">
            <a:avLst/>
          </a:prstGeom>
          <a:noFill/>
        </p:spPr>
        <p:txBody>
          <a:bodyPr wrap="square" rtlCol="0">
            <a:spAutoFit/>
          </a:bodyPr>
          <a:lstStyle/>
          <a:p>
            <a:r>
              <a:rPr lang="en-US" dirty="0" smtClean="0"/>
              <a:t>binary</a:t>
            </a:r>
            <a:endParaRPr lang="en-US" dirty="0"/>
          </a:p>
        </p:txBody>
      </p:sp>
      <p:sp>
        <p:nvSpPr>
          <p:cNvPr id="12" name="TextBox 11"/>
          <p:cNvSpPr txBox="1"/>
          <p:nvPr/>
        </p:nvSpPr>
        <p:spPr>
          <a:xfrm>
            <a:off x="4976622" y="5105400"/>
            <a:ext cx="1095756" cy="830997"/>
          </a:xfrm>
          <a:prstGeom prst="rect">
            <a:avLst/>
          </a:prstGeom>
          <a:noFill/>
        </p:spPr>
        <p:txBody>
          <a:bodyPr wrap="square" rtlCol="0">
            <a:spAutoFit/>
          </a:bodyPr>
          <a:lstStyle/>
          <a:p>
            <a:r>
              <a:rPr lang="en-US" dirty="0" smtClean="0"/>
              <a:t>Powers of two</a:t>
            </a:r>
            <a:endParaRPr lang="en-US" dirty="0"/>
          </a:p>
        </p:txBody>
      </p:sp>
      <p:sp>
        <p:nvSpPr>
          <p:cNvPr id="13" name="TextBox 12"/>
          <p:cNvSpPr txBox="1"/>
          <p:nvPr/>
        </p:nvSpPr>
        <p:spPr>
          <a:xfrm>
            <a:off x="6172200" y="228600"/>
            <a:ext cx="2819400" cy="954107"/>
          </a:xfrm>
          <a:prstGeom prst="rect">
            <a:avLst/>
          </a:prstGeom>
          <a:no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Useful tables to remember</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754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Decimal</a:t>
            </a:r>
          </a:p>
        </p:txBody>
      </p:sp>
      <p:sp>
        <p:nvSpPr>
          <p:cNvPr id="5123" name="Rectangle 3"/>
          <p:cNvSpPr>
            <a:spLocks noGrp="1" noChangeArrowheads="1"/>
          </p:cNvSpPr>
          <p:nvPr>
            <p:ph type="body" idx="1"/>
          </p:nvPr>
        </p:nvSpPr>
        <p:spPr>
          <a:xfrm>
            <a:off x="304800" y="1676400"/>
            <a:ext cx="8610600" cy="4114800"/>
          </a:xfrm>
        </p:spPr>
        <p:txBody>
          <a:bodyPr/>
          <a:lstStyle/>
          <a:p>
            <a:pPr eaLnBrk="1" hangingPunct="1"/>
            <a:r>
              <a:rPr lang="en-US" sz="2800" dirty="0" smtClean="0">
                <a:solidFill>
                  <a:srgbClr val="FF0000"/>
                </a:solidFill>
                <a:cs typeface="Times New Roman" pitchFamily="18" charset="0"/>
              </a:rPr>
              <a:t>Question</a:t>
            </a:r>
            <a:r>
              <a:rPr lang="en-US" sz="2800" dirty="0" smtClean="0">
                <a:cs typeface="Times New Roman" pitchFamily="18" charset="0"/>
              </a:rPr>
              <a:t>:  How many unique (non-negative) </a:t>
            </a:r>
            <a:r>
              <a:rPr lang="en-US" sz="2800" i="1" dirty="0" smtClean="0">
                <a:cs typeface="Times New Roman" pitchFamily="18" charset="0"/>
              </a:rPr>
              <a:t>n</a:t>
            </a:r>
            <a:r>
              <a:rPr lang="en-US" sz="2800" dirty="0" smtClean="0">
                <a:cs typeface="Times New Roman" pitchFamily="18" charset="0"/>
              </a:rPr>
              <a:t> digit decimal numbers are there?</a:t>
            </a:r>
          </a:p>
          <a:p>
            <a:pPr lvl="1" eaLnBrk="1" hangingPunct="1"/>
            <a:r>
              <a:rPr lang="en-US" sz="2400" dirty="0" smtClean="0">
                <a:solidFill>
                  <a:srgbClr val="FF0000"/>
                </a:solidFill>
                <a:cs typeface="Times New Roman" pitchFamily="18" charset="0"/>
              </a:rPr>
              <a:t>10</a:t>
            </a:r>
            <a:r>
              <a:rPr lang="en-US" sz="2400" baseline="30000" dirty="0" smtClean="0">
                <a:solidFill>
                  <a:srgbClr val="FF0000"/>
                </a:solidFill>
                <a:cs typeface="Times New Roman" pitchFamily="18" charset="0"/>
              </a:rPr>
              <a:t>n</a:t>
            </a:r>
          </a:p>
          <a:p>
            <a:pPr lvl="1" eaLnBrk="1" hangingPunct="1"/>
            <a:r>
              <a:rPr lang="en-US" sz="2400" dirty="0" smtClean="0">
                <a:cs typeface="Times New Roman" pitchFamily="18" charset="0"/>
              </a:rPr>
              <a:t>1 digit: 0-9, 10 (10</a:t>
            </a:r>
            <a:r>
              <a:rPr lang="en-US" sz="2400" baseline="30000" dirty="0" smtClean="0">
                <a:cs typeface="Times New Roman" pitchFamily="18" charset="0"/>
              </a:rPr>
              <a:t>1</a:t>
            </a:r>
            <a:r>
              <a:rPr lang="en-US" sz="2400" dirty="0" smtClean="0">
                <a:cs typeface="Times New Roman" pitchFamily="18" charset="0"/>
              </a:rPr>
              <a:t>)</a:t>
            </a:r>
          </a:p>
          <a:p>
            <a:pPr lvl="1" eaLnBrk="1" hangingPunct="1"/>
            <a:r>
              <a:rPr lang="en-US" sz="2400" dirty="0" smtClean="0">
                <a:cs typeface="Times New Roman" pitchFamily="18" charset="0"/>
              </a:rPr>
              <a:t>2 digits: 00-99, 100 (10</a:t>
            </a:r>
            <a:r>
              <a:rPr lang="en-US" sz="2400" baseline="30000" dirty="0" smtClean="0">
                <a:cs typeface="Times New Roman" pitchFamily="18" charset="0"/>
              </a:rPr>
              <a:t>2</a:t>
            </a:r>
            <a:r>
              <a:rPr lang="en-US" sz="2400" dirty="0" smtClean="0">
                <a:cs typeface="Times New Roman" pitchFamily="18" charset="0"/>
              </a:rPr>
              <a:t>)</a:t>
            </a:r>
          </a:p>
          <a:p>
            <a:pPr lvl="1" eaLnBrk="1" hangingPunct="1"/>
            <a:r>
              <a:rPr lang="en-US" sz="2400" dirty="0" smtClean="0">
                <a:cs typeface="Times New Roman" pitchFamily="18" charset="0"/>
              </a:rPr>
              <a:t>3 digits: 000-999, 1000 (10</a:t>
            </a:r>
            <a:r>
              <a:rPr lang="en-US" sz="2400" baseline="30000" dirty="0" smtClean="0">
                <a:cs typeface="Times New Roman" pitchFamily="18" charset="0"/>
              </a:rPr>
              <a:t>3</a:t>
            </a:r>
            <a:r>
              <a:rPr lang="en-US" sz="2400" dirty="0" smtClean="0">
                <a:cs typeface="Times New Roman" pitchFamily="18" charset="0"/>
              </a:rPr>
              <a:t>)</a:t>
            </a:r>
          </a:p>
          <a:p>
            <a:pPr lvl="1" eaLnBrk="1" hangingPunct="1">
              <a:buFontTx/>
              <a:buNone/>
            </a:pPr>
            <a:endParaRPr lang="en-US" sz="2400" dirty="0" smtClean="0">
              <a:cs typeface="Times New Roman" pitchFamily="18" charset="0"/>
            </a:endParaRPr>
          </a:p>
          <a:p>
            <a:pPr eaLnBrk="1" hangingPunct="1"/>
            <a:r>
              <a:rPr lang="en-US" sz="2800" dirty="0" smtClean="0">
                <a:cs typeface="Times New Roman" pitchFamily="18" charset="0"/>
              </a:rPr>
              <a:t>Question:  What’s the largest </a:t>
            </a:r>
            <a:r>
              <a:rPr lang="en-US" sz="2800" i="1" dirty="0" smtClean="0">
                <a:solidFill>
                  <a:srgbClr val="FF0000"/>
                </a:solidFill>
                <a:cs typeface="Times New Roman" pitchFamily="18" charset="0"/>
              </a:rPr>
              <a:t>n</a:t>
            </a:r>
            <a:r>
              <a:rPr lang="en-US" sz="2800" dirty="0" smtClean="0">
                <a:cs typeface="Times New Roman" pitchFamily="18" charset="0"/>
              </a:rPr>
              <a:t> digit decimal number?</a:t>
            </a:r>
          </a:p>
          <a:p>
            <a:pPr lvl="1" eaLnBrk="1" hangingPunct="1"/>
            <a:r>
              <a:rPr lang="en-US" sz="2400" dirty="0" smtClean="0">
                <a:solidFill>
                  <a:srgbClr val="FF0000"/>
                </a:solidFill>
                <a:cs typeface="Times New Roman" pitchFamily="18" charset="0"/>
              </a:rPr>
              <a:t>10</a:t>
            </a:r>
            <a:r>
              <a:rPr lang="en-US" sz="2400" baseline="30000" dirty="0" smtClean="0">
                <a:solidFill>
                  <a:srgbClr val="FF0000"/>
                </a:solidFill>
                <a:cs typeface="Times New Roman" pitchFamily="18" charset="0"/>
              </a:rPr>
              <a:t>n</a:t>
            </a:r>
            <a:r>
              <a:rPr lang="en-US" sz="2400" dirty="0" smtClean="0">
                <a:solidFill>
                  <a:srgbClr val="FF0000"/>
                </a:solidFill>
                <a:cs typeface="Times New Roman" pitchFamily="18" charset="0"/>
              </a:rPr>
              <a:t>-1</a:t>
            </a:r>
          </a:p>
          <a:p>
            <a:pPr eaLnBrk="1" hangingPunct="1">
              <a:buFontTx/>
              <a:buChar char="–"/>
            </a:pPr>
            <a:endParaRPr lang="en-US" sz="2400" dirty="0" smtClean="0">
              <a:solidFill>
                <a:srgbClr val="FF0000"/>
              </a:solidFill>
              <a:cs typeface="Times New Roman" pitchFamily="18" charset="0"/>
            </a:endParaRP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18</a:t>
            </a:fld>
            <a:endParaRPr lang="en-US"/>
          </a:p>
        </p:txBody>
      </p:sp>
      <p:sp>
        <p:nvSpPr>
          <p:cNvPr id="2" name="TextBox 1"/>
          <p:cNvSpPr txBox="1"/>
          <p:nvPr/>
        </p:nvSpPr>
        <p:spPr>
          <a:xfrm>
            <a:off x="1371600" y="6003143"/>
            <a:ext cx="3962400" cy="461665"/>
          </a:xfrm>
          <a:prstGeom prst="rect">
            <a:avLst/>
          </a:prstGeom>
          <a:solidFill>
            <a:schemeClr val="accent3">
              <a:lumMod val="95000"/>
            </a:schemeClr>
          </a:solidFill>
        </p:spPr>
        <p:txBody>
          <a:bodyPr wrap="square" rtlCol="0">
            <a:spAutoFit/>
          </a:bodyPr>
          <a:lstStyle/>
          <a:p>
            <a:r>
              <a:rPr lang="en-US" dirty="0" smtClean="0"/>
              <a:t>For n=2 it is 10</a:t>
            </a:r>
            <a:r>
              <a:rPr lang="en-US" baseline="30000" dirty="0" smtClean="0"/>
              <a:t>2</a:t>
            </a:r>
            <a:r>
              <a:rPr lang="en-US" dirty="0" smtClean="0"/>
              <a:t>-1 = 99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576" y="35213"/>
            <a:ext cx="9107424" cy="960011"/>
          </a:xfrm>
          <a:solidFill>
            <a:srgbClr val="FFFF00"/>
          </a:solidFill>
        </p:spPr>
        <p:txBody>
          <a:bodyPr/>
          <a:lstStyle/>
          <a:p>
            <a:pPr eaLnBrk="1" hangingPunct="1"/>
            <a:r>
              <a:rPr lang="en-US" dirty="0" smtClean="0"/>
              <a:t>Binary</a:t>
            </a:r>
          </a:p>
        </p:txBody>
      </p:sp>
      <p:grpSp>
        <p:nvGrpSpPr>
          <p:cNvPr id="2" name="Group 26"/>
          <p:cNvGrpSpPr>
            <a:grpSpLocks/>
          </p:cNvGrpSpPr>
          <p:nvPr/>
        </p:nvGrpSpPr>
        <p:grpSpPr bwMode="auto">
          <a:xfrm>
            <a:off x="2305050" y="2362201"/>
            <a:ext cx="4467225" cy="1446213"/>
            <a:chOff x="1452" y="1488"/>
            <a:chExt cx="2814" cy="911"/>
          </a:xfrm>
        </p:grpSpPr>
        <p:sp>
          <p:nvSpPr>
            <p:cNvPr id="15385" name="Text Box 3"/>
            <p:cNvSpPr txBox="1">
              <a:spLocks noChangeArrowheads="1"/>
            </p:cNvSpPr>
            <p:nvPr/>
          </p:nvSpPr>
          <p:spPr bwMode="auto">
            <a:xfrm>
              <a:off x="1452" y="1632"/>
              <a:ext cx="880" cy="446"/>
            </a:xfrm>
            <a:prstGeom prst="rect">
              <a:avLst/>
            </a:prstGeom>
            <a:noFill/>
            <a:ln w="9525">
              <a:noFill/>
              <a:miter lim="800000"/>
              <a:headEnd/>
              <a:tailEnd/>
            </a:ln>
          </p:spPr>
          <p:txBody>
            <a:bodyPr wrap="none">
              <a:spAutoFit/>
            </a:bodyPr>
            <a:lstStyle/>
            <a:p>
              <a:r>
                <a:rPr lang="en-US" sz="4000">
                  <a:latin typeface="+mn-lt"/>
                </a:rPr>
                <a:t>1101</a:t>
              </a:r>
              <a:r>
                <a:rPr lang="en-US" sz="4000" baseline="-25000">
                  <a:latin typeface="+mn-lt"/>
                </a:rPr>
                <a:t>2</a:t>
              </a:r>
            </a:p>
          </p:txBody>
        </p:sp>
        <p:sp>
          <p:nvSpPr>
            <p:cNvPr id="15386" name="Text Box 4"/>
            <p:cNvSpPr txBox="1">
              <a:spLocks noChangeArrowheads="1"/>
            </p:cNvSpPr>
            <p:nvPr/>
          </p:nvSpPr>
          <p:spPr bwMode="auto">
            <a:xfrm>
              <a:off x="2844" y="1488"/>
              <a:ext cx="1422" cy="911"/>
            </a:xfrm>
            <a:prstGeom prst="rect">
              <a:avLst/>
            </a:prstGeom>
            <a:noFill/>
            <a:ln w="9525">
              <a:noFill/>
              <a:miter lim="800000"/>
              <a:headEnd/>
              <a:tailEnd/>
            </a:ln>
          </p:spPr>
          <p:txBody>
            <a:bodyPr wrap="none">
              <a:spAutoFit/>
            </a:bodyPr>
            <a:lstStyle/>
            <a:p>
              <a:pPr marL="457200" indent="-457200"/>
              <a:r>
                <a:rPr lang="en-US">
                  <a:latin typeface="+mn-lt"/>
                </a:rPr>
                <a:t>  8      4     2      1</a:t>
              </a:r>
            </a:p>
            <a:p>
              <a:pPr marL="457200" indent="-457200"/>
              <a:r>
                <a:rPr lang="en-US">
                  <a:latin typeface="+mn-lt"/>
                </a:rPr>
                <a:t>  2</a:t>
              </a:r>
              <a:r>
                <a:rPr lang="en-US" baseline="30000">
                  <a:latin typeface="+mn-lt"/>
                </a:rPr>
                <a:t>3</a:t>
              </a:r>
              <a:r>
                <a:rPr lang="en-US">
                  <a:latin typeface="+mn-lt"/>
                </a:rPr>
                <a:t>    2</a:t>
              </a:r>
              <a:r>
                <a:rPr lang="en-US" baseline="30000">
                  <a:latin typeface="+mn-lt"/>
                </a:rPr>
                <a:t>2</a:t>
              </a:r>
              <a:r>
                <a:rPr lang="en-US">
                  <a:latin typeface="+mn-lt"/>
                </a:rPr>
                <a:t>    2</a:t>
              </a:r>
              <a:r>
                <a:rPr lang="en-US" baseline="30000">
                  <a:latin typeface="+mn-lt"/>
                </a:rPr>
                <a:t>1</a:t>
              </a:r>
              <a:r>
                <a:rPr lang="en-US">
                  <a:latin typeface="+mn-lt"/>
                </a:rPr>
                <a:t>     2</a:t>
              </a:r>
              <a:r>
                <a:rPr lang="en-US" baseline="30000">
                  <a:latin typeface="+mn-lt"/>
                </a:rPr>
                <a:t>0</a:t>
              </a:r>
            </a:p>
            <a:p>
              <a:pPr marL="457200" indent="-457200"/>
              <a:endParaRPr lang="en-US" baseline="30000">
                <a:latin typeface="+mn-lt"/>
              </a:endParaRPr>
            </a:p>
            <a:p>
              <a:pPr marL="457200" indent="-457200"/>
              <a:r>
                <a:rPr lang="en-US">
                  <a:latin typeface="+mn-lt"/>
                </a:rPr>
                <a:t>  1      1     0      1</a:t>
              </a:r>
            </a:p>
          </p:txBody>
        </p:sp>
      </p:grpSp>
      <p:sp>
        <p:nvSpPr>
          <p:cNvPr id="6149" name="Rectangle 5"/>
          <p:cNvSpPr>
            <a:spLocks noChangeArrowheads="1"/>
          </p:cNvSpPr>
          <p:nvPr/>
        </p:nvSpPr>
        <p:spPr bwMode="auto">
          <a:xfrm>
            <a:off x="0" y="4800600"/>
            <a:ext cx="8105104" cy="1528624"/>
          </a:xfrm>
          <a:prstGeom prst="rect">
            <a:avLst/>
          </a:prstGeom>
          <a:noFill/>
          <a:ln w="9525">
            <a:noFill/>
            <a:miter lim="800000"/>
            <a:headEnd/>
            <a:tailEnd/>
          </a:ln>
        </p:spPr>
        <p:txBody>
          <a:bodyPr wrap="none">
            <a:spAutoFit/>
          </a:bodyPr>
          <a:lstStyle/>
          <a:p>
            <a:r>
              <a:rPr lang="en-US" sz="2800" dirty="0">
                <a:latin typeface="+mn-lt"/>
                <a:cs typeface="Times New Roman" pitchFamily="18" charset="0"/>
              </a:rPr>
              <a:t>   d</a:t>
            </a:r>
            <a:r>
              <a:rPr lang="en-US" sz="2800" baseline="-25000" dirty="0">
                <a:latin typeface="+mn-lt"/>
                <a:cs typeface="Times New Roman" pitchFamily="18" charset="0"/>
              </a:rPr>
              <a:t>n</a:t>
            </a:r>
            <a:r>
              <a:rPr lang="en-US" sz="2800" dirty="0">
                <a:latin typeface="+mn-lt"/>
                <a:cs typeface="Times New Roman" pitchFamily="18" charset="0"/>
              </a:rPr>
              <a:t>d</a:t>
            </a:r>
            <a:r>
              <a:rPr lang="en-US" sz="2800" baseline="-25000" dirty="0">
                <a:latin typeface="+mn-lt"/>
                <a:cs typeface="Times New Roman" pitchFamily="18" charset="0"/>
              </a:rPr>
              <a:t>n-1</a:t>
            </a:r>
            <a:r>
              <a:rPr lang="en-US" sz="2800" dirty="0">
                <a:latin typeface="+mn-lt"/>
                <a:cs typeface="Times New Roman" pitchFamily="18" charset="0"/>
              </a:rPr>
              <a:t>…d</a:t>
            </a:r>
            <a:r>
              <a:rPr lang="en-US" sz="2800" baseline="-25000" dirty="0">
                <a:latin typeface="+mn-lt"/>
                <a:cs typeface="Times New Roman" pitchFamily="18" charset="0"/>
              </a:rPr>
              <a:t>1</a:t>
            </a:r>
            <a:r>
              <a:rPr lang="en-US" sz="2800" dirty="0">
                <a:latin typeface="+mn-lt"/>
                <a:cs typeface="Times New Roman" pitchFamily="18" charset="0"/>
              </a:rPr>
              <a:t>d</a:t>
            </a:r>
            <a:r>
              <a:rPr lang="en-US" sz="2800" baseline="-25000" dirty="0">
                <a:latin typeface="+mn-lt"/>
                <a:cs typeface="Times New Roman" pitchFamily="18" charset="0"/>
              </a:rPr>
              <a:t>0</a:t>
            </a:r>
            <a:r>
              <a:rPr lang="en-US" sz="2800" dirty="0">
                <a:latin typeface="+mn-lt"/>
                <a:cs typeface="Times New Roman" pitchFamily="18" charset="0"/>
              </a:rPr>
              <a:t> =  </a:t>
            </a:r>
            <a:r>
              <a:rPr lang="en-US" sz="2800" dirty="0" err="1">
                <a:latin typeface="+mn-lt"/>
                <a:cs typeface="Times New Roman" pitchFamily="18" charset="0"/>
              </a:rPr>
              <a:t>d</a:t>
            </a:r>
            <a:r>
              <a:rPr lang="en-US" sz="2800" baseline="-30000" dirty="0" err="1">
                <a:latin typeface="+mn-lt"/>
                <a:cs typeface="Times New Roman" pitchFamily="18" charset="0"/>
              </a:rPr>
              <a:t>n</a:t>
            </a:r>
            <a:r>
              <a:rPr lang="en-US" sz="2800" dirty="0">
                <a:latin typeface="+mn-lt"/>
                <a:cs typeface="Times New Roman" pitchFamily="18" charset="0"/>
              </a:rPr>
              <a:t> x 2</a:t>
            </a:r>
            <a:r>
              <a:rPr lang="en-US" sz="2800" baseline="30000" dirty="0">
                <a:latin typeface="+mn-lt"/>
                <a:cs typeface="Times New Roman" pitchFamily="18" charset="0"/>
              </a:rPr>
              <a:t>n</a:t>
            </a:r>
            <a:r>
              <a:rPr lang="en-US" sz="2800" dirty="0">
                <a:latin typeface="+mn-lt"/>
                <a:cs typeface="Times New Roman" pitchFamily="18" charset="0"/>
              </a:rPr>
              <a:t> + d</a:t>
            </a:r>
            <a:r>
              <a:rPr lang="en-US" sz="2800" baseline="-30000" dirty="0">
                <a:latin typeface="+mn-lt"/>
                <a:cs typeface="Times New Roman" pitchFamily="18" charset="0"/>
              </a:rPr>
              <a:t>n-1 </a:t>
            </a:r>
            <a:r>
              <a:rPr lang="en-US" sz="2800" dirty="0">
                <a:latin typeface="+mn-lt"/>
                <a:cs typeface="Times New Roman" pitchFamily="18" charset="0"/>
              </a:rPr>
              <a:t>x 2</a:t>
            </a:r>
            <a:r>
              <a:rPr lang="en-US" sz="2800" baseline="30000" dirty="0">
                <a:latin typeface="+mn-lt"/>
                <a:cs typeface="Times New Roman" pitchFamily="18" charset="0"/>
              </a:rPr>
              <a:t>n-1 </a:t>
            </a:r>
            <a:r>
              <a:rPr lang="en-US" sz="2800" dirty="0">
                <a:latin typeface="+mn-lt"/>
                <a:cs typeface="Times New Roman" pitchFamily="18" charset="0"/>
              </a:rPr>
              <a:t>+ … d</a:t>
            </a:r>
            <a:r>
              <a:rPr lang="en-US" sz="2800" baseline="-30000" dirty="0">
                <a:latin typeface="+mn-lt"/>
                <a:cs typeface="Times New Roman" pitchFamily="18" charset="0"/>
              </a:rPr>
              <a:t>1</a:t>
            </a:r>
            <a:r>
              <a:rPr lang="en-US" sz="2800" dirty="0">
                <a:latin typeface="+mn-lt"/>
                <a:cs typeface="Times New Roman" pitchFamily="18" charset="0"/>
              </a:rPr>
              <a:t> x 2</a:t>
            </a:r>
            <a:r>
              <a:rPr lang="en-US" sz="2800" baseline="30000" dirty="0">
                <a:latin typeface="+mn-lt"/>
                <a:cs typeface="Times New Roman" pitchFamily="18" charset="0"/>
              </a:rPr>
              <a:t>1  </a:t>
            </a:r>
            <a:r>
              <a:rPr lang="en-US" sz="2800" dirty="0">
                <a:latin typeface="+mn-lt"/>
                <a:cs typeface="Times New Roman" pitchFamily="18" charset="0"/>
              </a:rPr>
              <a:t>+  d</a:t>
            </a:r>
            <a:r>
              <a:rPr lang="en-US" sz="2800" baseline="-30000" dirty="0">
                <a:latin typeface="+mn-lt"/>
                <a:cs typeface="Times New Roman" pitchFamily="18" charset="0"/>
              </a:rPr>
              <a:t>0</a:t>
            </a:r>
            <a:r>
              <a:rPr lang="en-US" sz="2800" dirty="0">
                <a:latin typeface="+mn-lt"/>
                <a:cs typeface="Times New Roman" pitchFamily="18" charset="0"/>
              </a:rPr>
              <a:t> x 2</a:t>
            </a:r>
            <a:r>
              <a:rPr lang="en-US" sz="2800" baseline="30000" dirty="0">
                <a:latin typeface="+mn-lt"/>
                <a:cs typeface="Times New Roman" pitchFamily="18" charset="0"/>
              </a:rPr>
              <a:t>0</a:t>
            </a:r>
          </a:p>
          <a:p>
            <a:endParaRPr lang="en-US" sz="2800" baseline="30000" dirty="0">
              <a:latin typeface="+mn-lt"/>
              <a:cs typeface="Times New Roman" pitchFamily="18" charset="0"/>
            </a:endParaRPr>
          </a:p>
          <a:p>
            <a:r>
              <a:rPr lang="en-US" sz="2800" dirty="0">
                <a:latin typeface="+mn-lt"/>
                <a:cs typeface="Times New Roman" pitchFamily="18" charset="0"/>
              </a:rPr>
              <a:t>        where: 0 </a:t>
            </a:r>
            <a:r>
              <a:rPr lang="en-US" sz="2800" dirty="0">
                <a:latin typeface="Symbol" pitchFamily="18" charset="2"/>
                <a:cs typeface="Times New Roman" pitchFamily="18" charset="0"/>
              </a:rPr>
              <a:t>£</a:t>
            </a:r>
            <a:r>
              <a:rPr lang="en-US" sz="2800" dirty="0">
                <a:latin typeface="+mn-lt"/>
                <a:cs typeface="Times New Roman" pitchFamily="18" charset="0"/>
              </a:rPr>
              <a:t> d </a:t>
            </a:r>
            <a:r>
              <a:rPr lang="en-US" sz="2800" dirty="0">
                <a:latin typeface="Symbol" pitchFamily="18" charset="2"/>
                <a:cs typeface="Times New Roman" pitchFamily="18" charset="0"/>
              </a:rPr>
              <a:t>£</a:t>
            </a:r>
            <a:r>
              <a:rPr lang="en-US" sz="2800" dirty="0">
                <a:latin typeface="+mn-lt"/>
                <a:cs typeface="Times New Roman" pitchFamily="18" charset="0"/>
              </a:rPr>
              <a:t> 1</a:t>
            </a:r>
          </a:p>
          <a:p>
            <a:endParaRPr lang="en-US" sz="2800" baseline="30000" dirty="0">
              <a:latin typeface="+mn-lt"/>
              <a:cs typeface="Times New Roman" pitchFamily="18" charset="0"/>
            </a:endParaRPr>
          </a:p>
        </p:txBody>
      </p:sp>
      <p:sp>
        <p:nvSpPr>
          <p:cNvPr id="6150" name="Rectangle 6"/>
          <p:cNvSpPr>
            <a:spLocks noChangeArrowheads="1"/>
          </p:cNvSpPr>
          <p:nvPr/>
        </p:nvSpPr>
        <p:spPr bwMode="auto">
          <a:xfrm>
            <a:off x="1162050" y="3962400"/>
            <a:ext cx="5771132" cy="523220"/>
          </a:xfrm>
          <a:prstGeom prst="rect">
            <a:avLst/>
          </a:prstGeom>
          <a:noFill/>
          <a:ln w="9525">
            <a:noFill/>
            <a:miter lim="800000"/>
            <a:headEnd/>
            <a:tailEnd/>
          </a:ln>
        </p:spPr>
        <p:txBody>
          <a:bodyPr wrap="none">
            <a:spAutoFit/>
          </a:bodyPr>
          <a:lstStyle/>
          <a:p>
            <a:r>
              <a:rPr lang="en-US" sz="2800">
                <a:latin typeface="+mn-lt"/>
                <a:cs typeface="Times New Roman" pitchFamily="18" charset="0"/>
              </a:rPr>
              <a:t>1101</a:t>
            </a:r>
            <a:r>
              <a:rPr lang="en-US" sz="2800" baseline="-25000">
                <a:latin typeface="+mn-lt"/>
                <a:cs typeface="Times New Roman" pitchFamily="18" charset="0"/>
              </a:rPr>
              <a:t>2</a:t>
            </a:r>
            <a:r>
              <a:rPr lang="en-US" sz="2800">
                <a:latin typeface="+mn-lt"/>
                <a:cs typeface="Times New Roman" pitchFamily="18" charset="0"/>
              </a:rPr>
              <a:t> =  1 x 2</a:t>
            </a:r>
            <a:r>
              <a:rPr lang="en-US" sz="2800" baseline="30000">
                <a:latin typeface="+mn-lt"/>
                <a:cs typeface="Times New Roman" pitchFamily="18" charset="0"/>
              </a:rPr>
              <a:t>3</a:t>
            </a:r>
            <a:r>
              <a:rPr lang="en-US" sz="2800">
                <a:latin typeface="+mn-lt"/>
                <a:cs typeface="Times New Roman" pitchFamily="18" charset="0"/>
              </a:rPr>
              <a:t> + 1</a:t>
            </a:r>
            <a:r>
              <a:rPr lang="en-US" sz="2800" baseline="-30000">
                <a:latin typeface="+mn-lt"/>
                <a:cs typeface="Times New Roman" pitchFamily="18" charset="0"/>
              </a:rPr>
              <a:t> </a:t>
            </a:r>
            <a:r>
              <a:rPr lang="en-US" sz="2800">
                <a:latin typeface="+mn-lt"/>
                <a:cs typeface="Times New Roman" pitchFamily="18" charset="0"/>
              </a:rPr>
              <a:t>x 2</a:t>
            </a:r>
            <a:r>
              <a:rPr lang="en-US" sz="2800" baseline="30000">
                <a:latin typeface="+mn-lt"/>
                <a:cs typeface="Times New Roman" pitchFamily="18" charset="0"/>
              </a:rPr>
              <a:t>2 </a:t>
            </a:r>
            <a:r>
              <a:rPr lang="en-US" sz="2800">
                <a:latin typeface="+mn-lt"/>
                <a:cs typeface="Times New Roman" pitchFamily="18" charset="0"/>
              </a:rPr>
              <a:t>+ 0 x 2</a:t>
            </a:r>
            <a:r>
              <a:rPr lang="en-US" sz="2800" baseline="30000">
                <a:latin typeface="+mn-lt"/>
                <a:cs typeface="Times New Roman" pitchFamily="18" charset="0"/>
              </a:rPr>
              <a:t>1  </a:t>
            </a:r>
            <a:r>
              <a:rPr lang="en-US" sz="2800">
                <a:latin typeface="+mn-lt"/>
                <a:cs typeface="Times New Roman" pitchFamily="18" charset="0"/>
              </a:rPr>
              <a:t>+  1 x 2</a:t>
            </a:r>
            <a:r>
              <a:rPr lang="en-US" sz="2800" baseline="30000">
                <a:latin typeface="+mn-lt"/>
                <a:cs typeface="Times New Roman" pitchFamily="18" charset="0"/>
              </a:rPr>
              <a:t>0</a:t>
            </a:r>
          </a:p>
        </p:txBody>
      </p:sp>
      <p:grpSp>
        <p:nvGrpSpPr>
          <p:cNvPr id="3" name="Group 22"/>
          <p:cNvGrpSpPr>
            <a:grpSpLocks/>
          </p:cNvGrpSpPr>
          <p:nvPr/>
        </p:nvGrpSpPr>
        <p:grpSpPr bwMode="auto">
          <a:xfrm>
            <a:off x="536575" y="2251076"/>
            <a:ext cx="2759075" cy="1411288"/>
            <a:chOff x="338" y="1418"/>
            <a:chExt cx="1738" cy="889"/>
          </a:xfrm>
        </p:grpSpPr>
        <p:sp>
          <p:nvSpPr>
            <p:cNvPr id="15379" name="Line 7"/>
            <p:cNvSpPr>
              <a:spLocks noChangeShapeType="1"/>
            </p:cNvSpPr>
            <p:nvPr/>
          </p:nvSpPr>
          <p:spPr bwMode="auto">
            <a:xfrm>
              <a:off x="828" y="1584"/>
              <a:ext cx="768" cy="0"/>
            </a:xfrm>
            <a:prstGeom prst="line">
              <a:avLst/>
            </a:prstGeom>
            <a:noFill/>
            <a:ln w="9525">
              <a:solidFill>
                <a:srgbClr val="FF0000"/>
              </a:solidFill>
              <a:round/>
              <a:headEnd/>
              <a:tailEnd/>
            </a:ln>
          </p:spPr>
          <p:txBody>
            <a:bodyPr/>
            <a:lstStyle/>
            <a:p>
              <a:endParaRPr lang="en-US">
                <a:latin typeface="+mn-lt"/>
              </a:endParaRPr>
            </a:p>
          </p:txBody>
        </p:sp>
        <p:sp>
          <p:nvSpPr>
            <p:cNvPr id="15380" name="Line 8"/>
            <p:cNvSpPr>
              <a:spLocks noChangeShapeType="1"/>
            </p:cNvSpPr>
            <p:nvPr/>
          </p:nvSpPr>
          <p:spPr bwMode="auto">
            <a:xfrm>
              <a:off x="828" y="2160"/>
              <a:ext cx="1248" cy="0"/>
            </a:xfrm>
            <a:prstGeom prst="line">
              <a:avLst/>
            </a:prstGeom>
            <a:noFill/>
            <a:ln w="9525">
              <a:solidFill>
                <a:srgbClr val="FF0000"/>
              </a:solidFill>
              <a:round/>
              <a:headEnd/>
              <a:tailEnd/>
            </a:ln>
          </p:spPr>
          <p:txBody>
            <a:bodyPr/>
            <a:lstStyle/>
            <a:p>
              <a:endParaRPr lang="en-US">
                <a:latin typeface="+mn-lt"/>
              </a:endParaRPr>
            </a:p>
          </p:txBody>
        </p:sp>
        <p:sp>
          <p:nvSpPr>
            <p:cNvPr id="15381" name="Line 9"/>
            <p:cNvSpPr>
              <a:spLocks noChangeShapeType="1"/>
            </p:cNvSpPr>
            <p:nvPr/>
          </p:nvSpPr>
          <p:spPr bwMode="auto">
            <a:xfrm flipV="1">
              <a:off x="2076" y="2016"/>
              <a:ext cx="0" cy="144"/>
            </a:xfrm>
            <a:prstGeom prst="line">
              <a:avLst/>
            </a:prstGeom>
            <a:noFill/>
            <a:ln w="9525">
              <a:solidFill>
                <a:srgbClr val="FF0000"/>
              </a:solidFill>
              <a:round/>
              <a:headEnd/>
              <a:tailEnd type="triangle" w="med" len="med"/>
            </a:ln>
          </p:spPr>
          <p:txBody>
            <a:bodyPr/>
            <a:lstStyle/>
            <a:p>
              <a:endParaRPr lang="en-US">
                <a:latin typeface="+mn-lt"/>
              </a:endParaRPr>
            </a:p>
          </p:txBody>
        </p:sp>
        <p:sp>
          <p:nvSpPr>
            <p:cNvPr id="15382" name="Line 10"/>
            <p:cNvSpPr>
              <a:spLocks noChangeShapeType="1"/>
            </p:cNvSpPr>
            <p:nvPr/>
          </p:nvSpPr>
          <p:spPr bwMode="auto">
            <a:xfrm>
              <a:off x="1596" y="1584"/>
              <a:ext cx="0" cy="96"/>
            </a:xfrm>
            <a:prstGeom prst="line">
              <a:avLst/>
            </a:prstGeom>
            <a:noFill/>
            <a:ln w="9525">
              <a:solidFill>
                <a:srgbClr val="FF0000"/>
              </a:solidFill>
              <a:round/>
              <a:headEnd/>
              <a:tailEnd type="triangle" w="med" len="med"/>
            </a:ln>
          </p:spPr>
          <p:txBody>
            <a:bodyPr/>
            <a:lstStyle/>
            <a:p>
              <a:endParaRPr lang="en-US">
                <a:latin typeface="+mn-lt"/>
              </a:endParaRPr>
            </a:p>
          </p:txBody>
        </p:sp>
        <p:sp>
          <p:nvSpPr>
            <p:cNvPr id="15383" name="Text Box 11"/>
            <p:cNvSpPr txBox="1">
              <a:spLocks noChangeArrowheads="1"/>
            </p:cNvSpPr>
            <p:nvPr/>
          </p:nvSpPr>
          <p:spPr bwMode="auto">
            <a:xfrm>
              <a:off x="338" y="1418"/>
              <a:ext cx="476" cy="291"/>
            </a:xfrm>
            <a:prstGeom prst="rect">
              <a:avLst/>
            </a:prstGeom>
            <a:noFill/>
            <a:ln w="9525">
              <a:noFill/>
              <a:miter lim="800000"/>
              <a:headEnd/>
              <a:tailEnd/>
            </a:ln>
          </p:spPr>
          <p:txBody>
            <a:bodyPr wrap="none">
              <a:spAutoFit/>
            </a:bodyPr>
            <a:lstStyle/>
            <a:p>
              <a:r>
                <a:rPr lang="en-US">
                  <a:solidFill>
                    <a:srgbClr val="FF0000"/>
                  </a:solidFill>
                  <a:latin typeface="+mn-lt"/>
                </a:rPr>
                <a:t>MSB</a:t>
              </a:r>
            </a:p>
          </p:txBody>
        </p:sp>
        <p:sp>
          <p:nvSpPr>
            <p:cNvPr id="15384" name="Text Box 12"/>
            <p:cNvSpPr txBox="1">
              <a:spLocks noChangeArrowheads="1"/>
            </p:cNvSpPr>
            <p:nvPr/>
          </p:nvSpPr>
          <p:spPr bwMode="auto">
            <a:xfrm>
              <a:off x="348" y="2016"/>
              <a:ext cx="392" cy="291"/>
            </a:xfrm>
            <a:prstGeom prst="rect">
              <a:avLst/>
            </a:prstGeom>
            <a:noFill/>
            <a:ln w="9525">
              <a:noFill/>
              <a:miter lim="800000"/>
              <a:headEnd/>
              <a:tailEnd/>
            </a:ln>
          </p:spPr>
          <p:txBody>
            <a:bodyPr wrap="none">
              <a:spAutoFit/>
            </a:bodyPr>
            <a:lstStyle/>
            <a:p>
              <a:r>
                <a:rPr lang="en-US">
                  <a:solidFill>
                    <a:srgbClr val="FF0000"/>
                  </a:solidFill>
                  <a:latin typeface="+mn-lt"/>
                </a:rPr>
                <a:t>LSB</a:t>
              </a:r>
            </a:p>
          </p:txBody>
        </p:sp>
      </p:grpSp>
      <p:grpSp>
        <p:nvGrpSpPr>
          <p:cNvPr id="4" name="Group 24"/>
          <p:cNvGrpSpPr>
            <a:grpSpLocks/>
          </p:cNvGrpSpPr>
          <p:nvPr/>
        </p:nvGrpSpPr>
        <p:grpSpPr bwMode="auto">
          <a:xfrm>
            <a:off x="3981450" y="5334000"/>
            <a:ext cx="3638550" cy="685800"/>
            <a:chOff x="2508" y="3360"/>
            <a:chExt cx="2292" cy="432"/>
          </a:xfrm>
        </p:grpSpPr>
        <p:sp>
          <p:nvSpPr>
            <p:cNvPr id="15376" name="Line 13"/>
            <p:cNvSpPr>
              <a:spLocks noChangeShapeType="1"/>
            </p:cNvSpPr>
            <p:nvPr/>
          </p:nvSpPr>
          <p:spPr bwMode="auto">
            <a:xfrm>
              <a:off x="3900" y="3648"/>
              <a:ext cx="900" cy="0"/>
            </a:xfrm>
            <a:prstGeom prst="line">
              <a:avLst/>
            </a:prstGeom>
            <a:noFill/>
            <a:ln w="9525">
              <a:solidFill>
                <a:srgbClr val="FF0000"/>
              </a:solidFill>
              <a:round/>
              <a:headEnd/>
              <a:tailEnd/>
            </a:ln>
          </p:spPr>
          <p:txBody>
            <a:bodyPr/>
            <a:lstStyle/>
            <a:p>
              <a:endParaRPr lang="en-US">
                <a:latin typeface="+mn-lt"/>
              </a:endParaRPr>
            </a:p>
          </p:txBody>
        </p:sp>
        <p:sp>
          <p:nvSpPr>
            <p:cNvPr id="15377" name="Line 14"/>
            <p:cNvSpPr>
              <a:spLocks noChangeShapeType="1"/>
            </p:cNvSpPr>
            <p:nvPr/>
          </p:nvSpPr>
          <p:spPr bwMode="auto">
            <a:xfrm flipV="1">
              <a:off x="4800" y="3360"/>
              <a:ext cx="0" cy="288"/>
            </a:xfrm>
            <a:prstGeom prst="line">
              <a:avLst/>
            </a:prstGeom>
            <a:noFill/>
            <a:ln w="9525">
              <a:solidFill>
                <a:srgbClr val="FF0000"/>
              </a:solidFill>
              <a:round/>
              <a:headEnd/>
              <a:tailEnd type="triangle" w="med" len="med"/>
            </a:ln>
          </p:spPr>
          <p:txBody>
            <a:bodyPr/>
            <a:lstStyle/>
            <a:p>
              <a:endParaRPr lang="en-US">
                <a:latin typeface="+mn-lt"/>
              </a:endParaRPr>
            </a:p>
          </p:txBody>
        </p:sp>
        <p:sp>
          <p:nvSpPr>
            <p:cNvPr id="15378" name="Text Box 15"/>
            <p:cNvSpPr txBox="1">
              <a:spLocks noChangeArrowheads="1"/>
            </p:cNvSpPr>
            <p:nvPr/>
          </p:nvSpPr>
          <p:spPr bwMode="auto">
            <a:xfrm>
              <a:off x="2508" y="3504"/>
              <a:ext cx="1399" cy="288"/>
            </a:xfrm>
            <a:prstGeom prst="rect">
              <a:avLst/>
            </a:prstGeom>
            <a:noFill/>
            <a:ln w="9525">
              <a:noFill/>
              <a:miter lim="800000"/>
              <a:headEnd/>
              <a:tailEnd/>
            </a:ln>
          </p:spPr>
          <p:txBody>
            <a:bodyPr wrap="none">
              <a:spAutoFit/>
            </a:bodyPr>
            <a:lstStyle/>
            <a:p>
              <a:r>
                <a:rPr lang="en-US">
                  <a:solidFill>
                    <a:srgbClr val="FF0000"/>
                  </a:solidFill>
                  <a:latin typeface="+mn-lt"/>
                </a:rPr>
                <a:t>Zero referencing</a:t>
              </a:r>
            </a:p>
          </p:txBody>
        </p:sp>
      </p:grpSp>
      <p:sp>
        <p:nvSpPr>
          <p:cNvPr id="6160" name="Text Box 16"/>
          <p:cNvSpPr txBox="1">
            <a:spLocks noChangeArrowheads="1"/>
          </p:cNvSpPr>
          <p:nvPr/>
        </p:nvSpPr>
        <p:spPr bwMode="auto">
          <a:xfrm>
            <a:off x="704850" y="1371600"/>
            <a:ext cx="4017831" cy="954107"/>
          </a:xfrm>
          <a:prstGeom prst="rect">
            <a:avLst/>
          </a:prstGeom>
          <a:noFill/>
          <a:ln w="9525">
            <a:noFill/>
            <a:miter lim="800000"/>
            <a:headEnd/>
            <a:tailEnd/>
          </a:ln>
        </p:spPr>
        <p:txBody>
          <a:bodyPr wrap="none">
            <a:spAutoFit/>
          </a:bodyPr>
          <a:lstStyle/>
          <a:p>
            <a:pPr>
              <a:spcBef>
                <a:spcPct val="20000"/>
              </a:spcBef>
            </a:pPr>
            <a:r>
              <a:rPr lang="en-US" sz="3200">
                <a:latin typeface="+mn-lt"/>
              </a:rPr>
              <a:t>Radix or Base 2 (Why?)</a:t>
            </a:r>
          </a:p>
          <a:p>
            <a:endParaRPr lang="en-US">
              <a:latin typeface="+mn-lt"/>
            </a:endParaRPr>
          </a:p>
        </p:txBody>
      </p:sp>
      <p:grpSp>
        <p:nvGrpSpPr>
          <p:cNvPr id="5" name="Group 23"/>
          <p:cNvGrpSpPr>
            <a:grpSpLocks/>
          </p:cNvGrpSpPr>
          <p:nvPr/>
        </p:nvGrpSpPr>
        <p:grpSpPr bwMode="auto">
          <a:xfrm>
            <a:off x="6248400" y="3241677"/>
            <a:ext cx="2830513" cy="830263"/>
            <a:chOff x="3936" y="2042"/>
            <a:chExt cx="1783" cy="523"/>
          </a:xfrm>
        </p:grpSpPr>
        <p:sp>
          <p:nvSpPr>
            <p:cNvPr id="15373" name="Oval 17"/>
            <p:cNvSpPr>
              <a:spLocks noChangeArrowheads="1"/>
            </p:cNvSpPr>
            <p:nvPr/>
          </p:nvSpPr>
          <p:spPr bwMode="auto">
            <a:xfrm>
              <a:off x="3936" y="2112"/>
              <a:ext cx="240" cy="288"/>
            </a:xfrm>
            <a:prstGeom prst="ellipse">
              <a:avLst/>
            </a:prstGeom>
            <a:noFill/>
            <a:ln w="28575">
              <a:solidFill>
                <a:srgbClr val="FF0000"/>
              </a:solidFill>
              <a:round/>
              <a:headEnd/>
              <a:tailEnd/>
            </a:ln>
          </p:spPr>
          <p:txBody>
            <a:bodyPr wrap="none" anchor="ctr"/>
            <a:lstStyle/>
            <a:p>
              <a:endParaRPr lang="en-US">
                <a:latin typeface="+mn-lt"/>
              </a:endParaRPr>
            </a:p>
          </p:txBody>
        </p:sp>
        <p:sp>
          <p:nvSpPr>
            <p:cNvPr id="15374" name="Line 18"/>
            <p:cNvSpPr>
              <a:spLocks noChangeShapeType="1"/>
            </p:cNvSpPr>
            <p:nvPr/>
          </p:nvSpPr>
          <p:spPr bwMode="auto">
            <a:xfrm flipH="1">
              <a:off x="4320" y="2256"/>
              <a:ext cx="288" cy="0"/>
            </a:xfrm>
            <a:prstGeom prst="line">
              <a:avLst/>
            </a:prstGeom>
            <a:noFill/>
            <a:ln w="9525">
              <a:solidFill>
                <a:srgbClr val="FF0000"/>
              </a:solidFill>
              <a:round/>
              <a:headEnd/>
              <a:tailEnd type="triangle" w="med" len="med"/>
            </a:ln>
          </p:spPr>
          <p:txBody>
            <a:bodyPr/>
            <a:lstStyle/>
            <a:p>
              <a:endParaRPr lang="en-US">
                <a:latin typeface="+mn-lt"/>
              </a:endParaRPr>
            </a:p>
          </p:txBody>
        </p:sp>
        <p:sp>
          <p:nvSpPr>
            <p:cNvPr id="15375" name="Text Box 19"/>
            <p:cNvSpPr txBox="1">
              <a:spLocks noChangeArrowheads="1"/>
            </p:cNvSpPr>
            <p:nvPr/>
          </p:nvSpPr>
          <p:spPr bwMode="auto">
            <a:xfrm>
              <a:off x="4598" y="2042"/>
              <a:ext cx="1121" cy="523"/>
            </a:xfrm>
            <a:prstGeom prst="rect">
              <a:avLst/>
            </a:prstGeom>
            <a:noFill/>
            <a:ln w="9525">
              <a:noFill/>
              <a:miter lim="800000"/>
              <a:headEnd/>
              <a:tailEnd/>
            </a:ln>
          </p:spPr>
          <p:txBody>
            <a:bodyPr wrap="none">
              <a:spAutoFit/>
            </a:bodyPr>
            <a:lstStyle/>
            <a:p>
              <a:r>
                <a:rPr lang="en-US">
                  <a:solidFill>
                    <a:srgbClr val="FF0000"/>
                  </a:solidFill>
                  <a:latin typeface="+mn-lt"/>
                </a:rPr>
                <a:t>bit</a:t>
              </a:r>
            </a:p>
            <a:p>
              <a:r>
                <a:rPr lang="en-US">
                  <a:solidFill>
                    <a:srgbClr val="FF0000"/>
                  </a:solidFill>
                  <a:latin typeface="+mn-lt"/>
                </a:rPr>
                <a:t>(</a:t>
              </a:r>
              <a:r>
                <a:rPr lang="en-US" u="sng">
                  <a:solidFill>
                    <a:srgbClr val="FF0000"/>
                  </a:solidFill>
                  <a:latin typeface="+mn-lt"/>
                </a:rPr>
                <a:t>bi</a:t>
              </a:r>
              <a:r>
                <a:rPr lang="en-US">
                  <a:solidFill>
                    <a:srgbClr val="FF0000"/>
                  </a:solidFill>
                  <a:latin typeface="+mn-lt"/>
                </a:rPr>
                <a:t>nary digi</a:t>
              </a:r>
              <a:r>
                <a:rPr lang="en-US" u="sng">
                  <a:solidFill>
                    <a:srgbClr val="FF0000"/>
                  </a:solidFill>
                  <a:latin typeface="+mn-lt"/>
                </a:rPr>
                <a:t>t</a:t>
              </a:r>
              <a:r>
                <a:rPr lang="en-US">
                  <a:solidFill>
                    <a:srgbClr val="FF0000"/>
                  </a:solidFill>
                  <a:latin typeface="+mn-lt"/>
                </a:rPr>
                <a:t>)</a:t>
              </a:r>
            </a:p>
          </p:txBody>
        </p:sp>
      </p:grpSp>
      <p:grpSp>
        <p:nvGrpSpPr>
          <p:cNvPr id="6" name="Group 25"/>
          <p:cNvGrpSpPr>
            <a:grpSpLocks/>
          </p:cNvGrpSpPr>
          <p:nvPr/>
        </p:nvGrpSpPr>
        <p:grpSpPr bwMode="auto">
          <a:xfrm>
            <a:off x="4724400" y="2667000"/>
            <a:ext cx="3951288" cy="685800"/>
            <a:chOff x="2976" y="1680"/>
            <a:chExt cx="2489" cy="432"/>
          </a:xfrm>
        </p:grpSpPr>
        <p:sp>
          <p:nvSpPr>
            <p:cNvPr id="15371" name="Text Box 20"/>
            <p:cNvSpPr txBox="1">
              <a:spLocks noChangeArrowheads="1"/>
            </p:cNvSpPr>
            <p:nvPr/>
          </p:nvSpPr>
          <p:spPr bwMode="auto">
            <a:xfrm>
              <a:off x="4608" y="1680"/>
              <a:ext cx="857" cy="288"/>
            </a:xfrm>
            <a:prstGeom prst="rect">
              <a:avLst/>
            </a:prstGeom>
            <a:noFill/>
            <a:ln w="9525">
              <a:noFill/>
              <a:miter lim="800000"/>
              <a:headEnd/>
              <a:tailEnd/>
            </a:ln>
          </p:spPr>
          <p:txBody>
            <a:bodyPr wrap="none">
              <a:spAutoFit/>
            </a:bodyPr>
            <a:lstStyle/>
            <a:p>
              <a:r>
                <a:rPr lang="en-US">
                  <a:solidFill>
                    <a:srgbClr val="FF0000"/>
                  </a:solidFill>
                  <a:latin typeface="+mn-lt"/>
                </a:rPr>
                <a:t>word size</a:t>
              </a:r>
            </a:p>
          </p:txBody>
        </p:sp>
        <p:sp>
          <p:nvSpPr>
            <p:cNvPr id="15372" name="AutoShape 21"/>
            <p:cNvSpPr>
              <a:spLocks/>
            </p:cNvSpPr>
            <p:nvPr/>
          </p:nvSpPr>
          <p:spPr bwMode="auto">
            <a:xfrm rot="5400000">
              <a:off x="3576" y="1416"/>
              <a:ext cx="96" cy="1296"/>
            </a:xfrm>
            <a:prstGeom prst="leftBrace">
              <a:avLst>
                <a:gd name="adj1" fmla="val 112500"/>
                <a:gd name="adj2" fmla="val 50000"/>
              </a:avLst>
            </a:prstGeom>
            <a:noFill/>
            <a:ln w="28575">
              <a:solidFill>
                <a:srgbClr val="FF0000"/>
              </a:solidFill>
              <a:round/>
              <a:headEnd/>
              <a:tailEnd/>
            </a:ln>
          </p:spPr>
          <p:txBody>
            <a:bodyPr wrap="none" anchor="ctr"/>
            <a:lstStyle/>
            <a:p>
              <a:endParaRPr lang="en-US">
                <a:latin typeface="+mn-lt"/>
              </a:endParaRPr>
            </a:p>
          </p:txBody>
        </p:sp>
      </p:grpSp>
      <p:sp>
        <p:nvSpPr>
          <p:cNvPr id="27" name="Slide Number Placeholder 26"/>
          <p:cNvSpPr>
            <a:spLocks noGrp="1"/>
          </p:cNvSpPr>
          <p:nvPr>
            <p:ph type="sldNum" sz="quarter" idx="12"/>
          </p:nvPr>
        </p:nvSpPr>
        <p:spPr/>
        <p:txBody>
          <a:bodyPr/>
          <a:lstStyle/>
          <a:p>
            <a:pPr>
              <a:defRPr/>
            </a:pPr>
            <a:fld id="{63BD7862-A2CD-4FB8-BFAC-DFDCA2699017}" type="slidenum">
              <a:rPr lang="en-US" smtClean="0"/>
              <a:pPr>
                <a:defRPr/>
              </a:pPr>
              <a:t>19</a:t>
            </a:fld>
            <a:endParaRPr lang="en-US"/>
          </a:p>
        </p:txBody>
      </p:sp>
      <p:sp>
        <p:nvSpPr>
          <p:cNvPr id="28" name="TextBox 27"/>
          <p:cNvSpPr txBox="1"/>
          <p:nvPr/>
        </p:nvSpPr>
        <p:spPr>
          <a:xfrm>
            <a:off x="5257799" y="995224"/>
            <a:ext cx="3821113" cy="461665"/>
          </a:xfrm>
          <a:prstGeom prst="rect">
            <a:avLst/>
          </a:prstGeom>
          <a:solidFill>
            <a:schemeClr val="accent1">
              <a:lumMod val="20000"/>
              <a:lumOff val="80000"/>
            </a:schemeClr>
          </a:solidFill>
        </p:spPr>
        <p:txBody>
          <a:bodyPr wrap="square" rtlCol="0">
            <a:spAutoFit/>
          </a:bodyPr>
          <a:lstStyle/>
          <a:p>
            <a:r>
              <a:rPr lang="en-US" dirty="0" smtClean="0"/>
              <a:t>MSB = most significant bit</a:t>
            </a:r>
            <a:endParaRPr lang="en-US" dirty="0"/>
          </a:p>
        </p:txBody>
      </p:sp>
      <p:sp>
        <p:nvSpPr>
          <p:cNvPr id="29" name="TextBox 28"/>
          <p:cNvSpPr txBox="1"/>
          <p:nvPr/>
        </p:nvSpPr>
        <p:spPr>
          <a:xfrm>
            <a:off x="5275326" y="1686468"/>
            <a:ext cx="3810000" cy="461665"/>
          </a:xfrm>
          <a:prstGeom prst="rect">
            <a:avLst/>
          </a:prstGeom>
          <a:solidFill>
            <a:schemeClr val="accent1">
              <a:lumMod val="20000"/>
              <a:lumOff val="80000"/>
            </a:schemeClr>
          </a:solidFill>
        </p:spPr>
        <p:txBody>
          <a:bodyPr wrap="square" rtlCol="0">
            <a:spAutoFit/>
          </a:bodyPr>
          <a:lstStyle/>
          <a:p>
            <a:r>
              <a:rPr lang="en-US" dirty="0" smtClean="0"/>
              <a:t>LSB = least significant </a:t>
            </a:r>
            <a:r>
              <a:rPr lang="en-US" dirty="0"/>
              <a:t>bit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6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6200" y="1626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perkowski_marek_os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1295400"/>
            <a:ext cx="4067175"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045404" y="0"/>
            <a:ext cx="5022396" cy="723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1"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Marek Perkowski</a:t>
            </a: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obtained his M.S. degree in Electronics and Ph.D. Degree in automatic control from Institute of Automatic Control, Department of Electronics, Technical University of Warsaw, Warsaw, Poland. He studied also pure mathematics at University of Warsaw. In years 1981-1983 he was a Visiting Assistant Professor at University of Minnesota in Minneapolis.</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Since 1983 Dr. Perkowski works for Department of Electrical and Computer Engineering at Portland State University where he is a full professor and director of Intelligent Robotics Laboratory.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He worked for Cypress Semiconductor (co-author of WARP, the first FPGA compiler of VHDL), Intel Supercomputer, Sharp Microelectronics, GTE and other companies in areas of computer architecture, CAD tools for logic synthesis and image processing.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Dr. Perkowski invented </a:t>
            </a:r>
            <a:r>
              <a:rPr kumimoji="0" lang="en-US" altLang="ko-KR" sz="1100" b="0" i="0"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Kronecker</a:t>
            </a: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Decision Diagrams and lattices and contributed to logic synthesis software that is used in US industry. In 1994 he worked for Machine Learning group in Wright Laboratories of U.S. Air Force applying logic decomposition as a machine learning approach to pattern recognition and continued this work on several grants.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He is an author of more than 340 papers in CAD, logic synthesis, multiple-valued logic, machine learning, robotics and quantum computing and his research is highly cited. His h-index is 41 and there are more than 6300 citations to his work on Google Scholar. His “</a:t>
            </a:r>
            <a:r>
              <a:rPr kumimoji="0" lang="en-US" altLang="ko-KR" sz="1100" b="0" i="0"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Erd</a:t>
            </a:r>
            <a:r>
              <a:rPr kumimoji="0" lang="en-US" altLang="ko-KR" sz="800" b="0" i="0" u="none" strike="noStrike" cap="none" normalizeH="0" baseline="0" dirty="0" err="1" smtClean="0">
                <a:ln>
                  <a:noFill/>
                </a:ln>
                <a:solidFill>
                  <a:schemeClr val="tx1"/>
                </a:solidFill>
                <a:effectLst/>
                <a:latin typeface="Calibri" panose="020F0502020204030204" pitchFamily="34" charset="0"/>
                <a:ea typeface="Batang" panose="02030600000101010101" pitchFamily="18" charset="-127"/>
                <a:cs typeface="Courier New" panose="02070309020205020404" pitchFamily="49" charset="0"/>
              </a:rPr>
              <a:t>Ö</a:t>
            </a:r>
            <a:r>
              <a:rPr kumimoji="0" lang="en-US" altLang="ko-KR" sz="1100" b="0" i="0"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s</a:t>
            </a: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Number” is 4 and his ”Publication Distance” to Einstein and many famous researchers is also 4 or 3. He had visiting professor and visiting scientist positions in the Netherlands, France, Japan and Korea. In years 2002-2004 he was professor in KAIST – Korean Advanced Institute of Science and Technology where he participated in research on humanoid robotics and quantum computing.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He chaired the IEEE Technical Committee on Multiple-Valued Logic in years 2003-2005 and was a chair of IEEE Computational Intelligence Society Task Force on Quantum Computing 2006 - 2007. His main current interests are in quantum circuits and algorithms, humanoid bipeds, emotional quantum robots, robotics for teenagers, Grover algorithm, </a:t>
            </a:r>
            <a:r>
              <a:rPr kumimoji="0" lang="en-US" altLang="ko-KR" sz="1100" b="0" i="0"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memristor</a:t>
            </a: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logic and system design and logic synthesis for other </a:t>
            </a:r>
            <a:r>
              <a:rPr kumimoji="0" lang="en-US" altLang="ko-KR" sz="1100" b="0" i="0"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nano</a:t>
            </a: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-technologies such as QCA and STO. He collaborates with many groups worldwide.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Dr. Perkowski works with very talented middle-school and high-school students on projects related to quantum computing, intelligent robotics and image processing. Since 2001, the students that he supervised obtained more than 40 awards in US national and international science fairs and competitions.</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His main research area is quantum computing – how to build a new generations of computers based on principles of quantum mechanics. These computers will be significantly more powerful than all contemporary standard computers.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ko-KR" sz="14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76200" y="0"/>
            <a:ext cx="3657600" cy="1200329"/>
          </a:xfrm>
          <a:prstGeom prst="rect">
            <a:avLst/>
          </a:prstGeom>
          <a:noFill/>
        </p:spPr>
        <p:txBody>
          <a:bodyPr wrap="square" rtlCol="0">
            <a:spAutoFit/>
          </a:bodyPr>
          <a:lstStyle/>
          <a:p>
            <a:pPr algn="ctr"/>
            <a:r>
              <a:rPr lang="en-US" sz="3600" dirty="0" smtClean="0">
                <a:solidFill>
                  <a:srgbClr val="FF0000"/>
                </a:solidFill>
              </a:rPr>
              <a:t>Who is this old guy?</a:t>
            </a:r>
            <a:endParaRPr lang="en-US" sz="3600" dirty="0">
              <a:solidFill>
                <a:srgbClr val="FF0000"/>
              </a:solidFill>
            </a:endParaRPr>
          </a:p>
        </p:txBody>
      </p:sp>
    </p:spTree>
    <p:extLst>
      <p:ext uri="{BB962C8B-B14F-4D97-AF65-F5344CB8AC3E}">
        <p14:creationId xmlns:p14="http://schemas.microsoft.com/office/powerpoint/2010/main" val="717257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Binary</a:t>
            </a:r>
          </a:p>
        </p:txBody>
      </p:sp>
      <p:sp>
        <p:nvSpPr>
          <p:cNvPr id="16387" name="Text Box 4"/>
          <p:cNvSpPr txBox="1">
            <a:spLocks noChangeArrowheads="1"/>
          </p:cNvSpPr>
          <p:nvPr/>
        </p:nvSpPr>
        <p:spPr bwMode="auto">
          <a:xfrm>
            <a:off x="2305050" y="2590800"/>
            <a:ext cx="4339650" cy="707886"/>
          </a:xfrm>
          <a:prstGeom prst="rect">
            <a:avLst/>
          </a:prstGeom>
          <a:noFill/>
          <a:ln w="9525">
            <a:noFill/>
            <a:miter lim="800000"/>
            <a:headEnd/>
            <a:tailEnd/>
          </a:ln>
        </p:spPr>
        <p:txBody>
          <a:bodyPr wrap="none">
            <a:spAutoFit/>
          </a:bodyPr>
          <a:lstStyle/>
          <a:p>
            <a:r>
              <a:rPr lang="en-US" sz="4000">
                <a:latin typeface="+mj-lt"/>
              </a:rPr>
              <a:t>1101101110010001</a:t>
            </a:r>
            <a:endParaRPr lang="en-US" sz="4000" baseline="-25000">
              <a:latin typeface="+mj-lt"/>
            </a:endParaRPr>
          </a:p>
        </p:txBody>
      </p:sp>
      <p:sp>
        <p:nvSpPr>
          <p:cNvPr id="16388" name="Line 9"/>
          <p:cNvSpPr>
            <a:spLocks noChangeShapeType="1"/>
          </p:cNvSpPr>
          <p:nvPr/>
        </p:nvSpPr>
        <p:spPr bwMode="auto">
          <a:xfrm>
            <a:off x="1314450" y="2514600"/>
            <a:ext cx="1219200" cy="0"/>
          </a:xfrm>
          <a:prstGeom prst="line">
            <a:avLst/>
          </a:prstGeom>
          <a:noFill/>
          <a:ln w="9525">
            <a:solidFill>
              <a:srgbClr val="FF0000"/>
            </a:solidFill>
            <a:round/>
            <a:headEnd/>
            <a:tailEnd/>
          </a:ln>
        </p:spPr>
        <p:txBody>
          <a:bodyPr/>
          <a:lstStyle/>
          <a:p>
            <a:endParaRPr lang="en-US">
              <a:latin typeface="+mj-lt"/>
            </a:endParaRPr>
          </a:p>
        </p:txBody>
      </p:sp>
      <p:sp>
        <p:nvSpPr>
          <p:cNvPr id="16389" name="Line 10"/>
          <p:cNvSpPr>
            <a:spLocks noChangeShapeType="1"/>
          </p:cNvSpPr>
          <p:nvPr/>
        </p:nvSpPr>
        <p:spPr bwMode="auto">
          <a:xfrm>
            <a:off x="1314450" y="3429000"/>
            <a:ext cx="5010150" cy="0"/>
          </a:xfrm>
          <a:prstGeom prst="line">
            <a:avLst/>
          </a:prstGeom>
          <a:noFill/>
          <a:ln w="9525">
            <a:solidFill>
              <a:srgbClr val="FF0000"/>
            </a:solidFill>
            <a:round/>
            <a:headEnd/>
            <a:tailEnd/>
          </a:ln>
        </p:spPr>
        <p:txBody>
          <a:bodyPr/>
          <a:lstStyle/>
          <a:p>
            <a:endParaRPr lang="en-US">
              <a:latin typeface="+mj-lt"/>
            </a:endParaRPr>
          </a:p>
        </p:txBody>
      </p:sp>
      <p:sp>
        <p:nvSpPr>
          <p:cNvPr id="16390" name="Line 11"/>
          <p:cNvSpPr>
            <a:spLocks noChangeShapeType="1"/>
          </p:cNvSpPr>
          <p:nvPr/>
        </p:nvSpPr>
        <p:spPr bwMode="auto">
          <a:xfrm flipV="1">
            <a:off x="6324600" y="3200400"/>
            <a:ext cx="0" cy="22860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16391" name="Line 12"/>
          <p:cNvSpPr>
            <a:spLocks noChangeShapeType="1"/>
          </p:cNvSpPr>
          <p:nvPr/>
        </p:nvSpPr>
        <p:spPr bwMode="auto">
          <a:xfrm>
            <a:off x="2533650" y="2514600"/>
            <a:ext cx="0" cy="15240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16392" name="Text Box 13"/>
          <p:cNvSpPr txBox="1">
            <a:spLocks noChangeArrowheads="1"/>
          </p:cNvSpPr>
          <p:nvPr/>
        </p:nvSpPr>
        <p:spPr bwMode="auto">
          <a:xfrm>
            <a:off x="536575" y="2251075"/>
            <a:ext cx="755335" cy="461665"/>
          </a:xfrm>
          <a:prstGeom prst="rect">
            <a:avLst/>
          </a:prstGeom>
          <a:noFill/>
          <a:ln w="9525">
            <a:noFill/>
            <a:miter lim="800000"/>
            <a:headEnd/>
            <a:tailEnd/>
          </a:ln>
        </p:spPr>
        <p:txBody>
          <a:bodyPr wrap="none">
            <a:spAutoFit/>
          </a:bodyPr>
          <a:lstStyle/>
          <a:p>
            <a:r>
              <a:rPr lang="en-US">
                <a:solidFill>
                  <a:srgbClr val="FF0000"/>
                </a:solidFill>
                <a:latin typeface="+mj-lt"/>
              </a:rPr>
              <a:t>MSB</a:t>
            </a:r>
          </a:p>
        </p:txBody>
      </p:sp>
      <p:sp>
        <p:nvSpPr>
          <p:cNvPr id="16393" name="Text Box 14"/>
          <p:cNvSpPr txBox="1">
            <a:spLocks noChangeArrowheads="1"/>
          </p:cNvSpPr>
          <p:nvPr/>
        </p:nvSpPr>
        <p:spPr bwMode="auto">
          <a:xfrm>
            <a:off x="552450" y="3200400"/>
            <a:ext cx="622286" cy="461665"/>
          </a:xfrm>
          <a:prstGeom prst="rect">
            <a:avLst/>
          </a:prstGeom>
          <a:noFill/>
          <a:ln w="9525">
            <a:noFill/>
            <a:miter lim="800000"/>
            <a:headEnd/>
            <a:tailEnd/>
          </a:ln>
        </p:spPr>
        <p:txBody>
          <a:bodyPr wrap="none">
            <a:spAutoFit/>
          </a:bodyPr>
          <a:lstStyle/>
          <a:p>
            <a:r>
              <a:rPr lang="en-US">
                <a:solidFill>
                  <a:srgbClr val="FF0000"/>
                </a:solidFill>
                <a:latin typeface="+mj-lt"/>
              </a:rPr>
              <a:t>LSB</a:t>
            </a:r>
          </a:p>
        </p:txBody>
      </p:sp>
      <p:sp>
        <p:nvSpPr>
          <p:cNvPr id="16394" name="AutoShape 26"/>
          <p:cNvSpPr>
            <a:spLocks/>
          </p:cNvSpPr>
          <p:nvPr/>
        </p:nvSpPr>
        <p:spPr bwMode="auto">
          <a:xfrm rot="5400000">
            <a:off x="3848100" y="2171700"/>
            <a:ext cx="152400" cy="838200"/>
          </a:xfrm>
          <a:prstGeom prst="leftBrace">
            <a:avLst>
              <a:gd name="adj1" fmla="val 45833"/>
              <a:gd name="adj2" fmla="val 50000"/>
            </a:avLst>
          </a:prstGeom>
          <a:noFill/>
          <a:ln w="28575">
            <a:solidFill>
              <a:srgbClr val="FF0000"/>
            </a:solidFill>
            <a:round/>
            <a:headEnd/>
            <a:tailEnd/>
          </a:ln>
        </p:spPr>
        <p:txBody>
          <a:bodyPr wrap="none" anchor="ctr"/>
          <a:lstStyle/>
          <a:p>
            <a:endParaRPr lang="en-US">
              <a:latin typeface="+mj-lt"/>
            </a:endParaRPr>
          </a:p>
        </p:txBody>
      </p:sp>
      <p:sp>
        <p:nvSpPr>
          <p:cNvPr id="16395" name="Text Box 27"/>
          <p:cNvSpPr txBox="1">
            <a:spLocks noChangeArrowheads="1"/>
          </p:cNvSpPr>
          <p:nvPr/>
        </p:nvSpPr>
        <p:spPr bwMode="auto">
          <a:xfrm>
            <a:off x="2895600" y="1981200"/>
            <a:ext cx="1839913" cy="457200"/>
          </a:xfrm>
          <a:prstGeom prst="rect">
            <a:avLst/>
          </a:prstGeom>
          <a:noFill/>
          <a:ln w="9525">
            <a:noFill/>
            <a:miter lim="800000"/>
            <a:headEnd/>
            <a:tailEnd/>
          </a:ln>
        </p:spPr>
        <p:txBody>
          <a:bodyPr wrap="none">
            <a:spAutoFit/>
          </a:bodyPr>
          <a:lstStyle/>
          <a:p>
            <a:r>
              <a:rPr lang="en-US">
                <a:solidFill>
                  <a:srgbClr val="FF0000"/>
                </a:solidFill>
                <a:latin typeface="+mj-lt"/>
              </a:rPr>
              <a:t>4 bit “nibble”</a:t>
            </a:r>
          </a:p>
        </p:txBody>
      </p:sp>
      <p:sp>
        <p:nvSpPr>
          <p:cNvPr id="16396" name="AutoShape 28"/>
          <p:cNvSpPr>
            <a:spLocks/>
          </p:cNvSpPr>
          <p:nvPr/>
        </p:nvSpPr>
        <p:spPr bwMode="auto">
          <a:xfrm rot="5400000">
            <a:off x="5372100" y="1638300"/>
            <a:ext cx="152400" cy="1905000"/>
          </a:xfrm>
          <a:prstGeom prst="leftBrace">
            <a:avLst>
              <a:gd name="adj1" fmla="val 104167"/>
              <a:gd name="adj2" fmla="val 50000"/>
            </a:avLst>
          </a:prstGeom>
          <a:noFill/>
          <a:ln w="28575">
            <a:solidFill>
              <a:srgbClr val="FF0000"/>
            </a:solidFill>
            <a:round/>
            <a:headEnd/>
            <a:tailEnd/>
          </a:ln>
        </p:spPr>
        <p:txBody>
          <a:bodyPr wrap="none" anchor="ctr"/>
          <a:lstStyle/>
          <a:p>
            <a:endParaRPr lang="en-US">
              <a:latin typeface="+mj-lt"/>
            </a:endParaRPr>
          </a:p>
        </p:txBody>
      </p:sp>
      <p:sp>
        <p:nvSpPr>
          <p:cNvPr id="16397" name="Text Box 30"/>
          <p:cNvSpPr txBox="1">
            <a:spLocks noChangeArrowheads="1"/>
          </p:cNvSpPr>
          <p:nvPr/>
        </p:nvSpPr>
        <p:spPr bwMode="auto">
          <a:xfrm>
            <a:off x="5029200" y="1981200"/>
            <a:ext cx="1624034" cy="461665"/>
          </a:xfrm>
          <a:prstGeom prst="rect">
            <a:avLst/>
          </a:prstGeom>
          <a:noFill/>
          <a:ln w="9525">
            <a:noFill/>
            <a:miter lim="800000"/>
            <a:headEnd/>
            <a:tailEnd/>
          </a:ln>
        </p:spPr>
        <p:txBody>
          <a:bodyPr wrap="none">
            <a:spAutoFit/>
          </a:bodyPr>
          <a:lstStyle/>
          <a:p>
            <a:r>
              <a:rPr lang="en-US">
                <a:solidFill>
                  <a:srgbClr val="FF0000"/>
                </a:solidFill>
                <a:latin typeface="+mj-lt"/>
              </a:rPr>
              <a:t>8 bit “byte”</a:t>
            </a:r>
          </a:p>
        </p:txBody>
      </p:sp>
      <p:sp>
        <p:nvSpPr>
          <p:cNvPr id="16398" name="Text Box 31"/>
          <p:cNvSpPr txBox="1">
            <a:spLocks noChangeArrowheads="1"/>
          </p:cNvSpPr>
          <p:nvPr/>
        </p:nvSpPr>
        <p:spPr bwMode="auto">
          <a:xfrm>
            <a:off x="2667000" y="4114800"/>
            <a:ext cx="3397250" cy="457200"/>
          </a:xfrm>
          <a:prstGeom prst="rect">
            <a:avLst/>
          </a:prstGeom>
          <a:noFill/>
          <a:ln w="9525">
            <a:noFill/>
            <a:miter lim="800000"/>
            <a:headEnd/>
            <a:tailEnd/>
          </a:ln>
        </p:spPr>
        <p:txBody>
          <a:bodyPr wrap="none">
            <a:spAutoFit/>
          </a:bodyPr>
          <a:lstStyle/>
          <a:p>
            <a:r>
              <a:rPr lang="en-US">
                <a:solidFill>
                  <a:srgbClr val="FF0000"/>
                </a:solidFill>
                <a:latin typeface="+mj-lt"/>
              </a:rPr>
              <a:t>This example: 16 bit word</a:t>
            </a:r>
          </a:p>
        </p:txBody>
      </p:sp>
      <p:sp>
        <p:nvSpPr>
          <p:cNvPr id="15" name="Slide Number Placeholder 14"/>
          <p:cNvSpPr>
            <a:spLocks noGrp="1"/>
          </p:cNvSpPr>
          <p:nvPr>
            <p:ph type="sldNum" sz="quarter" idx="12"/>
          </p:nvPr>
        </p:nvSpPr>
        <p:spPr/>
        <p:txBody>
          <a:bodyPr/>
          <a:lstStyle/>
          <a:p>
            <a:pPr>
              <a:defRPr/>
            </a:pPr>
            <a:fld id="{63BD7862-A2CD-4FB8-BFAC-DFDCA269901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Binary</a:t>
            </a:r>
          </a:p>
        </p:txBody>
      </p:sp>
      <p:sp>
        <p:nvSpPr>
          <p:cNvPr id="8195" name="Rectangle 3"/>
          <p:cNvSpPr>
            <a:spLocks noGrp="1" noChangeArrowheads="1"/>
          </p:cNvSpPr>
          <p:nvPr>
            <p:ph type="body" idx="1"/>
          </p:nvPr>
        </p:nvSpPr>
        <p:spPr>
          <a:xfrm>
            <a:off x="685800" y="1981200"/>
            <a:ext cx="8229600" cy="4114800"/>
          </a:xfrm>
        </p:spPr>
        <p:txBody>
          <a:bodyPr/>
          <a:lstStyle/>
          <a:p>
            <a:pPr eaLnBrk="1" hangingPunct="1">
              <a:lnSpc>
                <a:spcPct val="90000"/>
              </a:lnSpc>
            </a:pPr>
            <a:r>
              <a:rPr lang="en-US" sz="2800" dirty="0" smtClean="0">
                <a:solidFill>
                  <a:srgbClr val="FF0000"/>
                </a:solidFill>
                <a:cs typeface="Times New Roman" pitchFamily="18" charset="0"/>
              </a:rPr>
              <a:t>Question:  </a:t>
            </a:r>
            <a:r>
              <a:rPr lang="en-US" sz="2800" dirty="0" smtClean="0">
                <a:cs typeface="Times New Roman" pitchFamily="18" charset="0"/>
              </a:rPr>
              <a:t>How many different (non-negative) </a:t>
            </a:r>
            <a:r>
              <a:rPr lang="en-US" sz="2800" i="1" dirty="0" smtClean="0">
                <a:cs typeface="Times New Roman" pitchFamily="18" charset="0"/>
              </a:rPr>
              <a:t>n</a:t>
            </a:r>
            <a:r>
              <a:rPr lang="en-US" sz="2800" dirty="0" smtClean="0">
                <a:cs typeface="Times New Roman" pitchFamily="18" charset="0"/>
              </a:rPr>
              <a:t> bit binary numbers are there?</a:t>
            </a:r>
          </a:p>
          <a:p>
            <a:pPr lvl="1" eaLnBrk="1" hangingPunct="1">
              <a:lnSpc>
                <a:spcPct val="90000"/>
              </a:lnSpc>
            </a:pPr>
            <a:r>
              <a:rPr lang="en-US" sz="2400" dirty="0" smtClean="0">
                <a:solidFill>
                  <a:srgbClr val="FF0000"/>
                </a:solidFill>
                <a:cs typeface="Times New Roman" pitchFamily="18" charset="0"/>
              </a:rPr>
              <a:t>2</a:t>
            </a:r>
            <a:r>
              <a:rPr lang="en-US" sz="2400" baseline="30000" dirty="0" smtClean="0">
                <a:solidFill>
                  <a:srgbClr val="FF0000"/>
                </a:solidFill>
                <a:cs typeface="Times New Roman" pitchFamily="18" charset="0"/>
              </a:rPr>
              <a:t>n</a:t>
            </a:r>
          </a:p>
          <a:p>
            <a:pPr lvl="1" eaLnBrk="1" hangingPunct="1">
              <a:lnSpc>
                <a:spcPct val="90000"/>
              </a:lnSpc>
            </a:pPr>
            <a:r>
              <a:rPr lang="en-US" sz="2400" dirty="0" smtClean="0">
                <a:cs typeface="Times New Roman" pitchFamily="18" charset="0"/>
              </a:rPr>
              <a:t>1 bit: {0,1} 2 (2</a:t>
            </a:r>
            <a:r>
              <a:rPr lang="en-US" sz="2400" baseline="30000" dirty="0" smtClean="0">
                <a:cs typeface="Times New Roman" pitchFamily="18" charset="0"/>
              </a:rPr>
              <a:t>1</a:t>
            </a:r>
            <a:r>
              <a:rPr lang="en-US" sz="2400" dirty="0" smtClean="0">
                <a:cs typeface="Times New Roman" pitchFamily="18" charset="0"/>
              </a:rPr>
              <a:t>)</a:t>
            </a:r>
          </a:p>
          <a:p>
            <a:pPr lvl="1" eaLnBrk="1" hangingPunct="1">
              <a:lnSpc>
                <a:spcPct val="90000"/>
              </a:lnSpc>
            </a:pPr>
            <a:r>
              <a:rPr lang="en-US" sz="2400" dirty="0" smtClean="0">
                <a:cs typeface="Times New Roman" pitchFamily="18" charset="0"/>
              </a:rPr>
              <a:t>2 bits: {00, 01, 10, 11}, 4 (2</a:t>
            </a:r>
            <a:r>
              <a:rPr lang="en-US" sz="2400" baseline="30000" dirty="0" smtClean="0">
                <a:cs typeface="Times New Roman" pitchFamily="18" charset="0"/>
              </a:rPr>
              <a:t>2</a:t>
            </a:r>
            <a:r>
              <a:rPr lang="en-US" sz="2400" dirty="0" smtClean="0">
                <a:cs typeface="Times New Roman" pitchFamily="18" charset="0"/>
              </a:rPr>
              <a:t>)</a:t>
            </a:r>
          </a:p>
          <a:p>
            <a:pPr lvl="1" eaLnBrk="1" hangingPunct="1">
              <a:lnSpc>
                <a:spcPct val="90000"/>
              </a:lnSpc>
            </a:pPr>
            <a:r>
              <a:rPr lang="en-US" sz="2400" dirty="0" smtClean="0">
                <a:cs typeface="Times New Roman" pitchFamily="18" charset="0"/>
              </a:rPr>
              <a:t>3 bits: {000, 001, 010, 011, 100, 101, 110, 111}, 8 (2</a:t>
            </a:r>
            <a:r>
              <a:rPr lang="en-US" sz="2400" baseline="30000" dirty="0" smtClean="0">
                <a:cs typeface="Times New Roman" pitchFamily="18" charset="0"/>
              </a:rPr>
              <a:t>3</a:t>
            </a:r>
            <a:r>
              <a:rPr lang="en-US" sz="2400" dirty="0" smtClean="0">
                <a:cs typeface="Times New Roman" pitchFamily="18" charset="0"/>
              </a:rPr>
              <a:t>)</a:t>
            </a:r>
          </a:p>
          <a:p>
            <a:pPr lvl="1" eaLnBrk="1" hangingPunct="1">
              <a:lnSpc>
                <a:spcPct val="90000"/>
              </a:lnSpc>
              <a:buFontTx/>
              <a:buNone/>
            </a:pPr>
            <a:endParaRPr lang="en-US" sz="2400" dirty="0" smtClean="0">
              <a:cs typeface="Times New Roman" pitchFamily="18" charset="0"/>
            </a:endParaRPr>
          </a:p>
          <a:p>
            <a:pPr eaLnBrk="1" hangingPunct="1">
              <a:lnSpc>
                <a:spcPct val="90000"/>
              </a:lnSpc>
            </a:pPr>
            <a:r>
              <a:rPr lang="en-US" sz="2800" dirty="0" smtClean="0">
                <a:solidFill>
                  <a:srgbClr val="FF0000"/>
                </a:solidFill>
                <a:cs typeface="Times New Roman" pitchFamily="18" charset="0"/>
              </a:rPr>
              <a:t>Question:  </a:t>
            </a:r>
            <a:r>
              <a:rPr lang="en-US" sz="2800" dirty="0" smtClean="0">
                <a:cs typeface="Times New Roman" pitchFamily="18" charset="0"/>
              </a:rPr>
              <a:t>What’s the largest </a:t>
            </a:r>
            <a:r>
              <a:rPr lang="en-US" sz="2800" i="1" dirty="0" smtClean="0">
                <a:cs typeface="Times New Roman" pitchFamily="18" charset="0"/>
              </a:rPr>
              <a:t>n</a:t>
            </a:r>
            <a:r>
              <a:rPr lang="en-US" sz="2800" dirty="0" smtClean="0">
                <a:cs typeface="Times New Roman" pitchFamily="18" charset="0"/>
              </a:rPr>
              <a:t> bit binary number (what’s the largest number you can represent in an </a:t>
            </a:r>
            <a:r>
              <a:rPr lang="en-US" sz="2800" i="1" dirty="0" smtClean="0">
                <a:solidFill>
                  <a:srgbClr val="0070C0"/>
                </a:solidFill>
                <a:cs typeface="Times New Roman" pitchFamily="18" charset="0"/>
              </a:rPr>
              <a:t>n</a:t>
            </a:r>
            <a:r>
              <a:rPr lang="en-US" sz="2800" dirty="0" smtClean="0">
                <a:cs typeface="Times New Roman" pitchFamily="18" charset="0"/>
              </a:rPr>
              <a:t> bit word)?</a:t>
            </a:r>
          </a:p>
          <a:p>
            <a:pPr lvl="1" eaLnBrk="1" hangingPunct="1">
              <a:lnSpc>
                <a:spcPct val="90000"/>
              </a:lnSpc>
            </a:pPr>
            <a:r>
              <a:rPr lang="en-US" sz="2400" dirty="0" smtClean="0">
                <a:solidFill>
                  <a:srgbClr val="FF0000"/>
                </a:solidFill>
                <a:cs typeface="Times New Roman" pitchFamily="18" charset="0"/>
              </a:rPr>
              <a:t>2</a:t>
            </a:r>
            <a:r>
              <a:rPr lang="en-US" sz="2400" baseline="30000" dirty="0" smtClean="0">
                <a:solidFill>
                  <a:srgbClr val="FF0000"/>
                </a:solidFill>
                <a:cs typeface="Times New Roman" pitchFamily="18" charset="0"/>
              </a:rPr>
              <a:t>n</a:t>
            </a:r>
            <a:r>
              <a:rPr lang="en-US" sz="2400" dirty="0" smtClean="0">
                <a:solidFill>
                  <a:srgbClr val="FF0000"/>
                </a:solidFill>
                <a:cs typeface="Times New Roman" pitchFamily="18" charset="0"/>
              </a:rPr>
              <a:t>-1</a:t>
            </a: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Binary</a:t>
            </a:r>
          </a:p>
        </p:txBody>
      </p:sp>
      <p:sp>
        <p:nvSpPr>
          <p:cNvPr id="9219" name="Rectangle 3"/>
          <p:cNvSpPr>
            <a:spLocks noGrp="1" noChangeArrowheads="1"/>
          </p:cNvSpPr>
          <p:nvPr>
            <p:ph type="body" idx="1"/>
          </p:nvPr>
        </p:nvSpPr>
        <p:spPr>
          <a:xfrm>
            <a:off x="685800" y="1600200"/>
            <a:ext cx="7772400" cy="4114800"/>
          </a:xfrm>
        </p:spPr>
        <p:txBody>
          <a:bodyPr/>
          <a:lstStyle/>
          <a:p>
            <a:pPr eaLnBrk="1" hangingPunct="1">
              <a:lnSpc>
                <a:spcPct val="90000"/>
              </a:lnSpc>
            </a:pPr>
            <a:r>
              <a:rPr lang="en-US" sz="2800" dirty="0" smtClean="0">
                <a:solidFill>
                  <a:srgbClr val="FF0000"/>
                </a:solidFill>
                <a:cs typeface="Times New Roman" pitchFamily="18" charset="0"/>
              </a:rPr>
              <a:t>Question:  </a:t>
            </a:r>
            <a:r>
              <a:rPr lang="en-US" sz="2800" dirty="0" smtClean="0">
                <a:cs typeface="Times New Roman" pitchFamily="18" charset="0"/>
              </a:rPr>
              <a:t>How many bits (what word size) do you need to represent a number </a:t>
            </a:r>
            <a:r>
              <a:rPr lang="en-US" sz="2800" i="1" dirty="0" smtClean="0">
                <a:solidFill>
                  <a:srgbClr val="FF0000"/>
                </a:solidFill>
                <a:cs typeface="Times New Roman" pitchFamily="18" charset="0"/>
              </a:rPr>
              <a:t>n</a:t>
            </a:r>
            <a:r>
              <a:rPr lang="en-US" sz="2800" dirty="0" smtClean="0">
                <a:cs typeface="Times New Roman" pitchFamily="18" charset="0"/>
              </a:rPr>
              <a:t> in binary?</a:t>
            </a:r>
          </a:p>
          <a:p>
            <a:pPr lvl="1" eaLnBrk="1" hangingPunct="1">
              <a:lnSpc>
                <a:spcPct val="90000"/>
              </a:lnSpc>
            </a:pPr>
            <a:r>
              <a:rPr lang="en-US" sz="2400" dirty="0" smtClean="0">
                <a:solidFill>
                  <a:srgbClr val="0070C0"/>
                </a:solidFill>
                <a:cs typeface="Times New Roman" pitchFamily="18" charset="0"/>
              </a:rPr>
              <a:t>Let’s first ask</a:t>
            </a:r>
            <a:r>
              <a:rPr lang="en-US" sz="2400" dirty="0" smtClean="0">
                <a:cs typeface="Times New Roman" pitchFamily="18" charset="0"/>
              </a:rPr>
              <a:t>: How many bits do you need to represent</a:t>
            </a:r>
            <a:r>
              <a:rPr lang="en-US" sz="2400" i="1" dirty="0" smtClean="0">
                <a:cs typeface="Times New Roman" pitchFamily="18" charset="0"/>
              </a:rPr>
              <a:t> n</a:t>
            </a:r>
            <a:r>
              <a:rPr lang="en-US" sz="2400" dirty="0" smtClean="0">
                <a:cs typeface="Times New Roman" pitchFamily="18" charset="0"/>
              </a:rPr>
              <a:t> different binary numbers?</a:t>
            </a:r>
          </a:p>
          <a:p>
            <a:pPr lvl="2" eaLnBrk="1" hangingPunct="1">
              <a:lnSpc>
                <a:spcPct val="90000"/>
              </a:lnSpc>
            </a:pPr>
            <a:r>
              <a:rPr lang="en-US" sz="2000" dirty="0" smtClean="0">
                <a:cs typeface="Times New Roman" pitchFamily="18" charset="0"/>
              </a:rPr>
              <a:t>  </a:t>
            </a:r>
            <a:r>
              <a:rPr lang="en-US" sz="2000" dirty="0" smtClean="0">
                <a:solidFill>
                  <a:srgbClr val="FF0000"/>
                </a:solidFill>
                <a:latin typeface="Symbol" pitchFamily="18" charset="2"/>
                <a:cs typeface="Times New Roman" pitchFamily="18" charset="0"/>
              </a:rPr>
              <a:t>é</a:t>
            </a:r>
            <a:r>
              <a:rPr lang="en-US" sz="2000" dirty="0" smtClean="0">
                <a:solidFill>
                  <a:srgbClr val="FF0000"/>
                </a:solidFill>
                <a:cs typeface="Times New Roman" pitchFamily="18" charset="0"/>
              </a:rPr>
              <a:t>log</a:t>
            </a:r>
            <a:r>
              <a:rPr lang="en-US" sz="2000" baseline="-25000" dirty="0" smtClean="0">
                <a:solidFill>
                  <a:srgbClr val="FF0000"/>
                </a:solidFill>
                <a:cs typeface="Times New Roman" pitchFamily="18" charset="0"/>
              </a:rPr>
              <a:t>2</a:t>
            </a:r>
            <a:r>
              <a:rPr lang="en-US" sz="2000" dirty="0" smtClean="0">
                <a:solidFill>
                  <a:srgbClr val="FF0000"/>
                </a:solidFill>
                <a:cs typeface="Times New Roman" pitchFamily="18" charset="0"/>
              </a:rPr>
              <a:t> </a:t>
            </a:r>
            <a:r>
              <a:rPr lang="en-US" sz="2000" dirty="0" err="1" smtClean="0">
                <a:solidFill>
                  <a:srgbClr val="FF0000"/>
                </a:solidFill>
                <a:cs typeface="Times New Roman" pitchFamily="18" charset="0"/>
              </a:rPr>
              <a:t>n</a:t>
            </a:r>
            <a:r>
              <a:rPr lang="en-US" sz="2000" dirty="0" err="1" smtClean="0">
                <a:solidFill>
                  <a:srgbClr val="FF0000"/>
                </a:solidFill>
                <a:latin typeface="Symbol" pitchFamily="18" charset="2"/>
                <a:cs typeface="Times New Roman" pitchFamily="18" charset="0"/>
              </a:rPr>
              <a:t>ù</a:t>
            </a:r>
            <a:r>
              <a:rPr lang="en-US" sz="2000" dirty="0" smtClean="0">
                <a:solidFill>
                  <a:srgbClr val="FF0000"/>
                </a:solidFill>
                <a:cs typeface="Times New Roman" pitchFamily="18" charset="0"/>
              </a:rPr>
              <a:t> </a:t>
            </a:r>
          </a:p>
          <a:p>
            <a:pPr lvl="2" eaLnBrk="1" hangingPunct="1">
              <a:lnSpc>
                <a:spcPct val="90000"/>
              </a:lnSpc>
            </a:pPr>
            <a:r>
              <a:rPr lang="en-US" sz="2000" dirty="0" smtClean="0">
                <a:cs typeface="Times New Roman" pitchFamily="18" charset="0"/>
              </a:rPr>
              <a:t>1 bit: n = (2</a:t>
            </a:r>
            <a:r>
              <a:rPr lang="en-US" sz="2000" baseline="30000" dirty="0" smtClean="0">
                <a:cs typeface="Times New Roman" pitchFamily="18" charset="0"/>
              </a:rPr>
              <a:t>1</a:t>
            </a:r>
            <a:r>
              <a:rPr lang="en-US" sz="2000" dirty="0" smtClean="0">
                <a:cs typeface="Times New Roman" pitchFamily="18" charset="0"/>
              </a:rPr>
              <a:t>) numbers</a:t>
            </a:r>
          </a:p>
          <a:p>
            <a:pPr lvl="2" eaLnBrk="1" hangingPunct="1">
              <a:lnSpc>
                <a:spcPct val="90000"/>
              </a:lnSpc>
            </a:pPr>
            <a:r>
              <a:rPr lang="en-US" sz="2000" dirty="0" smtClean="0">
                <a:cs typeface="Times New Roman" pitchFamily="18" charset="0"/>
              </a:rPr>
              <a:t>2 bits: n = (2</a:t>
            </a:r>
            <a:r>
              <a:rPr lang="en-US" sz="2000" baseline="30000" dirty="0" smtClean="0">
                <a:cs typeface="Times New Roman" pitchFamily="18" charset="0"/>
              </a:rPr>
              <a:t>2</a:t>
            </a:r>
            <a:r>
              <a:rPr lang="en-US" sz="2000" dirty="0" smtClean="0">
                <a:cs typeface="Times New Roman" pitchFamily="18" charset="0"/>
              </a:rPr>
              <a:t>) numbers</a:t>
            </a:r>
          </a:p>
          <a:p>
            <a:pPr lvl="2" eaLnBrk="1" hangingPunct="1">
              <a:lnSpc>
                <a:spcPct val="90000"/>
              </a:lnSpc>
            </a:pPr>
            <a:r>
              <a:rPr lang="en-US" sz="2000" dirty="0" smtClean="0">
                <a:cs typeface="Times New Roman" pitchFamily="18" charset="0"/>
              </a:rPr>
              <a:t>3 bits: n = (2</a:t>
            </a:r>
            <a:r>
              <a:rPr lang="en-US" sz="2000" baseline="30000" dirty="0" smtClean="0">
                <a:cs typeface="Times New Roman" pitchFamily="18" charset="0"/>
              </a:rPr>
              <a:t>3</a:t>
            </a:r>
            <a:r>
              <a:rPr lang="en-US" sz="2000" dirty="0" smtClean="0">
                <a:cs typeface="Times New Roman" pitchFamily="18" charset="0"/>
              </a:rPr>
              <a:t>) numbers</a:t>
            </a:r>
          </a:p>
          <a:p>
            <a:pPr lvl="2" eaLnBrk="1" hangingPunct="1">
              <a:lnSpc>
                <a:spcPct val="90000"/>
              </a:lnSpc>
            </a:pPr>
            <a:r>
              <a:rPr lang="en-US" sz="2000" dirty="0" smtClean="0">
                <a:cs typeface="Times New Roman" pitchFamily="18" charset="0"/>
              </a:rPr>
              <a:t>m bits: n = 2</a:t>
            </a:r>
            <a:r>
              <a:rPr lang="en-US" sz="2000" baseline="30000" dirty="0" smtClean="0">
                <a:cs typeface="Times New Roman" pitchFamily="18" charset="0"/>
              </a:rPr>
              <a:t>m</a:t>
            </a:r>
            <a:r>
              <a:rPr lang="en-US" sz="2000" dirty="0" smtClean="0">
                <a:cs typeface="Times New Roman" pitchFamily="18" charset="0"/>
              </a:rPr>
              <a:t> numbers</a:t>
            </a:r>
          </a:p>
          <a:p>
            <a:pPr lvl="2" eaLnBrk="1" hangingPunct="1">
              <a:lnSpc>
                <a:spcPct val="90000"/>
              </a:lnSpc>
            </a:pPr>
            <a:r>
              <a:rPr lang="en-US" sz="2000" dirty="0" smtClean="0">
                <a:solidFill>
                  <a:srgbClr val="0070C0"/>
                </a:solidFill>
                <a:cs typeface="Times New Roman" pitchFamily="18" charset="0"/>
              </a:rPr>
              <a:t>Ceiling function </a:t>
            </a:r>
            <a:r>
              <a:rPr lang="en-US" sz="2000" dirty="0" smtClean="0">
                <a:cs typeface="Times New Roman" pitchFamily="18" charset="0"/>
              </a:rPr>
              <a:t>because we need an integer number of bits</a:t>
            </a:r>
          </a:p>
          <a:p>
            <a:pPr lvl="1" eaLnBrk="1" hangingPunct="1">
              <a:lnSpc>
                <a:spcPct val="90000"/>
              </a:lnSpc>
            </a:pPr>
            <a:r>
              <a:rPr lang="en-US" sz="2400" dirty="0" smtClean="0">
                <a:cs typeface="Times New Roman" pitchFamily="18" charset="0"/>
              </a:rPr>
              <a:t>Now, to represent number </a:t>
            </a:r>
            <a:r>
              <a:rPr lang="en-US" sz="2400" i="1" dirty="0" smtClean="0">
                <a:cs typeface="Times New Roman" pitchFamily="18" charset="0"/>
              </a:rPr>
              <a:t>n</a:t>
            </a:r>
            <a:r>
              <a:rPr lang="en-US" sz="2400" dirty="0" smtClean="0">
                <a:cs typeface="Times New Roman" pitchFamily="18" charset="0"/>
              </a:rPr>
              <a:t>, how many different numbers?  </a:t>
            </a:r>
            <a:r>
              <a:rPr lang="en-US" sz="2400" i="1" dirty="0" smtClean="0">
                <a:cs typeface="Times New Roman" pitchFamily="18" charset="0"/>
              </a:rPr>
              <a:t>n+1</a:t>
            </a:r>
            <a:r>
              <a:rPr lang="en-US" sz="2400" dirty="0" smtClean="0">
                <a:cs typeface="Times New Roman" pitchFamily="18" charset="0"/>
              </a:rPr>
              <a:t>, so</a:t>
            </a:r>
          </a:p>
          <a:p>
            <a:pPr lvl="1" eaLnBrk="1" hangingPunct="1">
              <a:lnSpc>
                <a:spcPct val="90000"/>
              </a:lnSpc>
            </a:pPr>
            <a:r>
              <a:rPr lang="en-US" sz="2400" dirty="0" smtClean="0">
                <a:cs typeface="Times New Roman" pitchFamily="18" charset="0"/>
              </a:rPr>
              <a:t> </a:t>
            </a:r>
            <a:r>
              <a:rPr lang="en-US" sz="2400" dirty="0" smtClean="0">
                <a:solidFill>
                  <a:srgbClr val="FF0000"/>
                </a:solidFill>
                <a:latin typeface="Symbol" pitchFamily="18" charset="2"/>
                <a:cs typeface="Times New Roman" pitchFamily="18" charset="0"/>
              </a:rPr>
              <a:t>é</a:t>
            </a:r>
            <a:r>
              <a:rPr lang="en-US" sz="2400" dirty="0" smtClean="0">
                <a:solidFill>
                  <a:srgbClr val="FF0000"/>
                </a:solidFill>
                <a:cs typeface="Times New Roman" pitchFamily="18" charset="0"/>
              </a:rPr>
              <a:t>log</a:t>
            </a:r>
            <a:r>
              <a:rPr lang="en-US" sz="2400" baseline="-25000" dirty="0" smtClean="0">
                <a:solidFill>
                  <a:srgbClr val="FF0000"/>
                </a:solidFill>
                <a:cs typeface="Times New Roman" pitchFamily="18" charset="0"/>
              </a:rPr>
              <a:t>2</a:t>
            </a:r>
            <a:r>
              <a:rPr lang="en-US" sz="2400" dirty="0" smtClean="0">
                <a:solidFill>
                  <a:srgbClr val="FF0000"/>
                </a:solidFill>
                <a:cs typeface="Times New Roman" pitchFamily="18" charset="0"/>
              </a:rPr>
              <a:t> (n+1)</a:t>
            </a:r>
            <a:r>
              <a:rPr lang="en-US" sz="2400" dirty="0" smtClean="0">
                <a:solidFill>
                  <a:srgbClr val="FF0000"/>
                </a:solidFill>
                <a:latin typeface="Symbol" pitchFamily="18" charset="2"/>
                <a:cs typeface="Times New Roman" pitchFamily="18" charset="0"/>
              </a:rPr>
              <a:t>ù</a:t>
            </a:r>
            <a:endParaRPr lang="en-US" sz="2400" dirty="0" smtClean="0">
              <a:cs typeface="Times New Roman" pitchFamily="18" charset="0"/>
            </a:endParaRPr>
          </a:p>
          <a:p>
            <a:pPr lvl="1" eaLnBrk="1" hangingPunct="1">
              <a:lnSpc>
                <a:spcPct val="90000"/>
              </a:lnSpc>
            </a:pPr>
            <a:endParaRPr lang="en-US" sz="2400" dirty="0" smtClean="0">
              <a:cs typeface="Times New Roman" pitchFamily="18" charset="0"/>
            </a:endParaRPr>
          </a:p>
          <a:p>
            <a:pPr eaLnBrk="1" hangingPunct="1">
              <a:lnSpc>
                <a:spcPct val="90000"/>
              </a:lnSpc>
            </a:pPr>
            <a:endParaRPr lang="en-US" sz="2800" dirty="0" smtClean="0"/>
          </a:p>
        </p:txBody>
      </p:sp>
      <p:sp>
        <p:nvSpPr>
          <p:cNvPr id="4" name="Slide Number Placeholder 3"/>
          <p:cNvSpPr>
            <a:spLocks noGrp="1"/>
          </p:cNvSpPr>
          <p:nvPr>
            <p:ph type="sldNum" sz="quarter" idx="12"/>
          </p:nvPr>
        </p:nvSpPr>
        <p:spPr>
          <a:xfrm>
            <a:off x="7162800" y="6484513"/>
            <a:ext cx="1905000" cy="457200"/>
          </a:xfrm>
        </p:spPr>
        <p:txBody>
          <a:bodyPr/>
          <a:lstStyle/>
          <a:p>
            <a:pPr>
              <a:defRPr/>
            </a:pPr>
            <a:fld id="{2ABA06A1-0FA1-4106-BB00-ACCECE012301}" type="slidenum">
              <a:rPr lang="en-US" smtClean="0"/>
              <a:pPr>
                <a:defRPr/>
              </a:pPr>
              <a:t>22</a:t>
            </a:fld>
            <a:endParaRPr lang="en-US" dirty="0"/>
          </a:p>
        </p:txBody>
      </p:sp>
      <p:sp>
        <p:nvSpPr>
          <p:cNvPr id="2" name="TextBox 1"/>
          <p:cNvSpPr txBox="1"/>
          <p:nvPr/>
        </p:nvSpPr>
        <p:spPr>
          <a:xfrm>
            <a:off x="4876800" y="3472934"/>
            <a:ext cx="1143000" cy="369332"/>
          </a:xfrm>
          <a:prstGeom prst="rect">
            <a:avLst/>
          </a:prstGeom>
          <a:solidFill>
            <a:srgbClr val="FFFF00"/>
          </a:solidFill>
        </p:spPr>
        <p:txBody>
          <a:bodyPr wrap="square" rtlCol="0">
            <a:spAutoFit/>
          </a:bodyPr>
          <a:lstStyle/>
          <a:p>
            <a:r>
              <a:rPr lang="en-US" sz="1800" dirty="0" smtClean="0"/>
              <a:t>0 and 1</a:t>
            </a:r>
            <a:endParaRPr lang="en-US" sz="1800" dirty="0"/>
          </a:p>
        </p:txBody>
      </p:sp>
      <p:sp>
        <p:nvSpPr>
          <p:cNvPr id="6" name="TextBox 5"/>
          <p:cNvSpPr txBox="1"/>
          <p:nvPr/>
        </p:nvSpPr>
        <p:spPr>
          <a:xfrm>
            <a:off x="6248400" y="3796099"/>
            <a:ext cx="1828800" cy="369332"/>
          </a:xfrm>
          <a:prstGeom prst="rect">
            <a:avLst/>
          </a:prstGeom>
          <a:solidFill>
            <a:srgbClr val="FFFF00"/>
          </a:solidFill>
        </p:spPr>
        <p:txBody>
          <a:bodyPr wrap="square" rtlCol="0">
            <a:spAutoFit/>
          </a:bodyPr>
          <a:lstStyle/>
          <a:p>
            <a:r>
              <a:rPr lang="en-US" sz="1800" dirty="0" smtClean="0"/>
              <a:t>00, 01, 10  and 11</a:t>
            </a:r>
            <a:endParaRPr lang="en-US" sz="1800" dirty="0"/>
          </a:p>
        </p:txBody>
      </p:sp>
      <p:sp>
        <p:nvSpPr>
          <p:cNvPr id="3" name="Right Arrow 2"/>
          <p:cNvSpPr/>
          <p:nvPr/>
        </p:nvSpPr>
        <p:spPr>
          <a:xfrm>
            <a:off x="4343400" y="3588350"/>
            <a:ext cx="457200" cy="13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572000" y="3970466"/>
            <a:ext cx="1667256" cy="194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62400" y="6019800"/>
            <a:ext cx="3581400" cy="461665"/>
          </a:xfrm>
          <a:prstGeom prst="rect">
            <a:avLst/>
          </a:prstGeom>
          <a:solidFill>
            <a:schemeClr val="accent5">
              <a:lumMod val="20000"/>
              <a:lumOff val="80000"/>
            </a:schemeClr>
          </a:solidFill>
        </p:spPr>
        <p:txBody>
          <a:bodyPr wrap="square" rtlCol="0">
            <a:spAutoFit/>
          </a:bodyPr>
          <a:lstStyle/>
          <a:p>
            <a:r>
              <a:rPr lang="en-US" dirty="0" smtClean="0"/>
              <a:t>n=4, then </a:t>
            </a:r>
            <a:r>
              <a:rPr lang="en-US" dirty="0" err="1">
                <a:solidFill>
                  <a:srgbClr val="FF0000"/>
                </a:solidFill>
                <a:latin typeface="Symbol" pitchFamily="18" charset="2"/>
                <a:cs typeface="Times New Roman" pitchFamily="18" charset="0"/>
              </a:rPr>
              <a:t>é</a:t>
            </a:r>
            <a:r>
              <a:rPr lang="en-US" dirty="0" err="1" smtClean="0"/>
              <a:t>log</a:t>
            </a:r>
            <a:r>
              <a:rPr lang="en-US" dirty="0" smtClean="0"/>
              <a:t> (4+1)</a:t>
            </a:r>
            <a:r>
              <a:rPr lang="en-US" dirty="0" smtClean="0">
                <a:solidFill>
                  <a:srgbClr val="FF0000"/>
                </a:solidFill>
                <a:latin typeface="Symbol" pitchFamily="18" charset="2"/>
                <a:cs typeface="Times New Roman" pitchFamily="18" charset="0"/>
              </a:rPr>
              <a:t>ù = 3</a:t>
            </a:r>
            <a:endParaRPr lang="en-US" dirty="0">
              <a:cs typeface="Times New Roman" pitchFamily="18" charset="0"/>
            </a:endParaRPr>
          </a:p>
        </p:txBody>
      </p:sp>
      <p:sp>
        <p:nvSpPr>
          <p:cNvPr id="7" name="TextBox 6"/>
          <p:cNvSpPr txBox="1"/>
          <p:nvPr/>
        </p:nvSpPr>
        <p:spPr>
          <a:xfrm>
            <a:off x="7952154" y="6028119"/>
            <a:ext cx="646331" cy="461665"/>
          </a:xfrm>
          <a:prstGeom prst="rect">
            <a:avLst/>
          </a:prstGeom>
          <a:solidFill>
            <a:schemeClr val="accent5">
              <a:lumMod val="20000"/>
              <a:lumOff val="80000"/>
            </a:schemeClr>
          </a:solidFill>
        </p:spPr>
        <p:txBody>
          <a:bodyPr wrap="none" rtlCol="0">
            <a:spAutoFit/>
          </a:bodyPr>
          <a:lstStyle/>
          <a:p>
            <a:r>
              <a:rPr lang="en-US" dirty="0" smtClean="0"/>
              <a:t>100</a:t>
            </a:r>
            <a:endParaRPr lang="en-US" dirty="0"/>
          </a:p>
        </p:txBody>
      </p:sp>
      <p:sp>
        <p:nvSpPr>
          <p:cNvPr id="9" name="Right Arrow 8"/>
          <p:cNvSpPr/>
          <p:nvPr/>
        </p:nvSpPr>
        <p:spPr>
          <a:xfrm>
            <a:off x="7315200" y="6250632"/>
            <a:ext cx="533400" cy="11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2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2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7578.jpg"/>
          <p:cNvPicPr>
            <a:picLocks noChangeAspect="1"/>
          </p:cNvPicPr>
          <p:nvPr/>
        </p:nvPicPr>
        <p:blipFill rotWithShape="1">
          <a:blip r:embed="rId3">
            <a:extLst>
              <a:ext uri="{28A0092B-C50C-407E-A947-70E740481C1C}">
                <a14:useLocalDpi xmlns:a14="http://schemas.microsoft.com/office/drawing/2010/main" val="0"/>
              </a:ext>
            </a:extLst>
          </a:blip>
          <a:srcRect t="5000" b="5405"/>
          <a:stretch/>
        </p:blipFill>
        <p:spPr>
          <a:xfrm>
            <a:off x="2514600" y="4331964"/>
            <a:ext cx="2819400" cy="2526035"/>
          </a:xfrm>
          <a:prstGeom prst="rect">
            <a:avLst/>
          </a:prstGeom>
        </p:spPr>
      </p:pic>
      <p:sp>
        <p:nvSpPr>
          <p:cNvPr id="2" name="Title 1"/>
          <p:cNvSpPr>
            <a:spLocks noGrp="1"/>
          </p:cNvSpPr>
          <p:nvPr>
            <p:ph type="title"/>
          </p:nvPr>
        </p:nvSpPr>
        <p:spPr>
          <a:xfrm>
            <a:off x="0" y="0"/>
            <a:ext cx="9144000" cy="1143000"/>
          </a:xfrm>
          <a:solidFill>
            <a:srgbClr val="FFFF00"/>
          </a:solidFill>
        </p:spPr>
        <p:txBody>
          <a:bodyPr/>
          <a:lstStyle/>
          <a:p>
            <a:r>
              <a:rPr lang="en-US" dirty="0" smtClean="0"/>
              <a:t>Example: Disk Drives</a:t>
            </a:r>
            <a:endParaRPr lang="en-US" dirty="0"/>
          </a:p>
        </p:txBody>
      </p:sp>
      <p:sp>
        <p:nvSpPr>
          <p:cNvPr id="3" name="Content Placeholder 2"/>
          <p:cNvSpPr>
            <a:spLocks noGrp="1"/>
          </p:cNvSpPr>
          <p:nvPr>
            <p:ph idx="1"/>
          </p:nvPr>
        </p:nvSpPr>
        <p:spPr>
          <a:xfrm>
            <a:off x="685800" y="1371600"/>
            <a:ext cx="7772400" cy="4114800"/>
          </a:xfrm>
        </p:spPr>
        <p:txBody>
          <a:bodyPr/>
          <a:lstStyle/>
          <a:p>
            <a:r>
              <a:rPr lang="en-US" sz="2400" dirty="0" smtClean="0"/>
              <a:t>Early ATA specification for hard disk drives</a:t>
            </a:r>
          </a:p>
          <a:p>
            <a:pPr lvl="1"/>
            <a:r>
              <a:rPr lang="en-US" sz="2000" dirty="0" smtClean="0"/>
              <a:t>Identified sectors of 512 (2</a:t>
            </a:r>
            <a:r>
              <a:rPr lang="en-US" sz="2000" baseline="30000" dirty="0" smtClean="0"/>
              <a:t>9</a:t>
            </a:r>
            <a:r>
              <a:rPr lang="en-US" sz="2000" dirty="0" smtClean="0"/>
              <a:t>) bytes each</a:t>
            </a:r>
          </a:p>
          <a:p>
            <a:pPr lvl="2"/>
            <a:r>
              <a:rPr lang="en-US" sz="1800" dirty="0" smtClean="0"/>
              <a:t>Cylinder (16 bits), numbered  [0..2</a:t>
            </a:r>
            <a:r>
              <a:rPr lang="en-US" sz="1800" baseline="30000" dirty="0" smtClean="0"/>
              <a:t>16</a:t>
            </a:r>
            <a:r>
              <a:rPr lang="en-US" sz="1800" dirty="0" smtClean="0"/>
              <a:t>-1]</a:t>
            </a:r>
          </a:p>
          <a:p>
            <a:pPr lvl="2"/>
            <a:r>
              <a:rPr lang="en-US" sz="1800" dirty="0" smtClean="0"/>
              <a:t>Head (4 bits), numbered [0..2</a:t>
            </a:r>
            <a:r>
              <a:rPr lang="en-US" sz="1800" baseline="30000" dirty="0" smtClean="0"/>
              <a:t>4</a:t>
            </a:r>
            <a:r>
              <a:rPr lang="en-US" sz="1800" dirty="0" smtClean="0"/>
              <a:t>-1]</a:t>
            </a:r>
          </a:p>
          <a:p>
            <a:pPr lvl="2"/>
            <a:r>
              <a:rPr lang="en-US" sz="1800" dirty="0" smtClean="0"/>
              <a:t>Sector (8 bits), numbered [1..2</a:t>
            </a:r>
            <a:r>
              <a:rPr lang="en-US" sz="1800" baseline="30000" dirty="0" smtClean="0"/>
              <a:t>8</a:t>
            </a:r>
            <a:r>
              <a:rPr lang="en-US" sz="1800" dirty="0" smtClean="0"/>
              <a:t>-1]</a:t>
            </a:r>
          </a:p>
          <a:p>
            <a:pPr lvl="1"/>
            <a:r>
              <a:rPr lang="en-US" sz="2000" dirty="0" smtClean="0"/>
              <a:t>Limited hard disk capacity</a:t>
            </a:r>
          </a:p>
          <a:p>
            <a:pPr lvl="2"/>
            <a:r>
              <a:rPr lang="en-US" sz="1600" dirty="0" smtClean="0"/>
              <a:t>2</a:t>
            </a:r>
            <a:r>
              <a:rPr lang="en-US" sz="1600" baseline="30000" dirty="0" smtClean="0"/>
              <a:t>16</a:t>
            </a:r>
            <a:r>
              <a:rPr lang="en-US" sz="1600" dirty="0" smtClean="0"/>
              <a:t> x 2</a:t>
            </a:r>
            <a:r>
              <a:rPr lang="en-US" sz="1600" baseline="30000" dirty="0" smtClean="0"/>
              <a:t>4</a:t>
            </a:r>
            <a:r>
              <a:rPr lang="en-US" sz="1600" dirty="0" smtClean="0"/>
              <a:t> x (2</a:t>
            </a:r>
            <a:r>
              <a:rPr lang="en-US" sz="1600" baseline="30000" dirty="0" smtClean="0"/>
              <a:t>8</a:t>
            </a:r>
            <a:r>
              <a:rPr lang="en-US" sz="1600" dirty="0" smtClean="0"/>
              <a:t>-1) x 2</a:t>
            </a:r>
            <a:r>
              <a:rPr lang="en-US" sz="1600" baseline="30000" dirty="0" smtClean="0"/>
              <a:t>9</a:t>
            </a:r>
            <a:r>
              <a:rPr lang="en-US" sz="1600" dirty="0" smtClean="0"/>
              <a:t> bytes</a:t>
            </a:r>
          </a:p>
          <a:p>
            <a:pPr lvl="2"/>
            <a:r>
              <a:rPr lang="en-US" sz="1600" dirty="0" smtClean="0"/>
              <a:t>= 127.5 x 2</a:t>
            </a:r>
            <a:r>
              <a:rPr lang="en-US" sz="1600" baseline="30000" dirty="0" smtClean="0"/>
              <a:t>30</a:t>
            </a:r>
            <a:r>
              <a:rPr lang="en-US" sz="1600" dirty="0" smtClean="0"/>
              <a:t> = 127.5 GB</a:t>
            </a:r>
          </a:p>
          <a:p>
            <a:pPr lvl="2"/>
            <a:r>
              <a:rPr lang="en-US" sz="1600" dirty="0" smtClean="0"/>
              <a:t>= 136902082560 ≈ 137 x 10</a:t>
            </a:r>
            <a:r>
              <a:rPr lang="en-US" sz="1600" baseline="30000" dirty="0" smtClean="0"/>
              <a:t>9</a:t>
            </a:r>
            <a:r>
              <a:rPr lang="en-US" sz="1600" dirty="0" smtClean="0"/>
              <a:t> bytes (137 GB)</a:t>
            </a:r>
            <a:endParaRPr lang="en-US" sz="1600" dirty="0"/>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23</a:t>
            </a:fld>
            <a:endParaRPr lang="en-US"/>
          </a:p>
        </p:txBody>
      </p:sp>
      <p:pic>
        <p:nvPicPr>
          <p:cNvPr id="5" name="Picture 4" descr="360px-Cylinder_Head_Secto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971800"/>
            <a:ext cx="3505200" cy="3777827"/>
          </a:xfrm>
          <a:prstGeom prst="rect">
            <a:avLst/>
          </a:prstGeom>
        </p:spPr>
      </p:pic>
    </p:spTree>
    <p:extLst>
      <p:ext uri="{BB962C8B-B14F-4D97-AF65-F5344CB8AC3E}">
        <p14:creationId xmlns:p14="http://schemas.microsoft.com/office/powerpoint/2010/main" val="2858165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600200"/>
            <a:ext cx="7772400" cy="4724400"/>
          </a:xfrm>
          <a:solidFill>
            <a:srgbClr val="FFFF00"/>
          </a:solidFill>
        </p:spPr>
        <p:txBody>
          <a:bodyPr/>
          <a:lstStyle/>
          <a:p>
            <a:pPr eaLnBrk="1" hangingPunct="1"/>
            <a:r>
              <a:rPr lang="en-US" sz="11500" b="1" dirty="0" smtClean="0">
                <a:solidFill>
                  <a:srgbClr val="FF0000"/>
                </a:solidFill>
                <a:effectLst>
                  <a:outerShdw blurRad="38100" dist="38100" dir="2700000" algn="tl">
                    <a:srgbClr val="000000">
                      <a:alpha val="43137"/>
                    </a:srgbClr>
                  </a:outerShdw>
                </a:effectLst>
              </a:rPr>
              <a:t>Decimal Fractions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Decimal Fractions</a:t>
            </a:r>
          </a:p>
        </p:txBody>
      </p:sp>
      <p:grpSp>
        <p:nvGrpSpPr>
          <p:cNvPr id="2" name="Group 23"/>
          <p:cNvGrpSpPr>
            <a:grpSpLocks/>
          </p:cNvGrpSpPr>
          <p:nvPr/>
        </p:nvGrpSpPr>
        <p:grpSpPr bwMode="auto">
          <a:xfrm>
            <a:off x="685800" y="1543051"/>
            <a:ext cx="7951788" cy="1446213"/>
            <a:chOff x="432" y="972"/>
            <a:chExt cx="5009" cy="911"/>
          </a:xfrm>
        </p:grpSpPr>
        <p:sp>
          <p:nvSpPr>
            <p:cNvPr id="19462" name="Text Box 4"/>
            <p:cNvSpPr txBox="1">
              <a:spLocks noChangeArrowheads="1"/>
            </p:cNvSpPr>
            <p:nvPr/>
          </p:nvSpPr>
          <p:spPr bwMode="auto">
            <a:xfrm>
              <a:off x="432" y="1200"/>
              <a:ext cx="1561" cy="446"/>
            </a:xfrm>
            <a:prstGeom prst="rect">
              <a:avLst/>
            </a:prstGeom>
            <a:noFill/>
            <a:ln w="9525">
              <a:noFill/>
              <a:miter lim="800000"/>
              <a:headEnd/>
              <a:tailEnd/>
            </a:ln>
          </p:spPr>
          <p:txBody>
            <a:bodyPr wrap="none">
              <a:spAutoFit/>
            </a:bodyPr>
            <a:lstStyle/>
            <a:p>
              <a:r>
                <a:rPr lang="en-US" sz="4000" dirty="0">
                  <a:solidFill>
                    <a:srgbClr val="FF0000"/>
                  </a:solidFill>
                  <a:latin typeface="+mn-lt"/>
                </a:rPr>
                <a:t>6234</a:t>
              </a:r>
              <a:r>
                <a:rPr lang="en-US" sz="4000" dirty="0">
                  <a:latin typeface="+mn-lt"/>
                </a:rPr>
                <a:t>.125</a:t>
              </a:r>
              <a:r>
                <a:rPr lang="en-US" sz="4000" baseline="-25000" dirty="0">
                  <a:latin typeface="+mn-lt"/>
                </a:rPr>
                <a:t>10</a:t>
              </a:r>
            </a:p>
          </p:txBody>
        </p:sp>
        <p:sp>
          <p:nvSpPr>
            <p:cNvPr id="19463" name="Text Box 5"/>
            <p:cNvSpPr txBox="1">
              <a:spLocks noChangeArrowheads="1"/>
            </p:cNvSpPr>
            <p:nvPr/>
          </p:nvSpPr>
          <p:spPr bwMode="auto">
            <a:xfrm>
              <a:off x="2208" y="972"/>
              <a:ext cx="3233" cy="911"/>
            </a:xfrm>
            <a:prstGeom prst="rect">
              <a:avLst/>
            </a:prstGeom>
            <a:noFill/>
            <a:ln w="9525">
              <a:noFill/>
              <a:miter lim="800000"/>
              <a:headEnd/>
              <a:tailEnd/>
            </a:ln>
          </p:spPr>
          <p:txBody>
            <a:bodyPr wrap="none">
              <a:spAutoFit/>
            </a:bodyPr>
            <a:lstStyle/>
            <a:p>
              <a:pPr marL="457200" indent="-457200">
                <a:buFontTx/>
                <a:buAutoNum type="arabicPlain" startAt="1000"/>
              </a:pPr>
              <a:r>
                <a:rPr lang="en-US" dirty="0">
                  <a:latin typeface="+mn-lt"/>
                </a:rPr>
                <a:t>  100    10      1   1/10 1/100 1/1000</a:t>
              </a:r>
            </a:p>
            <a:p>
              <a:pPr marL="457200" indent="-457200"/>
              <a:r>
                <a:rPr lang="en-US" dirty="0">
                  <a:latin typeface="+mn-lt"/>
                </a:rPr>
                <a:t>  10</a:t>
              </a:r>
              <a:r>
                <a:rPr lang="en-US" baseline="30000" dirty="0">
                  <a:latin typeface="+mn-lt"/>
                </a:rPr>
                <a:t>3</a:t>
              </a:r>
              <a:r>
                <a:rPr lang="en-US" dirty="0">
                  <a:latin typeface="+mn-lt"/>
                </a:rPr>
                <a:t>    10</a:t>
              </a:r>
              <a:r>
                <a:rPr lang="en-US" baseline="30000" dirty="0">
                  <a:latin typeface="+mn-lt"/>
                </a:rPr>
                <a:t>2</a:t>
              </a:r>
              <a:r>
                <a:rPr lang="en-US" dirty="0">
                  <a:latin typeface="+mn-lt"/>
                </a:rPr>
                <a:t>   10</a:t>
              </a:r>
              <a:r>
                <a:rPr lang="en-US" baseline="30000" dirty="0">
                  <a:latin typeface="+mn-lt"/>
                </a:rPr>
                <a:t>1</a:t>
              </a:r>
              <a:r>
                <a:rPr lang="en-US" dirty="0">
                  <a:latin typeface="+mn-lt"/>
                </a:rPr>
                <a:t>   10</a:t>
              </a:r>
              <a:r>
                <a:rPr lang="en-US" baseline="30000" dirty="0">
                  <a:latin typeface="+mn-lt"/>
                </a:rPr>
                <a:t>0   </a:t>
              </a:r>
              <a:r>
                <a:rPr lang="en-US" dirty="0">
                  <a:latin typeface="+mn-lt"/>
                </a:rPr>
                <a:t>10</a:t>
              </a:r>
              <a:r>
                <a:rPr lang="en-US" baseline="30000" dirty="0">
                  <a:latin typeface="+mn-lt"/>
                </a:rPr>
                <a:t>-1     </a:t>
              </a:r>
              <a:r>
                <a:rPr lang="en-US" dirty="0">
                  <a:latin typeface="+mn-lt"/>
                </a:rPr>
                <a:t>10</a:t>
              </a:r>
              <a:r>
                <a:rPr lang="en-US" baseline="30000" dirty="0">
                  <a:latin typeface="+mn-lt"/>
                </a:rPr>
                <a:t>-2       </a:t>
              </a:r>
              <a:r>
                <a:rPr lang="en-US" dirty="0">
                  <a:latin typeface="+mn-lt"/>
                </a:rPr>
                <a:t>10</a:t>
              </a:r>
              <a:r>
                <a:rPr lang="en-US" baseline="30000" dirty="0">
                  <a:latin typeface="+mn-lt"/>
                </a:rPr>
                <a:t>-3</a:t>
              </a:r>
            </a:p>
            <a:p>
              <a:pPr marL="457200" indent="-457200"/>
              <a:endParaRPr lang="en-US" baseline="30000" dirty="0">
                <a:latin typeface="+mn-lt"/>
              </a:endParaRPr>
            </a:p>
            <a:p>
              <a:pPr marL="457200" indent="-457200"/>
              <a:r>
                <a:rPr lang="en-US" dirty="0">
                  <a:latin typeface="+mn-lt"/>
                </a:rPr>
                <a:t>     </a:t>
              </a:r>
              <a:r>
                <a:rPr lang="en-US" dirty="0">
                  <a:solidFill>
                    <a:srgbClr val="FF0000"/>
                  </a:solidFill>
                  <a:latin typeface="+mn-lt"/>
                </a:rPr>
                <a:t>6       2      3      4   </a:t>
              </a:r>
              <a:r>
                <a:rPr lang="en-US" dirty="0">
                  <a:latin typeface="+mn-lt"/>
                </a:rPr>
                <a:t>.  </a:t>
              </a:r>
              <a:r>
                <a:rPr lang="en-US" dirty="0">
                  <a:solidFill>
                    <a:srgbClr val="0070C0"/>
                  </a:solidFill>
                  <a:latin typeface="+mn-lt"/>
                </a:rPr>
                <a:t>1        2        5</a:t>
              </a:r>
            </a:p>
          </p:txBody>
        </p:sp>
      </p:grpSp>
      <p:sp>
        <p:nvSpPr>
          <p:cNvPr id="38918" name="Rectangle 6"/>
          <p:cNvSpPr>
            <a:spLocks noChangeArrowheads="1"/>
          </p:cNvSpPr>
          <p:nvPr/>
        </p:nvSpPr>
        <p:spPr bwMode="auto">
          <a:xfrm>
            <a:off x="-228600" y="4800600"/>
            <a:ext cx="8385629" cy="2246769"/>
          </a:xfrm>
          <a:prstGeom prst="rect">
            <a:avLst/>
          </a:prstGeom>
          <a:noFill/>
          <a:ln w="9525">
            <a:noFill/>
            <a:miter lim="800000"/>
            <a:headEnd/>
            <a:tailEnd/>
          </a:ln>
        </p:spPr>
        <p:txBody>
          <a:bodyPr wrap="none">
            <a:spAutoFit/>
          </a:bodyPr>
          <a:lstStyle/>
          <a:p>
            <a:r>
              <a:rPr lang="en-US" sz="2800" dirty="0">
                <a:latin typeface="+mn-lt"/>
                <a:cs typeface="Times New Roman" pitchFamily="18" charset="0"/>
              </a:rPr>
              <a:t>   d</a:t>
            </a:r>
            <a:r>
              <a:rPr lang="en-US" sz="2800" baseline="-25000" dirty="0">
                <a:latin typeface="+mn-lt"/>
                <a:cs typeface="Times New Roman" pitchFamily="18" charset="0"/>
              </a:rPr>
              <a:t>n</a:t>
            </a:r>
            <a:r>
              <a:rPr lang="en-US" sz="2800" dirty="0">
                <a:latin typeface="+mn-lt"/>
                <a:cs typeface="Times New Roman" pitchFamily="18" charset="0"/>
              </a:rPr>
              <a:t>d</a:t>
            </a:r>
            <a:r>
              <a:rPr lang="en-US" sz="2800" baseline="-25000" dirty="0">
                <a:latin typeface="+mn-lt"/>
                <a:cs typeface="Times New Roman" pitchFamily="18" charset="0"/>
              </a:rPr>
              <a:t>n-1</a:t>
            </a:r>
            <a:r>
              <a:rPr lang="en-US" sz="2800" dirty="0">
                <a:latin typeface="+mn-lt"/>
                <a:cs typeface="Times New Roman" pitchFamily="18" charset="0"/>
              </a:rPr>
              <a:t>…d</a:t>
            </a:r>
            <a:r>
              <a:rPr lang="en-US" sz="2800" baseline="-25000" dirty="0">
                <a:latin typeface="+mn-lt"/>
                <a:cs typeface="Times New Roman" pitchFamily="18" charset="0"/>
              </a:rPr>
              <a:t>1</a:t>
            </a:r>
            <a:r>
              <a:rPr lang="en-US" sz="2800" dirty="0">
                <a:latin typeface="+mn-lt"/>
                <a:cs typeface="Times New Roman" pitchFamily="18" charset="0"/>
              </a:rPr>
              <a:t>d</a:t>
            </a:r>
            <a:r>
              <a:rPr lang="en-US" sz="2800" baseline="-25000" dirty="0">
                <a:latin typeface="+mn-lt"/>
                <a:cs typeface="Times New Roman" pitchFamily="18" charset="0"/>
              </a:rPr>
              <a:t>0 .</a:t>
            </a:r>
            <a:r>
              <a:rPr lang="en-US" sz="2800" dirty="0">
                <a:latin typeface="+mn-lt"/>
                <a:cs typeface="Times New Roman" pitchFamily="18" charset="0"/>
              </a:rPr>
              <a:t>d</a:t>
            </a:r>
            <a:r>
              <a:rPr lang="en-US" sz="2800" baseline="-25000" dirty="0">
                <a:latin typeface="+mn-lt"/>
                <a:cs typeface="Times New Roman" pitchFamily="18" charset="0"/>
              </a:rPr>
              <a:t>-1…</a:t>
            </a:r>
            <a:r>
              <a:rPr lang="en-US" sz="2800" dirty="0">
                <a:latin typeface="+mn-lt"/>
                <a:cs typeface="Times New Roman" pitchFamily="18" charset="0"/>
              </a:rPr>
              <a:t>d</a:t>
            </a:r>
            <a:r>
              <a:rPr lang="en-US" sz="2800" baseline="-25000" dirty="0">
                <a:latin typeface="+mn-lt"/>
                <a:cs typeface="Times New Roman" pitchFamily="18" charset="0"/>
              </a:rPr>
              <a:t>-m</a:t>
            </a:r>
            <a:r>
              <a:rPr lang="en-US" sz="2800" dirty="0">
                <a:latin typeface="+mn-lt"/>
                <a:cs typeface="Times New Roman" pitchFamily="18" charset="0"/>
              </a:rPr>
              <a:t> =  </a:t>
            </a:r>
            <a:r>
              <a:rPr lang="en-US" sz="2800" dirty="0" err="1">
                <a:solidFill>
                  <a:srgbClr val="FF0000"/>
                </a:solidFill>
                <a:latin typeface="+mn-lt"/>
                <a:cs typeface="Times New Roman" pitchFamily="18" charset="0"/>
              </a:rPr>
              <a:t>d</a:t>
            </a:r>
            <a:r>
              <a:rPr lang="en-US" sz="2800" baseline="-30000" dirty="0" err="1">
                <a:solidFill>
                  <a:srgbClr val="FF0000"/>
                </a:solidFill>
                <a:latin typeface="+mn-lt"/>
                <a:cs typeface="Times New Roman" pitchFamily="18" charset="0"/>
              </a:rPr>
              <a:t>n</a:t>
            </a:r>
            <a:r>
              <a:rPr lang="en-US" sz="2800" dirty="0">
                <a:solidFill>
                  <a:srgbClr val="FF0000"/>
                </a:solidFill>
                <a:latin typeface="+mn-lt"/>
                <a:cs typeface="Times New Roman" pitchFamily="18" charset="0"/>
              </a:rPr>
              <a:t> x 10</a:t>
            </a:r>
            <a:r>
              <a:rPr lang="en-US" sz="2800" baseline="30000" dirty="0">
                <a:solidFill>
                  <a:srgbClr val="FF0000"/>
                </a:solidFill>
                <a:latin typeface="+mn-lt"/>
                <a:cs typeface="Times New Roman" pitchFamily="18" charset="0"/>
              </a:rPr>
              <a:t>n</a:t>
            </a:r>
            <a:r>
              <a:rPr lang="en-US" sz="2800" dirty="0">
                <a:solidFill>
                  <a:srgbClr val="FF0000"/>
                </a:solidFill>
                <a:latin typeface="+mn-lt"/>
                <a:cs typeface="Times New Roman" pitchFamily="18" charset="0"/>
              </a:rPr>
              <a:t> + d</a:t>
            </a:r>
            <a:r>
              <a:rPr lang="en-US" sz="2800" baseline="-30000" dirty="0">
                <a:solidFill>
                  <a:srgbClr val="FF0000"/>
                </a:solidFill>
                <a:latin typeface="+mn-lt"/>
                <a:cs typeface="Times New Roman" pitchFamily="18" charset="0"/>
              </a:rPr>
              <a:t>n-1 </a:t>
            </a:r>
            <a:r>
              <a:rPr lang="en-US" sz="2800" dirty="0">
                <a:solidFill>
                  <a:srgbClr val="FF0000"/>
                </a:solidFill>
                <a:latin typeface="+mn-lt"/>
                <a:cs typeface="Times New Roman" pitchFamily="18" charset="0"/>
              </a:rPr>
              <a:t>x 10</a:t>
            </a:r>
            <a:r>
              <a:rPr lang="en-US" sz="2800" baseline="30000" dirty="0">
                <a:solidFill>
                  <a:srgbClr val="FF0000"/>
                </a:solidFill>
                <a:latin typeface="+mn-lt"/>
                <a:cs typeface="Times New Roman" pitchFamily="18" charset="0"/>
              </a:rPr>
              <a:t>n-1 </a:t>
            </a:r>
            <a:r>
              <a:rPr lang="en-US" sz="2800" dirty="0">
                <a:solidFill>
                  <a:srgbClr val="FF0000"/>
                </a:solidFill>
                <a:latin typeface="+mn-lt"/>
                <a:cs typeface="Times New Roman" pitchFamily="18" charset="0"/>
              </a:rPr>
              <a:t>+ … d</a:t>
            </a:r>
            <a:r>
              <a:rPr lang="en-US" sz="2800" baseline="-30000" dirty="0">
                <a:solidFill>
                  <a:srgbClr val="FF0000"/>
                </a:solidFill>
                <a:latin typeface="+mn-lt"/>
                <a:cs typeface="Times New Roman" pitchFamily="18" charset="0"/>
              </a:rPr>
              <a:t>1</a:t>
            </a:r>
            <a:r>
              <a:rPr lang="en-US" sz="2800" dirty="0">
                <a:solidFill>
                  <a:srgbClr val="FF0000"/>
                </a:solidFill>
                <a:latin typeface="+mn-lt"/>
                <a:cs typeface="Times New Roman" pitchFamily="18" charset="0"/>
              </a:rPr>
              <a:t> x 10</a:t>
            </a:r>
            <a:r>
              <a:rPr lang="en-US" sz="2800" baseline="30000" dirty="0">
                <a:solidFill>
                  <a:srgbClr val="FF0000"/>
                </a:solidFill>
                <a:latin typeface="+mn-lt"/>
                <a:cs typeface="Times New Roman" pitchFamily="18" charset="0"/>
              </a:rPr>
              <a:t>1</a:t>
            </a:r>
          </a:p>
          <a:p>
            <a:endParaRPr lang="en-US" sz="2800" baseline="30000" dirty="0">
              <a:solidFill>
                <a:srgbClr val="FF0000"/>
              </a:solidFill>
              <a:latin typeface="+mn-lt"/>
              <a:cs typeface="Times New Roman" pitchFamily="18" charset="0"/>
            </a:endParaRPr>
          </a:p>
          <a:p>
            <a:r>
              <a:rPr lang="en-US" sz="2800" dirty="0">
                <a:solidFill>
                  <a:srgbClr val="FF0000"/>
                </a:solidFill>
                <a:latin typeface="+mn-lt"/>
                <a:cs typeface="Times New Roman" pitchFamily="18" charset="0"/>
              </a:rPr>
              <a:t>                                     +  d</a:t>
            </a:r>
            <a:r>
              <a:rPr lang="en-US" sz="2800" baseline="-30000" dirty="0">
                <a:solidFill>
                  <a:srgbClr val="FF0000"/>
                </a:solidFill>
                <a:latin typeface="+mn-lt"/>
                <a:cs typeface="Times New Roman" pitchFamily="18" charset="0"/>
              </a:rPr>
              <a:t>0</a:t>
            </a:r>
            <a:r>
              <a:rPr lang="en-US" sz="2800" dirty="0">
                <a:solidFill>
                  <a:srgbClr val="FF0000"/>
                </a:solidFill>
                <a:latin typeface="+mn-lt"/>
                <a:cs typeface="Times New Roman" pitchFamily="18" charset="0"/>
              </a:rPr>
              <a:t> x 10</a:t>
            </a:r>
            <a:r>
              <a:rPr lang="en-US" sz="2800" baseline="30000" dirty="0">
                <a:solidFill>
                  <a:srgbClr val="FF0000"/>
                </a:solidFill>
                <a:latin typeface="+mn-lt"/>
                <a:cs typeface="Times New Roman" pitchFamily="18" charset="0"/>
              </a:rPr>
              <a:t>0  </a:t>
            </a:r>
            <a:r>
              <a:rPr lang="en-US" sz="2800" dirty="0">
                <a:latin typeface="+mn-lt"/>
                <a:cs typeface="Times New Roman" pitchFamily="18" charset="0"/>
              </a:rPr>
              <a:t>+</a:t>
            </a:r>
            <a:r>
              <a:rPr lang="en-US" sz="2800" baseline="30000" dirty="0">
                <a:latin typeface="+mn-lt"/>
                <a:cs typeface="Times New Roman" pitchFamily="18" charset="0"/>
              </a:rPr>
              <a:t> </a:t>
            </a:r>
            <a:r>
              <a:rPr lang="en-US" sz="2800" dirty="0">
                <a:solidFill>
                  <a:srgbClr val="00B0F0"/>
                </a:solidFill>
                <a:latin typeface="+mn-lt"/>
                <a:cs typeface="Times New Roman" pitchFamily="18" charset="0"/>
              </a:rPr>
              <a:t>d</a:t>
            </a:r>
            <a:r>
              <a:rPr lang="en-US" sz="2800" baseline="-30000" dirty="0">
                <a:solidFill>
                  <a:srgbClr val="00B0F0"/>
                </a:solidFill>
                <a:latin typeface="+mn-lt"/>
                <a:cs typeface="Times New Roman" pitchFamily="18" charset="0"/>
              </a:rPr>
              <a:t>-1</a:t>
            </a:r>
            <a:r>
              <a:rPr lang="en-US" sz="2800" dirty="0">
                <a:solidFill>
                  <a:srgbClr val="00B0F0"/>
                </a:solidFill>
                <a:latin typeface="+mn-lt"/>
                <a:cs typeface="Times New Roman" pitchFamily="18" charset="0"/>
              </a:rPr>
              <a:t> x 10</a:t>
            </a:r>
            <a:r>
              <a:rPr lang="en-US" sz="2800" baseline="30000" dirty="0">
                <a:solidFill>
                  <a:srgbClr val="00B0F0"/>
                </a:solidFill>
                <a:latin typeface="+mn-lt"/>
                <a:cs typeface="Times New Roman" pitchFamily="18" charset="0"/>
              </a:rPr>
              <a:t>-1 </a:t>
            </a:r>
            <a:r>
              <a:rPr lang="en-US" sz="2800" dirty="0">
                <a:solidFill>
                  <a:srgbClr val="00B0F0"/>
                </a:solidFill>
                <a:latin typeface="+mn-lt"/>
                <a:cs typeface="Times New Roman" pitchFamily="18" charset="0"/>
              </a:rPr>
              <a:t>+</a:t>
            </a:r>
            <a:r>
              <a:rPr lang="en-US" sz="2800" baseline="30000" dirty="0">
                <a:solidFill>
                  <a:srgbClr val="00B0F0"/>
                </a:solidFill>
                <a:latin typeface="+mn-lt"/>
                <a:cs typeface="Times New Roman" pitchFamily="18" charset="0"/>
              </a:rPr>
              <a:t> … </a:t>
            </a:r>
            <a:r>
              <a:rPr lang="en-US" sz="2800" dirty="0">
                <a:solidFill>
                  <a:srgbClr val="00B0F0"/>
                </a:solidFill>
                <a:latin typeface="+mn-lt"/>
                <a:cs typeface="Times New Roman" pitchFamily="18" charset="0"/>
              </a:rPr>
              <a:t>d</a:t>
            </a:r>
            <a:r>
              <a:rPr lang="en-US" sz="2800" baseline="-30000" dirty="0">
                <a:solidFill>
                  <a:srgbClr val="00B0F0"/>
                </a:solidFill>
                <a:latin typeface="+mn-lt"/>
                <a:cs typeface="Times New Roman" pitchFamily="18" charset="0"/>
              </a:rPr>
              <a:t>-m</a:t>
            </a:r>
            <a:r>
              <a:rPr lang="en-US" sz="2800" dirty="0">
                <a:solidFill>
                  <a:srgbClr val="00B0F0"/>
                </a:solidFill>
                <a:latin typeface="+mn-lt"/>
                <a:cs typeface="Times New Roman" pitchFamily="18" charset="0"/>
              </a:rPr>
              <a:t> x 10</a:t>
            </a:r>
            <a:r>
              <a:rPr lang="en-US" sz="2800" baseline="30000" dirty="0">
                <a:solidFill>
                  <a:srgbClr val="00B0F0"/>
                </a:solidFill>
                <a:latin typeface="+mn-lt"/>
                <a:cs typeface="Times New Roman" pitchFamily="18" charset="0"/>
              </a:rPr>
              <a:t>-m </a:t>
            </a:r>
          </a:p>
          <a:p>
            <a:endParaRPr lang="en-US" sz="2800" baseline="30000" dirty="0">
              <a:latin typeface="+mn-lt"/>
              <a:cs typeface="Times New Roman" pitchFamily="18" charset="0"/>
            </a:endParaRPr>
          </a:p>
          <a:p>
            <a:r>
              <a:rPr lang="en-US" sz="2800" dirty="0">
                <a:latin typeface="+mn-lt"/>
                <a:cs typeface="Times New Roman" pitchFamily="18" charset="0"/>
              </a:rPr>
              <a:t>        where: 0 </a:t>
            </a:r>
            <a:r>
              <a:rPr lang="en-US" sz="2800" dirty="0">
                <a:latin typeface="Symbol" pitchFamily="18" charset="2"/>
                <a:cs typeface="Times New Roman" pitchFamily="18" charset="0"/>
              </a:rPr>
              <a:t>£</a:t>
            </a:r>
            <a:r>
              <a:rPr lang="en-US" sz="2800" dirty="0">
                <a:latin typeface="+mn-lt"/>
                <a:cs typeface="Times New Roman" pitchFamily="18" charset="0"/>
              </a:rPr>
              <a:t> d </a:t>
            </a:r>
            <a:r>
              <a:rPr lang="en-US" sz="2800" dirty="0">
                <a:latin typeface="Symbol" pitchFamily="18" charset="2"/>
                <a:cs typeface="Times New Roman" pitchFamily="18" charset="0"/>
              </a:rPr>
              <a:t>£</a:t>
            </a:r>
            <a:r>
              <a:rPr lang="en-US" sz="2800" dirty="0">
                <a:latin typeface="+mn-lt"/>
                <a:cs typeface="Times New Roman" pitchFamily="18" charset="0"/>
              </a:rPr>
              <a:t> 9</a:t>
            </a:r>
          </a:p>
          <a:p>
            <a:endParaRPr lang="en-US" sz="2800" baseline="30000" dirty="0">
              <a:latin typeface="+mn-lt"/>
              <a:cs typeface="Times New Roman" pitchFamily="18" charset="0"/>
            </a:endParaRPr>
          </a:p>
        </p:txBody>
      </p:sp>
      <p:sp>
        <p:nvSpPr>
          <p:cNvPr id="38919" name="Rectangle 7"/>
          <p:cNvSpPr>
            <a:spLocks noChangeArrowheads="1"/>
          </p:cNvSpPr>
          <p:nvPr/>
        </p:nvSpPr>
        <p:spPr bwMode="auto">
          <a:xfrm>
            <a:off x="838200" y="3200400"/>
            <a:ext cx="7312025" cy="1235075"/>
          </a:xfrm>
          <a:prstGeom prst="rect">
            <a:avLst/>
          </a:prstGeom>
          <a:noFill/>
          <a:ln w="9525">
            <a:noFill/>
            <a:miter lim="800000"/>
            <a:headEnd/>
            <a:tailEnd/>
          </a:ln>
        </p:spPr>
        <p:txBody>
          <a:bodyPr wrap="none">
            <a:spAutoFit/>
          </a:bodyPr>
          <a:lstStyle/>
          <a:p>
            <a:r>
              <a:rPr lang="en-US" sz="2800" dirty="0">
                <a:solidFill>
                  <a:srgbClr val="FF0000"/>
                </a:solidFill>
                <a:latin typeface="+mn-lt"/>
                <a:cs typeface="Times New Roman" pitchFamily="18" charset="0"/>
              </a:rPr>
              <a:t>6234</a:t>
            </a:r>
            <a:r>
              <a:rPr lang="en-US" sz="2800" dirty="0">
                <a:latin typeface="+mn-lt"/>
                <a:cs typeface="Times New Roman" pitchFamily="18" charset="0"/>
              </a:rPr>
              <a:t>.125</a:t>
            </a:r>
            <a:r>
              <a:rPr lang="en-US" sz="2800" baseline="-25000" dirty="0">
                <a:latin typeface="+mn-lt"/>
                <a:cs typeface="Times New Roman" pitchFamily="18" charset="0"/>
              </a:rPr>
              <a:t>10</a:t>
            </a:r>
            <a:r>
              <a:rPr lang="en-US" sz="2800" dirty="0">
                <a:latin typeface="+mn-lt"/>
                <a:cs typeface="Times New Roman" pitchFamily="18" charset="0"/>
              </a:rPr>
              <a:t> =  </a:t>
            </a:r>
            <a:r>
              <a:rPr lang="en-US" sz="2800" dirty="0">
                <a:solidFill>
                  <a:srgbClr val="FF0000"/>
                </a:solidFill>
                <a:latin typeface="+mn-lt"/>
                <a:cs typeface="Times New Roman" pitchFamily="18" charset="0"/>
              </a:rPr>
              <a:t>6 x 10</a:t>
            </a:r>
            <a:r>
              <a:rPr lang="en-US" sz="2800" baseline="30000" dirty="0">
                <a:solidFill>
                  <a:srgbClr val="FF0000"/>
                </a:solidFill>
                <a:latin typeface="+mn-lt"/>
                <a:cs typeface="Times New Roman" pitchFamily="18" charset="0"/>
              </a:rPr>
              <a:t>3</a:t>
            </a:r>
            <a:r>
              <a:rPr lang="en-US" sz="2800" dirty="0">
                <a:solidFill>
                  <a:srgbClr val="FF0000"/>
                </a:solidFill>
                <a:latin typeface="+mn-lt"/>
                <a:cs typeface="Times New Roman" pitchFamily="18" charset="0"/>
              </a:rPr>
              <a:t> + 2</a:t>
            </a:r>
            <a:r>
              <a:rPr lang="en-US" sz="2800" baseline="-30000" dirty="0">
                <a:solidFill>
                  <a:srgbClr val="FF0000"/>
                </a:solidFill>
                <a:latin typeface="+mn-lt"/>
                <a:cs typeface="Times New Roman" pitchFamily="18" charset="0"/>
              </a:rPr>
              <a:t> </a:t>
            </a:r>
            <a:r>
              <a:rPr lang="en-US" sz="2800" dirty="0">
                <a:solidFill>
                  <a:srgbClr val="FF0000"/>
                </a:solidFill>
                <a:latin typeface="+mn-lt"/>
                <a:cs typeface="Times New Roman" pitchFamily="18" charset="0"/>
              </a:rPr>
              <a:t>x 10</a:t>
            </a:r>
            <a:r>
              <a:rPr lang="en-US" sz="2800" baseline="30000" dirty="0">
                <a:solidFill>
                  <a:srgbClr val="FF0000"/>
                </a:solidFill>
                <a:latin typeface="+mn-lt"/>
                <a:cs typeface="Times New Roman" pitchFamily="18" charset="0"/>
              </a:rPr>
              <a:t>2 </a:t>
            </a:r>
            <a:r>
              <a:rPr lang="en-US" sz="2800" dirty="0">
                <a:solidFill>
                  <a:srgbClr val="FF0000"/>
                </a:solidFill>
                <a:latin typeface="+mn-lt"/>
                <a:cs typeface="Times New Roman" pitchFamily="18" charset="0"/>
              </a:rPr>
              <a:t>+ 3 x 10</a:t>
            </a:r>
            <a:r>
              <a:rPr lang="en-US" sz="2800" baseline="30000" dirty="0">
                <a:solidFill>
                  <a:srgbClr val="FF0000"/>
                </a:solidFill>
                <a:latin typeface="+mn-lt"/>
                <a:cs typeface="Times New Roman" pitchFamily="18" charset="0"/>
              </a:rPr>
              <a:t>1 </a:t>
            </a:r>
            <a:r>
              <a:rPr lang="en-US" sz="2800" dirty="0">
                <a:solidFill>
                  <a:srgbClr val="FF0000"/>
                </a:solidFill>
                <a:latin typeface="+mn-lt"/>
                <a:cs typeface="Times New Roman" pitchFamily="18" charset="0"/>
              </a:rPr>
              <a:t>+ 4 x 10</a:t>
            </a:r>
            <a:r>
              <a:rPr lang="en-US" sz="2800" baseline="30000" dirty="0">
                <a:solidFill>
                  <a:srgbClr val="FF0000"/>
                </a:solidFill>
                <a:latin typeface="+mn-lt"/>
                <a:cs typeface="Times New Roman" pitchFamily="18" charset="0"/>
              </a:rPr>
              <a:t>0</a:t>
            </a:r>
          </a:p>
          <a:p>
            <a:endParaRPr lang="en-US" sz="2800" baseline="30000" dirty="0">
              <a:latin typeface="+mn-lt"/>
              <a:cs typeface="Times New Roman" pitchFamily="18" charset="0"/>
            </a:endParaRPr>
          </a:p>
          <a:p>
            <a:r>
              <a:rPr lang="en-US" sz="2800" baseline="30000" dirty="0">
                <a:latin typeface="+mn-lt"/>
                <a:cs typeface="Times New Roman" pitchFamily="18" charset="0"/>
              </a:rPr>
              <a:t>                                 </a:t>
            </a:r>
            <a:r>
              <a:rPr lang="en-US" sz="2800" dirty="0">
                <a:latin typeface="+mn-lt"/>
                <a:cs typeface="Times New Roman" pitchFamily="18" charset="0"/>
              </a:rPr>
              <a:t>+</a:t>
            </a:r>
            <a:r>
              <a:rPr lang="en-US" sz="2800" baseline="30000" dirty="0">
                <a:latin typeface="+mn-lt"/>
                <a:cs typeface="Times New Roman" pitchFamily="18" charset="0"/>
              </a:rPr>
              <a:t> </a:t>
            </a:r>
            <a:r>
              <a:rPr lang="en-US" sz="2800" dirty="0">
                <a:solidFill>
                  <a:srgbClr val="0070C0"/>
                </a:solidFill>
                <a:latin typeface="+mn-lt"/>
                <a:cs typeface="Times New Roman" pitchFamily="18" charset="0"/>
              </a:rPr>
              <a:t>1 x 10</a:t>
            </a:r>
            <a:r>
              <a:rPr lang="en-US" sz="2800" baseline="30000" dirty="0">
                <a:solidFill>
                  <a:srgbClr val="0070C0"/>
                </a:solidFill>
                <a:latin typeface="+mn-lt"/>
                <a:cs typeface="Times New Roman" pitchFamily="18" charset="0"/>
              </a:rPr>
              <a:t>-1</a:t>
            </a:r>
            <a:r>
              <a:rPr lang="en-US" sz="2800" dirty="0">
                <a:solidFill>
                  <a:srgbClr val="0070C0"/>
                </a:solidFill>
                <a:latin typeface="+mn-lt"/>
                <a:cs typeface="Times New Roman" pitchFamily="18" charset="0"/>
              </a:rPr>
              <a:t> + 2</a:t>
            </a:r>
            <a:r>
              <a:rPr lang="en-US" sz="2800" baseline="-30000" dirty="0">
                <a:solidFill>
                  <a:srgbClr val="0070C0"/>
                </a:solidFill>
                <a:latin typeface="+mn-lt"/>
                <a:cs typeface="Times New Roman" pitchFamily="18" charset="0"/>
              </a:rPr>
              <a:t> </a:t>
            </a:r>
            <a:r>
              <a:rPr lang="en-US" sz="2800" dirty="0">
                <a:solidFill>
                  <a:srgbClr val="0070C0"/>
                </a:solidFill>
                <a:latin typeface="+mn-lt"/>
                <a:cs typeface="Times New Roman" pitchFamily="18" charset="0"/>
              </a:rPr>
              <a:t>x 10</a:t>
            </a:r>
            <a:r>
              <a:rPr lang="en-US" sz="2800" baseline="30000" dirty="0">
                <a:solidFill>
                  <a:srgbClr val="0070C0"/>
                </a:solidFill>
                <a:latin typeface="+mn-lt"/>
                <a:cs typeface="Times New Roman" pitchFamily="18" charset="0"/>
              </a:rPr>
              <a:t>-2 </a:t>
            </a:r>
            <a:r>
              <a:rPr lang="en-US" sz="2800" dirty="0">
                <a:solidFill>
                  <a:srgbClr val="0070C0"/>
                </a:solidFill>
                <a:latin typeface="+mn-lt"/>
                <a:cs typeface="Times New Roman" pitchFamily="18" charset="0"/>
              </a:rPr>
              <a:t>+ 5 x 10</a:t>
            </a:r>
            <a:r>
              <a:rPr lang="en-US" sz="2800" baseline="30000" dirty="0">
                <a:solidFill>
                  <a:srgbClr val="0070C0"/>
                </a:solidFill>
                <a:latin typeface="+mn-lt"/>
                <a:cs typeface="Times New Roman" pitchFamily="18" charset="0"/>
              </a:rPr>
              <a:t>-3 </a:t>
            </a:r>
          </a:p>
        </p:txBody>
      </p:sp>
      <p:sp>
        <p:nvSpPr>
          <p:cNvPr id="8" name="Slide Number Placeholder 7"/>
          <p:cNvSpPr>
            <a:spLocks noGrp="1"/>
          </p:cNvSpPr>
          <p:nvPr>
            <p:ph type="sldNum" sz="quarter" idx="12"/>
          </p:nvPr>
        </p:nvSpPr>
        <p:spPr/>
        <p:txBody>
          <a:bodyPr/>
          <a:lstStyle/>
          <a:p>
            <a:pPr>
              <a:defRPr/>
            </a:pPr>
            <a:fld id="{63BD7862-A2CD-4FB8-BFAC-DFDCA2699017}" type="slidenum">
              <a:rPr lang="en-US" smtClean="0">
                <a:latin typeface="+mn-lt"/>
              </a:rPr>
              <a:pPr>
                <a:defRPr/>
              </a:pPr>
              <a:t>25</a:t>
            </a:fld>
            <a:endParaRPr lang="en-US">
              <a:latin typeface="+mn-lt"/>
            </a:endParaRPr>
          </a:p>
        </p:txBody>
      </p:sp>
    </p:spTree>
    <p:extLst>
      <p:ext uri="{BB962C8B-B14F-4D97-AF65-F5344CB8AC3E}">
        <p14:creationId xmlns:p14="http://schemas.microsoft.com/office/powerpoint/2010/main" val="172033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utoUpdateAnimBg="0"/>
      <p:bldP spid="3891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Binary Fractions (“Fixed Point”)</a:t>
            </a:r>
          </a:p>
        </p:txBody>
      </p:sp>
      <p:grpSp>
        <p:nvGrpSpPr>
          <p:cNvPr id="2" name="Group 8"/>
          <p:cNvGrpSpPr>
            <a:grpSpLocks/>
          </p:cNvGrpSpPr>
          <p:nvPr/>
        </p:nvGrpSpPr>
        <p:grpSpPr bwMode="auto">
          <a:xfrm>
            <a:off x="685800" y="1543051"/>
            <a:ext cx="6637338" cy="1446213"/>
            <a:chOff x="432" y="972"/>
            <a:chExt cx="4181" cy="911"/>
          </a:xfrm>
        </p:grpSpPr>
        <p:sp>
          <p:nvSpPr>
            <p:cNvPr id="20486" name="Text Box 4"/>
            <p:cNvSpPr txBox="1">
              <a:spLocks noChangeArrowheads="1"/>
            </p:cNvSpPr>
            <p:nvPr/>
          </p:nvSpPr>
          <p:spPr bwMode="auto">
            <a:xfrm>
              <a:off x="432" y="1200"/>
              <a:ext cx="1452" cy="446"/>
            </a:xfrm>
            <a:prstGeom prst="rect">
              <a:avLst/>
            </a:prstGeom>
            <a:noFill/>
            <a:ln w="9525">
              <a:noFill/>
              <a:miter lim="800000"/>
              <a:headEnd/>
              <a:tailEnd/>
            </a:ln>
          </p:spPr>
          <p:txBody>
            <a:bodyPr wrap="none">
              <a:spAutoFit/>
            </a:bodyPr>
            <a:lstStyle/>
            <a:p>
              <a:r>
                <a:rPr lang="en-US" sz="4000" dirty="0">
                  <a:solidFill>
                    <a:srgbClr val="FF0000"/>
                  </a:solidFill>
                  <a:latin typeface="+mj-lt"/>
                </a:rPr>
                <a:t>1101</a:t>
              </a:r>
              <a:r>
                <a:rPr lang="en-US" sz="4000" dirty="0">
                  <a:latin typeface="+mj-lt"/>
                </a:rPr>
                <a:t>.</a:t>
              </a:r>
              <a:r>
                <a:rPr lang="en-US" sz="4000" dirty="0">
                  <a:solidFill>
                    <a:srgbClr val="0070C0"/>
                  </a:solidFill>
                  <a:latin typeface="+mj-lt"/>
                </a:rPr>
                <a:t>101</a:t>
              </a:r>
              <a:r>
                <a:rPr lang="en-US" sz="4000" baseline="-25000" dirty="0">
                  <a:latin typeface="+mj-lt"/>
                </a:rPr>
                <a:t>2</a:t>
              </a:r>
            </a:p>
          </p:txBody>
        </p:sp>
        <p:sp>
          <p:nvSpPr>
            <p:cNvPr id="20487" name="Text Box 5"/>
            <p:cNvSpPr txBox="1">
              <a:spLocks noChangeArrowheads="1"/>
            </p:cNvSpPr>
            <p:nvPr/>
          </p:nvSpPr>
          <p:spPr bwMode="auto">
            <a:xfrm>
              <a:off x="2208" y="972"/>
              <a:ext cx="2405" cy="911"/>
            </a:xfrm>
            <a:prstGeom prst="rect">
              <a:avLst/>
            </a:prstGeom>
            <a:noFill/>
            <a:ln w="9525">
              <a:noFill/>
              <a:miter lim="800000"/>
              <a:headEnd/>
              <a:tailEnd/>
            </a:ln>
          </p:spPr>
          <p:txBody>
            <a:bodyPr wrap="none">
              <a:spAutoFit/>
            </a:bodyPr>
            <a:lstStyle/>
            <a:p>
              <a:pPr marL="457200" indent="-457200"/>
              <a:r>
                <a:rPr lang="en-US" dirty="0">
                  <a:latin typeface="+mj-lt"/>
                </a:rPr>
                <a:t>   8     4    2     1   1/2  1/4   1/8</a:t>
              </a:r>
            </a:p>
            <a:p>
              <a:pPr marL="457200" indent="-457200"/>
              <a:r>
                <a:rPr lang="en-US" dirty="0">
                  <a:latin typeface="+mj-lt"/>
                </a:rPr>
                <a:t>  2</a:t>
              </a:r>
              <a:r>
                <a:rPr lang="en-US" baseline="30000" dirty="0">
                  <a:latin typeface="+mj-lt"/>
                </a:rPr>
                <a:t>3</a:t>
              </a:r>
              <a:r>
                <a:rPr lang="en-US" dirty="0">
                  <a:latin typeface="+mj-lt"/>
                </a:rPr>
                <a:t>    2</a:t>
              </a:r>
              <a:r>
                <a:rPr lang="en-US" baseline="30000" dirty="0">
                  <a:latin typeface="+mj-lt"/>
                </a:rPr>
                <a:t>2</a:t>
              </a:r>
              <a:r>
                <a:rPr lang="en-US" dirty="0">
                  <a:latin typeface="+mj-lt"/>
                </a:rPr>
                <a:t>   2</a:t>
              </a:r>
              <a:r>
                <a:rPr lang="en-US" baseline="30000" dirty="0">
                  <a:latin typeface="+mj-lt"/>
                </a:rPr>
                <a:t>1</a:t>
              </a:r>
              <a:r>
                <a:rPr lang="en-US" dirty="0">
                  <a:latin typeface="+mj-lt"/>
                </a:rPr>
                <a:t>   2</a:t>
              </a:r>
              <a:r>
                <a:rPr lang="en-US" baseline="30000" dirty="0">
                  <a:latin typeface="+mj-lt"/>
                </a:rPr>
                <a:t>0     </a:t>
              </a:r>
              <a:r>
                <a:rPr lang="en-US" dirty="0">
                  <a:latin typeface="+mj-lt"/>
                </a:rPr>
                <a:t>2</a:t>
              </a:r>
              <a:r>
                <a:rPr lang="en-US" baseline="30000" dirty="0">
                  <a:latin typeface="+mj-lt"/>
                </a:rPr>
                <a:t>-1     </a:t>
              </a:r>
              <a:r>
                <a:rPr lang="en-US" dirty="0">
                  <a:latin typeface="+mj-lt"/>
                </a:rPr>
                <a:t>2</a:t>
              </a:r>
              <a:r>
                <a:rPr lang="en-US" baseline="30000" dirty="0">
                  <a:latin typeface="+mj-lt"/>
                </a:rPr>
                <a:t>-2     </a:t>
              </a:r>
              <a:r>
                <a:rPr lang="en-US" dirty="0">
                  <a:latin typeface="+mj-lt"/>
                </a:rPr>
                <a:t>2</a:t>
              </a:r>
              <a:r>
                <a:rPr lang="en-US" baseline="30000" dirty="0">
                  <a:latin typeface="+mj-lt"/>
                </a:rPr>
                <a:t>-3</a:t>
              </a:r>
            </a:p>
            <a:p>
              <a:pPr marL="457200" indent="-457200"/>
              <a:endParaRPr lang="en-US" baseline="30000" dirty="0">
                <a:latin typeface="+mj-lt"/>
              </a:endParaRPr>
            </a:p>
            <a:p>
              <a:pPr marL="457200" indent="-457200"/>
              <a:r>
                <a:rPr lang="en-US" dirty="0">
                  <a:latin typeface="+mj-lt"/>
                </a:rPr>
                <a:t>  </a:t>
              </a:r>
              <a:r>
                <a:rPr lang="en-US" dirty="0">
                  <a:solidFill>
                    <a:srgbClr val="FF0000"/>
                  </a:solidFill>
                  <a:latin typeface="+mj-lt"/>
                </a:rPr>
                <a:t>1      1    0    1   </a:t>
              </a:r>
              <a:r>
                <a:rPr lang="en-US" dirty="0">
                  <a:latin typeface="+mj-lt"/>
                </a:rPr>
                <a:t>.  </a:t>
              </a:r>
              <a:r>
                <a:rPr lang="en-US" dirty="0">
                  <a:solidFill>
                    <a:srgbClr val="0070C0"/>
                  </a:solidFill>
                  <a:latin typeface="+mj-lt"/>
                </a:rPr>
                <a:t>1      0     1</a:t>
              </a:r>
            </a:p>
          </p:txBody>
        </p:sp>
      </p:grpSp>
      <p:sp>
        <p:nvSpPr>
          <p:cNvPr id="39942" name="Rectangle 6"/>
          <p:cNvSpPr>
            <a:spLocks noChangeArrowheads="1"/>
          </p:cNvSpPr>
          <p:nvPr/>
        </p:nvSpPr>
        <p:spPr bwMode="auto">
          <a:xfrm>
            <a:off x="-228600" y="4800600"/>
            <a:ext cx="7837402" cy="2246769"/>
          </a:xfrm>
          <a:prstGeom prst="rect">
            <a:avLst/>
          </a:prstGeom>
          <a:noFill/>
          <a:ln w="9525">
            <a:noFill/>
            <a:miter lim="800000"/>
            <a:headEnd/>
            <a:tailEnd/>
          </a:ln>
        </p:spPr>
        <p:txBody>
          <a:bodyPr wrap="none">
            <a:spAutoFit/>
          </a:bodyPr>
          <a:lstStyle/>
          <a:p>
            <a:r>
              <a:rPr lang="en-US" sz="2800" dirty="0">
                <a:latin typeface="+mj-lt"/>
                <a:cs typeface="Times New Roman" pitchFamily="18" charset="0"/>
              </a:rPr>
              <a:t>   d</a:t>
            </a:r>
            <a:r>
              <a:rPr lang="en-US" sz="2800" baseline="-25000" dirty="0">
                <a:latin typeface="+mj-lt"/>
                <a:cs typeface="Times New Roman" pitchFamily="18" charset="0"/>
              </a:rPr>
              <a:t>n</a:t>
            </a:r>
            <a:r>
              <a:rPr lang="en-US" sz="2800" dirty="0">
                <a:latin typeface="+mj-lt"/>
                <a:cs typeface="Times New Roman" pitchFamily="18" charset="0"/>
              </a:rPr>
              <a:t>d</a:t>
            </a:r>
            <a:r>
              <a:rPr lang="en-US" sz="2800" baseline="-25000" dirty="0">
                <a:latin typeface="+mj-lt"/>
                <a:cs typeface="Times New Roman" pitchFamily="18" charset="0"/>
              </a:rPr>
              <a:t>n-1</a:t>
            </a:r>
            <a:r>
              <a:rPr lang="en-US" sz="2800" dirty="0">
                <a:latin typeface="+mj-lt"/>
                <a:cs typeface="Times New Roman" pitchFamily="18" charset="0"/>
              </a:rPr>
              <a:t>…d</a:t>
            </a:r>
            <a:r>
              <a:rPr lang="en-US" sz="2800" baseline="-25000" dirty="0">
                <a:latin typeface="+mj-lt"/>
                <a:cs typeface="Times New Roman" pitchFamily="18" charset="0"/>
              </a:rPr>
              <a:t>1</a:t>
            </a:r>
            <a:r>
              <a:rPr lang="en-US" sz="2800" dirty="0">
                <a:latin typeface="+mj-lt"/>
                <a:cs typeface="Times New Roman" pitchFamily="18" charset="0"/>
              </a:rPr>
              <a:t>d</a:t>
            </a:r>
            <a:r>
              <a:rPr lang="en-US" sz="2800" baseline="-25000" dirty="0">
                <a:latin typeface="+mj-lt"/>
                <a:cs typeface="Times New Roman" pitchFamily="18" charset="0"/>
              </a:rPr>
              <a:t>0 .</a:t>
            </a:r>
            <a:r>
              <a:rPr lang="en-US" sz="2800" dirty="0">
                <a:latin typeface="+mj-lt"/>
                <a:cs typeface="Times New Roman" pitchFamily="18" charset="0"/>
              </a:rPr>
              <a:t>d</a:t>
            </a:r>
            <a:r>
              <a:rPr lang="en-US" sz="2800" baseline="-25000" dirty="0">
                <a:latin typeface="+mj-lt"/>
                <a:cs typeface="Times New Roman" pitchFamily="18" charset="0"/>
              </a:rPr>
              <a:t>-1…</a:t>
            </a:r>
            <a:r>
              <a:rPr lang="en-US" sz="2800" dirty="0">
                <a:latin typeface="+mj-lt"/>
                <a:cs typeface="Times New Roman" pitchFamily="18" charset="0"/>
              </a:rPr>
              <a:t>d</a:t>
            </a:r>
            <a:r>
              <a:rPr lang="en-US" sz="2800" baseline="-25000" dirty="0">
                <a:latin typeface="+mj-lt"/>
                <a:cs typeface="Times New Roman" pitchFamily="18" charset="0"/>
              </a:rPr>
              <a:t>-m</a:t>
            </a:r>
            <a:r>
              <a:rPr lang="en-US" sz="2800" dirty="0">
                <a:latin typeface="+mj-lt"/>
                <a:cs typeface="Times New Roman" pitchFamily="18" charset="0"/>
              </a:rPr>
              <a:t> =  </a:t>
            </a:r>
            <a:r>
              <a:rPr lang="en-US" sz="2800" dirty="0" err="1">
                <a:solidFill>
                  <a:srgbClr val="FF0000"/>
                </a:solidFill>
                <a:latin typeface="+mj-lt"/>
                <a:cs typeface="Times New Roman" pitchFamily="18" charset="0"/>
              </a:rPr>
              <a:t>d</a:t>
            </a:r>
            <a:r>
              <a:rPr lang="en-US" sz="2800" baseline="-30000" dirty="0" err="1">
                <a:solidFill>
                  <a:srgbClr val="FF0000"/>
                </a:solidFill>
                <a:latin typeface="+mj-lt"/>
                <a:cs typeface="Times New Roman" pitchFamily="18" charset="0"/>
              </a:rPr>
              <a:t>n</a:t>
            </a:r>
            <a:r>
              <a:rPr lang="en-US" sz="2800" dirty="0">
                <a:solidFill>
                  <a:srgbClr val="FF0000"/>
                </a:solidFill>
                <a:latin typeface="+mj-lt"/>
                <a:cs typeface="Times New Roman" pitchFamily="18" charset="0"/>
              </a:rPr>
              <a:t> x 2</a:t>
            </a:r>
            <a:r>
              <a:rPr lang="en-US" sz="2800" baseline="30000" dirty="0">
                <a:solidFill>
                  <a:srgbClr val="FF0000"/>
                </a:solidFill>
                <a:latin typeface="+mj-lt"/>
                <a:cs typeface="Times New Roman" pitchFamily="18" charset="0"/>
              </a:rPr>
              <a:t>n</a:t>
            </a:r>
            <a:r>
              <a:rPr lang="en-US" sz="2800" dirty="0">
                <a:solidFill>
                  <a:srgbClr val="FF0000"/>
                </a:solidFill>
                <a:latin typeface="+mj-lt"/>
                <a:cs typeface="Times New Roman" pitchFamily="18" charset="0"/>
              </a:rPr>
              <a:t> + d</a:t>
            </a:r>
            <a:r>
              <a:rPr lang="en-US" sz="2800" baseline="-30000" dirty="0">
                <a:solidFill>
                  <a:srgbClr val="FF0000"/>
                </a:solidFill>
                <a:latin typeface="+mj-lt"/>
                <a:cs typeface="Times New Roman" pitchFamily="18" charset="0"/>
              </a:rPr>
              <a:t>n-1 </a:t>
            </a:r>
            <a:r>
              <a:rPr lang="en-US" sz="2800" dirty="0">
                <a:solidFill>
                  <a:srgbClr val="FF0000"/>
                </a:solidFill>
                <a:latin typeface="+mj-lt"/>
                <a:cs typeface="Times New Roman" pitchFamily="18" charset="0"/>
              </a:rPr>
              <a:t>x 2</a:t>
            </a:r>
            <a:r>
              <a:rPr lang="en-US" sz="2800" baseline="30000" dirty="0">
                <a:solidFill>
                  <a:srgbClr val="FF0000"/>
                </a:solidFill>
                <a:latin typeface="+mj-lt"/>
                <a:cs typeface="Times New Roman" pitchFamily="18" charset="0"/>
              </a:rPr>
              <a:t>n-1 </a:t>
            </a:r>
            <a:r>
              <a:rPr lang="en-US" sz="2800" dirty="0">
                <a:solidFill>
                  <a:srgbClr val="FF0000"/>
                </a:solidFill>
                <a:latin typeface="+mj-lt"/>
                <a:cs typeface="Times New Roman" pitchFamily="18" charset="0"/>
              </a:rPr>
              <a:t>+ … d</a:t>
            </a:r>
            <a:r>
              <a:rPr lang="en-US" sz="2800" baseline="-30000" dirty="0">
                <a:solidFill>
                  <a:srgbClr val="FF0000"/>
                </a:solidFill>
                <a:latin typeface="+mj-lt"/>
                <a:cs typeface="Times New Roman" pitchFamily="18" charset="0"/>
              </a:rPr>
              <a:t>1</a:t>
            </a:r>
            <a:r>
              <a:rPr lang="en-US" sz="2800" dirty="0">
                <a:solidFill>
                  <a:srgbClr val="FF0000"/>
                </a:solidFill>
                <a:latin typeface="+mj-lt"/>
                <a:cs typeface="Times New Roman" pitchFamily="18" charset="0"/>
              </a:rPr>
              <a:t> x 2</a:t>
            </a:r>
            <a:r>
              <a:rPr lang="en-US" sz="2800" baseline="30000" dirty="0">
                <a:solidFill>
                  <a:srgbClr val="FF0000"/>
                </a:solidFill>
                <a:latin typeface="+mj-lt"/>
                <a:cs typeface="Times New Roman" pitchFamily="18" charset="0"/>
              </a:rPr>
              <a:t>1</a:t>
            </a:r>
          </a:p>
          <a:p>
            <a:endParaRPr lang="en-US" sz="2800" baseline="30000" dirty="0">
              <a:solidFill>
                <a:srgbClr val="FF0000"/>
              </a:solidFill>
              <a:latin typeface="+mj-lt"/>
              <a:cs typeface="Times New Roman" pitchFamily="18" charset="0"/>
            </a:endParaRPr>
          </a:p>
          <a:p>
            <a:r>
              <a:rPr lang="en-US" sz="2800" dirty="0">
                <a:solidFill>
                  <a:srgbClr val="FF0000"/>
                </a:solidFill>
                <a:latin typeface="+mj-lt"/>
                <a:cs typeface="Times New Roman" pitchFamily="18" charset="0"/>
              </a:rPr>
              <a:t>                                     +  d</a:t>
            </a:r>
            <a:r>
              <a:rPr lang="en-US" sz="2800" baseline="-30000" dirty="0">
                <a:solidFill>
                  <a:srgbClr val="FF0000"/>
                </a:solidFill>
                <a:latin typeface="+mj-lt"/>
                <a:cs typeface="Times New Roman" pitchFamily="18" charset="0"/>
              </a:rPr>
              <a:t>0</a:t>
            </a:r>
            <a:r>
              <a:rPr lang="en-US" sz="2800" dirty="0">
                <a:solidFill>
                  <a:srgbClr val="FF0000"/>
                </a:solidFill>
                <a:latin typeface="+mj-lt"/>
                <a:cs typeface="Times New Roman" pitchFamily="18" charset="0"/>
              </a:rPr>
              <a:t> x 2</a:t>
            </a:r>
            <a:r>
              <a:rPr lang="en-US" sz="2800" baseline="30000" dirty="0">
                <a:solidFill>
                  <a:srgbClr val="FF0000"/>
                </a:solidFill>
                <a:latin typeface="+mj-lt"/>
                <a:cs typeface="Times New Roman" pitchFamily="18" charset="0"/>
              </a:rPr>
              <a:t>0  </a:t>
            </a:r>
            <a:r>
              <a:rPr lang="en-US" sz="2800" dirty="0">
                <a:latin typeface="+mj-lt"/>
                <a:cs typeface="Times New Roman" pitchFamily="18" charset="0"/>
              </a:rPr>
              <a:t>+</a:t>
            </a:r>
            <a:r>
              <a:rPr lang="en-US" sz="2800" baseline="30000" dirty="0">
                <a:latin typeface="+mj-lt"/>
                <a:cs typeface="Times New Roman" pitchFamily="18" charset="0"/>
              </a:rPr>
              <a:t> </a:t>
            </a:r>
            <a:r>
              <a:rPr lang="en-US" sz="2800" dirty="0">
                <a:solidFill>
                  <a:srgbClr val="0070C0"/>
                </a:solidFill>
                <a:latin typeface="+mj-lt"/>
                <a:cs typeface="Times New Roman" pitchFamily="18" charset="0"/>
              </a:rPr>
              <a:t>d</a:t>
            </a:r>
            <a:r>
              <a:rPr lang="en-US" sz="2800" baseline="-30000" dirty="0">
                <a:solidFill>
                  <a:srgbClr val="0070C0"/>
                </a:solidFill>
                <a:latin typeface="+mj-lt"/>
                <a:cs typeface="Times New Roman" pitchFamily="18" charset="0"/>
              </a:rPr>
              <a:t>-1</a:t>
            </a:r>
            <a:r>
              <a:rPr lang="en-US" sz="2800" dirty="0">
                <a:solidFill>
                  <a:srgbClr val="0070C0"/>
                </a:solidFill>
                <a:latin typeface="+mj-lt"/>
                <a:cs typeface="Times New Roman" pitchFamily="18" charset="0"/>
              </a:rPr>
              <a:t> x 2</a:t>
            </a:r>
            <a:r>
              <a:rPr lang="en-US" sz="2800" baseline="30000" dirty="0">
                <a:solidFill>
                  <a:srgbClr val="0070C0"/>
                </a:solidFill>
                <a:latin typeface="+mj-lt"/>
                <a:cs typeface="Times New Roman" pitchFamily="18" charset="0"/>
              </a:rPr>
              <a:t>-1 </a:t>
            </a:r>
            <a:r>
              <a:rPr lang="en-US" sz="2800" dirty="0">
                <a:solidFill>
                  <a:srgbClr val="0070C0"/>
                </a:solidFill>
                <a:latin typeface="+mj-lt"/>
                <a:cs typeface="Times New Roman" pitchFamily="18" charset="0"/>
              </a:rPr>
              <a:t>+</a:t>
            </a:r>
            <a:r>
              <a:rPr lang="en-US" sz="2800" baseline="30000" dirty="0">
                <a:solidFill>
                  <a:srgbClr val="0070C0"/>
                </a:solidFill>
                <a:latin typeface="+mj-lt"/>
                <a:cs typeface="Times New Roman" pitchFamily="18" charset="0"/>
              </a:rPr>
              <a:t> … </a:t>
            </a:r>
            <a:r>
              <a:rPr lang="en-US" sz="2800" dirty="0">
                <a:solidFill>
                  <a:srgbClr val="0070C0"/>
                </a:solidFill>
                <a:latin typeface="+mj-lt"/>
                <a:cs typeface="Times New Roman" pitchFamily="18" charset="0"/>
              </a:rPr>
              <a:t>d</a:t>
            </a:r>
            <a:r>
              <a:rPr lang="en-US" sz="2800" baseline="-30000" dirty="0">
                <a:solidFill>
                  <a:srgbClr val="0070C0"/>
                </a:solidFill>
                <a:latin typeface="+mj-lt"/>
                <a:cs typeface="Times New Roman" pitchFamily="18" charset="0"/>
              </a:rPr>
              <a:t>-m</a:t>
            </a:r>
            <a:r>
              <a:rPr lang="en-US" sz="2800" dirty="0">
                <a:solidFill>
                  <a:srgbClr val="0070C0"/>
                </a:solidFill>
                <a:latin typeface="+mj-lt"/>
                <a:cs typeface="Times New Roman" pitchFamily="18" charset="0"/>
              </a:rPr>
              <a:t> x 2</a:t>
            </a:r>
            <a:r>
              <a:rPr lang="en-US" sz="2800" baseline="30000" dirty="0">
                <a:solidFill>
                  <a:srgbClr val="0070C0"/>
                </a:solidFill>
                <a:latin typeface="+mj-lt"/>
                <a:cs typeface="Times New Roman" pitchFamily="18" charset="0"/>
              </a:rPr>
              <a:t>-m </a:t>
            </a:r>
          </a:p>
          <a:p>
            <a:endParaRPr lang="en-US" sz="2800" baseline="30000" dirty="0">
              <a:latin typeface="+mj-lt"/>
              <a:cs typeface="Times New Roman" pitchFamily="18" charset="0"/>
            </a:endParaRPr>
          </a:p>
          <a:p>
            <a:r>
              <a:rPr lang="en-US" sz="2800" dirty="0">
                <a:latin typeface="+mj-lt"/>
                <a:cs typeface="Times New Roman" pitchFamily="18" charset="0"/>
              </a:rPr>
              <a:t>        where: 0 </a:t>
            </a:r>
            <a:r>
              <a:rPr lang="en-US" sz="2800" dirty="0">
                <a:latin typeface="Symbol" pitchFamily="18" charset="2"/>
                <a:cs typeface="Times New Roman" pitchFamily="18" charset="0"/>
              </a:rPr>
              <a:t>£</a:t>
            </a:r>
            <a:r>
              <a:rPr lang="en-US" sz="2800" dirty="0">
                <a:latin typeface="+mj-lt"/>
                <a:cs typeface="Times New Roman" pitchFamily="18" charset="0"/>
              </a:rPr>
              <a:t> d </a:t>
            </a:r>
            <a:r>
              <a:rPr lang="en-US" sz="2800" dirty="0">
                <a:latin typeface="Symbol" pitchFamily="18" charset="2"/>
                <a:cs typeface="Times New Roman" pitchFamily="18" charset="0"/>
              </a:rPr>
              <a:t>£</a:t>
            </a:r>
            <a:r>
              <a:rPr lang="en-US" sz="2800" dirty="0">
                <a:latin typeface="+mj-lt"/>
                <a:cs typeface="Times New Roman" pitchFamily="18" charset="0"/>
              </a:rPr>
              <a:t> 1</a:t>
            </a:r>
          </a:p>
          <a:p>
            <a:endParaRPr lang="en-US" sz="2800" baseline="30000" dirty="0">
              <a:latin typeface="+mj-lt"/>
              <a:cs typeface="Times New Roman" pitchFamily="18" charset="0"/>
            </a:endParaRPr>
          </a:p>
        </p:txBody>
      </p:sp>
      <p:sp>
        <p:nvSpPr>
          <p:cNvPr id="39943" name="Rectangle 7"/>
          <p:cNvSpPr>
            <a:spLocks noChangeArrowheads="1"/>
          </p:cNvSpPr>
          <p:nvPr/>
        </p:nvSpPr>
        <p:spPr bwMode="auto">
          <a:xfrm>
            <a:off x="838200" y="3200400"/>
            <a:ext cx="6629400" cy="1235075"/>
          </a:xfrm>
          <a:prstGeom prst="rect">
            <a:avLst/>
          </a:prstGeom>
          <a:noFill/>
          <a:ln w="9525">
            <a:noFill/>
            <a:miter lim="800000"/>
            <a:headEnd/>
            <a:tailEnd/>
          </a:ln>
        </p:spPr>
        <p:txBody>
          <a:bodyPr wrap="none">
            <a:spAutoFit/>
          </a:bodyPr>
          <a:lstStyle/>
          <a:p>
            <a:r>
              <a:rPr lang="en-US" sz="2800" dirty="0">
                <a:solidFill>
                  <a:srgbClr val="FF0000"/>
                </a:solidFill>
                <a:latin typeface="+mj-lt"/>
                <a:cs typeface="Times New Roman" pitchFamily="18" charset="0"/>
              </a:rPr>
              <a:t>1101</a:t>
            </a:r>
            <a:r>
              <a:rPr lang="en-US" sz="2800" dirty="0">
                <a:latin typeface="+mj-lt"/>
                <a:cs typeface="Times New Roman" pitchFamily="18" charset="0"/>
              </a:rPr>
              <a:t>.</a:t>
            </a:r>
            <a:r>
              <a:rPr lang="en-US" sz="2800" dirty="0">
                <a:solidFill>
                  <a:srgbClr val="0070C0"/>
                </a:solidFill>
                <a:latin typeface="+mj-lt"/>
                <a:cs typeface="Times New Roman" pitchFamily="18" charset="0"/>
              </a:rPr>
              <a:t>101</a:t>
            </a:r>
            <a:r>
              <a:rPr lang="en-US" sz="2800" baseline="-25000" dirty="0">
                <a:latin typeface="+mj-lt"/>
                <a:cs typeface="Times New Roman" pitchFamily="18" charset="0"/>
              </a:rPr>
              <a:t>2</a:t>
            </a:r>
            <a:r>
              <a:rPr lang="en-US" sz="2800" dirty="0">
                <a:latin typeface="+mj-lt"/>
                <a:cs typeface="Times New Roman" pitchFamily="18" charset="0"/>
              </a:rPr>
              <a:t> =  </a:t>
            </a:r>
            <a:r>
              <a:rPr lang="en-US" sz="2800" dirty="0">
                <a:solidFill>
                  <a:srgbClr val="FF0000"/>
                </a:solidFill>
                <a:latin typeface="+mj-lt"/>
                <a:cs typeface="Times New Roman" pitchFamily="18" charset="0"/>
              </a:rPr>
              <a:t>1 x 2</a:t>
            </a:r>
            <a:r>
              <a:rPr lang="en-US" sz="2800" baseline="30000" dirty="0">
                <a:solidFill>
                  <a:srgbClr val="FF0000"/>
                </a:solidFill>
                <a:latin typeface="+mj-lt"/>
                <a:cs typeface="Times New Roman" pitchFamily="18" charset="0"/>
              </a:rPr>
              <a:t>3</a:t>
            </a:r>
            <a:r>
              <a:rPr lang="en-US" sz="2800" dirty="0">
                <a:solidFill>
                  <a:srgbClr val="FF0000"/>
                </a:solidFill>
                <a:latin typeface="+mj-lt"/>
                <a:cs typeface="Times New Roman" pitchFamily="18" charset="0"/>
              </a:rPr>
              <a:t> + 1</a:t>
            </a:r>
            <a:r>
              <a:rPr lang="en-US" sz="2800" baseline="-30000" dirty="0">
                <a:solidFill>
                  <a:srgbClr val="FF0000"/>
                </a:solidFill>
                <a:latin typeface="+mj-lt"/>
                <a:cs typeface="Times New Roman" pitchFamily="18" charset="0"/>
              </a:rPr>
              <a:t> </a:t>
            </a:r>
            <a:r>
              <a:rPr lang="en-US" sz="2800" dirty="0">
                <a:solidFill>
                  <a:srgbClr val="FF0000"/>
                </a:solidFill>
                <a:latin typeface="+mj-lt"/>
                <a:cs typeface="Times New Roman" pitchFamily="18" charset="0"/>
              </a:rPr>
              <a:t>x 2</a:t>
            </a:r>
            <a:r>
              <a:rPr lang="en-US" sz="2800" baseline="30000" dirty="0">
                <a:solidFill>
                  <a:srgbClr val="FF0000"/>
                </a:solidFill>
                <a:latin typeface="+mj-lt"/>
                <a:cs typeface="Times New Roman" pitchFamily="18" charset="0"/>
              </a:rPr>
              <a:t>2 </a:t>
            </a:r>
            <a:r>
              <a:rPr lang="en-US" sz="2800" dirty="0">
                <a:solidFill>
                  <a:srgbClr val="FF0000"/>
                </a:solidFill>
                <a:latin typeface="+mj-lt"/>
                <a:cs typeface="Times New Roman" pitchFamily="18" charset="0"/>
              </a:rPr>
              <a:t>+ 0 x 2</a:t>
            </a:r>
            <a:r>
              <a:rPr lang="en-US" sz="2800" baseline="30000" dirty="0">
                <a:solidFill>
                  <a:srgbClr val="FF0000"/>
                </a:solidFill>
                <a:latin typeface="+mj-lt"/>
                <a:cs typeface="Times New Roman" pitchFamily="18" charset="0"/>
              </a:rPr>
              <a:t>1  </a:t>
            </a:r>
            <a:r>
              <a:rPr lang="en-US" sz="2800" dirty="0">
                <a:solidFill>
                  <a:srgbClr val="FF0000"/>
                </a:solidFill>
                <a:latin typeface="+mj-lt"/>
                <a:cs typeface="Times New Roman" pitchFamily="18" charset="0"/>
              </a:rPr>
              <a:t>+  1 x 2</a:t>
            </a:r>
            <a:r>
              <a:rPr lang="en-US" sz="2800" baseline="30000" dirty="0">
                <a:solidFill>
                  <a:srgbClr val="FF0000"/>
                </a:solidFill>
                <a:latin typeface="+mj-lt"/>
                <a:cs typeface="Times New Roman" pitchFamily="18" charset="0"/>
              </a:rPr>
              <a:t>0</a:t>
            </a:r>
          </a:p>
          <a:p>
            <a:endParaRPr lang="en-US" sz="2800" baseline="30000" dirty="0">
              <a:latin typeface="+mj-lt"/>
              <a:cs typeface="Times New Roman" pitchFamily="18" charset="0"/>
            </a:endParaRPr>
          </a:p>
          <a:p>
            <a:r>
              <a:rPr lang="en-US" sz="2800" baseline="30000" dirty="0">
                <a:latin typeface="+mj-lt"/>
                <a:cs typeface="Times New Roman" pitchFamily="18" charset="0"/>
              </a:rPr>
              <a:t>                                 </a:t>
            </a:r>
            <a:r>
              <a:rPr lang="en-US" sz="2800" dirty="0">
                <a:latin typeface="+mj-lt"/>
                <a:cs typeface="Times New Roman" pitchFamily="18" charset="0"/>
              </a:rPr>
              <a:t>+</a:t>
            </a:r>
            <a:r>
              <a:rPr lang="en-US" sz="2800" baseline="30000" dirty="0">
                <a:latin typeface="+mj-lt"/>
                <a:cs typeface="Times New Roman" pitchFamily="18" charset="0"/>
              </a:rPr>
              <a:t> </a:t>
            </a:r>
            <a:r>
              <a:rPr lang="en-US" sz="2800" dirty="0">
                <a:solidFill>
                  <a:srgbClr val="0070C0"/>
                </a:solidFill>
                <a:latin typeface="+mj-lt"/>
                <a:cs typeface="Times New Roman" pitchFamily="18" charset="0"/>
              </a:rPr>
              <a:t>1 x 2</a:t>
            </a:r>
            <a:r>
              <a:rPr lang="en-US" sz="2800" baseline="30000" dirty="0">
                <a:solidFill>
                  <a:srgbClr val="0070C0"/>
                </a:solidFill>
                <a:latin typeface="+mj-lt"/>
                <a:cs typeface="Times New Roman" pitchFamily="18" charset="0"/>
              </a:rPr>
              <a:t>-1</a:t>
            </a:r>
            <a:r>
              <a:rPr lang="en-US" sz="2800" dirty="0">
                <a:solidFill>
                  <a:srgbClr val="0070C0"/>
                </a:solidFill>
                <a:latin typeface="+mj-lt"/>
                <a:cs typeface="Times New Roman" pitchFamily="18" charset="0"/>
              </a:rPr>
              <a:t> + 0</a:t>
            </a:r>
            <a:r>
              <a:rPr lang="en-US" sz="2800" baseline="-30000" dirty="0">
                <a:solidFill>
                  <a:srgbClr val="0070C0"/>
                </a:solidFill>
                <a:latin typeface="+mj-lt"/>
                <a:cs typeface="Times New Roman" pitchFamily="18" charset="0"/>
              </a:rPr>
              <a:t> </a:t>
            </a:r>
            <a:r>
              <a:rPr lang="en-US" sz="2800" dirty="0">
                <a:solidFill>
                  <a:srgbClr val="0070C0"/>
                </a:solidFill>
                <a:latin typeface="+mj-lt"/>
                <a:cs typeface="Times New Roman" pitchFamily="18" charset="0"/>
              </a:rPr>
              <a:t>x 2</a:t>
            </a:r>
            <a:r>
              <a:rPr lang="en-US" sz="2800" baseline="30000" dirty="0">
                <a:solidFill>
                  <a:srgbClr val="0070C0"/>
                </a:solidFill>
                <a:latin typeface="+mj-lt"/>
                <a:cs typeface="Times New Roman" pitchFamily="18" charset="0"/>
              </a:rPr>
              <a:t>-2 </a:t>
            </a:r>
            <a:r>
              <a:rPr lang="en-US" sz="2800" dirty="0">
                <a:solidFill>
                  <a:srgbClr val="0070C0"/>
                </a:solidFill>
                <a:latin typeface="+mj-lt"/>
                <a:cs typeface="Times New Roman" pitchFamily="18" charset="0"/>
              </a:rPr>
              <a:t>+ 1 x 2</a:t>
            </a:r>
            <a:r>
              <a:rPr lang="en-US" sz="2800" baseline="30000" dirty="0">
                <a:solidFill>
                  <a:srgbClr val="0070C0"/>
                </a:solidFill>
                <a:latin typeface="+mj-lt"/>
                <a:cs typeface="Times New Roman" pitchFamily="18" charset="0"/>
              </a:rPr>
              <a:t>-3 </a:t>
            </a:r>
          </a:p>
        </p:txBody>
      </p:sp>
      <p:sp>
        <p:nvSpPr>
          <p:cNvPr id="8" name="Slide Number Placeholder 7"/>
          <p:cNvSpPr>
            <a:spLocks noGrp="1"/>
          </p:cNvSpPr>
          <p:nvPr>
            <p:ph type="sldNum" sz="quarter" idx="12"/>
          </p:nvPr>
        </p:nvSpPr>
        <p:spPr/>
        <p:txBody>
          <a:bodyPr/>
          <a:lstStyle/>
          <a:p>
            <a:pPr>
              <a:defRPr/>
            </a:pPr>
            <a:fld id="{63BD7862-A2CD-4FB8-BFAC-DFDCA2699017}"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utoUpdateAnimBg="0"/>
      <p:bldP spid="3994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172200"/>
          </a:xfrm>
          <a:solidFill>
            <a:srgbClr val="FFFF00"/>
          </a:solidFill>
        </p:spPr>
        <p:txBody>
          <a:bodyPr/>
          <a:lstStyle/>
          <a:p>
            <a:pPr eaLnBrk="1" hangingPunct="1"/>
            <a:r>
              <a:rPr lang="en-US" sz="9600" b="1" dirty="0" smtClean="0">
                <a:solidFill>
                  <a:srgbClr val="FF0000"/>
                </a:solidFill>
                <a:effectLst>
                  <a:outerShdw blurRad="38100" dist="38100" dir="2700000" algn="tl">
                    <a:srgbClr val="000000">
                      <a:alpha val="43137"/>
                    </a:srgbClr>
                  </a:outerShdw>
                </a:effectLst>
              </a:rPr>
              <a:t>Octal </a:t>
            </a:r>
            <a:br>
              <a:rPr lang="en-US" sz="9600" b="1" dirty="0" smtClean="0">
                <a:solidFill>
                  <a:srgbClr val="FF0000"/>
                </a:solidFill>
                <a:effectLst>
                  <a:outerShdw blurRad="38100" dist="38100" dir="2700000" algn="tl">
                    <a:srgbClr val="000000">
                      <a:alpha val="43137"/>
                    </a:srgbClr>
                  </a:outerShdw>
                </a:effectLst>
              </a:rPr>
            </a:br>
            <a:r>
              <a:rPr lang="en-US" sz="9600" b="1" dirty="0" smtClean="0">
                <a:solidFill>
                  <a:srgbClr val="FF0000"/>
                </a:solidFill>
                <a:effectLst>
                  <a:outerShdw blurRad="38100" dist="38100" dir="2700000" algn="tl">
                    <a:srgbClr val="000000">
                      <a:alpha val="43137"/>
                    </a:srgbClr>
                  </a:outerShdw>
                </a:effectLst>
              </a:rPr>
              <a:t>Numbers</a:t>
            </a:r>
          </a:p>
        </p:txBody>
      </p:sp>
    </p:spTree>
    <p:extLst>
      <p:ext uri="{BB962C8B-B14F-4D97-AF65-F5344CB8AC3E}">
        <p14:creationId xmlns:p14="http://schemas.microsoft.com/office/powerpoint/2010/main" val="2672922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048"/>
            <a:ext cx="9144000" cy="749455"/>
          </a:xfrm>
          <a:solidFill>
            <a:srgbClr val="FFFF00"/>
          </a:solidFill>
        </p:spPr>
        <p:txBody>
          <a:bodyPr/>
          <a:lstStyle/>
          <a:p>
            <a:pPr eaLnBrk="1" hangingPunct="1"/>
            <a:r>
              <a:rPr lang="en-US" dirty="0" smtClean="0"/>
              <a:t>Octal</a:t>
            </a:r>
          </a:p>
        </p:txBody>
      </p:sp>
      <p:grpSp>
        <p:nvGrpSpPr>
          <p:cNvPr id="2" name="Group 3"/>
          <p:cNvGrpSpPr>
            <a:grpSpLocks/>
          </p:cNvGrpSpPr>
          <p:nvPr/>
        </p:nvGrpSpPr>
        <p:grpSpPr bwMode="auto">
          <a:xfrm>
            <a:off x="2209800" y="1755296"/>
            <a:ext cx="4398963" cy="1446213"/>
            <a:chOff x="1452" y="1488"/>
            <a:chExt cx="2771" cy="911"/>
          </a:xfrm>
        </p:grpSpPr>
        <p:sp>
          <p:nvSpPr>
            <p:cNvPr id="21511" name="Text Box 4"/>
            <p:cNvSpPr txBox="1">
              <a:spLocks noChangeArrowheads="1"/>
            </p:cNvSpPr>
            <p:nvPr/>
          </p:nvSpPr>
          <p:spPr bwMode="auto">
            <a:xfrm>
              <a:off x="1452" y="1632"/>
              <a:ext cx="880" cy="446"/>
            </a:xfrm>
            <a:prstGeom prst="rect">
              <a:avLst/>
            </a:prstGeom>
            <a:noFill/>
            <a:ln w="9525">
              <a:noFill/>
              <a:miter lim="800000"/>
              <a:headEnd/>
              <a:tailEnd/>
            </a:ln>
          </p:spPr>
          <p:txBody>
            <a:bodyPr wrap="none">
              <a:spAutoFit/>
            </a:bodyPr>
            <a:lstStyle/>
            <a:p>
              <a:r>
                <a:rPr lang="en-US" sz="4000">
                  <a:latin typeface="+mj-lt"/>
                </a:rPr>
                <a:t>2736</a:t>
              </a:r>
              <a:r>
                <a:rPr lang="en-US" sz="4000" baseline="-25000">
                  <a:latin typeface="+mj-lt"/>
                </a:rPr>
                <a:t>8</a:t>
              </a:r>
            </a:p>
          </p:txBody>
        </p:sp>
        <p:sp>
          <p:nvSpPr>
            <p:cNvPr id="21512" name="Text Box 5"/>
            <p:cNvSpPr txBox="1">
              <a:spLocks noChangeArrowheads="1"/>
            </p:cNvSpPr>
            <p:nvPr/>
          </p:nvSpPr>
          <p:spPr bwMode="auto">
            <a:xfrm>
              <a:off x="2844" y="1488"/>
              <a:ext cx="1379" cy="911"/>
            </a:xfrm>
            <a:prstGeom prst="rect">
              <a:avLst/>
            </a:prstGeom>
            <a:noFill/>
            <a:ln w="9525">
              <a:noFill/>
              <a:miter lim="800000"/>
              <a:headEnd/>
              <a:tailEnd/>
            </a:ln>
          </p:spPr>
          <p:txBody>
            <a:bodyPr wrap="none">
              <a:spAutoFit/>
            </a:bodyPr>
            <a:lstStyle/>
            <a:p>
              <a:pPr marL="457200" indent="-457200"/>
              <a:r>
                <a:rPr lang="en-US">
                  <a:latin typeface="+mj-lt"/>
                </a:rPr>
                <a:t>512   64    8     1</a:t>
              </a:r>
            </a:p>
            <a:p>
              <a:pPr marL="457200" indent="-457200"/>
              <a:r>
                <a:rPr lang="en-US">
                  <a:latin typeface="+mj-lt"/>
                </a:rPr>
                <a:t>  8</a:t>
              </a:r>
              <a:r>
                <a:rPr lang="en-US" baseline="30000">
                  <a:latin typeface="+mj-lt"/>
                </a:rPr>
                <a:t>3</a:t>
              </a:r>
              <a:r>
                <a:rPr lang="en-US">
                  <a:latin typeface="+mj-lt"/>
                </a:rPr>
                <a:t>    8</a:t>
              </a:r>
              <a:r>
                <a:rPr lang="en-US" baseline="30000">
                  <a:latin typeface="+mj-lt"/>
                </a:rPr>
                <a:t>2</a:t>
              </a:r>
              <a:r>
                <a:rPr lang="en-US">
                  <a:latin typeface="+mj-lt"/>
                </a:rPr>
                <a:t>    8</a:t>
              </a:r>
              <a:r>
                <a:rPr lang="en-US" baseline="30000">
                  <a:latin typeface="+mj-lt"/>
                </a:rPr>
                <a:t>1</a:t>
              </a:r>
              <a:r>
                <a:rPr lang="en-US">
                  <a:latin typeface="+mj-lt"/>
                </a:rPr>
                <a:t>    8</a:t>
              </a:r>
              <a:r>
                <a:rPr lang="en-US" baseline="30000">
                  <a:latin typeface="+mj-lt"/>
                </a:rPr>
                <a:t>0</a:t>
              </a:r>
            </a:p>
            <a:p>
              <a:pPr marL="457200" indent="-457200"/>
              <a:endParaRPr lang="en-US" baseline="30000">
                <a:latin typeface="+mj-lt"/>
              </a:endParaRPr>
            </a:p>
            <a:p>
              <a:pPr marL="457200" indent="-457200"/>
              <a:r>
                <a:rPr lang="en-US">
                  <a:latin typeface="+mj-lt"/>
                </a:rPr>
                <a:t>  2      7     3     6</a:t>
              </a:r>
            </a:p>
          </p:txBody>
        </p:sp>
      </p:grpSp>
      <p:sp>
        <p:nvSpPr>
          <p:cNvPr id="22534" name="Rectangle 6"/>
          <p:cNvSpPr>
            <a:spLocks noChangeArrowheads="1"/>
          </p:cNvSpPr>
          <p:nvPr/>
        </p:nvSpPr>
        <p:spPr bwMode="auto">
          <a:xfrm>
            <a:off x="-95250" y="4193695"/>
            <a:ext cx="8105104" cy="1528624"/>
          </a:xfrm>
          <a:prstGeom prst="rect">
            <a:avLst/>
          </a:prstGeom>
          <a:noFill/>
          <a:ln w="9525">
            <a:noFill/>
            <a:miter lim="800000"/>
            <a:headEnd/>
            <a:tailEnd/>
          </a:ln>
        </p:spPr>
        <p:txBody>
          <a:bodyPr wrap="none">
            <a:spAutoFit/>
          </a:bodyPr>
          <a:lstStyle/>
          <a:p>
            <a:r>
              <a:rPr lang="en-US" sz="2800" dirty="0">
                <a:latin typeface="+mj-lt"/>
                <a:cs typeface="Times New Roman" pitchFamily="18" charset="0"/>
              </a:rPr>
              <a:t>   d</a:t>
            </a:r>
            <a:r>
              <a:rPr lang="en-US" sz="2800" baseline="-25000" dirty="0">
                <a:latin typeface="+mj-lt"/>
                <a:cs typeface="Times New Roman" pitchFamily="18" charset="0"/>
              </a:rPr>
              <a:t>n</a:t>
            </a:r>
            <a:r>
              <a:rPr lang="en-US" sz="2800" dirty="0">
                <a:latin typeface="+mj-lt"/>
                <a:cs typeface="Times New Roman" pitchFamily="18" charset="0"/>
              </a:rPr>
              <a:t>d</a:t>
            </a:r>
            <a:r>
              <a:rPr lang="en-US" sz="2800" baseline="-25000" dirty="0">
                <a:latin typeface="+mj-lt"/>
                <a:cs typeface="Times New Roman" pitchFamily="18" charset="0"/>
              </a:rPr>
              <a:t>n-1</a:t>
            </a:r>
            <a:r>
              <a:rPr lang="en-US" sz="2800" dirty="0">
                <a:latin typeface="+mj-lt"/>
                <a:cs typeface="Times New Roman" pitchFamily="18" charset="0"/>
              </a:rPr>
              <a:t>…d</a:t>
            </a:r>
            <a:r>
              <a:rPr lang="en-US" sz="2800" baseline="-25000" dirty="0">
                <a:latin typeface="+mj-lt"/>
                <a:cs typeface="Times New Roman" pitchFamily="18" charset="0"/>
              </a:rPr>
              <a:t>1</a:t>
            </a:r>
            <a:r>
              <a:rPr lang="en-US" sz="2800" dirty="0">
                <a:latin typeface="+mj-lt"/>
                <a:cs typeface="Times New Roman" pitchFamily="18" charset="0"/>
              </a:rPr>
              <a:t>d</a:t>
            </a:r>
            <a:r>
              <a:rPr lang="en-US" sz="2800" baseline="-25000" dirty="0">
                <a:latin typeface="+mj-lt"/>
                <a:cs typeface="Times New Roman" pitchFamily="18" charset="0"/>
              </a:rPr>
              <a:t>0</a:t>
            </a:r>
            <a:r>
              <a:rPr lang="en-US" sz="2800" dirty="0">
                <a:latin typeface="+mj-lt"/>
                <a:cs typeface="Times New Roman" pitchFamily="18" charset="0"/>
              </a:rPr>
              <a:t> =  </a:t>
            </a:r>
            <a:r>
              <a:rPr lang="en-US" sz="2800" dirty="0" err="1">
                <a:latin typeface="+mj-lt"/>
                <a:cs typeface="Times New Roman" pitchFamily="18" charset="0"/>
              </a:rPr>
              <a:t>d</a:t>
            </a:r>
            <a:r>
              <a:rPr lang="en-US" sz="2800" baseline="-30000" dirty="0" err="1">
                <a:latin typeface="+mj-lt"/>
                <a:cs typeface="Times New Roman" pitchFamily="18" charset="0"/>
              </a:rPr>
              <a:t>n</a:t>
            </a:r>
            <a:r>
              <a:rPr lang="en-US" sz="2800" dirty="0">
                <a:latin typeface="+mj-lt"/>
                <a:cs typeface="Times New Roman" pitchFamily="18" charset="0"/>
              </a:rPr>
              <a:t> x 8</a:t>
            </a:r>
            <a:r>
              <a:rPr lang="en-US" sz="2800" baseline="30000" dirty="0">
                <a:latin typeface="+mj-lt"/>
                <a:cs typeface="Times New Roman" pitchFamily="18" charset="0"/>
              </a:rPr>
              <a:t>n</a:t>
            </a:r>
            <a:r>
              <a:rPr lang="en-US" sz="2800" dirty="0">
                <a:latin typeface="+mj-lt"/>
                <a:cs typeface="Times New Roman" pitchFamily="18" charset="0"/>
              </a:rPr>
              <a:t> + d</a:t>
            </a:r>
            <a:r>
              <a:rPr lang="en-US" sz="2800" baseline="-30000" dirty="0">
                <a:latin typeface="+mj-lt"/>
                <a:cs typeface="Times New Roman" pitchFamily="18" charset="0"/>
              </a:rPr>
              <a:t>n-1 </a:t>
            </a:r>
            <a:r>
              <a:rPr lang="en-US" sz="2800" dirty="0">
                <a:latin typeface="+mj-lt"/>
                <a:cs typeface="Times New Roman" pitchFamily="18" charset="0"/>
              </a:rPr>
              <a:t>x 8</a:t>
            </a:r>
            <a:r>
              <a:rPr lang="en-US" sz="2800" baseline="30000" dirty="0">
                <a:latin typeface="+mj-lt"/>
                <a:cs typeface="Times New Roman" pitchFamily="18" charset="0"/>
              </a:rPr>
              <a:t>n-1 </a:t>
            </a:r>
            <a:r>
              <a:rPr lang="en-US" sz="2800" dirty="0">
                <a:latin typeface="+mj-lt"/>
                <a:cs typeface="Times New Roman" pitchFamily="18" charset="0"/>
              </a:rPr>
              <a:t>+ … d</a:t>
            </a:r>
            <a:r>
              <a:rPr lang="en-US" sz="2800" baseline="-30000" dirty="0">
                <a:latin typeface="+mj-lt"/>
                <a:cs typeface="Times New Roman" pitchFamily="18" charset="0"/>
              </a:rPr>
              <a:t>1</a:t>
            </a:r>
            <a:r>
              <a:rPr lang="en-US" sz="2800" dirty="0">
                <a:latin typeface="+mj-lt"/>
                <a:cs typeface="Times New Roman" pitchFamily="18" charset="0"/>
              </a:rPr>
              <a:t> x 8</a:t>
            </a:r>
            <a:r>
              <a:rPr lang="en-US" sz="2800" baseline="30000" dirty="0">
                <a:latin typeface="+mj-lt"/>
                <a:cs typeface="Times New Roman" pitchFamily="18" charset="0"/>
              </a:rPr>
              <a:t>1  </a:t>
            </a:r>
            <a:r>
              <a:rPr lang="en-US" sz="2800" dirty="0">
                <a:latin typeface="+mj-lt"/>
                <a:cs typeface="Times New Roman" pitchFamily="18" charset="0"/>
              </a:rPr>
              <a:t>+  d</a:t>
            </a:r>
            <a:r>
              <a:rPr lang="en-US" sz="2800" baseline="-30000" dirty="0">
                <a:latin typeface="+mj-lt"/>
                <a:cs typeface="Times New Roman" pitchFamily="18" charset="0"/>
              </a:rPr>
              <a:t>0</a:t>
            </a:r>
            <a:r>
              <a:rPr lang="en-US" sz="2800" dirty="0">
                <a:latin typeface="+mj-lt"/>
                <a:cs typeface="Times New Roman" pitchFamily="18" charset="0"/>
              </a:rPr>
              <a:t> x 8</a:t>
            </a:r>
            <a:r>
              <a:rPr lang="en-US" sz="2800" baseline="30000" dirty="0">
                <a:latin typeface="+mj-lt"/>
                <a:cs typeface="Times New Roman" pitchFamily="18" charset="0"/>
              </a:rPr>
              <a:t>0</a:t>
            </a:r>
          </a:p>
          <a:p>
            <a:endParaRPr lang="en-US" sz="2800" baseline="30000" dirty="0">
              <a:latin typeface="+mj-lt"/>
              <a:cs typeface="Times New Roman" pitchFamily="18" charset="0"/>
            </a:endParaRPr>
          </a:p>
          <a:p>
            <a:r>
              <a:rPr lang="en-US" sz="2800" dirty="0">
                <a:latin typeface="+mj-lt"/>
                <a:cs typeface="Times New Roman" pitchFamily="18" charset="0"/>
              </a:rPr>
              <a:t>        where: 0 </a:t>
            </a:r>
            <a:r>
              <a:rPr lang="en-US" sz="2800" dirty="0">
                <a:latin typeface="Symbol" pitchFamily="18" charset="2"/>
                <a:cs typeface="Times New Roman" pitchFamily="18" charset="0"/>
              </a:rPr>
              <a:t>£</a:t>
            </a:r>
            <a:r>
              <a:rPr lang="en-US" sz="2800" dirty="0">
                <a:latin typeface="+mj-lt"/>
                <a:cs typeface="Times New Roman" pitchFamily="18" charset="0"/>
              </a:rPr>
              <a:t> d </a:t>
            </a:r>
            <a:r>
              <a:rPr lang="en-US" sz="2800" dirty="0">
                <a:latin typeface="Symbol" pitchFamily="18" charset="2"/>
                <a:cs typeface="Times New Roman" pitchFamily="18" charset="0"/>
              </a:rPr>
              <a:t>£</a:t>
            </a:r>
            <a:r>
              <a:rPr lang="en-US" sz="2800" dirty="0">
                <a:latin typeface="+mj-lt"/>
                <a:cs typeface="Times New Roman" pitchFamily="18" charset="0"/>
              </a:rPr>
              <a:t> 7</a:t>
            </a:r>
          </a:p>
          <a:p>
            <a:endParaRPr lang="en-US" sz="2800" baseline="30000" dirty="0">
              <a:latin typeface="+mj-lt"/>
              <a:cs typeface="Times New Roman" pitchFamily="18" charset="0"/>
            </a:endParaRPr>
          </a:p>
        </p:txBody>
      </p:sp>
      <p:sp>
        <p:nvSpPr>
          <p:cNvPr id="22535" name="Rectangle 7"/>
          <p:cNvSpPr>
            <a:spLocks noChangeArrowheads="1"/>
          </p:cNvSpPr>
          <p:nvPr/>
        </p:nvSpPr>
        <p:spPr bwMode="auto">
          <a:xfrm>
            <a:off x="1066800" y="3355495"/>
            <a:ext cx="5771132" cy="523220"/>
          </a:xfrm>
          <a:prstGeom prst="rect">
            <a:avLst/>
          </a:prstGeom>
          <a:noFill/>
          <a:ln w="9525">
            <a:noFill/>
            <a:miter lim="800000"/>
            <a:headEnd/>
            <a:tailEnd/>
          </a:ln>
        </p:spPr>
        <p:txBody>
          <a:bodyPr wrap="none">
            <a:spAutoFit/>
          </a:bodyPr>
          <a:lstStyle/>
          <a:p>
            <a:r>
              <a:rPr lang="en-US" sz="2800">
                <a:latin typeface="+mj-lt"/>
                <a:cs typeface="Times New Roman" pitchFamily="18" charset="0"/>
              </a:rPr>
              <a:t>2736</a:t>
            </a:r>
            <a:r>
              <a:rPr lang="en-US" sz="2800" baseline="-25000">
                <a:latin typeface="+mj-lt"/>
                <a:cs typeface="Times New Roman" pitchFamily="18" charset="0"/>
              </a:rPr>
              <a:t>8</a:t>
            </a:r>
            <a:r>
              <a:rPr lang="en-US" sz="2800">
                <a:latin typeface="+mj-lt"/>
                <a:cs typeface="Times New Roman" pitchFamily="18" charset="0"/>
              </a:rPr>
              <a:t> =  2 x 8</a:t>
            </a:r>
            <a:r>
              <a:rPr lang="en-US" sz="2800" baseline="30000">
                <a:latin typeface="+mj-lt"/>
                <a:cs typeface="Times New Roman" pitchFamily="18" charset="0"/>
              </a:rPr>
              <a:t>3</a:t>
            </a:r>
            <a:r>
              <a:rPr lang="en-US" sz="2800">
                <a:latin typeface="+mj-lt"/>
                <a:cs typeface="Times New Roman" pitchFamily="18" charset="0"/>
              </a:rPr>
              <a:t> + 7</a:t>
            </a:r>
            <a:r>
              <a:rPr lang="en-US" sz="2800" baseline="-30000">
                <a:latin typeface="+mj-lt"/>
                <a:cs typeface="Times New Roman" pitchFamily="18" charset="0"/>
              </a:rPr>
              <a:t> </a:t>
            </a:r>
            <a:r>
              <a:rPr lang="en-US" sz="2800">
                <a:latin typeface="+mj-lt"/>
                <a:cs typeface="Times New Roman" pitchFamily="18" charset="0"/>
              </a:rPr>
              <a:t>x 8</a:t>
            </a:r>
            <a:r>
              <a:rPr lang="en-US" sz="2800" baseline="30000">
                <a:latin typeface="+mj-lt"/>
                <a:cs typeface="Times New Roman" pitchFamily="18" charset="0"/>
              </a:rPr>
              <a:t>2 </a:t>
            </a:r>
            <a:r>
              <a:rPr lang="en-US" sz="2800">
                <a:latin typeface="+mj-lt"/>
                <a:cs typeface="Times New Roman" pitchFamily="18" charset="0"/>
              </a:rPr>
              <a:t>+ 3 x 8</a:t>
            </a:r>
            <a:r>
              <a:rPr lang="en-US" sz="2800" baseline="30000">
                <a:latin typeface="+mj-lt"/>
                <a:cs typeface="Times New Roman" pitchFamily="18" charset="0"/>
              </a:rPr>
              <a:t>1  </a:t>
            </a:r>
            <a:r>
              <a:rPr lang="en-US" sz="2800">
                <a:latin typeface="+mj-lt"/>
                <a:cs typeface="Times New Roman" pitchFamily="18" charset="0"/>
              </a:rPr>
              <a:t>+  6 x 8</a:t>
            </a:r>
            <a:r>
              <a:rPr lang="en-US" sz="2800" baseline="30000">
                <a:latin typeface="+mj-lt"/>
                <a:cs typeface="Times New Roman" pitchFamily="18" charset="0"/>
              </a:rPr>
              <a:t>0</a:t>
            </a:r>
          </a:p>
        </p:txBody>
      </p:sp>
      <p:sp>
        <p:nvSpPr>
          <p:cNvPr id="22547" name="Text Box 19"/>
          <p:cNvSpPr txBox="1">
            <a:spLocks noChangeArrowheads="1"/>
          </p:cNvSpPr>
          <p:nvPr/>
        </p:nvSpPr>
        <p:spPr bwMode="auto">
          <a:xfrm>
            <a:off x="609600" y="764695"/>
            <a:ext cx="4017831" cy="954107"/>
          </a:xfrm>
          <a:prstGeom prst="rect">
            <a:avLst/>
          </a:prstGeom>
          <a:noFill/>
          <a:ln w="9525">
            <a:noFill/>
            <a:miter lim="800000"/>
            <a:headEnd/>
            <a:tailEnd/>
          </a:ln>
        </p:spPr>
        <p:txBody>
          <a:bodyPr wrap="none">
            <a:spAutoFit/>
          </a:bodyPr>
          <a:lstStyle/>
          <a:p>
            <a:pPr>
              <a:spcBef>
                <a:spcPct val="20000"/>
              </a:spcBef>
            </a:pPr>
            <a:r>
              <a:rPr lang="en-US" sz="3200">
                <a:latin typeface="+mj-lt"/>
              </a:rPr>
              <a:t>Radix or Base 8 (Why?)</a:t>
            </a:r>
          </a:p>
          <a:p>
            <a:endParaRPr lang="en-US">
              <a:latin typeface="+mj-lt"/>
            </a:endParaRPr>
          </a:p>
        </p:txBody>
      </p:sp>
      <p:sp>
        <p:nvSpPr>
          <p:cNvPr id="3" name="Rectangle 2"/>
          <p:cNvSpPr/>
          <p:nvPr/>
        </p:nvSpPr>
        <p:spPr>
          <a:xfrm>
            <a:off x="169731" y="5717614"/>
            <a:ext cx="8915400" cy="830997"/>
          </a:xfrm>
          <a:prstGeom prst="rect">
            <a:avLst/>
          </a:prstGeom>
          <a:solidFill>
            <a:schemeClr val="accent1">
              <a:lumMod val="20000"/>
              <a:lumOff val="80000"/>
            </a:schemeClr>
          </a:solidFill>
        </p:spPr>
        <p:txBody>
          <a:bodyPr wrap="square">
            <a:spAutoFit/>
          </a:bodyPr>
          <a:lstStyle/>
          <a:p>
            <a:pPr eaLnBrk="1" hangingPunct="1"/>
            <a:r>
              <a:rPr lang="en-US" dirty="0"/>
              <a:t>Why: binary quickly becomes cumbersome for larger numbers, octal has advantage of requiring fewer digits but easily convertible to binary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utoUpdateAnimBg="0"/>
      <p:bldP spid="22535" grpId="0" autoUpdateAnimBg="0"/>
      <p:bldP spid="2254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Octal</a:t>
            </a:r>
          </a:p>
        </p:txBody>
      </p:sp>
      <p:sp>
        <p:nvSpPr>
          <p:cNvPr id="22531" name="Text Box 12"/>
          <p:cNvSpPr txBox="1">
            <a:spLocks noChangeArrowheads="1"/>
          </p:cNvSpPr>
          <p:nvPr/>
        </p:nvSpPr>
        <p:spPr bwMode="auto">
          <a:xfrm>
            <a:off x="704850" y="1371600"/>
            <a:ext cx="4074577" cy="1545038"/>
          </a:xfrm>
          <a:prstGeom prst="rect">
            <a:avLst/>
          </a:prstGeom>
          <a:noFill/>
          <a:ln w="9525">
            <a:noFill/>
            <a:miter lim="800000"/>
            <a:headEnd/>
            <a:tailEnd/>
          </a:ln>
        </p:spPr>
        <p:txBody>
          <a:bodyPr wrap="none">
            <a:spAutoFit/>
          </a:bodyPr>
          <a:lstStyle/>
          <a:p>
            <a:pPr>
              <a:spcBef>
                <a:spcPct val="20000"/>
              </a:spcBef>
            </a:pPr>
            <a:r>
              <a:rPr lang="en-US" sz="3200">
                <a:latin typeface="+mj-lt"/>
              </a:rPr>
              <a:t>Radix or Base 8 (Why?)</a:t>
            </a:r>
          </a:p>
          <a:p>
            <a:pPr>
              <a:spcBef>
                <a:spcPct val="20000"/>
              </a:spcBef>
            </a:pPr>
            <a:r>
              <a:rPr lang="en-US" sz="3200">
                <a:latin typeface="+mj-lt"/>
              </a:rPr>
              <a:t>Groups of 3 bits (8 = 2</a:t>
            </a:r>
            <a:r>
              <a:rPr lang="en-US" sz="3200" baseline="30000">
                <a:latin typeface="+mj-lt"/>
              </a:rPr>
              <a:t>3)</a:t>
            </a:r>
          </a:p>
          <a:p>
            <a:endParaRPr lang="en-US">
              <a:latin typeface="+mj-lt"/>
            </a:endParaRPr>
          </a:p>
        </p:txBody>
      </p:sp>
      <p:grpSp>
        <p:nvGrpSpPr>
          <p:cNvPr id="2" name="Group 38"/>
          <p:cNvGrpSpPr>
            <a:grpSpLocks/>
          </p:cNvGrpSpPr>
          <p:nvPr/>
        </p:nvGrpSpPr>
        <p:grpSpPr bwMode="auto">
          <a:xfrm>
            <a:off x="2209800" y="3886200"/>
            <a:ext cx="5470525" cy="1646238"/>
            <a:chOff x="1392" y="2448"/>
            <a:chExt cx="3446" cy="1037"/>
          </a:xfrm>
        </p:grpSpPr>
        <p:grpSp>
          <p:nvGrpSpPr>
            <p:cNvPr id="22541" name="Group 3"/>
            <p:cNvGrpSpPr>
              <a:grpSpLocks/>
            </p:cNvGrpSpPr>
            <p:nvPr/>
          </p:nvGrpSpPr>
          <p:grpSpPr bwMode="auto">
            <a:xfrm>
              <a:off x="1392" y="2640"/>
              <a:ext cx="3446" cy="845"/>
              <a:chOff x="1452" y="1488"/>
              <a:chExt cx="3446" cy="845"/>
            </a:xfrm>
          </p:grpSpPr>
          <p:sp>
            <p:nvSpPr>
              <p:cNvPr id="22550" name="Text Box 4"/>
              <p:cNvSpPr txBox="1">
                <a:spLocks noChangeArrowheads="1"/>
              </p:cNvSpPr>
              <p:nvPr/>
            </p:nvSpPr>
            <p:spPr bwMode="auto">
              <a:xfrm>
                <a:off x="1452" y="1632"/>
                <a:ext cx="3446" cy="701"/>
              </a:xfrm>
              <a:prstGeom prst="rect">
                <a:avLst/>
              </a:prstGeom>
              <a:noFill/>
              <a:ln w="9525">
                <a:noFill/>
                <a:miter lim="800000"/>
                <a:headEnd/>
                <a:tailEnd/>
              </a:ln>
            </p:spPr>
            <p:txBody>
              <a:bodyPr wrap="none">
                <a:spAutoFit/>
              </a:bodyPr>
              <a:lstStyle/>
              <a:p>
                <a:r>
                  <a:rPr lang="en-US" sz="4000">
                    <a:latin typeface="+mj-lt"/>
                  </a:rPr>
                  <a:t>2736</a:t>
                </a:r>
                <a:r>
                  <a:rPr lang="en-US" sz="4000" baseline="-25000">
                    <a:latin typeface="+mj-lt"/>
                  </a:rPr>
                  <a:t>8 </a:t>
                </a:r>
                <a:r>
                  <a:rPr lang="en-US" sz="4000">
                    <a:latin typeface="+mj-lt"/>
                  </a:rPr>
                  <a:t>= 010 111 011 110</a:t>
                </a:r>
                <a:r>
                  <a:rPr lang="en-US" sz="4000" baseline="-25000">
                    <a:latin typeface="+mj-lt"/>
                  </a:rPr>
                  <a:t>2</a:t>
                </a:r>
              </a:p>
              <a:p>
                <a:endParaRPr lang="en-US" sz="4000" baseline="-25000">
                  <a:latin typeface="+mj-lt"/>
                </a:endParaRPr>
              </a:p>
            </p:txBody>
          </p:sp>
          <p:sp>
            <p:nvSpPr>
              <p:cNvPr id="22551" name="Text Box 5"/>
              <p:cNvSpPr txBox="1">
                <a:spLocks noChangeArrowheads="1"/>
              </p:cNvSpPr>
              <p:nvPr/>
            </p:nvSpPr>
            <p:spPr bwMode="auto">
              <a:xfrm>
                <a:off x="2844" y="1488"/>
                <a:ext cx="116" cy="288"/>
              </a:xfrm>
              <a:prstGeom prst="rect">
                <a:avLst/>
              </a:prstGeom>
              <a:noFill/>
              <a:ln w="9525">
                <a:noFill/>
                <a:miter lim="800000"/>
                <a:headEnd/>
                <a:tailEnd/>
              </a:ln>
            </p:spPr>
            <p:txBody>
              <a:bodyPr wrap="none">
                <a:spAutoFit/>
              </a:bodyPr>
              <a:lstStyle/>
              <a:p>
                <a:pPr marL="457200" indent="-457200"/>
                <a:endParaRPr lang="en-US">
                  <a:latin typeface="+mj-lt"/>
                </a:endParaRPr>
              </a:p>
            </p:txBody>
          </p:sp>
        </p:grpSp>
        <p:sp>
          <p:nvSpPr>
            <p:cNvPr id="22542" name="Text Box 13"/>
            <p:cNvSpPr txBox="1">
              <a:spLocks noChangeArrowheads="1"/>
            </p:cNvSpPr>
            <p:nvPr/>
          </p:nvSpPr>
          <p:spPr bwMode="auto">
            <a:xfrm>
              <a:off x="2640" y="2448"/>
              <a:ext cx="214" cy="291"/>
            </a:xfrm>
            <a:prstGeom prst="rect">
              <a:avLst/>
            </a:prstGeom>
            <a:noFill/>
            <a:ln w="9525">
              <a:noFill/>
              <a:miter lim="800000"/>
              <a:headEnd/>
              <a:tailEnd/>
            </a:ln>
          </p:spPr>
          <p:txBody>
            <a:bodyPr wrap="none">
              <a:spAutoFit/>
            </a:bodyPr>
            <a:lstStyle/>
            <a:p>
              <a:r>
                <a:rPr lang="en-US">
                  <a:latin typeface="+mj-lt"/>
                </a:rPr>
                <a:t>2</a:t>
              </a:r>
            </a:p>
          </p:txBody>
        </p:sp>
        <p:sp>
          <p:nvSpPr>
            <p:cNvPr id="22543" name="Text Box 14"/>
            <p:cNvSpPr txBox="1">
              <a:spLocks noChangeArrowheads="1"/>
            </p:cNvSpPr>
            <p:nvPr/>
          </p:nvSpPr>
          <p:spPr bwMode="auto">
            <a:xfrm>
              <a:off x="3216" y="2448"/>
              <a:ext cx="214" cy="291"/>
            </a:xfrm>
            <a:prstGeom prst="rect">
              <a:avLst/>
            </a:prstGeom>
            <a:noFill/>
            <a:ln w="9525">
              <a:noFill/>
              <a:miter lim="800000"/>
              <a:headEnd/>
              <a:tailEnd/>
            </a:ln>
          </p:spPr>
          <p:txBody>
            <a:bodyPr wrap="none">
              <a:spAutoFit/>
            </a:bodyPr>
            <a:lstStyle/>
            <a:p>
              <a:r>
                <a:rPr lang="en-US">
                  <a:latin typeface="+mj-lt"/>
                </a:rPr>
                <a:t>7</a:t>
              </a:r>
            </a:p>
          </p:txBody>
        </p:sp>
        <p:sp>
          <p:nvSpPr>
            <p:cNvPr id="22544" name="Text Box 15"/>
            <p:cNvSpPr txBox="1">
              <a:spLocks noChangeArrowheads="1"/>
            </p:cNvSpPr>
            <p:nvPr/>
          </p:nvSpPr>
          <p:spPr bwMode="auto">
            <a:xfrm>
              <a:off x="3792" y="2448"/>
              <a:ext cx="214" cy="291"/>
            </a:xfrm>
            <a:prstGeom prst="rect">
              <a:avLst/>
            </a:prstGeom>
            <a:noFill/>
            <a:ln w="9525">
              <a:noFill/>
              <a:miter lim="800000"/>
              <a:headEnd/>
              <a:tailEnd/>
            </a:ln>
          </p:spPr>
          <p:txBody>
            <a:bodyPr wrap="none">
              <a:spAutoFit/>
            </a:bodyPr>
            <a:lstStyle/>
            <a:p>
              <a:r>
                <a:rPr lang="en-US">
                  <a:latin typeface="+mj-lt"/>
                </a:rPr>
                <a:t>3</a:t>
              </a:r>
            </a:p>
          </p:txBody>
        </p:sp>
        <p:sp>
          <p:nvSpPr>
            <p:cNvPr id="22545" name="Text Box 16"/>
            <p:cNvSpPr txBox="1">
              <a:spLocks noChangeArrowheads="1"/>
            </p:cNvSpPr>
            <p:nvPr/>
          </p:nvSpPr>
          <p:spPr bwMode="auto">
            <a:xfrm>
              <a:off x="4358" y="2448"/>
              <a:ext cx="214" cy="291"/>
            </a:xfrm>
            <a:prstGeom prst="rect">
              <a:avLst/>
            </a:prstGeom>
            <a:noFill/>
            <a:ln w="9525">
              <a:noFill/>
              <a:miter lim="800000"/>
              <a:headEnd/>
              <a:tailEnd/>
            </a:ln>
          </p:spPr>
          <p:txBody>
            <a:bodyPr wrap="none">
              <a:spAutoFit/>
            </a:bodyPr>
            <a:lstStyle/>
            <a:p>
              <a:r>
                <a:rPr lang="en-US">
                  <a:latin typeface="+mj-lt"/>
                </a:rPr>
                <a:t>6</a:t>
              </a:r>
            </a:p>
          </p:txBody>
        </p:sp>
        <p:sp>
          <p:nvSpPr>
            <p:cNvPr id="22546" name="AutoShape 17"/>
            <p:cNvSpPr>
              <a:spLocks/>
            </p:cNvSpPr>
            <p:nvPr/>
          </p:nvSpPr>
          <p:spPr bwMode="auto">
            <a:xfrm rot="5400000">
              <a:off x="2688" y="2592"/>
              <a:ext cx="96" cy="48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22547" name="AutoShape 18"/>
            <p:cNvSpPr>
              <a:spLocks/>
            </p:cNvSpPr>
            <p:nvPr/>
          </p:nvSpPr>
          <p:spPr bwMode="auto">
            <a:xfrm rot="5400000">
              <a:off x="3264" y="2592"/>
              <a:ext cx="96" cy="48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22548" name="AutoShape 19"/>
            <p:cNvSpPr>
              <a:spLocks/>
            </p:cNvSpPr>
            <p:nvPr/>
          </p:nvSpPr>
          <p:spPr bwMode="auto">
            <a:xfrm rot="5400000">
              <a:off x="3840" y="2592"/>
              <a:ext cx="96" cy="48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22549" name="AutoShape 20"/>
            <p:cNvSpPr>
              <a:spLocks/>
            </p:cNvSpPr>
            <p:nvPr/>
          </p:nvSpPr>
          <p:spPr bwMode="auto">
            <a:xfrm rot="5400000">
              <a:off x="4416" y="2592"/>
              <a:ext cx="96" cy="48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grpSp>
      <p:grpSp>
        <p:nvGrpSpPr>
          <p:cNvPr id="4" name="Group 36"/>
          <p:cNvGrpSpPr>
            <a:grpSpLocks/>
          </p:cNvGrpSpPr>
          <p:nvPr/>
        </p:nvGrpSpPr>
        <p:grpSpPr bwMode="auto">
          <a:xfrm>
            <a:off x="2209800" y="2819400"/>
            <a:ext cx="5470525" cy="1417638"/>
            <a:chOff x="1392" y="1440"/>
            <a:chExt cx="3446" cy="893"/>
          </a:xfrm>
        </p:grpSpPr>
        <p:grpSp>
          <p:nvGrpSpPr>
            <p:cNvPr id="22534" name="Group 21"/>
            <p:cNvGrpSpPr>
              <a:grpSpLocks/>
            </p:cNvGrpSpPr>
            <p:nvPr/>
          </p:nvGrpSpPr>
          <p:grpSpPr bwMode="auto">
            <a:xfrm>
              <a:off x="1392" y="1488"/>
              <a:ext cx="3446" cy="845"/>
              <a:chOff x="1452" y="1488"/>
              <a:chExt cx="3446" cy="845"/>
            </a:xfrm>
          </p:grpSpPr>
          <p:sp>
            <p:nvSpPr>
              <p:cNvPr id="22539" name="Text Box 22"/>
              <p:cNvSpPr txBox="1">
                <a:spLocks noChangeArrowheads="1"/>
              </p:cNvSpPr>
              <p:nvPr/>
            </p:nvSpPr>
            <p:spPr bwMode="auto">
              <a:xfrm>
                <a:off x="1452" y="1632"/>
                <a:ext cx="3446" cy="701"/>
              </a:xfrm>
              <a:prstGeom prst="rect">
                <a:avLst/>
              </a:prstGeom>
              <a:noFill/>
              <a:ln w="9525">
                <a:noFill/>
                <a:miter lim="800000"/>
                <a:headEnd/>
                <a:tailEnd/>
              </a:ln>
            </p:spPr>
            <p:txBody>
              <a:bodyPr wrap="none">
                <a:spAutoFit/>
              </a:bodyPr>
              <a:lstStyle/>
              <a:p>
                <a:r>
                  <a:rPr lang="en-US" sz="4000">
                    <a:latin typeface="+mj-lt"/>
                  </a:rPr>
                  <a:t>2736</a:t>
                </a:r>
                <a:r>
                  <a:rPr lang="en-US" sz="4000" baseline="-25000">
                    <a:latin typeface="+mj-lt"/>
                  </a:rPr>
                  <a:t>8 </a:t>
                </a:r>
                <a:r>
                  <a:rPr lang="en-US" sz="4000">
                    <a:latin typeface="+mj-lt"/>
                  </a:rPr>
                  <a:t>= 010 111 011 110</a:t>
                </a:r>
                <a:r>
                  <a:rPr lang="en-US" sz="4000" baseline="-25000">
                    <a:latin typeface="+mj-lt"/>
                  </a:rPr>
                  <a:t>2</a:t>
                </a:r>
              </a:p>
              <a:p>
                <a:endParaRPr lang="en-US" sz="4000" baseline="-25000">
                  <a:latin typeface="+mj-lt"/>
                </a:endParaRPr>
              </a:p>
            </p:txBody>
          </p:sp>
          <p:sp>
            <p:nvSpPr>
              <p:cNvPr id="22540" name="Text Box 23"/>
              <p:cNvSpPr txBox="1">
                <a:spLocks noChangeArrowheads="1"/>
              </p:cNvSpPr>
              <p:nvPr/>
            </p:nvSpPr>
            <p:spPr bwMode="auto">
              <a:xfrm>
                <a:off x="2844" y="1488"/>
                <a:ext cx="116" cy="288"/>
              </a:xfrm>
              <a:prstGeom prst="rect">
                <a:avLst/>
              </a:prstGeom>
              <a:noFill/>
              <a:ln w="9525">
                <a:noFill/>
                <a:miter lim="800000"/>
                <a:headEnd/>
                <a:tailEnd/>
              </a:ln>
            </p:spPr>
            <p:txBody>
              <a:bodyPr wrap="none">
                <a:spAutoFit/>
              </a:bodyPr>
              <a:lstStyle/>
              <a:p>
                <a:pPr marL="457200" indent="-457200"/>
                <a:endParaRPr lang="en-US">
                  <a:latin typeface="+mj-lt"/>
                </a:endParaRPr>
              </a:p>
            </p:txBody>
          </p:sp>
        </p:grpSp>
        <p:sp>
          <p:nvSpPr>
            <p:cNvPr id="22535" name="Text Box 32"/>
            <p:cNvSpPr txBox="1">
              <a:spLocks noChangeArrowheads="1"/>
            </p:cNvSpPr>
            <p:nvPr/>
          </p:nvSpPr>
          <p:spPr bwMode="auto">
            <a:xfrm>
              <a:off x="2496" y="1440"/>
              <a:ext cx="500" cy="288"/>
            </a:xfrm>
            <a:prstGeom prst="rect">
              <a:avLst/>
            </a:prstGeom>
            <a:noFill/>
            <a:ln w="9525">
              <a:noFill/>
              <a:miter lim="800000"/>
              <a:headEnd/>
              <a:tailEnd/>
            </a:ln>
          </p:spPr>
          <p:txBody>
            <a:bodyPr wrap="none">
              <a:spAutoFit/>
            </a:bodyPr>
            <a:lstStyle/>
            <a:p>
              <a:r>
                <a:rPr lang="en-US">
                  <a:latin typeface="+mj-lt"/>
                </a:rPr>
                <a:t>4 2 1</a:t>
              </a:r>
            </a:p>
          </p:txBody>
        </p:sp>
        <p:sp>
          <p:nvSpPr>
            <p:cNvPr id="22536" name="Text Box 33"/>
            <p:cNvSpPr txBox="1">
              <a:spLocks noChangeArrowheads="1"/>
            </p:cNvSpPr>
            <p:nvPr/>
          </p:nvSpPr>
          <p:spPr bwMode="auto">
            <a:xfrm>
              <a:off x="3072" y="1440"/>
              <a:ext cx="500" cy="288"/>
            </a:xfrm>
            <a:prstGeom prst="rect">
              <a:avLst/>
            </a:prstGeom>
            <a:noFill/>
            <a:ln w="9525">
              <a:noFill/>
              <a:miter lim="800000"/>
              <a:headEnd/>
              <a:tailEnd/>
            </a:ln>
          </p:spPr>
          <p:txBody>
            <a:bodyPr wrap="none">
              <a:spAutoFit/>
            </a:bodyPr>
            <a:lstStyle/>
            <a:p>
              <a:r>
                <a:rPr lang="en-US">
                  <a:latin typeface="+mj-lt"/>
                </a:rPr>
                <a:t>4 2 1</a:t>
              </a:r>
            </a:p>
          </p:txBody>
        </p:sp>
        <p:sp>
          <p:nvSpPr>
            <p:cNvPr id="22537" name="Text Box 34"/>
            <p:cNvSpPr txBox="1">
              <a:spLocks noChangeArrowheads="1"/>
            </p:cNvSpPr>
            <p:nvPr/>
          </p:nvSpPr>
          <p:spPr bwMode="auto">
            <a:xfrm>
              <a:off x="3600" y="1440"/>
              <a:ext cx="500" cy="288"/>
            </a:xfrm>
            <a:prstGeom prst="rect">
              <a:avLst/>
            </a:prstGeom>
            <a:noFill/>
            <a:ln w="9525">
              <a:noFill/>
              <a:miter lim="800000"/>
              <a:headEnd/>
              <a:tailEnd/>
            </a:ln>
          </p:spPr>
          <p:txBody>
            <a:bodyPr wrap="none">
              <a:spAutoFit/>
            </a:bodyPr>
            <a:lstStyle/>
            <a:p>
              <a:r>
                <a:rPr lang="en-US">
                  <a:latin typeface="+mj-lt"/>
                </a:rPr>
                <a:t>4 2 1</a:t>
              </a:r>
            </a:p>
          </p:txBody>
        </p:sp>
        <p:sp>
          <p:nvSpPr>
            <p:cNvPr id="22538" name="Text Box 35"/>
            <p:cNvSpPr txBox="1">
              <a:spLocks noChangeArrowheads="1"/>
            </p:cNvSpPr>
            <p:nvPr/>
          </p:nvSpPr>
          <p:spPr bwMode="auto">
            <a:xfrm>
              <a:off x="4176" y="1440"/>
              <a:ext cx="500" cy="288"/>
            </a:xfrm>
            <a:prstGeom prst="rect">
              <a:avLst/>
            </a:prstGeom>
            <a:noFill/>
            <a:ln w="9525">
              <a:noFill/>
              <a:miter lim="800000"/>
              <a:headEnd/>
              <a:tailEnd/>
            </a:ln>
          </p:spPr>
          <p:txBody>
            <a:bodyPr wrap="none">
              <a:spAutoFit/>
            </a:bodyPr>
            <a:lstStyle/>
            <a:p>
              <a:r>
                <a:rPr lang="en-US">
                  <a:latin typeface="+mj-lt"/>
                </a:rPr>
                <a:t>4 2 1</a:t>
              </a:r>
            </a:p>
          </p:txBody>
        </p:sp>
      </p:grpSp>
      <p:sp>
        <p:nvSpPr>
          <p:cNvPr id="24" name="Slide Number Placeholder 23"/>
          <p:cNvSpPr>
            <a:spLocks noGrp="1"/>
          </p:cNvSpPr>
          <p:nvPr>
            <p:ph type="sldNum" sz="quarter" idx="12"/>
          </p:nvPr>
        </p:nvSpPr>
        <p:spPr/>
        <p:txBody>
          <a:bodyPr/>
          <a:lstStyle/>
          <a:p>
            <a:pPr>
              <a:defRPr/>
            </a:pPr>
            <a:fld id="{63BD7862-A2CD-4FB8-BFAC-DFDCA2699017}" type="slidenum">
              <a:rPr lang="en-US" smtClean="0"/>
              <a:pPr>
                <a:defRPr/>
              </a:pPr>
              <a:t>29</a:t>
            </a:fld>
            <a:endParaRPr lang="en-US"/>
          </a:p>
        </p:txBody>
      </p:sp>
      <p:sp>
        <p:nvSpPr>
          <p:cNvPr id="3" name="Rectangle 2"/>
          <p:cNvSpPr/>
          <p:nvPr/>
        </p:nvSpPr>
        <p:spPr>
          <a:xfrm>
            <a:off x="135463" y="5594731"/>
            <a:ext cx="7544862" cy="1200329"/>
          </a:xfrm>
          <a:prstGeom prst="rect">
            <a:avLst/>
          </a:prstGeom>
          <a:solidFill>
            <a:schemeClr val="accent1">
              <a:lumMod val="20000"/>
              <a:lumOff val="80000"/>
            </a:schemeClr>
          </a:solidFill>
        </p:spPr>
        <p:txBody>
          <a:bodyPr wrap="square">
            <a:spAutoFit/>
          </a:bodyPr>
          <a:lstStyle/>
          <a:p>
            <a:pPr eaLnBrk="1" hangingPunct="1"/>
            <a:r>
              <a:rPr lang="en-US" dirty="0"/>
              <a:t>Why: binary quickly becomes cumbersome for larger numbers, octal has advantage of requiring fewer digits but easily convertible to binary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321" y="76199"/>
            <a:ext cx="7772400" cy="762001"/>
          </a:xfrm>
          <a:solidFill>
            <a:srgbClr val="FFFF00"/>
          </a:solidFill>
        </p:spPr>
        <p:txBody>
          <a:bodyPr/>
          <a:lstStyle/>
          <a:p>
            <a:r>
              <a:rPr lang="en-US" dirty="0" smtClean="0"/>
              <a:t>I teach this class since 1970</a:t>
            </a:r>
            <a:endParaRPr lang="en-US" dirty="0"/>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3</a:t>
            </a:fld>
            <a:endParaRPr lang="en-US"/>
          </a:p>
        </p:txBody>
      </p:sp>
      <p:pic>
        <p:nvPicPr>
          <p:cNvPr id="5122" name="Picture 2" descr="Znalezione obrazy dla zapytania 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 y="2286000"/>
            <a:ext cx="9003938"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1908401" y="1634004"/>
            <a:ext cx="156147" cy="16779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20168746" flipH="1">
            <a:off x="1076367" y="2502445"/>
            <a:ext cx="158519" cy="8625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flipH="1">
            <a:off x="4495800" y="1490196"/>
            <a:ext cx="159288" cy="15959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H="1">
            <a:off x="6250898" y="1905000"/>
            <a:ext cx="149902" cy="17145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4111343" flipH="1">
            <a:off x="7898643" y="2484715"/>
            <a:ext cx="184087" cy="1557750"/>
          </a:xfrm>
          <a:prstGeom prst="downArrow">
            <a:avLst>
              <a:gd name="adj1" fmla="val 48925"/>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241559" flipH="1">
            <a:off x="7436758" y="1873332"/>
            <a:ext cx="150817" cy="1726467"/>
          </a:xfrm>
          <a:prstGeom prst="downArrow">
            <a:avLst>
              <a:gd name="adj1" fmla="val 48925"/>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9861187" flipH="1">
            <a:off x="3724252" y="2059693"/>
            <a:ext cx="219038" cy="13307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94239" y="1807982"/>
            <a:ext cx="642704" cy="338554"/>
          </a:xfrm>
          <a:prstGeom prst="rect">
            <a:avLst/>
          </a:prstGeom>
          <a:noFill/>
        </p:spPr>
        <p:txBody>
          <a:bodyPr wrap="square" rtlCol="0">
            <a:spAutoFit/>
          </a:bodyPr>
          <a:lstStyle/>
          <a:p>
            <a:r>
              <a:rPr lang="en-US" sz="1600" dirty="0" smtClean="0"/>
              <a:t>1996</a:t>
            </a:r>
            <a:endParaRPr lang="en-US" sz="1600" dirty="0"/>
          </a:p>
        </p:txBody>
      </p:sp>
      <p:sp>
        <p:nvSpPr>
          <p:cNvPr id="14" name="TextBox 13"/>
          <p:cNvSpPr txBox="1"/>
          <p:nvPr/>
        </p:nvSpPr>
        <p:spPr>
          <a:xfrm>
            <a:off x="1525509" y="1289354"/>
            <a:ext cx="1078078" cy="338554"/>
          </a:xfrm>
          <a:prstGeom prst="rect">
            <a:avLst/>
          </a:prstGeom>
          <a:noFill/>
        </p:spPr>
        <p:txBody>
          <a:bodyPr wrap="square" rtlCol="0">
            <a:spAutoFit/>
          </a:bodyPr>
          <a:lstStyle/>
          <a:p>
            <a:r>
              <a:rPr lang="en-US" sz="1600" dirty="0" smtClean="0"/>
              <a:t>1981-1983</a:t>
            </a:r>
            <a:endParaRPr lang="en-US" sz="1600" dirty="0"/>
          </a:p>
        </p:txBody>
      </p:sp>
      <p:sp>
        <p:nvSpPr>
          <p:cNvPr id="15" name="TextBox 14"/>
          <p:cNvSpPr txBox="1"/>
          <p:nvPr/>
        </p:nvSpPr>
        <p:spPr>
          <a:xfrm>
            <a:off x="343612" y="2194834"/>
            <a:ext cx="1078078" cy="338554"/>
          </a:xfrm>
          <a:prstGeom prst="rect">
            <a:avLst/>
          </a:prstGeom>
          <a:noFill/>
        </p:spPr>
        <p:txBody>
          <a:bodyPr wrap="square" rtlCol="0">
            <a:spAutoFit/>
          </a:bodyPr>
          <a:lstStyle/>
          <a:p>
            <a:r>
              <a:rPr lang="en-US" sz="1600" dirty="0" smtClean="0"/>
              <a:t>1983-2017</a:t>
            </a:r>
            <a:endParaRPr lang="en-US" sz="1600" dirty="0"/>
          </a:p>
        </p:txBody>
      </p:sp>
      <p:sp>
        <p:nvSpPr>
          <p:cNvPr id="16" name="TextBox 15"/>
          <p:cNvSpPr txBox="1"/>
          <p:nvPr/>
        </p:nvSpPr>
        <p:spPr>
          <a:xfrm>
            <a:off x="4113596" y="1151642"/>
            <a:ext cx="1078078" cy="338554"/>
          </a:xfrm>
          <a:prstGeom prst="rect">
            <a:avLst/>
          </a:prstGeom>
          <a:noFill/>
        </p:spPr>
        <p:txBody>
          <a:bodyPr wrap="square" rtlCol="0">
            <a:spAutoFit/>
          </a:bodyPr>
          <a:lstStyle/>
          <a:p>
            <a:r>
              <a:rPr lang="en-US" sz="1600" dirty="0" smtClean="0"/>
              <a:t>1970-1981</a:t>
            </a:r>
            <a:endParaRPr lang="en-US" sz="1600" dirty="0"/>
          </a:p>
        </p:txBody>
      </p:sp>
      <p:sp>
        <p:nvSpPr>
          <p:cNvPr id="17" name="Down Arrow 16"/>
          <p:cNvSpPr/>
          <p:nvPr/>
        </p:nvSpPr>
        <p:spPr>
          <a:xfrm rot="21023913" flipH="1">
            <a:off x="3988445" y="1700640"/>
            <a:ext cx="225874" cy="1326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558012" y="1400710"/>
            <a:ext cx="642704" cy="338554"/>
          </a:xfrm>
          <a:prstGeom prst="rect">
            <a:avLst/>
          </a:prstGeom>
          <a:noFill/>
        </p:spPr>
        <p:txBody>
          <a:bodyPr wrap="square" rtlCol="0">
            <a:spAutoFit/>
          </a:bodyPr>
          <a:lstStyle/>
          <a:p>
            <a:r>
              <a:rPr lang="en-US" sz="1600" dirty="0" smtClean="0"/>
              <a:t>1996</a:t>
            </a:r>
            <a:endParaRPr lang="en-US" sz="1600" dirty="0"/>
          </a:p>
        </p:txBody>
      </p:sp>
      <p:sp>
        <p:nvSpPr>
          <p:cNvPr id="19" name="TextBox 18"/>
          <p:cNvSpPr txBox="1"/>
          <p:nvPr/>
        </p:nvSpPr>
        <p:spPr>
          <a:xfrm>
            <a:off x="6024676" y="1535803"/>
            <a:ext cx="680924" cy="338554"/>
          </a:xfrm>
          <a:prstGeom prst="rect">
            <a:avLst/>
          </a:prstGeom>
          <a:noFill/>
        </p:spPr>
        <p:txBody>
          <a:bodyPr wrap="square" rtlCol="0">
            <a:spAutoFit/>
          </a:bodyPr>
          <a:lstStyle/>
          <a:p>
            <a:r>
              <a:rPr lang="en-US" sz="1600" dirty="0" smtClean="0"/>
              <a:t>2010</a:t>
            </a:r>
            <a:endParaRPr lang="en-US" sz="1600" dirty="0"/>
          </a:p>
        </p:txBody>
      </p:sp>
      <p:sp>
        <p:nvSpPr>
          <p:cNvPr id="20" name="TextBox 19"/>
          <p:cNvSpPr txBox="1"/>
          <p:nvPr/>
        </p:nvSpPr>
        <p:spPr>
          <a:xfrm>
            <a:off x="7735782" y="1705080"/>
            <a:ext cx="1327929" cy="338554"/>
          </a:xfrm>
          <a:prstGeom prst="rect">
            <a:avLst/>
          </a:prstGeom>
          <a:noFill/>
        </p:spPr>
        <p:txBody>
          <a:bodyPr wrap="square" rtlCol="0">
            <a:spAutoFit/>
          </a:bodyPr>
          <a:lstStyle/>
          <a:p>
            <a:r>
              <a:rPr lang="en-US" sz="1600" dirty="0" smtClean="0"/>
              <a:t>2002-2005</a:t>
            </a:r>
            <a:endParaRPr lang="en-US" sz="1600" dirty="0"/>
          </a:p>
        </p:txBody>
      </p:sp>
      <p:sp>
        <p:nvSpPr>
          <p:cNvPr id="21" name="TextBox 20"/>
          <p:cNvSpPr txBox="1"/>
          <p:nvPr/>
        </p:nvSpPr>
        <p:spPr>
          <a:xfrm>
            <a:off x="8416791" y="2588100"/>
            <a:ext cx="1327929" cy="338554"/>
          </a:xfrm>
          <a:prstGeom prst="rect">
            <a:avLst/>
          </a:prstGeom>
          <a:noFill/>
        </p:spPr>
        <p:txBody>
          <a:bodyPr wrap="square" rtlCol="0">
            <a:spAutoFit/>
          </a:bodyPr>
          <a:lstStyle/>
          <a:p>
            <a:r>
              <a:rPr lang="en-US" sz="1600" dirty="0" smtClean="0"/>
              <a:t>2002</a:t>
            </a:r>
            <a:endParaRPr lang="en-US" sz="1600" dirty="0"/>
          </a:p>
        </p:txBody>
      </p:sp>
      <p:sp>
        <p:nvSpPr>
          <p:cNvPr id="13" name="Oval 12"/>
          <p:cNvSpPr/>
          <p:nvPr/>
        </p:nvSpPr>
        <p:spPr>
          <a:xfrm>
            <a:off x="5867400" y="5410200"/>
            <a:ext cx="2549391"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And it has been exciting</a:t>
            </a:r>
            <a:endParaRPr lang="en-US" dirty="0"/>
          </a:p>
        </p:txBody>
      </p:sp>
    </p:spTree>
    <p:extLst>
      <p:ext uri="{BB962C8B-B14F-4D97-AF65-F5344CB8AC3E}">
        <p14:creationId xmlns:p14="http://schemas.microsoft.com/office/powerpoint/2010/main" val="1180055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336" y="3048"/>
            <a:ext cx="9122664" cy="1143000"/>
          </a:xfrm>
          <a:solidFill>
            <a:srgbClr val="FFFF00"/>
          </a:solidFill>
        </p:spPr>
        <p:txBody>
          <a:bodyPr/>
          <a:lstStyle/>
          <a:p>
            <a:pPr eaLnBrk="1" hangingPunct="1"/>
            <a:r>
              <a:rPr lang="en-US" dirty="0" smtClean="0"/>
              <a:t>Converting from Binary to Octal</a:t>
            </a:r>
          </a:p>
        </p:txBody>
      </p:sp>
      <p:sp>
        <p:nvSpPr>
          <p:cNvPr id="23555" name="Rectangle 3"/>
          <p:cNvSpPr>
            <a:spLocks noGrp="1" noChangeArrowheads="1"/>
          </p:cNvSpPr>
          <p:nvPr>
            <p:ph type="body" idx="1"/>
          </p:nvPr>
        </p:nvSpPr>
        <p:spPr/>
        <p:txBody>
          <a:bodyPr/>
          <a:lstStyle/>
          <a:p>
            <a:pPr eaLnBrk="1" hangingPunct="1"/>
            <a:r>
              <a:rPr lang="en-US" dirty="0" smtClean="0">
                <a:solidFill>
                  <a:srgbClr val="FF0000"/>
                </a:solidFill>
                <a:latin typeface="+mj-lt"/>
              </a:rPr>
              <a:t>Example:  </a:t>
            </a:r>
            <a:r>
              <a:rPr lang="en-US" dirty="0" smtClean="0">
                <a:latin typeface="+mj-lt"/>
              </a:rPr>
              <a:t>Convert 10111.11 to Octal</a:t>
            </a:r>
          </a:p>
        </p:txBody>
      </p:sp>
      <p:sp>
        <p:nvSpPr>
          <p:cNvPr id="23556" name="Text Box 4"/>
          <p:cNvSpPr txBox="1">
            <a:spLocks noChangeArrowheads="1"/>
          </p:cNvSpPr>
          <p:nvPr/>
        </p:nvSpPr>
        <p:spPr bwMode="auto">
          <a:xfrm>
            <a:off x="1889125" y="2892425"/>
            <a:ext cx="2132315" cy="707886"/>
          </a:xfrm>
          <a:prstGeom prst="rect">
            <a:avLst/>
          </a:prstGeom>
          <a:noFill/>
          <a:ln w="9525">
            <a:noFill/>
            <a:miter lim="800000"/>
            <a:headEnd/>
            <a:tailEnd/>
          </a:ln>
        </p:spPr>
        <p:txBody>
          <a:bodyPr wrap="none">
            <a:spAutoFit/>
          </a:bodyPr>
          <a:lstStyle/>
          <a:p>
            <a:r>
              <a:rPr lang="en-US" sz="4000">
                <a:latin typeface="+mj-lt"/>
              </a:rPr>
              <a:t>10111.11</a:t>
            </a:r>
          </a:p>
        </p:txBody>
      </p:sp>
      <p:sp>
        <p:nvSpPr>
          <p:cNvPr id="46085" name="Text Box 5"/>
          <p:cNvSpPr txBox="1">
            <a:spLocks noChangeArrowheads="1"/>
          </p:cNvSpPr>
          <p:nvPr/>
        </p:nvSpPr>
        <p:spPr bwMode="auto">
          <a:xfrm>
            <a:off x="990600" y="5029200"/>
            <a:ext cx="3591048" cy="707886"/>
          </a:xfrm>
          <a:prstGeom prst="rect">
            <a:avLst/>
          </a:prstGeom>
          <a:noFill/>
          <a:ln w="9525">
            <a:noFill/>
            <a:miter lim="800000"/>
            <a:headEnd/>
            <a:tailEnd/>
          </a:ln>
        </p:spPr>
        <p:txBody>
          <a:bodyPr wrap="none">
            <a:spAutoFit/>
          </a:bodyPr>
          <a:lstStyle/>
          <a:p>
            <a:r>
              <a:rPr lang="en-US" sz="4000" dirty="0">
                <a:latin typeface="+mj-lt"/>
              </a:rPr>
              <a:t>… </a:t>
            </a:r>
            <a:r>
              <a:rPr lang="en-US" sz="4000" dirty="0">
                <a:solidFill>
                  <a:srgbClr val="FF0000"/>
                </a:solidFill>
                <a:latin typeface="+mj-lt"/>
              </a:rPr>
              <a:t>010</a:t>
            </a:r>
            <a:r>
              <a:rPr lang="en-US" sz="4000" dirty="0">
                <a:solidFill>
                  <a:srgbClr val="00B050"/>
                </a:solidFill>
                <a:latin typeface="+mj-lt"/>
              </a:rPr>
              <a:t>111</a:t>
            </a:r>
            <a:r>
              <a:rPr lang="en-US" sz="4000" dirty="0">
                <a:latin typeface="+mj-lt"/>
              </a:rPr>
              <a:t>.</a:t>
            </a:r>
            <a:r>
              <a:rPr lang="en-US" sz="4000" dirty="0">
                <a:solidFill>
                  <a:srgbClr val="0070C0"/>
                </a:solidFill>
                <a:latin typeface="+mj-lt"/>
              </a:rPr>
              <a:t>110</a:t>
            </a:r>
            <a:r>
              <a:rPr lang="en-US" sz="4000" dirty="0">
                <a:latin typeface="+mj-lt"/>
              </a:rPr>
              <a:t> …</a:t>
            </a:r>
          </a:p>
        </p:txBody>
      </p:sp>
      <p:sp>
        <p:nvSpPr>
          <p:cNvPr id="46086" name="AutoShape 6"/>
          <p:cNvSpPr>
            <a:spLocks/>
          </p:cNvSpPr>
          <p:nvPr/>
        </p:nvSpPr>
        <p:spPr bwMode="auto">
          <a:xfrm rot="5400000">
            <a:off x="3749675" y="4276725"/>
            <a:ext cx="152400" cy="76200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46087" name="AutoShape 7"/>
          <p:cNvSpPr>
            <a:spLocks/>
          </p:cNvSpPr>
          <p:nvPr/>
        </p:nvSpPr>
        <p:spPr bwMode="auto">
          <a:xfrm rot="5400000">
            <a:off x="2835275" y="4276725"/>
            <a:ext cx="152400" cy="76200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46088" name="AutoShape 8"/>
          <p:cNvSpPr>
            <a:spLocks/>
          </p:cNvSpPr>
          <p:nvPr/>
        </p:nvSpPr>
        <p:spPr bwMode="auto">
          <a:xfrm rot="5400000">
            <a:off x="1997075" y="4276725"/>
            <a:ext cx="152400" cy="76200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46089" name="Text Box 9"/>
          <p:cNvSpPr txBox="1">
            <a:spLocks noChangeArrowheads="1"/>
          </p:cNvSpPr>
          <p:nvPr/>
        </p:nvSpPr>
        <p:spPr bwMode="auto">
          <a:xfrm>
            <a:off x="1981200" y="3962400"/>
            <a:ext cx="367408" cy="523220"/>
          </a:xfrm>
          <a:prstGeom prst="rect">
            <a:avLst/>
          </a:prstGeom>
          <a:noFill/>
          <a:ln w="9525">
            <a:noFill/>
            <a:miter lim="800000"/>
            <a:headEnd/>
            <a:tailEnd/>
          </a:ln>
        </p:spPr>
        <p:txBody>
          <a:bodyPr wrap="none">
            <a:spAutoFit/>
          </a:bodyPr>
          <a:lstStyle/>
          <a:p>
            <a:r>
              <a:rPr lang="en-US" sz="2800">
                <a:latin typeface="+mj-lt"/>
              </a:rPr>
              <a:t>2</a:t>
            </a:r>
          </a:p>
        </p:txBody>
      </p:sp>
      <p:sp>
        <p:nvSpPr>
          <p:cNvPr id="46090" name="Text Box 10"/>
          <p:cNvSpPr txBox="1">
            <a:spLocks noChangeArrowheads="1"/>
          </p:cNvSpPr>
          <p:nvPr/>
        </p:nvSpPr>
        <p:spPr bwMode="auto">
          <a:xfrm>
            <a:off x="2819400" y="3962400"/>
            <a:ext cx="367408" cy="523220"/>
          </a:xfrm>
          <a:prstGeom prst="rect">
            <a:avLst/>
          </a:prstGeom>
          <a:noFill/>
          <a:ln w="9525">
            <a:noFill/>
            <a:miter lim="800000"/>
            <a:headEnd/>
            <a:tailEnd/>
          </a:ln>
        </p:spPr>
        <p:txBody>
          <a:bodyPr wrap="none">
            <a:spAutoFit/>
          </a:bodyPr>
          <a:lstStyle/>
          <a:p>
            <a:r>
              <a:rPr lang="en-US" sz="2800">
                <a:latin typeface="+mj-lt"/>
              </a:rPr>
              <a:t>7</a:t>
            </a:r>
          </a:p>
        </p:txBody>
      </p:sp>
      <p:sp>
        <p:nvSpPr>
          <p:cNvPr id="46091" name="Text Box 11"/>
          <p:cNvSpPr txBox="1">
            <a:spLocks noChangeArrowheads="1"/>
          </p:cNvSpPr>
          <p:nvPr/>
        </p:nvSpPr>
        <p:spPr bwMode="auto">
          <a:xfrm>
            <a:off x="3657600" y="3962400"/>
            <a:ext cx="367408" cy="523220"/>
          </a:xfrm>
          <a:prstGeom prst="rect">
            <a:avLst/>
          </a:prstGeom>
          <a:noFill/>
          <a:ln w="9525">
            <a:noFill/>
            <a:miter lim="800000"/>
            <a:headEnd/>
            <a:tailEnd/>
          </a:ln>
        </p:spPr>
        <p:txBody>
          <a:bodyPr wrap="none">
            <a:spAutoFit/>
          </a:bodyPr>
          <a:lstStyle/>
          <a:p>
            <a:r>
              <a:rPr lang="en-US" sz="2800">
                <a:latin typeface="+mj-lt"/>
              </a:rPr>
              <a:t>6</a:t>
            </a:r>
          </a:p>
        </p:txBody>
      </p:sp>
      <p:sp>
        <p:nvSpPr>
          <p:cNvPr id="46092" name="Text Box 12"/>
          <p:cNvSpPr txBox="1">
            <a:spLocks noChangeArrowheads="1"/>
          </p:cNvSpPr>
          <p:nvPr/>
        </p:nvSpPr>
        <p:spPr bwMode="auto">
          <a:xfrm>
            <a:off x="685800" y="5921375"/>
            <a:ext cx="1053494" cy="584775"/>
          </a:xfrm>
          <a:prstGeom prst="rect">
            <a:avLst/>
          </a:prstGeom>
          <a:noFill/>
          <a:ln w="9525">
            <a:noFill/>
            <a:miter lim="800000"/>
            <a:headEnd/>
            <a:tailEnd/>
          </a:ln>
        </p:spPr>
        <p:txBody>
          <a:bodyPr wrap="none">
            <a:spAutoFit/>
          </a:bodyPr>
          <a:lstStyle/>
          <a:p>
            <a:r>
              <a:rPr lang="en-US" sz="3200" dirty="0">
                <a:solidFill>
                  <a:srgbClr val="FF0000"/>
                </a:solidFill>
                <a:latin typeface="+mj-lt"/>
              </a:rPr>
              <a:t>2</a:t>
            </a:r>
            <a:r>
              <a:rPr lang="en-US" sz="3200" dirty="0">
                <a:solidFill>
                  <a:srgbClr val="00B050"/>
                </a:solidFill>
                <a:latin typeface="+mj-lt"/>
              </a:rPr>
              <a:t>7</a:t>
            </a:r>
            <a:r>
              <a:rPr lang="en-US" sz="3200" dirty="0">
                <a:latin typeface="+mj-lt"/>
              </a:rPr>
              <a:t>.</a:t>
            </a:r>
            <a:r>
              <a:rPr lang="en-US" sz="3200" dirty="0">
                <a:solidFill>
                  <a:srgbClr val="0070C0"/>
                </a:solidFill>
                <a:latin typeface="+mj-lt"/>
              </a:rPr>
              <a:t>6</a:t>
            </a:r>
            <a:r>
              <a:rPr lang="en-US" sz="3200" baseline="-25000" dirty="0">
                <a:latin typeface="+mj-lt"/>
              </a:rPr>
              <a:t>8</a:t>
            </a:r>
          </a:p>
        </p:txBody>
      </p:sp>
      <p:sp>
        <p:nvSpPr>
          <p:cNvPr id="46093" name="Text Box 13"/>
          <p:cNvSpPr txBox="1">
            <a:spLocks noChangeArrowheads="1"/>
          </p:cNvSpPr>
          <p:nvPr/>
        </p:nvSpPr>
        <p:spPr bwMode="auto">
          <a:xfrm>
            <a:off x="4343400" y="3200400"/>
            <a:ext cx="4638962" cy="1200329"/>
          </a:xfrm>
          <a:prstGeom prst="rect">
            <a:avLst/>
          </a:prstGeom>
          <a:noFill/>
          <a:ln w="9525">
            <a:noFill/>
            <a:miter lim="800000"/>
            <a:headEnd/>
            <a:tailEnd/>
          </a:ln>
        </p:spPr>
        <p:txBody>
          <a:bodyPr wrap="none">
            <a:spAutoFit/>
          </a:bodyPr>
          <a:lstStyle/>
          <a:p>
            <a:r>
              <a:rPr lang="en-US">
                <a:latin typeface="+mj-lt"/>
              </a:rPr>
              <a:t>Group by 3s</a:t>
            </a:r>
          </a:p>
          <a:p>
            <a:r>
              <a:rPr lang="en-US">
                <a:latin typeface="+mj-lt"/>
              </a:rPr>
              <a:t>Extend leading, trailing 0s if needed</a:t>
            </a:r>
          </a:p>
          <a:p>
            <a:r>
              <a:rPr lang="en-US">
                <a:latin typeface="+mj-lt"/>
              </a:rPr>
              <a:t>Convert each grouping to octal</a:t>
            </a:r>
          </a:p>
        </p:txBody>
      </p:sp>
      <p:sp>
        <p:nvSpPr>
          <p:cNvPr id="46094" name="Rectangle 14"/>
          <p:cNvSpPr>
            <a:spLocks noChangeArrowheads="1"/>
          </p:cNvSpPr>
          <p:nvPr/>
        </p:nvSpPr>
        <p:spPr bwMode="auto">
          <a:xfrm>
            <a:off x="1676400" y="4648200"/>
            <a:ext cx="793750" cy="457200"/>
          </a:xfrm>
          <a:prstGeom prst="rect">
            <a:avLst/>
          </a:prstGeom>
          <a:noFill/>
          <a:ln w="9525">
            <a:noFill/>
            <a:miter lim="800000"/>
            <a:headEnd/>
            <a:tailEnd/>
          </a:ln>
        </p:spPr>
        <p:txBody>
          <a:bodyPr wrap="none">
            <a:spAutoFit/>
          </a:bodyPr>
          <a:lstStyle/>
          <a:p>
            <a:r>
              <a:rPr lang="en-US">
                <a:latin typeface="+mj-lt"/>
              </a:rPr>
              <a:t>4 2 1</a:t>
            </a:r>
          </a:p>
        </p:txBody>
      </p:sp>
      <p:sp>
        <p:nvSpPr>
          <p:cNvPr id="46095" name="Rectangle 15"/>
          <p:cNvSpPr>
            <a:spLocks noChangeArrowheads="1"/>
          </p:cNvSpPr>
          <p:nvPr/>
        </p:nvSpPr>
        <p:spPr bwMode="auto">
          <a:xfrm>
            <a:off x="2514600" y="4648200"/>
            <a:ext cx="793750" cy="457200"/>
          </a:xfrm>
          <a:prstGeom prst="rect">
            <a:avLst/>
          </a:prstGeom>
          <a:noFill/>
          <a:ln w="9525">
            <a:noFill/>
            <a:miter lim="800000"/>
            <a:headEnd/>
            <a:tailEnd/>
          </a:ln>
        </p:spPr>
        <p:txBody>
          <a:bodyPr wrap="none">
            <a:spAutoFit/>
          </a:bodyPr>
          <a:lstStyle/>
          <a:p>
            <a:r>
              <a:rPr lang="en-US">
                <a:latin typeface="+mj-lt"/>
              </a:rPr>
              <a:t>4 2 1</a:t>
            </a:r>
          </a:p>
        </p:txBody>
      </p:sp>
      <p:sp>
        <p:nvSpPr>
          <p:cNvPr id="46096" name="Rectangle 16"/>
          <p:cNvSpPr>
            <a:spLocks noChangeArrowheads="1"/>
          </p:cNvSpPr>
          <p:nvPr/>
        </p:nvSpPr>
        <p:spPr bwMode="auto">
          <a:xfrm>
            <a:off x="3352800" y="4648200"/>
            <a:ext cx="793750" cy="457200"/>
          </a:xfrm>
          <a:prstGeom prst="rect">
            <a:avLst/>
          </a:prstGeom>
          <a:noFill/>
          <a:ln w="9525">
            <a:noFill/>
            <a:miter lim="800000"/>
            <a:headEnd/>
            <a:tailEnd/>
          </a:ln>
        </p:spPr>
        <p:txBody>
          <a:bodyPr wrap="none">
            <a:spAutoFit/>
          </a:bodyPr>
          <a:lstStyle/>
          <a:p>
            <a:r>
              <a:rPr lang="en-US">
                <a:latin typeface="+mj-lt"/>
              </a:rPr>
              <a:t>4 2 1</a:t>
            </a:r>
          </a:p>
        </p:txBody>
      </p:sp>
      <p:sp>
        <p:nvSpPr>
          <p:cNvPr id="17" name="Slide Number Placeholder 16"/>
          <p:cNvSpPr>
            <a:spLocks noGrp="1"/>
          </p:cNvSpPr>
          <p:nvPr>
            <p:ph type="sldNum" sz="quarter" idx="12"/>
          </p:nvPr>
        </p:nvSpPr>
        <p:spPr/>
        <p:txBody>
          <a:bodyPr/>
          <a:lstStyle/>
          <a:p>
            <a:pPr>
              <a:defRPr/>
            </a:pPr>
            <a:fld id="{2ABA06A1-0FA1-4106-BB00-ACCECE012301}" type="slidenum">
              <a:rPr lang="en-US" smtClean="0"/>
              <a:pPr>
                <a:defRPr/>
              </a:pPr>
              <a:t>30</a:t>
            </a:fld>
            <a:endParaRPr lang="en-US"/>
          </a:p>
        </p:txBody>
      </p:sp>
      <p:sp>
        <p:nvSpPr>
          <p:cNvPr id="2" name="Rectangle 1"/>
          <p:cNvSpPr/>
          <p:nvPr/>
        </p:nvSpPr>
        <p:spPr>
          <a:xfrm>
            <a:off x="533400" y="1828800"/>
            <a:ext cx="73152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93"/>
                                        </p:tgtEl>
                                        <p:attrNameLst>
                                          <p:attrName>style.visibility</p:attrName>
                                        </p:attrNameLst>
                                      </p:cBhvr>
                                      <p:to>
                                        <p:strVal val="visible"/>
                                      </p:to>
                                    </p:set>
                                    <p:anim calcmode="lin" valueType="num">
                                      <p:cBhvr additive="base">
                                        <p:cTn id="7" dur="500" fill="hold"/>
                                        <p:tgtEl>
                                          <p:spTgt spid="46093"/>
                                        </p:tgtEl>
                                        <p:attrNameLst>
                                          <p:attrName>ppt_x</p:attrName>
                                        </p:attrNameLst>
                                      </p:cBhvr>
                                      <p:tavLst>
                                        <p:tav tm="0">
                                          <p:val>
                                            <p:strVal val="0-#ppt_w/2"/>
                                          </p:val>
                                        </p:tav>
                                        <p:tav tm="100000">
                                          <p:val>
                                            <p:strVal val="#ppt_x"/>
                                          </p:val>
                                        </p:tav>
                                      </p:tavLst>
                                    </p:anim>
                                    <p:anim calcmode="lin" valueType="num">
                                      <p:cBhvr additive="base">
                                        <p:cTn id="8" dur="500" fill="hold"/>
                                        <p:tgtEl>
                                          <p:spTgt spid="460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5"/>
                                        </p:tgtEl>
                                        <p:attrNameLst>
                                          <p:attrName>style.visibility</p:attrName>
                                        </p:attrNameLst>
                                      </p:cBhvr>
                                      <p:to>
                                        <p:strVal val="visible"/>
                                      </p:to>
                                    </p:set>
                                    <p:anim calcmode="lin" valueType="num">
                                      <p:cBhvr additive="base">
                                        <p:cTn id="13" dur="500" fill="hold"/>
                                        <p:tgtEl>
                                          <p:spTgt spid="46085"/>
                                        </p:tgtEl>
                                        <p:attrNameLst>
                                          <p:attrName>ppt_x</p:attrName>
                                        </p:attrNameLst>
                                      </p:cBhvr>
                                      <p:tavLst>
                                        <p:tav tm="0">
                                          <p:val>
                                            <p:strVal val="0-#ppt_w/2"/>
                                          </p:val>
                                        </p:tav>
                                        <p:tav tm="100000">
                                          <p:val>
                                            <p:strVal val="#ppt_x"/>
                                          </p:val>
                                        </p:tav>
                                      </p:tavLst>
                                    </p:anim>
                                    <p:anim calcmode="lin" valueType="num">
                                      <p:cBhvr additive="base">
                                        <p:cTn id="14" dur="500" fill="hold"/>
                                        <p:tgtEl>
                                          <p:spTgt spid="460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6"/>
                                        </p:tgtEl>
                                        <p:attrNameLst>
                                          <p:attrName>style.visibility</p:attrName>
                                        </p:attrNameLst>
                                      </p:cBhvr>
                                      <p:to>
                                        <p:strVal val="visible"/>
                                      </p:to>
                                    </p:set>
                                    <p:anim calcmode="lin" valueType="num">
                                      <p:cBhvr additive="base">
                                        <p:cTn id="19" dur="500" fill="hold"/>
                                        <p:tgtEl>
                                          <p:spTgt spid="46086"/>
                                        </p:tgtEl>
                                        <p:attrNameLst>
                                          <p:attrName>ppt_x</p:attrName>
                                        </p:attrNameLst>
                                      </p:cBhvr>
                                      <p:tavLst>
                                        <p:tav tm="0">
                                          <p:val>
                                            <p:strVal val="0-#ppt_w/2"/>
                                          </p:val>
                                        </p:tav>
                                        <p:tav tm="100000">
                                          <p:val>
                                            <p:strVal val="#ppt_x"/>
                                          </p:val>
                                        </p:tav>
                                      </p:tavLst>
                                    </p:anim>
                                    <p:anim calcmode="lin" valueType="num">
                                      <p:cBhvr additive="base">
                                        <p:cTn id="20"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7"/>
                                        </p:tgtEl>
                                        <p:attrNameLst>
                                          <p:attrName>style.visibility</p:attrName>
                                        </p:attrNameLst>
                                      </p:cBhvr>
                                      <p:to>
                                        <p:strVal val="visible"/>
                                      </p:to>
                                    </p:set>
                                    <p:anim calcmode="lin" valueType="num">
                                      <p:cBhvr additive="base">
                                        <p:cTn id="25" dur="500" fill="hold"/>
                                        <p:tgtEl>
                                          <p:spTgt spid="46087"/>
                                        </p:tgtEl>
                                        <p:attrNameLst>
                                          <p:attrName>ppt_x</p:attrName>
                                        </p:attrNameLst>
                                      </p:cBhvr>
                                      <p:tavLst>
                                        <p:tav tm="0">
                                          <p:val>
                                            <p:strVal val="0-#ppt_w/2"/>
                                          </p:val>
                                        </p:tav>
                                        <p:tav tm="100000">
                                          <p:val>
                                            <p:strVal val="#ppt_x"/>
                                          </p:val>
                                        </p:tav>
                                      </p:tavLst>
                                    </p:anim>
                                    <p:anim calcmode="lin" valueType="num">
                                      <p:cBhvr additive="base">
                                        <p:cTn id="26"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8"/>
                                        </p:tgtEl>
                                        <p:attrNameLst>
                                          <p:attrName>style.visibility</p:attrName>
                                        </p:attrNameLst>
                                      </p:cBhvr>
                                      <p:to>
                                        <p:strVal val="visible"/>
                                      </p:to>
                                    </p:set>
                                    <p:anim calcmode="lin" valueType="num">
                                      <p:cBhvr additive="base">
                                        <p:cTn id="31" dur="500" fill="hold"/>
                                        <p:tgtEl>
                                          <p:spTgt spid="46088"/>
                                        </p:tgtEl>
                                        <p:attrNameLst>
                                          <p:attrName>ppt_x</p:attrName>
                                        </p:attrNameLst>
                                      </p:cBhvr>
                                      <p:tavLst>
                                        <p:tav tm="0">
                                          <p:val>
                                            <p:strVal val="0-#ppt_w/2"/>
                                          </p:val>
                                        </p:tav>
                                        <p:tav tm="100000">
                                          <p:val>
                                            <p:strVal val="#ppt_x"/>
                                          </p:val>
                                        </p:tav>
                                      </p:tavLst>
                                    </p:anim>
                                    <p:anim calcmode="lin" valueType="num">
                                      <p:cBhvr additive="base">
                                        <p:cTn id="32" dur="500" fill="hold"/>
                                        <p:tgtEl>
                                          <p:spTgt spid="460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4609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4609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4609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6089"/>
                                        </p:tgtEl>
                                        <p:attrNameLst>
                                          <p:attrName>style.visibility</p:attrName>
                                        </p:attrNameLst>
                                      </p:cBhvr>
                                      <p:to>
                                        <p:strVal val="visible"/>
                                      </p:to>
                                    </p:set>
                                    <p:anim calcmode="lin" valueType="num">
                                      <p:cBhvr additive="base">
                                        <p:cTn id="49" dur="500" fill="hold"/>
                                        <p:tgtEl>
                                          <p:spTgt spid="46089"/>
                                        </p:tgtEl>
                                        <p:attrNameLst>
                                          <p:attrName>ppt_x</p:attrName>
                                        </p:attrNameLst>
                                      </p:cBhvr>
                                      <p:tavLst>
                                        <p:tav tm="0">
                                          <p:val>
                                            <p:strVal val="0-#ppt_w/2"/>
                                          </p:val>
                                        </p:tav>
                                        <p:tav tm="100000">
                                          <p:val>
                                            <p:strVal val="#ppt_x"/>
                                          </p:val>
                                        </p:tav>
                                      </p:tavLst>
                                    </p:anim>
                                    <p:anim calcmode="lin" valueType="num">
                                      <p:cBhvr additive="base">
                                        <p:cTn id="50" dur="500" fill="hold"/>
                                        <p:tgtEl>
                                          <p:spTgt spid="4608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6090"/>
                                        </p:tgtEl>
                                        <p:attrNameLst>
                                          <p:attrName>style.visibility</p:attrName>
                                        </p:attrNameLst>
                                      </p:cBhvr>
                                      <p:to>
                                        <p:strVal val="visible"/>
                                      </p:to>
                                    </p:set>
                                    <p:anim calcmode="lin" valueType="num">
                                      <p:cBhvr additive="base">
                                        <p:cTn id="55" dur="500" fill="hold"/>
                                        <p:tgtEl>
                                          <p:spTgt spid="46090"/>
                                        </p:tgtEl>
                                        <p:attrNameLst>
                                          <p:attrName>ppt_x</p:attrName>
                                        </p:attrNameLst>
                                      </p:cBhvr>
                                      <p:tavLst>
                                        <p:tav tm="0">
                                          <p:val>
                                            <p:strVal val="0-#ppt_w/2"/>
                                          </p:val>
                                        </p:tav>
                                        <p:tav tm="100000">
                                          <p:val>
                                            <p:strVal val="#ppt_x"/>
                                          </p:val>
                                        </p:tav>
                                      </p:tavLst>
                                    </p:anim>
                                    <p:anim calcmode="lin" valueType="num">
                                      <p:cBhvr additive="base">
                                        <p:cTn id="56" dur="500" fill="hold"/>
                                        <p:tgtEl>
                                          <p:spTgt spid="4609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6091"/>
                                        </p:tgtEl>
                                        <p:attrNameLst>
                                          <p:attrName>style.visibility</p:attrName>
                                        </p:attrNameLst>
                                      </p:cBhvr>
                                      <p:to>
                                        <p:strVal val="visible"/>
                                      </p:to>
                                    </p:set>
                                    <p:anim calcmode="lin" valueType="num">
                                      <p:cBhvr additive="base">
                                        <p:cTn id="61" dur="500" fill="hold"/>
                                        <p:tgtEl>
                                          <p:spTgt spid="46091"/>
                                        </p:tgtEl>
                                        <p:attrNameLst>
                                          <p:attrName>ppt_x</p:attrName>
                                        </p:attrNameLst>
                                      </p:cBhvr>
                                      <p:tavLst>
                                        <p:tav tm="0">
                                          <p:val>
                                            <p:strVal val="0-#ppt_w/2"/>
                                          </p:val>
                                        </p:tav>
                                        <p:tav tm="100000">
                                          <p:val>
                                            <p:strVal val="#ppt_x"/>
                                          </p:val>
                                        </p:tav>
                                      </p:tavLst>
                                    </p:anim>
                                    <p:anim calcmode="lin" valueType="num">
                                      <p:cBhvr additive="base">
                                        <p:cTn id="62" dur="500" fill="hold"/>
                                        <p:tgtEl>
                                          <p:spTgt spid="4609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6092"/>
                                        </p:tgtEl>
                                        <p:attrNameLst>
                                          <p:attrName>style.visibility</p:attrName>
                                        </p:attrNameLst>
                                      </p:cBhvr>
                                      <p:to>
                                        <p:strVal val="visible"/>
                                      </p:to>
                                    </p:set>
                                    <p:anim calcmode="lin" valueType="num">
                                      <p:cBhvr additive="base">
                                        <p:cTn id="67" dur="500" fill="hold"/>
                                        <p:tgtEl>
                                          <p:spTgt spid="46092"/>
                                        </p:tgtEl>
                                        <p:attrNameLst>
                                          <p:attrName>ppt_x</p:attrName>
                                        </p:attrNameLst>
                                      </p:cBhvr>
                                      <p:tavLst>
                                        <p:tav tm="0">
                                          <p:val>
                                            <p:strVal val="0-#ppt_w/2"/>
                                          </p:val>
                                        </p:tav>
                                        <p:tav tm="100000">
                                          <p:val>
                                            <p:strVal val="#ppt_x"/>
                                          </p:val>
                                        </p:tav>
                                      </p:tavLst>
                                    </p:anim>
                                    <p:anim calcmode="lin" valueType="num">
                                      <p:cBhvr additive="base">
                                        <p:cTn id="68" dur="500" fill="hold"/>
                                        <p:tgtEl>
                                          <p:spTgt spid="460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utoUpdateAnimBg="0"/>
      <p:bldP spid="46086" grpId="0" animBg="1"/>
      <p:bldP spid="46087" grpId="0" animBg="1"/>
      <p:bldP spid="46088" grpId="0" animBg="1"/>
      <p:bldP spid="46089" grpId="0" autoUpdateAnimBg="0"/>
      <p:bldP spid="46090" grpId="0" autoUpdateAnimBg="0"/>
      <p:bldP spid="46091" grpId="0" autoUpdateAnimBg="0"/>
      <p:bldP spid="46092" grpId="0" autoUpdateAnimBg="0"/>
      <p:bldP spid="46093" grpId="0" autoUpdateAnimBg="0"/>
      <p:bldP spid="46094" grpId="0" autoUpdateAnimBg="0"/>
      <p:bldP spid="46095" grpId="0" autoUpdateAnimBg="0"/>
      <p:bldP spid="4609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172200"/>
          </a:xfrm>
          <a:solidFill>
            <a:srgbClr val="FFFF00"/>
          </a:solidFill>
        </p:spPr>
        <p:txBody>
          <a:bodyPr/>
          <a:lstStyle/>
          <a:p>
            <a:pPr eaLnBrk="1" hangingPunct="1"/>
            <a:r>
              <a:rPr lang="en-US" sz="9600" b="1" dirty="0" smtClean="0">
                <a:solidFill>
                  <a:srgbClr val="FF0000"/>
                </a:solidFill>
                <a:effectLst>
                  <a:outerShdw blurRad="38100" dist="38100" dir="2700000" algn="tl">
                    <a:srgbClr val="000000">
                      <a:alpha val="43137"/>
                    </a:srgbClr>
                  </a:outerShdw>
                </a:effectLst>
              </a:rPr>
              <a:t>Hexadecimal</a:t>
            </a:r>
            <a:br>
              <a:rPr lang="en-US" sz="9600" b="1" dirty="0" smtClean="0">
                <a:solidFill>
                  <a:srgbClr val="FF0000"/>
                </a:solidFill>
                <a:effectLst>
                  <a:outerShdw blurRad="38100" dist="38100" dir="2700000" algn="tl">
                    <a:srgbClr val="000000">
                      <a:alpha val="43137"/>
                    </a:srgbClr>
                  </a:outerShdw>
                </a:effectLst>
              </a:rPr>
            </a:br>
            <a:r>
              <a:rPr lang="en-US" sz="9600" b="1" dirty="0" smtClean="0">
                <a:solidFill>
                  <a:srgbClr val="FF0000"/>
                </a:solidFill>
                <a:effectLst>
                  <a:outerShdw blurRad="38100" dist="38100" dir="2700000" algn="tl">
                    <a:srgbClr val="000000">
                      <a:alpha val="43137"/>
                    </a:srgbClr>
                  </a:outerShdw>
                </a:effectLst>
              </a:rPr>
              <a:t>Numbers</a:t>
            </a:r>
          </a:p>
        </p:txBody>
      </p:sp>
    </p:spTree>
    <p:extLst>
      <p:ext uri="{BB962C8B-B14F-4D97-AF65-F5344CB8AC3E}">
        <p14:creationId xmlns:p14="http://schemas.microsoft.com/office/powerpoint/2010/main" val="3638762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4806" y="-36494"/>
            <a:ext cx="9238806" cy="569894"/>
          </a:xfrm>
          <a:solidFill>
            <a:srgbClr val="FFFF00"/>
          </a:solidFill>
        </p:spPr>
        <p:txBody>
          <a:bodyPr/>
          <a:lstStyle/>
          <a:p>
            <a:pPr eaLnBrk="1" hangingPunct="1"/>
            <a:r>
              <a:rPr lang="en-US" dirty="0" smtClean="0"/>
              <a:t>Hexadecimal</a:t>
            </a:r>
          </a:p>
        </p:txBody>
      </p:sp>
      <p:grpSp>
        <p:nvGrpSpPr>
          <p:cNvPr id="2" name="Group 3"/>
          <p:cNvGrpSpPr>
            <a:grpSpLocks/>
          </p:cNvGrpSpPr>
          <p:nvPr/>
        </p:nvGrpSpPr>
        <p:grpSpPr bwMode="auto">
          <a:xfrm>
            <a:off x="2186197" y="1914145"/>
            <a:ext cx="5019675" cy="1446213"/>
            <a:chOff x="1452" y="1488"/>
            <a:chExt cx="3162" cy="911"/>
          </a:xfrm>
        </p:grpSpPr>
        <p:sp>
          <p:nvSpPr>
            <p:cNvPr id="24584" name="Text Box 4"/>
            <p:cNvSpPr txBox="1">
              <a:spLocks noChangeArrowheads="1"/>
            </p:cNvSpPr>
            <p:nvPr/>
          </p:nvSpPr>
          <p:spPr bwMode="auto">
            <a:xfrm>
              <a:off x="1452" y="1632"/>
              <a:ext cx="989" cy="446"/>
            </a:xfrm>
            <a:prstGeom prst="rect">
              <a:avLst/>
            </a:prstGeom>
            <a:noFill/>
            <a:ln w="9525">
              <a:noFill/>
              <a:miter lim="800000"/>
              <a:headEnd/>
              <a:tailEnd/>
            </a:ln>
          </p:spPr>
          <p:txBody>
            <a:bodyPr wrap="none">
              <a:spAutoFit/>
            </a:bodyPr>
            <a:lstStyle/>
            <a:p>
              <a:r>
                <a:rPr lang="en-US" sz="4000">
                  <a:latin typeface="+mj-lt"/>
                </a:rPr>
                <a:t>2736</a:t>
              </a:r>
              <a:r>
                <a:rPr lang="en-US" sz="4000" baseline="-25000">
                  <a:latin typeface="+mj-lt"/>
                </a:rPr>
                <a:t>16</a:t>
              </a:r>
            </a:p>
          </p:txBody>
        </p:sp>
        <p:sp>
          <p:nvSpPr>
            <p:cNvPr id="24585" name="Text Box 5"/>
            <p:cNvSpPr txBox="1">
              <a:spLocks noChangeArrowheads="1"/>
            </p:cNvSpPr>
            <p:nvPr/>
          </p:nvSpPr>
          <p:spPr bwMode="auto">
            <a:xfrm>
              <a:off x="2844" y="1488"/>
              <a:ext cx="1770" cy="911"/>
            </a:xfrm>
            <a:prstGeom prst="rect">
              <a:avLst/>
            </a:prstGeom>
            <a:noFill/>
            <a:ln w="9525">
              <a:noFill/>
              <a:miter lim="800000"/>
              <a:headEnd/>
              <a:tailEnd/>
            </a:ln>
          </p:spPr>
          <p:txBody>
            <a:bodyPr wrap="none">
              <a:spAutoFit/>
            </a:bodyPr>
            <a:lstStyle/>
            <a:p>
              <a:pPr marL="457200" indent="-457200"/>
              <a:r>
                <a:rPr lang="en-US">
                  <a:latin typeface="+mj-lt"/>
                </a:rPr>
                <a:t> 4096  256   16       1</a:t>
              </a:r>
            </a:p>
            <a:p>
              <a:pPr marL="457200" indent="-457200"/>
              <a:r>
                <a:rPr lang="en-US">
                  <a:latin typeface="+mj-lt"/>
                </a:rPr>
                <a:t> 16</a:t>
              </a:r>
              <a:r>
                <a:rPr lang="en-US" baseline="30000">
                  <a:latin typeface="+mj-lt"/>
                </a:rPr>
                <a:t>3</a:t>
              </a:r>
              <a:r>
                <a:rPr lang="en-US">
                  <a:latin typeface="+mj-lt"/>
                </a:rPr>
                <a:t>    16</a:t>
              </a:r>
              <a:r>
                <a:rPr lang="en-US" baseline="30000">
                  <a:latin typeface="+mj-lt"/>
                </a:rPr>
                <a:t>2</a:t>
              </a:r>
              <a:r>
                <a:rPr lang="en-US">
                  <a:latin typeface="+mj-lt"/>
                </a:rPr>
                <a:t>    16</a:t>
              </a:r>
              <a:r>
                <a:rPr lang="en-US" baseline="30000">
                  <a:latin typeface="+mj-lt"/>
                </a:rPr>
                <a:t>1</a:t>
              </a:r>
              <a:r>
                <a:rPr lang="en-US">
                  <a:latin typeface="+mj-lt"/>
                </a:rPr>
                <a:t>     16</a:t>
              </a:r>
              <a:r>
                <a:rPr lang="en-US" baseline="30000">
                  <a:latin typeface="+mj-lt"/>
                </a:rPr>
                <a:t>0</a:t>
              </a:r>
            </a:p>
            <a:p>
              <a:pPr marL="457200" indent="-457200"/>
              <a:endParaRPr lang="en-US" baseline="30000">
                <a:latin typeface="+mj-lt"/>
              </a:endParaRPr>
            </a:p>
            <a:p>
              <a:pPr marL="457200" indent="-457200"/>
              <a:r>
                <a:rPr lang="en-US">
                  <a:latin typeface="+mj-lt"/>
                </a:rPr>
                <a:t>  2       7         3       6</a:t>
              </a:r>
            </a:p>
          </p:txBody>
        </p:sp>
      </p:grpSp>
      <p:sp>
        <p:nvSpPr>
          <p:cNvPr id="27654" name="Rectangle 6"/>
          <p:cNvSpPr>
            <a:spLocks noChangeArrowheads="1"/>
          </p:cNvSpPr>
          <p:nvPr/>
        </p:nvSpPr>
        <p:spPr bwMode="auto">
          <a:xfrm>
            <a:off x="-94806" y="4152358"/>
            <a:ext cx="8840882" cy="1241365"/>
          </a:xfrm>
          <a:prstGeom prst="rect">
            <a:avLst/>
          </a:prstGeom>
          <a:noFill/>
          <a:ln w="9525">
            <a:noFill/>
            <a:miter lim="800000"/>
            <a:headEnd/>
            <a:tailEnd/>
          </a:ln>
        </p:spPr>
        <p:txBody>
          <a:bodyPr wrap="none">
            <a:spAutoFit/>
          </a:bodyPr>
          <a:lstStyle/>
          <a:p>
            <a:r>
              <a:rPr lang="en-US" sz="2800" dirty="0">
                <a:latin typeface="+mj-lt"/>
                <a:cs typeface="Times New Roman" pitchFamily="18" charset="0"/>
              </a:rPr>
              <a:t>   d</a:t>
            </a:r>
            <a:r>
              <a:rPr lang="en-US" sz="2800" baseline="-25000" dirty="0">
                <a:latin typeface="+mj-lt"/>
                <a:cs typeface="Times New Roman" pitchFamily="18" charset="0"/>
              </a:rPr>
              <a:t>n</a:t>
            </a:r>
            <a:r>
              <a:rPr lang="en-US" sz="2800" dirty="0">
                <a:latin typeface="+mj-lt"/>
                <a:cs typeface="Times New Roman" pitchFamily="18" charset="0"/>
              </a:rPr>
              <a:t>d</a:t>
            </a:r>
            <a:r>
              <a:rPr lang="en-US" sz="2800" baseline="-25000" dirty="0">
                <a:latin typeface="+mj-lt"/>
                <a:cs typeface="Times New Roman" pitchFamily="18" charset="0"/>
              </a:rPr>
              <a:t>n-1</a:t>
            </a:r>
            <a:r>
              <a:rPr lang="en-US" sz="2800" dirty="0">
                <a:latin typeface="+mj-lt"/>
                <a:cs typeface="Times New Roman" pitchFamily="18" charset="0"/>
              </a:rPr>
              <a:t>…d</a:t>
            </a:r>
            <a:r>
              <a:rPr lang="en-US" sz="2800" baseline="-25000" dirty="0">
                <a:latin typeface="+mj-lt"/>
                <a:cs typeface="Times New Roman" pitchFamily="18" charset="0"/>
              </a:rPr>
              <a:t>1</a:t>
            </a:r>
            <a:r>
              <a:rPr lang="en-US" sz="2800" dirty="0">
                <a:latin typeface="+mj-lt"/>
                <a:cs typeface="Times New Roman" pitchFamily="18" charset="0"/>
              </a:rPr>
              <a:t>d</a:t>
            </a:r>
            <a:r>
              <a:rPr lang="en-US" sz="2800" baseline="-25000" dirty="0">
                <a:latin typeface="+mj-lt"/>
                <a:cs typeface="Times New Roman" pitchFamily="18" charset="0"/>
              </a:rPr>
              <a:t>0</a:t>
            </a:r>
            <a:r>
              <a:rPr lang="en-US" sz="2800" dirty="0">
                <a:latin typeface="+mj-lt"/>
                <a:cs typeface="Times New Roman" pitchFamily="18" charset="0"/>
              </a:rPr>
              <a:t> =  </a:t>
            </a:r>
            <a:r>
              <a:rPr lang="en-US" sz="2800" dirty="0" err="1">
                <a:latin typeface="+mj-lt"/>
                <a:cs typeface="Times New Roman" pitchFamily="18" charset="0"/>
              </a:rPr>
              <a:t>d</a:t>
            </a:r>
            <a:r>
              <a:rPr lang="en-US" sz="2800" baseline="-30000" dirty="0" err="1">
                <a:latin typeface="+mj-lt"/>
                <a:cs typeface="Times New Roman" pitchFamily="18" charset="0"/>
              </a:rPr>
              <a:t>n</a:t>
            </a:r>
            <a:r>
              <a:rPr lang="en-US" sz="2800" dirty="0">
                <a:latin typeface="+mj-lt"/>
                <a:cs typeface="Times New Roman" pitchFamily="18" charset="0"/>
              </a:rPr>
              <a:t> x 16</a:t>
            </a:r>
            <a:r>
              <a:rPr lang="en-US" sz="2800" baseline="30000" dirty="0">
                <a:latin typeface="+mj-lt"/>
                <a:cs typeface="Times New Roman" pitchFamily="18" charset="0"/>
              </a:rPr>
              <a:t>n</a:t>
            </a:r>
            <a:r>
              <a:rPr lang="en-US" sz="2800" dirty="0">
                <a:latin typeface="+mj-lt"/>
                <a:cs typeface="Times New Roman" pitchFamily="18" charset="0"/>
              </a:rPr>
              <a:t> + d</a:t>
            </a:r>
            <a:r>
              <a:rPr lang="en-US" sz="2800" baseline="-30000" dirty="0">
                <a:latin typeface="+mj-lt"/>
                <a:cs typeface="Times New Roman" pitchFamily="18" charset="0"/>
              </a:rPr>
              <a:t>n-1 </a:t>
            </a:r>
            <a:r>
              <a:rPr lang="en-US" sz="2800" dirty="0">
                <a:latin typeface="+mj-lt"/>
                <a:cs typeface="Times New Roman" pitchFamily="18" charset="0"/>
              </a:rPr>
              <a:t>x 16</a:t>
            </a:r>
            <a:r>
              <a:rPr lang="en-US" sz="2800" baseline="30000" dirty="0">
                <a:latin typeface="+mj-lt"/>
                <a:cs typeface="Times New Roman" pitchFamily="18" charset="0"/>
              </a:rPr>
              <a:t>n-1 </a:t>
            </a:r>
            <a:r>
              <a:rPr lang="en-US" sz="2800" dirty="0">
                <a:latin typeface="+mj-lt"/>
                <a:cs typeface="Times New Roman" pitchFamily="18" charset="0"/>
              </a:rPr>
              <a:t>+ … d</a:t>
            </a:r>
            <a:r>
              <a:rPr lang="en-US" sz="2800" baseline="-30000" dirty="0">
                <a:latin typeface="+mj-lt"/>
                <a:cs typeface="Times New Roman" pitchFamily="18" charset="0"/>
              </a:rPr>
              <a:t>1</a:t>
            </a:r>
            <a:r>
              <a:rPr lang="en-US" sz="2800" dirty="0">
                <a:latin typeface="+mj-lt"/>
                <a:cs typeface="Times New Roman" pitchFamily="18" charset="0"/>
              </a:rPr>
              <a:t> x 16</a:t>
            </a:r>
            <a:r>
              <a:rPr lang="en-US" sz="2800" baseline="30000" dirty="0">
                <a:latin typeface="+mj-lt"/>
                <a:cs typeface="Times New Roman" pitchFamily="18" charset="0"/>
              </a:rPr>
              <a:t>1  </a:t>
            </a:r>
            <a:r>
              <a:rPr lang="en-US" sz="2800" dirty="0">
                <a:latin typeface="+mj-lt"/>
                <a:cs typeface="Times New Roman" pitchFamily="18" charset="0"/>
              </a:rPr>
              <a:t>+  d</a:t>
            </a:r>
            <a:r>
              <a:rPr lang="en-US" sz="2800" baseline="-30000" dirty="0">
                <a:latin typeface="+mj-lt"/>
                <a:cs typeface="Times New Roman" pitchFamily="18" charset="0"/>
              </a:rPr>
              <a:t>o</a:t>
            </a:r>
            <a:r>
              <a:rPr lang="en-US" sz="2800" dirty="0">
                <a:latin typeface="+mj-lt"/>
                <a:cs typeface="Times New Roman" pitchFamily="18" charset="0"/>
              </a:rPr>
              <a:t> x 16</a:t>
            </a:r>
            <a:r>
              <a:rPr lang="en-US" sz="2800" baseline="30000" dirty="0">
                <a:latin typeface="+mj-lt"/>
                <a:cs typeface="Times New Roman" pitchFamily="18" charset="0"/>
              </a:rPr>
              <a:t>0</a:t>
            </a:r>
          </a:p>
          <a:p>
            <a:endParaRPr lang="en-US" sz="2800" baseline="30000" dirty="0">
              <a:latin typeface="+mj-lt"/>
              <a:cs typeface="Times New Roman" pitchFamily="18" charset="0"/>
            </a:endParaRPr>
          </a:p>
          <a:p>
            <a:r>
              <a:rPr lang="en-US" sz="2800" dirty="0">
                <a:latin typeface="+mj-lt"/>
                <a:cs typeface="Times New Roman" pitchFamily="18" charset="0"/>
              </a:rPr>
              <a:t>        where: 0 </a:t>
            </a:r>
            <a:r>
              <a:rPr lang="en-US" sz="2800" dirty="0">
                <a:latin typeface="Symbol" pitchFamily="18" charset="2"/>
                <a:cs typeface="Times New Roman" pitchFamily="18" charset="0"/>
              </a:rPr>
              <a:t>£ </a:t>
            </a:r>
            <a:r>
              <a:rPr lang="en-US" sz="2800" dirty="0">
                <a:latin typeface="+mj-lt"/>
                <a:cs typeface="Times New Roman" pitchFamily="18" charset="0"/>
              </a:rPr>
              <a:t>d </a:t>
            </a:r>
            <a:r>
              <a:rPr lang="en-US" sz="2800" dirty="0">
                <a:latin typeface="Symbol" pitchFamily="18" charset="2"/>
                <a:cs typeface="Times New Roman" pitchFamily="18" charset="0"/>
              </a:rPr>
              <a:t>£</a:t>
            </a:r>
            <a:r>
              <a:rPr lang="en-US" sz="2800" dirty="0">
                <a:latin typeface="+mj-lt"/>
                <a:cs typeface="Times New Roman" pitchFamily="18" charset="0"/>
              </a:rPr>
              <a:t> 15 </a:t>
            </a:r>
            <a:r>
              <a:rPr lang="en-US" sz="2800" dirty="0">
                <a:solidFill>
                  <a:srgbClr val="FF0000"/>
                </a:solidFill>
                <a:latin typeface="+mj-lt"/>
                <a:cs typeface="Times New Roman" pitchFamily="18" charset="0"/>
              </a:rPr>
              <a:t>!!     </a:t>
            </a:r>
            <a:endParaRPr lang="en-US" sz="2800" baseline="30000" dirty="0">
              <a:latin typeface="+mj-lt"/>
              <a:cs typeface="Times New Roman" pitchFamily="18" charset="0"/>
            </a:endParaRPr>
          </a:p>
        </p:txBody>
      </p:sp>
      <p:sp>
        <p:nvSpPr>
          <p:cNvPr id="27655" name="Rectangle 7"/>
          <p:cNvSpPr>
            <a:spLocks noChangeArrowheads="1"/>
          </p:cNvSpPr>
          <p:nvPr/>
        </p:nvSpPr>
        <p:spPr bwMode="auto">
          <a:xfrm>
            <a:off x="1043197" y="3514344"/>
            <a:ext cx="6838950"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2736</a:t>
            </a:r>
            <a:r>
              <a:rPr lang="en-US" sz="2800" baseline="-25000">
                <a:latin typeface="+mj-lt"/>
                <a:cs typeface="Times New Roman" pitchFamily="18" charset="0"/>
              </a:rPr>
              <a:t>16</a:t>
            </a:r>
            <a:r>
              <a:rPr lang="en-US" sz="2800">
                <a:latin typeface="+mj-lt"/>
                <a:cs typeface="Times New Roman" pitchFamily="18" charset="0"/>
              </a:rPr>
              <a:t> =  2 x 16</a:t>
            </a:r>
            <a:r>
              <a:rPr lang="en-US" sz="2800" baseline="30000">
                <a:latin typeface="+mj-lt"/>
                <a:cs typeface="Times New Roman" pitchFamily="18" charset="0"/>
              </a:rPr>
              <a:t>3</a:t>
            </a:r>
            <a:r>
              <a:rPr lang="en-US" sz="2800">
                <a:latin typeface="+mj-lt"/>
                <a:cs typeface="Times New Roman" pitchFamily="18" charset="0"/>
              </a:rPr>
              <a:t> + 7</a:t>
            </a:r>
            <a:r>
              <a:rPr lang="en-US" sz="2800" baseline="-30000">
                <a:latin typeface="+mj-lt"/>
                <a:cs typeface="Times New Roman" pitchFamily="18" charset="0"/>
              </a:rPr>
              <a:t> </a:t>
            </a:r>
            <a:r>
              <a:rPr lang="en-US" sz="2800">
                <a:latin typeface="+mj-lt"/>
                <a:cs typeface="Times New Roman" pitchFamily="18" charset="0"/>
              </a:rPr>
              <a:t>x 16</a:t>
            </a:r>
            <a:r>
              <a:rPr lang="en-US" sz="2800" baseline="30000">
                <a:latin typeface="+mj-lt"/>
                <a:cs typeface="Times New Roman" pitchFamily="18" charset="0"/>
              </a:rPr>
              <a:t>2 </a:t>
            </a:r>
            <a:r>
              <a:rPr lang="en-US" sz="2800">
                <a:latin typeface="+mj-lt"/>
                <a:cs typeface="Times New Roman" pitchFamily="18" charset="0"/>
              </a:rPr>
              <a:t>+ 3 x 16</a:t>
            </a:r>
            <a:r>
              <a:rPr lang="en-US" sz="2800" baseline="30000">
                <a:latin typeface="+mj-lt"/>
                <a:cs typeface="Times New Roman" pitchFamily="18" charset="0"/>
              </a:rPr>
              <a:t>1  </a:t>
            </a:r>
            <a:r>
              <a:rPr lang="en-US" sz="2800">
                <a:latin typeface="+mj-lt"/>
                <a:cs typeface="Times New Roman" pitchFamily="18" charset="0"/>
              </a:rPr>
              <a:t>+  6 x 16</a:t>
            </a:r>
            <a:r>
              <a:rPr lang="en-US" sz="2800" baseline="30000">
                <a:latin typeface="+mj-lt"/>
                <a:cs typeface="Times New Roman" pitchFamily="18" charset="0"/>
              </a:rPr>
              <a:t>0</a:t>
            </a:r>
          </a:p>
        </p:txBody>
      </p:sp>
      <p:sp>
        <p:nvSpPr>
          <p:cNvPr id="24582" name="Text Box 12"/>
          <p:cNvSpPr txBox="1">
            <a:spLocks noChangeArrowheads="1"/>
          </p:cNvSpPr>
          <p:nvPr/>
        </p:nvSpPr>
        <p:spPr bwMode="auto">
          <a:xfrm>
            <a:off x="585997" y="923544"/>
            <a:ext cx="4226222" cy="954107"/>
          </a:xfrm>
          <a:prstGeom prst="rect">
            <a:avLst/>
          </a:prstGeom>
          <a:noFill/>
          <a:ln w="9525">
            <a:noFill/>
            <a:miter lim="800000"/>
            <a:headEnd/>
            <a:tailEnd/>
          </a:ln>
        </p:spPr>
        <p:txBody>
          <a:bodyPr wrap="none">
            <a:spAutoFit/>
          </a:bodyPr>
          <a:lstStyle/>
          <a:p>
            <a:pPr>
              <a:spcBef>
                <a:spcPct val="20000"/>
              </a:spcBef>
            </a:pPr>
            <a:r>
              <a:rPr lang="en-US" sz="3200">
                <a:latin typeface="+mj-lt"/>
              </a:rPr>
              <a:t>Radix or Base 16 (Why?)</a:t>
            </a:r>
          </a:p>
          <a:p>
            <a:endParaRPr lang="en-US">
              <a:latin typeface="+mj-lt"/>
            </a:endParaRPr>
          </a:p>
        </p:txBody>
      </p:sp>
      <p:sp>
        <p:nvSpPr>
          <p:cNvPr id="27661" name="Text Box 13"/>
          <p:cNvSpPr txBox="1">
            <a:spLocks noChangeArrowheads="1"/>
          </p:cNvSpPr>
          <p:nvPr/>
        </p:nvSpPr>
        <p:spPr bwMode="auto">
          <a:xfrm>
            <a:off x="7501147" y="542544"/>
            <a:ext cx="1196161" cy="2677656"/>
          </a:xfrm>
          <a:prstGeom prst="rect">
            <a:avLst/>
          </a:prstGeom>
          <a:noFill/>
          <a:ln w="9525">
            <a:noFill/>
            <a:miter lim="800000"/>
            <a:headEnd/>
            <a:tailEnd/>
          </a:ln>
        </p:spPr>
        <p:txBody>
          <a:bodyPr wrap="none">
            <a:spAutoFit/>
          </a:bodyPr>
          <a:lstStyle/>
          <a:p>
            <a:r>
              <a:rPr lang="en-US" sz="2800">
                <a:solidFill>
                  <a:srgbClr val="FF0000"/>
                </a:solidFill>
                <a:latin typeface="+mj-lt"/>
                <a:cs typeface="Times New Roman" pitchFamily="18" charset="0"/>
              </a:rPr>
              <a:t>10 =  A</a:t>
            </a:r>
          </a:p>
          <a:p>
            <a:r>
              <a:rPr lang="en-US" sz="2800">
                <a:solidFill>
                  <a:srgbClr val="FF0000"/>
                </a:solidFill>
                <a:latin typeface="+mj-lt"/>
                <a:cs typeface="Times New Roman" pitchFamily="18" charset="0"/>
              </a:rPr>
              <a:t>11 =  B</a:t>
            </a:r>
          </a:p>
          <a:p>
            <a:r>
              <a:rPr lang="en-US" sz="2800">
                <a:solidFill>
                  <a:srgbClr val="FF0000"/>
                </a:solidFill>
                <a:latin typeface="+mj-lt"/>
                <a:cs typeface="Times New Roman" pitchFamily="18" charset="0"/>
              </a:rPr>
              <a:t>12 =  C</a:t>
            </a:r>
          </a:p>
          <a:p>
            <a:r>
              <a:rPr lang="en-US" sz="2800">
                <a:solidFill>
                  <a:srgbClr val="FF0000"/>
                </a:solidFill>
                <a:latin typeface="+mj-lt"/>
                <a:cs typeface="Times New Roman" pitchFamily="18" charset="0"/>
              </a:rPr>
              <a:t>13 =  D</a:t>
            </a:r>
          </a:p>
          <a:p>
            <a:r>
              <a:rPr lang="en-US" sz="2800">
                <a:solidFill>
                  <a:srgbClr val="FF0000"/>
                </a:solidFill>
                <a:latin typeface="+mj-lt"/>
                <a:cs typeface="Times New Roman" pitchFamily="18" charset="0"/>
              </a:rPr>
              <a:t>14 =  E</a:t>
            </a:r>
          </a:p>
          <a:p>
            <a:r>
              <a:rPr lang="en-US" sz="2800">
                <a:solidFill>
                  <a:srgbClr val="FF0000"/>
                </a:solidFill>
                <a:latin typeface="+mj-lt"/>
                <a:cs typeface="Times New Roman" pitchFamily="18" charset="0"/>
              </a:rPr>
              <a:t>15 =  F</a:t>
            </a:r>
          </a:p>
        </p:txBody>
      </p:sp>
      <p:sp>
        <p:nvSpPr>
          <p:cNvPr id="10" name="Slide Number Placeholder 9"/>
          <p:cNvSpPr>
            <a:spLocks noGrp="1"/>
          </p:cNvSpPr>
          <p:nvPr>
            <p:ph type="sldNum" sz="quarter" idx="12"/>
          </p:nvPr>
        </p:nvSpPr>
        <p:spPr/>
        <p:txBody>
          <a:bodyPr/>
          <a:lstStyle/>
          <a:p>
            <a:pPr>
              <a:defRPr/>
            </a:pPr>
            <a:fld id="{63BD7862-A2CD-4FB8-BFAC-DFDCA2699017}" type="slidenum">
              <a:rPr lang="en-US" smtClean="0"/>
              <a:pPr>
                <a:defRPr/>
              </a:pPr>
              <a:t>32</a:t>
            </a:fld>
            <a:endParaRPr lang="en-US"/>
          </a:p>
        </p:txBody>
      </p:sp>
      <p:sp>
        <p:nvSpPr>
          <p:cNvPr id="3" name="Rectangle 2"/>
          <p:cNvSpPr/>
          <p:nvPr/>
        </p:nvSpPr>
        <p:spPr>
          <a:xfrm>
            <a:off x="567709" y="5512624"/>
            <a:ext cx="6326039" cy="1200329"/>
          </a:xfrm>
          <a:prstGeom prst="rect">
            <a:avLst/>
          </a:prstGeom>
          <a:solidFill>
            <a:schemeClr val="accent1">
              <a:lumMod val="20000"/>
              <a:lumOff val="80000"/>
            </a:schemeClr>
          </a:solidFill>
        </p:spPr>
        <p:txBody>
          <a:bodyPr wrap="square">
            <a:spAutoFit/>
          </a:bodyPr>
          <a:lstStyle/>
          <a:p>
            <a:pPr eaLnBrk="1" hangingPunct="1"/>
            <a:r>
              <a:rPr lang="en-US" dirty="0"/>
              <a:t>Why: Great if you’re a mutant (16 fingers!).   Same reason as octal – better than binary for larger numbers, more popular than octal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P spid="27655" grpId="0" autoUpdateAnimBg="0"/>
      <p:bldP spid="2766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Hexadecimal</a:t>
            </a:r>
          </a:p>
        </p:txBody>
      </p:sp>
      <p:grpSp>
        <p:nvGrpSpPr>
          <p:cNvPr id="2" name="Group 3"/>
          <p:cNvGrpSpPr>
            <a:grpSpLocks/>
          </p:cNvGrpSpPr>
          <p:nvPr/>
        </p:nvGrpSpPr>
        <p:grpSpPr bwMode="auto">
          <a:xfrm>
            <a:off x="2305050" y="2362201"/>
            <a:ext cx="5019675" cy="1446213"/>
            <a:chOff x="1452" y="1488"/>
            <a:chExt cx="3162" cy="911"/>
          </a:xfrm>
        </p:grpSpPr>
        <p:sp>
          <p:nvSpPr>
            <p:cNvPr id="25608" name="Text Box 4"/>
            <p:cNvSpPr txBox="1">
              <a:spLocks noChangeArrowheads="1"/>
            </p:cNvSpPr>
            <p:nvPr/>
          </p:nvSpPr>
          <p:spPr bwMode="auto">
            <a:xfrm>
              <a:off x="1452" y="1632"/>
              <a:ext cx="997" cy="446"/>
            </a:xfrm>
            <a:prstGeom prst="rect">
              <a:avLst/>
            </a:prstGeom>
            <a:noFill/>
            <a:ln w="9525">
              <a:noFill/>
              <a:miter lim="800000"/>
              <a:headEnd/>
              <a:tailEnd/>
            </a:ln>
          </p:spPr>
          <p:txBody>
            <a:bodyPr wrap="none">
              <a:spAutoFit/>
            </a:bodyPr>
            <a:lstStyle/>
            <a:p>
              <a:r>
                <a:rPr lang="en-US" sz="4000">
                  <a:latin typeface="+mj-lt"/>
                </a:rPr>
                <a:t>2A3F</a:t>
              </a:r>
              <a:r>
                <a:rPr lang="en-US" sz="4000" baseline="-25000">
                  <a:latin typeface="+mj-lt"/>
                </a:rPr>
                <a:t>16</a:t>
              </a:r>
            </a:p>
          </p:txBody>
        </p:sp>
        <p:sp>
          <p:nvSpPr>
            <p:cNvPr id="25609" name="Text Box 5"/>
            <p:cNvSpPr txBox="1">
              <a:spLocks noChangeArrowheads="1"/>
            </p:cNvSpPr>
            <p:nvPr/>
          </p:nvSpPr>
          <p:spPr bwMode="auto">
            <a:xfrm>
              <a:off x="2844" y="1488"/>
              <a:ext cx="1770" cy="911"/>
            </a:xfrm>
            <a:prstGeom prst="rect">
              <a:avLst/>
            </a:prstGeom>
            <a:noFill/>
            <a:ln w="9525">
              <a:noFill/>
              <a:miter lim="800000"/>
              <a:headEnd/>
              <a:tailEnd/>
            </a:ln>
          </p:spPr>
          <p:txBody>
            <a:bodyPr wrap="none">
              <a:spAutoFit/>
            </a:bodyPr>
            <a:lstStyle/>
            <a:p>
              <a:pPr marL="457200" indent="-457200"/>
              <a:r>
                <a:rPr lang="en-US">
                  <a:latin typeface="+mj-lt"/>
                </a:rPr>
                <a:t> 4096  256   16        1</a:t>
              </a:r>
            </a:p>
            <a:p>
              <a:pPr marL="457200" indent="-457200"/>
              <a:r>
                <a:rPr lang="en-US">
                  <a:latin typeface="+mj-lt"/>
                </a:rPr>
                <a:t> 16</a:t>
              </a:r>
              <a:r>
                <a:rPr lang="en-US" baseline="30000">
                  <a:latin typeface="+mj-lt"/>
                </a:rPr>
                <a:t>3</a:t>
              </a:r>
              <a:r>
                <a:rPr lang="en-US">
                  <a:latin typeface="+mj-lt"/>
                </a:rPr>
                <a:t>    16</a:t>
              </a:r>
              <a:r>
                <a:rPr lang="en-US" baseline="30000">
                  <a:latin typeface="+mj-lt"/>
                </a:rPr>
                <a:t>2</a:t>
              </a:r>
              <a:r>
                <a:rPr lang="en-US">
                  <a:latin typeface="+mj-lt"/>
                </a:rPr>
                <a:t>    16</a:t>
              </a:r>
              <a:r>
                <a:rPr lang="en-US" baseline="30000">
                  <a:latin typeface="+mj-lt"/>
                </a:rPr>
                <a:t>1</a:t>
              </a:r>
              <a:r>
                <a:rPr lang="en-US">
                  <a:latin typeface="+mj-lt"/>
                </a:rPr>
                <a:t>     16</a:t>
              </a:r>
              <a:r>
                <a:rPr lang="en-US" baseline="30000">
                  <a:latin typeface="+mj-lt"/>
                </a:rPr>
                <a:t>0</a:t>
              </a:r>
            </a:p>
            <a:p>
              <a:pPr marL="457200" indent="-457200"/>
              <a:endParaRPr lang="en-US" baseline="30000">
                <a:latin typeface="+mj-lt"/>
              </a:endParaRPr>
            </a:p>
            <a:p>
              <a:pPr marL="457200" indent="-457200"/>
              <a:r>
                <a:rPr lang="en-US">
                  <a:latin typeface="+mj-lt"/>
                </a:rPr>
                <a:t>  2       A         3       F</a:t>
              </a:r>
            </a:p>
          </p:txBody>
        </p:sp>
      </p:grpSp>
      <p:sp>
        <p:nvSpPr>
          <p:cNvPr id="32775" name="Rectangle 7"/>
          <p:cNvSpPr>
            <a:spLocks noChangeArrowheads="1"/>
          </p:cNvSpPr>
          <p:nvPr/>
        </p:nvSpPr>
        <p:spPr bwMode="auto">
          <a:xfrm>
            <a:off x="1162050" y="3962400"/>
            <a:ext cx="6639959" cy="523220"/>
          </a:xfrm>
          <a:prstGeom prst="rect">
            <a:avLst/>
          </a:prstGeom>
          <a:noFill/>
          <a:ln w="9525">
            <a:noFill/>
            <a:miter lim="800000"/>
            <a:headEnd/>
            <a:tailEnd/>
          </a:ln>
        </p:spPr>
        <p:txBody>
          <a:bodyPr wrap="none">
            <a:spAutoFit/>
          </a:bodyPr>
          <a:lstStyle/>
          <a:p>
            <a:r>
              <a:rPr lang="en-US" sz="2800">
                <a:latin typeface="+mj-lt"/>
                <a:cs typeface="Times New Roman" pitchFamily="18" charset="0"/>
              </a:rPr>
              <a:t>2A3F</a:t>
            </a:r>
            <a:r>
              <a:rPr lang="en-US" sz="2800" baseline="-25000">
                <a:latin typeface="+mj-lt"/>
                <a:cs typeface="Times New Roman" pitchFamily="18" charset="0"/>
              </a:rPr>
              <a:t>16</a:t>
            </a:r>
            <a:r>
              <a:rPr lang="en-US" sz="2800">
                <a:latin typeface="+mj-lt"/>
                <a:cs typeface="Times New Roman" pitchFamily="18" charset="0"/>
              </a:rPr>
              <a:t> =  2 x 16</a:t>
            </a:r>
            <a:r>
              <a:rPr lang="en-US" sz="2800" baseline="30000">
                <a:latin typeface="+mj-lt"/>
                <a:cs typeface="Times New Roman" pitchFamily="18" charset="0"/>
              </a:rPr>
              <a:t>3</a:t>
            </a:r>
            <a:r>
              <a:rPr lang="en-US" sz="2800">
                <a:latin typeface="+mj-lt"/>
                <a:cs typeface="Times New Roman" pitchFamily="18" charset="0"/>
              </a:rPr>
              <a:t> + A</a:t>
            </a:r>
            <a:r>
              <a:rPr lang="en-US" sz="2800" baseline="-30000">
                <a:latin typeface="+mj-lt"/>
                <a:cs typeface="Times New Roman" pitchFamily="18" charset="0"/>
              </a:rPr>
              <a:t> </a:t>
            </a:r>
            <a:r>
              <a:rPr lang="en-US" sz="2800">
                <a:latin typeface="+mj-lt"/>
                <a:cs typeface="Times New Roman" pitchFamily="18" charset="0"/>
              </a:rPr>
              <a:t>x 16</a:t>
            </a:r>
            <a:r>
              <a:rPr lang="en-US" sz="2800" baseline="30000">
                <a:latin typeface="+mj-lt"/>
                <a:cs typeface="Times New Roman" pitchFamily="18" charset="0"/>
              </a:rPr>
              <a:t>2 </a:t>
            </a:r>
            <a:r>
              <a:rPr lang="en-US" sz="2800">
                <a:latin typeface="+mj-lt"/>
                <a:cs typeface="Times New Roman" pitchFamily="18" charset="0"/>
              </a:rPr>
              <a:t>+ 3 x 16</a:t>
            </a:r>
            <a:r>
              <a:rPr lang="en-US" sz="2800" baseline="30000">
                <a:latin typeface="+mj-lt"/>
                <a:cs typeface="Times New Roman" pitchFamily="18" charset="0"/>
              </a:rPr>
              <a:t>1  </a:t>
            </a:r>
            <a:r>
              <a:rPr lang="en-US" sz="2800">
                <a:latin typeface="+mj-lt"/>
                <a:cs typeface="Times New Roman" pitchFamily="18" charset="0"/>
              </a:rPr>
              <a:t>+  F x 16</a:t>
            </a:r>
            <a:r>
              <a:rPr lang="en-US" sz="2800" baseline="30000">
                <a:latin typeface="+mj-lt"/>
                <a:cs typeface="Times New Roman" pitchFamily="18" charset="0"/>
              </a:rPr>
              <a:t>0</a:t>
            </a:r>
          </a:p>
        </p:txBody>
      </p:sp>
      <p:sp>
        <p:nvSpPr>
          <p:cNvPr id="25605" name="Text Box 9"/>
          <p:cNvSpPr txBox="1">
            <a:spLocks noChangeArrowheads="1"/>
          </p:cNvSpPr>
          <p:nvPr/>
        </p:nvSpPr>
        <p:spPr bwMode="auto">
          <a:xfrm>
            <a:off x="7620000" y="990600"/>
            <a:ext cx="1196161" cy="2677656"/>
          </a:xfrm>
          <a:prstGeom prst="rect">
            <a:avLst/>
          </a:prstGeom>
          <a:noFill/>
          <a:ln w="9525">
            <a:noFill/>
            <a:miter lim="800000"/>
            <a:headEnd/>
            <a:tailEnd/>
          </a:ln>
        </p:spPr>
        <p:txBody>
          <a:bodyPr wrap="none">
            <a:spAutoFit/>
          </a:bodyPr>
          <a:lstStyle/>
          <a:p>
            <a:r>
              <a:rPr lang="en-US" sz="2800">
                <a:solidFill>
                  <a:srgbClr val="FF0000"/>
                </a:solidFill>
                <a:latin typeface="+mj-lt"/>
                <a:cs typeface="Times New Roman" pitchFamily="18" charset="0"/>
              </a:rPr>
              <a:t>10 =  A</a:t>
            </a:r>
          </a:p>
          <a:p>
            <a:r>
              <a:rPr lang="en-US" sz="2800">
                <a:solidFill>
                  <a:srgbClr val="FF0000"/>
                </a:solidFill>
                <a:latin typeface="+mj-lt"/>
                <a:cs typeface="Times New Roman" pitchFamily="18" charset="0"/>
              </a:rPr>
              <a:t>11 =  B</a:t>
            </a:r>
          </a:p>
          <a:p>
            <a:r>
              <a:rPr lang="en-US" sz="2800">
                <a:solidFill>
                  <a:srgbClr val="FF0000"/>
                </a:solidFill>
                <a:latin typeface="+mj-lt"/>
                <a:cs typeface="Times New Roman" pitchFamily="18" charset="0"/>
              </a:rPr>
              <a:t>12 =  C</a:t>
            </a:r>
          </a:p>
          <a:p>
            <a:r>
              <a:rPr lang="en-US" sz="2800">
                <a:solidFill>
                  <a:srgbClr val="FF0000"/>
                </a:solidFill>
                <a:latin typeface="+mj-lt"/>
                <a:cs typeface="Times New Roman" pitchFamily="18" charset="0"/>
              </a:rPr>
              <a:t>13 =  D</a:t>
            </a:r>
          </a:p>
          <a:p>
            <a:r>
              <a:rPr lang="en-US" sz="2800">
                <a:solidFill>
                  <a:srgbClr val="FF0000"/>
                </a:solidFill>
                <a:latin typeface="+mj-lt"/>
                <a:cs typeface="Times New Roman" pitchFamily="18" charset="0"/>
              </a:rPr>
              <a:t>14 =  E</a:t>
            </a:r>
          </a:p>
          <a:p>
            <a:r>
              <a:rPr lang="en-US" sz="2800">
                <a:solidFill>
                  <a:srgbClr val="FF0000"/>
                </a:solidFill>
                <a:latin typeface="+mj-lt"/>
                <a:cs typeface="Times New Roman" pitchFamily="18" charset="0"/>
              </a:rPr>
              <a:t>15 =  F</a:t>
            </a:r>
          </a:p>
        </p:txBody>
      </p:sp>
      <p:sp>
        <p:nvSpPr>
          <p:cNvPr id="32778" name="Rectangle 10"/>
          <p:cNvSpPr>
            <a:spLocks noChangeArrowheads="1"/>
          </p:cNvSpPr>
          <p:nvPr/>
        </p:nvSpPr>
        <p:spPr bwMode="auto">
          <a:xfrm>
            <a:off x="1143000" y="4648200"/>
            <a:ext cx="7433445" cy="523220"/>
          </a:xfrm>
          <a:prstGeom prst="rect">
            <a:avLst/>
          </a:prstGeom>
          <a:noFill/>
          <a:ln w="9525">
            <a:noFill/>
            <a:miter lim="800000"/>
            <a:headEnd/>
            <a:tailEnd/>
          </a:ln>
        </p:spPr>
        <p:txBody>
          <a:bodyPr wrap="none">
            <a:spAutoFit/>
          </a:bodyPr>
          <a:lstStyle/>
          <a:p>
            <a:r>
              <a:rPr lang="en-US" sz="2800">
                <a:latin typeface="+mj-lt"/>
                <a:cs typeface="Times New Roman" pitchFamily="18" charset="0"/>
              </a:rPr>
              <a:t>2A3F</a:t>
            </a:r>
            <a:r>
              <a:rPr lang="en-US" sz="2800" baseline="-25000">
                <a:latin typeface="+mj-lt"/>
                <a:cs typeface="Times New Roman" pitchFamily="18" charset="0"/>
              </a:rPr>
              <a:t>16</a:t>
            </a:r>
            <a:r>
              <a:rPr lang="en-US" sz="2800">
                <a:latin typeface="+mj-lt"/>
                <a:cs typeface="Times New Roman" pitchFamily="18" charset="0"/>
              </a:rPr>
              <a:t> =  2 x 16</a:t>
            </a:r>
            <a:r>
              <a:rPr lang="en-US" sz="2800" baseline="30000">
                <a:latin typeface="+mj-lt"/>
                <a:cs typeface="Times New Roman" pitchFamily="18" charset="0"/>
              </a:rPr>
              <a:t>3</a:t>
            </a:r>
            <a:r>
              <a:rPr lang="en-US" sz="2800">
                <a:latin typeface="+mj-lt"/>
                <a:cs typeface="Times New Roman" pitchFamily="18" charset="0"/>
              </a:rPr>
              <a:t> + (10)</a:t>
            </a:r>
            <a:r>
              <a:rPr lang="en-US" sz="2800" baseline="-30000">
                <a:latin typeface="+mj-lt"/>
                <a:cs typeface="Times New Roman" pitchFamily="18" charset="0"/>
              </a:rPr>
              <a:t> </a:t>
            </a:r>
            <a:r>
              <a:rPr lang="en-US" sz="2800">
                <a:latin typeface="+mj-lt"/>
                <a:cs typeface="Times New Roman" pitchFamily="18" charset="0"/>
              </a:rPr>
              <a:t>x 16</a:t>
            </a:r>
            <a:r>
              <a:rPr lang="en-US" sz="2800" baseline="30000">
                <a:latin typeface="+mj-lt"/>
                <a:cs typeface="Times New Roman" pitchFamily="18" charset="0"/>
              </a:rPr>
              <a:t>2 </a:t>
            </a:r>
            <a:r>
              <a:rPr lang="en-US" sz="2800">
                <a:latin typeface="+mj-lt"/>
                <a:cs typeface="Times New Roman" pitchFamily="18" charset="0"/>
              </a:rPr>
              <a:t>+ 3 x 16</a:t>
            </a:r>
            <a:r>
              <a:rPr lang="en-US" sz="2800" baseline="30000">
                <a:latin typeface="+mj-lt"/>
                <a:cs typeface="Times New Roman" pitchFamily="18" charset="0"/>
              </a:rPr>
              <a:t>1  </a:t>
            </a:r>
            <a:r>
              <a:rPr lang="en-US" sz="2800">
                <a:latin typeface="+mj-lt"/>
                <a:cs typeface="Times New Roman" pitchFamily="18" charset="0"/>
              </a:rPr>
              <a:t>+  (15) x 16</a:t>
            </a:r>
            <a:r>
              <a:rPr lang="en-US" sz="2800" baseline="30000">
                <a:latin typeface="+mj-lt"/>
                <a:cs typeface="Times New Roman" pitchFamily="18" charset="0"/>
              </a:rPr>
              <a:t>0</a:t>
            </a:r>
          </a:p>
        </p:txBody>
      </p:sp>
      <p:sp>
        <p:nvSpPr>
          <p:cNvPr id="32779" name="Rectangle 11"/>
          <p:cNvSpPr>
            <a:spLocks noChangeArrowheads="1"/>
          </p:cNvSpPr>
          <p:nvPr/>
        </p:nvSpPr>
        <p:spPr bwMode="auto">
          <a:xfrm>
            <a:off x="1143000" y="5334000"/>
            <a:ext cx="2833688"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2A3F</a:t>
            </a:r>
            <a:r>
              <a:rPr lang="en-US" sz="2800" baseline="-25000">
                <a:latin typeface="+mj-lt"/>
                <a:cs typeface="Times New Roman" pitchFamily="18" charset="0"/>
              </a:rPr>
              <a:t>16</a:t>
            </a:r>
            <a:r>
              <a:rPr lang="en-US" sz="2800">
                <a:latin typeface="+mj-lt"/>
                <a:cs typeface="Times New Roman" pitchFamily="18" charset="0"/>
              </a:rPr>
              <a:t> =  10815</a:t>
            </a:r>
            <a:r>
              <a:rPr lang="en-US" sz="2800" baseline="-25000">
                <a:latin typeface="+mj-lt"/>
                <a:cs typeface="Times New Roman" pitchFamily="18" charset="0"/>
              </a:rPr>
              <a:t>10</a:t>
            </a:r>
          </a:p>
        </p:txBody>
      </p:sp>
      <p:sp>
        <p:nvSpPr>
          <p:cNvPr id="10" name="Slide Number Placeholder 9"/>
          <p:cNvSpPr>
            <a:spLocks noGrp="1"/>
          </p:cNvSpPr>
          <p:nvPr>
            <p:ph type="sldNum" sz="quarter" idx="12"/>
          </p:nvPr>
        </p:nvSpPr>
        <p:spPr/>
        <p:txBody>
          <a:bodyPr/>
          <a:lstStyle/>
          <a:p>
            <a:pPr>
              <a:defRPr/>
            </a:pPr>
            <a:fld id="{63BD7862-A2CD-4FB8-BFAC-DFDCA2699017}"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utoUpdateAnimBg="0"/>
      <p:bldP spid="32778" grpId="0" autoUpdateAnimBg="0"/>
      <p:bldP spid="3277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Hexadecimal</a:t>
            </a:r>
          </a:p>
        </p:txBody>
      </p:sp>
      <p:sp>
        <p:nvSpPr>
          <p:cNvPr id="26627" name="Text Box 6"/>
          <p:cNvSpPr txBox="1">
            <a:spLocks noChangeArrowheads="1"/>
          </p:cNvSpPr>
          <p:nvPr/>
        </p:nvSpPr>
        <p:spPr bwMode="auto">
          <a:xfrm>
            <a:off x="704850" y="1371600"/>
            <a:ext cx="4324645" cy="1545038"/>
          </a:xfrm>
          <a:prstGeom prst="rect">
            <a:avLst/>
          </a:prstGeom>
          <a:noFill/>
          <a:ln w="9525">
            <a:noFill/>
            <a:miter lim="800000"/>
            <a:headEnd/>
            <a:tailEnd/>
          </a:ln>
        </p:spPr>
        <p:txBody>
          <a:bodyPr wrap="none">
            <a:spAutoFit/>
          </a:bodyPr>
          <a:lstStyle/>
          <a:p>
            <a:pPr>
              <a:spcBef>
                <a:spcPct val="20000"/>
              </a:spcBef>
            </a:pPr>
            <a:r>
              <a:rPr lang="en-US" sz="3200" dirty="0">
                <a:latin typeface="+mj-lt"/>
              </a:rPr>
              <a:t>Radix or Base 16 (Why?)</a:t>
            </a:r>
          </a:p>
          <a:p>
            <a:pPr>
              <a:spcBef>
                <a:spcPct val="20000"/>
              </a:spcBef>
            </a:pPr>
            <a:r>
              <a:rPr lang="en-US" sz="3200" i="1" dirty="0">
                <a:solidFill>
                  <a:srgbClr val="FF0000"/>
                </a:solidFill>
                <a:latin typeface="+mj-lt"/>
              </a:rPr>
              <a:t>Groups of 4 bits </a:t>
            </a:r>
            <a:r>
              <a:rPr lang="en-US" sz="3200" dirty="0">
                <a:latin typeface="+mj-lt"/>
              </a:rPr>
              <a:t>(16 = 2</a:t>
            </a:r>
            <a:r>
              <a:rPr lang="en-US" sz="3200" baseline="30000" dirty="0">
                <a:latin typeface="+mj-lt"/>
              </a:rPr>
              <a:t>4</a:t>
            </a:r>
            <a:r>
              <a:rPr lang="en-US" sz="3200" dirty="0">
                <a:latin typeface="+mj-lt"/>
              </a:rPr>
              <a:t>)</a:t>
            </a:r>
          </a:p>
          <a:p>
            <a:endParaRPr lang="en-US" dirty="0">
              <a:latin typeface="+mj-lt"/>
            </a:endParaRPr>
          </a:p>
        </p:txBody>
      </p:sp>
      <p:grpSp>
        <p:nvGrpSpPr>
          <p:cNvPr id="2" name="Group 36"/>
          <p:cNvGrpSpPr>
            <a:grpSpLocks/>
          </p:cNvGrpSpPr>
          <p:nvPr/>
        </p:nvGrpSpPr>
        <p:grpSpPr bwMode="auto">
          <a:xfrm>
            <a:off x="1905000" y="4419600"/>
            <a:ext cx="6799263" cy="1646238"/>
            <a:chOff x="1200" y="2784"/>
            <a:chExt cx="4283" cy="1037"/>
          </a:xfrm>
        </p:grpSpPr>
        <p:sp>
          <p:nvSpPr>
            <p:cNvPr id="26638" name="Text Box 7"/>
            <p:cNvSpPr txBox="1">
              <a:spLocks noChangeArrowheads="1"/>
            </p:cNvSpPr>
            <p:nvPr/>
          </p:nvSpPr>
          <p:spPr bwMode="auto">
            <a:xfrm>
              <a:off x="2784" y="2784"/>
              <a:ext cx="214" cy="291"/>
            </a:xfrm>
            <a:prstGeom prst="rect">
              <a:avLst/>
            </a:prstGeom>
            <a:noFill/>
            <a:ln w="9525">
              <a:noFill/>
              <a:miter lim="800000"/>
              <a:headEnd/>
              <a:tailEnd/>
            </a:ln>
          </p:spPr>
          <p:txBody>
            <a:bodyPr wrap="none">
              <a:spAutoFit/>
            </a:bodyPr>
            <a:lstStyle/>
            <a:p>
              <a:r>
                <a:rPr lang="en-US">
                  <a:latin typeface="+mj-lt"/>
                </a:rPr>
                <a:t>2</a:t>
              </a:r>
            </a:p>
          </p:txBody>
        </p:sp>
        <p:sp>
          <p:nvSpPr>
            <p:cNvPr id="26639" name="Text Box 8"/>
            <p:cNvSpPr txBox="1">
              <a:spLocks noChangeArrowheads="1"/>
            </p:cNvSpPr>
            <p:nvPr/>
          </p:nvSpPr>
          <p:spPr bwMode="auto">
            <a:xfrm>
              <a:off x="3456" y="2784"/>
              <a:ext cx="228" cy="291"/>
            </a:xfrm>
            <a:prstGeom prst="rect">
              <a:avLst/>
            </a:prstGeom>
            <a:noFill/>
            <a:ln w="9525">
              <a:noFill/>
              <a:miter lim="800000"/>
              <a:headEnd/>
              <a:tailEnd/>
            </a:ln>
          </p:spPr>
          <p:txBody>
            <a:bodyPr wrap="none">
              <a:spAutoFit/>
            </a:bodyPr>
            <a:lstStyle/>
            <a:p>
              <a:r>
                <a:rPr lang="en-US">
                  <a:latin typeface="+mj-lt"/>
                </a:rPr>
                <a:t>A</a:t>
              </a:r>
            </a:p>
          </p:txBody>
        </p:sp>
        <p:sp>
          <p:nvSpPr>
            <p:cNvPr id="26640" name="Text Box 9"/>
            <p:cNvSpPr txBox="1">
              <a:spLocks noChangeArrowheads="1"/>
            </p:cNvSpPr>
            <p:nvPr/>
          </p:nvSpPr>
          <p:spPr bwMode="auto">
            <a:xfrm>
              <a:off x="4176" y="2784"/>
              <a:ext cx="214" cy="291"/>
            </a:xfrm>
            <a:prstGeom prst="rect">
              <a:avLst/>
            </a:prstGeom>
            <a:noFill/>
            <a:ln w="9525">
              <a:noFill/>
              <a:miter lim="800000"/>
              <a:headEnd/>
              <a:tailEnd/>
            </a:ln>
          </p:spPr>
          <p:txBody>
            <a:bodyPr wrap="none">
              <a:spAutoFit/>
            </a:bodyPr>
            <a:lstStyle/>
            <a:p>
              <a:r>
                <a:rPr lang="en-US">
                  <a:latin typeface="+mj-lt"/>
                </a:rPr>
                <a:t>3</a:t>
              </a:r>
            </a:p>
          </p:txBody>
        </p:sp>
        <p:sp>
          <p:nvSpPr>
            <p:cNvPr id="26641" name="Text Box 10"/>
            <p:cNvSpPr txBox="1">
              <a:spLocks noChangeArrowheads="1"/>
            </p:cNvSpPr>
            <p:nvPr/>
          </p:nvSpPr>
          <p:spPr bwMode="auto">
            <a:xfrm>
              <a:off x="4896" y="2784"/>
              <a:ext cx="205" cy="291"/>
            </a:xfrm>
            <a:prstGeom prst="rect">
              <a:avLst/>
            </a:prstGeom>
            <a:noFill/>
            <a:ln w="9525">
              <a:noFill/>
              <a:miter lim="800000"/>
              <a:headEnd/>
              <a:tailEnd/>
            </a:ln>
          </p:spPr>
          <p:txBody>
            <a:bodyPr wrap="none">
              <a:spAutoFit/>
            </a:bodyPr>
            <a:lstStyle/>
            <a:p>
              <a:r>
                <a:rPr lang="en-US">
                  <a:latin typeface="+mj-lt"/>
                </a:rPr>
                <a:t>F</a:t>
              </a:r>
            </a:p>
          </p:txBody>
        </p:sp>
        <p:grpSp>
          <p:nvGrpSpPr>
            <p:cNvPr id="26642" name="Group 35"/>
            <p:cNvGrpSpPr>
              <a:grpSpLocks/>
            </p:cNvGrpSpPr>
            <p:nvPr/>
          </p:nvGrpSpPr>
          <p:grpSpPr bwMode="auto">
            <a:xfrm>
              <a:off x="1200" y="2976"/>
              <a:ext cx="4283" cy="845"/>
              <a:chOff x="1200" y="2976"/>
              <a:chExt cx="4283" cy="845"/>
            </a:xfrm>
          </p:grpSpPr>
          <p:grpSp>
            <p:nvGrpSpPr>
              <p:cNvPr id="26643" name="Group 3"/>
              <p:cNvGrpSpPr>
                <a:grpSpLocks/>
              </p:cNvGrpSpPr>
              <p:nvPr/>
            </p:nvGrpSpPr>
            <p:grpSpPr bwMode="auto">
              <a:xfrm>
                <a:off x="1200" y="2976"/>
                <a:ext cx="4283" cy="845"/>
                <a:chOff x="1452" y="1488"/>
                <a:chExt cx="4283" cy="845"/>
              </a:xfrm>
            </p:grpSpPr>
            <p:sp>
              <p:nvSpPr>
                <p:cNvPr id="26648" name="Text Box 4"/>
                <p:cNvSpPr txBox="1">
                  <a:spLocks noChangeArrowheads="1"/>
                </p:cNvSpPr>
                <p:nvPr/>
              </p:nvSpPr>
              <p:spPr bwMode="auto">
                <a:xfrm>
                  <a:off x="1452" y="1632"/>
                  <a:ext cx="4283" cy="701"/>
                </a:xfrm>
                <a:prstGeom prst="rect">
                  <a:avLst/>
                </a:prstGeom>
                <a:noFill/>
                <a:ln w="9525">
                  <a:noFill/>
                  <a:miter lim="800000"/>
                  <a:headEnd/>
                  <a:tailEnd/>
                </a:ln>
              </p:spPr>
              <p:txBody>
                <a:bodyPr wrap="none">
                  <a:spAutoFit/>
                </a:bodyPr>
                <a:lstStyle/>
                <a:p>
                  <a:r>
                    <a:rPr lang="en-US" sz="4000">
                      <a:latin typeface="+mj-lt"/>
                    </a:rPr>
                    <a:t>2A3F</a:t>
                  </a:r>
                  <a:r>
                    <a:rPr lang="en-US" sz="4000" baseline="-25000">
                      <a:latin typeface="+mj-lt"/>
                    </a:rPr>
                    <a:t>16 </a:t>
                  </a:r>
                  <a:r>
                    <a:rPr lang="en-US" sz="4000">
                      <a:latin typeface="+mj-lt"/>
                    </a:rPr>
                    <a:t>= 0010 1010 0011 1111</a:t>
                  </a:r>
                  <a:r>
                    <a:rPr lang="en-US" sz="4000" baseline="-25000">
                      <a:latin typeface="+mj-lt"/>
                    </a:rPr>
                    <a:t>2</a:t>
                  </a:r>
                </a:p>
                <a:p>
                  <a:endParaRPr lang="en-US" sz="4000" baseline="-25000">
                    <a:latin typeface="+mj-lt"/>
                  </a:endParaRPr>
                </a:p>
              </p:txBody>
            </p:sp>
            <p:sp>
              <p:nvSpPr>
                <p:cNvPr id="26649" name="Text Box 5"/>
                <p:cNvSpPr txBox="1">
                  <a:spLocks noChangeArrowheads="1"/>
                </p:cNvSpPr>
                <p:nvPr/>
              </p:nvSpPr>
              <p:spPr bwMode="auto">
                <a:xfrm>
                  <a:off x="2844" y="1488"/>
                  <a:ext cx="116" cy="288"/>
                </a:xfrm>
                <a:prstGeom prst="rect">
                  <a:avLst/>
                </a:prstGeom>
                <a:noFill/>
                <a:ln w="9525">
                  <a:noFill/>
                  <a:miter lim="800000"/>
                  <a:headEnd/>
                  <a:tailEnd/>
                </a:ln>
              </p:spPr>
              <p:txBody>
                <a:bodyPr wrap="none">
                  <a:spAutoFit/>
                </a:bodyPr>
                <a:lstStyle/>
                <a:p>
                  <a:pPr marL="457200" indent="-457200"/>
                  <a:endParaRPr lang="en-US">
                    <a:latin typeface="+mj-lt"/>
                  </a:endParaRPr>
                </a:p>
              </p:txBody>
            </p:sp>
          </p:grpSp>
          <p:sp>
            <p:nvSpPr>
              <p:cNvPr id="26644" name="AutoShape 14"/>
              <p:cNvSpPr>
                <a:spLocks/>
              </p:cNvSpPr>
              <p:nvPr/>
            </p:nvSpPr>
            <p:spPr bwMode="auto">
              <a:xfrm rot="5400000">
                <a:off x="4963" y="2813"/>
                <a:ext cx="96" cy="614"/>
              </a:xfrm>
              <a:prstGeom prst="leftBrace">
                <a:avLst>
                  <a:gd name="adj1" fmla="val 53299"/>
                  <a:gd name="adj2" fmla="val 50000"/>
                </a:avLst>
              </a:prstGeom>
              <a:noFill/>
              <a:ln w="9525">
                <a:solidFill>
                  <a:schemeClr val="tx1"/>
                </a:solidFill>
                <a:round/>
                <a:headEnd/>
                <a:tailEnd/>
              </a:ln>
            </p:spPr>
            <p:txBody>
              <a:bodyPr wrap="none" anchor="ctr"/>
              <a:lstStyle/>
              <a:p>
                <a:endParaRPr lang="en-US">
                  <a:latin typeface="+mj-lt"/>
                </a:endParaRPr>
              </a:p>
            </p:txBody>
          </p:sp>
          <p:sp>
            <p:nvSpPr>
              <p:cNvPr id="26645" name="AutoShape 15"/>
              <p:cNvSpPr>
                <a:spLocks/>
              </p:cNvSpPr>
              <p:nvPr/>
            </p:nvSpPr>
            <p:spPr bwMode="auto">
              <a:xfrm rot="5400000">
                <a:off x="4243" y="2813"/>
                <a:ext cx="96" cy="614"/>
              </a:xfrm>
              <a:prstGeom prst="leftBrace">
                <a:avLst>
                  <a:gd name="adj1" fmla="val 53299"/>
                  <a:gd name="adj2" fmla="val 50000"/>
                </a:avLst>
              </a:prstGeom>
              <a:noFill/>
              <a:ln w="9525">
                <a:solidFill>
                  <a:schemeClr val="tx1"/>
                </a:solidFill>
                <a:round/>
                <a:headEnd/>
                <a:tailEnd/>
              </a:ln>
            </p:spPr>
            <p:txBody>
              <a:bodyPr wrap="none" anchor="ctr"/>
              <a:lstStyle/>
              <a:p>
                <a:endParaRPr lang="en-US">
                  <a:latin typeface="+mj-lt"/>
                </a:endParaRPr>
              </a:p>
            </p:txBody>
          </p:sp>
          <p:sp>
            <p:nvSpPr>
              <p:cNvPr id="26646" name="AutoShape 16"/>
              <p:cNvSpPr>
                <a:spLocks/>
              </p:cNvSpPr>
              <p:nvPr/>
            </p:nvSpPr>
            <p:spPr bwMode="auto">
              <a:xfrm rot="5400000">
                <a:off x="3523" y="2813"/>
                <a:ext cx="96" cy="614"/>
              </a:xfrm>
              <a:prstGeom prst="leftBrace">
                <a:avLst>
                  <a:gd name="adj1" fmla="val 53299"/>
                  <a:gd name="adj2" fmla="val 50000"/>
                </a:avLst>
              </a:prstGeom>
              <a:noFill/>
              <a:ln w="9525">
                <a:solidFill>
                  <a:schemeClr val="tx1"/>
                </a:solidFill>
                <a:round/>
                <a:headEnd/>
                <a:tailEnd/>
              </a:ln>
            </p:spPr>
            <p:txBody>
              <a:bodyPr wrap="none" anchor="ctr"/>
              <a:lstStyle/>
              <a:p>
                <a:endParaRPr lang="en-US">
                  <a:latin typeface="+mj-lt"/>
                </a:endParaRPr>
              </a:p>
            </p:txBody>
          </p:sp>
          <p:sp>
            <p:nvSpPr>
              <p:cNvPr id="26647" name="AutoShape 17"/>
              <p:cNvSpPr>
                <a:spLocks/>
              </p:cNvSpPr>
              <p:nvPr/>
            </p:nvSpPr>
            <p:spPr bwMode="auto">
              <a:xfrm rot="5400000">
                <a:off x="2803" y="2813"/>
                <a:ext cx="96" cy="614"/>
              </a:xfrm>
              <a:prstGeom prst="leftBrace">
                <a:avLst>
                  <a:gd name="adj1" fmla="val 53299"/>
                  <a:gd name="adj2" fmla="val 50000"/>
                </a:avLst>
              </a:prstGeom>
              <a:noFill/>
              <a:ln w="9525">
                <a:solidFill>
                  <a:schemeClr val="tx1"/>
                </a:solidFill>
                <a:round/>
                <a:headEnd/>
                <a:tailEnd/>
              </a:ln>
            </p:spPr>
            <p:txBody>
              <a:bodyPr wrap="none" anchor="ctr"/>
              <a:lstStyle/>
              <a:p>
                <a:endParaRPr lang="en-US">
                  <a:latin typeface="+mj-lt"/>
                </a:endParaRPr>
              </a:p>
            </p:txBody>
          </p:sp>
        </p:grpSp>
      </p:grpSp>
      <p:sp>
        <p:nvSpPr>
          <p:cNvPr id="26629" name="Text Box 18"/>
          <p:cNvSpPr txBox="1">
            <a:spLocks noChangeArrowheads="1"/>
          </p:cNvSpPr>
          <p:nvPr/>
        </p:nvSpPr>
        <p:spPr bwMode="auto">
          <a:xfrm>
            <a:off x="7543800" y="228600"/>
            <a:ext cx="1196161" cy="2677656"/>
          </a:xfrm>
          <a:prstGeom prst="rect">
            <a:avLst/>
          </a:prstGeom>
          <a:noFill/>
          <a:ln w="9525">
            <a:noFill/>
            <a:miter lim="800000"/>
            <a:headEnd/>
            <a:tailEnd/>
          </a:ln>
        </p:spPr>
        <p:txBody>
          <a:bodyPr wrap="none">
            <a:spAutoFit/>
          </a:bodyPr>
          <a:lstStyle/>
          <a:p>
            <a:r>
              <a:rPr lang="en-US" sz="2800" dirty="0">
                <a:solidFill>
                  <a:srgbClr val="FF0000"/>
                </a:solidFill>
                <a:latin typeface="+mj-lt"/>
                <a:cs typeface="Times New Roman" pitchFamily="18" charset="0"/>
              </a:rPr>
              <a:t>10 =  A</a:t>
            </a:r>
          </a:p>
          <a:p>
            <a:r>
              <a:rPr lang="en-US" sz="2800" dirty="0">
                <a:solidFill>
                  <a:srgbClr val="FF0000"/>
                </a:solidFill>
                <a:latin typeface="+mj-lt"/>
                <a:cs typeface="Times New Roman" pitchFamily="18" charset="0"/>
              </a:rPr>
              <a:t>11 =  B</a:t>
            </a:r>
          </a:p>
          <a:p>
            <a:r>
              <a:rPr lang="en-US" sz="2800" dirty="0">
                <a:solidFill>
                  <a:srgbClr val="FF0000"/>
                </a:solidFill>
                <a:latin typeface="+mj-lt"/>
                <a:cs typeface="Times New Roman" pitchFamily="18" charset="0"/>
              </a:rPr>
              <a:t>12 =  C</a:t>
            </a:r>
          </a:p>
          <a:p>
            <a:r>
              <a:rPr lang="en-US" sz="2800" dirty="0">
                <a:solidFill>
                  <a:srgbClr val="FF0000"/>
                </a:solidFill>
                <a:latin typeface="+mj-lt"/>
                <a:cs typeface="Times New Roman" pitchFamily="18" charset="0"/>
              </a:rPr>
              <a:t>13 =  D</a:t>
            </a:r>
          </a:p>
          <a:p>
            <a:r>
              <a:rPr lang="en-US" sz="2800" dirty="0">
                <a:solidFill>
                  <a:srgbClr val="FF0000"/>
                </a:solidFill>
                <a:latin typeface="+mj-lt"/>
                <a:cs typeface="Times New Roman" pitchFamily="18" charset="0"/>
              </a:rPr>
              <a:t>14 =  E</a:t>
            </a:r>
          </a:p>
          <a:p>
            <a:r>
              <a:rPr lang="en-US" sz="2800" dirty="0">
                <a:solidFill>
                  <a:srgbClr val="FF0000"/>
                </a:solidFill>
                <a:latin typeface="+mj-lt"/>
                <a:cs typeface="Times New Roman" pitchFamily="18" charset="0"/>
              </a:rPr>
              <a:t>15 =  F</a:t>
            </a:r>
          </a:p>
        </p:txBody>
      </p:sp>
      <p:grpSp>
        <p:nvGrpSpPr>
          <p:cNvPr id="5" name="Group 34"/>
          <p:cNvGrpSpPr>
            <a:grpSpLocks/>
          </p:cNvGrpSpPr>
          <p:nvPr/>
        </p:nvGrpSpPr>
        <p:grpSpPr bwMode="auto">
          <a:xfrm>
            <a:off x="1828800" y="3048000"/>
            <a:ext cx="6799263" cy="1493838"/>
            <a:chOff x="1152" y="1920"/>
            <a:chExt cx="4283" cy="941"/>
          </a:xfrm>
        </p:grpSpPr>
        <p:grpSp>
          <p:nvGrpSpPr>
            <p:cNvPr id="26631" name="Group 19"/>
            <p:cNvGrpSpPr>
              <a:grpSpLocks/>
            </p:cNvGrpSpPr>
            <p:nvPr/>
          </p:nvGrpSpPr>
          <p:grpSpPr bwMode="auto">
            <a:xfrm>
              <a:off x="1152" y="2016"/>
              <a:ext cx="4283" cy="845"/>
              <a:chOff x="1452" y="1488"/>
              <a:chExt cx="4283" cy="845"/>
            </a:xfrm>
          </p:grpSpPr>
          <p:sp>
            <p:nvSpPr>
              <p:cNvPr id="26636" name="Text Box 20"/>
              <p:cNvSpPr txBox="1">
                <a:spLocks noChangeArrowheads="1"/>
              </p:cNvSpPr>
              <p:nvPr/>
            </p:nvSpPr>
            <p:spPr bwMode="auto">
              <a:xfrm>
                <a:off x="1452" y="1632"/>
                <a:ext cx="4283" cy="701"/>
              </a:xfrm>
              <a:prstGeom prst="rect">
                <a:avLst/>
              </a:prstGeom>
              <a:noFill/>
              <a:ln w="9525">
                <a:noFill/>
                <a:miter lim="800000"/>
                <a:headEnd/>
                <a:tailEnd/>
              </a:ln>
            </p:spPr>
            <p:txBody>
              <a:bodyPr wrap="none">
                <a:spAutoFit/>
              </a:bodyPr>
              <a:lstStyle/>
              <a:p>
                <a:r>
                  <a:rPr lang="en-US" sz="4000">
                    <a:latin typeface="+mj-lt"/>
                  </a:rPr>
                  <a:t>2A3F</a:t>
                </a:r>
                <a:r>
                  <a:rPr lang="en-US" sz="4000" baseline="-25000">
                    <a:latin typeface="+mj-lt"/>
                  </a:rPr>
                  <a:t>16 </a:t>
                </a:r>
                <a:r>
                  <a:rPr lang="en-US" sz="4000">
                    <a:latin typeface="+mj-lt"/>
                  </a:rPr>
                  <a:t>= 0010 1010 0011 1111</a:t>
                </a:r>
                <a:r>
                  <a:rPr lang="en-US" sz="4000" baseline="-25000">
                    <a:latin typeface="+mj-lt"/>
                  </a:rPr>
                  <a:t>2</a:t>
                </a:r>
              </a:p>
              <a:p>
                <a:endParaRPr lang="en-US" sz="4000" baseline="-25000">
                  <a:latin typeface="+mj-lt"/>
                </a:endParaRPr>
              </a:p>
            </p:txBody>
          </p:sp>
          <p:sp>
            <p:nvSpPr>
              <p:cNvPr id="26637" name="Text Box 21"/>
              <p:cNvSpPr txBox="1">
                <a:spLocks noChangeArrowheads="1"/>
              </p:cNvSpPr>
              <p:nvPr/>
            </p:nvSpPr>
            <p:spPr bwMode="auto">
              <a:xfrm>
                <a:off x="2844" y="1488"/>
                <a:ext cx="116" cy="288"/>
              </a:xfrm>
              <a:prstGeom prst="rect">
                <a:avLst/>
              </a:prstGeom>
              <a:noFill/>
              <a:ln w="9525">
                <a:noFill/>
                <a:miter lim="800000"/>
                <a:headEnd/>
                <a:tailEnd/>
              </a:ln>
            </p:spPr>
            <p:txBody>
              <a:bodyPr wrap="none">
                <a:spAutoFit/>
              </a:bodyPr>
              <a:lstStyle/>
              <a:p>
                <a:pPr marL="457200" indent="-457200"/>
                <a:endParaRPr lang="en-US">
                  <a:latin typeface="+mj-lt"/>
                </a:endParaRPr>
              </a:p>
            </p:txBody>
          </p:sp>
        </p:grpSp>
        <p:sp>
          <p:nvSpPr>
            <p:cNvPr id="26632" name="Text Box 30"/>
            <p:cNvSpPr txBox="1">
              <a:spLocks noChangeArrowheads="1"/>
            </p:cNvSpPr>
            <p:nvPr/>
          </p:nvSpPr>
          <p:spPr bwMode="auto">
            <a:xfrm>
              <a:off x="2496" y="1920"/>
              <a:ext cx="644" cy="288"/>
            </a:xfrm>
            <a:prstGeom prst="rect">
              <a:avLst/>
            </a:prstGeom>
            <a:noFill/>
            <a:ln w="9525">
              <a:noFill/>
              <a:miter lim="800000"/>
              <a:headEnd/>
              <a:tailEnd/>
            </a:ln>
          </p:spPr>
          <p:txBody>
            <a:bodyPr wrap="none">
              <a:spAutoFit/>
            </a:bodyPr>
            <a:lstStyle/>
            <a:p>
              <a:r>
                <a:rPr lang="en-US">
                  <a:latin typeface="+mj-lt"/>
                </a:rPr>
                <a:t>8 4 2 1</a:t>
              </a:r>
            </a:p>
          </p:txBody>
        </p:sp>
        <p:sp>
          <p:nvSpPr>
            <p:cNvPr id="26633" name="Text Box 31"/>
            <p:cNvSpPr txBox="1">
              <a:spLocks noChangeArrowheads="1"/>
            </p:cNvSpPr>
            <p:nvPr/>
          </p:nvSpPr>
          <p:spPr bwMode="auto">
            <a:xfrm>
              <a:off x="3216" y="1920"/>
              <a:ext cx="644" cy="288"/>
            </a:xfrm>
            <a:prstGeom prst="rect">
              <a:avLst/>
            </a:prstGeom>
            <a:noFill/>
            <a:ln w="9525">
              <a:noFill/>
              <a:miter lim="800000"/>
              <a:headEnd/>
              <a:tailEnd/>
            </a:ln>
          </p:spPr>
          <p:txBody>
            <a:bodyPr wrap="none">
              <a:spAutoFit/>
            </a:bodyPr>
            <a:lstStyle/>
            <a:p>
              <a:r>
                <a:rPr lang="en-US">
                  <a:latin typeface="+mj-lt"/>
                </a:rPr>
                <a:t>8 4 2 1</a:t>
              </a:r>
            </a:p>
          </p:txBody>
        </p:sp>
        <p:sp>
          <p:nvSpPr>
            <p:cNvPr id="26634" name="Text Box 32"/>
            <p:cNvSpPr txBox="1">
              <a:spLocks noChangeArrowheads="1"/>
            </p:cNvSpPr>
            <p:nvPr/>
          </p:nvSpPr>
          <p:spPr bwMode="auto">
            <a:xfrm>
              <a:off x="3888" y="1920"/>
              <a:ext cx="644" cy="288"/>
            </a:xfrm>
            <a:prstGeom prst="rect">
              <a:avLst/>
            </a:prstGeom>
            <a:noFill/>
            <a:ln w="9525">
              <a:noFill/>
              <a:miter lim="800000"/>
              <a:headEnd/>
              <a:tailEnd/>
            </a:ln>
          </p:spPr>
          <p:txBody>
            <a:bodyPr wrap="none">
              <a:spAutoFit/>
            </a:bodyPr>
            <a:lstStyle/>
            <a:p>
              <a:r>
                <a:rPr lang="en-US">
                  <a:latin typeface="+mj-lt"/>
                </a:rPr>
                <a:t>8 4 2 1</a:t>
              </a:r>
            </a:p>
          </p:txBody>
        </p:sp>
        <p:sp>
          <p:nvSpPr>
            <p:cNvPr id="26635" name="Text Box 33"/>
            <p:cNvSpPr txBox="1">
              <a:spLocks noChangeArrowheads="1"/>
            </p:cNvSpPr>
            <p:nvPr/>
          </p:nvSpPr>
          <p:spPr bwMode="auto">
            <a:xfrm>
              <a:off x="4656" y="1920"/>
              <a:ext cx="644" cy="288"/>
            </a:xfrm>
            <a:prstGeom prst="rect">
              <a:avLst/>
            </a:prstGeom>
            <a:noFill/>
            <a:ln w="9525">
              <a:noFill/>
              <a:miter lim="800000"/>
              <a:headEnd/>
              <a:tailEnd/>
            </a:ln>
          </p:spPr>
          <p:txBody>
            <a:bodyPr wrap="none">
              <a:spAutoFit/>
            </a:bodyPr>
            <a:lstStyle/>
            <a:p>
              <a:r>
                <a:rPr lang="en-US">
                  <a:latin typeface="+mj-lt"/>
                </a:rPr>
                <a:t>8 4 2 1</a:t>
              </a:r>
            </a:p>
          </p:txBody>
        </p:sp>
      </p:grpSp>
      <p:sp>
        <p:nvSpPr>
          <p:cNvPr id="26" name="Slide Number Placeholder 25"/>
          <p:cNvSpPr>
            <a:spLocks noGrp="1"/>
          </p:cNvSpPr>
          <p:nvPr>
            <p:ph type="sldNum" sz="quarter" idx="12"/>
          </p:nvPr>
        </p:nvSpPr>
        <p:spPr/>
        <p:txBody>
          <a:bodyPr/>
          <a:lstStyle/>
          <a:p>
            <a:pPr>
              <a:defRPr/>
            </a:pPr>
            <a:fld id="{63BD7862-A2CD-4FB8-BFAC-DFDCA2699017}"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Converting from Binary to Hex</a:t>
            </a:r>
          </a:p>
        </p:txBody>
      </p:sp>
      <p:sp>
        <p:nvSpPr>
          <p:cNvPr id="27651" name="Rectangle 3"/>
          <p:cNvSpPr>
            <a:spLocks noGrp="1" noChangeArrowheads="1"/>
          </p:cNvSpPr>
          <p:nvPr>
            <p:ph type="body" idx="1"/>
          </p:nvPr>
        </p:nvSpPr>
        <p:spPr/>
        <p:txBody>
          <a:bodyPr/>
          <a:lstStyle/>
          <a:p>
            <a:pPr eaLnBrk="1" hangingPunct="1"/>
            <a:r>
              <a:rPr lang="en-US" smtClean="0">
                <a:latin typeface="+mj-lt"/>
              </a:rPr>
              <a:t>Example:  Convert 10111.11 to Hex</a:t>
            </a:r>
          </a:p>
        </p:txBody>
      </p:sp>
      <p:sp>
        <p:nvSpPr>
          <p:cNvPr id="27652" name="Text Box 4"/>
          <p:cNvSpPr txBox="1">
            <a:spLocks noChangeArrowheads="1"/>
          </p:cNvSpPr>
          <p:nvPr/>
        </p:nvSpPr>
        <p:spPr bwMode="auto">
          <a:xfrm>
            <a:off x="1889125" y="2892425"/>
            <a:ext cx="2132315" cy="707886"/>
          </a:xfrm>
          <a:prstGeom prst="rect">
            <a:avLst/>
          </a:prstGeom>
          <a:noFill/>
          <a:ln w="9525">
            <a:noFill/>
            <a:miter lim="800000"/>
            <a:headEnd/>
            <a:tailEnd/>
          </a:ln>
        </p:spPr>
        <p:txBody>
          <a:bodyPr wrap="none">
            <a:spAutoFit/>
          </a:bodyPr>
          <a:lstStyle/>
          <a:p>
            <a:r>
              <a:rPr lang="en-US" sz="4000">
                <a:latin typeface="+mj-lt"/>
              </a:rPr>
              <a:t>10111.11</a:t>
            </a:r>
          </a:p>
        </p:txBody>
      </p:sp>
      <p:sp>
        <p:nvSpPr>
          <p:cNvPr id="49157" name="Text Box 5"/>
          <p:cNvSpPr txBox="1">
            <a:spLocks noChangeArrowheads="1"/>
          </p:cNvSpPr>
          <p:nvPr/>
        </p:nvSpPr>
        <p:spPr bwMode="auto">
          <a:xfrm>
            <a:off x="457200" y="5029200"/>
            <a:ext cx="4370107" cy="707886"/>
          </a:xfrm>
          <a:prstGeom prst="rect">
            <a:avLst/>
          </a:prstGeom>
          <a:noFill/>
          <a:ln w="9525">
            <a:noFill/>
            <a:miter lim="800000"/>
            <a:headEnd/>
            <a:tailEnd/>
          </a:ln>
        </p:spPr>
        <p:txBody>
          <a:bodyPr wrap="none">
            <a:spAutoFit/>
          </a:bodyPr>
          <a:lstStyle/>
          <a:p>
            <a:r>
              <a:rPr lang="en-US" sz="4000" dirty="0">
                <a:latin typeface="+mj-lt"/>
              </a:rPr>
              <a:t>… </a:t>
            </a:r>
            <a:r>
              <a:rPr lang="en-US" sz="4000" dirty="0">
                <a:solidFill>
                  <a:srgbClr val="0070C0"/>
                </a:solidFill>
                <a:latin typeface="+mj-lt"/>
              </a:rPr>
              <a:t>0001</a:t>
            </a:r>
            <a:r>
              <a:rPr lang="en-US" sz="4000" dirty="0">
                <a:solidFill>
                  <a:srgbClr val="00B050"/>
                </a:solidFill>
                <a:latin typeface="+mj-lt"/>
              </a:rPr>
              <a:t>0111</a:t>
            </a:r>
            <a:r>
              <a:rPr lang="en-US" sz="4000" dirty="0">
                <a:latin typeface="+mj-lt"/>
              </a:rPr>
              <a:t>.</a:t>
            </a:r>
            <a:r>
              <a:rPr lang="en-US" sz="4000" dirty="0">
                <a:solidFill>
                  <a:srgbClr val="FF0000"/>
                </a:solidFill>
                <a:latin typeface="+mj-lt"/>
              </a:rPr>
              <a:t>1100</a:t>
            </a:r>
            <a:r>
              <a:rPr lang="en-US" sz="4000" dirty="0">
                <a:latin typeface="+mj-lt"/>
              </a:rPr>
              <a:t> …</a:t>
            </a:r>
          </a:p>
        </p:txBody>
      </p:sp>
      <p:sp>
        <p:nvSpPr>
          <p:cNvPr id="49158" name="AutoShape 6"/>
          <p:cNvSpPr>
            <a:spLocks/>
          </p:cNvSpPr>
          <p:nvPr/>
        </p:nvSpPr>
        <p:spPr bwMode="auto">
          <a:xfrm rot="5400000">
            <a:off x="3787775" y="4187825"/>
            <a:ext cx="152400" cy="990600"/>
          </a:xfrm>
          <a:prstGeom prst="leftBrace">
            <a:avLst>
              <a:gd name="adj1" fmla="val 54167"/>
              <a:gd name="adj2" fmla="val 50000"/>
            </a:avLst>
          </a:prstGeom>
          <a:noFill/>
          <a:ln w="9525">
            <a:solidFill>
              <a:schemeClr val="tx1"/>
            </a:solidFill>
            <a:round/>
            <a:headEnd/>
            <a:tailEnd/>
          </a:ln>
        </p:spPr>
        <p:txBody>
          <a:bodyPr wrap="none" anchor="ctr"/>
          <a:lstStyle/>
          <a:p>
            <a:endParaRPr lang="en-US">
              <a:latin typeface="+mj-lt"/>
            </a:endParaRPr>
          </a:p>
        </p:txBody>
      </p:sp>
      <p:sp>
        <p:nvSpPr>
          <p:cNvPr id="49159" name="AutoShape 7"/>
          <p:cNvSpPr>
            <a:spLocks/>
          </p:cNvSpPr>
          <p:nvPr/>
        </p:nvSpPr>
        <p:spPr bwMode="auto">
          <a:xfrm rot="5400000">
            <a:off x="2568575" y="4187825"/>
            <a:ext cx="152400" cy="990600"/>
          </a:xfrm>
          <a:prstGeom prst="leftBrace">
            <a:avLst>
              <a:gd name="adj1" fmla="val 54167"/>
              <a:gd name="adj2" fmla="val 50000"/>
            </a:avLst>
          </a:prstGeom>
          <a:noFill/>
          <a:ln w="9525">
            <a:solidFill>
              <a:schemeClr val="tx1"/>
            </a:solidFill>
            <a:round/>
            <a:headEnd/>
            <a:tailEnd/>
          </a:ln>
        </p:spPr>
        <p:txBody>
          <a:bodyPr wrap="none" anchor="ctr"/>
          <a:lstStyle/>
          <a:p>
            <a:endParaRPr lang="en-US">
              <a:latin typeface="+mj-lt"/>
            </a:endParaRPr>
          </a:p>
        </p:txBody>
      </p:sp>
      <p:sp>
        <p:nvSpPr>
          <p:cNvPr id="49164" name="Text Box 12"/>
          <p:cNvSpPr txBox="1">
            <a:spLocks noChangeArrowheads="1"/>
          </p:cNvSpPr>
          <p:nvPr/>
        </p:nvSpPr>
        <p:spPr bwMode="auto">
          <a:xfrm>
            <a:off x="685800" y="5921375"/>
            <a:ext cx="1230313" cy="579438"/>
          </a:xfrm>
          <a:prstGeom prst="rect">
            <a:avLst/>
          </a:prstGeom>
          <a:noFill/>
          <a:ln w="9525">
            <a:noFill/>
            <a:miter lim="800000"/>
            <a:headEnd/>
            <a:tailEnd/>
          </a:ln>
        </p:spPr>
        <p:txBody>
          <a:bodyPr wrap="none">
            <a:spAutoFit/>
          </a:bodyPr>
          <a:lstStyle/>
          <a:p>
            <a:r>
              <a:rPr lang="en-US" sz="3200">
                <a:latin typeface="+mj-lt"/>
              </a:rPr>
              <a:t>17.C</a:t>
            </a:r>
            <a:r>
              <a:rPr lang="en-US" sz="3200" baseline="-25000">
                <a:latin typeface="+mj-lt"/>
              </a:rPr>
              <a:t>16</a:t>
            </a:r>
          </a:p>
        </p:txBody>
      </p:sp>
      <p:sp>
        <p:nvSpPr>
          <p:cNvPr id="49165" name="Text Box 13"/>
          <p:cNvSpPr txBox="1">
            <a:spLocks noChangeArrowheads="1"/>
          </p:cNvSpPr>
          <p:nvPr/>
        </p:nvSpPr>
        <p:spPr bwMode="auto">
          <a:xfrm>
            <a:off x="4343400" y="3200400"/>
            <a:ext cx="4638962" cy="1200329"/>
          </a:xfrm>
          <a:prstGeom prst="rect">
            <a:avLst/>
          </a:prstGeom>
          <a:noFill/>
          <a:ln w="9525">
            <a:noFill/>
            <a:miter lim="800000"/>
            <a:headEnd/>
            <a:tailEnd/>
          </a:ln>
        </p:spPr>
        <p:txBody>
          <a:bodyPr wrap="none">
            <a:spAutoFit/>
          </a:bodyPr>
          <a:lstStyle/>
          <a:p>
            <a:r>
              <a:rPr lang="en-US">
                <a:latin typeface="+mj-lt"/>
              </a:rPr>
              <a:t>Group by 4s</a:t>
            </a:r>
          </a:p>
          <a:p>
            <a:r>
              <a:rPr lang="en-US">
                <a:latin typeface="+mj-lt"/>
              </a:rPr>
              <a:t>Extend leading, trailing 0s if needed</a:t>
            </a:r>
          </a:p>
          <a:p>
            <a:r>
              <a:rPr lang="en-US">
                <a:latin typeface="+mj-lt"/>
              </a:rPr>
              <a:t>Convert each grouping to hex</a:t>
            </a:r>
          </a:p>
        </p:txBody>
      </p:sp>
      <p:sp>
        <p:nvSpPr>
          <p:cNvPr id="49166" name="AutoShape 14"/>
          <p:cNvSpPr>
            <a:spLocks/>
          </p:cNvSpPr>
          <p:nvPr/>
        </p:nvSpPr>
        <p:spPr bwMode="auto">
          <a:xfrm rot="5400000">
            <a:off x="1501775" y="4187825"/>
            <a:ext cx="152400" cy="990600"/>
          </a:xfrm>
          <a:prstGeom prst="leftBrace">
            <a:avLst>
              <a:gd name="adj1" fmla="val 54167"/>
              <a:gd name="adj2" fmla="val 50000"/>
            </a:avLst>
          </a:prstGeom>
          <a:noFill/>
          <a:ln w="9525">
            <a:solidFill>
              <a:schemeClr val="tx1"/>
            </a:solidFill>
            <a:round/>
            <a:headEnd/>
            <a:tailEnd/>
          </a:ln>
        </p:spPr>
        <p:txBody>
          <a:bodyPr wrap="none" anchor="ctr"/>
          <a:lstStyle/>
          <a:p>
            <a:endParaRPr lang="en-US">
              <a:latin typeface="+mj-lt"/>
            </a:endParaRPr>
          </a:p>
        </p:txBody>
      </p:sp>
      <p:sp>
        <p:nvSpPr>
          <p:cNvPr id="49167" name="Text Box 15"/>
          <p:cNvSpPr txBox="1">
            <a:spLocks noChangeArrowheads="1"/>
          </p:cNvSpPr>
          <p:nvPr/>
        </p:nvSpPr>
        <p:spPr bwMode="auto">
          <a:xfrm>
            <a:off x="1447800" y="4038600"/>
            <a:ext cx="340158" cy="461665"/>
          </a:xfrm>
          <a:prstGeom prst="rect">
            <a:avLst/>
          </a:prstGeom>
          <a:noFill/>
          <a:ln w="9525">
            <a:noFill/>
            <a:miter lim="800000"/>
            <a:headEnd/>
            <a:tailEnd/>
          </a:ln>
        </p:spPr>
        <p:txBody>
          <a:bodyPr wrap="none">
            <a:spAutoFit/>
          </a:bodyPr>
          <a:lstStyle/>
          <a:p>
            <a:r>
              <a:rPr lang="en-US">
                <a:latin typeface="+mj-lt"/>
              </a:rPr>
              <a:t>1</a:t>
            </a:r>
          </a:p>
        </p:txBody>
      </p:sp>
      <p:sp>
        <p:nvSpPr>
          <p:cNvPr id="49168" name="Text Box 16"/>
          <p:cNvSpPr txBox="1">
            <a:spLocks noChangeArrowheads="1"/>
          </p:cNvSpPr>
          <p:nvPr/>
        </p:nvSpPr>
        <p:spPr bwMode="auto">
          <a:xfrm>
            <a:off x="2514600" y="4038600"/>
            <a:ext cx="340158" cy="461665"/>
          </a:xfrm>
          <a:prstGeom prst="rect">
            <a:avLst/>
          </a:prstGeom>
          <a:noFill/>
          <a:ln w="9525">
            <a:noFill/>
            <a:miter lim="800000"/>
            <a:headEnd/>
            <a:tailEnd/>
          </a:ln>
        </p:spPr>
        <p:txBody>
          <a:bodyPr wrap="none">
            <a:spAutoFit/>
          </a:bodyPr>
          <a:lstStyle/>
          <a:p>
            <a:r>
              <a:rPr lang="en-US">
                <a:latin typeface="+mj-lt"/>
              </a:rPr>
              <a:t>7</a:t>
            </a:r>
          </a:p>
        </p:txBody>
      </p:sp>
      <p:sp>
        <p:nvSpPr>
          <p:cNvPr id="49169" name="Text Box 17"/>
          <p:cNvSpPr txBox="1">
            <a:spLocks noChangeArrowheads="1"/>
          </p:cNvSpPr>
          <p:nvPr/>
        </p:nvSpPr>
        <p:spPr bwMode="auto">
          <a:xfrm>
            <a:off x="3810000" y="4038600"/>
            <a:ext cx="348172" cy="461665"/>
          </a:xfrm>
          <a:prstGeom prst="rect">
            <a:avLst/>
          </a:prstGeom>
          <a:noFill/>
          <a:ln w="9525">
            <a:noFill/>
            <a:miter lim="800000"/>
            <a:headEnd/>
            <a:tailEnd/>
          </a:ln>
        </p:spPr>
        <p:txBody>
          <a:bodyPr wrap="none">
            <a:spAutoFit/>
          </a:bodyPr>
          <a:lstStyle/>
          <a:p>
            <a:r>
              <a:rPr lang="en-US">
                <a:latin typeface="+mj-lt"/>
              </a:rPr>
              <a:t>C</a:t>
            </a:r>
          </a:p>
        </p:txBody>
      </p:sp>
      <p:sp>
        <p:nvSpPr>
          <p:cNvPr id="49170" name="Rectangle 18"/>
          <p:cNvSpPr>
            <a:spLocks noChangeArrowheads="1"/>
          </p:cNvSpPr>
          <p:nvPr/>
        </p:nvSpPr>
        <p:spPr bwMode="auto">
          <a:xfrm>
            <a:off x="2209800" y="4724400"/>
            <a:ext cx="1022350" cy="457200"/>
          </a:xfrm>
          <a:prstGeom prst="rect">
            <a:avLst/>
          </a:prstGeom>
          <a:noFill/>
          <a:ln w="9525">
            <a:noFill/>
            <a:miter lim="800000"/>
            <a:headEnd/>
            <a:tailEnd/>
          </a:ln>
        </p:spPr>
        <p:txBody>
          <a:bodyPr wrap="none">
            <a:spAutoFit/>
          </a:bodyPr>
          <a:lstStyle/>
          <a:p>
            <a:r>
              <a:rPr lang="en-US">
                <a:latin typeface="+mj-lt"/>
              </a:rPr>
              <a:t>8 4 2 1</a:t>
            </a:r>
          </a:p>
        </p:txBody>
      </p:sp>
      <p:sp>
        <p:nvSpPr>
          <p:cNvPr id="49171" name="Rectangle 19"/>
          <p:cNvSpPr>
            <a:spLocks noChangeArrowheads="1"/>
          </p:cNvSpPr>
          <p:nvPr/>
        </p:nvSpPr>
        <p:spPr bwMode="auto">
          <a:xfrm>
            <a:off x="3352800" y="4724400"/>
            <a:ext cx="1022350" cy="457200"/>
          </a:xfrm>
          <a:prstGeom prst="rect">
            <a:avLst/>
          </a:prstGeom>
          <a:noFill/>
          <a:ln w="9525">
            <a:noFill/>
            <a:miter lim="800000"/>
            <a:headEnd/>
            <a:tailEnd/>
          </a:ln>
        </p:spPr>
        <p:txBody>
          <a:bodyPr wrap="none">
            <a:spAutoFit/>
          </a:bodyPr>
          <a:lstStyle/>
          <a:p>
            <a:r>
              <a:rPr lang="en-US">
                <a:latin typeface="+mj-lt"/>
              </a:rPr>
              <a:t>8 4 2 1</a:t>
            </a:r>
          </a:p>
        </p:txBody>
      </p:sp>
      <p:sp>
        <p:nvSpPr>
          <p:cNvPr id="49172" name="Rectangle 20"/>
          <p:cNvSpPr>
            <a:spLocks noChangeArrowheads="1"/>
          </p:cNvSpPr>
          <p:nvPr/>
        </p:nvSpPr>
        <p:spPr bwMode="auto">
          <a:xfrm>
            <a:off x="1143000" y="4724400"/>
            <a:ext cx="1022350" cy="457200"/>
          </a:xfrm>
          <a:prstGeom prst="rect">
            <a:avLst/>
          </a:prstGeom>
          <a:noFill/>
          <a:ln w="9525">
            <a:noFill/>
            <a:miter lim="800000"/>
            <a:headEnd/>
            <a:tailEnd/>
          </a:ln>
        </p:spPr>
        <p:txBody>
          <a:bodyPr wrap="none">
            <a:spAutoFit/>
          </a:bodyPr>
          <a:lstStyle/>
          <a:p>
            <a:r>
              <a:rPr lang="en-US">
                <a:latin typeface="+mj-lt"/>
              </a:rPr>
              <a:t>8 4 2 1</a:t>
            </a:r>
          </a:p>
        </p:txBody>
      </p:sp>
      <p:sp>
        <p:nvSpPr>
          <p:cNvPr id="17" name="Slide Number Placeholder 16"/>
          <p:cNvSpPr>
            <a:spLocks noGrp="1"/>
          </p:cNvSpPr>
          <p:nvPr>
            <p:ph type="sldNum" sz="quarter" idx="12"/>
          </p:nvPr>
        </p:nvSpPr>
        <p:spPr/>
        <p:txBody>
          <a:bodyPr/>
          <a:lstStyle/>
          <a:p>
            <a:pPr>
              <a:defRPr/>
            </a:pPr>
            <a:fld id="{2ABA06A1-0FA1-4106-BB00-ACCECE012301}"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65"/>
                                        </p:tgtEl>
                                        <p:attrNameLst>
                                          <p:attrName>style.visibility</p:attrName>
                                        </p:attrNameLst>
                                      </p:cBhvr>
                                      <p:to>
                                        <p:strVal val="visible"/>
                                      </p:to>
                                    </p:set>
                                    <p:anim calcmode="lin" valueType="num">
                                      <p:cBhvr additive="base">
                                        <p:cTn id="7" dur="500" fill="hold"/>
                                        <p:tgtEl>
                                          <p:spTgt spid="49165"/>
                                        </p:tgtEl>
                                        <p:attrNameLst>
                                          <p:attrName>ppt_x</p:attrName>
                                        </p:attrNameLst>
                                      </p:cBhvr>
                                      <p:tavLst>
                                        <p:tav tm="0">
                                          <p:val>
                                            <p:strVal val="0-#ppt_w/2"/>
                                          </p:val>
                                        </p:tav>
                                        <p:tav tm="100000">
                                          <p:val>
                                            <p:strVal val="#ppt_x"/>
                                          </p:val>
                                        </p:tav>
                                      </p:tavLst>
                                    </p:anim>
                                    <p:anim calcmode="lin" valueType="num">
                                      <p:cBhvr additive="base">
                                        <p:cTn id="8"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7"/>
                                        </p:tgtEl>
                                        <p:attrNameLst>
                                          <p:attrName>style.visibility</p:attrName>
                                        </p:attrNameLst>
                                      </p:cBhvr>
                                      <p:to>
                                        <p:strVal val="visible"/>
                                      </p:to>
                                    </p:set>
                                    <p:anim calcmode="lin" valueType="num">
                                      <p:cBhvr additive="base">
                                        <p:cTn id="13" dur="500" fill="hold"/>
                                        <p:tgtEl>
                                          <p:spTgt spid="49157"/>
                                        </p:tgtEl>
                                        <p:attrNameLst>
                                          <p:attrName>ppt_x</p:attrName>
                                        </p:attrNameLst>
                                      </p:cBhvr>
                                      <p:tavLst>
                                        <p:tav tm="0">
                                          <p:val>
                                            <p:strVal val="0-#ppt_w/2"/>
                                          </p:val>
                                        </p:tav>
                                        <p:tav tm="100000">
                                          <p:val>
                                            <p:strVal val="#ppt_x"/>
                                          </p:val>
                                        </p:tav>
                                      </p:tavLst>
                                    </p:anim>
                                    <p:anim calcmode="lin" valueType="num">
                                      <p:cBhvr additive="base">
                                        <p:cTn id="14"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additive="base">
                                        <p:cTn id="19" dur="500" fill="hold"/>
                                        <p:tgtEl>
                                          <p:spTgt spid="49158"/>
                                        </p:tgtEl>
                                        <p:attrNameLst>
                                          <p:attrName>ppt_x</p:attrName>
                                        </p:attrNameLst>
                                      </p:cBhvr>
                                      <p:tavLst>
                                        <p:tav tm="0">
                                          <p:val>
                                            <p:strVal val="0-#ppt_w/2"/>
                                          </p:val>
                                        </p:tav>
                                        <p:tav tm="100000">
                                          <p:val>
                                            <p:strVal val="#ppt_x"/>
                                          </p:val>
                                        </p:tav>
                                      </p:tavLst>
                                    </p:anim>
                                    <p:anim calcmode="lin" valueType="num">
                                      <p:cBhvr additive="base">
                                        <p:cTn id="20"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9"/>
                                        </p:tgtEl>
                                        <p:attrNameLst>
                                          <p:attrName>style.visibility</p:attrName>
                                        </p:attrNameLst>
                                      </p:cBhvr>
                                      <p:to>
                                        <p:strVal val="visible"/>
                                      </p:to>
                                    </p:set>
                                    <p:anim calcmode="lin" valueType="num">
                                      <p:cBhvr additive="base">
                                        <p:cTn id="25" dur="500" fill="hold"/>
                                        <p:tgtEl>
                                          <p:spTgt spid="49159"/>
                                        </p:tgtEl>
                                        <p:attrNameLst>
                                          <p:attrName>ppt_x</p:attrName>
                                        </p:attrNameLst>
                                      </p:cBhvr>
                                      <p:tavLst>
                                        <p:tav tm="0">
                                          <p:val>
                                            <p:strVal val="0-#ppt_w/2"/>
                                          </p:val>
                                        </p:tav>
                                        <p:tav tm="100000">
                                          <p:val>
                                            <p:strVal val="#ppt_x"/>
                                          </p:val>
                                        </p:tav>
                                      </p:tavLst>
                                    </p:anim>
                                    <p:anim calcmode="lin" valueType="num">
                                      <p:cBhvr additive="base">
                                        <p:cTn id="26" dur="500" fill="hold"/>
                                        <p:tgtEl>
                                          <p:spTgt spid="4915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66"/>
                                        </p:tgtEl>
                                        <p:attrNameLst>
                                          <p:attrName>style.visibility</p:attrName>
                                        </p:attrNameLst>
                                      </p:cBhvr>
                                      <p:to>
                                        <p:strVal val="visible"/>
                                      </p:to>
                                    </p:set>
                                    <p:anim calcmode="lin" valueType="num">
                                      <p:cBhvr additive="base">
                                        <p:cTn id="31" dur="500" fill="hold"/>
                                        <p:tgtEl>
                                          <p:spTgt spid="49166"/>
                                        </p:tgtEl>
                                        <p:attrNameLst>
                                          <p:attrName>ppt_x</p:attrName>
                                        </p:attrNameLst>
                                      </p:cBhvr>
                                      <p:tavLst>
                                        <p:tav tm="0">
                                          <p:val>
                                            <p:strVal val="0-#ppt_w/2"/>
                                          </p:val>
                                        </p:tav>
                                        <p:tav tm="100000">
                                          <p:val>
                                            <p:strVal val="#ppt_x"/>
                                          </p:val>
                                        </p:tav>
                                      </p:tavLst>
                                    </p:anim>
                                    <p:anim calcmode="lin" valueType="num">
                                      <p:cBhvr additive="base">
                                        <p:cTn id="32" dur="500" fill="hold"/>
                                        <p:tgtEl>
                                          <p:spTgt spid="4916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72"/>
                                        </p:tgtEl>
                                        <p:attrNameLst>
                                          <p:attrName>style.visibility</p:attrName>
                                        </p:attrNameLst>
                                      </p:cBhvr>
                                      <p:to>
                                        <p:strVal val="visible"/>
                                      </p:to>
                                    </p:set>
                                    <p:anim calcmode="lin" valueType="num">
                                      <p:cBhvr additive="base">
                                        <p:cTn id="37" dur="500" fill="hold"/>
                                        <p:tgtEl>
                                          <p:spTgt spid="49172"/>
                                        </p:tgtEl>
                                        <p:attrNameLst>
                                          <p:attrName>ppt_x</p:attrName>
                                        </p:attrNameLst>
                                      </p:cBhvr>
                                      <p:tavLst>
                                        <p:tav tm="0">
                                          <p:val>
                                            <p:strVal val="0-#ppt_w/2"/>
                                          </p:val>
                                        </p:tav>
                                        <p:tav tm="100000">
                                          <p:val>
                                            <p:strVal val="#ppt_x"/>
                                          </p:val>
                                        </p:tav>
                                      </p:tavLst>
                                    </p:anim>
                                    <p:anim calcmode="lin" valueType="num">
                                      <p:cBhvr additive="base">
                                        <p:cTn id="38" dur="500" fill="hold"/>
                                        <p:tgtEl>
                                          <p:spTgt spid="4917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70"/>
                                        </p:tgtEl>
                                        <p:attrNameLst>
                                          <p:attrName>style.visibility</p:attrName>
                                        </p:attrNameLst>
                                      </p:cBhvr>
                                      <p:to>
                                        <p:strVal val="visible"/>
                                      </p:to>
                                    </p:set>
                                    <p:anim calcmode="lin" valueType="num">
                                      <p:cBhvr additive="base">
                                        <p:cTn id="43" dur="500" fill="hold"/>
                                        <p:tgtEl>
                                          <p:spTgt spid="49170"/>
                                        </p:tgtEl>
                                        <p:attrNameLst>
                                          <p:attrName>ppt_x</p:attrName>
                                        </p:attrNameLst>
                                      </p:cBhvr>
                                      <p:tavLst>
                                        <p:tav tm="0">
                                          <p:val>
                                            <p:strVal val="0-#ppt_w/2"/>
                                          </p:val>
                                        </p:tav>
                                        <p:tav tm="100000">
                                          <p:val>
                                            <p:strVal val="#ppt_x"/>
                                          </p:val>
                                        </p:tav>
                                      </p:tavLst>
                                    </p:anim>
                                    <p:anim calcmode="lin" valueType="num">
                                      <p:cBhvr additive="base">
                                        <p:cTn id="44" dur="500" fill="hold"/>
                                        <p:tgtEl>
                                          <p:spTgt spid="49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171"/>
                                        </p:tgtEl>
                                        <p:attrNameLst>
                                          <p:attrName>style.visibility</p:attrName>
                                        </p:attrNameLst>
                                      </p:cBhvr>
                                      <p:to>
                                        <p:strVal val="visible"/>
                                      </p:to>
                                    </p:set>
                                    <p:anim calcmode="lin" valueType="num">
                                      <p:cBhvr additive="base">
                                        <p:cTn id="49" dur="500" fill="hold"/>
                                        <p:tgtEl>
                                          <p:spTgt spid="49171"/>
                                        </p:tgtEl>
                                        <p:attrNameLst>
                                          <p:attrName>ppt_x</p:attrName>
                                        </p:attrNameLst>
                                      </p:cBhvr>
                                      <p:tavLst>
                                        <p:tav tm="0">
                                          <p:val>
                                            <p:strVal val="0-#ppt_w/2"/>
                                          </p:val>
                                        </p:tav>
                                        <p:tav tm="100000">
                                          <p:val>
                                            <p:strVal val="#ppt_x"/>
                                          </p:val>
                                        </p:tav>
                                      </p:tavLst>
                                    </p:anim>
                                    <p:anim calcmode="lin" valueType="num">
                                      <p:cBhvr additive="base">
                                        <p:cTn id="50" dur="500" fill="hold"/>
                                        <p:tgtEl>
                                          <p:spTgt spid="4917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167"/>
                                        </p:tgtEl>
                                        <p:attrNameLst>
                                          <p:attrName>style.visibility</p:attrName>
                                        </p:attrNameLst>
                                      </p:cBhvr>
                                      <p:to>
                                        <p:strVal val="visible"/>
                                      </p:to>
                                    </p:set>
                                    <p:anim calcmode="lin" valueType="num">
                                      <p:cBhvr additive="base">
                                        <p:cTn id="55" dur="500" fill="hold"/>
                                        <p:tgtEl>
                                          <p:spTgt spid="49167"/>
                                        </p:tgtEl>
                                        <p:attrNameLst>
                                          <p:attrName>ppt_x</p:attrName>
                                        </p:attrNameLst>
                                      </p:cBhvr>
                                      <p:tavLst>
                                        <p:tav tm="0">
                                          <p:val>
                                            <p:strVal val="0-#ppt_w/2"/>
                                          </p:val>
                                        </p:tav>
                                        <p:tav tm="100000">
                                          <p:val>
                                            <p:strVal val="#ppt_x"/>
                                          </p:val>
                                        </p:tav>
                                      </p:tavLst>
                                    </p:anim>
                                    <p:anim calcmode="lin" valueType="num">
                                      <p:cBhvr additive="base">
                                        <p:cTn id="56" dur="500" fill="hold"/>
                                        <p:tgtEl>
                                          <p:spTgt spid="4916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9168"/>
                                        </p:tgtEl>
                                        <p:attrNameLst>
                                          <p:attrName>style.visibility</p:attrName>
                                        </p:attrNameLst>
                                      </p:cBhvr>
                                      <p:to>
                                        <p:strVal val="visible"/>
                                      </p:to>
                                    </p:set>
                                    <p:anim calcmode="lin" valueType="num">
                                      <p:cBhvr additive="base">
                                        <p:cTn id="61" dur="500" fill="hold"/>
                                        <p:tgtEl>
                                          <p:spTgt spid="49168"/>
                                        </p:tgtEl>
                                        <p:attrNameLst>
                                          <p:attrName>ppt_x</p:attrName>
                                        </p:attrNameLst>
                                      </p:cBhvr>
                                      <p:tavLst>
                                        <p:tav tm="0">
                                          <p:val>
                                            <p:strVal val="0-#ppt_w/2"/>
                                          </p:val>
                                        </p:tav>
                                        <p:tav tm="100000">
                                          <p:val>
                                            <p:strVal val="#ppt_x"/>
                                          </p:val>
                                        </p:tav>
                                      </p:tavLst>
                                    </p:anim>
                                    <p:anim calcmode="lin" valueType="num">
                                      <p:cBhvr additive="base">
                                        <p:cTn id="62" dur="500" fill="hold"/>
                                        <p:tgtEl>
                                          <p:spTgt spid="4916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9169"/>
                                        </p:tgtEl>
                                        <p:attrNameLst>
                                          <p:attrName>style.visibility</p:attrName>
                                        </p:attrNameLst>
                                      </p:cBhvr>
                                      <p:to>
                                        <p:strVal val="visible"/>
                                      </p:to>
                                    </p:set>
                                    <p:anim calcmode="lin" valueType="num">
                                      <p:cBhvr additive="base">
                                        <p:cTn id="67" dur="500" fill="hold"/>
                                        <p:tgtEl>
                                          <p:spTgt spid="49169"/>
                                        </p:tgtEl>
                                        <p:attrNameLst>
                                          <p:attrName>ppt_x</p:attrName>
                                        </p:attrNameLst>
                                      </p:cBhvr>
                                      <p:tavLst>
                                        <p:tav tm="0">
                                          <p:val>
                                            <p:strVal val="0-#ppt_w/2"/>
                                          </p:val>
                                        </p:tav>
                                        <p:tav tm="100000">
                                          <p:val>
                                            <p:strVal val="#ppt_x"/>
                                          </p:val>
                                        </p:tav>
                                      </p:tavLst>
                                    </p:anim>
                                    <p:anim calcmode="lin" valueType="num">
                                      <p:cBhvr additive="base">
                                        <p:cTn id="68" dur="500" fill="hold"/>
                                        <p:tgtEl>
                                          <p:spTgt spid="4916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9164"/>
                                        </p:tgtEl>
                                        <p:attrNameLst>
                                          <p:attrName>style.visibility</p:attrName>
                                        </p:attrNameLst>
                                      </p:cBhvr>
                                      <p:to>
                                        <p:strVal val="visible"/>
                                      </p:to>
                                    </p:set>
                                    <p:anim calcmode="lin" valueType="num">
                                      <p:cBhvr additive="base">
                                        <p:cTn id="73" dur="500" fill="hold"/>
                                        <p:tgtEl>
                                          <p:spTgt spid="49164"/>
                                        </p:tgtEl>
                                        <p:attrNameLst>
                                          <p:attrName>ppt_x</p:attrName>
                                        </p:attrNameLst>
                                      </p:cBhvr>
                                      <p:tavLst>
                                        <p:tav tm="0">
                                          <p:val>
                                            <p:strVal val="0-#ppt_w/2"/>
                                          </p:val>
                                        </p:tav>
                                        <p:tav tm="100000">
                                          <p:val>
                                            <p:strVal val="#ppt_x"/>
                                          </p:val>
                                        </p:tav>
                                      </p:tavLst>
                                    </p:anim>
                                    <p:anim calcmode="lin" valueType="num">
                                      <p:cBhvr additive="base">
                                        <p:cTn id="74" dur="500" fill="hold"/>
                                        <p:tgtEl>
                                          <p:spTgt spid="49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utoUpdateAnimBg="0"/>
      <p:bldP spid="49158" grpId="0" animBg="1"/>
      <p:bldP spid="49159" grpId="0" animBg="1"/>
      <p:bldP spid="49164" grpId="0" autoUpdateAnimBg="0"/>
      <p:bldP spid="49165" grpId="0" autoUpdateAnimBg="0"/>
      <p:bldP spid="49166" grpId="0" animBg="1"/>
      <p:bldP spid="49167" grpId="0" autoUpdateAnimBg="0"/>
      <p:bldP spid="49168" grpId="0" autoUpdateAnimBg="0"/>
      <p:bldP spid="49169" grpId="0" autoUpdateAnimBg="0"/>
      <p:bldP spid="49170" grpId="0" autoUpdateAnimBg="0"/>
      <p:bldP spid="49171" grpId="0" autoUpdateAnimBg="0"/>
      <p:bldP spid="4917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36</a:t>
            </a:fld>
            <a:endParaRPr lang="en-US"/>
          </a:p>
        </p:txBody>
      </p:sp>
      <p:sp>
        <p:nvSpPr>
          <p:cNvPr id="5" name="TextBox 4"/>
          <p:cNvSpPr txBox="1"/>
          <p:nvPr/>
        </p:nvSpPr>
        <p:spPr>
          <a:xfrm>
            <a:off x="609600" y="117693"/>
            <a:ext cx="1447800" cy="6740307"/>
          </a:xfrm>
          <a:prstGeom prst="rect">
            <a:avLst/>
          </a:prstGeom>
          <a:noFill/>
        </p:spPr>
        <p:txBody>
          <a:bodyPr wrap="square" rtlCol="0">
            <a:spAutoFit/>
          </a:bodyPr>
          <a:lstStyle/>
          <a:p>
            <a:r>
              <a:rPr lang="en-US" dirty="0" smtClean="0"/>
              <a:t>00</a:t>
            </a:r>
          </a:p>
          <a:p>
            <a:r>
              <a:rPr lang="en-US" dirty="0" smtClean="0"/>
              <a:t>01</a:t>
            </a:r>
          </a:p>
          <a:p>
            <a:r>
              <a:rPr lang="en-US" dirty="0" smtClean="0"/>
              <a:t>02</a:t>
            </a:r>
          </a:p>
          <a:p>
            <a:r>
              <a:rPr lang="en-US" dirty="0" smtClean="0"/>
              <a:t>03</a:t>
            </a:r>
          </a:p>
          <a:p>
            <a:r>
              <a:rPr lang="en-US" dirty="0" smtClean="0"/>
              <a:t>04</a:t>
            </a:r>
          </a:p>
          <a:p>
            <a:r>
              <a:rPr lang="en-US" dirty="0" smtClean="0"/>
              <a:t>05</a:t>
            </a:r>
          </a:p>
          <a:p>
            <a:r>
              <a:rPr lang="en-US" dirty="0" smtClean="0"/>
              <a:t>06</a:t>
            </a:r>
          </a:p>
          <a:p>
            <a:r>
              <a:rPr lang="en-US" dirty="0" smtClean="0"/>
              <a:t>07</a:t>
            </a:r>
          </a:p>
          <a:p>
            <a:r>
              <a:rPr lang="en-US" dirty="0" smtClean="0"/>
              <a:t>08</a:t>
            </a:r>
          </a:p>
          <a:p>
            <a:r>
              <a:rPr lang="en-US" dirty="0" smtClean="0"/>
              <a:t>09</a:t>
            </a:r>
          </a:p>
          <a:p>
            <a:r>
              <a:rPr lang="en-US" dirty="0" smtClean="0"/>
              <a:t>0A</a:t>
            </a:r>
          </a:p>
          <a:p>
            <a:r>
              <a:rPr lang="en-US" dirty="0" smtClean="0"/>
              <a:t>0B</a:t>
            </a:r>
          </a:p>
          <a:p>
            <a:r>
              <a:rPr lang="en-US" dirty="0" smtClean="0"/>
              <a:t>0C</a:t>
            </a:r>
          </a:p>
          <a:p>
            <a:r>
              <a:rPr lang="en-US" dirty="0" smtClean="0"/>
              <a:t>0D</a:t>
            </a:r>
          </a:p>
          <a:p>
            <a:r>
              <a:rPr lang="en-US" dirty="0" smtClean="0"/>
              <a:t>0E</a:t>
            </a:r>
          </a:p>
          <a:p>
            <a:r>
              <a:rPr lang="en-US" dirty="0" smtClean="0"/>
              <a:t>0F</a:t>
            </a:r>
          </a:p>
          <a:p>
            <a:r>
              <a:rPr lang="en-US" dirty="0" smtClean="0"/>
              <a:t>10</a:t>
            </a:r>
          </a:p>
          <a:p>
            <a:r>
              <a:rPr lang="en-US" dirty="0" smtClean="0"/>
              <a:t>11</a:t>
            </a:r>
            <a:endParaRPr lang="en-US" dirty="0"/>
          </a:p>
        </p:txBody>
      </p:sp>
      <p:sp>
        <p:nvSpPr>
          <p:cNvPr id="6" name="Text Box 18"/>
          <p:cNvSpPr txBox="1">
            <a:spLocks noChangeArrowheads="1"/>
          </p:cNvSpPr>
          <p:nvPr/>
        </p:nvSpPr>
        <p:spPr bwMode="auto">
          <a:xfrm>
            <a:off x="1333500" y="117693"/>
            <a:ext cx="1196161" cy="2677656"/>
          </a:xfrm>
          <a:prstGeom prst="rect">
            <a:avLst/>
          </a:prstGeom>
          <a:noFill/>
          <a:ln w="9525">
            <a:noFill/>
            <a:miter lim="800000"/>
            <a:headEnd/>
            <a:tailEnd/>
          </a:ln>
        </p:spPr>
        <p:txBody>
          <a:bodyPr wrap="none">
            <a:spAutoFit/>
          </a:bodyPr>
          <a:lstStyle/>
          <a:p>
            <a:r>
              <a:rPr lang="en-US" sz="2800" dirty="0">
                <a:solidFill>
                  <a:srgbClr val="FF0000"/>
                </a:solidFill>
                <a:latin typeface="+mj-lt"/>
                <a:cs typeface="Times New Roman" pitchFamily="18" charset="0"/>
              </a:rPr>
              <a:t>10 =  A</a:t>
            </a:r>
          </a:p>
          <a:p>
            <a:r>
              <a:rPr lang="en-US" sz="2800" dirty="0">
                <a:solidFill>
                  <a:srgbClr val="FF0000"/>
                </a:solidFill>
                <a:latin typeface="+mj-lt"/>
                <a:cs typeface="Times New Roman" pitchFamily="18" charset="0"/>
              </a:rPr>
              <a:t>11 =  B</a:t>
            </a:r>
          </a:p>
          <a:p>
            <a:r>
              <a:rPr lang="en-US" sz="2800" dirty="0">
                <a:solidFill>
                  <a:srgbClr val="FF0000"/>
                </a:solidFill>
                <a:latin typeface="+mj-lt"/>
                <a:cs typeface="Times New Roman" pitchFamily="18" charset="0"/>
              </a:rPr>
              <a:t>12 =  C</a:t>
            </a:r>
          </a:p>
          <a:p>
            <a:r>
              <a:rPr lang="en-US" sz="2800" dirty="0">
                <a:solidFill>
                  <a:srgbClr val="FF0000"/>
                </a:solidFill>
                <a:latin typeface="+mj-lt"/>
                <a:cs typeface="Times New Roman" pitchFamily="18" charset="0"/>
              </a:rPr>
              <a:t>13 =  D</a:t>
            </a:r>
          </a:p>
          <a:p>
            <a:r>
              <a:rPr lang="en-US" sz="2800" dirty="0">
                <a:solidFill>
                  <a:srgbClr val="FF0000"/>
                </a:solidFill>
                <a:latin typeface="+mj-lt"/>
                <a:cs typeface="Times New Roman" pitchFamily="18" charset="0"/>
              </a:rPr>
              <a:t>14 =  E</a:t>
            </a:r>
          </a:p>
          <a:p>
            <a:r>
              <a:rPr lang="en-US" sz="2800" dirty="0">
                <a:solidFill>
                  <a:srgbClr val="FF0000"/>
                </a:solidFill>
                <a:latin typeface="+mj-lt"/>
                <a:cs typeface="Times New Roman" pitchFamily="18" charset="0"/>
              </a:rPr>
              <a:t>15 =  F</a:t>
            </a:r>
          </a:p>
        </p:txBody>
      </p:sp>
      <p:sp>
        <p:nvSpPr>
          <p:cNvPr id="7" name="TextBox 6"/>
          <p:cNvSpPr txBox="1"/>
          <p:nvPr/>
        </p:nvSpPr>
        <p:spPr>
          <a:xfrm>
            <a:off x="3587496" y="256192"/>
            <a:ext cx="1447800" cy="6247864"/>
          </a:xfrm>
          <a:prstGeom prst="rect">
            <a:avLst/>
          </a:prstGeom>
          <a:noFill/>
        </p:spPr>
        <p:txBody>
          <a:bodyPr wrap="square" rtlCol="0">
            <a:spAutoFit/>
          </a:bodyPr>
          <a:lstStyle/>
          <a:p>
            <a:r>
              <a:rPr lang="en-US" sz="1600" dirty="0" smtClean="0">
                <a:solidFill>
                  <a:srgbClr val="FF0000"/>
                </a:solidFill>
              </a:rPr>
              <a:t>00</a:t>
            </a:r>
          </a:p>
          <a:p>
            <a:r>
              <a:rPr lang="en-US" sz="1600" dirty="0" smtClean="0">
                <a:solidFill>
                  <a:srgbClr val="FF0000"/>
                </a:solidFill>
              </a:rPr>
              <a:t>01</a:t>
            </a:r>
          </a:p>
          <a:p>
            <a:r>
              <a:rPr lang="en-US" sz="1600" dirty="0" smtClean="0">
                <a:solidFill>
                  <a:srgbClr val="FF0000"/>
                </a:solidFill>
              </a:rPr>
              <a:t>02</a:t>
            </a:r>
          </a:p>
          <a:p>
            <a:r>
              <a:rPr lang="en-US" sz="1600" dirty="0" smtClean="0">
                <a:solidFill>
                  <a:srgbClr val="FF0000"/>
                </a:solidFill>
              </a:rPr>
              <a:t>03</a:t>
            </a:r>
          </a:p>
          <a:p>
            <a:r>
              <a:rPr lang="en-US" sz="1600" dirty="0" smtClean="0">
                <a:solidFill>
                  <a:srgbClr val="FF0000"/>
                </a:solidFill>
              </a:rPr>
              <a:t>04</a:t>
            </a:r>
          </a:p>
          <a:p>
            <a:r>
              <a:rPr lang="en-US" sz="1600" dirty="0" smtClean="0">
                <a:solidFill>
                  <a:srgbClr val="FF0000"/>
                </a:solidFill>
              </a:rPr>
              <a:t>05</a:t>
            </a:r>
          </a:p>
          <a:p>
            <a:r>
              <a:rPr lang="en-US" sz="1600" dirty="0" smtClean="0">
                <a:solidFill>
                  <a:srgbClr val="FF0000"/>
                </a:solidFill>
              </a:rPr>
              <a:t>06</a:t>
            </a:r>
          </a:p>
          <a:p>
            <a:r>
              <a:rPr lang="en-US" sz="1600" dirty="0" smtClean="0">
                <a:solidFill>
                  <a:srgbClr val="FF0000"/>
                </a:solidFill>
              </a:rPr>
              <a:t>07</a:t>
            </a:r>
          </a:p>
          <a:p>
            <a:r>
              <a:rPr lang="en-US" sz="1600" dirty="0" smtClean="0">
                <a:solidFill>
                  <a:schemeClr val="accent1">
                    <a:lumMod val="75000"/>
                  </a:schemeClr>
                </a:solidFill>
              </a:rPr>
              <a:t>10</a:t>
            </a:r>
          </a:p>
          <a:p>
            <a:r>
              <a:rPr lang="en-US" sz="1600" dirty="0" smtClean="0">
                <a:solidFill>
                  <a:schemeClr val="accent1">
                    <a:lumMod val="75000"/>
                  </a:schemeClr>
                </a:solidFill>
              </a:rPr>
              <a:t>11</a:t>
            </a:r>
          </a:p>
          <a:p>
            <a:r>
              <a:rPr lang="en-US" sz="1600" dirty="0" smtClean="0">
                <a:solidFill>
                  <a:schemeClr val="accent1">
                    <a:lumMod val="75000"/>
                  </a:schemeClr>
                </a:solidFill>
              </a:rPr>
              <a:t>12</a:t>
            </a:r>
          </a:p>
          <a:p>
            <a:r>
              <a:rPr lang="en-US" sz="1600" dirty="0" smtClean="0">
                <a:solidFill>
                  <a:schemeClr val="accent1">
                    <a:lumMod val="75000"/>
                  </a:schemeClr>
                </a:solidFill>
              </a:rPr>
              <a:t>13</a:t>
            </a:r>
          </a:p>
          <a:p>
            <a:r>
              <a:rPr lang="en-US" sz="1600" dirty="0" smtClean="0">
                <a:solidFill>
                  <a:schemeClr val="accent1">
                    <a:lumMod val="75000"/>
                  </a:schemeClr>
                </a:solidFill>
              </a:rPr>
              <a:t>14</a:t>
            </a:r>
          </a:p>
          <a:p>
            <a:r>
              <a:rPr lang="en-US" sz="1600" dirty="0" smtClean="0">
                <a:solidFill>
                  <a:schemeClr val="accent1">
                    <a:lumMod val="75000"/>
                  </a:schemeClr>
                </a:solidFill>
              </a:rPr>
              <a:t>15</a:t>
            </a:r>
          </a:p>
          <a:p>
            <a:r>
              <a:rPr lang="en-US" sz="1600" dirty="0" smtClean="0">
                <a:solidFill>
                  <a:schemeClr val="accent1">
                    <a:lumMod val="75000"/>
                  </a:schemeClr>
                </a:solidFill>
              </a:rPr>
              <a:t>16</a:t>
            </a:r>
          </a:p>
          <a:p>
            <a:r>
              <a:rPr lang="en-US" sz="1600" dirty="0" smtClean="0">
                <a:solidFill>
                  <a:schemeClr val="accent1">
                    <a:lumMod val="75000"/>
                  </a:schemeClr>
                </a:solidFill>
              </a:rPr>
              <a:t>17</a:t>
            </a:r>
          </a:p>
          <a:p>
            <a:r>
              <a:rPr lang="en-US" sz="1600" dirty="0" smtClean="0">
                <a:solidFill>
                  <a:srgbClr val="00B0F0"/>
                </a:solidFill>
              </a:rPr>
              <a:t>20</a:t>
            </a:r>
          </a:p>
          <a:p>
            <a:r>
              <a:rPr lang="en-US" sz="1600" dirty="0" smtClean="0">
                <a:solidFill>
                  <a:srgbClr val="00B0F0"/>
                </a:solidFill>
              </a:rPr>
              <a:t>21</a:t>
            </a:r>
          </a:p>
          <a:p>
            <a:r>
              <a:rPr lang="en-US" sz="1600" dirty="0" smtClean="0">
                <a:solidFill>
                  <a:srgbClr val="00B0F0"/>
                </a:solidFill>
              </a:rPr>
              <a:t>22</a:t>
            </a:r>
          </a:p>
          <a:p>
            <a:r>
              <a:rPr lang="en-US" sz="1600" dirty="0" smtClean="0">
                <a:solidFill>
                  <a:srgbClr val="00B0F0"/>
                </a:solidFill>
              </a:rPr>
              <a:t>23</a:t>
            </a:r>
          </a:p>
          <a:p>
            <a:r>
              <a:rPr lang="en-US" sz="1600" dirty="0" smtClean="0">
                <a:solidFill>
                  <a:srgbClr val="00B0F0"/>
                </a:solidFill>
              </a:rPr>
              <a:t>24</a:t>
            </a:r>
          </a:p>
          <a:p>
            <a:r>
              <a:rPr lang="en-US" sz="1600" dirty="0" smtClean="0">
                <a:solidFill>
                  <a:srgbClr val="00B0F0"/>
                </a:solidFill>
              </a:rPr>
              <a:t>25</a:t>
            </a:r>
          </a:p>
          <a:p>
            <a:r>
              <a:rPr lang="en-US" sz="1600" dirty="0" smtClean="0">
                <a:solidFill>
                  <a:srgbClr val="00B0F0"/>
                </a:solidFill>
              </a:rPr>
              <a:t>26</a:t>
            </a:r>
          </a:p>
          <a:p>
            <a:r>
              <a:rPr lang="en-US" sz="1600" dirty="0" smtClean="0">
                <a:solidFill>
                  <a:srgbClr val="00B0F0"/>
                </a:solidFill>
              </a:rPr>
              <a:t>27</a:t>
            </a:r>
          </a:p>
          <a:p>
            <a:r>
              <a:rPr lang="en-US" sz="1600" dirty="0" smtClean="0"/>
              <a:t>30</a:t>
            </a:r>
            <a:endParaRPr lang="en-US" sz="1600" dirty="0"/>
          </a:p>
        </p:txBody>
      </p:sp>
      <p:sp>
        <p:nvSpPr>
          <p:cNvPr id="8" name="TextBox 7"/>
          <p:cNvSpPr txBox="1"/>
          <p:nvPr/>
        </p:nvSpPr>
        <p:spPr>
          <a:xfrm>
            <a:off x="1524000" y="3276600"/>
            <a:ext cx="685800" cy="461665"/>
          </a:xfrm>
          <a:prstGeom prst="rect">
            <a:avLst/>
          </a:prstGeom>
          <a:noFill/>
        </p:spPr>
        <p:txBody>
          <a:bodyPr wrap="square" rtlCol="0">
            <a:spAutoFit/>
          </a:bodyPr>
          <a:lstStyle/>
          <a:p>
            <a:r>
              <a:rPr lang="en-US" dirty="0" smtClean="0"/>
              <a:t>hex</a:t>
            </a:r>
            <a:endParaRPr lang="en-US" dirty="0"/>
          </a:p>
        </p:txBody>
      </p:sp>
      <p:sp>
        <p:nvSpPr>
          <p:cNvPr id="9" name="TextBox 8"/>
          <p:cNvSpPr txBox="1"/>
          <p:nvPr/>
        </p:nvSpPr>
        <p:spPr>
          <a:xfrm>
            <a:off x="4038600" y="3886200"/>
            <a:ext cx="1143000" cy="461665"/>
          </a:xfrm>
          <a:prstGeom prst="rect">
            <a:avLst/>
          </a:prstGeom>
          <a:noFill/>
        </p:spPr>
        <p:txBody>
          <a:bodyPr wrap="square" rtlCol="0">
            <a:spAutoFit/>
          </a:bodyPr>
          <a:lstStyle/>
          <a:p>
            <a:r>
              <a:rPr lang="en-US" dirty="0" smtClean="0"/>
              <a:t>octal</a:t>
            </a:r>
            <a:endParaRPr lang="en-US" dirty="0"/>
          </a:p>
        </p:txBody>
      </p:sp>
      <p:sp>
        <p:nvSpPr>
          <p:cNvPr id="10" name="TextBox 9"/>
          <p:cNvSpPr txBox="1"/>
          <p:nvPr/>
        </p:nvSpPr>
        <p:spPr>
          <a:xfrm>
            <a:off x="6172200" y="228600"/>
            <a:ext cx="2819400" cy="954107"/>
          </a:xfrm>
          <a:prstGeom prst="rect">
            <a:avLst/>
          </a:prstGeom>
          <a:no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Useful tables to remember</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2337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447800"/>
            <a:ext cx="7772400" cy="4343400"/>
          </a:xfrm>
          <a:solidFill>
            <a:srgbClr val="FFFF00"/>
          </a:solidFill>
        </p:spPr>
        <p:txBody>
          <a:bodyPr/>
          <a:lstStyle/>
          <a:p>
            <a:pPr eaLnBrk="1" hangingPunct="1"/>
            <a:r>
              <a:rPr lang="en-US" sz="9600" b="1" dirty="0" smtClean="0">
                <a:solidFill>
                  <a:srgbClr val="FF0000"/>
                </a:solidFill>
                <a:effectLst>
                  <a:outerShdw blurRad="38100" dist="38100" dir="2700000" algn="tl">
                    <a:srgbClr val="000000">
                      <a:alpha val="43137"/>
                    </a:srgbClr>
                  </a:outerShdw>
                </a:effectLst>
              </a:rPr>
              <a:t>Decimal Conversions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Decimal Conversions</a:t>
            </a:r>
          </a:p>
        </p:txBody>
      </p:sp>
      <p:sp>
        <p:nvSpPr>
          <p:cNvPr id="28675" name="Rectangle 3"/>
          <p:cNvSpPr>
            <a:spLocks noGrp="1" noChangeArrowheads="1"/>
          </p:cNvSpPr>
          <p:nvPr>
            <p:ph type="body" idx="1"/>
          </p:nvPr>
        </p:nvSpPr>
        <p:spPr>
          <a:xfrm>
            <a:off x="304800" y="1981200"/>
            <a:ext cx="8839200" cy="4114800"/>
          </a:xfrm>
        </p:spPr>
        <p:txBody>
          <a:bodyPr/>
          <a:lstStyle/>
          <a:p>
            <a:pPr eaLnBrk="1" hangingPunct="1"/>
            <a:r>
              <a:rPr lang="en-US" dirty="0" smtClean="0"/>
              <a:t>Conversions </a:t>
            </a:r>
            <a:r>
              <a:rPr lang="en-US" dirty="0" smtClean="0">
                <a:solidFill>
                  <a:srgbClr val="FF0000"/>
                </a:solidFill>
              </a:rPr>
              <a:t>from</a:t>
            </a:r>
            <a:r>
              <a:rPr lang="en-US" dirty="0" smtClean="0"/>
              <a:t> Decimal</a:t>
            </a:r>
          </a:p>
          <a:p>
            <a:pPr lvl="1" eaLnBrk="1" hangingPunct="1"/>
            <a:r>
              <a:rPr lang="en-US" dirty="0" smtClean="0"/>
              <a:t>“Subtract the Weights” Method</a:t>
            </a:r>
          </a:p>
          <a:p>
            <a:pPr lvl="1" eaLnBrk="1" hangingPunct="1"/>
            <a:r>
              <a:rPr lang="en-US" dirty="0" smtClean="0"/>
              <a:t>Repeated Radix Division (RRD)/Multiplication (RRM) Method</a:t>
            </a:r>
          </a:p>
          <a:p>
            <a:pPr eaLnBrk="1" hangingPunct="1"/>
            <a:r>
              <a:rPr lang="en-US" dirty="0" smtClean="0"/>
              <a:t>Conversions </a:t>
            </a:r>
            <a:r>
              <a:rPr lang="en-US" dirty="0" smtClean="0">
                <a:solidFill>
                  <a:srgbClr val="FF0000"/>
                </a:solidFill>
              </a:rPr>
              <a:t>to</a:t>
            </a:r>
            <a:r>
              <a:rPr lang="en-US" dirty="0" smtClean="0"/>
              <a:t> Decimal</a:t>
            </a:r>
          </a:p>
          <a:p>
            <a:pPr lvl="1" eaLnBrk="1" hangingPunct="1"/>
            <a:r>
              <a:rPr lang="en-US" dirty="0" smtClean="0"/>
              <a:t>Polynomial Function Method</a:t>
            </a:r>
          </a:p>
          <a:p>
            <a:pPr lvl="1" eaLnBrk="1" hangingPunct="1"/>
            <a:endParaRPr lang="en-US" dirty="0" smtClean="0"/>
          </a:p>
          <a:p>
            <a:pPr lvl="1" eaLnBrk="1" hangingPunct="1"/>
            <a:endParaRPr lang="en-US" dirty="0" smtClean="0"/>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38</a:t>
            </a:fld>
            <a:endParaRPr lang="en-US"/>
          </a:p>
        </p:txBody>
      </p:sp>
    </p:spTree>
    <p:extLst>
      <p:ext uri="{BB962C8B-B14F-4D97-AF65-F5344CB8AC3E}">
        <p14:creationId xmlns:p14="http://schemas.microsoft.com/office/powerpoint/2010/main" val="2713196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43000"/>
          </a:xfrm>
          <a:solidFill>
            <a:srgbClr val="FFFF00"/>
          </a:solidFill>
        </p:spPr>
        <p:txBody>
          <a:bodyPr/>
          <a:lstStyle/>
          <a:p>
            <a:pPr eaLnBrk="1" hangingPunct="1"/>
            <a:r>
              <a:rPr lang="en-US" dirty="0" smtClean="0"/>
              <a:t>Subtract the Weights Method to convert </a:t>
            </a:r>
            <a:r>
              <a:rPr lang="en-US" dirty="0" smtClean="0">
                <a:solidFill>
                  <a:srgbClr val="FF0000"/>
                </a:solidFill>
              </a:rPr>
              <a:t>from decimal </a:t>
            </a:r>
            <a:r>
              <a:rPr lang="en-US" dirty="0" smtClean="0">
                <a:solidFill>
                  <a:schemeClr val="accent1">
                    <a:lumMod val="75000"/>
                  </a:schemeClr>
                </a:solidFill>
              </a:rPr>
              <a:t>to binary</a:t>
            </a:r>
          </a:p>
        </p:txBody>
      </p:sp>
      <p:sp>
        <p:nvSpPr>
          <p:cNvPr id="29699" name="Rectangle 3"/>
          <p:cNvSpPr>
            <a:spLocks noGrp="1" noChangeArrowheads="1"/>
          </p:cNvSpPr>
          <p:nvPr>
            <p:ph type="body" idx="1"/>
          </p:nvPr>
        </p:nvSpPr>
        <p:spPr>
          <a:xfrm>
            <a:off x="609600" y="1295400"/>
            <a:ext cx="7772400" cy="4114800"/>
          </a:xfrm>
        </p:spPr>
        <p:txBody>
          <a:bodyPr/>
          <a:lstStyle/>
          <a:p>
            <a:pPr eaLnBrk="1" hangingPunct="1"/>
            <a:r>
              <a:rPr lang="en-US" b="1" dirty="0" smtClean="0">
                <a:solidFill>
                  <a:srgbClr val="FF0000"/>
                </a:solidFill>
                <a:effectLst>
                  <a:outerShdw blurRad="38100" dist="38100" dir="2700000" algn="tl">
                    <a:srgbClr val="000000">
                      <a:alpha val="43137"/>
                    </a:srgbClr>
                  </a:outerShdw>
                </a:effectLst>
              </a:rPr>
              <a:t>Example</a:t>
            </a:r>
            <a:r>
              <a:rPr lang="en-US" dirty="0" smtClean="0"/>
              <a:t>:  Convert 76</a:t>
            </a:r>
            <a:r>
              <a:rPr lang="en-US" baseline="-25000" dirty="0" smtClean="0"/>
              <a:t>10</a:t>
            </a:r>
            <a:r>
              <a:rPr lang="en-US" dirty="0" smtClean="0"/>
              <a:t> to binary</a:t>
            </a:r>
          </a:p>
        </p:txBody>
      </p:sp>
      <p:sp>
        <p:nvSpPr>
          <p:cNvPr id="40964" name="Text Box 4"/>
          <p:cNvSpPr txBox="1">
            <a:spLocks noChangeArrowheads="1"/>
          </p:cNvSpPr>
          <p:nvPr/>
        </p:nvSpPr>
        <p:spPr bwMode="auto">
          <a:xfrm>
            <a:off x="4267200" y="1981200"/>
            <a:ext cx="1271502" cy="3416320"/>
          </a:xfrm>
          <a:prstGeom prst="rect">
            <a:avLst/>
          </a:prstGeom>
          <a:noFill/>
          <a:ln w="9525">
            <a:noFill/>
            <a:miter lim="800000"/>
            <a:headEnd/>
            <a:tailEnd/>
          </a:ln>
        </p:spPr>
        <p:txBody>
          <a:bodyPr wrap="none">
            <a:spAutoFit/>
          </a:bodyPr>
          <a:lstStyle/>
          <a:p>
            <a:r>
              <a:rPr lang="en-US">
                <a:latin typeface="+mj-lt"/>
              </a:rPr>
              <a:t>2</a:t>
            </a:r>
            <a:r>
              <a:rPr lang="en-US" baseline="30000">
                <a:latin typeface="+mj-lt"/>
              </a:rPr>
              <a:t>8</a:t>
            </a:r>
            <a:r>
              <a:rPr lang="en-US">
                <a:latin typeface="+mj-lt"/>
              </a:rPr>
              <a:t> =  256</a:t>
            </a:r>
          </a:p>
          <a:p>
            <a:r>
              <a:rPr lang="en-US">
                <a:latin typeface="+mj-lt"/>
              </a:rPr>
              <a:t>2</a:t>
            </a:r>
            <a:r>
              <a:rPr lang="en-US" baseline="30000">
                <a:latin typeface="+mj-lt"/>
              </a:rPr>
              <a:t>7</a:t>
            </a:r>
            <a:r>
              <a:rPr lang="en-US">
                <a:latin typeface="+mj-lt"/>
              </a:rPr>
              <a:t> =  128</a:t>
            </a:r>
          </a:p>
          <a:p>
            <a:r>
              <a:rPr lang="en-US">
                <a:latin typeface="+mj-lt"/>
              </a:rPr>
              <a:t>2</a:t>
            </a:r>
            <a:r>
              <a:rPr lang="en-US" baseline="30000">
                <a:latin typeface="+mj-lt"/>
              </a:rPr>
              <a:t>6</a:t>
            </a:r>
            <a:r>
              <a:rPr lang="en-US">
                <a:latin typeface="+mj-lt"/>
              </a:rPr>
              <a:t> =    64</a:t>
            </a:r>
          </a:p>
          <a:p>
            <a:r>
              <a:rPr lang="en-US">
                <a:latin typeface="+mj-lt"/>
              </a:rPr>
              <a:t>2</a:t>
            </a:r>
            <a:r>
              <a:rPr lang="en-US" baseline="30000">
                <a:latin typeface="+mj-lt"/>
              </a:rPr>
              <a:t>5</a:t>
            </a:r>
            <a:r>
              <a:rPr lang="en-US">
                <a:latin typeface="+mj-lt"/>
              </a:rPr>
              <a:t> =    32</a:t>
            </a:r>
          </a:p>
          <a:p>
            <a:r>
              <a:rPr lang="en-US">
                <a:latin typeface="+mj-lt"/>
              </a:rPr>
              <a:t>2</a:t>
            </a:r>
            <a:r>
              <a:rPr lang="en-US" baseline="30000">
                <a:latin typeface="+mj-lt"/>
              </a:rPr>
              <a:t>4</a:t>
            </a:r>
            <a:r>
              <a:rPr lang="en-US">
                <a:latin typeface="+mj-lt"/>
              </a:rPr>
              <a:t> =    16</a:t>
            </a:r>
          </a:p>
          <a:p>
            <a:r>
              <a:rPr lang="en-US">
                <a:latin typeface="+mj-lt"/>
              </a:rPr>
              <a:t>2</a:t>
            </a:r>
            <a:r>
              <a:rPr lang="en-US" baseline="30000">
                <a:latin typeface="+mj-lt"/>
              </a:rPr>
              <a:t>3</a:t>
            </a:r>
            <a:r>
              <a:rPr lang="en-US">
                <a:latin typeface="+mj-lt"/>
              </a:rPr>
              <a:t> =      8</a:t>
            </a:r>
          </a:p>
          <a:p>
            <a:r>
              <a:rPr lang="en-US">
                <a:latin typeface="+mj-lt"/>
              </a:rPr>
              <a:t>2</a:t>
            </a:r>
            <a:r>
              <a:rPr lang="en-US" baseline="30000">
                <a:latin typeface="+mj-lt"/>
              </a:rPr>
              <a:t>2</a:t>
            </a:r>
            <a:r>
              <a:rPr lang="en-US">
                <a:latin typeface="+mj-lt"/>
              </a:rPr>
              <a:t> =      4</a:t>
            </a:r>
          </a:p>
          <a:p>
            <a:r>
              <a:rPr lang="en-US">
                <a:latin typeface="+mj-lt"/>
              </a:rPr>
              <a:t>2</a:t>
            </a:r>
            <a:r>
              <a:rPr lang="en-US" baseline="30000">
                <a:latin typeface="+mj-lt"/>
              </a:rPr>
              <a:t>1</a:t>
            </a:r>
            <a:r>
              <a:rPr lang="en-US">
                <a:latin typeface="+mj-lt"/>
              </a:rPr>
              <a:t> =      2</a:t>
            </a:r>
          </a:p>
          <a:p>
            <a:r>
              <a:rPr lang="en-US">
                <a:latin typeface="+mj-lt"/>
              </a:rPr>
              <a:t>2</a:t>
            </a:r>
            <a:r>
              <a:rPr lang="en-US" baseline="30000">
                <a:latin typeface="+mj-lt"/>
              </a:rPr>
              <a:t>0</a:t>
            </a:r>
            <a:r>
              <a:rPr lang="en-US">
                <a:latin typeface="+mj-lt"/>
              </a:rPr>
              <a:t> =      1</a:t>
            </a:r>
          </a:p>
        </p:txBody>
      </p:sp>
      <p:sp>
        <p:nvSpPr>
          <p:cNvPr id="40965" name="Text Box 5"/>
          <p:cNvSpPr txBox="1">
            <a:spLocks noChangeArrowheads="1"/>
          </p:cNvSpPr>
          <p:nvPr/>
        </p:nvSpPr>
        <p:spPr bwMode="auto">
          <a:xfrm>
            <a:off x="609600" y="2286000"/>
            <a:ext cx="1116013" cy="1920875"/>
          </a:xfrm>
          <a:prstGeom prst="rect">
            <a:avLst/>
          </a:prstGeom>
          <a:noFill/>
          <a:ln w="9525">
            <a:noFill/>
            <a:miter lim="800000"/>
            <a:headEnd/>
            <a:tailEnd/>
          </a:ln>
        </p:spPr>
        <p:txBody>
          <a:bodyPr wrap="none">
            <a:spAutoFit/>
          </a:bodyPr>
          <a:lstStyle/>
          <a:p>
            <a:r>
              <a:rPr lang="en-US" sz="4000">
                <a:latin typeface="+mj-lt"/>
              </a:rPr>
              <a:t>   76</a:t>
            </a:r>
          </a:p>
          <a:p>
            <a:pPr>
              <a:buFontTx/>
              <a:buChar char="-"/>
            </a:pPr>
            <a:r>
              <a:rPr lang="en-US" sz="4000" u="sng">
                <a:latin typeface="+mj-lt"/>
              </a:rPr>
              <a:t>  64</a:t>
            </a:r>
            <a:r>
              <a:rPr lang="en-US" sz="4000">
                <a:latin typeface="+mj-lt"/>
              </a:rPr>
              <a:t/>
            </a:r>
            <a:br>
              <a:rPr lang="en-US" sz="4000">
                <a:latin typeface="+mj-lt"/>
              </a:rPr>
            </a:br>
            <a:r>
              <a:rPr lang="en-US" sz="4000">
                <a:latin typeface="+mj-lt"/>
              </a:rPr>
              <a:t>   12</a:t>
            </a:r>
          </a:p>
        </p:txBody>
      </p:sp>
      <p:sp>
        <p:nvSpPr>
          <p:cNvPr id="40966" name="Text Box 6"/>
          <p:cNvSpPr txBox="1">
            <a:spLocks noChangeArrowheads="1"/>
          </p:cNvSpPr>
          <p:nvPr/>
        </p:nvSpPr>
        <p:spPr bwMode="auto">
          <a:xfrm>
            <a:off x="1752600" y="2317750"/>
            <a:ext cx="1073150" cy="1920875"/>
          </a:xfrm>
          <a:prstGeom prst="rect">
            <a:avLst/>
          </a:prstGeom>
          <a:noFill/>
          <a:ln w="9525">
            <a:noFill/>
            <a:miter lim="800000"/>
            <a:headEnd/>
            <a:tailEnd/>
          </a:ln>
        </p:spPr>
        <p:txBody>
          <a:bodyPr wrap="none">
            <a:spAutoFit/>
          </a:bodyPr>
          <a:lstStyle/>
          <a:p>
            <a:r>
              <a:rPr lang="en-US" sz="4000">
                <a:latin typeface="+mj-lt"/>
              </a:rPr>
              <a:t>   12</a:t>
            </a:r>
          </a:p>
          <a:p>
            <a:r>
              <a:rPr lang="en-US" sz="4000" u="sng">
                <a:latin typeface="+mj-lt"/>
              </a:rPr>
              <a:t>  - 8</a:t>
            </a:r>
            <a:br>
              <a:rPr lang="en-US" sz="4000" u="sng">
                <a:latin typeface="+mj-lt"/>
              </a:rPr>
            </a:br>
            <a:r>
              <a:rPr lang="en-US" sz="4000">
                <a:latin typeface="+mj-lt"/>
              </a:rPr>
              <a:t>    4</a:t>
            </a:r>
          </a:p>
        </p:txBody>
      </p:sp>
      <p:sp>
        <p:nvSpPr>
          <p:cNvPr id="40967" name="Text Box 7"/>
          <p:cNvSpPr txBox="1">
            <a:spLocks noChangeArrowheads="1"/>
          </p:cNvSpPr>
          <p:nvPr/>
        </p:nvSpPr>
        <p:spPr bwMode="auto">
          <a:xfrm>
            <a:off x="2895600" y="2286000"/>
            <a:ext cx="862013" cy="1920875"/>
          </a:xfrm>
          <a:prstGeom prst="rect">
            <a:avLst/>
          </a:prstGeom>
          <a:noFill/>
          <a:ln w="9525">
            <a:noFill/>
            <a:miter lim="800000"/>
            <a:headEnd/>
            <a:tailEnd/>
          </a:ln>
        </p:spPr>
        <p:txBody>
          <a:bodyPr wrap="none">
            <a:spAutoFit/>
          </a:bodyPr>
          <a:lstStyle/>
          <a:p>
            <a:r>
              <a:rPr lang="en-US" sz="4000">
                <a:latin typeface="+mj-lt"/>
              </a:rPr>
              <a:t>   4</a:t>
            </a:r>
          </a:p>
          <a:p>
            <a:r>
              <a:rPr lang="en-US" sz="4000" u="sng">
                <a:latin typeface="+mj-lt"/>
              </a:rPr>
              <a:t> - 4</a:t>
            </a:r>
            <a:br>
              <a:rPr lang="en-US" sz="4000" u="sng">
                <a:latin typeface="+mj-lt"/>
              </a:rPr>
            </a:br>
            <a:r>
              <a:rPr lang="en-US" sz="4000">
                <a:latin typeface="+mj-lt"/>
              </a:rPr>
              <a:t>   0</a:t>
            </a:r>
          </a:p>
        </p:txBody>
      </p:sp>
      <p:sp>
        <p:nvSpPr>
          <p:cNvPr id="40969" name="Text Box 9"/>
          <p:cNvSpPr txBox="1">
            <a:spLocks noChangeArrowheads="1"/>
          </p:cNvSpPr>
          <p:nvPr/>
        </p:nvSpPr>
        <p:spPr bwMode="auto">
          <a:xfrm>
            <a:off x="5791200" y="1981200"/>
            <a:ext cx="340158" cy="3785652"/>
          </a:xfrm>
          <a:prstGeom prst="rect">
            <a:avLst/>
          </a:prstGeom>
          <a:noFill/>
          <a:ln w="9525">
            <a:noFill/>
            <a:miter lim="800000"/>
            <a:headEnd/>
            <a:tailEnd/>
          </a:ln>
        </p:spPr>
        <p:txBody>
          <a:bodyPr wrap="none">
            <a:spAutoFit/>
          </a:bodyPr>
          <a:lstStyle/>
          <a:p>
            <a:endParaRPr lang="en-US">
              <a:solidFill>
                <a:srgbClr val="FF0000"/>
              </a:solidFill>
              <a:latin typeface="+mj-lt"/>
            </a:endParaRPr>
          </a:p>
          <a:p>
            <a:endParaRPr lang="en-US">
              <a:solidFill>
                <a:srgbClr val="FF0000"/>
              </a:solidFill>
              <a:latin typeface="+mj-lt"/>
            </a:endParaRPr>
          </a:p>
          <a:p>
            <a:r>
              <a:rPr lang="en-US">
                <a:solidFill>
                  <a:srgbClr val="FF0000"/>
                </a:solidFill>
                <a:latin typeface="+mj-lt"/>
              </a:rPr>
              <a:t>1</a:t>
            </a:r>
          </a:p>
          <a:p>
            <a:r>
              <a:rPr lang="en-US">
                <a:solidFill>
                  <a:srgbClr val="FF0000"/>
                </a:solidFill>
                <a:latin typeface="+mj-lt"/>
              </a:rPr>
              <a:t>0</a:t>
            </a:r>
          </a:p>
          <a:p>
            <a:r>
              <a:rPr lang="en-US">
                <a:solidFill>
                  <a:srgbClr val="FF0000"/>
                </a:solidFill>
                <a:latin typeface="+mj-lt"/>
              </a:rPr>
              <a:t>0</a:t>
            </a:r>
          </a:p>
          <a:p>
            <a:r>
              <a:rPr lang="en-US">
                <a:solidFill>
                  <a:srgbClr val="FF0000"/>
                </a:solidFill>
                <a:latin typeface="+mj-lt"/>
              </a:rPr>
              <a:t>1</a:t>
            </a:r>
          </a:p>
          <a:p>
            <a:r>
              <a:rPr lang="en-US">
                <a:solidFill>
                  <a:srgbClr val="FF0000"/>
                </a:solidFill>
                <a:latin typeface="+mj-lt"/>
              </a:rPr>
              <a:t>1</a:t>
            </a:r>
          </a:p>
          <a:p>
            <a:r>
              <a:rPr lang="en-US">
                <a:solidFill>
                  <a:srgbClr val="FF0000"/>
                </a:solidFill>
                <a:latin typeface="+mj-lt"/>
              </a:rPr>
              <a:t>0</a:t>
            </a:r>
          </a:p>
          <a:p>
            <a:r>
              <a:rPr lang="en-US">
                <a:solidFill>
                  <a:srgbClr val="FF0000"/>
                </a:solidFill>
                <a:latin typeface="+mj-lt"/>
              </a:rPr>
              <a:t>0</a:t>
            </a:r>
          </a:p>
          <a:p>
            <a:endParaRPr lang="en-US">
              <a:solidFill>
                <a:srgbClr val="FF0000"/>
              </a:solidFill>
              <a:latin typeface="+mj-lt"/>
            </a:endParaRPr>
          </a:p>
        </p:txBody>
      </p:sp>
      <p:sp>
        <p:nvSpPr>
          <p:cNvPr id="40970" name="Text Box 10"/>
          <p:cNvSpPr txBox="1">
            <a:spLocks noChangeArrowheads="1"/>
          </p:cNvSpPr>
          <p:nvPr/>
        </p:nvSpPr>
        <p:spPr bwMode="auto">
          <a:xfrm>
            <a:off x="762000" y="5616575"/>
            <a:ext cx="2844800" cy="579438"/>
          </a:xfrm>
          <a:prstGeom prst="rect">
            <a:avLst/>
          </a:prstGeom>
          <a:noFill/>
          <a:ln w="9525">
            <a:noFill/>
            <a:miter lim="800000"/>
            <a:headEnd/>
            <a:tailEnd/>
          </a:ln>
        </p:spPr>
        <p:txBody>
          <a:bodyPr wrap="none">
            <a:spAutoFit/>
          </a:bodyPr>
          <a:lstStyle/>
          <a:p>
            <a:r>
              <a:rPr lang="en-US" sz="3200">
                <a:latin typeface="+mj-lt"/>
              </a:rPr>
              <a:t>76</a:t>
            </a:r>
            <a:r>
              <a:rPr lang="en-US" sz="3200" baseline="-25000">
                <a:latin typeface="+mj-lt"/>
              </a:rPr>
              <a:t>10</a:t>
            </a:r>
            <a:r>
              <a:rPr lang="en-US" sz="3200">
                <a:latin typeface="+mj-lt"/>
              </a:rPr>
              <a:t> = 1001100</a:t>
            </a:r>
            <a:r>
              <a:rPr lang="en-US" sz="3200" baseline="-25000">
                <a:latin typeface="+mj-lt"/>
              </a:rPr>
              <a:t>2</a:t>
            </a:r>
          </a:p>
        </p:txBody>
      </p:sp>
      <p:sp>
        <p:nvSpPr>
          <p:cNvPr id="40971" name="Line 11"/>
          <p:cNvSpPr>
            <a:spLocks noChangeShapeType="1"/>
          </p:cNvSpPr>
          <p:nvPr/>
        </p:nvSpPr>
        <p:spPr bwMode="auto">
          <a:xfrm>
            <a:off x="5730875" y="2133600"/>
            <a:ext cx="0" cy="3124200"/>
          </a:xfrm>
          <a:prstGeom prst="line">
            <a:avLst/>
          </a:prstGeom>
          <a:noFill/>
          <a:ln w="38100">
            <a:solidFill>
              <a:srgbClr val="FF0000"/>
            </a:solidFill>
            <a:round/>
            <a:headEnd/>
            <a:tailEnd type="triangle" w="med" len="med"/>
          </a:ln>
        </p:spPr>
        <p:txBody>
          <a:bodyPr/>
          <a:lstStyle/>
          <a:p>
            <a:endParaRPr lang="en-US">
              <a:latin typeface="+mj-lt"/>
            </a:endParaRPr>
          </a:p>
        </p:txBody>
      </p:sp>
      <p:sp>
        <p:nvSpPr>
          <p:cNvPr id="40972" name="Text Box 12"/>
          <p:cNvSpPr txBox="1">
            <a:spLocks noChangeArrowheads="1"/>
          </p:cNvSpPr>
          <p:nvPr/>
        </p:nvSpPr>
        <p:spPr bwMode="auto">
          <a:xfrm>
            <a:off x="4343400" y="5715000"/>
            <a:ext cx="3496791" cy="461665"/>
          </a:xfrm>
          <a:prstGeom prst="rect">
            <a:avLst/>
          </a:prstGeom>
          <a:noFill/>
          <a:ln w="9525">
            <a:noFill/>
            <a:miter lim="800000"/>
            <a:headEnd/>
            <a:tailEnd/>
          </a:ln>
        </p:spPr>
        <p:txBody>
          <a:bodyPr wrap="none">
            <a:spAutoFit/>
          </a:bodyPr>
          <a:lstStyle/>
          <a:p>
            <a:r>
              <a:rPr lang="en-US" dirty="0">
                <a:latin typeface="+mj-lt"/>
              </a:rPr>
              <a:t>Works for other bases, too</a:t>
            </a:r>
          </a:p>
        </p:txBody>
      </p:sp>
      <p:grpSp>
        <p:nvGrpSpPr>
          <p:cNvPr id="2" name="Group 21"/>
          <p:cNvGrpSpPr>
            <a:grpSpLocks/>
          </p:cNvGrpSpPr>
          <p:nvPr/>
        </p:nvGrpSpPr>
        <p:grpSpPr bwMode="auto">
          <a:xfrm>
            <a:off x="6096000" y="2667003"/>
            <a:ext cx="1365250" cy="461963"/>
            <a:chOff x="3888" y="1872"/>
            <a:chExt cx="860" cy="291"/>
          </a:xfrm>
        </p:grpSpPr>
        <p:sp>
          <p:nvSpPr>
            <p:cNvPr id="29713" name="Line 17"/>
            <p:cNvSpPr>
              <a:spLocks noChangeShapeType="1"/>
            </p:cNvSpPr>
            <p:nvPr/>
          </p:nvSpPr>
          <p:spPr bwMode="auto">
            <a:xfrm flipH="1" flipV="1">
              <a:off x="3888" y="2016"/>
              <a:ext cx="384" cy="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29714" name="Text Box 18"/>
            <p:cNvSpPr txBox="1">
              <a:spLocks noChangeArrowheads="1"/>
            </p:cNvSpPr>
            <p:nvPr/>
          </p:nvSpPr>
          <p:spPr bwMode="auto">
            <a:xfrm>
              <a:off x="4272" y="1872"/>
              <a:ext cx="476" cy="291"/>
            </a:xfrm>
            <a:prstGeom prst="rect">
              <a:avLst/>
            </a:prstGeom>
            <a:noFill/>
            <a:ln w="9525">
              <a:noFill/>
              <a:miter lim="800000"/>
              <a:headEnd/>
              <a:tailEnd/>
            </a:ln>
          </p:spPr>
          <p:txBody>
            <a:bodyPr wrap="none">
              <a:spAutoFit/>
            </a:bodyPr>
            <a:lstStyle/>
            <a:p>
              <a:r>
                <a:rPr lang="en-US">
                  <a:solidFill>
                    <a:srgbClr val="FF0000"/>
                  </a:solidFill>
                  <a:latin typeface="+mj-lt"/>
                </a:rPr>
                <a:t>MSB</a:t>
              </a:r>
            </a:p>
          </p:txBody>
        </p:sp>
      </p:grpSp>
      <p:grpSp>
        <p:nvGrpSpPr>
          <p:cNvPr id="3" name="Group 22"/>
          <p:cNvGrpSpPr>
            <a:grpSpLocks/>
          </p:cNvGrpSpPr>
          <p:nvPr/>
        </p:nvGrpSpPr>
        <p:grpSpPr bwMode="auto">
          <a:xfrm>
            <a:off x="6096000" y="4876806"/>
            <a:ext cx="1231900" cy="461963"/>
            <a:chOff x="3888" y="3264"/>
            <a:chExt cx="776" cy="291"/>
          </a:xfrm>
        </p:grpSpPr>
        <p:sp>
          <p:nvSpPr>
            <p:cNvPr id="29711" name="Line 16"/>
            <p:cNvSpPr>
              <a:spLocks noChangeShapeType="1"/>
            </p:cNvSpPr>
            <p:nvPr/>
          </p:nvSpPr>
          <p:spPr bwMode="auto">
            <a:xfrm flipH="1">
              <a:off x="3888" y="3408"/>
              <a:ext cx="374" cy="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29712" name="Text Box 19"/>
            <p:cNvSpPr txBox="1">
              <a:spLocks noChangeArrowheads="1"/>
            </p:cNvSpPr>
            <p:nvPr/>
          </p:nvSpPr>
          <p:spPr bwMode="auto">
            <a:xfrm>
              <a:off x="4272" y="3264"/>
              <a:ext cx="392" cy="291"/>
            </a:xfrm>
            <a:prstGeom prst="rect">
              <a:avLst/>
            </a:prstGeom>
            <a:noFill/>
            <a:ln w="9525">
              <a:noFill/>
              <a:miter lim="800000"/>
              <a:headEnd/>
              <a:tailEnd/>
            </a:ln>
          </p:spPr>
          <p:txBody>
            <a:bodyPr wrap="none">
              <a:spAutoFit/>
            </a:bodyPr>
            <a:lstStyle/>
            <a:p>
              <a:r>
                <a:rPr lang="en-US">
                  <a:solidFill>
                    <a:srgbClr val="FF0000"/>
                  </a:solidFill>
                  <a:latin typeface="+mj-lt"/>
                </a:rPr>
                <a:t>LSB</a:t>
              </a:r>
            </a:p>
          </p:txBody>
        </p:sp>
      </p:grpSp>
      <p:sp>
        <p:nvSpPr>
          <p:cNvPr id="40980" name="Text Box 20"/>
          <p:cNvSpPr txBox="1">
            <a:spLocks noChangeArrowheads="1"/>
          </p:cNvSpPr>
          <p:nvPr/>
        </p:nvSpPr>
        <p:spPr bwMode="auto">
          <a:xfrm>
            <a:off x="6248400" y="3733800"/>
            <a:ext cx="2689225" cy="457200"/>
          </a:xfrm>
          <a:prstGeom prst="rect">
            <a:avLst/>
          </a:prstGeom>
          <a:solidFill>
            <a:schemeClr val="accent1">
              <a:lumMod val="20000"/>
              <a:lumOff val="80000"/>
            </a:schemeClr>
          </a:solidFill>
          <a:ln w="9525">
            <a:noFill/>
            <a:miter lim="800000"/>
            <a:headEnd/>
            <a:tailEnd/>
          </a:ln>
        </p:spPr>
        <p:txBody>
          <a:bodyPr wrap="none">
            <a:spAutoFit/>
          </a:bodyPr>
          <a:lstStyle/>
          <a:p>
            <a:r>
              <a:rPr lang="en-US" dirty="0">
                <a:solidFill>
                  <a:srgbClr val="FF0000"/>
                </a:solidFill>
                <a:latin typeface="+mj-lt"/>
              </a:rPr>
              <a:t>Generates MSB first</a:t>
            </a:r>
          </a:p>
        </p:txBody>
      </p:sp>
      <p:sp>
        <p:nvSpPr>
          <p:cNvPr id="19" name="Slide Number Placeholder 18"/>
          <p:cNvSpPr>
            <a:spLocks noGrp="1"/>
          </p:cNvSpPr>
          <p:nvPr>
            <p:ph type="sldNum" sz="quarter" idx="12"/>
          </p:nvPr>
        </p:nvSpPr>
        <p:spPr>
          <a:xfrm>
            <a:off x="7239000" y="6629400"/>
            <a:ext cx="1905000" cy="457200"/>
          </a:xfrm>
        </p:spPr>
        <p:txBody>
          <a:bodyPr/>
          <a:lstStyle/>
          <a:p>
            <a:pPr>
              <a:defRPr/>
            </a:pPr>
            <a:fld id="{2ABA06A1-0FA1-4106-BB00-ACCECE012301}" type="slidenum">
              <a:rPr lang="en-US" smtClean="0"/>
              <a:pPr>
                <a:defRPr/>
              </a:pPr>
              <a:t>39</a:t>
            </a:fld>
            <a:endParaRPr lang="en-US" dirty="0"/>
          </a:p>
        </p:txBody>
      </p:sp>
      <p:sp>
        <p:nvSpPr>
          <p:cNvPr id="4" name="Rectangle 3"/>
          <p:cNvSpPr/>
          <p:nvPr/>
        </p:nvSpPr>
        <p:spPr>
          <a:xfrm>
            <a:off x="309180" y="6196013"/>
            <a:ext cx="8834820" cy="461665"/>
          </a:xfrm>
          <a:prstGeom prst="rect">
            <a:avLst/>
          </a:prstGeom>
          <a:solidFill>
            <a:schemeClr val="accent1">
              <a:lumMod val="20000"/>
              <a:lumOff val="80000"/>
            </a:schemeClr>
          </a:solidFill>
        </p:spPr>
        <p:txBody>
          <a:bodyPr wrap="square">
            <a:spAutoFit/>
          </a:bodyPr>
          <a:lstStyle/>
          <a:p>
            <a:pPr eaLnBrk="1" hangingPunct="1"/>
            <a:r>
              <a:rPr lang="en-US" dirty="0"/>
              <a:t>What’s the largest power of 2 that will divide into the quantity?</a:t>
            </a:r>
          </a:p>
        </p:txBody>
      </p:sp>
      <p:cxnSp>
        <p:nvCxnSpPr>
          <p:cNvPr id="6" name="Straight Arrow Connector 5"/>
          <p:cNvCxnSpPr/>
          <p:nvPr/>
        </p:nvCxnSpPr>
        <p:spPr>
          <a:xfrm flipV="1">
            <a:off x="1600200" y="2971800"/>
            <a:ext cx="3505200" cy="157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58367" y="3246437"/>
            <a:ext cx="2614141" cy="715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06800" y="3278187"/>
            <a:ext cx="1610158" cy="1084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0-#ppt_w/2"/>
                                          </p:val>
                                        </p:tav>
                                        <p:tav tm="100000">
                                          <p:val>
                                            <p:strVal val="#ppt_x"/>
                                          </p:val>
                                        </p:tav>
                                      </p:tavLst>
                                    </p:anim>
                                    <p:anim calcmode="lin" valueType="num">
                                      <p:cBhvr additive="base">
                                        <p:cTn id="8"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5"/>
                                        </p:tgtEl>
                                        <p:attrNameLst>
                                          <p:attrName>style.visibility</p:attrName>
                                        </p:attrNameLst>
                                      </p:cBhvr>
                                      <p:to>
                                        <p:strVal val="visible"/>
                                      </p:to>
                                    </p:set>
                                    <p:anim calcmode="lin" valueType="num">
                                      <p:cBhvr additive="base">
                                        <p:cTn id="13" dur="500" fill="hold"/>
                                        <p:tgtEl>
                                          <p:spTgt spid="40965"/>
                                        </p:tgtEl>
                                        <p:attrNameLst>
                                          <p:attrName>ppt_x</p:attrName>
                                        </p:attrNameLst>
                                      </p:cBhvr>
                                      <p:tavLst>
                                        <p:tav tm="0">
                                          <p:val>
                                            <p:strVal val="0-#ppt_w/2"/>
                                          </p:val>
                                        </p:tav>
                                        <p:tav tm="100000">
                                          <p:val>
                                            <p:strVal val="#ppt_x"/>
                                          </p:val>
                                        </p:tav>
                                      </p:tavLst>
                                    </p:anim>
                                    <p:anim calcmode="lin" valueType="num">
                                      <p:cBhvr additive="base">
                                        <p:cTn id="14"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6"/>
                                        </p:tgtEl>
                                        <p:attrNameLst>
                                          <p:attrName>style.visibility</p:attrName>
                                        </p:attrNameLst>
                                      </p:cBhvr>
                                      <p:to>
                                        <p:strVal val="visible"/>
                                      </p:to>
                                    </p:set>
                                    <p:anim calcmode="lin" valueType="num">
                                      <p:cBhvr additive="base">
                                        <p:cTn id="19" dur="500" fill="hold"/>
                                        <p:tgtEl>
                                          <p:spTgt spid="40966"/>
                                        </p:tgtEl>
                                        <p:attrNameLst>
                                          <p:attrName>ppt_x</p:attrName>
                                        </p:attrNameLst>
                                      </p:cBhvr>
                                      <p:tavLst>
                                        <p:tav tm="0">
                                          <p:val>
                                            <p:strVal val="0-#ppt_w/2"/>
                                          </p:val>
                                        </p:tav>
                                        <p:tav tm="100000">
                                          <p:val>
                                            <p:strVal val="#ppt_x"/>
                                          </p:val>
                                        </p:tav>
                                      </p:tavLst>
                                    </p:anim>
                                    <p:anim calcmode="lin" valueType="num">
                                      <p:cBhvr additive="base">
                                        <p:cTn id="20"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7"/>
                                        </p:tgtEl>
                                        <p:attrNameLst>
                                          <p:attrName>style.visibility</p:attrName>
                                        </p:attrNameLst>
                                      </p:cBhvr>
                                      <p:to>
                                        <p:strVal val="visible"/>
                                      </p:to>
                                    </p:set>
                                    <p:anim calcmode="lin" valueType="num">
                                      <p:cBhvr additive="base">
                                        <p:cTn id="25" dur="500" fill="hold"/>
                                        <p:tgtEl>
                                          <p:spTgt spid="40967"/>
                                        </p:tgtEl>
                                        <p:attrNameLst>
                                          <p:attrName>ppt_x</p:attrName>
                                        </p:attrNameLst>
                                      </p:cBhvr>
                                      <p:tavLst>
                                        <p:tav tm="0">
                                          <p:val>
                                            <p:strVal val="0-#ppt_w/2"/>
                                          </p:val>
                                        </p:tav>
                                        <p:tav tm="100000">
                                          <p:val>
                                            <p:strVal val="#ppt_x"/>
                                          </p:val>
                                        </p:tav>
                                      </p:tavLst>
                                    </p:anim>
                                    <p:anim calcmode="lin" valueType="num">
                                      <p:cBhvr additive="base">
                                        <p:cTn id="26" dur="500" fill="hold"/>
                                        <p:tgtEl>
                                          <p:spTgt spid="4096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9"/>
                                        </p:tgtEl>
                                        <p:attrNameLst>
                                          <p:attrName>style.visibility</p:attrName>
                                        </p:attrNameLst>
                                      </p:cBhvr>
                                      <p:to>
                                        <p:strVal val="visible"/>
                                      </p:to>
                                    </p:set>
                                    <p:anim calcmode="lin" valueType="num">
                                      <p:cBhvr additive="base">
                                        <p:cTn id="31" dur="500" fill="hold"/>
                                        <p:tgtEl>
                                          <p:spTgt spid="40969"/>
                                        </p:tgtEl>
                                        <p:attrNameLst>
                                          <p:attrName>ppt_x</p:attrName>
                                        </p:attrNameLst>
                                      </p:cBhvr>
                                      <p:tavLst>
                                        <p:tav tm="0">
                                          <p:val>
                                            <p:strVal val="0-#ppt_w/2"/>
                                          </p:val>
                                        </p:tav>
                                        <p:tav tm="100000">
                                          <p:val>
                                            <p:strVal val="#ppt_x"/>
                                          </p:val>
                                        </p:tav>
                                      </p:tavLst>
                                    </p:anim>
                                    <p:anim calcmode="lin" valueType="num">
                                      <p:cBhvr additive="base">
                                        <p:cTn id="32" dur="500" fill="hold"/>
                                        <p:tgtEl>
                                          <p:spTgt spid="409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80"/>
                                        </p:tgtEl>
                                        <p:attrNameLst>
                                          <p:attrName>style.visibility</p:attrName>
                                        </p:attrNameLst>
                                      </p:cBhvr>
                                      <p:to>
                                        <p:strVal val="visible"/>
                                      </p:to>
                                    </p:set>
                                    <p:anim calcmode="lin" valueType="num">
                                      <p:cBhvr additive="base">
                                        <p:cTn id="49" dur="500" fill="hold"/>
                                        <p:tgtEl>
                                          <p:spTgt spid="40980"/>
                                        </p:tgtEl>
                                        <p:attrNameLst>
                                          <p:attrName>ppt_x</p:attrName>
                                        </p:attrNameLst>
                                      </p:cBhvr>
                                      <p:tavLst>
                                        <p:tav tm="0">
                                          <p:val>
                                            <p:strVal val="0-#ppt_w/2"/>
                                          </p:val>
                                        </p:tav>
                                        <p:tav tm="100000">
                                          <p:val>
                                            <p:strVal val="#ppt_x"/>
                                          </p:val>
                                        </p:tav>
                                      </p:tavLst>
                                    </p:anim>
                                    <p:anim calcmode="lin" valueType="num">
                                      <p:cBhvr additive="base">
                                        <p:cTn id="50" dur="500" fill="hold"/>
                                        <p:tgtEl>
                                          <p:spTgt spid="4098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971"/>
                                        </p:tgtEl>
                                        <p:attrNameLst>
                                          <p:attrName>style.visibility</p:attrName>
                                        </p:attrNameLst>
                                      </p:cBhvr>
                                      <p:to>
                                        <p:strVal val="visible"/>
                                      </p:to>
                                    </p:set>
                                    <p:anim calcmode="lin" valueType="num">
                                      <p:cBhvr additive="base">
                                        <p:cTn id="55" dur="500" fill="hold"/>
                                        <p:tgtEl>
                                          <p:spTgt spid="40971"/>
                                        </p:tgtEl>
                                        <p:attrNameLst>
                                          <p:attrName>ppt_x</p:attrName>
                                        </p:attrNameLst>
                                      </p:cBhvr>
                                      <p:tavLst>
                                        <p:tav tm="0">
                                          <p:val>
                                            <p:strVal val="0-#ppt_w/2"/>
                                          </p:val>
                                        </p:tav>
                                        <p:tav tm="100000">
                                          <p:val>
                                            <p:strVal val="#ppt_x"/>
                                          </p:val>
                                        </p:tav>
                                      </p:tavLst>
                                    </p:anim>
                                    <p:anim calcmode="lin" valueType="num">
                                      <p:cBhvr additive="base">
                                        <p:cTn id="56" dur="500" fill="hold"/>
                                        <p:tgtEl>
                                          <p:spTgt spid="4097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970"/>
                                        </p:tgtEl>
                                        <p:attrNameLst>
                                          <p:attrName>style.visibility</p:attrName>
                                        </p:attrNameLst>
                                      </p:cBhvr>
                                      <p:to>
                                        <p:strVal val="visible"/>
                                      </p:to>
                                    </p:set>
                                    <p:anim calcmode="lin" valueType="num">
                                      <p:cBhvr additive="base">
                                        <p:cTn id="61" dur="500" fill="hold"/>
                                        <p:tgtEl>
                                          <p:spTgt spid="40970"/>
                                        </p:tgtEl>
                                        <p:attrNameLst>
                                          <p:attrName>ppt_x</p:attrName>
                                        </p:attrNameLst>
                                      </p:cBhvr>
                                      <p:tavLst>
                                        <p:tav tm="0">
                                          <p:val>
                                            <p:strVal val="0-#ppt_w/2"/>
                                          </p:val>
                                        </p:tav>
                                        <p:tav tm="100000">
                                          <p:val>
                                            <p:strVal val="#ppt_x"/>
                                          </p:val>
                                        </p:tav>
                                      </p:tavLst>
                                    </p:anim>
                                    <p:anim calcmode="lin" valueType="num">
                                      <p:cBhvr additive="base">
                                        <p:cTn id="62" dur="500" fill="hold"/>
                                        <p:tgtEl>
                                          <p:spTgt spid="4097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0972"/>
                                        </p:tgtEl>
                                        <p:attrNameLst>
                                          <p:attrName>style.visibility</p:attrName>
                                        </p:attrNameLst>
                                      </p:cBhvr>
                                      <p:to>
                                        <p:strVal val="visible"/>
                                      </p:to>
                                    </p:set>
                                    <p:anim calcmode="lin" valueType="num">
                                      <p:cBhvr additive="base">
                                        <p:cTn id="67" dur="500" fill="hold"/>
                                        <p:tgtEl>
                                          <p:spTgt spid="40972"/>
                                        </p:tgtEl>
                                        <p:attrNameLst>
                                          <p:attrName>ppt_x</p:attrName>
                                        </p:attrNameLst>
                                      </p:cBhvr>
                                      <p:tavLst>
                                        <p:tav tm="0">
                                          <p:val>
                                            <p:strVal val="0-#ppt_w/2"/>
                                          </p:val>
                                        </p:tav>
                                        <p:tav tm="100000">
                                          <p:val>
                                            <p:strVal val="#ppt_x"/>
                                          </p:val>
                                        </p:tav>
                                      </p:tavLst>
                                    </p:anim>
                                    <p:anim calcmode="lin" valueType="num">
                                      <p:cBhvr additive="base">
                                        <p:cTn id="68" dur="500" fill="hold"/>
                                        <p:tgtEl>
                                          <p:spTgt spid="409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66" grpId="0" autoUpdateAnimBg="0"/>
      <p:bldP spid="40967" grpId="0" autoUpdateAnimBg="0"/>
      <p:bldP spid="40969" grpId="0" autoUpdateAnimBg="0"/>
      <p:bldP spid="40970" grpId="0" autoUpdateAnimBg="0"/>
      <p:bldP spid="40971" grpId="0" animBg="1"/>
      <p:bldP spid="40972" grpId="0" autoUpdateAnimBg="0"/>
      <p:bldP spid="4098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27214"/>
            <a:ext cx="4567645" cy="571500"/>
          </a:xfrm>
        </p:spPr>
        <p:txBody>
          <a:bodyPr/>
          <a:lstStyle/>
          <a:p>
            <a:r>
              <a:rPr lang="en-US" dirty="0" smtClean="0"/>
              <a:t>Year 1967</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4</a:t>
            </a:fld>
            <a:endParaRPr lang="en-US"/>
          </a:p>
        </p:txBody>
      </p:sp>
      <p:pic>
        <p:nvPicPr>
          <p:cNvPr id="3074" name="Picture 2" descr="Image may contain: one or more people, people sitting, water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 y="544286"/>
            <a:ext cx="45720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nalezione obrazy dla zapytania umc 1 komputer 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125" y="0"/>
            <a:ext cx="4576296" cy="34686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Znalezione obrazy dla zapytania umc 1 komputer f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06587"/>
            <a:ext cx="4400006" cy="31826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Znalezione obrazy dla zapytania umc 1 komputer f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278" y="3468687"/>
            <a:ext cx="4762825" cy="33893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14088" y="3086385"/>
            <a:ext cx="2590800" cy="369332"/>
          </a:xfrm>
          <a:prstGeom prst="rect">
            <a:avLst/>
          </a:prstGeom>
          <a:solidFill>
            <a:schemeClr val="accent2">
              <a:lumMod val="20000"/>
              <a:lumOff val="80000"/>
            </a:schemeClr>
          </a:solidFill>
        </p:spPr>
        <p:txBody>
          <a:bodyPr wrap="square" rtlCol="0">
            <a:spAutoFit/>
          </a:bodyPr>
          <a:lstStyle/>
          <a:p>
            <a:r>
              <a:rPr lang="en-US" sz="1800" dirty="0" smtClean="0"/>
              <a:t>Polish Computer UMC-1</a:t>
            </a:r>
            <a:endParaRPr lang="en-US" sz="1800" dirty="0"/>
          </a:p>
        </p:txBody>
      </p:sp>
      <p:sp>
        <p:nvSpPr>
          <p:cNvPr id="10" name="TextBox 9"/>
          <p:cNvSpPr txBox="1"/>
          <p:nvPr/>
        </p:nvSpPr>
        <p:spPr>
          <a:xfrm>
            <a:off x="1243530" y="3276600"/>
            <a:ext cx="1736436" cy="376753"/>
          </a:xfrm>
          <a:prstGeom prst="rect">
            <a:avLst/>
          </a:prstGeom>
          <a:solidFill>
            <a:schemeClr val="accent2">
              <a:lumMod val="20000"/>
              <a:lumOff val="80000"/>
            </a:schemeClr>
          </a:solidFill>
        </p:spPr>
        <p:txBody>
          <a:bodyPr wrap="square" rtlCol="0">
            <a:spAutoFit/>
          </a:bodyPr>
          <a:lstStyle/>
          <a:p>
            <a:r>
              <a:rPr lang="en-US" sz="1800" dirty="0" smtClean="0"/>
              <a:t>Me in your age</a:t>
            </a:r>
            <a:endParaRPr lang="en-US" sz="1800" dirty="0"/>
          </a:p>
        </p:txBody>
      </p:sp>
      <p:sp>
        <p:nvSpPr>
          <p:cNvPr id="11" name="TextBox 10"/>
          <p:cNvSpPr txBox="1"/>
          <p:nvPr/>
        </p:nvSpPr>
        <p:spPr>
          <a:xfrm>
            <a:off x="2667000" y="6477000"/>
            <a:ext cx="2852546" cy="369332"/>
          </a:xfrm>
          <a:prstGeom prst="rect">
            <a:avLst/>
          </a:prstGeom>
          <a:solidFill>
            <a:schemeClr val="accent2">
              <a:lumMod val="20000"/>
              <a:lumOff val="80000"/>
            </a:schemeClr>
          </a:solidFill>
        </p:spPr>
        <p:txBody>
          <a:bodyPr wrap="square" rtlCol="0">
            <a:spAutoFit/>
          </a:bodyPr>
          <a:lstStyle/>
          <a:p>
            <a:r>
              <a:rPr lang="en-US" sz="1800" dirty="0" smtClean="0"/>
              <a:t>Flip-flops and logic gates</a:t>
            </a:r>
            <a:endParaRPr lang="en-US" sz="1800" dirty="0"/>
          </a:p>
        </p:txBody>
      </p:sp>
    </p:spTree>
    <p:extLst>
      <p:ext uri="{BB962C8B-B14F-4D97-AF65-F5344CB8AC3E}">
        <p14:creationId xmlns:p14="http://schemas.microsoft.com/office/powerpoint/2010/main" val="509703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0595"/>
            <a:ext cx="9144000" cy="599105"/>
          </a:xfrm>
          <a:solidFill>
            <a:srgbClr val="FFFF00"/>
          </a:solidFill>
        </p:spPr>
        <p:txBody>
          <a:bodyPr/>
          <a:lstStyle/>
          <a:p>
            <a:pPr eaLnBrk="1" hangingPunct="1"/>
            <a:r>
              <a:rPr lang="en-US" sz="2800" dirty="0" smtClean="0"/>
              <a:t>Repeated Radix Division (RRD) Method to convert to binary</a:t>
            </a:r>
          </a:p>
        </p:txBody>
      </p:sp>
      <p:sp>
        <p:nvSpPr>
          <p:cNvPr id="30723" name="Rectangle 3"/>
          <p:cNvSpPr>
            <a:spLocks noGrp="1" noChangeArrowheads="1"/>
          </p:cNvSpPr>
          <p:nvPr>
            <p:ph type="body" idx="1"/>
          </p:nvPr>
        </p:nvSpPr>
        <p:spPr>
          <a:xfrm>
            <a:off x="466179" y="624614"/>
            <a:ext cx="7772400" cy="568326"/>
          </a:xfrm>
        </p:spPr>
        <p:txBody>
          <a:bodyPr/>
          <a:lstStyle/>
          <a:p>
            <a:pPr eaLnBrk="1" hangingPunct="1"/>
            <a:r>
              <a:rPr lang="en-US" dirty="0" smtClean="0"/>
              <a:t>Example:  Convert 76</a:t>
            </a:r>
            <a:r>
              <a:rPr lang="en-US" baseline="-25000" dirty="0" smtClean="0"/>
              <a:t>10</a:t>
            </a:r>
            <a:r>
              <a:rPr lang="en-US" dirty="0" smtClean="0"/>
              <a:t> to binary</a:t>
            </a:r>
          </a:p>
        </p:txBody>
      </p:sp>
      <p:sp>
        <p:nvSpPr>
          <p:cNvPr id="43017" name="Text Box 9"/>
          <p:cNvSpPr txBox="1">
            <a:spLocks noChangeArrowheads="1"/>
          </p:cNvSpPr>
          <p:nvPr/>
        </p:nvSpPr>
        <p:spPr bwMode="auto">
          <a:xfrm>
            <a:off x="770979" y="5387975"/>
            <a:ext cx="2844800" cy="579438"/>
          </a:xfrm>
          <a:prstGeom prst="rect">
            <a:avLst/>
          </a:prstGeom>
          <a:noFill/>
          <a:ln w="9525">
            <a:noFill/>
            <a:miter lim="800000"/>
            <a:headEnd/>
            <a:tailEnd/>
          </a:ln>
        </p:spPr>
        <p:txBody>
          <a:bodyPr wrap="none">
            <a:spAutoFit/>
          </a:bodyPr>
          <a:lstStyle/>
          <a:p>
            <a:r>
              <a:rPr lang="en-US" sz="3200">
                <a:latin typeface="+mj-lt"/>
              </a:rPr>
              <a:t>76</a:t>
            </a:r>
            <a:r>
              <a:rPr lang="en-US" sz="3200" baseline="-25000">
                <a:latin typeface="+mj-lt"/>
              </a:rPr>
              <a:t>10</a:t>
            </a:r>
            <a:r>
              <a:rPr lang="en-US" sz="3200">
                <a:latin typeface="+mj-lt"/>
              </a:rPr>
              <a:t> = 1001100</a:t>
            </a:r>
            <a:r>
              <a:rPr lang="en-US" sz="3200" baseline="-25000">
                <a:latin typeface="+mj-lt"/>
              </a:rPr>
              <a:t>2</a:t>
            </a:r>
          </a:p>
        </p:txBody>
      </p:sp>
      <p:sp>
        <p:nvSpPr>
          <p:cNvPr id="43019" name="Text Box 11"/>
          <p:cNvSpPr txBox="1">
            <a:spLocks noChangeArrowheads="1"/>
          </p:cNvSpPr>
          <p:nvPr/>
        </p:nvSpPr>
        <p:spPr bwMode="auto">
          <a:xfrm>
            <a:off x="4352379" y="5486400"/>
            <a:ext cx="3496791" cy="461665"/>
          </a:xfrm>
          <a:prstGeom prst="rect">
            <a:avLst/>
          </a:prstGeom>
          <a:noFill/>
          <a:ln w="9525">
            <a:noFill/>
            <a:miter lim="800000"/>
            <a:headEnd/>
            <a:tailEnd/>
          </a:ln>
        </p:spPr>
        <p:txBody>
          <a:bodyPr wrap="none">
            <a:spAutoFit/>
          </a:bodyPr>
          <a:lstStyle/>
          <a:p>
            <a:r>
              <a:rPr lang="en-US" dirty="0">
                <a:latin typeface="+mj-lt"/>
              </a:rPr>
              <a:t>Works for other bases, too</a:t>
            </a:r>
          </a:p>
        </p:txBody>
      </p:sp>
      <p:sp>
        <p:nvSpPr>
          <p:cNvPr id="43020" name="Text Box 12"/>
          <p:cNvSpPr txBox="1">
            <a:spLocks noChangeArrowheads="1"/>
          </p:cNvSpPr>
          <p:nvPr/>
        </p:nvSpPr>
        <p:spPr bwMode="auto">
          <a:xfrm>
            <a:off x="1837779" y="1905000"/>
            <a:ext cx="2416046" cy="3539430"/>
          </a:xfrm>
          <a:prstGeom prst="rect">
            <a:avLst/>
          </a:prstGeom>
          <a:noFill/>
          <a:ln w="9525">
            <a:noFill/>
            <a:miter lim="800000"/>
            <a:headEnd/>
            <a:tailEnd/>
          </a:ln>
        </p:spPr>
        <p:txBody>
          <a:bodyPr wrap="none">
            <a:spAutoFit/>
          </a:bodyPr>
          <a:lstStyle/>
          <a:p>
            <a:r>
              <a:rPr lang="en-US" sz="3200">
                <a:latin typeface="+mj-lt"/>
              </a:rPr>
              <a:t>2 | 76           0</a:t>
            </a:r>
          </a:p>
          <a:p>
            <a:r>
              <a:rPr lang="en-US" sz="3200">
                <a:latin typeface="+mj-lt"/>
              </a:rPr>
              <a:t>   | 38           0</a:t>
            </a:r>
          </a:p>
          <a:p>
            <a:r>
              <a:rPr lang="en-US" sz="3200">
                <a:latin typeface="+mj-lt"/>
              </a:rPr>
              <a:t>   | 19           1</a:t>
            </a:r>
          </a:p>
          <a:p>
            <a:r>
              <a:rPr lang="en-US" sz="3200">
                <a:latin typeface="+mj-lt"/>
              </a:rPr>
              <a:t>    |  9           1</a:t>
            </a:r>
          </a:p>
          <a:p>
            <a:r>
              <a:rPr lang="en-US" sz="3200">
                <a:latin typeface="+mj-lt"/>
              </a:rPr>
              <a:t>     | 4           0</a:t>
            </a:r>
          </a:p>
          <a:p>
            <a:r>
              <a:rPr lang="en-US" sz="3200">
                <a:latin typeface="+mj-lt"/>
              </a:rPr>
              <a:t>     | 2           0</a:t>
            </a:r>
          </a:p>
          <a:p>
            <a:r>
              <a:rPr lang="en-US" sz="3200">
                <a:latin typeface="+mj-lt"/>
              </a:rPr>
              <a:t>     | 1           1</a:t>
            </a:r>
          </a:p>
        </p:txBody>
      </p:sp>
      <p:sp>
        <p:nvSpPr>
          <p:cNvPr id="43021" name="Text Box 13"/>
          <p:cNvSpPr txBox="1">
            <a:spLocks noChangeArrowheads="1"/>
          </p:cNvSpPr>
          <p:nvPr/>
        </p:nvSpPr>
        <p:spPr bwMode="auto">
          <a:xfrm>
            <a:off x="3985217" y="1162044"/>
            <a:ext cx="5069208" cy="584775"/>
          </a:xfrm>
          <a:prstGeom prst="rect">
            <a:avLst/>
          </a:prstGeom>
          <a:solidFill>
            <a:schemeClr val="accent2">
              <a:lumMod val="20000"/>
              <a:lumOff val="80000"/>
            </a:schemeClr>
          </a:solidFill>
          <a:ln w="9525">
            <a:noFill/>
            <a:miter lim="800000"/>
            <a:headEnd/>
            <a:tailEnd/>
          </a:ln>
        </p:spPr>
        <p:txBody>
          <a:bodyPr wrap="none">
            <a:spAutoFit/>
          </a:bodyPr>
          <a:lstStyle/>
          <a:p>
            <a:pPr algn="ctr"/>
            <a:r>
              <a:rPr lang="en-US" sz="3200" u="sng" dirty="0" smtClean="0">
                <a:latin typeface="+mj-lt"/>
              </a:rPr>
              <a:t>Remainder from division by 2</a:t>
            </a:r>
            <a:endParaRPr lang="en-US" sz="3200" u="sng" dirty="0">
              <a:latin typeface="+mj-lt"/>
            </a:endParaRPr>
          </a:p>
        </p:txBody>
      </p:sp>
      <p:sp>
        <p:nvSpPr>
          <p:cNvPr id="43022" name="Line 14"/>
          <p:cNvSpPr>
            <a:spLocks noChangeShapeType="1"/>
          </p:cNvSpPr>
          <p:nvPr/>
        </p:nvSpPr>
        <p:spPr bwMode="auto">
          <a:xfrm flipV="1">
            <a:off x="3666579" y="2133600"/>
            <a:ext cx="0" cy="3124200"/>
          </a:xfrm>
          <a:prstGeom prst="line">
            <a:avLst/>
          </a:prstGeom>
          <a:noFill/>
          <a:ln w="38100">
            <a:solidFill>
              <a:srgbClr val="FF0000"/>
            </a:solidFill>
            <a:round/>
            <a:headEnd/>
            <a:tailEnd type="triangle" w="med" len="med"/>
          </a:ln>
        </p:spPr>
        <p:txBody>
          <a:bodyPr/>
          <a:lstStyle/>
          <a:p>
            <a:endParaRPr lang="en-US">
              <a:latin typeface="+mj-lt"/>
            </a:endParaRPr>
          </a:p>
        </p:txBody>
      </p:sp>
      <p:grpSp>
        <p:nvGrpSpPr>
          <p:cNvPr id="2" name="Group 21"/>
          <p:cNvGrpSpPr>
            <a:grpSpLocks/>
          </p:cNvGrpSpPr>
          <p:nvPr/>
        </p:nvGrpSpPr>
        <p:grpSpPr bwMode="auto">
          <a:xfrm>
            <a:off x="4199979" y="4876806"/>
            <a:ext cx="1746250" cy="461963"/>
            <a:chOff x="2400" y="3264"/>
            <a:chExt cx="1100" cy="291"/>
          </a:xfrm>
        </p:grpSpPr>
        <p:sp>
          <p:nvSpPr>
            <p:cNvPr id="30734" name="Line 15"/>
            <p:cNvSpPr>
              <a:spLocks noChangeShapeType="1"/>
            </p:cNvSpPr>
            <p:nvPr/>
          </p:nvSpPr>
          <p:spPr bwMode="auto">
            <a:xfrm flipH="1">
              <a:off x="2400" y="3408"/>
              <a:ext cx="528" cy="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30735" name="Text Box 16"/>
            <p:cNvSpPr txBox="1">
              <a:spLocks noChangeArrowheads="1"/>
            </p:cNvSpPr>
            <p:nvPr/>
          </p:nvSpPr>
          <p:spPr bwMode="auto">
            <a:xfrm>
              <a:off x="3024" y="3264"/>
              <a:ext cx="476" cy="291"/>
            </a:xfrm>
            <a:prstGeom prst="rect">
              <a:avLst/>
            </a:prstGeom>
            <a:noFill/>
            <a:ln w="9525">
              <a:noFill/>
              <a:miter lim="800000"/>
              <a:headEnd/>
              <a:tailEnd/>
            </a:ln>
          </p:spPr>
          <p:txBody>
            <a:bodyPr wrap="none">
              <a:spAutoFit/>
            </a:bodyPr>
            <a:lstStyle/>
            <a:p>
              <a:r>
                <a:rPr lang="en-US">
                  <a:solidFill>
                    <a:srgbClr val="FF0000"/>
                  </a:solidFill>
                  <a:latin typeface="+mj-lt"/>
                </a:rPr>
                <a:t>MSB</a:t>
              </a:r>
            </a:p>
          </p:txBody>
        </p:sp>
      </p:grpSp>
      <p:grpSp>
        <p:nvGrpSpPr>
          <p:cNvPr id="3" name="Group 20"/>
          <p:cNvGrpSpPr>
            <a:grpSpLocks/>
          </p:cNvGrpSpPr>
          <p:nvPr/>
        </p:nvGrpSpPr>
        <p:grpSpPr bwMode="auto">
          <a:xfrm>
            <a:off x="4276179" y="1905003"/>
            <a:ext cx="1689100" cy="461963"/>
            <a:chOff x="2400" y="1824"/>
            <a:chExt cx="1064" cy="291"/>
          </a:xfrm>
        </p:grpSpPr>
        <p:sp>
          <p:nvSpPr>
            <p:cNvPr id="30732" name="Line 17"/>
            <p:cNvSpPr>
              <a:spLocks noChangeShapeType="1"/>
            </p:cNvSpPr>
            <p:nvPr/>
          </p:nvSpPr>
          <p:spPr bwMode="auto">
            <a:xfrm flipH="1" flipV="1">
              <a:off x="2400" y="2016"/>
              <a:ext cx="576" cy="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30733" name="Text Box 18"/>
            <p:cNvSpPr txBox="1">
              <a:spLocks noChangeArrowheads="1"/>
            </p:cNvSpPr>
            <p:nvPr/>
          </p:nvSpPr>
          <p:spPr bwMode="auto">
            <a:xfrm>
              <a:off x="3072" y="1824"/>
              <a:ext cx="392" cy="291"/>
            </a:xfrm>
            <a:prstGeom prst="rect">
              <a:avLst/>
            </a:prstGeom>
            <a:noFill/>
            <a:ln w="9525">
              <a:noFill/>
              <a:miter lim="800000"/>
              <a:headEnd/>
              <a:tailEnd/>
            </a:ln>
          </p:spPr>
          <p:txBody>
            <a:bodyPr wrap="none">
              <a:spAutoFit/>
            </a:bodyPr>
            <a:lstStyle/>
            <a:p>
              <a:r>
                <a:rPr lang="en-US">
                  <a:solidFill>
                    <a:srgbClr val="FF0000"/>
                  </a:solidFill>
                  <a:latin typeface="+mj-lt"/>
                </a:rPr>
                <a:t>LSB</a:t>
              </a:r>
            </a:p>
          </p:txBody>
        </p:sp>
      </p:grpSp>
      <p:sp>
        <p:nvSpPr>
          <p:cNvPr id="43027" name="Text Box 19"/>
          <p:cNvSpPr txBox="1">
            <a:spLocks noChangeArrowheads="1"/>
          </p:cNvSpPr>
          <p:nvPr/>
        </p:nvSpPr>
        <p:spPr bwMode="auto">
          <a:xfrm>
            <a:off x="5022304" y="3394075"/>
            <a:ext cx="2603500" cy="457200"/>
          </a:xfrm>
          <a:prstGeom prst="rect">
            <a:avLst/>
          </a:prstGeom>
          <a:solidFill>
            <a:schemeClr val="accent1">
              <a:lumMod val="20000"/>
              <a:lumOff val="80000"/>
            </a:schemeClr>
          </a:solidFill>
          <a:ln w="9525">
            <a:noFill/>
            <a:miter lim="800000"/>
            <a:headEnd/>
            <a:tailEnd/>
          </a:ln>
        </p:spPr>
        <p:txBody>
          <a:bodyPr wrap="none">
            <a:spAutoFit/>
          </a:bodyPr>
          <a:lstStyle/>
          <a:p>
            <a:r>
              <a:rPr lang="en-US" dirty="0">
                <a:solidFill>
                  <a:srgbClr val="FF0000"/>
                </a:solidFill>
                <a:latin typeface="+mj-lt"/>
              </a:rPr>
              <a:t>Generates LSB first</a:t>
            </a:r>
          </a:p>
        </p:txBody>
      </p:sp>
      <p:sp>
        <p:nvSpPr>
          <p:cNvPr id="16" name="Slide Number Placeholder 15"/>
          <p:cNvSpPr>
            <a:spLocks noGrp="1"/>
          </p:cNvSpPr>
          <p:nvPr>
            <p:ph type="sldNum" sz="quarter" idx="12"/>
          </p:nvPr>
        </p:nvSpPr>
        <p:spPr>
          <a:xfrm>
            <a:off x="7171779" y="5850924"/>
            <a:ext cx="1905000" cy="457200"/>
          </a:xfrm>
        </p:spPr>
        <p:txBody>
          <a:bodyPr/>
          <a:lstStyle/>
          <a:p>
            <a:pPr>
              <a:defRPr/>
            </a:pPr>
            <a:fld id="{2ABA06A1-0FA1-4106-BB00-ACCECE012301}" type="slidenum">
              <a:rPr lang="en-US" smtClean="0"/>
              <a:pPr>
                <a:defRPr/>
              </a:pPr>
              <a:t>40</a:t>
            </a:fld>
            <a:endParaRPr lang="en-US" dirty="0"/>
          </a:p>
        </p:txBody>
      </p:sp>
      <p:cxnSp>
        <p:nvCxnSpPr>
          <p:cNvPr id="5" name="Straight Arrow Connector 4"/>
          <p:cNvCxnSpPr/>
          <p:nvPr/>
        </p:nvCxnSpPr>
        <p:spPr>
          <a:xfrm flipH="1">
            <a:off x="3985217" y="1726919"/>
            <a:ext cx="214763" cy="4066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2366966"/>
            <a:ext cx="990600" cy="300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355" y="1882346"/>
            <a:ext cx="1366742" cy="1015663"/>
          </a:xfrm>
          <a:prstGeom prst="rect">
            <a:avLst/>
          </a:prstGeom>
          <a:solidFill>
            <a:schemeClr val="accent2">
              <a:lumMod val="20000"/>
              <a:lumOff val="80000"/>
            </a:schemeClr>
          </a:solidFill>
        </p:spPr>
        <p:txBody>
          <a:bodyPr wrap="square" rtlCol="0">
            <a:spAutoFit/>
          </a:bodyPr>
          <a:lstStyle/>
          <a:p>
            <a:r>
              <a:rPr lang="en-US" sz="2000" dirty="0" smtClean="0"/>
              <a:t>Result of division by2</a:t>
            </a:r>
            <a:endParaRPr lang="en-US" sz="2000" dirty="0"/>
          </a:p>
        </p:txBody>
      </p:sp>
      <p:grpSp>
        <p:nvGrpSpPr>
          <p:cNvPr id="23" name="Group 21"/>
          <p:cNvGrpSpPr>
            <a:grpSpLocks/>
          </p:cNvGrpSpPr>
          <p:nvPr/>
        </p:nvGrpSpPr>
        <p:grpSpPr bwMode="auto">
          <a:xfrm>
            <a:off x="1565275" y="5948408"/>
            <a:ext cx="755650" cy="817563"/>
            <a:chOff x="3024" y="3040"/>
            <a:chExt cx="476" cy="515"/>
          </a:xfrm>
        </p:grpSpPr>
        <p:sp>
          <p:nvSpPr>
            <p:cNvPr id="24" name="Line 15"/>
            <p:cNvSpPr>
              <a:spLocks noChangeShapeType="1"/>
            </p:cNvSpPr>
            <p:nvPr/>
          </p:nvSpPr>
          <p:spPr bwMode="auto">
            <a:xfrm flipV="1">
              <a:off x="3142" y="3040"/>
              <a:ext cx="168" cy="224"/>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25" name="Text Box 16"/>
            <p:cNvSpPr txBox="1">
              <a:spLocks noChangeArrowheads="1"/>
            </p:cNvSpPr>
            <p:nvPr/>
          </p:nvSpPr>
          <p:spPr bwMode="auto">
            <a:xfrm>
              <a:off x="3024" y="3264"/>
              <a:ext cx="476" cy="291"/>
            </a:xfrm>
            <a:prstGeom prst="rect">
              <a:avLst/>
            </a:prstGeom>
            <a:noFill/>
            <a:ln w="9525">
              <a:noFill/>
              <a:miter lim="800000"/>
              <a:headEnd/>
              <a:tailEnd/>
            </a:ln>
          </p:spPr>
          <p:txBody>
            <a:bodyPr wrap="none">
              <a:spAutoFit/>
            </a:bodyPr>
            <a:lstStyle/>
            <a:p>
              <a:r>
                <a:rPr lang="en-US">
                  <a:solidFill>
                    <a:srgbClr val="FF0000"/>
                  </a:solidFill>
                  <a:latin typeface="+mj-lt"/>
                </a:rPr>
                <a:t>MSB</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0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02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302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30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430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30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430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autoUpdateAnimBg="0"/>
      <p:bldP spid="43019" grpId="0" autoUpdateAnimBg="0"/>
      <p:bldP spid="43020" grpId="0" build="p" autoUpdateAnimBg="0"/>
      <p:bldP spid="43021" grpId="0" animBg="1" autoUpdateAnimBg="0"/>
      <p:bldP spid="43022" grpId="0" animBg="1"/>
      <p:bldP spid="43027"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2951"/>
            <a:ext cx="9144000" cy="1171664"/>
          </a:xfrm>
          <a:solidFill>
            <a:srgbClr val="FFFF00"/>
          </a:solidFill>
        </p:spPr>
        <p:txBody>
          <a:bodyPr/>
          <a:lstStyle/>
          <a:p>
            <a:pPr eaLnBrk="1" hangingPunct="1"/>
            <a:r>
              <a:rPr lang="en-US" dirty="0" smtClean="0"/>
              <a:t>Repeated Radix Multiplication (RRM) Method to convert to binary</a:t>
            </a:r>
          </a:p>
        </p:txBody>
      </p:sp>
      <p:sp>
        <p:nvSpPr>
          <p:cNvPr id="31747" name="Rectangle 3"/>
          <p:cNvSpPr>
            <a:spLocks noGrp="1" noChangeArrowheads="1"/>
          </p:cNvSpPr>
          <p:nvPr>
            <p:ph type="body" idx="1"/>
          </p:nvPr>
        </p:nvSpPr>
        <p:spPr/>
        <p:txBody>
          <a:bodyPr/>
          <a:lstStyle/>
          <a:p>
            <a:pPr eaLnBrk="1" hangingPunct="1"/>
            <a:r>
              <a:rPr lang="en-US" dirty="0" smtClean="0">
                <a:latin typeface="+mj-lt"/>
              </a:rPr>
              <a:t>Example:  Convert 0.125</a:t>
            </a:r>
            <a:r>
              <a:rPr lang="en-US" baseline="-25000" dirty="0" smtClean="0">
                <a:latin typeface="+mj-lt"/>
              </a:rPr>
              <a:t>10</a:t>
            </a:r>
            <a:r>
              <a:rPr lang="en-US" dirty="0" smtClean="0">
                <a:latin typeface="+mj-lt"/>
              </a:rPr>
              <a:t> to binary</a:t>
            </a:r>
          </a:p>
        </p:txBody>
      </p:sp>
      <p:sp>
        <p:nvSpPr>
          <p:cNvPr id="41988" name="Text Box 4"/>
          <p:cNvSpPr txBox="1">
            <a:spLocks noChangeArrowheads="1"/>
          </p:cNvSpPr>
          <p:nvPr/>
        </p:nvSpPr>
        <p:spPr bwMode="auto">
          <a:xfrm>
            <a:off x="1584325" y="2895600"/>
            <a:ext cx="1122423" cy="1569660"/>
          </a:xfrm>
          <a:prstGeom prst="rect">
            <a:avLst/>
          </a:prstGeom>
          <a:noFill/>
          <a:ln w="9525">
            <a:noFill/>
            <a:miter lim="800000"/>
            <a:headEnd/>
            <a:tailEnd/>
          </a:ln>
        </p:spPr>
        <p:txBody>
          <a:bodyPr wrap="none">
            <a:spAutoFit/>
          </a:bodyPr>
          <a:lstStyle/>
          <a:p>
            <a:r>
              <a:rPr lang="en-US" sz="3200">
                <a:latin typeface="+mj-lt"/>
              </a:rPr>
              <a:t>0.125</a:t>
            </a:r>
          </a:p>
          <a:p>
            <a:r>
              <a:rPr lang="en-US" sz="3200" u="sng">
                <a:latin typeface="+mj-lt"/>
              </a:rPr>
              <a:t>x     2</a:t>
            </a:r>
          </a:p>
          <a:p>
            <a:r>
              <a:rPr lang="en-US" sz="3200">
                <a:latin typeface="+mj-lt"/>
              </a:rPr>
              <a:t>0.250</a:t>
            </a:r>
          </a:p>
        </p:txBody>
      </p:sp>
      <p:sp>
        <p:nvSpPr>
          <p:cNvPr id="41989" name="Text Box 5"/>
          <p:cNvSpPr txBox="1">
            <a:spLocks noChangeArrowheads="1"/>
          </p:cNvSpPr>
          <p:nvPr/>
        </p:nvSpPr>
        <p:spPr bwMode="auto">
          <a:xfrm>
            <a:off x="3581400" y="2895600"/>
            <a:ext cx="1122423" cy="1569660"/>
          </a:xfrm>
          <a:prstGeom prst="rect">
            <a:avLst/>
          </a:prstGeom>
          <a:noFill/>
          <a:ln w="9525">
            <a:noFill/>
            <a:miter lim="800000"/>
            <a:headEnd/>
            <a:tailEnd/>
          </a:ln>
        </p:spPr>
        <p:txBody>
          <a:bodyPr wrap="none">
            <a:spAutoFit/>
          </a:bodyPr>
          <a:lstStyle/>
          <a:p>
            <a:r>
              <a:rPr lang="en-US" sz="3200">
                <a:latin typeface="+mj-lt"/>
              </a:rPr>
              <a:t>0.250</a:t>
            </a:r>
          </a:p>
          <a:p>
            <a:r>
              <a:rPr lang="en-US" sz="3200" u="sng">
                <a:latin typeface="+mj-lt"/>
              </a:rPr>
              <a:t>x     2</a:t>
            </a:r>
          </a:p>
          <a:p>
            <a:r>
              <a:rPr lang="en-US" sz="3200">
                <a:latin typeface="+mj-lt"/>
              </a:rPr>
              <a:t>0.500</a:t>
            </a:r>
          </a:p>
        </p:txBody>
      </p:sp>
      <p:sp>
        <p:nvSpPr>
          <p:cNvPr id="41990" name="Text Box 6"/>
          <p:cNvSpPr txBox="1">
            <a:spLocks noChangeArrowheads="1"/>
          </p:cNvSpPr>
          <p:nvPr/>
        </p:nvSpPr>
        <p:spPr bwMode="auto">
          <a:xfrm>
            <a:off x="5715000" y="2895600"/>
            <a:ext cx="1122423" cy="1569660"/>
          </a:xfrm>
          <a:prstGeom prst="rect">
            <a:avLst/>
          </a:prstGeom>
          <a:noFill/>
          <a:ln w="9525">
            <a:noFill/>
            <a:miter lim="800000"/>
            <a:headEnd/>
            <a:tailEnd/>
          </a:ln>
        </p:spPr>
        <p:txBody>
          <a:bodyPr wrap="none">
            <a:spAutoFit/>
          </a:bodyPr>
          <a:lstStyle/>
          <a:p>
            <a:r>
              <a:rPr lang="en-US" sz="3200">
                <a:latin typeface="+mj-lt"/>
              </a:rPr>
              <a:t>0.500</a:t>
            </a:r>
          </a:p>
          <a:p>
            <a:r>
              <a:rPr lang="en-US" sz="3200" u="sng">
                <a:latin typeface="+mj-lt"/>
              </a:rPr>
              <a:t>x     2</a:t>
            </a:r>
          </a:p>
          <a:p>
            <a:r>
              <a:rPr lang="en-US" sz="3200">
                <a:latin typeface="+mj-lt"/>
              </a:rPr>
              <a:t>1.000</a:t>
            </a:r>
          </a:p>
        </p:txBody>
      </p:sp>
      <p:sp>
        <p:nvSpPr>
          <p:cNvPr id="41993" name="Oval 9"/>
          <p:cNvSpPr>
            <a:spLocks noChangeArrowheads="1"/>
          </p:cNvSpPr>
          <p:nvPr/>
        </p:nvSpPr>
        <p:spPr bwMode="auto">
          <a:xfrm>
            <a:off x="5638800" y="3995738"/>
            <a:ext cx="457200" cy="423862"/>
          </a:xfrm>
          <a:prstGeom prst="ellipse">
            <a:avLst/>
          </a:prstGeom>
          <a:noFill/>
          <a:ln w="38100">
            <a:solidFill>
              <a:srgbClr val="FF0000"/>
            </a:solidFill>
            <a:round/>
            <a:headEnd/>
            <a:tailEnd/>
          </a:ln>
        </p:spPr>
        <p:txBody>
          <a:bodyPr wrap="none" anchor="ctr"/>
          <a:lstStyle/>
          <a:p>
            <a:pPr algn="ctr"/>
            <a:endParaRPr lang="en-US" sz="3200">
              <a:solidFill>
                <a:srgbClr val="FF0000"/>
              </a:solidFill>
              <a:latin typeface="+mj-lt"/>
            </a:endParaRPr>
          </a:p>
        </p:txBody>
      </p:sp>
      <p:sp>
        <p:nvSpPr>
          <p:cNvPr id="41994" name="Text Box 10"/>
          <p:cNvSpPr txBox="1">
            <a:spLocks noChangeArrowheads="1"/>
          </p:cNvSpPr>
          <p:nvPr/>
        </p:nvSpPr>
        <p:spPr bwMode="auto">
          <a:xfrm>
            <a:off x="1219200" y="4800600"/>
            <a:ext cx="5491375" cy="830997"/>
          </a:xfrm>
          <a:prstGeom prst="rect">
            <a:avLst/>
          </a:prstGeom>
          <a:noFill/>
          <a:ln w="9525">
            <a:noFill/>
            <a:miter lim="800000"/>
            <a:headEnd/>
            <a:tailEnd/>
          </a:ln>
        </p:spPr>
        <p:txBody>
          <a:bodyPr wrap="none">
            <a:spAutoFit/>
          </a:bodyPr>
          <a:lstStyle/>
          <a:p>
            <a:r>
              <a:rPr lang="en-US">
                <a:latin typeface="+mj-lt"/>
              </a:rPr>
              <a:t>Continue multiplying fractional part until 0</a:t>
            </a:r>
          </a:p>
          <a:p>
            <a:r>
              <a:rPr lang="en-US">
                <a:latin typeface="+mj-lt"/>
              </a:rPr>
              <a:t>Record whole bits generated</a:t>
            </a:r>
          </a:p>
        </p:txBody>
      </p:sp>
      <p:sp>
        <p:nvSpPr>
          <p:cNvPr id="41995" name="Line 11"/>
          <p:cNvSpPr>
            <a:spLocks noChangeShapeType="1"/>
          </p:cNvSpPr>
          <p:nvPr/>
        </p:nvSpPr>
        <p:spPr bwMode="auto">
          <a:xfrm>
            <a:off x="1600200" y="4724400"/>
            <a:ext cx="5257800" cy="0"/>
          </a:xfrm>
          <a:prstGeom prst="line">
            <a:avLst/>
          </a:prstGeom>
          <a:noFill/>
          <a:ln w="38100">
            <a:solidFill>
              <a:srgbClr val="FF0000"/>
            </a:solidFill>
            <a:round/>
            <a:headEnd/>
            <a:tailEnd type="triangle" w="med" len="med"/>
          </a:ln>
        </p:spPr>
        <p:txBody>
          <a:bodyPr/>
          <a:lstStyle/>
          <a:p>
            <a:endParaRPr lang="en-US">
              <a:latin typeface="+mj-lt"/>
            </a:endParaRPr>
          </a:p>
        </p:txBody>
      </p:sp>
      <p:sp>
        <p:nvSpPr>
          <p:cNvPr id="41996" name="Text Box 12"/>
          <p:cNvSpPr txBox="1">
            <a:spLocks noChangeArrowheads="1"/>
          </p:cNvSpPr>
          <p:nvPr/>
        </p:nvSpPr>
        <p:spPr bwMode="auto">
          <a:xfrm>
            <a:off x="974725" y="5962650"/>
            <a:ext cx="1261884" cy="584775"/>
          </a:xfrm>
          <a:prstGeom prst="rect">
            <a:avLst/>
          </a:prstGeom>
          <a:noFill/>
          <a:ln w="9525">
            <a:noFill/>
            <a:miter lim="800000"/>
            <a:headEnd/>
            <a:tailEnd/>
          </a:ln>
        </p:spPr>
        <p:txBody>
          <a:bodyPr wrap="none">
            <a:spAutoFit/>
          </a:bodyPr>
          <a:lstStyle/>
          <a:p>
            <a:r>
              <a:rPr lang="en-US" sz="3200">
                <a:latin typeface="+mj-lt"/>
              </a:rPr>
              <a:t>0.001</a:t>
            </a:r>
            <a:r>
              <a:rPr lang="en-US" sz="3200" baseline="-25000">
                <a:latin typeface="+mj-lt"/>
              </a:rPr>
              <a:t>2</a:t>
            </a:r>
          </a:p>
        </p:txBody>
      </p:sp>
      <p:sp>
        <p:nvSpPr>
          <p:cNvPr id="41997" name="Text Box 13"/>
          <p:cNvSpPr txBox="1">
            <a:spLocks noChangeArrowheads="1"/>
          </p:cNvSpPr>
          <p:nvPr/>
        </p:nvSpPr>
        <p:spPr bwMode="auto">
          <a:xfrm>
            <a:off x="4419600" y="6019800"/>
            <a:ext cx="3496791" cy="461665"/>
          </a:xfrm>
          <a:prstGeom prst="rect">
            <a:avLst/>
          </a:prstGeom>
          <a:noFill/>
          <a:ln w="9525">
            <a:noFill/>
            <a:miter lim="800000"/>
            <a:headEnd/>
            <a:tailEnd/>
          </a:ln>
        </p:spPr>
        <p:txBody>
          <a:bodyPr wrap="none">
            <a:spAutoFit/>
          </a:bodyPr>
          <a:lstStyle/>
          <a:p>
            <a:r>
              <a:rPr lang="en-US" dirty="0">
                <a:latin typeface="+mj-lt"/>
              </a:rPr>
              <a:t>Works for other bases, too</a:t>
            </a:r>
          </a:p>
        </p:txBody>
      </p:sp>
      <p:sp>
        <p:nvSpPr>
          <p:cNvPr id="41998" name="Oval 14"/>
          <p:cNvSpPr>
            <a:spLocks noChangeArrowheads="1"/>
          </p:cNvSpPr>
          <p:nvPr/>
        </p:nvSpPr>
        <p:spPr bwMode="auto">
          <a:xfrm>
            <a:off x="1524000" y="3995738"/>
            <a:ext cx="457200" cy="423862"/>
          </a:xfrm>
          <a:prstGeom prst="ellipse">
            <a:avLst/>
          </a:prstGeom>
          <a:noFill/>
          <a:ln w="38100">
            <a:solidFill>
              <a:srgbClr val="FF0000"/>
            </a:solidFill>
            <a:round/>
            <a:headEnd/>
            <a:tailEnd/>
          </a:ln>
        </p:spPr>
        <p:txBody>
          <a:bodyPr wrap="none" anchor="ctr"/>
          <a:lstStyle/>
          <a:p>
            <a:pPr algn="ctr"/>
            <a:endParaRPr lang="en-US" sz="3200">
              <a:solidFill>
                <a:srgbClr val="FF0000"/>
              </a:solidFill>
              <a:latin typeface="+mj-lt"/>
            </a:endParaRPr>
          </a:p>
        </p:txBody>
      </p:sp>
      <p:sp>
        <p:nvSpPr>
          <p:cNvPr id="41999" name="Oval 15"/>
          <p:cNvSpPr>
            <a:spLocks noChangeArrowheads="1"/>
          </p:cNvSpPr>
          <p:nvPr/>
        </p:nvSpPr>
        <p:spPr bwMode="auto">
          <a:xfrm>
            <a:off x="3581400" y="3995738"/>
            <a:ext cx="457200" cy="423862"/>
          </a:xfrm>
          <a:prstGeom prst="ellipse">
            <a:avLst/>
          </a:prstGeom>
          <a:noFill/>
          <a:ln w="38100">
            <a:solidFill>
              <a:srgbClr val="FF0000"/>
            </a:solidFill>
            <a:round/>
            <a:headEnd/>
            <a:tailEnd/>
          </a:ln>
        </p:spPr>
        <p:txBody>
          <a:bodyPr wrap="none" anchor="ctr"/>
          <a:lstStyle/>
          <a:p>
            <a:pPr algn="ctr"/>
            <a:endParaRPr lang="en-US" sz="3200">
              <a:solidFill>
                <a:srgbClr val="FF0000"/>
              </a:solidFill>
              <a:latin typeface="+mj-lt"/>
            </a:endParaRPr>
          </a:p>
        </p:txBody>
      </p:sp>
      <p:sp>
        <p:nvSpPr>
          <p:cNvPr id="42002" name="Text Box 18"/>
          <p:cNvSpPr txBox="1">
            <a:spLocks noChangeArrowheads="1"/>
          </p:cNvSpPr>
          <p:nvPr/>
        </p:nvSpPr>
        <p:spPr bwMode="auto">
          <a:xfrm>
            <a:off x="609600" y="3810000"/>
            <a:ext cx="755335" cy="461665"/>
          </a:xfrm>
          <a:prstGeom prst="rect">
            <a:avLst/>
          </a:prstGeom>
          <a:noFill/>
          <a:ln w="9525">
            <a:noFill/>
            <a:miter lim="800000"/>
            <a:headEnd/>
            <a:tailEnd/>
          </a:ln>
        </p:spPr>
        <p:txBody>
          <a:bodyPr wrap="none">
            <a:spAutoFit/>
          </a:bodyPr>
          <a:lstStyle/>
          <a:p>
            <a:r>
              <a:rPr lang="en-US">
                <a:solidFill>
                  <a:srgbClr val="FF0000"/>
                </a:solidFill>
                <a:latin typeface="+mj-lt"/>
              </a:rPr>
              <a:t>MSB</a:t>
            </a:r>
          </a:p>
        </p:txBody>
      </p:sp>
      <p:sp>
        <p:nvSpPr>
          <p:cNvPr id="42005" name="Text Box 21"/>
          <p:cNvSpPr txBox="1">
            <a:spLocks noChangeArrowheads="1"/>
          </p:cNvSpPr>
          <p:nvPr/>
        </p:nvSpPr>
        <p:spPr bwMode="auto">
          <a:xfrm>
            <a:off x="4953000" y="3810000"/>
            <a:ext cx="622286" cy="461665"/>
          </a:xfrm>
          <a:prstGeom prst="rect">
            <a:avLst/>
          </a:prstGeom>
          <a:noFill/>
          <a:ln w="9525">
            <a:noFill/>
            <a:miter lim="800000"/>
            <a:headEnd/>
            <a:tailEnd/>
          </a:ln>
        </p:spPr>
        <p:txBody>
          <a:bodyPr wrap="none">
            <a:spAutoFit/>
          </a:bodyPr>
          <a:lstStyle/>
          <a:p>
            <a:r>
              <a:rPr lang="en-US">
                <a:solidFill>
                  <a:srgbClr val="FF0000"/>
                </a:solidFill>
                <a:latin typeface="+mj-lt"/>
              </a:rPr>
              <a:t>LSB</a:t>
            </a:r>
          </a:p>
        </p:txBody>
      </p:sp>
      <p:sp>
        <p:nvSpPr>
          <p:cNvPr id="42006" name="Text Box 22"/>
          <p:cNvSpPr txBox="1">
            <a:spLocks noChangeArrowheads="1"/>
          </p:cNvSpPr>
          <p:nvPr/>
        </p:nvSpPr>
        <p:spPr bwMode="auto">
          <a:xfrm>
            <a:off x="6454775" y="4267200"/>
            <a:ext cx="2689225" cy="457200"/>
          </a:xfrm>
          <a:prstGeom prst="rect">
            <a:avLst/>
          </a:prstGeom>
          <a:noFill/>
          <a:ln w="9525">
            <a:noFill/>
            <a:miter lim="800000"/>
            <a:headEnd/>
            <a:tailEnd/>
          </a:ln>
        </p:spPr>
        <p:txBody>
          <a:bodyPr wrap="none">
            <a:spAutoFit/>
          </a:bodyPr>
          <a:lstStyle/>
          <a:p>
            <a:r>
              <a:rPr lang="en-US">
                <a:solidFill>
                  <a:srgbClr val="FF0000"/>
                </a:solidFill>
                <a:latin typeface="+mj-lt"/>
              </a:rPr>
              <a:t>Generates MSB first</a:t>
            </a:r>
          </a:p>
        </p:txBody>
      </p:sp>
      <p:sp>
        <p:nvSpPr>
          <p:cNvPr id="17" name="Slide Number Placeholder 16"/>
          <p:cNvSpPr>
            <a:spLocks noGrp="1"/>
          </p:cNvSpPr>
          <p:nvPr>
            <p:ph type="sldNum" sz="quarter" idx="12"/>
          </p:nvPr>
        </p:nvSpPr>
        <p:spPr>
          <a:xfrm>
            <a:off x="7239000" y="6481465"/>
            <a:ext cx="1905000" cy="457200"/>
          </a:xfrm>
        </p:spPr>
        <p:txBody>
          <a:bodyPr/>
          <a:lstStyle/>
          <a:p>
            <a:pPr>
              <a:defRPr/>
            </a:pPr>
            <a:fld id="{2ABA06A1-0FA1-4106-BB00-ACCECE012301}" type="slidenum">
              <a:rPr lang="en-US" smtClean="0"/>
              <a:pPr>
                <a:defRPr/>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9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9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9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19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2002"/>
                                        </p:tgtEl>
                                        <p:attrNameLst>
                                          <p:attrName>style.visibility</p:attrName>
                                        </p:attrNameLst>
                                      </p:cBhvr>
                                      <p:to>
                                        <p:strVal val="visible"/>
                                      </p:to>
                                    </p:set>
                                    <p:anim calcmode="lin" valueType="num">
                                      <p:cBhvr additive="base">
                                        <p:cTn id="39" dur="500" fill="hold"/>
                                        <p:tgtEl>
                                          <p:spTgt spid="42002"/>
                                        </p:tgtEl>
                                        <p:attrNameLst>
                                          <p:attrName>ppt_x</p:attrName>
                                        </p:attrNameLst>
                                      </p:cBhvr>
                                      <p:tavLst>
                                        <p:tav tm="0">
                                          <p:val>
                                            <p:strVal val="0-#ppt_w/2"/>
                                          </p:val>
                                        </p:tav>
                                        <p:tav tm="100000">
                                          <p:val>
                                            <p:strVal val="#ppt_x"/>
                                          </p:val>
                                        </p:tav>
                                      </p:tavLst>
                                    </p:anim>
                                    <p:anim calcmode="lin" valueType="num">
                                      <p:cBhvr additive="base">
                                        <p:cTn id="40" dur="500" fill="hold"/>
                                        <p:tgtEl>
                                          <p:spTgt spid="4200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2005"/>
                                        </p:tgtEl>
                                        <p:attrNameLst>
                                          <p:attrName>style.visibility</p:attrName>
                                        </p:attrNameLst>
                                      </p:cBhvr>
                                      <p:to>
                                        <p:strVal val="visible"/>
                                      </p:to>
                                    </p:set>
                                    <p:anim calcmode="lin" valueType="num">
                                      <p:cBhvr additive="base">
                                        <p:cTn id="45" dur="500" fill="hold"/>
                                        <p:tgtEl>
                                          <p:spTgt spid="42005"/>
                                        </p:tgtEl>
                                        <p:attrNameLst>
                                          <p:attrName>ppt_x</p:attrName>
                                        </p:attrNameLst>
                                      </p:cBhvr>
                                      <p:tavLst>
                                        <p:tav tm="0">
                                          <p:val>
                                            <p:strVal val="0-#ppt_w/2"/>
                                          </p:val>
                                        </p:tav>
                                        <p:tav tm="100000">
                                          <p:val>
                                            <p:strVal val="#ppt_x"/>
                                          </p:val>
                                        </p:tav>
                                      </p:tavLst>
                                    </p:anim>
                                    <p:anim calcmode="lin" valueType="num">
                                      <p:cBhvr additive="base">
                                        <p:cTn id="46" dur="500" fill="hold"/>
                                        <p:tgtEl>
                                          <p:spTgt spid="4200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2006"/>
                                        </p:tgtEl>
                                        <p:attrNameLst>
                                          <p:attrName>style.visibility</p:attrName>
                                        </p:attrNameLst>
                                      </p:cBhvr>
                                      <p:to>
                                        <p:strVal val="visible"/>
                                      </p:to>
                                    </p:set>
                                    <p:anim calcmode="lin" valueType="num">
                                      <p:cBhvr additive="base">
                                        <p:cTn id="51" dur="500" fill="hold"/>
                                        <p:tgtEl>
                                          <p:spTgt spid="42006"/>
                                        </p:tgtEl>
                                        <p:attrNameLst>
                                          <p:attrName>ppt_x</p:attrName>
                                        </p:attrNameLst>
                                      </p:cBhvr>
                                      <p:tavLst>
                                        <p:tav tm="0">
                                          <p:val>
                                            <p:strVal val="0-#ppt_w/2"/>
                                          </p:val>
                                        </p:tav>
                                        <p:tav tm="100000">
                                          <p:val>
                                            <p:strVal val="#ppt_x"/>
                                          </p:val>
                                        </p:tav>
                                      </p:tavLst>
                                    </p:anim>
                                    <p:anim calcmode="lin" valueType="num">
                                      <p:cBhvr additive="base">
                                        <p:cTn id="52" dur="500" fill="hold"/>
                                        <p:tgtEl>
                                          <p:spTgt spid="4200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4199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41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P spid="41989" grpId="0" autoUpdateAnimBg="0"/>
      <p:bldP spid="41990" grpId="0" autoUpdateAnimBg="0"/>
      <p:bldP spid="41993" grpId="0" animBg="1" autoUpdateAnimBg="0"/>
      <p:bldP spid="41994" grpId="0" autoUpdateAnimBg="0"/>
      <p:bldP spid="41995" grpId="0" animBg="1"/>
      <p:bldP spid="41996" grpId="0" autoUpdateAnimBg="0"/>
      <p:bldP spid="41997" grpId="0" autoUpdateAnimBg="0"/>
      <p:bldP spid="41998" grpId="0" animBg="1" autoUpdateAnimBg="0"/>
      <p:bldP spid="41999" grpId="0" animBg="1" autoUpdateAnimBg="0"/>
      <p:bldP spid="42002" grpId="0" autoUpdateAnimBg="0"/>
      <p:bldP spid="42005" grpId="0" autoUpdateAnimBg="0"/>
      <p:bldP spid="4200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920"/>
            <a:ext cx="9144000" cy="1143000"/>
          </a:xfrm>
          <a:solidFill>
            <a:srgbClr val="FFFF00"/>
          </a:solidFill>
        </p:spPr>
        <p:txBody>
          <a:bodyPr/>
          <a:lstStyle/>
          <a:p>
            <a:pPr eaLnBrk="1" hangingPunct="1"/>
            <a:r>
              <a:rPr lang="en-US" dirty="0" smtClean="0"/>
              <a:t>Polynomial Function Method</a:t>
            </a:r>
          </a:p>
        </p:txBody>
      </p:sp>
      <p:sp>
        <p:nvSpPr>
          <p:cNvPr id="32771" name="Rectangle 3"/>
          <p:cNvSpPr>
            <a:spLocks noGrp="1" noChangeArrowheads="1"/>
          </p:cNvSpPr>
          <p:nvPr>
            <p:ph type="body" idx="1"/>
          </p:nvPr>
        </p:nvSpPr>
        <p:spPr>
          <a:xfrm>
            <a:off x="609600" y="1326926"/>
            <a:ext cx="7772400" cy="4114800"/>
          </a:xfrm>
        </p:spPr>
        <p:txBody>
          <a:bodyPr/>
          <a:lstStyle/>
          <a:p>
            <a:pPr eaLnBrk="1" hangingPunct="1"/>
            <a:r>
              <a:rPr lang="en-US" dirty="0" smtClean="0">
                <a:solidFill>
                  <a:srgbClr val="FF0000"/>
                </a:solidFill>
              </a:rPr>
              <a:t>Example</a:t>
            </a:r>
            <a:r>
              <a:rPr lang="en-US" dirty="0" smtClean="0"/>
              <a:t>:  Convert 4B.C2</a:t>
            </a:r>
            <a:r>
              <a:rPr lang="en-US" baseline="-25000" dirty="0" smtClean="0"/>
              <a:t>16</a:t>
            </a:r>
            <a:r>
              <a:rPr lang="en-US" dirty="0" smtClean="0"/>
              <a:t> to decimal</a:t>
            </a:r>
          </a:p>
        </p:txBody>
      </p:sp>
      <p:sp>
        <p:nvSpPr>
          <p:cNvPr id="51204" name="Rectangle 4"/>
          <p:cNvSpPr>
            <a:spLocks noChangeArrowheads="1"/>
          </p:cNvSpPr>
          <p:nvPr/>
        </p:nvSpPr>
        <p:spPr bwMode="auto">
          <a:xfrm>
            <a:off x="990600" y="2317526"/>
            <a:ext cx="6897786" cy="523220"/>
          </a:xfrm>
          <a:prstGeom prst="rect">
            <a:avLst/>
          </a:prstGeom>
          <a:noFill/>
          <a:ln w="9525">
            <a:noFill/>
            <a:miter lim="800000"/>
            <a:headEnd/>
            <a:tailEnd/>
          </a:ln>
        </p:spPr>
        <p:txBody>
          <a:bodyPr wrap="none">
            <a:spAutoFit/>
          </a:bodyPr>
          <a:lstStyle/>
          <a:p>
            <a:r>
              <a:rPr lang="en-US" sz="2800" dirty="0">
                <a:latin typeface="+mj-lt"/>
                <a:cs typeface="Times New Roman" pitchFamily="18" charset="0"/>
              </a:rPr>
              <a:t>4B.C2</a:t>
            </a:r>
            <a:r>
              <a:rPr lang="en-US" sz="2800" baseline="-25000" dirty="0">
                <a:latin typeface="+mj-lt"/>
                <a:cs typeface="Times New Roman" pitchFamily="18" charset="0"/>
              </a:rPr>
              <a:t>16</a:t>
            </a:r>
            <a:r>
              <a:rPr lang="en-US" sz="2800" dirty="0">
                <a:latin typeface="+mj-lt"/>
                <a:cs typeface="Times New Roman" pitchFamily="18" charset="0"/>
              </a:rPr>
              <a:t> =  4 x 16</a:t>
            </a:r>
            <a:r>
              <a:rPr lang="en-US" sz="2800" baseline="30000" dirty="0">
                <a:latin typeface="+mj-lt"/>
                <a:cs typeface="Times New Roman" pitchFamily="18" charset="0"/>
              </a:rPr>
              <a:t>1</a:t>
            </a:r>
            <a:r>
              <a:rPr lang="en-US" sz="2800" dirty="0">
                <a:latin typeface="+mj-lt"/>
                <a:cs typeface="Times New Roman" pitchFamily="18" charset="0"/>
              </a:rPr>
              <a:t> + B</a:t>
            </a:r>
            <a:r>
              <a:rPr lang="en-US" sz="2800" baseline="-30000" dirty="0">
                <a:latin typeface="+mj-lt"/>
                <a:cs typeface="Times New Roman" pitchFamily="18" charset="0"/>
              </a:rPr>
              <a:t> </a:t>
            </a:r>
            <a:r>
              <a:rPr lang="en-US" sz="2800" dirty="0">
                <a:latin typeface="+mj-lt"/>
                <a:cs typeface="Times New Roman" pitchFamily="18" charset="0"/>
              </a:rPr>
              <a:t>x 16</a:t>
            </a:r>
            <a:r>
              <a:rPr lang="en-US" sz="2800" baseline="30000" dirty="0">
                <a:latin typeface="+mj-lt"/>
                <a:cs typeface="Times New Roman" pitchFamily="18" charset="0"/>
              </a:rPr>
              <a:t>0 </a:t>
            </a:r>
            <a:r>
              <a:rPr lang="en-US" sz="2800" dirty="0">
                <a:latin typeface="+mj-lt"/>
                <a:cs typeface="Times New Roman" pitchFamily="18" charset="0"/>
              </a:rPr>
              <a:t>+ C x 16</a:t>
            </a:r>
            <a:r>
              <a:rPr lang="en-US" sz="2800" baseline="30000" dirty="0">
                <a:latin typeface="+mj-lt"/>
                <a:cs typeface="Times New Roman" pitchFamily="18" charset="0"/>
              </a:rPr>
              <a:t>-1  </a:t>
            </a:r>
            <a:r>
              <a:rPr lang="en-US" sz="2800" dirty="0">
                <a:latin typeface="+mj-lt"/>
                <a:cs typeface="Times New Roman" pitchFamily="18" charset="0"/>
              </a:rPr>
              <a:t>+  2 x 16</a:t>
            </a:r>
            <a:r>
              <a:rPr lang="en-US" sz="2800" baseline="30000" dirty="0">
                <a:latin typeface="+mj-lt"/>
                <a:cs typeface="Times New Roman" pitchFamily="18" charset="0"/>
              </a:rPr>
              <a:t>-2</a:t>
            </a:r>
          </a:p>
        </p:txBody>
      </p:sp>
      <p:sp>
        <p:nvSpPr>
          <p:cNvPr id="51205" name="Rectangle 5"/>
          <p:cNvSpPr>
            <a:spLocks noChangeArrowheads="1"/>
          </p:cNvSpPr>
          <p:nvPr/>
        </p:nvSpPr>
        <p:spPr bwMode="auto">
          <a:xfrm>
            <a:off x="2286000" y="2927126"/>
            <a:ext cx="6403975"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  4 x 16 + (11)</a:t>
            </a:r>
            <a:r>
              <a:rPr lang="en-US" sz="2800" baseline="-30000">
                <a:latin typeface="+mj-lt"/>
                <a:cs typeface="Times New Roman" pitchFamily="18" charset="0"/>
              </a:rPr>
              <a:t> </a:t>
            </a:r>
            <a:r>
              <a:rPr lang="en-US" sz="2800">
                <a:latin typeface="+mj-lt"/>
                <a:cs typeface="Times New Roman" pitchFamily="18" charset="0"/>
              </a:rPr>
              <a:t>x 1</a:t>
            </a:r>
            <a:r>
              <a:rPr lang="en-US" sz="2800" baseline="30000">
                <a:latin typeface="+mj-lt"/>
                <a:cs typeface="Times New Roman" pitchFamily="18" charset="0"/>
              </a:rPr>
              <a:t> </a:t>
            </a:r>
            <a:r>
              <a:rPr lang="en-US" sz="2800">
                <a:latin typeface="+mj-lt"/>
                <a:cs typeface="Times New Roman" pitchFamily="18" charset="0"/>
              </a:rPr>
              <a:t>+ 12 x 1/16</a:t>
            </a:r>
            <a:r>
              <a:rPr lang="en-US" sz="2800" baseline="30000">
                <a:latin typeface="+mj-lt"/>
                <a:cs typeface="Times New Roman" pitchFamily="18" charset="0"/>
              </a:rPr>
              <a:t>  </a:t>
            </a:r>
            <a:r>
              <a:rPr lang="en-US" sz="2800">
                <a:latin typeface="+mj-lt"/>
                <a:cs typeface="Times New Roman" pitchFamily="18" charset="0"/>
              </a:rPr>
              <a:t>+  2 x 1/16</a:t>
            </a:r>
            <a:r>
              <a:rPr lang="en-US" sz="2800" baseline="30000">
                <a:latin typeface="+mj-lt"/>
                <a:cs typeface="Times New Roman" pitchFamily="18" charset="0"/>
              </a:rPr>
              <a:t>2</a:t>
            </a:r>
          </a:p>
        </p:txBody>
      </p:sp>
      <p:sp>
        <p:nvSpPr>
          <p:cNvPr id="51206" name="Rectangle 6"/>
          <p:cNvSpPr>
            <a:spLocks noChangeArrowheads="1"/>
          </p:cNvSpPr>
          <p:nvPr/>
        </p:nvSpPr>
        <p:spPr bwMode="auto">
          <a:xfrm>
            <a:off x="2286000" y="3536726"/>
            <a:ext cx="6403975"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  4 x 16 + (11)</a:t>
            </a:r>
            <a:r>
              <a:rPr lang="en-US" sz="2800" baseline="-30000">
                <a:latin typeface="+mj-lt"/>
                <a:cs typeface="Times New Roman" pitchFamily="18" charset="0"/>
              </a:rPr>
              <a:t> </a:t>
            </a:r>
            <a:r>
              <a:rPr lang="en-US" sz="2800">
                <a:latin typeface="+mj-lt"/>
                <a:cs typeface="Times New Roman" pitchFamily="18" charset="0"/>
              </a:rPr>
              <a:t>x 1</a:t>
            </a:r>
            <a:r>
              <a:rPr lang="en-US" sz="2800" baseline="30000">
                <a:latin typeface="+mj-lt"/>
                <a:cs typeface="Times New Roman" pitchFamily="18" charset="0"/>
              </a:rPr>
              <a:t> </a:t>
            </a:r>
            <a:r>
              <a:rPr lang="en-US" sz="2800">
                <a:latin typeface="+mj-lt"/>
                <a:cs typeface="Times New Roman" pitchFamily="18" charset="0"/>
              </a:rPr>
              <a:t>+ 12 x 1/16</a:t>
            </a:r>
            <a:r>
              <a:rPr lang="en-US" sz="2800" baseline="30000">
                <a:latin typeface="+mj-lt"/>
                <a:cs typeface="Times New Roman" pitchFamily="18" charset="0"/>
              </a:rPr>
              <a:t>  </a:t>
            </a:r>
            <a:r>
              <a:rPr lang="en-US" sz="2800">
                <a:latin typeface="+mj-lt"/>
                <a:cs typeface="Times New Roman" pitchFamily="18" charset="0"/>
              </a:rPr>
              <a:t>+  2 x 1/16</a:t>
            </a:r>
            <a:r>
              <a:rPr lang="en-US" sz="2800" baseline="30000">
                <a:latin typeface="+mj-lt"/>
                <a:cs typeface="Times New Roman" pitchFamily="18" charset="0"/>
              </a:rPr>
              <a:t>2</a:t>
            </a:r>
          </a:p>
        </p:txBody>
      </p:sp>
      <p:sp>
        <p:nvSpPr>
          <p:cNvPr id="51207" name="Rectangle 7"/>
          <p:cNvSpPr>
            <a:spLocks noChangeArrowheads="1"/>
          </p:cNvSpPr>
          <p:nvPr/>
        </p:nvSpPr>
        <p:spPr bwMode="auto">
          <a:xfrm>
            <a:off x="2286000" y="4146326"/>
            <a:ext cx="6410325"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  64 + 11</a:t>
            </a:r>
            <a:r>
              <a:rPr lang="en-US" sz="2800" baseline="30000">
                <a:latin typeface="+mj-lt"/>
                <a:cs typeface="Times New Roman" pitchFamily="18" charset="0"/>
              </a:rPr>
              <a:t> </a:t>
            </a:r>
            <a:r>
              <a:rPr lang="en-US" sz="2800">
                <a:latin typeface="+mj-lt"/>
                <a:cs typeface="Times New Roman" pitchFamily="18" charset="0"/>
              </a:rPr>
              <a:t>+ 12 x 0.0625</a:t>
            </a:r>
            <a:r>
              <a:rPr lang="en-US" sz="2800" baseline="30000">
                <a:latin typeface="+mj-lt"/>
                <a:cs typeface="Times New Roman" pitchFamily="18" charset="0"/>
              </a:rPr>
              <a:t>  </a:t>
            </a:r>
            <a:r>
              <a:rPr lang="en-US" sz="2800">
                <a:latin typeface="+mj-lt"/>
                <a:cs typeface="Times New Roman" pitchFamily="18" charset="0"/>
              </a:rPr>
              <a:t>+  2 x 0.00390625</a:t>
            </a:r>
            <a:endParaRPr lang="en-US" sz="2800" baseline="30000">
              <a:latin typeface="+mj-lt"/>
              <a:cs typeface="Times New Roman" pitchFamily="18" charset="0"/>
            </a:endParaRPr>
          </a:p>
        </p:txBody>
      </p:sp>
      <p:sp>
        <p:nvSpPr>
          <p:cNvPr id="51208" name="Rectangle 8"/>
          <p:cNvSpPr>
            <a:spLocks noChangeArrowheads="1"/>
          </p:cNvSpPr>
          <p:nvPr/>
        </p:nvSpPr>
        <p:spPr bwMode="auto">
          <a:xfrm>
            <a:off x="2286000" y="4679726"/>
            <a:ext cx="3898900"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  75</a:t>
            </a:r>
            <a:r>
              <a:rPr lang="en-US" sz="2800" baseline="30000">
                <a:latin typeface="+mj-lt"/>
                <a:cs typeface="Times New Roman" pitchFamily="18" charset="0"/>
              </a:rPr>
              <a:t> </a:t>
            </a:r>
            <a:r>
              <a:rPr lang="en-US" sz="2800">
                <a:latin typeface="+mj-lt"/>
                <a:cs typeface="Times New Roman" pitchFamily="18" charset="0"/>
              </a:rPr>
              <a:t>+ 0.75</a:t>
            </a:r>
            <a:r>
              <a:rPr lang="en-US" sz="2800" baseline="30000">
                <a:latin typeface="+mj-lt"/>
                <a:cs typeface="Times New Roman" pitchFamily="18" charset="0"/>
              </a:rPr>
              <a:t>  </a:t>
            </a:r>
            <a:r>
              <a:rPr lang="en-US" sz="2800">
                <a:latin typeface="+mj-lt"/>
                <a:cs typeface="Times New Roman" pitchFamily="18" charset="0"/>
              </a:rPr>
              <a:t>+  0.0078125</a:t>
            </a:r>
            <a:endParaRPr lang="en-US" sz="2800" baseline="30000">
              <a:latin typeface="+mj-lt"/>
              <a:cs typeface="Times New Roman" pitchFamily="18" charset="0"/>
            </a:endParaRPr>
          </a:p>
        </p:txBody>
      </p:sp>
      <p:sp>
        <p:nvSpPr>
          <p:cNvPr id="51209" name="Rectangle 9"/>
          <p:cNvSpPr>
            <a:spLocks noChangeArrowheads="1"/>
          </p:cNvSpPr>
          <p:nvPr/>
        </p:nvSpPr>
        <p:spPr bwMode="auto">
          <a:xfrm>
            <a:off x="2286000" y="5213126"/>
            <a:ext cx="2251075"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  75.7578125</a:t>
            </a:r>
            <a:endParaRPr lang="en-US" sz="2800" baseline="30000">
              <a:latin typeface="+mj-lt"/>
              <a:cs typeface="Times New Roman" pitchFamily="18" charset="0"/>
            </a:endParaRPr>
          </a:p>
        </p:txBody>
      </p:sp>
      <p:sp>
        <p:nvSpPr>
          <p:cNvPr id="11" name="Slide Number Placeholder 10"/>
          <p:cNvSpPr>
            <a:spLocks noGrp="1"/>
          </p:cNvSpPr>
          <p:nvPr>
            <p:ph type="sldNum" sz="quarter" idx="12"/>
          </p:nvPr>
        </p:nvSpPr>
        <p:spPr>
          <a:xfrm>
            <a:off x="7241059" y="6520189"/>
            <a:ext cx="1905000" cy="457200"/>
          </a:xfrm>
        </p:spPr>
        <p:txBody>
          <a:bodyPr/>
          <a:lstStyle/>
          <a:p>
            <a:pPr>
              <a:defRPr/>
            </a:pPr>
            <a:fld id="{2ABA06A1-0FA1-4106-BB00-ACCECE012301}" type="slidenum">
              <a:rPr lang="en-US" smtClean="0"/>
              <a:pPr>
                <a:defRPr/>
              </a:pPr>
              <a:t>42</a:t>
            </a:fld>
            <a:endParaRPr lang="en-US"/>
          </a:p>
        </p:txBody>
      </p:sp>
      <p:sp>
        <p:nvSpPr>
          <p:cNvPr id="2" name="Rectangle 1"/>
          <p:cNvSpPr/>
          <p:nvPr/>
        </p:nvSpPr>
        <p:spPr>
          <a:xfrm>
            <a:off x="76200" y="6333291"/>
            <a:ext cx="9067800" cy="461665"/>
          </a:xfrm>
          <a:prstGeom prst="rect">
            <a:avLst/>
          </a:prstGeom>
          <a:solidFill>
            <a:schemeClr val="accent2">
              <a:lumMod val="20000"/>
              <a:lumOff val="80000"/>
            </a:schemeClr>
          </a:solidFill>
        </p:spPr>
        <p:txBody>
          <a:bodyPr wrap="square">
            <a:spAutoFit/>
          </a:bodyPr>
          <a:lstStyle/>
          <a:p>
            <a:pPr eaLnBrk="1" hangingPunct="1"/>
            <a:r>
              <a:rPr lang="en-US" dirty="0"/>
              <a:t>Fancy name, but just the definition of a radix number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P spid="51205" grpId="0" autoUpdateAnimBg="0"/>
      <p:bldP spid="51206" grpId="0" autoUpdateAnimBg="0"/>
      <p:bldP spid="51207" grpId="0" autoUpdateAnimBg="0"/>
      <p:bldP spid="51208" grpId="0" autoUpdateAnimBg="0"/>
      <p:bldP spid="5120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78" y="20595"/>
            <a:ext cx="9137822" cy="970005"/>
          </a:xfrm>
          <a:solidFill>
            <a:srgbClr val="FFFF00"/>
          </a:solidFill>
        </p:spPr>
        <p:txBody>
          <a:bodyPr/>
          <a:lstStyle/>
          <a:p>
            <a:pPr eaLnBrk="1" hangingPunct="1"/>
            <a:r>
              <a:rPr lang="en-US" dirty="0" smtClean="0"/>
              <a:t>Conversion Summary</a:t>
            </a:r>
          </a:p>
        </p:txBody>
      </p:sp>
      <p:sp>
        <p:nvSpPr>
          <p:cNvPr id="33795" name="Rectangle 3"/>
          <p:cNvSpPr>
            <a:spLocks noGrp="1" noChangeArrowheads="1"/>
          </p:cNvSpPr>
          <p:nvPr>
            <p:ph type="body" idx="1"/>
          </p:nvPr>
        </p:nvSpPr>
        <p:spPr>
          <a:xfrm>
            <a:off x="304800" y="1143000"/>
            <a:ext cx="8458200" cy="5257800"/>
          </a:xfrm>
        </p:spPr>
        <p:txBody>
          <a:bodyPr/>
          <a:lstStyle/>
          <a:p>
            <a:pPr eaLnBrk="1" hangingPunct="1">
              <a:lnSpc>
                <a:spcPct val="90000"/>
              </a:lnSpc>
            </a:pPr>
            <a:r>
              <a:rPr lang="en-US" sz="2800" b="1" dirty="0" smtClean="0">
                <a:solidFill>
                  <a:srgbClr val="FF0000"/>
                </a:solidFill>
                <a:effectLst>
                  <a:outerShdw blurRad="38100" dist="38100" dir="2700000" algn="tl">
                    <a:srgbClr val="000000">
                      <a:alpha val="43137"/>
                    </a:srgbClr>
                  </a:outerShdw>
                </a:effectLst>
              </a:rPr>
              <a:t>From Decimal</a:t>
            </a:r>
          </a:p>
          <a:p>
            <a:pPr lvl="1" eaLnBrk="1" hangingPunct="1">
              <a:lnSpc>
                <a:spcPct val="90000"/>
              </a:lnSpc>
            </a:pPr>
            <a:r>
              <a:rPr lang="en-US" sz="2400" dirty="0" smtClean="0"/>
              <a:t>RRD Method for Integers (generates LSB first)</a:t>
            </a:r>
          </a:p>
          <a:p>
            <a:pPr lvl="1" eaLnBrk="1" hangingPunct="1">
              <a:lnSpc>
                <a:spcPct val="90000"/>
              </a:lnSpc>
            </a:pPr>
            <a:r>
              <a:rPr lang="en-US" sz="2400" dirty="0" smtClean="0"/>
              <a:t>RRM Method for Fractions (generates MSB first)</a:t>
            </a:r>
          </a:p>
          <a:p>
            <a:pPr eaLnBrk="1" hangingPunct="1">
              <a:lnSpc>
                <a:spcPct val="90000"/>
              </a:lnSpc>
            </a:pPr>
            <a:r>
              <a:rPr lang="en-US" sz="2800" b="1" dirty="0" smtClean="0">
                <a:solidFill>
                  <a:srgbClr val="FF0000"/>
                </a:solidFill>
                <a:effectLst>
                  <a:outerShdw blurRad="38100" dist="38100" dir="2700000" algn="tl">
                    <a:srgbClr val="000000">
                      <a:alpha val="43137"/>
                    </a:srgbClr>
                  </a:outerShdw>
                </a:effectLst>
              </a:rPr>
              <a:t>To Decimal</a:t>
            </a:r>
          </a:p>
          <a:p>
            <a:pPr lvl="1" eaLnBrk="1" hangingPunct="1">
              <a:lnSpc>
                <a:spcPct val="90000"/>
              </a:lnSpc>
            </a:pPr>
            <a:r>
              <a:rPr lang="en-US" sz="2400" dirty="0" smtClean="0"/>
              <a:t>Polynomial Function Method</a:t>
            </a:r>
          </a:p>
          <a:p>
            <a:pPr eaLnBrk="1" hangingPunct="1">
              <a:lnSpc>
                <a:spcPct val="90000"/>
              </a:lnSpc>
            </a:pPr>
            <a:r>
              <a:rPr lang="en-US" sz="2800" b="1" dirty="0" smtClean="0">
                <a:solidFill>
                  <a:srgbClr val="FF0000"/>
                </a:solidFill>
                <a:effectLst>
                  <a:outerShdw blurRad="38100" dist="38100" dir="2700000" algn="tl">
                    <a:srgbClr val="000000">
                      <a:alpha val="43137"/>
                    </a:srgbClr>
                  </a:outerShdw>
                </a:effectLst>
              </a:rPr>
              <a:t>Between Binary and Hex/Octal</a:t>
            </a:r>
          </a:p>
          <a:p>
            <a:pPr lvl="1" eaLnBrk="1" hangingPunct="1">
              <a:lnSpc>
                <a:spcPct val="90000"/>
              </a:lnSpc>
            </a:pPr>
            <a:r>
              <a:rPr lang="en-US" sz="2400" dirty="0" smtClean="0"/>
              <a:t>Use Groups of 4 (Hex) or 3 (Octal)</a:t>
            </a:r>
          </a:p>
          <a:p>
            <a:pPr lvl="2" eaLnBrk="1" hangingPunct="1">
              <a:lnSpc>
                <a:spcPct val="90000"/>
              </a:lnSpc>
            </a:pPr>
            <a:r>
              <a:rPr lang="en-US" sz="2000" dirty="0" smtClean="0"/>
              <a:t>Remember to extend leading/trailing 0s where necessary!</a:t>
            </a:r>
          </a:p>
          <a:p>
            <a:pPr eaLnBrk="1" hangingPunct="1">
              <a:lnSpc>
                <a:spcPct val="90000"/>
              </a:lnSpc>
            </a:pPr>
            <a:r>
              <a:rPr lang="en-US" sz="2800" b="1" dirty="0" smtClean="0">
                <a:solidFill>
                  <a:srgbClr val="FF0000"/>
                </a:solidFill>
                <a:effectLst>
                  <a:outerShdw blurRad="38100" dist="38100" dir="2700000" algn="tl">
                    <a:srgbClr val="000000">
                      <a:alpha val="43137"/>
                    </a:srgbClr>
                  </a:outerShdw>
                </a:effectLst>
              </a:rPr>
              <a:t>For Conversions Between Decimal/Binary</a:t>
            </a:r>
          </a:p>
          <a:p>
            <a:pPr lvl="1" eaLnBrk="1" hangingPunct="1">
              <a:lnSpc>
                <a:spcPct val="90000"/>
              </a:lnSpc>
            </a:pPr>
            <a:r>
              <a:rPr lang="en-US" sz="2400" dirty="0" smtClean="0"/>
              <a:t>Consider Using Hex or Octal to Reduce Work</a:t>
            </a:r>
          </a:p>
          <a:p>
            <a:pPr lvl="1" eaLnBrk="1" hangingPunct="1">
              <a:lnSpc>
                <a:spcPct val="90000"/>
              </a:lnSpc>
            </a:pPr>
            <a:r>
              <a:rPr lang="en-US" sz="2400" dirty="0" smtClean="0"/>
              <a:t>Then Convert Between Binary and Hex/Octal</a:t>
            </a: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58" name="Group 142"/>
          <p:cNvGraphicFramePr>
            <a:graphicFrameLocks noGrp="1"/>
          </p:cNvGraphicFramePr>
          <p:nvPr/>
        </p:nvGraphicFramePr>
        <p:xfrm>
          <a:off x="2209800" y="304800"/>
          <a:ext cx="4953000" cy="6210300"/>
        </p:xfrm>
        <a:graphic>
          <a:graphicData uri="http://schemas.openxmlformats.org/drawingml/2006/table">
            <a:tbl>
              <a:tblPr/>
              <a:tblGrid>
                <a:gridCol w="1447800">
                  <a:extLst>
                    <a:ext uri="{9D8B030D-6E8A-4147-A177-3AD203B41FA5}">
                      <a16:colId xmlns:a16="http://schemas.microsoft.com/office/drawing/2014/main" val="3671135949"/>
                    </a:ext>
                  </a:extLst>
                </a:gridCol>
                <a:gridCol w="1498600">
                  <a:extLst>
                    <a:ext uri="{9D8B030D-6E8A-4147-A177-3AD203B41FA5}">
                      <a16:colId xmlns:a16="http://schemas.microsoft.com/office/drawing/2014/main" val="3519719530"/>
                    </a:ext>
                  </a:extLst>
                </a:gridCol>
                <a:gridCol w="1092200">
                  <a:extLst>
                    <a:ext uri="{9D8B030D-6E8A-4147-A177-3AD203B41FA5}">
                      <a16:colId xmlns:a16="http://schemas.microsoft.com/office/drawing/2014/main" val="3777061646"/>
                    </a:ext>
                  </a:extLst>
                </a:gridCol>
                <a:gridCol w="914400">
                  <a:extLst>
                    <a:ext uri="{9D8B030D-6E8A-4147-A177-3AD203B41FA5}">
                      <a16:colId xmlns:a16="http://schemas.microsoft.com/office/drawing/2014/main" val="2738331540"/>
                    </a:ext>
                  </a:extLst>
                </a:gridCol>
              </a:tblGrid>
              <a:tr h="2968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Decimal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Binary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Octal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Hex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0312589"/>
                  </a:ext>
                </a:extLst>
              </a:tr>
              <a:tr h="2444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1798166"/>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6217154"/>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669945"/>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574534"/>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5840998"/>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6674225"/>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3540217"/>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4638911"/>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7826321"/>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2891583"/>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6116411"/>
                  </a:ext>
                </a:extLst>
              </a:tr>
            </a:tbl>
          </a:graphicData>
        </a:graphic>
      </p:graphicFrame>
    </p:spTree>
    <p:extLst>
      <p:ext uri="{BB962C8B-B14F-4D97-AF65-F5344CB8AC3E}">
        <p14:creationId xmlns:p14="http://schemas.microsoft.com/office/powerpoint/2010/main" val="3358927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0"/>
            <a:ext cx="9113520" cy="762000"/>
          </a:xfrm>
          <a:solidFill>
            <a:schemeClr val="accent1">
              <a:lumMod val="20000"/>
              <a:lumOff val="80000"/>
            </a:schemeClr>
          </a:solidFill>
        </p:spPr>
        <p:txBody>
          <a:bodyPr/>
          <a:lstStyle/>
          <a:p>
            <a:r>
              <a:rPr lang="en-US" sz="4000" dirty="0" smtClean="0"/>
              <a:t>Questions, Problems </a:t>
            </a:r>
            <a:r>
              <a:rPr lang="en-US" sz="4000" dirty="0" smtClean="0"/>
              <a:t>and </a:t>
            </a:r>
            <a:r>
              <a:rPr lang="en-US" sz="4000" b="1" dirty="0" smtClean="0">
                <a:solidFill>
                  <a:srgbClr val="FF0000"/>
                </a:solidFill>
                <a:effectLst>
                  <a:outerShdw blurRad="38100" dist="38100" dir="2700000" algn="tl">
                    <a:srgbClr val="000000">
                      <a:alpha val="43137"/>
                    </a:srgbClr>
                  </a:outerShdw>
                </a:effectLst>
              </a:rPr>
              <a:t>Exam Problems</a:t>
            </a:r>
            <a:endParaRPr lang="en-US"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 y="774192"/>
            <a:ext cx="9113520" cy="6007608"/>
          </a:xfrm>
        </p:spPr>
        <p:txBody>
          <a:bodyPr/>
          <a:lstStyle/>
          <a:p>
            <a:pPr marL="514350" indent="-514350">
              <a:buFont typeface="+mj-lt"/>
              <a:buAutoNum type="arabicPeriod"/>
            </a:pPr>
            <a:r>
              <a:rPr lang="en-US" sz="2000" dirty="0" smtClean="0"/>
              <a:t>What is the difference between analog and digital signals?</a:t>
            </a:r>
          </a:p>
          <a:p>
            <a:pPr marL="514350" indent="-514350">
              <a:buFont typeface="+mj-lt"/>
              <a:buAutoNum type="arabicPeriod"/>
            </a:pPr>
            <a:r>
              <a:rPr lang="en-US" sz="2000" dirty="0" smtClean="0"/>
              <a:t>Give examples of digital circuits applications in real life?</a:t>
            </a:r>
          </a:p>
          <a:p>
            <a:pPr marL="514350" indent="-514350">
              <a:buFont typeface="+mj-lt"/>
              <a:buAutoNum type="arabicPeriod"/>
            </a:pPr>
            <a:r>
              <a:rPr lang="en-US" sz="2000" dirty="0" smtClean="0"/>
              <a:t>Explain general radix notation for arbitrary radix.</a:t>
            </a:r>
          </a:p>
          <a:p>
            <a:pPr marL="514350" indent="-514350">
              <a:buFont typeface="+mj-lt"/>
              <a:buAutoNum type="arabicPeriod"/>
            </a:pPr>
            <a:r>
              <a:rPr lang="en-US" sz="2000" dirty="0" smtClean="0"/>
              <a:t>Draw table of powers of two.</a:t>
            </a:r>
          </a:p>
          <a:p>
            <a:pPr marL="514350" indent="-514350">
              <a:buFont typeface="+mj-lt"/>
              <a:buAutoNum type="arabicPeriod"/>
            </a:pPr>
            <a:r>
              <a:rPr lang="en-US" sz="2000" dirty="0" smtClean="0"/>
              <a:t>Draw counting in binary and ternary system with about 30 numbers each.</a:t>
            </a:r>
          </a:p>
          <a:p>
            <a:pPr marL="514350" indent="-514350">
              <a:buFont typeface="+mj-lt"/>
              <a:buAutoNum type="arabicPeriod"/>
            </a:pPr>
            <a:r>
              <a:rPr lang="en-US" sz="2000" dirty="0" smtClean="0"/>
              <a:t>Explain how to convert from binary to decimal and decimal to binary.</a:t>
            </a:r>
          </a:p>
          <a:p>
            <a:pPr marL="514350" indent="-514350">
              <a:buFont typeface="+mj-lt"/>
              <a:buAutoNum type="arabicPeriod"/>
            </a:pPr>
            <a:r>
              <a:rPr lang="en-US" sz="2000" dirty="0" smtClean="0"/>
              <a:t>How to convert a ternary number to a binary number?</a:t>
            </a:r>
          </a:p>
          <a:p>
            <a:pPr marL="514350" indent="-514350">
              <a:buFont typeface="+mj-lt"/>
              <a:buAutoNum type="arabicPeriod"/>
            </a:pPr>
            <a:r>
              <a:rPr lang="en-US" sz="2000" dirty="0" smtClean="0"/>
              <a:t>How to convert a binary number to octal number?</a:t>
            </a:r>
          </a:p>
          <a:p>
            <a:pPr marL="514350" indent="-514350">
              <a:buFont typeface="+mj-lt"/>
              <a:buAutoNum type="arabicPeriod"/>
            </a:pPr>
            <a:r>
              <a:rPr lang="en-US" sz="2000" dirty="0" smtClean="0"/>
              <a:t>How to convert a binary number to radix 5 number?</a:t>
            </a:r>
          </a:p>
          <a:p>
            <a:pPr marL="514350" indent="-514350">
              <a:buFont typeface="+mj-lt"/>
              <a:buAutoNum type="arabicPeriod"/>
            </a:pPr>
            <a:r>
              <a:rPr lang="en-US" sz="2000" dirty="0"/>
              <a:t>How to convert from a </a:t>
            </a:r>
            <a:r>
              <a:rPr lang="en-US" sz="2000" dirty="0" smtClean="0"/>
              <a:t>hex </a:t>
            </a:r>
            <a:r>
              <a:rPr lang="en-US" sz="2000" dirty="0"/>
              <a:t>number to a </a:t>
            </a:r>
            <a:r>
              <a:rPr lang="en-US" sz="2000" dirty="0" smtClean="0"/>
              <a:t>binary </a:t>
            </a:r>
            <a:r>
              <a:rPr lang="en-US" sz="2000" dirty="0"/>
              <a:t>number?</a:t>
            </a:r>
          </a:p>
          <a:p>
            <a:pPr marL="514350" indent="-514350">
              <a:buFont typeface="+mj-lt"/>
              <a:buAutoNum type="arabicPeriod"/>
            </a:pPr>
            <a:r>
              <a:rPr lang="en-US" sz="2000" dirty="0" smtClean="0"/>
              <a:t>How to convert from a octal number to a hex number?</a:t>
            </a:r>
          </a:p>
          <a:p>
            <a:pPr marL="514350" indent="-514350">
              <a:buFont typeface="+mj-lt"/>
              <a:buAutoNum type="arabicPeriod"/>
            </a:pPr>
            <a:r>
              <a:rPr lang="en-US" sz="2000" dirty="0" smtClean="0"/>
              <a:t>How to convert between a base 5 number to a base 7 number?</a:t>
            </a:r>
            <a:endParaRPr lang="en-US" sz="2000" dirty="0"/>
          </a:p>
        </p:txBody>
      </p:sp>
    </p:spTree>
    <p:extLst>
      <p:ext uri="{BB962C8B-B14F-4D97-AF65-F5344CB8AC3E}">
        <p14:creationId xmlns:p14="http://schemas.microsoft.com/office/powerpoint/2010/main" val="13794328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1524000"/>
          </a:xfrm>
        </p:spPr>
        <p:txBody>
          <a:bodyPr/>
          <a:lstStyle/>
          <a:p>
            <a:pPr eaLnBrk="1" hangingPunct="1"/>
            <a:r>
              <a:rPr lang="en-US" dirty="0" smtClean="0"/>
              <a:t>Sources</a:t>
            </a:r>
          </a:p>
        </p:txBody>
      </p:sp>
      <p:sp>
        <p:nvSpPr>
          <p:cNvPr id="3075" name="Rectangle 3"/>
          <p:cNvSpPr>
            <a:spLocks noGrp="1" noChangeArrowheads="1"/>
          </p:cNvSpPr>
          <p:nvPr>
            <p:ph type="body" idx="1"/>
          </p:nvPr>
        </p:nvSpPr>
        <p:spPr>
          <a:xfrm>
            <a:off x="228600" y="1717675"/>
            <a:ext cx="8534400" cy="5638800"/>
          </a:xfrm>
        </p:spPr>
        <p:txBody>
          <a:bodyPr/>
          <a:lstStyle/>
          <a:p>
            <a:pPr eaLnBrk="1" hangingPunct="1">
              <a:lnSpc>
                <a:spcPct val="80000"/>
              </a:lnSpc>
            </a:pPr>
            <a:endParaRPr lang="en-US" sz="2800" dirty="0" smtClean="0"/>
          </a:p>
          <a:p>
            <a:pPr eaLnBrk="1" hangingPunct="1">
              <a:lnSpc>
                <a:spcPct val="80000"/>
              </a:lnSpc>
            </a:pPr>
            <a:r>
              <a:rPr lang="en-US" sz="2800" dirty="0" smtClean="0"/>
              <a:t>Mark G. Faust</a:t>
            </a:r>
          </a:p>
          <a:p>
            <a:pPr eaLnBrk="1" hangingPunct="1">
              <a:lnSpc>
                <a:spcPct val="80000"/>
              </a:lnSpc>
            </a:pPr>
            <a:r>
              <a:rPr lang="en-US" sz="2800" smtClean="0"/>
              <a:t>John Wakerly</a:t>
            </a:r>
            <a:endParaRPr lang="en-US" sz="2800" dirty="0" smtClean="0"/>
          </a:p>
          <a:p>
            <a:pPr eaLnBrk="1" hangingPunct="1">
              <a:lnSpc>
                <a:spcPct val="80000"/>
              </a:lnSpc>
            </a:pPr>
            <a:endParaRPr lang="en-US" sz="2800" dirty="0" smtClean="0"/>
          </a:p>
        </p:txBody>
      </p:sp>
      <p:sp>
        <p:nvSpPr>
          <p:cNvPr id="5" name="Slide Number Placeholder 4"/>
          <p:cNvSpPr>
            <a:spLocks noGrp="1"/>
          </p:cNvSpPr>
          <p:nvPr>
            <p:ph type="sldNum" sz="quarter" idx="12"/>
          </p:nvPr>
        </p:nvSpPr>
        <p:spPr/>
        <p:txBody>
          <a:bodyPr/>
          <a:lstStyle/>
          <a:p>
            <a:pPr>
              <a:defRPr/>
            </a:pPr>
            <a:fld id="{2ABA06A1-0FA1-4106-BB00-ACCECE012301}" type="slidenum">
              <a:rPr lang="en-US" smtClean="0"/>
              <a:pPr>
                <a:defRPr/>
              </a:pPr>
              <a:t>46</a:t>
            </a:fld>
            <a:endParaRPr lang="en-US"/>
          </a:p>
        </p:txBody>
      </p:sp>
    </p:spTree>
    <p:extLst>
      <p:ext uri="{BB962C8B-B14F-4D97-AF65-F5344CB8AC3E}">
        <p14:creationId xmlns:p14="http://schemas.microsoft.com/office/powerpoint/2010/main" val="883043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Why Study Digital Systems</a:t>
            </a:r>
          </a:p>
        </p:txBody>
      </p:sp>
      <p:sp>
        <p:nvSpPr>
          <p:cNvPr id="4099" name="Rectangle 3"/>
          <p:cNvSpPr>
            <a:spLocks noGrp="1" noChangeArrowheads="1"/>
          </p:cNvSpPr>
          <p:nvPr>
            <p:ph type="body" idx="1"/>
          </p:nvPr>
        </p:nvSpPr>
        <p:spPr/>
        <p:txBody>
          <a:bodyPr/>
          <a:lstStyle/>
          <a:p>
            <a:pPr eaLnBrk="1" hangingPunct="1"/>
            <a:r>
              <a:rPr lang="en-US" sz="2800" dirty="0" smtClean="0"/>
              <a:t>Because you’ll probably</a:t>
            </a:r>
          </a:p>
          <a:p>
            <a:pPr lvl="1" eaLnBrk="1" hangingPunct="1"/>
            <a:r>
              <a:rPr lang="en-US" sz="2400" dirty="0" smtClean="0"/>
              <a:t>Design them</a:t>
            </a:r>
          </a:p>
          <a:p>
            <a:pPr lvl="1" eaLnBrk="1" hangingPunct="1"/>
            <a:r>
              <a:rPr lang="en-US" sz="2400" dirty="0" smtClean="0"/>
              <a:t>Use them</a:t>
            </a:r>
          </a:p>
          <a:p>
            <a:pPr lvl="1" eaLnBrk="1" hangingPunct="1"/>
            <a:r>
              <a:rPr lang="en-US" sz="2400" dirty="0" smtClean="0"/>
              <a:t>Interface with them</a:t>
            </a:r>
          </a:p>
          <a:p>
            <a:pPr lvl="1" eaLnBrk="1" hangingPunct="1"/>
            <a:r>
              <a:rPr lang="en-US" sz="2400" dirty="0" smtClean="0"/>
              <a:t>Program them</a:t>
            </a:r>
          </a:p>
          <a:p>
            <a:pPr eaLnBrk="1" hangingPunct="1"/>
            <a:r>
              <a:rPr lang="en-US" sz="2800" dirty="0" smtClean="0"/>
              <a:t>They’re ubiquitous</a:t>
            </a:r>
          </a:p>
          <a:p>
            <a:pPr lvl="1" eaLnBrk="1" hangingPunct="1"/>
            <a:r>
              <a:rPr lang="en-US" sz="2400" dirty="0" smtClean="0">
                <a:solidFill>
                  <a:srgbClr val="FF0000"/>
                </a:solidFill>
              </a:rPr>
              <a:t>Obvious: </a:t>
            </a:r>
            <a:r>
              <a:rPr lang="en-US" sz="2400" dirty="0" smtClean="0"/>
              <a:t>PCs, Consumer Electronics</a:t>
            </a:r>
          </a:p>
          <a:p>
            <a:pPr lvl="2" eaLnBrk="1" hangingPunct="1"/>
            <a:r>
              <a:rPr lang="en-US" sz="2000" dirty="0" smtClean="0"/>
              <a:t>Audio, Video, Cameras, Phones, Cable Set-top Boxes, Games</a:t>
            </a:r>
          </a:p>
          <a:p>
            <a:pPr lvl="1" eaLnBrk="1" hangingPunct="1"/>
            <a:r>
              <a:rPr lang="en-US" sz="2400" dirty="0" smtClean="0">
                <a:solidFill>
                  <a:srgbClr val="FF0000"/>
                </a:solidFill>
              </a:rPr>
              <a:t>Also: </a:t>
            </a:r>
            <a:r>
              <a:rPr lang="en-US" sz="2400" dirty="0" smtClean="0"/>
              <a:t>Appliances, Automobiles, Medical Devices</a:t>
            </a: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The old days…</a:t>
            </a:r>
          </a:p>
        </p:txBody>
      </p:sp>
      <p:sp>
        <p:nvSpPr>
          <p:cNvPr id="5123" name="Rectangle 3"/>
          <p:cNvSpPr>
            <a:spLocks noGrp="1" noChangeArrowheads="1"/>
          </p:cNvSpPr>
          <p:nvPr>
            <p:ph type="body" sz="half" idx="1"/>
          </p:nvPr>
        </p:nvSpPr>
        <p:spPr>
          <a:xfrm>
            <a:off x="685800" y="1752600"/>
            <a:ext cx="8001000" cy="4114800"/>
          </a:xfrm>
        </p:spPr>
        <p:txBody>
          <a:bodyPr/>
          <a:lstStyle/>
          <a:p>
            <a:pPr eaLnBrk="1" hangingPunct="1"/>
            <a:r>
              <a:rPr lang="en-US" sz="2800" smtClean="0"/>
              <a:t>Only electronics – car radio (analog)</a:t>
            </a:r>
          </a:p>
        </p:txBody>
      </p:sp>
      <p:pic>
        <p:nvPicPr>
          <p:cNvPr id="5124" name="Picture 5" descr="scan"/>
          <p:cNvPicPr>
            <a:picLocks noChangeAspect="1" noChangeArrowheads="1"/>
          </p:cNvPicPr>
          <p:nvPr/>
        </p:nvPicPr>
        <p:blipFill>
          <a:blip r:embed="rId2"/>
          <a:srcRect/>
          <a:stretch>
            <a:fillRect/>
          </a:stretch>
        </p:blipFill>
        <p:spPr bwMode="auto">
          <a:xfrm>
            <a:off x="1573213" y="2374900"/>
            <a:ext cx="5741987" cy="3949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C9A25B1-32CF-427B-A48D-75E6F311AD7E}"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Now…</a:t>
            </a:r>
          </a:p>
        </p:txBody>
      </p:sp>
      <p:sp>
        <p:nvSpPr>
          <p:cNvPr id="6147" name="Rectangle 3"/>
          <p:cNvSpPr>
            <a:spLocks noGrp="1" noChangeArrowheads="1"/>
          </p:cNvSpPr>
          <p:nvPr>
            <p:ph type="body" idx="1"/>
          </p:nvPr>
        </p:nvSpPr>
        <p:spPr>
          <a:xfrm>
            <a:off x="152400" y="1447800"/>
            <a:ext cx="8382000" cy="4114800"/>
          </a:xfrm>
        </p:spPr>
        <p:txBody>
          <a:bodyPr/>
          <a:lstStyle/>
          <a:p>
            <a:pPr eaLnBrk="1" hangingPunct="1"/>
            <a:r>
              <a:rPr lang="en-US" smtClean="0"/>
              <a:t>Hybrid vehicle</a:t>
            </a:r>
          </a:p>
          <a:p>
            <a:pPr lvl="1" eaLnBrk="1" hangingPunct="1"/>
            <a:r>
              <a:rPr lang="en-US" smtClean="0"/>
              <a:t>&gt;150 motors, solenoids to control</a:t>
            </a:r>
          </a:p>
          <a:p>
            <a:pPr lvl="1" eaLnBrk="1" hangingPunct="1"/>
            <a:r>
              <a:rPr lang="en-US" smtClean="0"/>
              <a:t>&gt;15 microcontrollers (MCUs)</a:t>
            </a:r>
          </a:p>
          <a:p>
            <a:pPr lvl="1" eaLnBrk="1" hangingPunct="1"/>
            <a:r>
              <a:rPr lang="en-US" smtClean="0"/>
              <a:t>&gt;100 sensors to be checked</a:t>
            </a:r>
          </a:p>
          <a:p>
            <a:pPr lvl="1" eaLnBrk="1" hangingPunct="1"/>
            <a:r>
              <a:rPr lang="en-US" smtClean="0"/>
              <a:t>Airbags and belt pretensioners to be fired/pre-fired</a:t>
            </a:r>
          </a:p>
          <a:p>
            <a:pPr lvl="1" eaLnBrk="1" hangingPunct="1"/>
            <a:r>
              <a:rPr lang="en-US" smtClean="0"/>
              <a:t>60kW of electrical power to control</a:t>
            </a:r>
          </a:p>
        </p:txBody>
      </p:sp>
      <p:pic>
        <p:nvPicPr>
          <p:cNvPr id="6148" name="Picture 5" descr="hybrid"/>
          <p:cNvPicPr>
            <a:picLocks noChangeAspect="1" noChangeArrowheads="1"/>
          </p:cNvPicPr>
          <p:nvPr/>
        </p:nvPicPr>
        <p:blipFill>
          <a:blip r:embed="rId2"/>
          <a:srcRect/>
          <a:stretch>
            <a:fillRect/>
          </a:stretch>
        </p:blipFill>
        <p:spPr bwMode="auto">
          <a:xfrm>
            <a:off x="2514600" y="4572000"/>
            <a:ext cx="4430713" cy="21351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BA06A1-0FA1-4106-BB00-ACCECE012301}"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Features</a:t>
            </a:r>
          </a:p>
        </p:txBody>
      </p:sp>
      <p:sp>
        <p:nvSpPr>
          <p:cNvPr id="7171" name="Rectangle 3"/>
          <p:cNvSpPr>
            <a:spLocks noGrp="1" noChangeArrowheads="1"/>
          </p:cNvSpPr>
          <p:nvPr>
            <p:ph type="body" idx="1"/>
          </p:nvPr>
        </p:nvSpPr>
        <p:spPr/>
        <p:txBody>
          <a:bodyPr/>
          <a:lstStyle/>
          <a:p>
            <a:pPr eaLnBrk="1" hangingPunct="1">
              <a:lnSpc>
                <a:spcPct val="90000"/>
              </a:lnSpc>
            </a:pPr>
            <a:r>
              <a:rPr lang="en-US" sz="2800" smtClean="0"/>
              <a:t>Digital satellite radio</a:t>
            </a:r>
            <a:r>
              <a:rPr lang="en-US" sz="2800" smtClean="0">
                <a:solidFill>
                  <a:srgbClr val="000000"/>
                </a:solidFill>
                <a:latin typeface="Verdana" pitchFamily="34" charset="0"/>
              </a:rPr>
              <a:t> </a:t>
            </a:r>
            <a:endParaRPr lang="en-US" sz="2800" smtClean="0"/>
          </a:p>
          <a:p>
            <a:pPr eaLnBrk="1" hangingPunct="1">
              <a:lnSpc>
                <a:spcPct val="90000"/>
              </a:lnSpc>
            </a:pPr>
            <a:r>
              <a:rPr lang="en-US" sz="2800" smtClean="0"/>
              <a:t>GPS guidance systems</a:t>
            </a:r>
          </a:p>
          <a:p>
            <a:pPr eaLnBrk="1" hangingPunct="1">
              <a:lnSpc>
                <a:spcPct val="90000"/>
              </a:lnSpc>
            </a:pPr>
            <a:r>
              <a:rPr lang="en-US" sz="2800" smtClean="0"/>
              <a:t>ABS brakes</a:t>
            </a:r>
          </a:p>
          <a:p>
            <a:pPr eaLnBrk="1" hangingPunct="1">
              <a:lnSpc>
                <a:spcPct val="90000"/>
              </a:lnSpc>
            </a:pPr>
            <a:r>
              <a:rPr lang="en-US" sz="2800" smtClean="0"/>
              <a:t>Fuel injection</a:t>
            </a:r>
          </a:p>
          <a:p>
            <a:pPr eaLnBrk="1" hangingPunct="1">
              <a:lnSpc>
                <a:spcPct val="90000"/>
              </a:lnSpc>
            </a:pPr>
            <a:r>
              <a:rPr lang="en-US" sz="2800" smtClean="0"/>
              <a:t>Anti-collision systems</a:t>
            </a:r>
            <a:r>
              <a:rPr lang="en-US" sz="2800" smtClean="0">
                <a:solidFill>
                  <a:srgbClr val="000000"/>
                </a:solidFill>
                <a:latin typeface="Verdana" pitchFamily="34" charset="0"/>
              </a:rPr>
              <a:t> </a:t>
            </a:r>
            <a:endParaRPr lang="en-US" sz="2800" smtClean="0"/>
          </a:p>
          <a:p>
            <a:pPr eaLnBrk="1" hangingPunct="1">
              <a:lnSpc>
                <a:spcPct val="90000"/>
              </a:lnSpc>
            </a:pPr>
            <a:r>
              <a:rPr lang="en-US" sz="2800" smtClean="0"/>
              <a:t>Video camera</a:t>
            </a:r>
          </a:p>
          <a:p>
            <a:pPr eaLnBrk="1" hangingPunct="1">
              <a:lnSpc>
                <a:spcPct val="90000"/>
              </a:lnSpc>
            </a:pPr>
            <a:r>
              <a:rPr lang="en-US" sz="2800" smtClean="0"/>
              <a:t>Cell phone</a:t>
            </a:r>
          </a:p>
          <a:p>
            <a:pPr eaLnBrk="1" hangingPunct="1">
              <a:lnSpc>
                <a:spcPct val="90000"/>
              </a:lnSpc>
            </a:pPr>
            <a:r>
              <a:rPr lang="en-US" sz="2800" smtClean="0"/>
              <a:t>Entertainment systems (DVD, CD, MP3)</a:t>
            </a:r>
          </a:p>
          <a:p>
            <a:pPr eaLnBrk="1" hangingPunct="1">
              <a:lnSpc>
                <a:spcPct val="90000"/>
              </a:lnSpc>
            </a:pPr>
            <a:r>
              <a:rPr lang="en-US" sz="2800" smtClean="0"/>
              <a:t>Anti-theft system</a:t>
            </a:r>
          </a:p>
          <a:p>
            <a:pPr eaLnBrk="1" hangingPunct="1">
              <a:lnSpc>
                <a:spcPct val="90000"/>
              </a:lnSpc>
            </a:pPr>
            <a:endParaRPr lang="en-US" sz="2800" smtClean="0"/>
          </a:p>
        </p:txBody>
      </p:sp>
      <p:pic>
        <p:nvPicPr>
          <p:cNvPr id="7172" name="Picture 4" descr="bmw"/>
          <p:cNvPicPr>
            <a:picLocks noChangeAspect="1" noChangeArrowheads="1"/>
          </p:cNvPicPr>
          <p:nvPr/>
        </p:nvPicPr>
        <p:blipFill>
          <a:blip r:embed="rId2"/>
          <a:srcRect/>
          <a:stretch>
            <a:fillRect/>
          </a:stretch>
        </p:blipFill>
        <p:spPr bwMode="auto">
          <a:xfrm>
            <a:off x="5029200" y="2209800"/>
            <a:ext cx="3581400" cy="2381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BA06A1-0FA1-4106-BB00-ACCECE012301}"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To the “pedestrian”</a:t>
            </a:r>
          </a:p>
        </p:txBody>
      </p:sp>
      <p:pic>
        <p:nvPicPr>
          <p:cNvPr id="8195" name="Picture 6" descr="scan0003"/>
          <p:cNvPicPr>
            <a:picLocks noChangeAspect="1" noChangeArrowheads="1"/>
          </p:cNvPicPr>
          <p:nvPr/>
        </p:nvPicPr>
        <p:blipFill>
          <a:blip r:embed="rId2"/>
          <a:srcRect/>
          <a:stretch>
            <a:fillRect/>
          </a:stretch>
        </p:blipFill>
        <p:spPr bwMode="auto">
          <a:xfrm>
            <a:off x="152400" y="1447800"/>
            <a:ext cx="5715000" cy="4387850"/>
          </a:xfrm>
          <a:prstGeom prst="rect">
            <a:avLst/>
          </a:prstGeom>
          <a:noFill/>
          <a:ln w="9525">
            <a:noFill/>
            <a:miter lim="800000"/>
            <a:headEnd/>
            <a:tailEnd/>
          </a:ln>
        </p:spPr>
      </p:pic>
      <p:pic>
        <p:nvPicPr>
          <p:cNvPr id="8196" name="Picture 4" descr="scan0002"/>
          <p:cNvPicPr>
            <a:picLocks noChangeAspect="1" noChangeArrowheads="1"/>
          </p:cNvPicPr>
          <p:nvPr/>
        </p:nvPicPr>
        <p:blipFill>
          <a:blip r:embed="rId3"/>
          <a:srcRect/>
          <a:stretch>
            <a:fillRect/>
          </a:stretch>
        </p:blipFill>
        <p:spPr bwMode="auto">
          <a:xfrm>
            <a:off x="4826000" y="1295400"/>
            <a:ext cx="3327400" cy="5286375"/>
          </a:xfrm>
          <a:prstGeom prst="rect">
            <a:avLst/>
          </a:prstGeom>
          <a:noFill/>
          <a:ln w="9525">
            <a:noFill/>
            <a:miter lim="800000"/>
            <a:headEnd/>
            <a:tailEnd/>
          </a:ln>
        </p:spPr>
      </p:pic>
      <p:sp>
        <p:nvSpPr>
          <p:cNvPr id="8197" name="Rectangle 7"/>
          <p:cNvSpPr>
            <a:spLocks noChangeArrowheads="1"/>
          </p:cNvSpPr>
          <p:nvPr/>
        </p:nvSpPr>
        <p:spPr bwMode="auto">
          <a:xfrm>
            <a:off x="4267200" y="2743200"/>
            <a:ext cx="533400" cy="4114800"/>
          </a:xfrm>
          <a:prstGeom prst="rect">
            <a:avLst/>
          </a:prstGeom>
          <a:solidFill>
            <a:schemeClr val="bg1"/>
          </a:solidFill>
          <a:ln w="9525">
            <a:noFill/>
            <a:miter lim="800000"/>
            <a:headEnd/>
            <a:tailEnd/>
          </a:ln>
        </p:spPr>
        <p:txBody>
          <a:bodyPr wrap="none" anchor="ctr"/>
          <a:lstStyle/>
          <a:p>
            <a:endParaRPr lang="en-US"/>
          </a:p>
        </p:txBody>
      </p:sp>
      <p:sp>
        <p:nvSpPr>
          <p:cNvPr id="8198" name="Rectangle 8"/>
          <p:cNvSpPr>
            <a:spLocks noChangeArrowheads="1"/>
          </p:cNvSpPr>
          <p:nvPr/>
        </p:nvSpPr>
        <p:spPr bwMode="auto">
          <a:xfrm>
            <a:off x="0" y="5791200"/>
            <a:ext cx="6934200" cy="1066800"/>
          </a:xfrm>
          <a:prstGeom prst="rect">
            <a:avLst/>
          </a:prstGeom>
          <a:solidFill>
            <a:schemeClr val="bg1"/>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pPr>
              <a:defRPr/>
            </a:pPr>
            <a:fld id="{2ABA06A1-0FA1-4106-BB00-ACCECE012301}"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16221</TotalTime>
  <Words>2853</Words>
  <Application>Microsoft Office PowerPoint</Application>
  <PresentationFormat>On-screen Show (4:3)</PresentationFormat>
  <Paragraphs>632</Paragraphs>
  <Slides>46</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Batang</vt:lpstr>
      <vt:lpstr>Malgun Gothic</vt:lpstr>
      <vt:lpstr>Arial</vt:lpstr>
      <vt:lpstr>Calibri</vt:lpstr>
      <vt:lpstr>Courier New</vt:lpstr>
      <vt:lpstr>Symbol</vt:lpstr>
      <vt:lpstr>Times New Roman</vt:lpstr>
      <vt:lpstr>Verdana</vt:lpstr>
      <vt:lpstr>Default Design</vt:lpstr>
      <vt:lpstr>Photo Editor Photo</vt:lpstr>
      <vt:lpstr>ECE 171 Digital Circuits</vt:lpstr>
      <vt:lpstr>PowerPoint Presentation</vt:lpstr>
      <vt:lpstr>I teach this class since 1970</vt:lpstr>
      <vt:lpstr>Year 1967</vt:lpstr>
      <vt:lpstr>Why Study Digital Systems</vt:lpstr>
      <vt:lpstr>The old days…</vt:lpstr>
      <vt:lpstr>Now…</vt:lpstr>
      <vt:lpstr>Features</vt:lpstr>
      <vt:lpstr>To the “pedestrian”</vt:lpstr>
      <vt:lpstr>Our Robots</vt:lpstr>
      <vt:lpstr>Digital Systems</vt:lpstr>
      <vt:lpstr>Digital vs. Analog Systems</vt:lpstr>
      <vt:lpstr>Digital vs. Analog</vt:lpstr>
      <vt:lpstr>Lecture 1</vt:lpstr>
      <vt:lpstr>Decimal and Binary Numbers</vt:lpstr>
      <vt:lpstr>Decimal</vt:lpstr>
      <vt:lpstr>PowerPoint Presentation</vt:lpstr>
      <vt:lpstr>Decimal</vt:lpstr>
      <vt:lpstr>Binary</vt:lpstr>
      <vt:lpstr>Binary</vt:lpstr>
      <vt:lpstr>Binary</vt:lpstr>
      <vt:lpstr>Binary</vt:lpstr>
      <vt:lpstr>Example: Disk Drives</vt:lpstr>
      <vt:lpstr>Decimal Fractions</vt:lpstr>
      <vt:lpstr>Decimal Fractions</vt:lpstr>
      <vt:lpstr>Binary Fractions (“Fixed Point”)</vt:lpstr>
      <vt:lpstr>Octal  Numbers</vt:lpstr>
      <vt:lpstr>Octal</vt:lpstr>
      <vt:lpstr>Octal</vt:lpstr>
      <vt:lpstr>Converting from Binary to Octal</vt:lpstr>
      <vt:lpstr>Hexadecimal Numbers</vt:lpstr>
      <vt:lpstr>Hexadecimal</vt:lpstr>
      <vt:lpstr>Hexadecimal</vt:lpstr>
      <vt:lpstr>Hexadecimal</vt:lpstr>
      <vt:lpstr>Converting from Binary to Hex</vt:lpstr>
      <vt:lpstr>PowerPoint Presentation</vt:lpstr>
      <vt:lpstr>Decimal Conversions</vt:lpstr>
      <vt:lpstr>Decimal Conversions</vt:lpstr>
      <vt:lpstr>Subtract the Weights Method to convert from decimal to binary</vt:lpstr>
      <vt:lpstr>Repeated Radix Division (RRD) Method to convert to binary</vt:lpstr>
      <vt:lpstr>Repeated Radix Multiplication (RRM) Method to convert to binary</vt:lpstr>
      <vt:lpstr>Polynomial Function Method</vt:lpstr>
      <vt:lpstr>Conversion Summary</vt:lpstr>
      <vt:lpstr>PowerPoint Presentation</vt:lpstr>
      <vt:lpstr>Questions, Problems and Exam Problems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171</dc:title>
  <dc:creator>Mark G. Faust</dc:creator>
  <cp:lastModifiedBy>mperkows</cp:lastModifiedBy>
  <cp:revision>373</cp:revision>
  <dcterms:created xsi:type="dcterms:W3CDTF">2004-07-30T14:54:42Z</dcterms:created>
  <dcterms:modified xsi:type="dcterms:W3CDTF">2017-05-07T20:29:18Z</dcterms:modified>
</cp:coreProperties>
</file>