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3" r:id="rId4"/>
    <p:sldId id="276" r:id="rId5"/>
    <p:sldId id="275" r:id="rId6"/>
    <p:sldId id="274" r:id="rId7"/>
    <p:sldId id="279" r:id="rId8"/>
    <p:sldId id="280" r:id="rId9"/>
    <p:sldId id="277" r:id="rId10"/>
    <p:sldId id="271" r:id="rId11"/>
    <p:sldId id="256" r:id="rId12"/>
    <p:sldId id="257" r:id="rId13"/>
    <p:sldId id="258" r:id="rId14"/>
    <p:sldId id="266" r:id="rId15"/>
    <p:sldId id="267" r:id="rId16"/>
    <p:sldId id="259" r:id="rId17"/>
    <p:sldId id="268" r:id="rId18"/>
    <p:sldId id="260" r:id="rId19"/>
    <p:sldId id="261" r:id="rId20"/>
    <p:sldId id="263" r:id="rId21"/>
    <p:sldId id="264" r:id="rId22"/>
    <p:sldId id="265"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9C8B2-B5A3-457F-A0D8-41C47767023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42356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C8B2-B5A3-457F-A0D8-41C47767023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357288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C8B2-B5A3-457F-A0D8-41C47767023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393926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C8B2-B5A3-457F-A0D8-41C47767023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416075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9C8B2-B5A3-457F-A0D8-41C47767023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297958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9C8B2-B5A3-457F-A0D8-41C47767023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209009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9C8B2-B5A3-457F-A0D8-41C477670232}"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263855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9C8B2-B5A3-457F-A0D8-41C477670232}"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410316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9C8B2-B5A3-457F-A0D8-41C477670232}"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74312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9C8B2-B5A3-457F-A0D8-41C47767023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165425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9C8B2-B5A3-457F-A0D8-41C47767023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431E9-F30C-4265-837E-7695299CC46D}" type="slidenum">
              <a:rPr lang="en-US" smtClean="0"/>
              <a:t>‹#›</a:t>
            </a:fld>
            <a:endParaRPr lang="en-US"/>
          </a:p>
        </p:txBody>
      </p:sp>
    </p:spTree>
    <p:extLst>
      <p:ext uri="{BB962C8B-B14F-4D97-AF65-F5344CB8AC3E}">
        <p14:creationId xmlns:p14="http://schemas.microsoft.com/office/powerpoint/2010/main" val="76063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C8B2-B5A3-457F-A0D8-41C477670232}" type="datetimeFigureOut">
              <a:rPr lang="en-US" smtClean="0"/>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431E9-F30C-4265-837E-7695299CC46D}" type="slidenum">
              <a:rPr lang="en-US" smtClean="0"/>
              <a:t>‹#›</a:t>
            </a:fld>
            <a:endParaRPr lang="en-US"/>
          </a:p>
        </p:txBody>
      </p:sp>
    </p:spTree>
    <p:extLst>
      <p:ext uri="{BB962C8B-B14F-4D97-AF65-F5344CB8AC3E}">
        <p14:creationId xmlns:p14="http://schemas.microsoft.com/office/powerpoint/2010/main" val="92397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a:bodyPr>
          <a:lstStyle/>
          <a:p>
            <a:r>
              <a:rPr lang="en-US" dirty="0" smtClean="0"/>
              <a:t>Example of simple </a:t>
            </a:r>
            <a:r>
              <a:rPr lang="en-US" dirty="0" err="1" smtClean="0"/>
              <a:t>Braitenberg</a:t>
            </a:r>
            <a:r>
              <a:rPr lang="en-US" dirty="0"/>
              <a:t> </a:t>
            </a:r>
            <a:r>
              <a:rPr lang="en-US" dirty="0" smtClean="0"/>
              <a:t>Vehicle type of robot in Robot C with quantum logic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8092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84"/>
            <a:ext cx="9144000" cy="1652516"/>
          </a:xfrm>
          <a:solidFill>
            <a:srgbClr val="FFFF00"/>
          </a:solidFill>
        </p:spPr>
        <p:txBody>
          <a:bodyPr>
            <a:normAutofit/>
          </a:bodyPr>
          <a:lstStyle/>
          <a:p>
            <a:r>
              <a:rPr lang="en-US" sz="7200" b="1" dirty="0" smtClean="0">
                <a:solidFill>
                  <a:srgbClr val="FF0000"/>
                </a:solidFill>
                <a:effectLst>
                  <a:outerShdw blurRad="38100" dist="38100" dir="2700000" algn="tl">
                    <a:srgbClr val="000000">
                      <a:alpha val="43137"/>
                    </a:srgbClr>
                  </a:outerShdw>
                </a:effectLst>
              </a:rPr>
              <a:t>Robot C language</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2651" y="2057400"/>
            <a:ext cx="8229600" cy="4525963"/>
          </a:xfrm>
        </p:spPr>
        <p:txBody>
          <a:bodyPr>
            <a:normAutofit fontScale="92500" lnSpcReduction="20000"/>
          </a:bodyPr>
          <a:lstStyle/>
          <a:p>
            <a:r>
              <a:rPr lang="en-US" dirty="0" smtClean="0"/>
              <a:t>It will take you about one hour to learn if you know C.</a:t>
            </a:r>
          </a:p>
          <a:p>
            <a:r>
              <a:rPr lang="en-US" dirty="0" smtClean="0"/>
              <a:t>It is implemented on many computers</a:t>
            </a:r>
          </a:p>
          <a:p>
            <a:r>
              <a:rPr lang="en-US" dirty="0" smtClean="0"/>
              <a:t>It is used in high school competitions</a:t>
            </a:r>
          </a:p>
          <a:p>
            <a:r>
              <a:rPr lang="en-US" dirty="0" smtClean="0"/>
              <a:t>It is on Lego and VEX,  </a:t>
            </a:r>
            <a:r>
              <a:rPr lang="en-US" dirty="0" err="1" smtClean="0"/>
              <a:t>Tetrix</a:t>
            </a:r>
            <a:r>
              <a:rPr lang="en-US" dirty="0" smtClean="0"/>
              <a:t> etc.</a:t>
            </a:r>
          </a:p>
          <a:p>
            <a:r>
              <a:rPr lang="en-US" dirty="0" smtClean="0"/>
              <a:t>It  helps with sensors and motors, you do not worry about the details, has PID etc.</a:t>
            </a:r>
          </a:p>
          <a:p>
            <a:r>
              <a:rPr lang="en-US" dirty="0" smtClean="0"/>
              <a:t>Unfortunately you have to pay.</a:t>
            </a:r>
          </a:p>
          <a:p>
            <a:r>
              <a:rPr lang="en-US" dirty="0" smtClean="0"/>
              <a:t>You can get license for few months for free.</a:t>
            </a:r>
          </a:p>
          <a:p>
            <a:r>
              <a:rPr lang="en-US" dirty="0" smtClean="0"/>
              <a:t>My high school kids have done great software.</a:t>
            </a:r>
            <a:endParaRPr lang="en-US" dirty="0"/>
          </a:p>
        </p:txBody>
      </p:sp>
    </p:spTree>
    <p:extLst>
      <p:ext uri="{BB962C8B-B14F-4D97-AF65-F5344CB8AC3E}">
        <p14:creationId xmlns:p14="http://schemas.microsoft.com/office/powerpoint/2010/main" val="88692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2895600"/>
          </a:xfrm>
          <a:solidFill>
            <a:schemeClr val="bg2"/>
          </a:solidFill>
        </p:spPr>
        <p:txBody>
          <a:bodyPr>
            <a:noAutofit/>
          </a:bodyPr>
          <a:lstStyle/>
          <a:p>
            <a:r>
              <a:rPr lang="en-US" sz="6000" b="1" dirty="0" smtClean="0">
                <a:solidFill>
                  <a:srgbClr val="FF0000"/>
                </a:solidFill>
                <a:effectLst>
                  <a:outerShdw blurRad="38100" dist="38100" dir="2700000" algn="tl">
                    <a:srgbClr val="000000">
                      <a:alpha val="43137"/>
                    </a:srgbClr>
                  </a:outerShdw>
                </a:effectLst>
              </a:rPr>
              <a:t>Example of programming a quantum robot</a:t>
            </a:r>
            <a:endParaRPr lang="en-US" sz="6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990600" y="3657600"/>
            <a:ext cx="7010400" cy="2031325"/>
          </a:xfrm>
          <a:prstGeom prst="rect">
            <a:avLst/>
          </a:prstGeom>
          <a:noFill/>
        </p:spPr>
        <p:txBody>
          <a:bodyPr wrap="square" rtlCol="0">
            <a:spAutoFit/>
          </a:bodyPr>
          <a:lstStyle/>
          <a:p>
            <a:r>
              <a:rPr lang="en-US" b="1" dirty="0" smtClean="0">
                <a:solidFill>
                  <a:srgbClr val="0070C0"/>
                </a:solidFill>
                <a:effectLst>
                  <a:outerShdw blurRad="38100" dist="38100" dir="2700000" algn="tl">
                    <a:srgbClr val="000000">
                      <a:alpha val="43137"/>
                    </a:srgbClr>
                  </a:outerShdw>
                </a:effectLst>
              </a:rPr>
              <a:t>This program can be easily changed to the following types of control:</a:t>
            </a:r>
          </a:p>
          <a:p>
            <a:pPr marL="342900" indent="-342900">
              <a:buAutoNum type="arabicPeriod"/>
            </a:pPr>
            <a:r>
              <a:rPr lang="en-US" dirty="0" smtClean="0"/>
              <a:t>Boolean Logic</a:t>
            </a:r>
          </a:p>
          <a:p>
            <a:pPr marL="342900" indent="-342900">
              <a:buAutoNum type="arabicPeriod"/>
            </a:pPr>
            <a:r>
              <a:rPr lang="en-US" dirty="0" smtClean="0"/>
              <a:t>Fuzzy logic</a:t>
            </a:r>
          </a:p>
          <a:p>
            <a:pPr marL="342900" indent="-342900">
              <a:buAutoNum type="arabicPeriod"/>
            </a:pPr>
            <a:r>
              <a:rPr lang="en-US" dirty="0" smtClean="0"/>
              <a:t>Probabilistic logic</a:t>
            </a:r>
          </a:p>
          <a:p>
            <a:pPr marL="342900" indent="-342900">
              <a:buAutoNum type="arabicPeriod"/>
            </a:pPr>
            <a:r>
              <a:rPr lang="en-US" dirty="0" smtClean="0"/>
              <a:t>Ternary logic</a:t>
            </a:r>
          </a:p>
          <a:p>
            <a:pPr marL="342900" indent="-342900">
              <a:buAutoNum type="arabicPeriod"/>
            </a:pPr>
            <a:r>
              <a:rPr lang="en-US" dirty="0" smtClean="0"/>
              <a:t>Mixed logic</a:t>
            </a:r>
          </a:p>
          <a:p>
            <a:pPr marL="342900" indent="-342900">
              <a:buAutoNum type="arabicPeriod"/>
            </a:pPr>
            <a:r>
              <a:rPr lang="en-US" dirty="0" smtClean="0"/>
              <a:t>Your own control for any algebra you may want</a:t>
            </a:r>
            <a:endParaRPr lang="en-US" dirty="0"/>
          </a:p>
        </p:txBody>
      </p:sp>
    </p:spTree>
    <p:extLst>
      <p:ext uri="{BB962C8B-B14F-4D97-AF65-F5344CB8AC3E}">
        <p14:creationId xmlns:p14="http://schemas.microsoft.com/office/powerpoint/2010/main" val="38608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rgbClr val="FFFF00"/>
          </a:solidFill>
        </p:spPr>
        <p:txBody>
          <a:bodyPr>
            <a:normAutofit fontScale="90000"/>
          </a:bodyPr>
          <a:lstStyle/>
          <a:p>
            <a:r>
              <a:rPr lang="en-US" dirty="0" smtClean="0"/>
              <a:t>A fourteen years old girl wrote it in few hours!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34" t="16000" r="9166" b="16617"/>
          <a:stretch/>
        </p:blipFill>
        <p:spPr bwMode="auto">
          <a:xfrm>
            <a:off x="15240" y="1828800"/>
            <a:ext cx="9128760" cy="483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09560" y="4419600"/>
            <a:ext cx="1219200" cy="553998"/>
          </a:xfrm>
          <a:prstGeom prst="rect">
            <a:avLst/>
          </a:prstGeom>
          <a:solidFill>
            <a:schemeClr val="bg2"/>
          </a:solidFill>
        </p:spPr>
        <p:txBody>
          <a:bodyPr wrap="square" rtlCol="0">
            <a:spAutoFit/>
          </a:bodyPr>
          <a:lstStyle/>
          <a:p>
            <a:r>
              <a:rPr lang="en-US" sz="1000" dirty="0" smtClean="0"/>
              <a:t>We declare one touch sensor and two light sensors</a:t>
            </a:r>
            <a:endParaRPr lang="en-US" sz="1000" dirty="0"/>
          </a:p>
        </p:txBody>
      </p:sp>
    </p:spTree>
    <p:extLst>
      <p:ext uri="{BB962C8B-B14F-4D97-AF65-F5344CB8AC3E}">
        <p14:creationId xmlns:p14="http://schemas.microsoft.com/office/powerpoint/2010/main" val="416520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787" y="5007210"/>
            <a:ext cx="5575013" cy="1850790"/>
          </a:xfrm>
          <a:solidFill>
            <a:schemeClr val="bg2"/>
          </a:solidFill>
        </p:spPr>
        <p:txBody>
          <a:bodyPr>
            <a:noAutofit/>
          </a:bodyPr>
          <a:lstStyle/>
          <a:p>
            <a:r>
              <a:rPr lang="en-US" sz="2400" dirty="0" smtClean="0"/>
              <a:t>Review matrices and vectors</a:t>
            </a:r>
          </a:p>
          <a:p>
            <a:r>
              <a:rPr lang="en-US" sz="2400" dirty="0" smtClean="0"/>
              <a:t>Review how to multiply matrix by vector</a:t>
            </a:r>
          </a:p>
          <a:p>
            <a:r>
              <a:rPr lang="en-US" sz="2400" dirty="0" smtClean="0"/>
              <a:t>Review how to multiply matrix by matrix</a:t>
            </a:r>
            <a:endParaRPr lang="en-US"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67" t="13868" r="13167" b="24800"/>
          <a:stretch/>
        </p:blipFill>
        <p:spPr bwMode="auto">
          <a:xfrm>
            <a:off x="43345" y="228600"/>
            <a:ext cx="9113520" cy="467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023" y="228600"/>
            <a:ext cx="7513320" cy="281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 y="3124200"/>
            <a:ext cx="8732520" cy="1783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87343" y="762000"/>
            <a:ext cx="1569522" cy="1169551"/>
          </a:xfrm>
          <a:prstGeom prst="rect">
            <a:avLst/>
          </a:prstGeom>
          <a:solidFill>
            <a:schemeClr val="bg2"/>
          </a:solidFill>
        </p:spPr>
        <p:txBody>
          <a:bodyPr wrap="square" rtlCol="0">
            <a:spAutoFit/>
          </a:bodyPr>
          <a:lstStyle/>
          <a:p>
            <a:r>
              <a:rPr lang="en-US" sz="1400" dirty="0" smtClean="0"/>
              <a:t>We declare the matrix of transformation, in this case </a:t>
            </a:r>
            <a:r>
              <a:rPr lang="en-US" sz="1400" dirty="0" err="1" smtClean="0"/>
              <a:t>permutative</a:t>
            </a:r>
            <a:endParaRPr lang="en-US" sz="1400" dirty="0"/>
          </a:p>
        </p:txBody>
      </p:sp>
      <p:sp>
        <p:nvSpPr>
          <p:cNvPr id="8" name="TextBox 7"/>
          <p:cNvSpPr txBox="1"/>
          <p:nvPr/>
        </p:nvSpPr>
        <p:spPr>
          <a:xfrm>
            <a:off x="6324600" y="3937509"/>
            <a:ext cx="2700103" cy="738664"/>
          </a:xfrm>
          <a:prstGeom prst="rect">
            <a:avLst/>
          </a:prstGeom>
          <a:solidFill>
            <a:schemeClr val="bg2"/>
          </a:solidFill>
        </p:spPr>
        <p:txBody>
          <a:bodyPr wrap="square" rtlCol="0">
            <a:spAutoFit/>
          </a:bodyPr>
          <a:lstStyle/>
          <a:p>
            <a:r>
              <a:rPr lang="en-US" sz="1400" dirty="0" smtClean="0"/>
              <a:t>We link the Boolean inputs to state of the input of our linear system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57672" y="5294430"/>
            <a:ext cx="1701800" cy="1276350"/>
          </a:xfrm>
          <a:prstGeom prst="rect">
            <a:avLst/>
          </a:prstGeom>
        </p:spPr>
      </p:pic>
      <p:sp>
        <p:nvSpPr>
          <p:cNvPr id="7" name="Oval Callout 6"/>
          <p:cNvSpPr/>
          <p:nvPr/>
        </p:nvSpPr>
        <p:spPr>
          <a:xfrm>
            <a:off x="7098154" y="4979852"/>
            <a:ext cx="1926549" cy="971577"/>
          </a:xfrm>
          <a:prstGeom prst="wedgeEllipseCallout">
            <a:avLst>
              <a:gd name="adj1" fmla="val -96632"/>
              <a:gd name="adj2" fmla="val 8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hope you remember!</a:t>
            </a:r>
            <a:endParaRPr lang="en-US" dirty="0"/>
          </a:p>
        </p:txBody>
      </p:sp>
    </p:spTree>
    <p:extLst>
      <p:ext uri="{BB962C8B-B14F-4D97-AF65-F5344CB8AC3E}">
        <p14:creationId xmlns:p14="http://schemas.microsoft.com/office/powerpoint/2010/main" val="336723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67" t="14400" r="12833" b="52800"/>
          <a:stretch/>
        </p:blipFill>
        <p:spPr bwMode="auto">
          <a:xfrm>
            <a:off x="-22860" y="0"/>
            <a:ext cx="9255512"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657600" y="960120"/>
            <a:ext cx="4147696" cy="609600"/>
          </a:xfrm>
          <a:solidFill>
            <a:schemeClr val="bg2"/>
          </a:solidFill>
        </p:spPr>
        <p:txBody>
          <a:bodyPr>
            <a:normAutofit/>
          </a:bodyPr>
          <a:lstStyle/>
          <a:p>
            <a:pPr marL="0" indent="0" algn="ctr">
              <a:buNone/>
            </a:pPr>
            <a:r>
              <a:rPr lang="en-US" dirty="0" smtClean="0"/>
              <a:t>For loop flowchart</a:t>
            </a:r>
            <a:endParaRPr lang="en-US" dirty="0"/>
          </a:p>
        </p:txBody>
      </p:sp>
      <p:sp>
        <p:nvSpPr>
          <p:cNvPr id="4" name="TextBox 3"/>
          <p:cNvSpPr txBox="1"/>
          <p:nvPr/>
        </p:nvSpPr>
        <p:spPr>
          <a:xfrm>
            <a:off x="685800" y="2362200"/>
            <a:ext cx="228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7" name="TextBox 6"/>
          <p:cNvSpPr txBox="1"/>
          <p:nvPr/>
        </p:nvSpPr>
        <p:spPr>
          <a:xfrm>
            <a:off x="457200" y="2754868"/>
            <a:ext cx="228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8" name="TextBox 7"/>
          <p:cNvSpPr txBox="1"/>
          <p:nvPr/>
        </p:nvSpPr>
        <p:spPr>
          <a:xfrm>
            <a:off x="152400" y="3212068"/>
            <a:ext cx="228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5" name="Left Brace 4"/>
          <p:cNvSpPr/>
          <p:nvPr/>
        </p:nvSpPr>
        <p:spPr>
          <a:xfrm>
            <a:off x="571500" y="1981200"/>
            <a:ext cx="114300" cy="5656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266700" y="1371600"/>
            <a:ext cx="190500" cy="15679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76200" y="457200"/>
            <a:ext cx="152400" cy="29395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352800" y="3581400"/>
            <a:ext cx="4953000" cy="1815882"/>
          </a:xfrm>
          <a:prstGeom prst="rect">
            <a:avLst/>
          </a:prstGeom>
          <a:solidFill>
            <a:schemeClr val="bg2"/>
          </a:solidFill>
        </p:spPr>
        <p:txBody>
          <a:bodyPr wrap="square" rtlCol="0">
            <a:spAutoFit/>
          </a:bodyPr>
          <a:lstStyle/>
          <a:p>
            <a:r>
              <a:rPr lang="en-US" sz="2800" dirty="0" smtClean="0"/>
              <a:t>We calculate the new state of the linear system based on its old state and the transformation matrix</a:t>
            </a:r>
            <a:endParaRPr lang="en-US" sz="2800" dirty="0"/>
          </a:p>
        </p:txBody>
      </p:sp>
    </p:spTree>
    <p:extLst>
      <p:ext uri="{BB962C8B-B14F-4D97-AF65-F5344CB8AC3E}">
        <p14:creationId xmlns:p14="http://schemas.microsoft.com/office/powerpoint/2010/main" val="3656757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300251"/>
            <a:ext cx="762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5" name="Rectangle 4"/>
          <p:cNvSpPr/>
          <p:nvPr/>
        </p:nvSpPr>
        <p:spPr>
          <a:xfrm>
            <a:off x="3681484" y="891654"/>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a:t>
            </a:r>
            <a:r>
              <a:rPr lang="en-US" dirty="0" smtClean="0">
                <a:solidFill>
                  <a:srgbClr val="FF0000"/>
                </a:solidFill>
              </a:rPr>
              <a:t>=0</a:t>
            </a:r>
            <a:endParaRPr lang="en-US" dirty="0">
              <a:solidFill>
                <a:srgbClr val="FF0000"/>
              </a:solidFill>
            </a:endParaRPr>
          </a:p>
        </p:txBody>
      </p:sp>
      <p:sp>
        <p:nvSpPr>
          <p:cNvPr id="7" name="Rectangle 6"/>
          <p:cNvSpPr/>
          <p:nvPr/>
        </p:nvSpPr>
        <p:spPr>
          <a:xfrm>
            <a:off x="3115670" y="1489312"/>
            <a:ext cx="1893627"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Ostate</a:t>
            </a:r>
            <a:r>
              <a:rPr lang="en-US" dirty="0" smtClean="0">
                <a:solidFill>
                  <a:srgbClr val="FF0000"/>
                </a:solidFill>
              </a:rPr>
              <a:t>[</a:t>
            </a:r>
            <a:r>
              <a:rPr lang="en-US" dirty="0" err="1" smtClean="0">
                <a:solidFill>
                  <a:srgbClr val="FF0000"/>
                </a:solidFill>
              </a:rPr>
              <a:t>i</a:t>
            </a:r>
            <a:r>
              <a:rPr lang="en-US" dirty="0" smtClean="0">
                <a:solidFill>
                  <a:srgbClr val="FF0000"/>
                </a:solidFill>
              </a:rPr>
              <a:t>]=0</a:t>
            </a:r>
            <a:endParaRPr lang="en-US" dirty="0">
              <a:solidFill>
                <a:srgbClr val="FF0000"/>
              </a:solidFill>
            </a:endParaRPr>
          </a:p>
        </p:txBody>
      </p:sp>
      <p:sp>
        <p:nvSpPr>
          <p:cNvPr id="8" name="Rectangle 7"/>
          <p:cNvSpPr/>
          <p:nvPr/>
        </p:nvSpPr>
        <p:spPr>
          <a:xfrm>
            <a:off x="3821636" y="2159474"/>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j=0</a:t>
            </a:r>
            <a:endParaRPr lang="en-US" dirty="0">
              <a:solidFill>
                <a:srgbClr val="FF0000"/>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3" t="39998" r="38895" b="52800"/>
          <a:stretch/>
        </p:blipFill>
        <p:spPr bwMode="auto">
          <a:xfrm>
            <a:off x="1625221" y="2743200"/>
            <a:ext cx="5131558" cy="55546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856544" y="3538751"/>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j=j+1</a:t>
            </a:r>
            <a:endParaRPr lang="en-US" dirty="0">
              <a:solidFill>
                <a:srgbClr val="FF0000"/>
              </a:solidFill>
            </a:endParaRPr>
          </a:p>
        </p:txBody>
      </p:sp>
      <p:sp>
        <p:nvSpPr>
          <p:cNvPr id="11" name="Diamond 10"/>
          <p:cNvSpPr/>
          <p:nvPr/>
        </p:nvSpPr>
        <p:spPr>
          <a:xfrm>
            <a:off x="3467100" y="3962400"/>
            <a:ext cx="1447800" cy="823699"/>
          </a:xfrm>
          <a:prstGeom prst="diamon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j &lt; 4</a:t>
            </a:r>
            <a:endParaRPr lang="en-US" sz="2400" dirty="0">
              <a:solidFill>
                <a:srgbClr val="FF0000"/>
              </a:solidFill>
            </a:endParaRPr>
          </a:p>
        </p:txBody>
      </p:sp>
      <p:cxnSp>
        <p:nvCxnSpPr>
          <p:cNvPr id="18" name="Elbow Connector 17"/>
          <p:cNvCxnSpPr>
            <a:stCxn id="11" idx="1"/>
          </p:cNvCxnSpPr>
          <p:nvPr/>
        </p:nvCxnSpPr>
        <p:spPr>
          <a:xfrm rot="10800000">
            <a:off x="838200" y="3962400"/>
            <a:ext cx="2628900" cy="411850"/>
          </a:xfrm>
          <a:prstGeom prst="bentConnector3">
            <a:avLst>
              <a:gd name="adj1" fmla="val 98799"/>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9" idx="1"/>
          </p:cNvCxnSpPr>
          <p:nvPr/>
        </p:nvCxnSpPr>
        <p:spPr>
          <a:xfrm rot="5400000" flipH="1" flipV="1">
            <a:off x="760976" y="3098155"/>
            <a:ext cx="941468" cy="78702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1231710" y="3020932"/>
            <a:ext cx="3935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0" idx="0"/>
          </p:cNvCxnSpPr>
          <p:nvPr/>
        </p:nvCxnSpPr>
        <p:spPr>
          <a:xfrm>
            <a:off x="4191000" y="3298664"/>
            <a:ext cx="46544" cy="240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11" idx="0"/>
          </p:cNvCxnSpPr>
          <p:nvPr/>
        </p:nvCxnSpPr>
        <p:spPr>
          <a:xfrm flipH="1">
            <a:off x="4191000" y="3805451"/>
            <a:ext cx="46544" cy="156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2"/>
            <a:endCxn id="9" idx="0"/>
          </p:cNvCxnSpPr>
          <p:nvPr/>
        </p:nvCxnSpPr>
        <p:spPr>
          <a:xfrm flipH="1">
            <a:off x="4191000" y="2426174"/>
            <a:ext cx="11636" cy="317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3567098" y="5677611"/>
            <a:ext cx="1447800" cy="823699"/>
          </a:xfrm>
          <a:prstGeom prst="diamon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i</a:t>
            </a:r>
            <a:r>
              <a:rPr lang="en-US" sz="2400" dirty="0" smtClean="0">
                <a:solidFill>
                  <a:srgbClr val="FF0000"/>
                </a:solidFill>
              </a:rPr>
              <a:t> &lt; 4</a:t>
            </a:r>
            <a:endParaRPr lang="en-US" sz="2400" dirty="0">
              <a:solidFill>
                <a:srgbClr val="FF0000"/>
              </a:solidFill>
            </a:endParaRPr>
          </a:p>
        </p:txBody>
      </p:sp>
      <p:cxnSp>
        <p:nvCxnSpPr>
          <p:cNvPr id="32" name="Elbow Connector 31"/>
          <p:cNvCxnSpPr>
            <a:stCxn id="30" idx="1"/>
          </p:cNvCxnSpPr>
          <p:nvPr/>
        </p:nvCxnSpPr>
        <p:spPr>
          <a:xfrm rot="10800000">
            <a:off x="452850" y="1679813"/>
            <a:ext cx="3114249" cy="440964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7248" y="1638300"/>
            <a:ext cx="26445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2"/>
            <a:endCxn id="8" idx="0"/>
          </p:cNvCxnSpPr>
          <p:nvPr/>
        </p:nvCxnSpPr>
        <p:spPr>
          <a:xfrm>
            <a:off x="4062484" y="1870312"/>
            <a:ext cx="140152" cy="28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 idx="2"/>
            <a:endCxn id="5" idx="0"/>
          </p:cNvCxnSpPr>
          <p:nvPr/>
        </p:nvCxnSpPr>
        <p:spPr>
          <a:xfrm>
            <a:off x="4038600" y="605051"/>
            <a:ext cx="23884" cy="286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7" idx="0"/>
          </p:cNvCxnSpPr>
          <p:nvPr/>
        </p:nvCxnSpPr>
        <p:spPr>
          <a:xfrm>
            <a:off x="4062484" y="1158354"/>
            <a:ext cx="0" cy="330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856544" y="5219700"/>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a:t>
            </a:r>
            <a:r>
              <a:rPr lang="en-US" dirty="0" smtClean="0">
                <a:solidFill>
                  <a:srgbClr val="FF0000"/>
                </a:solidFill>
              </a:rPr>
              <a:t>=i+1</a:t>
            </a:r>
            <a:endParaRPr lang="en-US" dirty="0">
              <a:solidFill>
                <a:srgbClr val="FF0000"/>
              </a:solidFill>
            </a:endParaRPr>
          </a:p>
        </p:txBody>
      </p:sp>
      <p:cxnSp>
        <p:nvCxnSpPr>
          <p:cNvPr id="50" name="Straight Arrow Connector 49"/>
          <p:cNvCxnSpPr>
            <a:stCxn id="11" idx="2"/>
            <a:endCxn id="48" idx="0"/>
          </p:cNvCxnSpPr>
          <p:nvPr/>
        </p:nvCxnSpPr>
        <p:spPr>
          <a:xfrm>
            <a:off x="4191000" y="4786099"/>
            <a:ext cx="46544" cy="433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30" idx="0"/>
          </p:cNvCxnSpPr>
          <p:nvPr/>
        </p:nvCxnSpPr>
        <p:spPr>
          <a:xfrm>
            <a:off x="4237544" y="5486400"/>
            <a:ext cx="53454" cy="19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85800" y="2014893"/>
            <a:ext cx="6705600" cy="29880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69132" y="1280899"/>
            <a:ext cx="8289067" cy="536300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241576" y="911567"/>
            <a:ext cx="1752600" cy="369332"/>
          </a:xfrm>
          <a:prstGeom prst="rect">
            <a:avLst/>
          </a:prstGeom>
          <a:noFill/>
        </p:spPr>
        <p:txBody>
          <a:bodyPr wrap="square" rtlCol="0">
            <a:spAutoFit/>
          </a:bodyPr>
          <a:lstStyle/>
          <a:p>
            <a:r>
              <a:rPr lang="en-US" dirty="0" smtClean="0"/>
              <a:t>External loop</a:t>
            </a:r>
            <a:endParaRPr lang="en-US" dirty="0"/>
          </a:p>
        </p:txBody>
      </p:sp>
      <p:sp>
        <p:nvSpPr>
          <p:cNvPr id="57" name="TextBox 56"/>
          <p:cNvSpPr txBox="1"/>
          <p:nvPr/>
        </p:nvSpPr>
        <p:spPr>
          <a:xfrm>
            <a:off x="5638800" y="1645561"/>
            <a:ext cx="1752600" cy="369332"/>
          </a:xfrm>
          <a:prstGeom prst="rect">
            <a:avLst/>
          </a:prstGeom>
          <a:noFill/>
        </p:spPr>
        <p:txBody>
          <a:bodyPr wrap="square" rtlCol="0">
            <a:spAutoFit/>
          </a:bodyPr>
          <a:lstStyle/>
          <a:p>
            <a:r>
              <a:rPr lang="en-US" dirty="0" smtClean="0"/>
              <a:t>Internal  loop</a:t>
            </a:r>
            <a:endParaRPr lang="en-US" dirty="0"/>
          </a:p>
        </p:txBody>
      </p:sp>
      <p:sp>
        <p:nvSpPr>
          <p:cNvPr id="58" name="Content Placeholder 2"/>
          <p:cNvSpPr>
            <a:spLocks noGrp="1"/>
          </p:cNvSpPr>
          <p:nvPr>
            <p:ph idx="1"/>
          </p:nvPr>
        </p:nvSpPr>
        <p:spPr>
          <a:xfrm>
            <a:off x="4996304" y="-4549"/>
            <a:ext cx="4147696" cy="609600"/>
          </a:xfrm>
          <a:solidFill>
            <a:schemeClr val="bg2"/>
          </a:solidFill>
        </p:spPr>
        <p:txBody>
          <a:bodyPr>
            <a:normAutofit/>
          </a:bodyPr>
          <a:lstStyle/>
          <a:p>
            <a:pPr marL="0" indent="0" algn="ctr">
              <a:buNone/>
            </a:pPr>
            <a:r>
              <a:rPr lang="en-US" dirty="0" smtClean="0"/>
              <a:t>For loop flowchart</a:t>
            </a:r>
            <a:endParaRPr lang="en-US" dirty="0"/>
          </a:p>
        </p:txBody>
      </p:sp>
      <p:cxnSp>
        <p:nvCxnSpPr>
          <p:cNvPr id="60" name="Straight Arrow Connector 59"/>
          <p:cNvCxnSpPr>
            <a:stCxn id="30" idx="3"/>
          </p:cNvCxnSpPr>
          <p:nvPr/>
        </p:nvCxnSpPr>
        <p:spPr>
          <a:xfrm>
            <a:off x="5014898" y="6089461"/>
            <a:ext cx="85250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819400" y="5677611"/>
            <a:ext cx="862084" cy="369332"/>
          </a:xfrm>
          <a:prstGeom prst="rect">
            <a:avLst/>
          </a:prstGeom>
          <a:noFill/>
        </p:spPr>
        <p:txBody>
          <a:bodyPr wrap="square" rtlCol="0">
            <a:spAutoFit/>
          </a:bodyPr>
          <a:lstStyle/>
          <a:p>
            <a:r>
              <a:rPr lang="en-US" dirty="0" smtClean="0"/>
              <a:t>yes</a:t>
            </a:r>
            <a:endParaRPr lang="en-US" dirty="0"/>
          </a:p>
        </p:txBody>
      </p:sp>
      <p:sp>
        <p:nvSpPr>
          <p:cNvPr id="62" name="TextBox 61"/>
          <p:cNvSpPr txBox="1"/>
          <p:nvPr/>
        </p:nvSpPr>
        <p:spPr>
          <a:xfrm>
            <a:off x="2554406" y="3983659"/>
            <a:ext cx="862084" cy="369332"/>
          </a:xfrm>
          <a:prstGeom prst="rect">
            <a:avLst/>
          </a:prstGeom>
          <a:noFill/>
        </p:spPr>
        <p:txBody>
          <a:bodyPr wrap="square" rtlCol="0">
            <a:spAutoFit/>
          </a:bodyPr>
          <a:lstStyle/>
          <a:p>
            <a:r>
              <a:rPr lang="en-US" dirty="0" smtClean="0"/>
              <a:t>yes</a:t>
            </a:r>
            <a:endParaRPr lang="en-US" dirty="0"/>
          </a:p>
        </p:txBody>
      </p:sp>
      <p:sp>
        <p:nvSpPr>
          <p:cNvPr id="63" name="TextBox 62"/>
          <p:cNvSpPr txBox="1"/>
          <p:nvPr/>
        </p:nvSpPr>
        <p:spPr>
          <a:xfrm>
            <a:off x="4313665" y="4601433"/>
            <a:ext cx="862084" cy="369332"/>
          </a:xfrm>
          <a:prstGeom prst="rect">
            <a:avLst/>
          </a:prstGeom>
          <a:noFill/>
        </p:spPr>
        <p:txBody>
          <a:bodyPr wrap="square" rtlCol="0">
            <a:spAutoFit/>
          </a:bodyPr>
          <a:lstStyle/>
          <a:p>
            <a:r>
              <a:rPr lang="en-US" dirty="0" smtClean="0"/>
              <a:t>no</a:t>
            </a:r>
            <a:endParaRPr lang="en-US" dirty="0"/>
          </a:p>
        </p:txBody>
      </p:sp>
      <p:sp>
        <p:nvSpPr>
          <p:cNvPr id="64" name="TextBox 63"/>
          <p:cNvSpPr txBox="1"/>
          <p:nvPr/>
        </p:nvSpPr>
        <p:spPr>
          <a:xfrm>
            <a:off x="5010107" y="5724542"/>
            <a:ext cx="862084"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175600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868363"/>
          </a:xfrm>
          <a:solidFill>
            <a:schemeClr val="bg2"/>
          </a:solidFill>
        </p:spPr>
        <p:txBody>
          <a:bodyPr>
            <a:normAutofit fontScale="85000" lnSpcReduction="20000"/>
          </a:bodyPr>
          <a:lstStyle/>
          <a:p>
            <a:r>
              <a:rPr lang="en-US" dirty="0" smtClean="0"/>
              <a:t>Review quantum measurement</a:t>
            </a:r>
          </a:p>
          <a:p>
            <a:r>
              <a:rPr lang="en-US" dirty="0" smtClean="0"/>
              <a:t>Review probability</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67" t="14400" r="12833" b="52800"/>
          <a:stretch/>
        </p:blipFill>
        <p:spPr bwMode="auto">
          <a:xfrm>
            <a:off x="-22860" y="0"/>
            <a:ext cx="9255512"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27" t="14356" r="13406" b="61556"/>
          <a:stretch/>
        </p:blipFill>
        <p:spPr bwMode="auto">
          <a:xfrm>
            <a:off x="0" y="2494214"/>
            <a:ext cx="9232652" cy="187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228600" y="1524000"/>
            <a:ext cx="228600" cy="2209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57672" y="5294430"/>
            <a:ext cx="1701800" cy="1276350"/>
          </a:xfrm>
          <a:prstGeom prst="rect">
            <a:avLst/>
          </a:prstGeom>
          <a:solidFill>
            <a:schemeClr val="bg2"/>
          </a:solidFill>
        </p:spPr>
      </p:pic>
      <p:sp>
        <p:nvSpPr>
          <p:cNvPr id="8" name="Oval Callout 7"/>
          <p:cNvSpPr/>
          <p:nvPr/>
        </p:nvSpPr>
        <p:spPr>
          <a:xfrm>
            <a:off x="7098154" y="4979852"/>
            <a:ext cx="1926549" cy="971577"/>
          </a:xfrm>
          <a:prstGeom prst="wedgeEllipseCallout">
            <a:avLst>
              <a:gd name="adj1" fmla="val -96632"/>
              <a:gd name="adj2" fmla="val 8357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 hope you remember!</a:t>
            </a:r>
            <a:endParaRPr lang="en-US" dirty="0">
              <a:solidFill>
                <a:srgbClr val="FF0000"/>
              </a:solidFill>
            </a:endParaRPr>
          </a:p>
        </p:txBody>
      </p:sp>
    </p:spTree>
    <p:extLst>
      <p:ext uri="{BB962C8B-B14F-4D97-AF65-F5344CB8AC3E}">
        <p14:creationId xmlns:p14="http://schemas.microsoft.com/office/powerpoint/2010/main" val="577582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300251"/>
            <a:ext cx="762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5" name="Rectangle 4"/>
          <p:cNvSpPr/>
          <p:nvPr/>
        </p:nvSpPr>
        <p:spPr>
          <a:xfrm>
            <a:off x="3681484" y="891654"/>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a:t>
            </a:r>
            <a:r>
              <a:rPr lang="en-US" dirty="0" smtClean="0">
                <a:solidFill>
                  <a:srgbClr val="FF0000"/>
                </a:solidFill>
              </a:rPr>
              <a:t>=0</a:t>
            </a:r>
            <a:endParaRPr lang="en-US" dirty="0">
              <a:solidFill>
                <a:srgbClr val="FF0000"/>
              </a:solidFill>
            </a:endParaRPr>
          </a:p>
        </p:txBody>
      </p:sp>
      <p:sp>
        <p:nvSpPr>
          <p:cNvPr id="7" name="Rectangle 6"/>
          <p:cNvSpPr/>
          <p:nvPr/>
        </p:nvSpPr>
        <p:spPr>
          <a:xfrm>
            <a:off x="3115670" y="1489312"/>
            <a:ext cx="1893627"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Ostate</a:t>
            </a:r>
            <a:r>
              <a:rPr lang="en-US" dirty="0" smtClean="0">
                <a:solidFill>
                  <a:srgbClr val="FF0000"/>
                </a:solidFill>
              </a:rPr>
              <a:t>[</a:t>
            </a:r>
            <a:r>
              <a:rPr lang="en-US" dirty="0" err="1" smtClean="0">
                <a:solidFill>
                  <a:srgbClr val="FF0000"/>
                </a:solidFill>
              </a:rPr>
              <a:t>i</a:t>
            </a:r>
            <a:r>
              <a:rPr lang="en-US" dirty="0" smtClean="0">
                <a:solidFill>
                  <a:srgbClr val="FF0000"/>
                </a:solidFill>
              </a:rPr>
              <a:t>]=0</a:t>
            </a:r>
            <a:endParaRPr lang="en-US" dirty="0">
              <a:solidFill>
                <a:srgbClr val="FF0000"/>
              </a:solidFill>
            </a:endParaRPr>
          </a:p>
        </p:txBody>
      </p:sp>
      <p:sp>
        <p:nvSpPr>
          <p:cNvPr id="8" name="Rectangle 7"/>
          <p:cNvSpPr/>
          <p:nvPr/>
        </p:nvSpPr>
        <p:spPr>
          <a:xfrm>
            <a:off x="3821636" y="2159474"/>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j=0</a:t>
            </a:r>
            <a:endParaRPr lang="en-US" dirty="0">
              <a:solidFill>
                <a:srgbClr val="FF0000"/>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3" t="39998" r="38895" b="52800"/>
          <a:stretch/>
        </p:blipFill>
        <p:spPr bwMode="auto">
          <a:xfrm>
            <a:off x="1625221" y="2743200"/>
            <a:ext cx="5131558" cy="55546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856544" y="3538751"/>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j=j+1</a:t>
            </a:r>
            <a:endParaRPr lang="en-US" dirty="0">
              <a:solidFill>
                <a:srgbClr val="FF0000"/>
              </a:solidFill>
            </a:endParaRPr>
          </a:p>
        </p:txBody>
      </p:sp>
      <p:sp>
        <p:nvSpPr>
          <p:cNvPr id="11" name="Diamond 10"/>
          <p:cNvSpPr/>
          <p:nvPr/>
        </p:nvSpPr>
        <p:spPr>
          <a:xfrm>
            <a:off x="3467100" y="3962400"/>
            <a:ext cx="1447800" cy="823699"/>
          </a:xfrm>
          <a:prstGeom prst="diamon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j &lt; 4</a:t>
            </a:r>
            <a:endParaRPr lang="en-US" sz="2400" dirty="0">
              <a:solidFill>
                <a:srgbClr val="FF0000"/>
              </a:solidFill>
            </a:endParaRPr>
          </a:p>
        </p:txBody>
      </p:sp>
      <p:cxnSp>
        <p:nvCxnSpPr>
          <p:cNvPr id="18" name="Elbow Connector 17"/>
          <p:cNvCxnSpPr>
            <a:stCxn id="11" idx="1"/>
          </p:cNvCxnSpPr>
          <p:nvPr/>
        </p:nvCxnSpPr>
        <p:spPr>
          <a:xfrm rot="10800000">
            <a:off x="838200" y="3962400"/>
            <a:ext cx="2628900" cy="411850"/>
          </a:xfrm>
          <a:prstGeom prst="bentConnector3">
            <a:avLst>
              <a:gd name="adj1" fmla="val 98799"/>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9" idx="1"/>
          </p:cNvCxnSpPr>
          <p:nvPr/>
        </p:nvCxnSpPr>
        <p:spPr>
          <a:xfrm rot="5400000" flipH="1" flipV="1">
            <a:off x="760976" y="3098155"/>
            <a:ext cx="941468" cy="78702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1231710" y="3020932"/>
            <a:ext cx="3935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0" idx="0"/>
          </p:cNvCxnSpPr>
          <p:nvPr/>
        </p:nvCxnSpPr>
        <p:spPr>
          <a:xfrm>
            <a:off x="4191000" y="3298664"/>
            <a:ext cx="46544" cy="240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11" idx="0"/>
          </p:cNvCxnSpPr>
          <p:nvPr/>
        </p:nvCxnSpPr>
        <p:spPr>
          <a:xfrm flipH="1">
            <a:off x="4191000" y="3805451"/>
            <a:ext cx="46544" cy="156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2"/>
            <a:endCxn id="9" idx="0"/>
          </p:cNvCxnSpPr>
          <p:nvPr/>
        </p:nvCxnSpPr>
        <p:spPr>
          <a:xfrm flipH="1">
            <a:off x="4191000" y="2426174"/>
            <a:ext cx="11636" cy="317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3579871" y="6200916"/>
            <a:ext cx="1447800" cy="823699"/>
          </a:xfrm>
          <a:prstGeom prst="diamon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i</a:t>
            </a:r>
            <a:r>
              <a:rPr lang="en-US" sz="2400" dirty="0" smtClean="0">
                <a:solidFill>
                  <a:srgbClr val="FF0000"/>
                </a:solidFill>
              </a:rPr>
              <a:t> &lt; 4</a:t>
            </a:r>
            <a:endParaRPr lang="en-US" sz="2400" dirty="0">
              <a:solidFill>
                <a:srgbClr val="FF0000"/>
              </a:solidFill>
            </a:endParaRPr>
          </a:p>
        </p:txBody>
      </p:sp>
      <p:cxnSp>
        <p:nvCxnSpPr>
          <p:cNvPr id="32" name="Elbow Connector 31"/>
          <p:cNvCxnSpPr>
            <a:stCxn id="30" idx="1"/>
          </p:cNvCxnSpPr>
          <p:nvPr/>
        </p:nvCxnSpPr>
        <p:spPr>
          <a:xfrm rot="10800000">
            <a:off x="465623" y="1679812"/>
            <a:ext cx="3114249" cy="493295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7248" y="1638300"/>
            <a:ext cx="26445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2"/>
            <a:endCxn id="8" idx="0"/>
          </p:cNvCxnSpPr>
          <p:nvPr/>
        </p:nvCxnSpPr>
        <p:spPr>
          <a:xfrm>
            <a:off x="4062484" y="1870312"/>
            <a:ext cx="140152" cy="28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 idx="2"/>
            <a:endCxn id="5" idx="0"/>
          </p:cNvCxnSpPr>
          <p:nvPr/>
        </p:nvCxnSpPr>
        <p:spPr>
          <a:xfrm>
            <a:off x="4038600" y="605051"/>
            <a:ext cx="23884" cy="286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7" idx="0"/>
          </p:cNvCxnSpPr>
          <p:nvPr/>
        </p:nvCxnSpPr>
        <p:spPr>
          <a:xfrm>
            <a:off x="4062484" y="1158354"/>
            <a:ext cx="0" cy="330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922771" y="5760350"/>
            <a:ext cx="76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a:t>
            </a:r>
            <a:r>
              <a:rPr lang="en-US" dirty="0" smtClean="0">
                <a:solidFill>
                  <a:srgbClr val="FF0000"/>
                </a:solidFill>
              </a:rPr>
              <a:t>=i+1</a:t>
            </a:r>
            <a:endParaRPr lang="en-US" dirty="0">
              <a:solidFill>
                <a:srgbClr val="FF0000"/>
              </a:solidFill>
            </a:endParaRPr>
          </a:p>
        </p:txBody>
      </p:sp>
      <p:cxnSp>
        <p:nvCxnSpPr>
          <p:cNvPr id="50" name="Straight Arrow Connector 49"/>
          <p:cNvCxnSpPr>
            <a:endCxn id="48" idx="0"/>
          </p:cNvCxnSpPr>
          <p:nvPr/>
        </p:nvCxnSpPr>
        <p:spPr>
          <a:xfrm>
            <a:off x="4247385" y="5285734"/>
            <a:ext cx="56386" cy="474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30" idx="0"/>
          </p:cNvCxnSpPr>
          <p:nvPr/>
        </p:nvCxnSpPr>
        <p:spPr>
          <a:xfrm>
            <a:off x="4303771" y="6027050"/>
            <a:ext cx="0" cy="173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85800" y="2014893"/>
            <a:ext cx="6705600" cy="290299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2"/>
          <p:cNvSpPr>
            <a:spLocks noGrp="1"/>
          </p:cNvSpPr>
          <p:nvPr>
            <p:ph idx="1"/>
          </p:nvPr>
        </p:nvSpPr>
        <p:spPr>
          <a:xfrm>
            <a:off x="4996304" y="-4549"/>
            <a:ext cx="4147696" cy="609600"/>
          </a:xfrm>
          <a:solidFill>
            <a:schemeClr val="bg2"/>
          </a:solidFill>
        </p:spPr>
        <p:txBody>
          <a:bodyPr>
            <a:normAutofit/>
          </a:bodyPr>
          <a:lstStyle/>
          <a:p>
            <a:pPr marL="0" indent="0" algn="ctr">
              <a:buNone/>
            </a:pPr>
            <a:r>
              <a:rPr lang="en-US" dirty="0" smtClean="0"/>
              <a:t>For loop flowchart</a:t>
            </a:r>
            <a:endParaRPr lang="en-US" dirty="0"/>
          </a:p>
        </p:txBody>
      </p:sp>
      <p:pic>
        <p:nvPicPr>
          <p:cNvPr id="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936" t="26087" r="52070" b="68475"/>
          <a:stretch/>
        </p:blipFill>
        <p:spPr bwMode="auto">
          <a:xfrm>
            <a:off x="2378079" y="5049672"/>
            <a:ext cx="3733800" cy="42308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0" name="Straight Arrow Connector 19"/>
          <p:cNvCxnSpPr>
            <a:endCxn id="31" idx="0"/>
          </p:cNvCxnSpPr>
          <p:nvPr/>
        </p:nvCxnSpPr>
        <p:spPr>
          <a:xfrm>
            <a:off x="4191000" y="4786099"/>
            <a:ext cx="53979" cy="263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78079" y="3962400"/>
            <a:ext cx="974721" cy="369332"/>
          </a:xfrm>
          <a:prstGeom prst="rect">
            <a:avLst/>
          </a:prstGeom>
          <a:noFill/>
        </p:spPr>
        <p:txBody>
          <a:bodyPr wrap="square" rtlCol="0">
            <a:spAutoFit/>
          </a:bodyPr>
          <a:lstStyle/>
          <a:p>
            <a:r>
              <a:rPr lang="en-US" dirty="0" smtClean="0"/>
              <a:t>yes</a:t>
            </a:r>
            <a:endParaRPr lang="en-US" dirty="0"/>
          </a:p>
        </p:txBody>
      </p:sp>
      <p:sp>
        <p:nvSpPr>
          <p:cNvPr id="42" name="TextBox 41"/>
          <p:cNvSpPr txBox="1"/>
          <p:nvPr/>
        </p:nvSpPr>
        <p:spPr>
          <a:xfrm>
            <a:off x="2378078" y="6113983"/>
            <a:ext cx="974721" cy="369332"/>
          </a:xfrm>
          <a:prstGeom prst="rect">
            <a:avLst/>
          </a:prstGeom>
          <a:noFill/>
        </p:spPr>
        <p:txBody>
          <a:bodyPr wrap="square" rtlCol="0">
            <a:spAutoFit/>
          </a:bodyPr>
          <a:lstStyle/>
          <a:p>
            <a:r>
              <a:rPr lang="en-US" dirty="0" smtClean="0"/>
              <a:t>yes</a:t>
            </a:r>
            <a:endParaRPr lang="en-US" dirty="0"/>
          </a:p>
        </p:txBody>
      </p:sp>
      <p:sp>
        <p:nvSpPr>
          <p:cNvPr id="44" name="TextBox 43"/>
          <p:cNvSpPr txBox="1"/>
          <p:nvPr/>
        </p:nvSpPr>
        <p:spPr>
          <a:xfrm>
            <a:off x="4303771" y="4601433"/>
            <a:ext cx="974721" cy="369332"/>
          </a:xfrm>
          <a:prstGeom prst="rect">
            <a:avLst/>
          </a:prstGeom>
          <a:noFill/>
        </p:spPr>
        <p:txBody>
          <a:bodyPr wrap="square" rtlCol="0">
            <a:spAutoFit/>
          </a:bodyPr>
          <a:lstStyle/>
          <a:p>
            <a:r>
              <a:rPr lang="en-US" dirty="0" smtClean="0"/>
              <a:t>no</a:t>
            </a:r>
            <a:endParaRPr lang="en-US" dirty="0"/>
          </a:p>
        </p:txBody>
      </p:sp>
      <p:cxnSp>
        <p:nvCxnSpPr>
          <p:cNvPr id="26" name="Straight Arrow Connector 25"/>
          <p:cNvCxnSpPr>
            <a:stCxn id="30" idx="3"/>
          </p:cNvCxnSpPr>
          <p:nvPr/>
        </p:nvCxnSpPr>
        <p:spPr>
          <a:xfrm flipV="1">
            <a:off x="5027671" y="6298649"/>
            <a:ext cx="1296929" cy="314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27671" y="6200916"/>
            <a:ext cx="974721" cy="369332"/>
          </a:xfrm>
          <a:prstGeom prst="rect">
            <a:avLst/>
          </a:prstGeom>
          <a:noFill/>
        </p:spPr>
        <p:txBody>
          <a:bodyPr wrap="square" rtlCol="0">
            <a:spAutoFit/>
          </a:bodyPr>
          <a:lstStyle/>
          <a:p>
            <a:r>
              <a:rPr lang="en-US" dirty="0" smtClean="0"/>
              <a:t>no</a:t>
            </a:r>
            <a:endParaRPr lang="en-US" dirty="0"/>
          </a:p>
        </p:txBody>
      </p:sp>
      <p:sp>
        <p:nvSpPr>
          <p:cNvPr id="49" name="Rectangle 48"/>
          <p:cNvSpPr/>
          <p:nvPr/>
        </p:nvSpPr>
        <p:spPr>
          <a:xfrm>
            <a:off x="6375779" y="6113983"/>
            <a:ext cx="762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end</a:t>
            </a:r>
            <a:endParaRPr lang="en-US" dirty="0">
              <a:solidFill>
                <a:srgbClr val="FF0000"/>
              </a:solidFill>
            </a:endParaRPr>
          </a:p>
        </p:txBody>
      </p:sp>
    </p:spTree>
    <p:extLst>
      <p:ext uri="{BB962C8B-B14F-4D97-AF65-F5344CB8AC3E}">
        <p14:creationId xmlns:p14="http://schemas.microsoft.com/office/powerpoint/2010/main" val="113463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33" t="13600" r="25667" b="19733"/>
          <a:stretch/>
        </p:blipFill>
        <p:spPr bwMode="auto">
          <a:xfrm>
            <a:off x="22859" y="0"/>
            <a:ext cx="9184233"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32714" y="855415"/>
            <a:ext cx="1905000" cy="369332"/>
          </a:xfrm>
          <a:prstGeom prst="rect">
            <a:avLst/>
          </a:prstGeom>
          <a:solidFill>
            <a:schemeClr val="bg2"/>
          </a:solidFill>
        </p:spPr>
        <p:txBody>
          <a:bodyPr wrap="square" rtlCol="0">
            <a:spAutoFit/>
          </a:bodyPr>
          <a:lstStyle/>
          <a:p>
            <a:r>
              <a:rPr lang="en-US" dirty="0" smtClean="0"/>
              <a:t>Initialize total</a:t>
            </a:r>
            <a:endParaRPr lang="en-US" dirty="0"/>
          </a:p>
        </p:txBody>
      </p:sp>
      <p:cxnSp>
        <p:nvCxnSpPr>
          <p:cNvPr id="6" name="Straight Arrow Connector 5"/>
          <p:cNvCxnSpPr>
            <a:stCxn id="4" idx="1"/>
          </p:cNvCxnSpPr>
          <p:nvPr/>
        </p:nvCxnSpPr>
        <p:spPr>
          <a:xfrm flipH="1">
            <a:off x="2590800" y="1040081"/>
            <a:ext cx="3341914" cy="179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24600" y="2438400"/>
            <a:ext cx="1905000" cy="646331"/>
          </a:xfrm>
          <a:prstGeom prst="rect">
            <a:avLst/>
          </a:prstGeom>
          <a:solidFill>
            <a:schemeClr val="bg2"/>
          </a:solidFill>
        </p:spPr>
        <p:txBody>
          <a:bodyPr wrap="square" rtlCol="0">
            <a:spAutoFit/>
          </a:bodyPr>
          <a:lstStyle/>
          <a:p>
            <a:r>
              <a:rPr lang="en-US" dirty="0" smtClean="0"/>
              <a:t>Calculate new value of  total</a:t>
            </a:r>
            <a:endParaRPr lang="en-US" dirty="0"/>
          </a:p>
        </p:txBody>
      </p:sp>
      <p:cxnSp>
        <p:nvCxnSpPr>
          <p:cNvPr id="9" name="Straight Arrow Connector 8"/>
          <p:cNvCxnSpPr/>
          <p:nvPr/>
        </p:nvCxnSpPr>
        <p:spPr>
          <a:xfrm flipH="1">
            <a:off x="4614975" y="2761565"/>
            <a:ext cx="1633425" cy="743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0" y="5943600"/>
            <a:ext cx="1905000" cy="646331"/>
          </a:xfrm>
          <a:prstGeom prst="rect">
            <a:avLst/>
          </a:prstGeom>
          <a:solidFill>
            <a:schemeClr val="bg2"/>
          </a:solidFill>
        </p:spPr>
        <p:txBody>
          <a:bodyPr wrap="square" rtlCol="0">
            <a:spAutoFit/>
          </a:bodyPr>
          <a:lstStyle/>
          <a:p>
            <a:r>
              <a:rPr lang="en-US" dirty="0" smtClean="0"/>
              <a:t>Calculate value of  output</a:t>
            </a:r>
            <a:endParaRPr lang="en-US" dirty="0"/>
          </a:p>
        </p:txBody>
      </p:sp>
      <p:cxnSp>
        <p:nvCxnSpPr>
          <p:cNvPr id="12" name="Straight Arrow Connector 11"/>
          <p:cNvCxnSpPr>
            <a:stCxn id="11" idx="1"/>
          </p:cNvCxnSpPr>
          <p:nvPr/>
        </p:nvCxnSpPr>
        <p:spPr>
          <a:xfrm flipH="1" flipV="1">
            <a:off x="1828800" y="5943600"/>
            <a:ext cx="4191000"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39592" y="1387435"/>
            <a:ext cx="1905000" cy="646331"/>
          </a:xfrm>
          <a:prstGeom prst="rect">
            <a:avLst/>
          </a:prstGeom>
          <a:solidFill>
            <a:schemeClr val="bg2"/>
          </a:solidFill>
        </p:spPr>
        <p:txBody>
          <a:bodyPr wrap="square" rtlCol="0">
            <a:spAutoFit/>
          </a:bodyPr>
          <a:lstStyle/>
          <a:p>
            <a:r>
              <a:rPr lang="en-US" dirty="0" err="1" smtClean="0"/>
              <a:t>oneCounter</a:t>
            </a:r>
            <a:r>
              <a:rPr lang="en-US" dirty="0" smtClean="0"/>
              <a:t> counts ones</a:t>
            </a:r>
            <a:endParaRPr lang="en-US" dirty="0"/>
          </a:p>
        </p:txBody>
      </p:sp>
      <p:cxnSp>
        <p:nvCxnSpPr>
          <p:cNvPr id="10" name="Straight Arrow Connector 9"/>
          <p:cNvCxnSpPr/>
          <p:nvPr/>
        </p:nvCxnSpPr>
        <p:spPr>
          <a:xfrm flipH="1">
            <a:off x="3048000" y="1710600"/>
            <a:ext cx="28847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37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34" t="14134" r="9500" b="22667"/>
          <a:stretch/>
        </p:blipFill>
        <p:spPr bwMode="auto">
          <a:xfrm>
            <a:off x="0" y="222781"/>
            <a:ext cx="9121140" cy="473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33" t="13868" r="21500" b="66666"/>
          <a:stretch/>
        </p:blipFill>
        <p:spPr bwMode="auto">
          <a:xfrm>
            <a:off x="22860" y="4953000"/>
            <a:ext cx="9212580" cy="166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33506" y="2286000"/>
            <a:ext cx="2286000" cy="1200329"/>
          </a:xfrm>
          <a:prstGeom prst="rect">
            <a:avLst/>
          </a:prstGeom>
          <a:solidFill>
            <a:schemeClr val="bg2"/>
          </a:solidFill>
        </p:spPr>
        <p:txBody>
          <a:bodyPr wrap="square" rtlCol="0">
            <a:spAutoFit/>
          </a:bodyPr>
          <a:lstStyle/>
          <a:p>
            <a:r>
              <a:rPr lang="en-US" dirty="0" smtClean="0"/>
              <a:t>Calculate deterministic values of control variables P and Q</a:t>
            </a:r>
            <a:endParaRPr lang="en-US" dirty="0"/>
          </a:p>
        </p:txBody>
      </p:sp>
      <p:sp>
        <p:nvSpPr>
          <p:cNvPr id="6" name="Rectangle 5"/>
          <p:cNvSpPr/>
          <p:nvPr/>
        </p:nvSpPr>
        <p:spPr>
          <a:xfrm>
            <a:off x="304800" y="5787390"/>
            <a:ext cx="8816340" cy="834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67434"/>
            <a:ext cx="3133106" cy="646331"/>
          </a:xfrm>
          <a:prstGeom prst="rect">
            <a:avLst/>
          </a:prstGeom>
          <a:solidFill>
            <a:schemeClr val="bg2"/>
          </a:solidFill>
        </p:spPr>
        <p:txBody>
          <a:bodyPr wrap="square" rtlCol="0">
            <a:spAutoFit/>
          </a:bodyPr>
          <a:lstStyle/>
          <a:p>
            <a:r>
              <a:rPr lang="en-US" dirty="0" smtClean="0"/>
              <a:t>Continue of subroutine of interpreting the output state</a:t>
            </a:r>
            <a:endParaRPr lang="en-US" dirty="0"/>
          </a:p>
        </p:txBody>
      </p:sp>
      <p:sp>
        <p:nvSpPr>
          <p:cNvPr id="8" name="TextBox 7"/>
          <p:cNvSpPr txBox="1"/>
          <p:nvPr/>
        </p:nvSpPr>
        <p:spPr>
          <a:xfrm>
            <a:off x="5486400" y="4953000"/>
            <a:ext cx="3048000" cy="369332"/>
          </a:xfrm>
          <a:prstGeom prst="rect">
            <a:avLst/>
          </a:prstGeom>
          <a:solidFill>
            <a:schemeClr val="bg2"/>
          </a:solidFill>
        </p:spPr>
        <p:txBody>
          <a:bodyPr wrap="square" rtlCol="0">
            <a:spAutoFit/>
          </a:bodyPr>
          <a:lstStyle/>
          <a:p>
            <a:r>
              <a:rPr lang="en-US" dirty="0" smtClean="0"/>
              <a:t>Loop for </a:t>
            </a:r>
            <a:r>
              <a:rPr lang="en-US" dirty="0" err="1" smtClean="0"/>
              <a:t>oneCounter</a:t>
            </a:r>
            <a:endParaRPr lang="en-US" dirty="0"/>
          </a:p>
        </p:txBody>
      </p:sp>
      <p:cxnSp>
        <p:nvCxnSpPr>
          <p:cNvPr id="10" name="Straight Arrow Connector 9"/>
          <p:cNvCxnSpPr/>
          <p:nvPr/>
        </p:nvCxnSpPr>
        <p:spPr>
          <a:xfrm flipH="1" flipV="1">
            <a:off x="2286000" y="4800600"/>
            <a:ext cx="3200400" cy="521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73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07"/>
            <a:ext cx="8229600" cy="868907"/>
          </a:xfrm>
          <a:solidFill>
            <a:srgbClr val="FFFF00"/>
          </a:solidFill>
        </p:spPr>
        <p:txBody>
          <a:bodyPr>
            <a:normAutofit/>
          </a:bodyPr>
          <a:lstStyle/>
          <a:p>
            <a:r>
              <a:rPr lang="en-US" sz="4800" dirty="0" smtClean="0">
                <a:solidFill>
                  <a:srgbClr val="FF0000"/>
                </a:solidFill>
                <a:effectLst>
                  <a:outerShdw blurRad="38100" dist="38100" dir="2700000" algn="tl">
                    <a:srgbClr val="000000">
                      <a:alpha val="43137"/>
                    </a:srgbClr>
                  </a:outerShdw>
                </a:effectLst>
              </a:rPr>
              <a:t>Quantum Logic</a:t>
            </a:r>
            <a:endParaRPr lang="en-US" sz="48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488476" y="981502"/>
            <a:ext cx="2286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Boolean Logic </a:t>
            </a:r>
            <a:endParaRPr lang="en-US" sz="2400" dirty="0"/>
          </a:p>
        </p:txBody>
      </p:sp>
      <p:sp>
        <p:nvSpPr>
          <p:cNvPr id="5" name="Rectangle 4"/>
          <p:cNvSpPr/>
          <p:nvPr/>
        </p:nvSpPr>
        <p:spPr>
          <a:xfrm>
            <a:off x="387824" y="1992574"/>
            <a:ext cx="248730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EXOR/AND Logic </a:t>
            </a:r>
            <a:endParaRPr lang="en-US" sz="2400" dirty="0"/>
          </a:p>
        </p:txBody>
      </p:sp>
      <p:sp>
        <p:nvSpPr>
          <p:cNvPr id="6" name="Rectangle 5"/>
          <p:cNvSpPr/>
          <p:nvPr/>
        </p:nvSpPr>
        <p:spPr>
          <a:xfrm>
            <a:off x="404884" y="3033216"/>
            <a:ext cx="248730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Reversible Logic </a:t>
            </a:r>
            <a:endParaRPr lang="en-US" sz="2400" dirty="0"/>
          </a:p>
        </p:txBody>
      </p:sp>
      <p:sp>
        <p:nvSpPr>
          <p:cNvPr id="7" name="Rectangle 6"/>
          <p:cNvSpPr/>
          <p:nvPr/>
        </p:nvSpPr>
        <p:spPr>
          <a:xfrm>
            <a:off x="404884" y="4073858"/>
            <a:ext cx="248730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Quantum Logic </a:t>
            </a:r>
            <a:endParaRPr lang="en-US" sz="2400" dirty="0"/>
          </a:p>
        </p:txBody>
      </p:sp>
      <p:sp>
        <p:nvSpPr>
          <p:cNvPr id="8" name="Down Arrow 7"/>
          <p:cNvSpPr/>
          <p:nvPr/>
        </p:nvSpPr>
        <p:spPr>
          <a:xfrm>
            <a:off x="1443251" y="1682087"/>
            <a:ext cx="304800" cy="29570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454624" y="2707944"/>
            <a:ext cx="304800" cy="29570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454624" y="3748586"/>
            <a:ext cx="304800" cy="29570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1295400"/>
            <a:ext cx="4953000" cy="2462213"/>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rPr>
              <a:t>Quantum Logic</a:t>
            </a:r>
          </a:p>
          <a:p>
            <a:pPr marL="342900" indent="-342900">
              <a:buFont typeface="+mj-lt"/>
              <a:buAutoNum type="arabicPeriod"/>
            </a:pPr>
            <a:r>
              <a:rPr lang="en-US" dirty="0" smtClean="0"/>
              <a:t>Uses matrices and vectors</a:t>
            </a:r>
          </a:p>
          <a:p>
            <a:pPr marL="342900" indent="-342900">
              <a:buFont typeface="+mj-lt"/>
              <a:buAutoNum type="arabicPeriod"/>
            </a:pPr>
            <a:r>
              <a:rPr lang="en-US" dirty="0" smtClean="0"/>
              <a:t>State of a system is a vector</a:t>
            </a:r>
          </a:p>
          <a:p>
            <a:pPr marL="342900" indent="-342900">
              <a:buFont typeface="+mj-lt"/>
              <a:buAutoNum type="arabicPeriod"/>
            </a:pPr>
            <a:r>
              <a:rPr lang="en-US" dirty="0" smtClean="0">
                <a:solidFill>
                  <a:srgbClr val="FF0000"/>
                </a:solidFill>
              </a:rPr>
              <a:t>Basic vectors </a:t>
            </a:r>
            <a:r>
              <a:rPr lang="en-US" dirty="0" smtClean="0"/>
              <a:t>– system is in one state</a:t>
            </a:r>
          </a:p>
          <a:p>
            <a:pPr marL="342900" indent="-342900">
              <a:buFont typeface="+mj-lt"/>
              <a:buAutoNum type="arabicPeriod"/>
            </a:pPr>
            <a:r>
              <a:rPr lang="en-US" dirty="0" smtClean="0"/>
              <a:t>Superposed vectors – system is in many states at the same time</a:t>
            </a:r>
          </a:p>
          <a:p>
            <a:pPr marL="342900" indent="-342900">
              <a:buFont typeface="+mj-lt"/>
              <a:buAutoNum type="arabicPeriod"/>
            </a:pPr>
            <a:r>
              <a:rPr lang="en-US" dirty="0" smtClean="0"/>
              <a:t>Entanglement – system is in many states in such a way that it cannot be factorized.</a:t>
            </a:r>
            <a:endParaRPr lang="en-US" dirty="0"/>
          </a:p>
        </p:txBody>
      </p:sp>
      <p:sp>
        <p:nvSpPr>
          <p:cNvPr id="13" name="Double Bracket 12"/>
          <p:cNvSpPr/>
          <p:nvPr/>
        </p:nvSpPr>
        <p:spPr>
          <a:xfrm>
            <a:off x="426777" y="5142933"/>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02977" y="5161804"/>
            <a:ext cx="304800" cy="1200329"/>
          </a:xfrm>
          <a:prstGeom prst="rect">
            <a:avLst/>
          </a:prstGeom>
          <a:noFill/>
        </p:spPr>
        <p:txBody>
          <a:bodyPr wrap="square" rtlCol="0">
            <a:spAutoFit/>
          </a:bodyPr>
          <a:lstStyle/>
          <a:p>
            <a:r>
              <a:rPr lang="en-US" dirty="0" smtClean="0"/>
              <a:t>1 0 0 0</a:t>
            </a:r>
            <a:endParaRPr lang="en-US" dirty="0"/>
          </a:p>
        </p:txBody>
      </p:sp>
      <p:sp>
        <p:nvSpPr>
          <p:cNvPr id="15" name="Double Bracket 14"/>
          <p:cNvSpPr/>
          <p:nvPr/>
        </p:nvSpPr>
        <p:spPr>
          <a:xfrm>
            <a:off x="4191000" y="4114800"/>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267200" y="4133671"/>
            <a:ext cx="304800" cy="1200329"/>
          </a:xfrm>
          <a:prstGeom prst="rect">
            <a:avLst/>
          </a:prstGeom>
          <a:noFill/>
        </p:spPr>
        <p:txBody>
          <a:bodyPr wrap="square" rtlCol="0">
            <a:spAutoFit/>
          </a:bodyPr>
          <a:lstStyle/>
          <a:p>
            <a:r>
              <a:rPr lang="en-US" dirty="0" smtClean="0"/>
              <a:t>1 1 0 0</a:t>
            </a:r>
            <a:endParaRPr lang="en-US" dirty="0"/>
          </a:p>
        </p:txBody>
      </p:sp>
      <p:sp>
        <p:nvSpPr>
          <p:cNvPr id="17" name="TextBox 16"/>
          <p:cNvSpPr txBox="1"/>
          <p:nvPr/>
        </p:nvSpPr>
        <p:spPr>
          <a:xfrm>
            <a:off x="3603577" y="4502247"/>
            <a:ext cx="685800" cy="369332"/>
          </a:xfrm>
          <a:prstGeom prst="rect">
            <a:avLst/>
          </a:prstGeom>
          <a:noFill/>
        </p:spPr>
        <p:txBody>
          <a:bodyPr wrap="square" rtlCol="0">
            <a:spAutoFit/>
          </a:bodyPr>
          <a:lstStyle/>
          <a:p>
            <a:r>
              <a:rPr lang="en-US" dirty="0" smtClean="0"/>
              <a:t>1/</a:t>
            </a:r>
            <a:r>
              <a:rPr lang="en-US" dirty="0" smtClean="0">
                <a:sym typeface="Symbol" panose="05050102010706020507" pitchFamily="18" charset="2"/>
              </a:rPr>
              <a:t>2</a:t>
            </a:r>
            <a:endParaRPr lang="en-US" dirty="0"/>
          </a:p>
        </p:txBody>
      </p:sp>
      <p:sp>
        <p:nvSpPr>
          <p:cNvPr id="18" name="Double Bracket 17"/>
          <p:cNvSpPr/>
          <p:nvPr/>
        </p:nvSpPr>
        <p:spPr>
          <a:xfrm>
            <a:off x="1006522" y="5170227"/>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095802" y="5133161"/>
            <a:ext cx="304800" cy="1200329"/>
          </a:xfrm>
          <a:prstGeom prst="rect">
            <a:avLst/>
          </a:prstGeom>
          <a:noFill/>
        </p:spPr>
        <p:txBody>
          <a:bodyPr wrap="square" rtlCol="0">
            <a:spAutoFit/>
          </a:bodyPr>
          <a:lstStyle/>
          <a:p>
            <a:r>
              <a:rPr lang="en-US" dirty="0" smtClean="0"/>
              <a:t>0 1 0 0</a:t>
            </a:r>
            <a:endParaRPr lang="en-US" dirty="0"/>
          </a:p>
        </p:txBody>
      </p:sp>
      <p:sp>
        <p:nvSpPr>
          <p:cNvPr id="20" name="Double Bracket 19"/>
          <p:cNvSpPr/>
          <p:nvPr/>
        </p:nvSpPr>
        <p:spPr>
          <a:xfrm>
            <a:off x="1633751" y="5244618"/>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708245" y="5198662"/>
            <a:ext cx="304800" cy="1200329"/>
          </a:xfrm>
          <a:prstGeom prst="rect">
            <a:avLst/>
          </a:prstGeom>
          <a:noFill/>
        </p:spPr>
        <p:txBody>
          <a:bodyPr wrap="square" rtlCol="0">
            <a:spAutoFit/>
          </a:bodyPr>
          <a:lstStyle/>
          <a:p>
            <a:r>
              <a:rPr lang="en-US" dirty="0" smtClean="0"/>
              <a:t>0 </a:t>
            </a:r>
            <a:r>
              <a:rPr lang="en-US" dirty="0" smtClean="0"/>
              <a:t>0 </a:t>
            </a:r>
            <a:r>
              <a:rPr lang="en-US" dirty="0" smtClean="0"/>
              <a:t>1 </a:t>
            </a:r>
            <a:r>
              <a:rPr lang="en-US" dirty="0" smtClean="0"/>
              <a:t>0</a:t>
            </a:r>
            <a:endParaRPr lang="en-US" dirty="0"/>
          </a:p>
        </p:txBody>
      </p:sp>
      <p:sp>
        <p:nvSpPr>
          <p:cNvPr id="22" name="Double Bracket 21"/>
          <p:cNvSpPr/>
          <p:nvPr/>
        </p:nvSpPr>
        <p:spPr>
          <a:xfrm>
            <a:off x="2337179" y="5201987"/>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413379" y="5220858"/>
            <a:ext cx="304800" cy="1200329"/>
          </a:xfrm>
          <a:prstGeom prst="rect">
            <a:avLst/>
          </a:prstGeom>
          <a:noFill/>
        </p:spPr>
        <p:txBody>
          <a:bodyPr wrap="square" rtlCol="0">
            <a:spAutoFit/>
          </a:bodyPr>
          <a:lstStyle/>
          <a:p>
            <a:r>
              <a:rPr lang="en-US" dirty="0" smtClean="0"/>
              <a:t>0 </a:t>
            </a:r>
            <a:r>
              <a:rPr lang="en-US" dirty="0" smtClean="0"/>
              <a:t>0 0 </a:t>
            </a:r>
            <a:r>
              <a:rPr lang="en-US" dirty="0" smtClean="0"/>
              <a:t>1</a:t>
            </a:r>
            <a:endParaRPr lang="en-US" dirty="0"/>
          </a:p>
        </p:txBody>
      </p:sp>
      <p:sp>
        <p:nvSpPr>
          <p:cNvPr id="24" name="Rectangle 23"/>
          <p:cNvSpPr/>
          <p:nvPr/>
        </p:nvSpPr>
        <p:spPr>
          <a:xfrm>
            <a:off x="762000" y="6484583"/>
            <a:ext cx="1444178" cy="369332"/>
          </a:xfrm>
          <a:prstGeom prst="rect">
            <a:avLst/>
          </a:prstGeom>
        </p:spPr>
        <p:txBody>
          <a:bodyPr wrap="none">
            <a:spAutoFit/>
          </a:bodyPr>
          <a:lstStyle/>
          <a:p>
            <a:r>
              <a:rPr lang="en-US" dirty="0">
                <a:solidFill>
                  <a:srgbClr val="FF0000"/>
                </a:solidFill>
              </a:rPr>
              <a:t>Basic vectors </a:t>
            </a:r>
            <a:endParaRPr lang="en-US" dirty="0"/>
          </a:p>
        </p:txBody>
      </p:sp>
      <p:sp>
        <p:nvSpPr>
          <p:cNvPr id="25" name="Rectangle 24"/>
          <p:cNvSpPr/>
          <p:nvPr/>
        </p:nvSpPr>
        <p:spPr>
          <a:xfrm>
            <a:off x="3348200" y="5368021"/>
            <a:ext cx="2138200" cy="1200329"/>
          </a:xfrm>
          <a:prstGeom prst="rect">
            <a:avLst/>
          </a:prstGeom>
        </p:spPr>
        <p:txBody>
          <a:bodyPr wrap="square">
            <a:spAutoFit/>
          </a:bodyPr>
          <a:lstStyle/>
          <a:p>
            <a:r>
              <a:rPr lang="en-US" dirty="0" smtClean="0">
                <a:solidFill>
                  <a:srgbClr val="FF0000"/>
                </a:solidFill>
              </a:rPr>
              <a:t>A superposed state that can be factorized</a:t>
            </a:r>
          </a:p>
          <a:p>
            <a:r>
              <a:rPr lang="en-US" dirty="0" smtClean="0">
                <a:solidFill>
                  <a:srgbClr val="FF0000"/>
                </a:solidFill>
              </a:rPr>
              <a:t>(separable)</a:t>
            </a:r>
            <a:endParaRPr lang="en-US" dirty="0"/>
          </a:p>
        </p:txBody>
      </p:sp>
      <p:sp>
        <p:nvSpPr>
          <p:cNvPr id="26" name="TextBox 25"/>
          <p:cNvSpPr txBox="1"/>
          <p:nvPr/>
        </p:nvSpPr>
        <p:spPr>
          <a:xfrm>
            <a:off x="-61415" y="5121116"/>
            <a:ext cx="479377" cy="1200329"/>
          </a:xfrm>
          <a:prstGeom prst="rect">
            <a:avLst/>
          </a:prstGeom>
          <a:solidFill>
            <a:srgbClr val="FFFF00"/>
          </a:solidFill>
        </p:spPr>
        <p:txBody>
          <a:bodyPr wrap="square" rtlCol="0">
            <a:spAutoFit/>
          </a:bodyPr>
          <a:lstStyle/>
          <a:p>
            <a:r>
              <a:rPr lang="en-US" dirty="0" smtClean="0"/>
              <a:t>00</a:t>
            </a:r>
          </a:p>
          <a:p>
            <a:r>
              <a:rPr lang="en-US" dirty="0" smtClean="0"/>
              <a:t>01</a:t>
            </a:r>
          </a:p>
          <a:p>
            <a:r>
              <a:rPr lang="en-US" dirty="0" smtClean="0"/>
              <a:t>10</a:t>
            </a:r>
          </a:p>
          <a:p>
            <a:r>
              <a:rPr lang="en-US" dirty="0" smtClean="0"/>
              <a:t>11</a:t>
            </a:r>
            <a:endParaRPr lang="en-US" dirty="0"/>
          </a:p>
        </p:txBody>
      </p:sp>
      <p:sp>
        <p:nvSpPr>
          <p:cNvPr id="27" name="Double Bracket 26"/>
          <p:cNvSpPr/>
          <p:nvPr/>
        </p:nvSpPr>
        <p:spPr>
          <a:xfrm>
            <a:off x="6654421" y="4073858"/>
            <a:ext cx="457200" cy="1219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730621" y="4092729"/>
            <a:ext cx="304800" cy="1200329"/>
          </a:xfrm>
          <a:prstGeom prst="rect">
            <a:avLst/>
          </a:prstGeom>
          <a:noFill/>
        </p:spPr>
        <p:txBody>
          <a:bodyPr wrap="square" rtlCol="0">
            <a:spAutoFit/>
          </a:bodyPr>
          <a:lstStyle/>
          <a:p>
            <a:r>
              <a:rPr lang="en-US" dirty="0" smtClean="0"/>
              <a:t>1 0 0 1</a:t>
            </a:r>
            <a:endParaRPr lang="en-US" dirty="0"/>
          </a:p>
        </p:txBody>
      </p:sp>
      <p:sp>
        <p:nvSpPr>
          <p:cNvPr id="29" name="TextBox 28"/>
          <p:cNvSpPr txBox="1"/>
          <p:nvPr/>
        </p:nvSpPr>
        <p:spPr>
          <a:xfrm>
            <a:off x="6066998" y="4461305"/>
            <a:ext cx="685800" cy="369332"/>
          </a:xfrm>
          <a:prstGeom prst="rect">
            <a:avLst/>
          </a:prstGeom>
          <a:noFill/>
        </p:spPr>
        <p:txBody>
          <a:bodyPr wrap="square" rtlCol="0">
            <a:spAutoFit/>
          </a:bodyPr>
          <a:lstStyle/>
          <a:p>
            <a:r>
              <a:rPr lang="en-US" dirty="0" smtClean="0"/>
              <a:t>1/</a:t>
            </a:r>
            <a:r>
              <a:rPr lang="en-US" dirty="0" smtClean="0">
                <a:sym typeface="Symbol" panose="05050102010706020507" pitchFamily="18" charset="2"/>
              </a:rPr>
              <a:t>2</a:t>
            </a:r>
            <a:endParaRPr lang="en-US" dirty="0"/>
          </a:p>
        </p:txBody>
      </p:sp>
      <p:sp>
        <p:nvSpPr>
          <p:cNvPr id="30" name="Rectangle 29"/>
          <p:cNvSpPr/>
          <p:nvPr/>
        </p:nvSpPr>
        <p:spPr>
          <a:xfrm>
            <a:off x="5932333" y="5389644"/>
            <a:ext cx="2983068" cy="923330"/>
          </a:xfrm>
          <a:prstGeom prst="rect">
            <a:avLst/>
          </a:prstGeom>
        </p:spPr>
        <p:txBody>
          <a:bodyPr wrap="square">
            <a:spAutoFit/>
          </a:bodyPr>
          <a:lstStyle/>
          <a:p>
            <a:r>
              <a:rPr lang="en-US" dirty="0" smtClean="0">
                <a:solidFill>
                  <a:srgbClr val="FF0000"/>
                </a:solidFill>
              </a:rPr>
              <a:t>A superposed state that is entangled (cannot be separated)</a:t>
            </a:r>
            <a:endParaRPr lang="en-US" dirty="0"/>
          </a:p>
        </p:txBody>
      </p:sp>
    </p:spTree>
    <p:extLst>
      <p:ext uri="{BB962C8B-B14F-4D97-AF65-F5344CB8AC3E}">
        <p14:creationId xmlns:p14="http://schemas.microsoft.com/office/powerpoint/2010/main" val="422168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99" t="13600" r="22167" b="9334"/>
          <a:stretch/>
        </p:blipFill>
        <p:spPr bwMode="auto">
          <a:xfrm>
            <a:off x="381000" y="35295"/>
            <a:ext cx="7696200" cy="682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2707983"/>
            <a:ext cx="2209800" cy="1200329"/>
          </a:xfrm>
          <a:prstGeom prst="rect">
            <a:avLst/>
          </a:prstGeom>
          <a:solidFill>
            <a:schemeClr val="bg2"/>
          </a:solidFill>
        </p:spPr>
        <p:txBody>
          <a:bodyPr wrap="square" rtlCol="0">
            <a:spAutoFit/>
          </a:bodyPr>
          <a:lstStyle/>
          <a:p>
            <a:r>
              <a:rPr lang="en-US" dirty="0" smtClean="0"/>
              <a:t>Translates output Boolean variables P and Q to actions of motors</a:t>
            </a:r>
            <a:endParaRPr lang="en-US" dirty="0"/>
          </a:p>
        </p:txBody>
      </p:sp>
      <p:sp>
        <p:nvSpPr>
          <p:cNvPr id="5" name="Rounded Rectangle 4"/>
          <p:cNvSpPr/>
          <p:nvPr/>
        </p:nvSpPr>
        <p:spPr>
          <a:xfrm>
            <a:off x="6934200" y="4648200"/>
            <a:ext cx="22098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Output Motion routine is for motors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508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 y="304800"/>
            <a:ext cx="8229600" cy="533401"/>
          </a:xfrm>
          <a:solidFill>
            <a:schemeClr val="bg2"/>
          </a:solidFill>
        </p:spPr>
        <p:txBody>
          <a:bodyPr>
            <a:normAutofit/>
          </a:bodyPr>
          <a:lstStyle/>
          <a:p>
            <a:pPr marL="0" indent="0">
              <a:buNone/>
            </a:pPr>
            <a:r>
              <a:rPr lang="en-US" sz="2800" dirty="0" smtClean="0"/>
              <a:t>Converts sensor reading to input variables </a:t>
            </a:r>
            <a:r>
              <a:rPr lang="en-US" sz="2800" dirty="0" smtClean="0">
                <a:solidFill>
                  <a:srgbClr val="FF0000"/>
                </a:solidFill>
              </a:rPr>
              <a:t>a</a:t>
            </a:r>
            <a:r>
              <a:rPr lang="en-US" sz="2800" dirty="0" smtClean="0"/>
              <a:t> and </a:t>
            </a:r>
            <a:r>
              <a:rPr lang="en-US" sz="2800" dirty="0" smtClean="0">
                <a:solidFill>
                  <a:srgbClr val="FF0000"/>
                </a:solidFill>
              </a:rPr>
              <a:t>b</a:t>
            </a:r>
            <a:endParaRPr lang="en-US" sz="2800" dirty="0">
              <a:solidFill>
                <a:srgbClr val="FF000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9" t="14667" r="21945" b="68800"/>
          <a:stretch/>
        </p:blipFill>
        <p:spPr bwMode="auto">
          <a:xfrm>
            <a:off x="-7621" y="1828800"/>
            <a:ext cx="8956967" cy="168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88" t="59912" r="19667" b="10132"/>
          <a:stretch/>
        </p:blipFill>
        <p:spPr bwMode="auto">
          <a:xfrm>
            <a:off x="15240" y="3456283"/>
            <a:ext cx="9128760" cy="305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0" y="5486400"/>
            <a:ext cx="1905000" cy="646331"/>
          </a:xfrm>
          <a:prstGeom prst="rect">
            <a:avLst/>
          </a:prstGeom>
          <a:solidFill>
            <a:schemeClr val="bg2"/>
          </a:solidFill>
        </p:spPr>
        <p:txBody>
          <a:bodyPr wrap="square" rtlCol="0">
            <a:spAutoFit/>
          </a:bodyPr>
          <a:lstStyle/>
          <a:p>
            <a:r>
              <a:rPr lang="en-US" dirty="0" smtClean="0"/>
              <a:t>Two light sensors and touch sensor</a:t>
            </a:r>
            <a:endParaRPr lang="en-US" dirty="0"/>
          </a:p>
        </p:txBody>
      </p:sp>
      <p:cxnSp>
        <p:nvCxnSpPr>
          <p:cNvPr id="7" name="Straight Arrow Connector 6"/>
          <p:cNvCxnSpPr/>
          <p:nvPr/>
        </p:nvCxnSpPr>
        <p:spPr>
          <a:xfrm flipH="1">
            <a:off x="4343400" y="5809565"/>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5600" y="1066800"/>
            <a:ext cx="1905000" cy="646331"/>
          </a:xfrm>
          <a:prstGeom prst="rect">
            <a:avLst/>
          </a:prstGeom>
          <a:solidFill>
            <a:schemeClr val="bg2"/>
          </a:solidFill>
        </p:spPr>
        <p:txBody>
          <a:bodyPr wrap="square" rtlCol="0">
            <a:spAutoFit/>
          </a:bodyPr>
          <a:lstStyle/>
          <a:p>
            <a:r>
              <a:rPr lang="en-US" dirty="0" smtClean="0"/>
              <a:t>Two light sensors and touch sensor</a:t>
            </a:r>
            <a:endParaRPr lang="en-US" dirty="0"/>
          </a:p>
        </p:txBody>
      </p:sp>
      <p:sp>
        <p:nvSpPr>
          <p:cNvPr id="8" name="Rounded Rectangle 7"/>
          <p:cNvSpPr/>
          <p:nvPr/>
        </p:nvSpPr>
        <p:spPr>
          <a:xfrm>
            <a:off x="6324600" y="1086592"/>
            <a:ext cx="22098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Input routine is for sensors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693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01" t="13093" r="23865" b="17840"/>
          <a:stretch/>
        </p:blipFill>
        <p:spPr bwMode="auto">
          <a:xfrm>
            <a:off x="685800" y="4524"/>
            <a:ext cx="8458200" cy="684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705600" y="1828800"/>
            <a:ext cx="2209800" cy="9341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Main program links inputs, outputs and brain (behavior)</a:t>
            </a:r>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0" y="4724400"/>
            <a:ext cx="914400" cy="369332"/>
          </a:xfrm>
          <a:prstGeom prst="rect">
            <a:avLst/>
          </a:prstGeom>
          <a:solidFill>
            <a:srgbClr val="FFFF00"/>
          </a:solidFill>
        </p:spPr>
        <p:txBody>
          <a:bodyPr wrap="square" rtlCol="0">
            <a:spAutoFit/>
          </a:bodyPr>
          <a:lstStyle/>
          <a:p>
            <a:r>
              <a:rPr lang="en-US" dirty="0" smtClean="0"/>
              <a:t>input</a:t>
            </a:r>
            <a:endParaRPr lang="en-US" dirty="0"/>
          </a:p>
        </p:txBody>
      </p:sp>
      <p:sp>
        <p:nvSpPr>
          <p:cNvPr id="7" name="TextBox 6"/>
          <p:cNvSpPr txBox="1"/>
          <p:nvPr/>
        </p:nvSpPr>
        <p:spPr>
          <a:xfrm>
            <a:off x="152400" y="5269578"/>
            <a:ext cx="914400" cy="369332"/>
          </a:xfrm>
          <a:prstGeom prst="rect">
            <a:avLst/>
          </a:prstGeom>
          <a:solidFill>
            <a:srgbClr val="FFFF00"/>
          </a:solidFill>
        </p:spPr>
        <p:txBody>
          <a:bodyPr wrap="square" rtlCol="0">
            <a:spAutoFit/>
          </a:bodyPr>
          <a:lstStyle/>
          <a:p>
            <a:r>
              <a:rPr lang="en-US" dirty="0" smtClean="0"/>
              <a:t>brain</a:t>
            </a:r>
            <a:endParaRPr lang="en-US" dirty="0"/>
          </a:p>
        </p:txBody>
      </p:sp>
      <p:sp>
        <p:nvSpPr>
          <p:cNvPr id="8" name="TextBox 7"/>
          <p:cNvSpPr txBox="1"/>
          <p:nvPr/>
        </p:nvSpPr>
        <p:spPr>
          <a:xfrm>
            <a:off x="35169" y="6096000"/>
            <a:ext cx="914400" cy="369332"/>
          </a:xfrm>
          <a:prstGeom prst="rect">
            <a:avLst/>
          </a:prstGeom>
          <a:solidFill>
            <a:srgbClr val="FFFF00"/>
          </a:solidFill>
        </p:spPr>
        <p:txBody>
          <a:bodyPr wrap="square" rtlCol="0">
            <a:spAutoFit/>
          </a:bodyPr>
          <a:lstStyle/>
          <a:p>
            <a:r>
              <a:rPr lang="en-US" dirty="0" smtClean="0"/>
              <a:t>output</a:t>
            </a:r>
            <a:endParaRPr lang="en-US" dirty="0"/>
          </a:p>
        </p:txBody>
      </p:sp>
      <p:cxnSp>
        <p:nvCxnSpPr>
          <p:cNvPr id="9" name="Straight Arrow Connector 8"/>
          <p:cNvCxnSpPr>
            <a:stCxn id="7" idx="3"/>
          </p:cNvCxnSpPr>
          <p:nvPr/>
        </p:nvCxnSpPr>
        <p:spPr>
          <a:xfrm>
            <a:off x="1066800" y="5454244"/>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14400" y="5638910"/>
            <a:ext cx="609600" cy="457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949569" y="5867455"/>
            <a:ext cx="574431" cy="413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914400" y="4909066"/>
            <a:ext cx="762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4400" y="5093732"/>
            <a:ext cx="762000" cy="175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169" y="2439826"/>
            <a:ext cx="914400" cy="646331"/>
          </a:xfrm>
          <a:prstGeom prst="rect">
            <a:avLst/>
          </a:prstGeom>
          <a:solidFill>
            <a:srgbClr val="FFFF00"/>
          </a:solidFill>
        </p:spPr>
        <p:txBody>
          <a:bodyPr wrap="square" rtlCol="0">
            <a:spAutoFit/>
          </a:bodyPr>
          <a:lstStyle/>
          <a:p>
            <a:r>
              <a:rPr lang="en-US" dirty="0" err="1" smtClean="0"/>
              <a:t>Intialize</a:t>
            </a:r>
            <a:r>
              <a:rPr lang="en-US" dirty="0" smtClean="0"/>
              <a:t> all</a:t>
            </a:r>
            <a:endParaRPr lang="en-US" dirty="0"/>
          </a:p>
        </p:txBody>
      </p:sp>
      <p:sp>
        <p:nvSpPr>
          <p:cNvPr id="18" name="Left Brace 17"/>
          <p:cNvSpPr/>
          <p:nvPr/>
        </p:nvSpPr>
        <p:spPr>
          <a:xfrm>
            <a:off x="949570" y="990600"/>
            <a:ext cx="34583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5759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36" y="152400"/>
            <a:ext cx="8714664" cy="1524000"/>
          </a:xfrm>
          <a:solidFill>
            <a:schemeClr val="accent1">
              <a:lumMod val="20000"/>
              <a:lumOff val="80000"/>
            </a:schemeClr>
          </a:solidFill>
        </p:spPr>
        <p:txBody>
          <a:bodyPr>
            <a:normAutofit/>
          </a:bodyPr>
          <a:lstStyle/>
          <a:p>
            <a:r>
              <a:rPr lang="en-US" dirty="0" smtClean="0"/>
              <a:t>Typical Problems for </a:t>
            </a:r>
            <a:r>
              <a:rPr lang="en-US" dirty="0" err="1" smtClean="0"/>
              <a:t>homeworks</a:t>
            </a:r>
            <a:r>
              <a:rPr lang="en-US" dirty="0" smtClean="0"/>
              <a:t>, quizzes and projects</a:t>
            </a:r>
            <a:endParaRPr lang="en-US" dirty="0"/>
          </a:p>
        </p:txBody>
      </p:sp>
      <p:sp>
        <p:nvSpPr>
          <p:cNvPr id="3" name="Content Placeholder 2"/>
          <p:cNvSpPr>
            <a:spLocks noGrp="1"/>
          </p:cNvSpPr>
          <p:nvPr>
            <p:ph idx="1"/>
          </p:nvPr>
        </p:nvSpPr>
        <p:spPr>
          <a:xfrm>
            <a:off x="200736" y="1828800"/>
            <a:ext cx="8763000" cy="4953000"/>
          </a:xfrm>
        </p:spPr>
        <p:txBody>
          <a:bodyPr>
            <a:normAutofit fontScale="70000" lnSpcReduction="20000"/>
          </a:bodyPr>
          <a:lstStyle/>
          <a:p>
            <a:pPr marL="514350" indent="-514350">
              <a:buFont typeface="+mj-lt"/>
              <a:buAutoNum type="arabicPeriod"/>
            </a:pPr>
            <a:r>
              <a:rPr lang="en-US" dirty="0" smtClean="0"/>
              <a:t>Create shy </a:t>
            </a:r>
            <a:r>
              <a:rPr lang="en-US" dirty="0" err="1" smtClean="0"/>
              <a:t>Braitenberg</a:t>
            </a:r>
            <a:r>
              <a:rPr lang="en-US" dirty="0" smtClean="0"/>
              <a:t> Vehicle based on principles explained in this set of slides.</a:t>
            </a:r>
          </a:p>
          <a:p>
            <a:pPr marL="514350" indent="-514350">
              <a:buFont typeface="+mj-lt"/>
              <a:buAutoNum type="arabicPeriod"/>
            </a:pPr>
            <a:r>
              <a:rPr lang="en-US" dirty="0" smtClean="0"/>
              <a:t>Create shy</a:t>
            </a:r>
            <a:r>
              <a:rPr lang="en-US" dirty="0"/>
              <a:t> </a:t>
            </a:r>
            <a:r>
              <a:rPr lang="en-US" dirty="0" err="1" smtClean="0"/>
              <a:t>Braitenberg</a:t>
            </a:r>
            <a:r>
              <a:rPr lang="en-US" dirty="0" smtClean="0"/>
              <a:t> </a:t>
            </a:r>
            <a:r>
              <a:rPr lang="en-US" dirty="0"/>
              <a:t>Vehicle </a:t>
            </a:r>
            <a:r>
              <a:rPr lang="en-US" dirty="0" smtClean="0"/>
              <a:t>that you can control its “shyness”</a:t>
            </a:r>
          </a:p>
          <a:p>
            <a:pPr marL="514350" indent="-514350">
              <a:buFont typeface="+mj-lt"/>
              <a:buAutoNum type="arabicPeriod"/>
            </a:pPr>
            <a:r>
              <a:rPr lang="en-US" dirty="0"/>
              <a:t>C</a:t>
            </a:r>
            <a:r>
              <a:rPr lang="en-US" dirty="0" smtClean="0"/>
              <a:t>reate  aggressive </a:t>
            </a:r>
            <a:r>
              <a:rPr lang="en-US" dirty="0" err="1"/>
              <a:t>Braitenberg</a:t>
            </a:r>
            <a:r>
              <a:rPr lang="en-US" dirty="0"/>
              <a:t> </a:t>
            </a:r>
            <a:r>
              <a:rPr lang="en-US" dirty="0" smtClean="0"/>
              <a:t>Vehicle with probabilistic behaviors, based on “pseudo-quantum” logic from this set of slides.</a:t>
            </a:r>
          </a:p>
          <a:p>
            <a:pPr marL="514350" indent="-514350">
              <a:buFont typeface="+mj-lt"/>
              <a:buAutoNum type="arabicPeriod"/>
            </a:pPr>
            <a:r>
              <a:rPr lang="en-US" dirty="0" smtClean="0"/>
              <a:t>Create a </a:t>
            </a:r>
            <a:r>
              <a:rPr lang="en-US" dirty="0" err="1"/>
              <a:t>Braitenberg</a:t>
            </a:r>
            <a:r>
              <a:rPr lang="en-US" dirty="0"/>
              <a:t> </a:t>
            </a:r>
            <a:r>
              <a:rPr lang="en-US" dirty="0" smtClean="0"/>
              <a:t>Vehicle that with clasping your hands you can change the behavior from shy to aggressive and vice versa. The robot should have probabilistic behavior and behave differently in every moment of time, with high probability.</a:t>
            </a:r>
          </a:p>
          <a:p>
            <a:pPr marL="514350" indent="-514350">
              <a:buFont typeface="+mj-lt"/>
              <a:buAutoNum type="arabicPeriod"/>
            </a:pPr>
            <a:r>
              <a:rPr lang="en-US" dirty="0" smtClean="0"/>
              <a:t>Create a </a:t>
            </a:r>
            <a:r>
              <a:rPr lang="en-US" dirty="0" err="1"/>
              <a:t>Braitenberg</a:t>
            </a:r>
            <a:r>
              <a:rPr lang="en-US" dirty="0"/>
              <a:t> Vehicle </a:t>
            </a:r>
            <a:r>
              <a:rPr lang="en-US" dirty="0" smtClean="0"/>
              <a:t>(mobile robot) with lights on top of head, observe two robots interaction. Change robots’ behaviors using parameters.</a:t>
            </a:r>
          </a:p>
          <a:p>
            <a:pPr marL="514350" indent="-514350">
              <a:buFont typeface="+mj-lt"/>
              <a:buAutoNum type="arabicPeriod"/>
            </a:pPr>
            <a:r>
              <a:rPr lang="en-US" dirty="0" smtClean="0"/>
              <a:t>Create a humanoid robot based on the principles discussed in this set of slides.</a:t>
            </a:r>
          </a:p>
          <a:p>
            <a:pPr marL="514350" indent="-514350">
              <a:buFont typeface="+mj-lt"/>
              <a:buAutoNum type="arabicPeriod"/>
            </a:pPr>
            <a:r>
              <a:rPr lang="en-US" dirty="0" smtClean="0"/>
              <a:t>Combine the logic from this set of slides with fuzzy logic to describe behavior of some robot.</a:t>
            </a:r>
            <a:endParaRPr lang="en-US" dirty="0"/>
          </a:p>
        </p:txBody>
      </p:sp>
    </p:spTree>
    <p:extLst>
      <p:ext uri="{BB962C8B-B14F-4D97-AF65-F5344CB8AC3E}">
        <p14:creationId xmlns:p14="http://schemas.microsoft.com/office/powerpoint/2010/main" val="129478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Example of quantum robot: </a:t>
            </a:r>
            <a:br>
              <a:rPr lang="en-US" b="1" dirty="0" smtClean="0">
                <a:solidFill>
                  <a:srgbClr val="FF0000"/>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deterministic </a:t>
            </a:r>
            <a:r>
              <a:rPr lang="en-US" b="1" dirty="0" err="1" smtClean="0">
                <a:effectLst>
                  <a:outerShdw blurRad="38100" dist="38100" dir="2700000" algn="tl">
                    <a:srgbClr val="000000">
                      <a:alpha val="43137"/>
                    </a:srgbClr>
                  </a:outerShdw>
                </a:effectLst>
              </a:rPr>
              <a:t>permutative</a:t>
            </a:r>
            <a:r>
              <a:rPr lang="en-US" b="1" dirty="0" smtClean="0">
                <a:effectLst>
                  <a:outerShdw blurRad="38100" dist="38100" dir="2700000" algn="tl">
                    <a:srgbClr val="000000">
                      <a:alpha val="43137"/>
                    </a:srgbClr>
                  </a:outerShdw>
                </a:effectLst>
              </a:rPr>
              <a:t> matrix</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106083542"/>
              </p:ext>
            </p:extLst>
          </p:nvPr>
        </p:nvGraphicFramePr>
        <p:xfrm>
          <a:off x="838200" y="2668012"/>
          <a:ext cx="6096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t>1</a:t>
                      </a: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extLst>
                  <a:ext uri="{0D108BD9-81ED-4DB2-BD59-A6C34878D82A}">
                    <a16:rowId xmlns:a16="http://schemas.microsoft.com/office/drawing/2014/main" val="10000"/>
                  </a:ext>
                </a:extLst>
              </a:tr>
              <a:tr h="370840">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rPr>
                        <a:t>1</a:t>
                      </a:r>
                      <a:endParaRPr lang="en-US" b="1"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1"/>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dirty="0" smtClean="0">
                          <a:solidFill>
                            <a:schemeClr val="bg1"/>
                          </a:solidFill>
                        </a:rPr>
                        <a:t>1</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2"/>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3"/>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4"/>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5"/>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extLst>
                  <a:ext uri="{0D108BD9-81ED-4DB2-BD59-A6C34878D82A}">
                    <a16:rowId xmlns:a16="http://schemas.microsoft.com/office/drawing/2014/main" val="10006"/>
                  </a:ext>
                </a:extLst>
              </a:tr>
              <a:tr h="370840">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76200" y="266801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6" name="TextBox 5"/>
          <p:cNvSpPr txBox="1"/>
          <p:nvPr/>
        </p:nvSpPr>
        <p:spPr>
          <a:xfrm>
            <a:off x="914400" y="2126079"/>
            <a:ext cx="6565710" cy="461665"/>
          </a:xfrm>
          <a:prstGeom prst="rect">
            <a:avLst/>
          </a:prstGeom>
          <a:noFill/>
        </p:spPr>
        <p:txBody>
          <a:bodyPr wrap="square" rtlCol="0">
            <a:spAutoFit/>
          </a:bodyPr>
          <a:lstStyle/>
          <a:p>
            <a:r>
              <a:rPr lang="en-US" sz="2400" dirty="0" smtClean="0"/>
              <a:t>000    001    010    011     100    101    110    111</a:t>
            </a:r>
            <a:endParaRPr lang="en-US" sz="2400" dirty="0"/>
          </a:p>
        </p:txBody>
      </p:sp>
      <p:sp>
        <p:nvSpPr>
          <p:cNvPr id="11" name="TextBox 10"/>
          <p:cNvSpPr txBox="1"/>
          <p:nvPr/>
        </p:nvSpPr>
        <p:spPr>
          <a:xfrm>
            <a:off x="7312356" y="2627878"/>
            <a:ext cx="335507" cy="3046988"/>
          </a:xfrm>
          <a:prstGeom prst="rect">
            <a:avLst/>
          </a:prstGeom>
          <a:solidFill>
            <a:schemeClr val="tx2">
              <a:lumMod val="20000"/>
              <a:lumOff val="80000"/>
            </a:schemeClr>
          </a:solidFill>
        </p:spPr>
        <p:txBody>
          <a:bodyPr wrap="square" rtlCol="0">
            <a:spAutoFit/>
          </a:bodyPr>
          <a:lstStyle/>
          <a:p>
            <a:r>
              <a:rPr lang="en-US" sz="2400" dirty="0" smtClean="0"/>
              <a:t>0 0 1</a:t>
            </a:r>
          </a:p>
          <a:p>
            <a:r>
              <a:rPr lang="en-US" sz="2400" dirty="0" smtClean="0"/>
              <a:t>0</a:t>
            </a:r>
          </a:p>
          <a:p>
            <a:r>
              <a:rPr lang="en-US" sz="2400" dirty="0" smtClean="0"/>
              <a:t>0</a:t>
            </a:r>
          </a:p>
          <a:p>
            <a:r>
              <a:rPr lang="en-US" sz="2400" dirty="0" smtClean="0"/>
              <a:t>0</a:t>
            </a:r>
          </a:p>
          <a:p>
            <a:r>
              <a:rPr lang="en-US" sz="2400" dirty="0" smtClean="0"/>
              <a:t>0</a:t>
            </a:r>
          </a:p>
          <a:p>
            <a:r>
              <a:rPr lang="en-US" sz="2400" dirty="0"/>
              <a:t>0</a:t>
            </a:r>
          </a:p>
        </p:txBody>
      </p:sp>
      <p:sp>
        <p:nvSpPr>
          <p:cNvPr id="12" name="TextBox 11"/>
          <p:cNvSpPr txBox="1"/>
          <p:nvPr/>
        </p:nvSpPr>
        <p:spPr>
          <a:xfrm>
            <a:off x="8305800" y="2623001"/>
            <a:ext cx="335507" cy="3046988"/>
          </a:xfrm>
          <a:prstGeom prst="rect">
            <a:avLst/>
          </a:prstGeom>
          <a:solidFill>
            <a:schemeClr val="tx2">
              <a:lumMod val="20000"/>
              <a:lumOff val="80000"/>
            </a:schemeClr>
          </a:solidFill>
        </p:spPr>
        <p:txBody>
          <a:bodyPr wrap="square" rtlCol="0">
            <a:spAutoFit/>
          </a:bodyPr>
          <a:lstStyle/>
          <a:p>
            <a:r>
              <a:rPr lang="en-US" sz="2400" dirty="0" smtClean="0"/>
              <a:t>0 0 0</a:t>
            </a:r>
          </a:p>
          <a:p>
            <a:r>
              <a:rPr lang="en-US" sz="2400" dirty="0" smtClean="0"/>
              <a:t>1</a:t>
            </a:r>
          </a:p>
          <a:p>
            <a:r>
              <a:rPr lang="en-US" sz="2400" dirty="0" smtClean="0"/>
              <a:t>0</a:t>
            </a:r>
          </a:p>
          <a:p>
            <a:r>
              <a:rPr lang="en-US" sz="2400" dirty="0" smtClean="0"/>
              <a:t>0</a:t>
            </a:r>
          </a:p>
          <a:p>
            <a:r>
              <a:rPr lang="en-US" sz="2400" dirty="0" smtClean="0"/>
              <a:t>0</a:t>
            </a:r>
          </a:p>
          <a:p>
            <a:r>
              <a:rPr lang="en-US" sz="2400" dirty="0"/>
              <a:t>0</a:t>
            </a:r>
          </a:p>
        </p:txBody>
      </p:sp>
      <p:sp>
        <p:nvSpPr>
          <p:cNvPr id="13" name="TextBox 12"/>
          <p:cNvSpPr txBox="1"/>
          <p:nvPr/>
        </p:nvSpPr>
        <p:spPr>
          <a:xfrm>
            <a:off x="7793725" y="3761774"/>
            <a:ext cx="177419" cy="769441"/>
          </a:xfrm>
          <a:prstGeom prst="rect">
            <a:avLst/>
          </a:prstGeom>
          <a:noFill/>
        </p:spPr>
        <p:txBody>
          <a:bodyPr wrap="square" rtlCol="0">
            <a:spAutoFit/>
          </a:bodyPr>
          <a:lstStyle/>
          <a:p>
            <a:r>
              <a:rPr lang="en-US" sz="4400" dirty="0" smtClean="0"/>
              <a:t>=</a:t>
            </a:r>
            <a:endParaRPr lang="en-US" sz="4400" dirty="0"/>
          </a:p>
        </p:txBody>
      </p:sp>
      <p:sp>
        <p:nvSpPr>
          <p:cNvPr id="14" name="TextBox 13"/>
          <p:cNvSpPr txBox="1"/>
          <p:nvPr/>
        </p:nvSpPr>
        <p:spPr>
          <a:xfrm>
            <a:off x="6934200" y="3761774"/>
            <a:ext cx="45719" cy="769440"/>
          </a:xfrm>
          <a:prstGeom prst="rect">
            <a:avLst/>
          </a:prstGeom>
          <a:noFill/>
        </p:spPr>
        <p:txBody>
          <a:bodyPr wrap="square" rtlCol="0">
            <a:spAutoFit/>
          </a:bodyPr>
          <a:lstStyle/>
          <a:p>
            <a:r>
              <a:rPr lang="en-US" sz="4400" dirty="0" smtClean="0"/>
              <a:t>*</a:t>
            </a:r>
            <a:endParaRPr lang="en-US" sz="4400" dirty="0"/>
          </a:p>
        </p:txBody>
      </p:sp>
      <p:cxnSp>
        <p:nvCxnSpPr>
          <p:cNvPr id="16" name="Straight Arrow Connector 15"/>
          <p:cNvCxnSpPr/>
          <p:nvPr/>
        </p:nvCxnSpPr>
        <p:spPr>
          <a:xfrm flipV="1">
            <a:off x="2514600" y="571500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6172200"/>
            <a:ext cx="2438400" cy="646331"/>
          </a:xfrm>
          <a:prstGeom prst="rect">
            <a:avLst/>
          </a:prstGeom>
          <a:noFill/>
        </p:spPr>
        <p:txBody>
          <a:bodyPr wrap="square" rtlCol="0">
            <a:spAutoFit/>
          </a:bodyPr>
          <a:lstStyle/>
          <a:p>
            <a:r>
              <a:rPr lang="en-US" dirty="0" smtClean="0"/>
              <a:t>Matrix represents transformation</a:t>
            </a:r>
            <a:endParaRPr lang="en-US" dirty="0"/>
          </a:p>
        </p:txBody>
      </p:sp>
      <p:sp>
        <p:nvSpPr>
          <p:cNvPr id="18" name="TextBox 17"/>
          <p:cNvSpPr txBox="1"/>
          <p:nvPr/>
        </p:nvSpPr>
        <p:spPr>
          <a:xfrm>
            <a:off x="5029200" y="6082163"/>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old</a:t>
            </a:r>
            <a:r>
              <a:rPr lang="en-US" dirty="0" smtClean="0"/>
              <a:t> state</a:t>
            </a:r>
            <a:endParaRPr lang="en-US" dirty="0"/>
          </a:p>
        </p:txBody>
      </p:sp>
      <p:cxnSp>
        <p:nvCxnSpPr>
          <p:cNvPr id="19" name="Straight Arrow Connector 18"/>
          <p:cNvCxnSpPr/>
          <p:nvPr/>
        </p:nvCxnSpPr>
        <p:spPr>
          <a:xfrm flipV="1">
            <a:off x="6482685" y="568612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75185" y="6451495"/>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new</a:t>
            </a:r>
            <a:r>
              <a:rPr lang="en-US" dirty="0" smtClean="0"/>
              <a:t> state</a:t>
            </a:r>
            <a:endParaRPr lang="en-US" dirty="0"/>
          </a:p>
        </p:txBody>
      </p:sp>
      <p:cxnSp>
        <p:nvCxnSpPr>
          <p:cNvPr id="21" name="Straight Arrow Connector 20"/>
          <p:cNvCxnSpPr/>
          <p:nvPr/>
        </p:nvCxnSpPr>
        <p:spPr>
          <a:xfrm flipV="1">
            <a:off x="8052248" y="5758128"/>
            <a:ext cx="586215" cy="737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3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Example of quantum robot: </a:t>
            </a:r>
            <a:br>
              <a:rPr lang="en-US" b="1" dirty="0" smtClean="0">
                <a:solidFill>
                  <a:srgbClr val="FF0000"/>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deterministic </a:t>
            </a:r>
            <a:r>
              <a:rPr lang="en-US" b="1" dirty="0" err="1" smtClean="0">
                <a:effectLst>
                  <a:outerShdw blurRad="38100" dist="38100" dir="2700000" algn="tl">
                    <a:srgbClr val="000000">
                      <a:alpha val="43137"/>
                    </a:srgbClr>
                  </a:outerShdw>
                </a:effectLst>
              </a:rPr>
              <a:t>permutative</a:t>
            </a:r>
            <a:r>
              <a:rPr lang="en-US" b="1" dirty="0" smtClean="0">
                <a:effectLst>
                  <a:outerShdw blurRad="38100" dist="38100" dir="2700000" algn="tl">
                    <a:srgbClr val="000000">
                      <a:alpha val="43137"/>
                    </a:srgbClr>
                  </a:outerShdw>
                </a:effectLst>
              </a:rPr>
              <a:t> matrix</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106083542"/>
              </p:ext>
            </p:extLst>
          </p:nvPr>
        </p:nvGraphicFramePr>
        <p:xfrm>
          <a:off x="838200" y="2668012"/>
          <a:ext cx="6096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t>1</a:t>
                      </a: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extLst>
                  <a:ext uri="{0D108BD9-81ED-4DB2-BD59-A6C34878D82A}">
                    <a16:rowId xmlns:a16="http://schemas.microsoft.com/office/drawing/2014/main" val="10000"/>
                  </a:ext>
                </a:extLst>
              </a:tr>
              <a:tr h="370840">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rPr>
                        <a:t>1</a:t>
                      </a:r>
                      <a:endParaRPr lang="en-US" b="1"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1"/>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dirty="0" smtClean="0">
                          <a:solidFill>
                            <a:schemeClr val="bg1"/>
                          </a:solidFill>
                        </a:rPr>
                        <a:t>1</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2"/>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3"/>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4"/>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5"/>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extLst>
                  <a:ext uri="{0D108BD9-81ED-4DB2-BD59-A6C34878D82A}">
                    <a16:rowId xmlns:a16="http://schemas.microsoft.com/office/drawing/2014/main" val="10006"/>
                  </a:ext>
                </a:extLst>
              </a:tr>
              <a:tr h="370840">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76200" y="266801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6" name="TextBox 5"/>
          <p:cNvSpPr txBox="1"/>
          <p:nvPr/>
        </p:nvSpPr>
        <p:spPr>
          <a:xfrm>
            <a:off x="914400" y="2126079"/>
            <a:ext cx="6565710" cy="461665"/>
          </a:xfrm>
          <a:prstGeom prst="rect">
            <a:avLst/>
          </a:prstGeom>
          <a:noFill/>
        </p:spPr>
        <p:txBody>
          <a:bodyPr wrap="square" rtlCol="0">
            <a:spAutoFit/>
          </a:bodyPr>
          <a:lstStyle/>
          <a:p>
            <a:r>
              <a:rPr lang="en-US" sz="2400" dirty="0" smtClean="0"/>
              <a:t>000    001    010    011     100    101    110    111</a:t>
            </a:r>
            <a:endParaRPr lang="en-US" sz="2400" dirty="0"/>
          </a:p>
        </p:txBody>
      </p:sp>
      <p:sp>
        <p:nvSpPr>
          <p:cNvPr id="11" name="TextBox 10"/>
          <p:cNvSpPr txBox="1"/>
          <p:nvPr/>
        </p:nvSpPr>
        <p:spPr>
          <a:xfrm>
            <a:off x="7312356" y="2627878"/>
            <a:ext cx="335507" cy="3046988"/>
          </a:xfrm>
          <a:prstGeom prst="rect">
            <a:avLst/>
          </a:prstGeom>
          <a:solidFill>
            <a:schemeClr val="tx2">
              <a:lumMod val="20000"/>
              <a:lumOff val="80000"/>
            </a:schemeClr>
          </a:solidFill>
        </p:spPr>
        <p:txBody>
          <a:bodyPr wrap="square" rtlCol="0">
            <a:spAutoFit/>
          </a:bodyPr>
          <a:lstStyle/>
          <a:p>
            <a:r>
              <a:rPr lang="en-US" sz="2400" dirty="0" smtClean="0"/>
              <a:t>0 0 1</a:t>
            </a:r>
          </a:p>
          <a:p>
            <a:r>
              <a:rPr lang="en-US" sz="2400" dirty="0" smtClean="0"/>
              <a:t>0</a:t>
            </a:r>
          </a:p>
          <a:p>
            <a:r>
              <a:rPr lang="en-US" sz="2400" dirty="0" smtClean="0"/>
              <a:t>0</a:t>
            </a:r>
          </a:p>
          <a:p>
            <a:r>
              <a:rPr lang="en-US" sz="2400" dirty="0" smtClean="0"/>
              <a:t>0</a:t>
            </a:r>
          </a:p>
          <a:p>
            <a:r>
              <a:rPr lang="en-US" sz="2400" dirty="0" smtClean="0"/>
              <a:t>0</a:t>
            </a:r>
          </a:p>
          <a:p>
            <a:r>
              <a:rPr lang="en-US" sz="2400" dirty="0"/>
              <a:t>0</a:t>
            </a:r>
          </a:p>
        </p:txBody>
      </p:sp>
      <p:sp>
        <p:nvSpPr>
          <p:cNvPr id="12" name="TextBox 11"/>
          <p:cNvSpPr txBox="1"/>
          <p:nvPr/>
        </p:nvSpPr>
        <p:spPr>
          <a:xfrm>
            <a:off x="8305800" y="2623001"/>
            <a:ext cx="335507" cy="3046988"/>
          </a:xfrm>
          <a:prstGeom prst="rect">
            <a:avLst/>
          </a:prstGeom>
          <a:solidFill>
            <a:schemeClr val="tx2">
              <a:lumMod val="20000"/>
              <a:lumOff val="80000"/>
            </a:schemeClr>
          </a:solidFill>
        </p:spPr>
        <p:txBody>
          <a:bodyPr wrap="square" rtlCol="0">
            <a:spAutoFit/>
          </a:bodyPr>
          <a:lstStyle/>
          <a:p>
            <a:r>
              <a:rPr lang="en-US" sz="2400" dirty="0" smtClean="0"/>
              <a:t>0 0 0</a:t>
            </a:r>
          </a:p>
          <a:p>
            <a:r>
              <a:rPr lang="en-US" sz="2400" dirty="0" smtClean="0"/>
              <a:t>1</a:t>
            </a:r>
          </a:p>
          <a:p>
            <a:r>
              <a:rPr lang="en-US" sz="2400" dirty="0" smtClean="0"/>
              <a:t>0</a:t>
            </a:r>
          </a:p>
          <a:p>
            <a:r>
              <a:rPr lang="en-US" sz="2400" dirty="0" smtClean="0"/>
              <a:t>0</a:t>
            </a:r>
          </a:p>
          <a:p>
            <a:r>
              <a:rPr lang="en-US" sz="2400" dirty="0" smtClean="0"/>
              <a:t>0</a:t>
            </a:r>
          </a:p>
          <a:p>
            <a:r>
              <a:rPr lang="en-US" sz="2400" dirty="0"/>
              <a:t>0</a:t>
            </a:r>
          </a:p>
        </p:txBody>
      </p:sp>
      <p:sp>
        <p:nvSpPr>
          <p:cNvPr id="13" name="TextBox 12"/>
          <p:cNvSpPr txBox="1"/>
          <p:nvPr/>
        </p:nvSpPr>
        <p:spPr>
          <a:xfrm>
            <a:off x="7793725" y="3761774"/>
            <a:ext cx="177419" cy="769441"/>
          </a:xfrm>
          <a:prstGeom prst="rect">
            <a:avLst/>
          </a:prstGeom>
          <a:noFill/>
        </p:spPr>
        <p:txBody>
          <a:bodyPr wrap="square" rtlCol="0">
            <a:spAutoFit/>
          </a:bodyPr>
          <a:lstStyle/>
          <a:p>
            <a:r>
              <a:rPr lang="en-US" sz="4400" dirty="0" smtClean="0"/>
              <a:t>=</a:t>
            </a:r>
            <a:endParaRPr lang="en-US" sz="4400" dirty="0"/>
          </a:p>
        </p:txBody>
      </p:sp>
      <p:sp>
        <p:nvSpPr>
          <p:cNvPr id="14" name="TextBox 13"/>
          <p:cNvSpPr txBox="1"/>
          <p:nvPr/>
        </p:nvSpPr>
        <p:spPr>
          <a:xfrm>
            <a:off x="6934200" y="3761774"/>
            <a:ext cx="45719" cy="769440"/>
          </a:xfrm>
          <a:prstGeom prst="rect">
            <a:avLst/>
          </a:prstGeom>
          <a:noFill/>
        </p:spPr>
        <p:txBody>
          <a:bodyPr wrap="square" rtlCol="0">
            <a:spAutoFit/>
          </a:bodyPr>
          <a:lstStyle/>
          <a:p>
            <a:r>
              <a:rPr lang="en-US" sz="4400" dirty="0" smtClean="0"/>
              <a:t>*</a:t>
            </a:r>
            <a:endParaRPr lang="en-US" sz="4400" dirty="0"/>
          </a:p>
        </p:txBody>
      </p:sp>
      <p:cxnSp>
        <p:nvCxnSpPr>
          <p:cNvPr id="16" name="Straight Arrow Connector 15"/>
          <p:cNvCxnSpPr/>
          <p:nvPr/>
        </p:nvCxnSpPr>
        <p:spPr>
          <a:xfrm flipV="1">
            <a:off x="2514600" y="571500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6172200"/>
            <a:ext cx="2438400" cy="646331"/>
          </a:xfrm>
          <a:prstGeom prst="rect">
            <a:avLst/>
          </a:prstGeom>
          <a:noFill/>
        </p:spPr>
        <p:txBody>
          <a:bodyPr wrap="square" rtlCol="0">
            <a:spAutoFit/>
          </a:bodyPr>
          <a:lstStyle/>
          <a:p>
            <a:r>
              <a:rPr lang="en-US" dirty="0" smtClean="0"/>
              <a:t>Matrix represents transformation</a:t>
            </a:r>
            <a:endParaRPr lang="en-US" dirty="0"/>
          </a:p>
        </p:txBody>
      </p:sp>
      <p:sp>
        <p:nvSpPr>
          <p:cNvPr id="18" name="TextBox 17"/>
          <p:cNvSpPr txBox="1"/>
          <p:nvPr/>
        </p:nvSpPr>
        <p:spPr>
          <a:xfrm>
            <a:off x="5029200" y="6082163"/>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old</a:t>
            </a:r>
            <a:r>
              <a:rPr lang="en-US" dirty="0" smtClean="0"/>
              <a:t> state</a:t>
            </a:r>
            <a:endParaRPr lang="en-US" dirty="0"/>
          </a:p>
        </p:txBody>
      </p:sp>
      <p:cxnSp>
        <p:nvCxnSpPr>
          <p:cNvPr id="19" name="Straight Arrow Connector 18"/>
          <p:cNvCxnSpPr/>
          <p:nvPr/>
        </p:nvCxnSpPr>
        <p:spPr>
          <a:xfrm flipV="1">
            <a:off x="6482685" y="568612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75185" y="6451495"/>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new</a:t>
            </a:r>
            <a:r>
              <a:rPr lang="en-US" dirty="0" smtClean="0"/>
              <a:t> state</a:t>
            </a:r>
            <a:endParaRPr lang="en-US" dirty="0"/>
          </a:p>
        </p:txBody>
      </p:sp>
      <p:cxnSp>
        <p:nvCxnSpPr>
          <p:cNvPr id="21" name="Straight Arrow Connector 20"/>
          <p:cNvCxnSpPr/>
          <p:nvPr/>
        </p:nvCxnSpPr>
        <p:spPr>
          <a:xfrm flipV="1">
            <a:off x="8052248" y="5758128"/>
            <a:ext cx="586215" cy="737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4400" y="1432248"/>
            <a:ext cx="6160827" cy="461665"/>
          </a:xfrm>
          <a:prstGeom prst="rect">
            <a:avLst/>
          </a:prstGeom>
          <a:solidFill>
            <a:schemeClr val="tx2">
              <a:lumMod val="20000"/>
              <a:lumOff val="80000"/>
            </a:schemeClr>
          </a:solidFill>
        </p:spPr>
        <p:txBody>
          <a:bodyPr wrap="square" rtlCol="0">
            <a:spAutoFit/>
          </a:bodyPr>
          <a:lstStyle/>
          <a:p>
            <a:r>
              <a:rPr lang="en-US" sz="2400" dirty="0" smtClean="0"/>
              <a:t>0           0         1        0           0        0</a:t>
            </a:r>
            <a:r>
              <a:rPr lang="en-US" sz="2400" dirty="0"/>
              <a:t> </a:t>
            </a:r>
            <a:r>
              <a:rPr lang="en-US" sz="2400" dirty="0" smtClean="0"/>
              <a:t>      0        0</a:t>
            </a:r>
            <a:endParaRPr lang="en-US" sz="2400" dirty="0"/>
          </a:p>
        </p:txBody>
      </p:sp>
      <p:sp>
        <p:nvSpPr>
          <p:cNvPr id="24" name="TextBox 23"/>
          <p:cNvSpPr txBox="1"/>
          <p:nvPr/>
        </p:nvSpPr>
        <p:spPr>
          <a:xfrm>
            <a:off x="8594963" y="263147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Tree>
    <p:extLst>
      <p:ext uri="{BB962C8B-B14F-4D97-AF65-F5344CB8AC3E}">
        <p14:creationId xmlns:p14="http://schemas.microsoft.com/office/powerpoint/2010/main" val="65165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Example of quantum robot: </a:t>
            </a:r>
            <a:br>
              <a:rPr lang="en-US" b="1" dirty="0" smtClean="0">
                <a:solidFill>
                  <a:srgbClr val="FF0000"/>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deterministic non-</a:t>
            </a:r>
            <a:r>
              <a:rPr lang="en-US" b="1" dirty="0" err="1" smtClean="0">
                <a:effectLst>
                  <a:outerShdw blurRad="38100" dist="38100" dir="2700000" algn="tl">
                    <a:srgbClr val="000000">
                      <a:alpha val="43137"/>
                    </a:srgbClr>
                  </a:outerShdw>
                </a:effectLst>
              </a:rPr>
              <a:t>permutative</a:t>
            </a:r>
            <a:r>
              <a:rPr lang="en-US" b="1" dirty="0" smtClean="0">
                <a:effectLst>
                  <a:outerShdw blurRad="38100" dist="38100" dir="2700000" algn="tl">
                    <a:srgbClr val="000000">
                      <a:alpha val="43137"/>
                    </a:srgbClr>
                  </a:outerShdw>
                </a:effectLst>
              </a:rPr>
              <a:t> matrix</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925786260"/>
              </p:ext>
            </p:extLst>
          </p:nvPr>
        </p:nvGraphicFramePr>
        <p:xfrm>
          <a:off x="1524000" y="2668012"/>
          <a:ext cx="6096000" cy="2996188"/>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t>4</a:t>
                      </a: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extLst>
                  <a:ext uri="{0D108BD9-81ED-4DB2-BD59-A6C34878D82A}">
                    <a16:rowId xmlns:a16="http://schemas.microsoft.com/office/drawing/2014/main" val="10000"/>
                  </a:ext>
                </a:extLst>
              </a:tr>
              <a:tr h="370840">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rPr>
                        <a:t>7</a:t>
                      </a:r>
                      <a:endParaRPr lang="en-US" b="1"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1"/>
                  </a:ext>
                </a:extLst>
              </a:tr>
              <a:tr h="400308">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dirty="0" smtClean="0">
                          <a:solidFill>
                            <a:schemeClr val="bg1"/>
                          </a:solidFill>
                        </a:rPr>
                        <a:t>1</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effectLst>
                            <a:outerShdw blurRad="38100" dist="38100" dir="2700000" algn="tl">
                              <a:srgbClr val="000000">
                                <a:alpha val="43137"/>
                              </a:srgbClr>
                            </a:outerShdw>
                          </a:effectLst>
                        </a:rPr>
                        <a:t>4</a:t>
                      </a:r>
                    </a:p>
                  </a:txBody>
                  <a:tcPr>
                    <a:solidFill>
                      <a:schemeClr val="accent1"/>
                    </a:solidFill>
                  </a:tcPr>
                </a:tc>
                <a:extLst>
                  <a:ext uri="{0D108BD9-81ED-4DB2-BD59-A6C34878D82A}">
                    <a16:rowId xmlns:a16="http://schemas.microsoft.com/office/drawing/2014/main" val="10002"/>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5</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3"/>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6</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4"/>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5</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5"/>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4</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extLst>
                  <a:ext uri="{0D108BD9-81ED-4DB2-BD59-A6C34878D82A}">
                    <a16:rowId xmlns:a16="http://schemas.microsoft.com/office/drawing/2014/main" val="10006"/>
                  </a:ext>
                </a:extLst>
              </a:tr>
              <a:tr h="370840">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762000" y="266801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6" name="TextBox 5"/>
          <p:cNvSpPr txBox="1"/>
          <p:nvPr/>
        </p:nvSpPr>
        <p:spPr>
          <a:xfrm>
            <a:off x="1600200" y="2126079"/>
            <a:ext cx="6565710" cy="461665"/>
          </a:xfrm>
          <a:prstGeom prst="rect">
            <a:avLst/>
          </a:prstGeom>
          <a:noFill/>
        </p:spPr>
        <p:txBody>
          <a:bodyPr wrap="square" rtlCol="0">
            <a:spAutoFit/>
          </a:bodyPr>
          <a:lstStyle/>
          <a:p>
            <a:r>
              <a:rPr lang="en-US" sz="2400" dirty="0" smtClean="0"/>
              <a:t>000    001    010    011     100    101    110    111</a:t>
            </a:r>
            <a:endParaRPr lang="en-US" sz="2400" dirty="0"/>
          </a:p>
        </p:txBody>
      </p:sp>
      <p:sp>
        <p:nvSpPr>
          <p:cNvPr id="7" name="TextBox 6"/>
          <p:cNvSpPr txBox="1"/>
          <p:nvPr/>
        </p:nvSpPr>
        <p:spPr>
          <a:xfrm>
            <a:off x="2971800" y="1403945"/>
            <a:ext cx="4965510" cy="369332"/>
          </a:xfrm>
          <a:prstGeom prst="rect">
            <a:avLst/>
          </a:prstGeom>
          <a:noFill/>
        </p:spPr>
        <p:txBody>
          <a:bodyPr wrap="square" rtlCol="0">
            <a:spAutoFit/>
          </a:bodyPr>
          <a:lstStyle/>
          <a:p>
            <a:r>
              <a:rPr lang="en-US" dirty="0" smtClean="0"/>
              <a:t>Total state of inputs and internal states</a:t>
            </a:r>
            <a:endParaRPr lang="en-US" dirty="0"/>
          </a:p>
        </p:txBody>
      </p:sp>
      <p:sp>
        <p:nvSpPr>
          <p:cNvPr id="8" name="Down Arrow 7"/>
          <p:cNvSpPr/>
          <p:nvPr/>
        </p:nvSpPr>
        <p:spPr>
          <a:xfrm>
            <a:off x="2743200" y="1579610"/>
            <a:ext cx="228600" cy="466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800" y="6172200"/>
            <a:ext cx="4965510" cy="369332"/>
          </a:xfrm>
          <a:prstGeom prst="rect">
            <a:avLst/>
          </a:prstGeom>
          <a:noFill/>
        </p:spPr>
        <p:txBody>
          <a:bodyPr wrap="square" rtlCol="0">
            <a:spAutoFit/>
          </a:bodyPr>
          <a:lstStyle/>
          <a:p>
            <a:r>
              <a:rPr lang="en-US" dirty="0" smtClean="0"/>
              <a:t>Total state of outputs and internal states</a:t>
            </a:r>
            <a:endParaRPr lang="en-US" dirty="0"/>
          </a:p>
        </p:txBody>
      </p:sp>
      <p:sp>
        <p:nvSpPr>
          <p:cNvPr id="10" name="Right Arrow 9"/>
          <p:cNvSpPr/>
          <p:nvPr/>
        </p:nvSpPr>
        <p:spPr>
          <a:xfrm rot="12833503">
            <a:off x="723900" y="59436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23746" y="2623000"/>
            <a:ext cx="335507" cy="3046988"/>
          </a:xfrm>
          <a:prstGeom prst="rect">
            <a:avLst/>
          </a:prstGeom>
          <a:solidFill>
            <a:schemeClr val="tx2">
              <a:lumMod val="20000"/>
              <a:lumOff val="80000"/>
            </a:schemeClr>
          </a:solidFill>
        </p:spPr>
        <p:txBody>
          <a:bodyPr wrap="square" rtlCol="0">
            <a:spAutoFit/>
          </a:bodyPr>
          <a:lstStyle/>
          <a:p>
            <a:r>
              <a:rPr lang="en-US" sz="2400" dirty="0" smtClean="0"/>
              <a:t>0 0 3</a:t>
            </a:r>
          </a:p>
          <a:p>
            <a:r>
              <a:rPr lang="en-US" sz="2400" dirty="0" smtClean="0"/>
              <a:t>0</a:t>
            </a:r>
          </a:p>
          <a:p>
            <a:r>
              <a:rPr lang="en-US" sz="2400" dirty="0" smtClean="0"/>
              <a:t>4</a:t>
            </a:r>
          </a:p>
          <a:p>
            <a:r>
              <a:rPr lang="en-US" sz="2400" dirty="0" smtClean="0"/>
              <a:t>0</a:t>
            </a:r>
          </a:p>
          <a:p>
            <a:r>
              <a:rPr lang="en-US" sz="2400" dirty="0" smtClean="0"/>
              <a:t>0</a:t>
            </a:r>
          </a:p>
          <a:p>
            <a:r>
              <a:rPr lang="en-US" sz="2400" dirty="0"/>
              <a:t>0</a:t>
            </a:r>
          </a:p>
        </p:txBody>
      </p:sp>
      <p:sp>
        <p:nvSpPr>
          <p:cNvPr id="12" name="TextBox 11"/>
          <p:cNvSpPr txBox="1"/>
          <p:nvPr/>
        </p:nvSpPr>
        <p:spPr>
          <a:xfrm>
            <a:off x="8403609" y="3729469"/>
            <a:ext cx="177419" cy="769441"/>
          </a:xfrm>
          <a:prstGeom prst="rect">
            <a:avLst/>
          </a:prstGeom>
          <a:noFill/>
        </p:spPr>
        <p:txBody>
          <a:bodyPr wrap="square" rtlCol="0">
            <a:spAutoFit/>
          </a:bodyPr>
          <a:lstStyle/>
          <a:p>
            <a:r>
              <a:rPr lang="en-US" sz="4400" dirty="0" smtClean="0"/>
              <a:t>=</a:t>
            </a:r>
            <a:endParaRPr lang="en-US" sz="4400" dirty="0"/>
          </a:p>
        </p:txBody>
      </p:sp>
      <p:sp>
        <p:nvSpPr>
          <p:cNvPr id="13" name="TextBox 12"/>
          <p:cNvSpPr txBox="1"/>
          <p:nvPr/>
        </p:nvSpPr>
        <p:spPr>
          <a:xfrm flipH="1">
            <a:off x="7551418" y="3729469"/>
            <a:ext cx="640081" cy="769441"/>
          </a:xfrm>
          <a:prstGeom prst="rect">
            <a:avLst/>
          </a:prstGeom>
          <a:noFill/>
        </p:spPr>
        <p:txBody>
          <a:bodyPr wrap="square" rtlCol="0">
            <a:spAutoFit/>
          </a:bodyPr>
          <a:lstStyle/>
          <a:p>
            <a:r>
              <a:rPr lang="en-US" sz="4400" dirty="0" smtClean="0"/>
              <a:t>*</a:t>
            </a:r>
            <a:endParaRPr lang="en-US" sz="4400" dirty="0"/>
          </a:p>
        </p:txBody>
      </p:sp>
      <p:sp>
        <p:nvSpPr>
          <p:cNvPr id="3" name="TextBox 2"/>
          <p:cNvSpPr txBox="1"/>
          <p:nvPr/>
        </p:nvSpPr>
        <p:spPr>
          <a:xfrm>
            <a:off x="7348385" y="5897139"/>
            <a:ext cx="1698009" cy="923330"/>
          </a:xfrm>
          <a:prstGeom prst="rect">
            <a:avLst/>
          </a:prstGeom>
          <a:solidFill>
            <a:schemeClr val="tx2">
              <a:lumMod val="20000"/>
              <a:lumOff val="80000"/>
            </a:schemeClr>
          </a:solidFill>
        </p:spPr>
        <p:txBody>
          <a:bodyPr wrap="square" rtlCol="0">
            <a:spAutoFit/>
          </a:bodyPr>
          <a:lstStyle/>
          <a:p>
            <a:r>
              <a:rPr lang="en-US" dirty="0" smtClean="0"/>
              <a:t>Different interpretation of results</a:t>
            </a:r>
            <a:endParaRPr lang="en-US" dirty="0"/>
          </a:p>
        </p:txBody>
      </p:sp>
    </p:spTree>
    <p:extLst>
      <p:ext uri="{BB962C8B-B14F-4D97-AF65-F5344CB8AC3E}">
        <p14:creationId xmlns:p14="http://schemas.microsoft.com/office/powerpoint/2010/main" val="322315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Autofit/>
          </a:bodyPr>
          <a:lstStyle/>
          <a:p>
            <a:r>
              <a:rPr lang="en-US" sz="3200" b="1" dirty="0" smtClean="0">
                <a:solidFill>
                  <a:srgbClr val="FF0000"/>
                </a:solidFill>
                <a:effectLst>
                  <a:outerShdw blurRad="38100" dist="38100" dir="2700000" algn="tl">
                    <a:srgbClr val="000000">
                      <a:alpha val="43137"/>
                    </a:srgbClr>
                  </a:outerShdw>
                </a:effectLst>
              </a:rPr>
              <a:t>Example of quantum robot: </a:t>
            </a:r>
            <a:br>
              <a:rPr lang="en-US" sz="3200" b="1" dirty="0" smtClean="0">
                <a:solidFill>
                  <a:srgbClr val="FF0000"/>
                </a:solidFill>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non-deterministic matrix, probabilistic </a:t>
            </a:r>
            <a:r>
              <a:rPr lang="en-US" sz="3200" b="1" dirty="0" err="1" smtClean="0">
                <a:effectLst>
                  <a:outerShdw blurRad="38100" dist="38100" dir="2700000" algn="tl">
                    <a:srgbClr val="000000">
                      <a:alpha val="43137"/>
                    </a:srgbClr>
                  </a:outerShdw>
                </a:effectLst>
              </a:rPr>
              <a:t>intepretation</a:t>
            </a:r>
            <a:endParaRPr lang="en-US" sz="3200"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03974890"/>
              </p:ext>
            </p:extLst>
          </p:nvPr>
        </p:nvGraphicFramePr>
        <p:xfrm>
          <a:off x="1524000" y="2668012"/>
          <a:ext cx="6096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t>1</a:t>
                      </a: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extLst>
                  <a:ext uri="{0D108BD9-81ED-4DB2-BD59-A6C34878D82A}">
                    <a16:rowId xmlns:a16="http://schemas.microsoft.com/office/drawing/2014/main" val="10000"/>
                  </a:ext>
                </a:extLst>
              </a:tr>
              <a:tr h="370840">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rPr>
                        <a:t>1</a:t>
                      </a:r>
                      <a:endParaRPr lang="en-US" b="1"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1"/>
                  </a:ext>
                </a:extLst>
              </a:tr>
              <a:tr h="370840">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dirty="0" smtClean="0">
                          <a:solidFill>
                            <a:schemeClr val="bg1"/>
                          </a:solidFill>
                        </a:rPr>
                        <a:t>1</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2"/>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3"/>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4"/>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5"/>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extLst>
                  <a:ext uri="{0D108BD9-81ED-4DB2-BD59-A6C34878D82A}">
                    <a16:rowId xmlns:a16="http://schemas.microsoft.com/office/drawing/2014/main" val="10006"/>
                  </a:ext>
                </a:extLst>
              </a:tr>
              <a:tr h="370840">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762000" y="266801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6" name="TextBox 5"/>
          <p:cNvSpPr txBox="1"/>
          <p:nvPr/>
        </p:nvSpPr>
        <p:spPr>
          <a:xfrm>
            <a:off x="1600200" y="2126079"/>
            <a:ext cx="6565710" cy="461665"/>
          </a:xfrm>
          <a:prstGeom prst="rect">
            <a:avLst/>
          </a:prstGeom>
          <a:noFill/>
        </p:spPr>
        <p:txBody>
          <a:bodyPr wrap="square" rtlCol="0">
            <a:spAutoFit/>
          </a:bodyPr>
          <a:lstStyle/>
          <a:p>
            <a:r>
              <a:rPr lang="en-US" sz="2400" dirty="0" smtClean="0"/>
              <a:t>000    001    010    011     100    101    110    111</a:t>
            </a:r>
            <a:endParaRPr lang="en-US" sz="2400" dirty="0"/>
          </a:p>
        </p:txBody>
      </p:sp>
      <p:sp>
        <p:nvSpPr>
          <p:cNvPr id="7" name="TextBox 6"/>
          <p:cNvSpPr txBox="1"/>
          <p:nvPr/>
        </p:nvSpPr>
        <p:spPr>
          <a:xfrm>
            <a:off x="2971800" y="1403945"/>
            <a:ext cx="4965510" cy="369332"/>
          </a:xfrm>
          <a:prstGeom prst="rect">
            <a:avLst/>
          </a:prstGeom>
          <a:noFill/>
        </p:spPr>
        <p:txBody>
          <a:bodyPr wrap="square" rtlCol="0">
            <a:spAutoFit/>
          </a:bodyPr>
          <a:lstStyle/>
          <a:p>
            <a:r>
              <a:rPr lang="en-US" dirty="0" smtClean="0"/>
              <a:t>Total state of inputs and internal states</a:t>
            </a:r>
            <a:endParaRPr lang="en-US" dirty="0"/>
          </a:p>
        </p:txBody>
      </p:sp>
      <p:sp>
        <p:nvSpPr>
          <p:cNvPr id="8" name="Down Arrow 7"/>
          <p:cNvSpPr/>
          <p:nvPr/>
        </p:nvSpPr>
        <p:spPr>
          <a:xfrm>
            <a:off x="2743200" y="1579610"/>
            <a:ext cx="228600" cy="466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800" y="6172200"/>
            <a:ext cx="4965510" cy="369332"/>
          </a:xfrm>
          <a:prstGeom prst="rect">
            <a:avLst/>
          </a:prstGeom>
          <a:noFill/>
        </p:spPr>
        <p:txBody>
          <a:bodyPr wrap="square" rtlCol="0">
            <a:spAutoFit/>
          </a:bodyPr>
          <a:lstStyle/>
          <a:p>
            <a:r>
              <a:rPr lang="en-US" dirty="0" smtClean="0"/>
              <a:t>Total state of outputs and internal states</a:t>
            </a:r>
            <a:endParaRPr lang="en-US" dirty="0"/>
          </a:p>
        </p:txBody>
      </p:sp>
      <p:sp>
        <p:nvSpPr>
          <p:cNvPr id="10" name="Right Arrow 9"/>
          <p:cNvSpPr/>
          <p:nvPr/>
        </p:nvSpPr>
        <p:spPr>
          <a:xfrm rot="12833503">
            <a:off x="723900" y="59436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323677"/>
            <a:ext cx="1655725" cy="923330"/>
          </a:xfrm>
          <a:prstGeom prst="rect">
            <a:avLst/>
          </a:prstGeom>
          <a:solidFill>
            <a:schemeClr val="tx2">
              <a:lumMod val="20000"/>
              <a:lumOff val="80000"/>
            </a:schemeClr>
          </a:solidFill>
        </p:spPr>
        <p:txBody>
          <a:bodyPr wrap="square" rtlCol="0">
            <a:spAutoFit/>
          </a:bodyPr>
          <a:lstStyle/>
          <a:p>
            <a:r>
              <a:rPr lang="en-US" dirty="0" smtClean="0"/>
              <a:t>This is not a </a:t>
            </a:r>
            <a:r>
              <a:rPr lang="en-US" dirty="0" err="1" smtClean="0"/>
              <a:t>permutative</a:t>
            </a:r>
            <a:r>
              <a:rPr lang="en-US" dirty="0" smtClean="0"/>
              <a:t> matrix</a:t>
            </a:r>
            <a:endParaRPr lang="en-US" dirty="0"/>
          </a:p>
        </p:txBody>
      </p:sp>
      <p:cxnSp>
        <p:nvCxnSpPr>
          <p:cNvPr id="12" name="Straight Arrow Connector 11"/>
          <p:cNvCxnSpPr/>
          <p:nvPr/>
        </p:nvCxnSpPr>
        <p:spPr>
          <a:xfrm>
            <a:off x="1371600" y="2126079"/>
            <a:ext cx="533400" cy="1150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15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Example of quantum robot: </a:t>
            </a:r>
            <a:br>
              <a:rPr lang="en-US" b="1" dirty="0" smtClean="0">
                <a:solidFill>
                  <a:srgbClr val="FF0000"/>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deterministic </a:t>
            </a:r>
            <a:r>
              <a:rPr lang="en-US" b="1" dirty="0" err="1" smtClean="0">
                <a:effectLst>
                  <a:outerShdw blurRad="38100" dist="38100" dir="2700000" algn="tl">
                    <a:srgbClr val="000000">
                      <a:alpha val="43137"/>
                    </a:srgbClr>
                  </a:outerShdw>
                </a:effectLst>
              </a:rPr>
              <a:t>permutative</a:t>
            </a:r>
            <a:r>
              <a:rPr lang="en-US" b="1" dirty="0" smtClean="0">
                <a:effectLst>
                  <a:outerShdw blurRad="38100" dist="38100" dir="2700000" algn="tl">
                    <a:srgbClr val="000000">
                      <a:alpha val="43137"/>
                    </a:srgbClr>
                  </a:outerShdw>
                </a:effectLst>
              </a:rPr>
              <a:t> matrix</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009020606"/>
              </p:ext>
            </p:extLst>
          </p:nvPr>
        </p:nvGraphicFramePr>
        <p:xfrm>
          <a:off x="838200" y="2668012"/>
          <a:ext cx="6096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smtClean="0"/>
                        <a:t>1</a:t>
                      </a: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extLst>
                  <a:ext uri="{0D108BD9-81ED-4DB2-BD59-A6C34878D82A}">
                    <a16:rowId xmlns:a16="http://schemas.microsoft.com/office/drawing/2014/main" val="10000"/>
                  </a:ext>
                </a:extLst>
              </a:tr>
              <a:tr h="370840">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rPr>
                        <a:t>1</a:t>
                      </a:r>
                      <a:endParaRPr lang="en-US" b="1"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1"/>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dirty="0" smtClean="0">
                          <a:solidFill>
                            <a:schemeClr val="bg1"/>
                          </a:solidFill>
                        </a:rPr>
                        <a:t>1</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2"/>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3"/>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4"/>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5"/>
                  </a:ext>
                </a:extLst>
              </a:tr>
              <a:tr h="370840">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extLst>
                  <a:ext uri="{0D108BD9-81ED-4DB2-BD59-A6C34878D82A}">
                    <a16:rowId xmlns:a16="http://schemas.microsoft.com/office/drawing/2014/main" val="10006"/>
                  </a:ext>
                </a:extLst>
              </a:tr>
              <a:tr h="370840">
                <a:tc>
                  <a:txBody>
                    <a:bodyPr/>
                    <a:lstStyle/>
                    <a:p>
                      <a:pPr algn="ctr"/>
                      <a:endParaRPr lang="en-US"/>
                    </a:p>
                  </a:txBody>
                  <a:tcPr>
                    <a:solidFill>
                      <a:schemeClr val="accent1"/>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76200" y="266801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6" name="TextBox 5"/>
          <p:cNvSpPr txBox="1"/>
          <p:nvPr/>
        </p:nvSpPr>
        <p:spPr>
          <a:xfrm>
            <a:off x="914400" y="2126079"/>
            <a:ext cx="6565710" cy="461665"/>
          </a:xfrm>
          <a:prstGeom prst="rect">
            <a:avLst/>
          </a:prstGeom>
          <a:noFill/>
        </p:spPr>
        <p:txBody>
          <a:bodyPr wrap="square" rtlCol="0">
            <a:spAutoFit/>
          </a:bodyPr>
          <a:lstStyle/>
          <a:p>
            <a:r>
              <a:rPr lang="en-US" sz="2400" dirty="0" smtClean="0"/>
              <a:t>000    001    010    011     100    101    110    111</a:t>
            </a:r>
            <a:endParaRPr lang="en-US" sz="2400" dirty="0"/>
          </a:p>
        </p:txBody>
      </p:sp>
      <p:sp>
        <p:nvSpPr>
          <p:cNvPr id="11" name="TextBox 10"/>
          <p:cNvSpPr txBox="1"/>
          <p:nvPr/>
        </p:nvSpPr>
        <p:spPr>
          <a:xfrm>
            <a:off x="7312356" y="2627878"/>
            <a:ext cx="335507" cy="3046988"/>
          </a:xfrm>
          <a:prstGeom prst="rect">
            <a:avLst/>
          </a:prstGeom>
          <a:solidFill>
            <a:schemeClr val="tx2">
              <a:lumMod val="20000"/>
              <a:lumOff val="80000"/>
            </a:schemeClr>
          </a:solidFill>
        </p:spPr>
        <p:txBody>
          <a:bodyPr wrap="square" rtlCol="0">
            <a:spAutoFit/>
          </a:bodyPr>
          <a:lstStyle/>
          <a:p>
            <a:r>
              <a:rPr lang="en-US" sz="2400" dirty="0" smtClean="0"/>
              <a:t>0 0 1</a:t>
            </a:r>
          </a:p>
          <a:p>
            <a:r>
              <a:rPr lang="en-US" sz="2400" dirty="0" smtClean="0"/>
              <a:t>0</a:t>
            </a:r>
          </a:p>
          <a:p>
            <a:r>
              <a:rPr lang="en-US" sz="2400" dirty="0" smtClean="0"/>
              <a:t>0</a:t>
            </a:r>
          </a:p>
          <a:p>
            <a:r>
              <a:rPr lang="en-US" sz="2400" dirty="0" smtClean="0"/>
              <a:t>0</a:t>
            </a:r>
          </a:p>
          <a:p>
            <a:r>
              <a:rPr lang="en-US" sz="2400" dirty="0" smtClean="0"/>
              <a:t>0</a:t>
            </a:r>
          </a:p>
          <a:p>
            <a:r>
              <a:rPr lang="en-US" sz="2400" dirty="0"/>
              <a:t>0</a:t>
            </a:r>
          </a:p>
        </p:txBody>
      </p:sp>
      <p:sp>
        <p:nvSpPr>
          <p:cNvPr id="12" name="TextBox 11"/>
          <p:cNvSpPr txBox="1"/>
          <p:nvPr/>
        </p:nvSpPr>
        <p:spPr>
          <a:xfrm>
            <a:off x="8305800" y="2623001"/>
            <a:ext cx="335507" cy="3046988"/>
          </a:xfrm>
          <a:prstGeom prst="rect">
            <a:avLst/>
          </a:prstGeom>
          <a:solidFill>
            <a:schemeClr val="tx2">
              <a:lumMod val="20000"/>
              <a:lumOff val="80000"/>
            </a:schemeClr>
          </a:solidFill>
        </p:spPr>
        <p:txBody>
          <a:bodyPr wrap="square" rtlCol="0">
            <a:spAutoFit/>
          </a:bodyPr>
          <a:lstStyle/>
          <a:p>
            <a:r>
              <a:rPr lang="en-US" sz="2400" dirty="0" smtClean="0"/>
              <a:t>0 0 0</a:t>
            </a:r>
          </a:p>
          <a:p>
            <a:r>
              <a:rPr lang="en-US" sz="2400" dirty="0" smtClean="0"/>
              <a:t>1</a:t>
            </a:r>
          </a:p>
          <a:p>
            <a:r>
              <a:rPr lang="en-US" sz="2400" dirty="0" smtClean="0"/>
              <a:t>1</a:t>
            </a:r>
          </a:p>
          <a:p>
            <a:r>
              <a:rPr lang="en-US" sz="2400" dirty="0" smtClean="0"/>
              <a:t>0</a:t>
            </a:r>
          </a:p>
          <a:p>
            <a:r>
              <a:rPr lang="en-US" sz="2400" dirty="0" smtClean="0"/>
              <a:t>0</a:t>
            </a:r>
          </a:p>
          <a:p>
            <a:r>
              <a:rPr lang="en-US" sz="2400" dirty="0"/>
              <a:t>0</a:t>
            </a:r>
          </a:p>
        </p:txBody>
      </p:sp>
      <p:sp>
        <p:nvSpPr>
          <p:cNvPr id="13" name="TextBox 12"/>
          <p:cNvSpPr txBox="1"/>
          <p:nvPr/>
        </p:nvSpPr>
        <p:spPr>
          <a:xfrm>
            <a:off x="7793725" y="3761774"/>
            <a:ext cx="177419" cy="769441"/>
          </a:xfrm>
          <a:prstGeom prst="rect">
            <a:avLst/>
          </a:prstGeom>
          <a:noFill/>
        </p:spPr>
        <p:txBody>
          <a:bodyPr wrap="square" rtlCol="0">
            <a:spAutoFit/>
          </a:bodyPr>
          <a:lstStyle/>
          <a:p>
            <a:r>
              <a:rPr lang="en-US" sz="4400" dirty="0" smtClean="0"/>
              <a:t>=</a:t>
            </a:r>
            <a:endParaRPr lang="en-US" sz="4400" dirty="0"/>
          </a:p>
        </p:txBody>
      </p:sp>
      <p:sp>
        <p:nvSpPr>
          <p:cNvPr id="14" name="TextBox 13"/>
          <p:cNvSpPr txBox="1"/>
          <p:nvPr/>
        </p:nvSpPr>
        <p:spPr>
          <a:xfrm>
            <a:off x="6934200" y="3761774"/>
            <a:ext cx="45719" cy="769440"/>
          </a:xfrm>
          <a:prstGeom prst="rect">
            <a:avLst/>
          </a:prstGeom>
          <a:noFill/>
        </p:spPr>
        <p:txBody>
          <a:bodyPr wrap="square" rtlCol="0">
            <a:spAutoFit/>
          </a:bodyPr>
          <a:lstStyle/>
          <a:p>
            <a:r>
              <a:rPr lang="en-US" sz="4400" dirty="0" smtClean="0"/>
              <a:t>*</a:t>
            </a:r>
            <a:endParaRPr lang="en-US" sz="4400" dirty="0"/>
          </a:p>
        </p:txBody>
      </p:sp>
      <p:cxnSp>
        <p:nvCxnSpPr>
          <p:cNvPr id="16" name="Straight Arrow Connector 15"/>
          <p:cNvCxnSpPr/>
          <p:nvPr/>
        </p:nvCxnSpPr>
        <p:spPr>
          <a:xfrm flipV="1">
            <a:off x="2514600" y="571500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6172200"/>
            <a:ext cx="2438400" cy="646331"/>
          </a:xfrm>
          <a:prstGeom prst="rect">
            <a:avLst/>
          </a:prstGeom>
          <a:noFill/>
        </p:spPr>
        <p:txBody>
          <a:bodyPr wrap="square" rtlCol="0">
            <a:spAutoFit/>
          </a:bodyPr>
          <a:lstStyle/>
          <a:p>
            <a:r>
              <a:rPr lang="en-US" dirty="0" smtClean="0"/>
              <a:t>Matrix represents transformation</a:t>
            </a:r>
            <a:endParaRPr lang="en-US" dirty="0"/>
          </a:p>
        </p:txBody>
      </p:sp>
      <p:sp>
        <p:nvSpPr>
          <p:cNvPr id="18" name="TextBox 17"/>
          <p:cNvSpPr txBox="1"/>
          <p:nvPr/>
        </p:nvSpPr>
        <p:spPr>
          <a:xfrm>
            <a:off x="5029200" y="6082163"/>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old</a:t>
            </a:r>
            <a:r>
              <a:rPr lang="en-US" dirty="0" smtClean="0"/>
              <a:t> state</a:t>
            </a:r>
            <a:endParaRPr lang="en-US" dirty="0"/>
          </a:p>
        </p:txBody>
      </p:sp>
      <p:cxnSp>
        <p:nvCxnSpPr>
          <p:cNvPr id="19" name="Straight Arrow Connector 18"/>
          <p:cNvCxnSpPr/>
          <p:nvPr/>
        </p:nvCxnSpPr>
        <p:spPr>
          <a:xfrm flipV="1">
            <a:off x="6482685" y="5686120"/>
            <a:ext cx="9906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75185" y="6451495"/>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new</a:t>
            </a:r>
            <a:r>
              <a:rPr lang="en-US" dirty="0" smtClean="0"/>
              <a:t> state</a:t>
            </a:r>
            <a:endParaRPr lang="en-US" dirty="0"/>
          </a:p>
        </p:txBody>
      </p:sp>
      <p:cxnSp>
        <p:nvCxnSpPr>
          <p:cNvPr id="21" name="Straight Arrow Connector 20"/>
          <p:cNvCxnSpPr/>
          <p:nvPr/>
        </p:nvCxnSpPr>
        <p:spPr>
          <a:xfrm flipV="1">
            <a:off x="8052248" y="5758128"/>
            <a:ext cx="586215" cy="737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4400" y="1432248"/>
            <a:ext cx="6160827" cy="461665"/>
          </a:xfrm>
          <a:prstGeom prst="rect">
            <a:avLst/>
          </a:prstGeom>
          <a:solidFill>
            <a:schemeClr val="tx2">
              <a:lumMod val="20000"/>
              <a:lumOff val="80000"/>
            </a:schemeClr>
          </a:solidFill>
        </p:spPr>
        <p:txBody>
          <a:bodyPr wrap="square" rtlCol="0">
            <a:spAutoFit/>
          </a:bodyPr>
          <a:lstStyle/>
          <a:p>
            <a:r>
              <a:rPr lang="en-US" sz="2400" dirty="0" smtClean="0"/>
              <a:t>0           0         1        0           0        0</a:t>
            </a:r>
            <a:r>
              <a:rPr lang="en-US" sz="2400" dirty="0"/>
              <a:t> </a:t>
            </a:r>
            <a:r>
              <a:rPr lang="en-US" sz="2400" dirty="0" smtClean="0"/>
              <a:t>      0        0</a:t>
            </a:r>
            <a:endParaRPr lang="en-US" sz="2400" dirty="0"/>
          </a:p>
        </p:txBody>
      </p:sp>
      <p:sp>
        <p:nvSpPr>
          <p:cNvPr id="24" name="TextBox 23"/>
          <p:cNvSpPr txBox="1"/>
          <p:nvPr/>
        </p:nvSpPr>
        <p:spPr>
          <a:xfrm>
            <a:off x="8594963" y="2631472"/>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3" name="Oval 2"/>
          <p:cNvSpPr/>
          <p:nvPr/>
        </p:nvSpPr>
        <p:spPr>
          <a:xfrm>
            <a:off x="2514600" y="3581400"/>
            <a:ext cx="533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54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29183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Example of quantum robot: </a:t>
            </a:r>
            <a:br>
              <a:rPr lang="en-US" b="1" dirty="0" smtClean="0">
                <a:solidFill>
                  <a:srgbClr val="FF0000"/>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deterministic </a:t>
            </a:r>
            <a:r>
              <a:rPr lang="en-US" b="1" dirty="0" err="1" smtClean="0">
                <a:effectLst>
                  <a:outerShdw blurRad="38100" dist="38100" dir="2700000" algn="tl">
                    <a:srgbClr val="000000">
                      <a:alpha val="43137"/>
                    </a:srgbClr>
                  </a:outerShdw>
                </a:effectLst>
              </a:rPr>
              <a:t>permutative</a:t>
            </a:r>
            <a:r>
              <a:rPr lang="en-US" b="1" dirty="0" smtClean="0">
                <a:effectLst>
                  <a:outerShdw blurRad="38100" dist="38100" dir="2700000" algn="tl">
                    <a:srgbClr val="000000">
                      <a:alpha val="43137"/>
                    </a:srgbClr>
                  </a:outerShdw>
                </a:effectLst>
              </a:rPr>
              <a:t> matrix</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2138576" y="2514600"/>
            <a:ext cx="335507" cy="3046988"/>
          </a:xfrm>
          <a:prstGeom prst="rect">
            <a:avLst/>
          </a:prstGeom>
          <a:solidFill>
            <a:schemeClr val="tx2">
              <a:lumMod val="20000"/>
              <a:lumOff val="80000"/>
            </a:schemeClr>
          </a:solidFill>
        </p:spPr>
        <p:txBody>
          <a:bodyPr wrap="square" rtlCol="0">
            <a:spAutoFit/>
          </a:bodyPr>
          <a:lstStyle/>
          <a:p>
            <a:r>
              <a:rPr lang="en-US" sz="2400" dirty="0" smtClean="0"/>
              <a:t>0 0 0</a:t>
            </a:r>
          </a:p>
          <a:p>
            <a:r>
              <a:rPr lang="en-US" sz="2400" dirty="0" smtClean="0"/>
              <a:t>1</a:t>
            </a:r>
          </a:p>
          <a:p>
            <a:r>
              <a:rPr lang="en-US" sz="2400" dirty="0" smtClean="0"/>
              <a:t>1</a:t>
            </a:r>
          </a:p>
          <a:p>
            <a:r>
              <a:rPr lang="en-US" sz="2400" dirty="0" smtClean="0"/>
              <a:t>0</a:t>
            </a:r>
          </a:p>
          <a:p>
            <a:r>
              <a:rPr lang="en-US" sz="2400" dirty="0" smtClean="0"/>
              <a:t>0</a:t>
            </a:r>
          </a:p>
          <a:p>
            <a:r>
              <a:rPr lang="en-US" sz="2400" dirty="0"/>
              <a:t>0</a:t>
            </a:r>
          </a:p>
        </p:txBody>
      </p:sp>
      <p:sp>
        <p:nvSpPr>
          <p:cNvPr id="20" name="TextBox 19"/>
          <p:cNvSpPr txBox="1"/>
          <p:nvPr/>
        </p:nvSpPr>
        <p:spPr>
          <a:xfrm>
            <a:off x="7961" y="6343094"/>
            <a:ext cx="2945356" cy="369332"/>
          </a:xfrm>
          <a:prstGeom prst="rect">
            <a:avLst/>
          </a:prstGeom>
          <a:noFill/>
        </p:spPr>
        <p:txBody>
          <a:bodyPr wrap="square" rtlCol="0">
            <a:spAutoFit/>
          </a:bodyPr>
          <a:lstStyle/>
          <a:p>
            <a:r>
              <a:rPr lang="en-US" dirty="0" smtClean="0"/>
              <a:t>vector represents </a:t>
            </a:r>
            <a:r>
              <a:rPr lang="en-US" dirty="0" smtClean="0">
                <a:solidFill>
                  <a:srgbClr val="FF0000"/>
                </a:solidFill>
              </a:rPr>
              <a:t>new</a:t>
            </a:r>
            <a:r>
              <a:rPr lang="en-US" dirty="0" smtClean="0"/>
              <a:t> state</a:t>
            </a:r>
            <a:endParaRPr lang="en-US" dirty="0"/>
          </a:p>
        </p:txBody>
      </p:sp>
      <p:cxnSp>
        <p:nvCxnSpPr>
          <p:cNvPr id="21" name="Straight Arrow Connector 20"/>
          <p:cNvCxnSpPr/>
          <p:nvPr/>
        </p:nvCxnSpPr>
        <p:spPr>
          <a:xfrm flipV="1">
            <a:off x="1885024" y="5649727"/>
            <a:ext cx="586215" cy="737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27739" y="2523071"/>
            <a:ext cx="762000" cy="3046988"/>
          </a:xfrm>
          <a:prstGeom prst="rect">
            <a:avLst/>
          </a:prstGeom>
          <a:noFill/>
        </p:spPr>
        <p:txBody>
          <a:bodyPr wrap="square" rtlCol="0">
            <a:spAutoFit/>
          </a:bodyPr>
          <a:lstStyle/>
          <a:p>
            <a:r>
              <a:rPr lang="en-US" sz="2400" dirty="0" smtClean="0"/>
              <a:t>000</a:t>
            </a:r>
          </a:p>
          <a:p>
            <a:r>
              <a:rPr lang="en-US" sz="2400" dirty="0" smtClean="0"/>
              <a:t>001</a:t>
            </a:r>
          </a:p>
          <a:p>
            <a:r>
              <a:rPr lang="en-US" sz="2400" dirty="0" smtClean="0"/>
              <a:t>010</a:t>
            </a:r>
          </a:p>
          <a:p>
            <a:r>
              <a:rPr lang="en-US" sz="2400" dirty="0" smtClean="0"/>
              <a:t>011</a:t>
            </a:r>
          </a:p>
          <a:p>
            <a:r>
              <a:rPr lang="en-US" sz="2400" dirty="0" smtClean="0"/>
              <a:t>100</a:t>
            </a:r>
          </a:p>
          <a:p>
            <a:r>
              <a:rPr lang="en-US" sz="2400" dirty="0" smtClean="0"/>
              <a:t>101</a:t>
            </a:r>
          </a:p>
          <a:p>
            <a:r>
              <a:rPr lang="en-US" sz="2400" dirty="0" smtClean="0"/>
              <a:t>110</a:t>
            </a:r>
          </a:p>
          <a:p>
            <a:r>
              <a:rPr lang="en-US" sz="2400" dirty="0" smtClean="0"/>
              <a:t>111</a:t>
            </a:r>
            <a:endParaRPr lang="en-US" sz="2400" dirty="0"/>
          </a:p>
        </p:txBody>
      </p:sp>
      <p:sp>
        <p:nvSpPr>
          <p:cNvPr id="3" name="TextBox 2"/>
          <p:cNvSpPr txBox="1"/>
          <p:nvPr/>
        </p:nvSpPr>
        <p:spPr>
          <a:xfrm>
            <a:off x="3581400" y="2057400"/>
            <a:ext cx="5257800" cy="369332"/>
          </a:xfrm>
          <a:prstGeom prst="rect">
            <a:avLst/>
          </a:prstGeom>
          <a:solidFill>
            <a:schemeClr val="tx2">
              <a:lumMod val="20000"/>
              <a:lumOff val="80000"/>
            </a:schemeClr>
          </a:solidFill>
        </p:spPr>
        <p:txBody>
          <a:bodyPr wrap="square" rtlCol="0">
            <a:spAutoFit/>
          </a:bodyPr>
          <a:lstStyle/>
          <a:p>
            <a:r>
              <a:rPr lang="en-US" dirty="0" smtClean="0"/>
              <a:t>System is in two states at the same time, 011 and 100</a:t>
            </a:r>
            <a:endParaRPr lang="en-US" dirty="0"/>
          </a:p>
        </p:txBody>
      </p:sp>
      <p:sp>
        <p:nvSpPr>
          <p:cNvPr id="22" name="TextBox 21"/>
          <p:cNvSpPr txBox="1"/>
          <p:nvPr/>
        </p:nvSpPr>
        <p:spPr>
          <a:xfrm>
            <a:off x="3618931" y="2975789"/>
            <a:ext cx="5257800" cy="1200329"/>
          </a:xfrm>
          <a:prstGeom prst="rect">
            <a:avLst/>
          </a:prstGeom>
          <a:solidFill>
            <a:schemeClr val="tx2">
              <a:lumMod val="20000"/>
              <a:lumOff val="80000"/>
            </a:schemeClr>
          </a:solidFill>
        </p:spPr>
        <p:txBody>
          <a:bodyPr wrap="square" rtlCol="0">
            <a:spAutoFit/>
          </a:bodyPr>
          <a:lstStyle/>
          <a:p>
            <a:r>
              <a:rPr lang="en-US" dirty="0" smtClean="0"/>
              <a:t>System is in two states at the same time, 011 and 100</a:t>
            </a:r>
          </a:p>
          <a:p>
            <a:r>
              <a:rPr lang="en-US" dirty="0" smtClean="0"/>
              <a:t>But after “measurement” system goes to  one state with probability of ½ to be measured in state 011 and probability ½ to be measured in state 100</a:t>
            </a:r>
            <a:endParaRPr lang="en-US" dirty="0"/>
          </a:p>
        </p:txBody>
      </p:sp>
    </p:spTree>
    <p:extLst>
      <p:ext uri="{BB962C8B-B14F-4D97-AF65-F5344CB8AC3E}">
        <p14:creationId xmlns:p14="http://schemas.microsoft.com/office/powerpoint/2010/main" val="2527815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representation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Easy to calculate new states</a:t>
            </a:r>
          </a:p>
          <a:p>
            <a:pPr marL="514350" indent="-514350">
              <a:buFont typeface="+mj-lt"/>
              <a:buAutoNum type="arabicPeriod"/>
            </a:pPr>
            <a:r>
              <a:rPr lang="en-US" dirty="0" smtClean="0"/>
              <a:t>Has many applications in various types of systems (linear)</a:t>
            </a:r>
          </a:p>
          <a:p>
            <a:pPr marL="514350" indent="-514350">
              <a:buFont typeface="+mj-lt"/>
              <a:buAutoNum type="arabicPeriod"/>
            </a:pPr>
            <a:r>
              <a:rPr lang="en-US" dirty="0" smtClean="0"/>
              <a:t>Use in image processing, vision, control, prediction, quantum computing, reversible computing.</a:t>
            </a:r>
          </a:p>
          <a:p>
            <a:pPr marL="514350" indent="-514350">
              <a:buFont typeface="+mj-lt"/>
              <a:buAutoNum type="arabicPeriod"/>
            </a:pPr>
            <a:r>
              <a:rPr lang="en-US" dirty="0" smtClean="0"/>
              <a:t>Relation to probabilistic systems.</a:t>
            </a:r>
          </a:p>
          <a:p>
            <a:pPr marL="514350" indent="-514350">
              <a:buFont typeface="+mj-lt"/>
              <a:buAutoNum type="arabicPeriod"/>
            </a:pPr>
            <a:r>
              <a:rPr lang="en-US" dirty="0" smtClean="0"/>
              <a:t>Can use Boolean, integer, complex values, etc.</a:t>
            </a:r>
          </a:p>
          <a:p>
            <a:pPr marL="514350" indent="-514350">
              <a:buFont typeface="+mj-lt"/>
              <a:buAutoNum type="arabicPeriod"/>
            </a:pPr>
            <a:r>
              <a:rPr lang="en-US" dirty="0" smtClean="0"/>
              <a:t>Easy to calculate in </a:t>
            </a:r>
            <a:r>
              <a:rPr lang="en-US" dirty="0" err="1" smtClean="0"/>
              <a:t>Matlab</a:t>
            </a:r>
            <a:r>
              <a:rPr lang="en-US" dirty="0" smtClean="0"/>
              <a:t>.</a:t>
            </a:r>
            <a:endParaRPr lang="en-US" dirty="0"/>
          </a:p>
        </p:txBody>
      </p:sp>
    </p:spTree>
    <p:extLst>
      <p:ext uri="{BB962C8B-B14F-4D97-AF65-F5344CB8AC3E}">
        <p14:creationId xmlns:p14="http://schemas.microsoft.com/office/powerpoint/2010/main" val="3647586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1106</Words>
  <Application>Microsoft Office PowerPoint</Application>
  <PresentationFormat>On-screen Show (4:3)</PresentationFormat>
  <Paragraphs>320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Symbol</vt:lpstr>
      <vt:lpstr>Office Theme</vt:lpstr>
      <vt:lpstr>Example of simple Braitenberg Vehicle type of robot in Robot C with quantum logic</vt:lpstr>
      <vt:lpstr>Quantum Logic</vt:lpstr>
      <vt:lpstr>Example of quantum robot:  deterministic permutative matrix</vt:lpstr>
      <vt:lpstr>Example of quantum robot:  deterministic permutative matrix</vt:lpstr>
      <vt:lpstr>Example of quantum robot:  deterministic non-permutative matrix</vt:lpstr>
      <vt:lpstr>Example of quantum robot:  non-deterministic matrix, probabilistic intepretation</vt:lpstr>
      <vt:lpstr>Example of quantum robot:  deterministic permutative matrix</vt:lpstr>
      <vt:lpstr>Example of quantum robot:  deterministic permutative matrix</vt:lpstr>
      <vt:lpstr>State representation</vt:lpstr>
      <vt:lpstr>Robot C language</vt:lpstr>
      <vt:lpstr>Example of programming a quantum robot</vt:lpstr>
      <vt:lpstr>A fourteen years old girl wrote it in few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Problems for homeworks, quizzes and projects</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mperkows</dc:creator>
  <cp:lastModifiedBy>mperkows</cp:lastModifiedBy>
  <cp:revision>16</cp:revision>
  <dcterms:created xsi:type="dcterms:W3CDTF">2013-07-06T17:02:26Z</dcterms:created>
  <dcterms:modified xsi:type="dcterms:W3CDTF">2017-12-13T23:53:54Z</dcterms:modified>
</cp:coreProperties>
</file>