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342" r:id="rId2"/>
    <p:sldId id="364" r:id="rId3"/>
    <p:sldId id="376" r:id="rId4"/>
    <p:sldId id="365" r:id="rId5"/>
    <p:sldId id="430" r:id="rId6"/>
    <p:sldId id="431" r:id="rId7"/>
    <p:sldId id="366" r:id="rId8"/>
    <p:sldId id="367" r:id="rId9"/>
    <p:sldId id="368" r:id="rId10"/>
    <p:sldId id="435" r:id="rId11"/>
    <p:sldId id="461" r:id="rId12"/>
    <p:sldId id="370" r:id="rId13"/>
    <p:sldId id="437" r:id="rId14"/>
    <p:sldId id="429" r:id="rId15"/>
    <p:sldId id="369" r:id="rId16"/>
    <p:sldId id="444" r:id="rId17"/>
    <p:sldId id="470" r:id="rId18"/>
    <p:sldId id="471" r:id="rId19"/>
    <p:sldId id="468" r:id="rId20"/>
    <p:sldId id="467" r:id="rId21"/>
    <p:sldId id="438" r:id="rId22"/>
    <p:sldId id="466" r:id="rId23"/>
    <p:sldId id="445" r:id="rId24"/>
    <p:sldId id="483" r:id="rId25"/>
    <p:sldId id="447" r:id="rId26"/>
    <p:sldId id="371" r:id="rId27"/>
    <p:sldId id="475" r:id="rId28"/>
    <p:sldId id="482" r:id="rId29"/>
    <p:sldId id="476" r:id="rId30"/>
    <p:sldId id="477" r:id="rId31"/>
    <p:sldId id="478" r:id="rId32"/>
    <p:sldId id="479" r:id="rId33"/>
    <p:sldId id="480" r:id="rId34"/>
    <p:sldId id="481" r:id="rId35"/>
    <p:sldId id="432" r:id="rId36"/>
    <p:sldId id="460" r:id="rId37"/>
    <p:sldId id="373" r:id="rId38"/>
    <p:sldId id="458" r:id="rId39"/>
    <p:sldId id="446" r:id="rId40"/>
    <p:sldId id="459" r:id="rId41"/>
    <p:sldId id="473" r:id="rId42"/>
    <p:sldId id="374" r:id="rId43"/>
    <p:sldId id="428" r:id="rId44"/>
    <p:sldId id="462" r:id="rId45"/>
    <p:sldId id="453" r:id="rId46"/>
    <p:sldId id="474" r:id="rId47"/>
    <p:sldId id="454" r:id="rId48"/>
    <p:sldId id="455" r:id="rId49"/>
    <p:sldId id="456" r:id="rId50"/>
    <p:sldId id="457" r:id="rId51"/>
    <p:sldId id="331" r:id="rId52"/>
    <p:sldId id="433" r:id="rId53"/>
    <p:sldId id="332" r:id="rId54"/>
    <p:sldId id="380" r:id="rId55"/>
    <p:sldId id="333" r:id="rId56"/>
    <p:sldId id="379" r:id="rId57"/>
    <p:sldId id="334" r:id="rId58"/>
    <p:sldId id="377" r:id="rId59"/>
    <p:sldId id="404" r:id="rId60"/>
    <p:sldId id="405" r:id="rId61"/>
    <p:sldId id="335" r:id="rId62"/>
    <p:sldId id="423" r:id="rId63"/>
    <p:sldId id="424" r:id="rId64"/>
    <p:sldId id="336" r:id="rId65"/>
    <p:sldId id="337" r:id="rId66"/>
    <p:sldId id="338" r:id="rId67"/>
    <p:sldId id="343" r:id="rId68"/>
    <p:sldId id="415" r:id="rId69"/>
    <p:sldId id="406" r:id="rId70"/>
    <p:sldId id="407" r:id="rId71"/>
    <p:sldId id="416" r:id="rId72"/>
    <p:sldId id="408" r:id="rId73"/>
    <p:sldId id="409" r:id="rId74"/>
    <p:sldId id="421" r:id="rId75"/>
    <p:sldId id="410" r:id="rId76"/>
    <p:sldId id="411" r:id="rId77"/>
    <p:sldId id="420" r:id="rId78"/>
    <p:sldId id="413" r:id="rId79"/>
    <p:sldId id="414" r:id="rId80"/>
    <p:sldId id="425" r:id="rId81"/>
    <p:sldId id="426" r:id="rId82"/>
    <p:sldId id="427" r:id="rId83"/>
    <p:sldId id="345" r:id="rId84"/>
    <p:sldId id="378" r:id="rId85"/>
    <p:sldId id="383" r:id="rId86"/>
    <p:sldId id="384" r:id="rId87"/>
    <p:sldId id="344" r:id="rId88"/>
    <p:sldId id="346" r:id="rId89"/>
    <p:sldId id="391" r:id="rId90"/>
    <p:sldId id="354" r:id="rId91"/>
    <p:sldId id="355" r:id="rId92"/>
    <p:sldId id="385" r:id="rId93"/>
    <p:sldId id="356" r:id="rId94"/>
    <p:sldId id="357" r:id="rId95"/>
    <p:sldId id="359" r:id="rId96"/>
    <p:sldId id="363" r:id="rId97"/>
    <p:sldId id="386" r:id="rId98"/>
    <p:sldId id="387" r:id="rId99"/>
    <p:sldId id="388" r:id="rId100"/>
    <p:sldId id="392" r:id="rId101"/>
    <p:sldId id="422" r:id="rId102"/>
    <p:sldId id="472" r:id="rId103"/>
    <p:sldId id="440" r:id="rId104"/>
    <p:sldId id="375" r:id="rId10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0"/>
    <a:srgbClr val="FF0000"/>
    <a:srgbClr val="060000"/>
    <a:srgbClr val="05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7" autoAdjust="0"/>
    <p:restoredTop sz="94535" autoAdjust="0"/>
  </p:normalViewPr>
  <p:slideViewPr>
    <p:cSldViewPr snapToGrid="0">
      <p:cViewPr>
        <p:scale>
          <a:sx n="80" d="100"/>
          <a:sy n="80" d="100"/>
        </p:scale>
        <p:origin x="2514" y="732"/>
      </p:cViewPr>
      <p:guideLst>
        <p:guide orient="horz" pos="268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98BC2-AB29-4351-8E08-2DD1834CAE4A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51E82-9D51-4A12-8EB4-C4B3AD5AD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425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72BF8B6-3BC5-4D92-822F-BEC735E2A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653A91-6F18-4BA7-8605-66142D786710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1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FF13ED-4944-49D0-A1FE-9BF0C1AC2971}" type="slidenum">
              <a:rPr lang="en-US" altLang="en-US" sz="120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9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/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September 4, 1997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/>
            <a:fld id="{CEC9FE79-F588-49EB-86F2-59BA966574E5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38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Text Box 1"/>
          <p:cNvSpPr txBox="1">
            <a:spLocks noChangeArrowheads="1"/>
          </p:cNvSpPr>
          <p:nvPr/>
        </p:nvSpPr>
        <p:spPr bwMode="auto">
          <a:xfrm>
            <a:off x="990600" y="768350"/>
            <a:ext cx="5118100" cy="383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2513"/>
            <a:ext cx="5207000" cy="4703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9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16BC1B-D5F5-431C-B542-BD1A3B406241}" type="slidenum">
              <a:rPr lang="en-US" altLang="en-US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6202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/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September 4, 1997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/>
            <a:fld id="{B50840C3-F10D-4E32-958C-1D854AB173C3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40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Text Box 1"/>
          <p:cNvSpPr txBox="1">
            <a:spLocks noChangeArrowheads="1"/>
          </p:cNvSpPr>
          <p:nvPr/>
        </p:nvSpPr>
        <p:spPr bwMode="auto">
          <a:xfrm>
            <a:off x="990600" y="768350"/>
            <a:ext cx="5118100" cy="383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2513"/>
            <a:ext cx="5207000" cy="4703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70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8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D10A2-EC1B-4A4F-B3EC-E546D25EA15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9083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D10A2-EC1B-4A4F-B3EC-E546D25EA15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D10A2-EC1B-4A4F-B3EC-E546D25EA15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2117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48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1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65F3EC-6A57-4720-973A-7872326DA4A9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87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F43A9-2422-47D2-8F65-DD59320250E9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Explain modulo 2 (XOR) addition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9AEE6-1597-44B6-A489-74E3FFB87D06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Explain modulo 2 (XOR) addition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Parity,</a:t>
            </a:r>
            <a:r>
              <a:rPr lang="en-US" baseline="0" dirty="0" smtClean="0"/>
              <a:t> ECC, CRC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06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Parity,</a:t>
            </a:r>
            <a:r>
              <a:rPr lang="en-US" baseline="0" dirty="0" smtClean="0"/>
              <a:t> ECC, CRC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97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Parity,</a:t>
            </a:r>
            <a:r>
              <a:rPr lang="en-US" baseline="0" dirty="0" smtClean="0"/>
              <a:t> ECC, CRC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48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1CCFF-9B30-48D0-8803-5253827A2E80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1CCFF-9B30-48D0-8803-5253827A2E80}" type="slidenum">
              <a:rPr lang="en-US" smtClean="0"/>
              <a:pPr/>
              <a:t>89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8751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36C1E-9764-42B4-9E25-5253E310CB24}" type="slidenum">
              <a:rPr lang="en-US"/>
              <a:pPr/>
              <a:t>90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322AF-8DBD-4A6A-8611-10127BB36F23}" type="slidenum">
              <a:rPr lang="en-US"/>
              <a:pPr/>
              <a:t>91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322AF-8DBD-4A6A-8611-10127BB36F23}" type="slidenum">
              <a:rPr lang="en-US"/>
              <a:pPr/>
              <a:t>92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191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4393B2-C78B-40EB-89DF-5583CB611F71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20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E3A95-36B4-470B-B582-CFCC3FA05D0C}" type="slidenum">
              <a:rPr lang="en-US"/>
              <a:pPr/>
              <a:t>93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5E4F6-5CA2-49F3-8F83-32254029F6F6}" type="slidenum">
              <a:rPr lang="en-US"/>
              <a:pPr/>
              <a:t>94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9612E-D44A-47DC-9F44-AC9AE3DD2C5D}" type="slidenum">
              <a:rPr lang="en-US"/>
              <a:pPr/>
              <a:t>95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64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5575"/>
            <a:ext cx="5384800" cy="428053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5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6A8F29-38F4-4502-A2D1-3F24DF8C4303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9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/>
            <a:r>
              <a:rPr lang="en-US" altLang="en-US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t>September 4, 1997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/>
            <a:fld id="{9222538A-B8A0-43BE-BC28-C489702A6BE1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14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1"/>
          <p:cNvSpPr txBox="1">
            <a:spLocks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320" rIns="99000" bIns="49320"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/>
            <a:r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t>September 4, 1997</a:t>
            </a:r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4144963" y="9117013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320" rIns="99000" bIns="49320" anchor="b"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/>
            <a:fld id="{B4A0E5AA-9C3D-4DC7-A2D5-818F303E0A15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14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1260475" y="719138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487" name="Rectangle 4"/>
          <p:cNvSpPr>
            <a:spLocks noGrp="1" noChangeArrowheads="1"/>
          </p:cNvSpPr>
          <p:nvPr>
            <p:ph type="body"/>
          </p:nvPr>
        </p:nvSpPr>
        <p:spPr>
          <a:xfrm>
            <a:off x="976313" y="4557713"/>
            <a:ext cx="5362575" cy="4421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2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IEEE 754-2008</a:t>
            </a:r>
            <a:r>
              <a:rPr lang="en-US" baseline="0" dirty="0" smtClean="0"/>
              <a:t>  now calls them subnormal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F8B6-3BC5-4D92-822F-BEC735E2A7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1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F1DD8-20E1-4010-A12E-2794EDB2F1D2}" type="slidenum">
              <a:rPr lang="en-US" altLang="en-US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631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5353F-A27A-4FA8-8872-2800EBD4949C}" type="slidenum">
              <a:rPr lang="en-US" altLang="en-US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043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5353F-A27A-4FA8-8872-2800EBD4949C}" type="slidenum">
              <a:rPr lang="en-US" altLang="en-US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652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7E3ED-DCA4-4772-B46C-AB6185A79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09185-C097-45AE-A61D-5648B9D1B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AA7F0-E5E2-4B70-BA36-7C961DACC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F5E7-58EB-46BB-9D7F-6EEC5E310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BB635-D311-4F24-A6E3-4CB709943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F913E-33A0-46F7-9E90-982F29981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63272-F48B-4B74-8D63-5B584DDD6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855C-84B9-47C4-9502-58C78B6C5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AC888-1F2B-4DCC-98E1-C4DBBD72B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D7E65-2D85-40C0-9B3B-4D6D12BCD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404BA-BB4F-4622-9FE9-313DCF0BC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54448E11-C0F5-44D2-8C79-AB7D4D59C5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4522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Lecture 3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IEEE 754 Floating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Binary Codes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BCD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ASCII, Unicode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Gray Code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7-Segment Code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M-out-of-n codes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Serial line codes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127202"/>
            <a:ext cx="8497888" cy="5295900"/>
          </a:xfrm>
          <a:extLst>
            <a:ext uri="{909E8E84-426E-40DD-AFC4-6F175D3DCCD1}">
              <a14:hiddenFill xmlns:a14="http://schemas.microsoft.com/office/drawing/2010/main">
                <a:solidFill>
                  <a:srgbClr val="E4F5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Example: </a:t>
            </a:r>
            <a:r>
              <a:rPr lang="en-US" altLang="en-US" sz="2600" dirty="0" smtClean="0">
                <a:latin typeface="Arial" panose="020B0604020202020204" pitchFamily="34" charset="0"/>
              </a:rPr>
              <a:t>Express </a:t>
            </a:r>
            <a:r>
              <a:rPr lang="en-US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-3.75 </a:t>
            </a:r>
            <a:r>
              <a:rPr lang="en-US" altLang="en-US" sz="2600" dirty="0" smtClean="0">
                <a:latin typeface="Arial" panose="020B0604020202020204" pitchFamily="34" charset="0"/>
              </a:rPr>
              <a:t>as a floating point number using IEEE </a:t>
            </a:r>
            <a:r>
              <a:rPr lang="en-US" altLang="en-US" sz="2600" dirty="0" smtClean="0">
                <a:solidFill>
                  <a:srgbClr val="FF0000"/>
                </a:solidFill>
                <a:latin typeface="Arial" panose="020B0604020202020204" pitchFamily="34" charset="0"/>
              </a:rPr>
              <a:t>single precision</a:t>
            </a:r>
            <a:r>
              <a:rPr lang="en-US" altLang="en-US" sz="2600" dirty="0" smtClean="0">
                <a:latin typeface="Arial" panose="020B0604020202020204" pitchFamily="34" charset="0"/>
              </a:rPr>
              <a:t>.</a:t>
            </a:r>
          </a:p>
          <a:p>
            <a:r>
              <a:rPr lang="en-US" altLang="en-US" sz="2600" dirty="0" smtClean="0">
                <a:latin typeface="Arial" panose="020B0604020202020204" pitchFamily="34" charset="0"/>
              </a:rPr>
              <a:t>First, let’s normalize according to IEEE rules:</a:t>
            </a: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</a:rPr>
              <a:t>3.75 = -11.11</a:t>
            </a:r>
            <a:r>
              <a:rPr lang="en-US" altLang="en-US" sz="2200" baseline="-25000" dirty="0" smtClean="0">
                <a:latin typeface="Arial" panose="020B0604020202020204" pitchFamily="34" charset="0"/>
              </a:rPr>
              <a:t>2</a:t>
            </a:r>
            <a:r>
              <a:rPr lang="en-US" altLang="en-US" sz="2200" dirty="0" smtClean="0">
                <a:latin typeface="Arial" panose="020B0604020202020204" pitchFamily="34" charset="0"/>
              </a:rPr>
              <a:t> = -1.111 x 2</a:t>
            </a:r>
            <a:r>
              <a:rPr lang="en-US" altLang="en-US" sz="2200" baseline="30000" dirty="0" smtClean="0">
                <a:latin typeface="Arial" panose="020B0604020202020204" pitchFamily="34" charset="0"/>
              </a:rPr>
              <a:t>1</a:t>
            </a:r>
            <a:endParaRPr lang="en-US" altLang="en-US" sz="2200" dirty="0" smtClean="0">
              <a:latin typeface="Arial" panose="020B0604020202020204" pitchFamily="34" charset="0"/>
            </a:endParaRP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</a:rPr>
              <a:t>The </a:t>
            </a:r>
            <a:r>
              <a:rPr lang="en-US" altLang="en-US" sz="2200" i="1" dirty="0" smtClean="0">
                <a:solidFill>
                  <a:srgbClr val="00B050"/>
                </a:solidFill>
                <a:latin typeface="Arial" panose="020B0604020202020204" pitchFamily="34" charset="0"/>
              </a:rPr>
              <a:t>bias is 127</a:t>
            </a:r>
            <a:r>
              <a:rPr lang="en-US" altLang="en-US" sz="2200" dirty="0" smtClean="0">
                <a:latin typeface="Arial" panose="020B0604020202020204" pitchFamily="34" charset="0"/>
              </a:rPr>
              <a:t>, so we add 127 + 1 = 128 (this is our final </a:t>
            </a:r>
            <a:r>
              <a:rPr lang="en-US" altLang="en-US" sz="2200" i="1" dirty="0" err="1" smtClean="0">
                <a:solidFill>
                  <a:srgbClr val="00B0F0"/>
                </a:solidFill>
                <a:latin typeface="Arial" panose="020B0604020202020204" pitchFamily="34" charset="0"/>
              </a:rPr>
              <a:t>exponent+bias</a:t>
            </a:r>
            <a:r>
              <a:rPr lang="en-US" altLang="en-US" sz="2200" dirty="0" smtClean="0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</a:rPr>
              <a:t>The first 1 in the significand is implied, so we have:</a:t>
            </a:r>
          </a:p>
          <a:p>
            <a:pPr lvl="1"/>
            <a:endParaRPr lang="en-US" altLang="en-US" sz="2200" dirty="0" smtClean="0">
              <a:latin typeface="Arial" panose="020B0604020202020204" pitchFamily="34" charset="0"/>
            </a:endParaRPr>
          </a:p>
          <a:p>
            <a:pPr lvl="1"/>
            <a:endParaRPr lang="en-US" altLang="en-US" sz="2200" dirty="0" smtClean="0">
              <a:latin typeface="Arial" panose="020B0604020202020204" pitchFamily="34" charset="0"/>
            </a:endParaRPr>
          </a:p>
          <a:p>
            <a:pPr lvl="1"/>
            <a:endParaRPr lang="en-US" altLang="en-US" sz="2200" dirty="0" smtClean="0">
              <a:latin typeface="Arial" panose="020B0604020202020204" pitchFamily="34" charset="0"/>
            </a:endParaRP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</a:rPr>
              <a:t>Since we have an implied 1 in the significand, this equates to</a:t>
            </a:r>
          </a:p>
          <a:p>
            <a:pPr lvl="2"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-(1).111</a:t>
            </a:r>
            <a:r>
              <a:rPr lang="en-US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en-US" altLang="en-US" sz="1800" dirty="0" smtClean="0">
                <a:latin typeface="Arial" panose="020B0604020202020204" pitchFamily="34" charset="0"/>
              </a:rPr>
              <a:t> x 2 </a:t>
            </a:r>
            <a:r>
              <a:rPr lang="en-US" altLang="en-US" sz="1800" baseline="30000" dirty="0" smtClean="0">
                <a:latin typeface="Arial" panose="020B0604020202020204" pitchFamily="34" charset="0"/>
              </a:rPr>
              <a:t>(128 – 127)</a:t>
            </a:r>
            <a:r>
              <a:rPr lang="en-US" altLang="en-US" sz="1800" dirty="0" smtClean="0">
                <a:latin typeface="Arial" panose="020B0604020202020204" pitchFamily="34" charset="0"/>
              </a:rPr>
              <a:t> = -1.111</a:t>
            </a:r>
            <a:r>
              <a:rPr lang="en-US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en-US" altLang="en-US" sz="1800" dirty="0" smtClean="0">
                <a:latin typeface="Arial" panose="020B0604020202020204" pitchFamily="34" charset="0"/>
              </a:rPr>
              <a:t> x 2</a:t>
            </a:r>
            <a:r>
              <a:rPr lang="en-US" altLang="en-US" sz="1800" baseline="30000" dirty="0" smtClean="0">
                <a:latin typeface="Arial" panose="020B0604020202020204" pitchFamily="34" charset="0"/>
              </a:rPr>
              <a:t>1</a:t>
            </a:r>
            <a:r>
              <a:rPr lang="en-US" altLang="en-US" sz="1800" dirty="0" smtClean="0">
                <a:latin typeface="Arial" panose="020B0604020202020204" pitchFamily="34" charset="0"/>
              </a:rPr>
              <a:t> = -11.11</a:t>
            </a:r>
            <a:r>
              <a:rPr lang="en-US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en-US" altLang="en-US" sz="1800" dirty="0" smtClean="0">
                <a:latin typeface="Arial" panose="020B0604020202020204" pitchFamily="34" charset="0"/>
              </a:rPr>
              <a:t> = -3.75. </a:t>
            </a:r>
          </a:p>
        </p:txBody>
      </p:sp>
      <p:pic>
        <p:nvPicPr>
          <p:cNvPr id="22531" name="Picture 7" descr="slide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067175"/>
            <a:ext cx="84978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039813" y="4752975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(implied)</a:t>
            </a:r>
          </a:p>
        </p:txBody>
      </p:sp>
      <p:sp>
        <p:nvSpPr>
          <p:cNvPr id="22533" name="Line 11"/>
          <p:cNvSpPr>
            <a:spLocks noChangeShapeType="1"/>
          </p:cNvSpPr>
          <p:nvPr/>
        </p:nvSpPr>
        <p:spPr bwMode="auto">
          <a:xfrm flipV="1">
            <a:off x="2106613" y="4448175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4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7202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calculation of Floating-Point Representation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245005" y="2821259"/>
            <a:ext cx="501805" cy="1245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16067" y="2743201"/>
            <a:ext cx="2628938" cy="142298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96579" y="6314507"/>
            <a:ext cx="507094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F = -1</a:t>
            </a:r>
            <a:r>
              <a:rPr lang="en-US" baseline="30000" dirty="0">
                <a:latin typeface="+mj-lt"/>
              </a:rPr>
              <a:t>Sign</a:t>
            </a:r>
            <a:r>
              <a:rPr lang="en-US" dirty="0">
                <a:latin typeface="+mj-lt"/>
              </a:rPr>
              <a:t> x (1+Significand) x 2</a:t>
            </a:r>
            <a:r>
              <a:rPr lang="en-US" baseline="30000" dirty="0">
                <a:latin typeface="+mj-lt"/>
              </a:rPr>
              <a:t>(Exponent-Bias)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9813" y="5263376"/>
            <a:ext cx="7936919" cy="724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56619" y="5733637"/>
            <a:ext cx="186991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30745" y="3247355"/>
            <a:ext cx="4981540" cy="1008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075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35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Questions and Problems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85" y="2014056"/>
            <a:ext cx="888023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 Explain the concept of Source Synchronous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 Explain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concept of </a:t>
            </a:r>
            <a:r>
              <a:rPr lang="en-US" sz="2800" dirty="0" smtClean="0"/>
              <a:t>Embedded </a:t>
            </a:r>
            <a:r>
              <a:rPr lang="en-US" sz="2800" dirty="0"/>
              <a:t>Clock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Bus.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 Explain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concept of </a:t>
            </a:r>
            <a:r>
              <a:rPr lang="en-US" sz="2800" dirty="0" smtClean="0"/>
              <a:t>Edge </a:t>
            </a:r>
            <a:r>
              <a:rPr lang="en-US" sz="2800" dirty="0"/>
              <a:t>Lock Technique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29. Why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m-of-n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codes e</a:t>
            </a:r>
            <a:r>
              <a:rPr lang="en-US" sz="2800" dirty="0" smtClean="0"/>
              <a:t>nsure </a:t>
            </a:r>
            <a:r>
              <a:rPr lang="en-US" sz="2800" dirty="0"/>
              <a:t>Edge </a:t>
            </a:r>
            <a:r>
              <a:rPr lang="en-US" sz="2800" dirty="0" smtClean="0"/>
              <a:t>Density?</a:t>
            </a:r>
          </a:p>
          <a:p>
            <a:pPr marL="0" indent="0">
              <a:buNone/>
            </a:pPr>
            <a:r>
              <a:rPr lang="en-US" sz="2800" dirty="0" smtClean="0"/>
              <a:t>30. Explain two examples of error-detecting codes.</a:t>
            </a:r>
          </a:p>
          <a:p>
            <a:pPr marL="0" indent="0">
              <a:buNone/>
            </a:pPr>
            <a:r>
              <a:rPr lang="en-US" sz="2800" dirty="0" smtClean="0"/>
              <a:t>31. What is Differential Signaling?</a:t>
            </a:r>
          </a:p>
          <a:p>
            <a:pPr marL="0" indent="0">
              <a:buNone/>
            </a:pPr>
            <a:r>
              <a:rPr lang="en-US" sz="2800" dirty="0" smtClean="0"/>
              <a:t>32. Low </a:t>
            </a:r>
            <a:r>
              <a:rPr lang="en-US" sz="2800" dirty="0"/>
              <a:t>Voltage Differential Signaling</a:t>
            </a:r>
          </a:p>
          <a:p>
            <a:pPr marL="0" indent="0">
              <a:buNone/>
            </a:pPr>
            <a:r>
              <a:rPr lang="en-US" sz="2800" dirty="0" smtClean="0"/>
              <a:t>33. What is LVDS?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39211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Questions, Problems and EXAM Problems (4)</a:t>
            </a:r>
            <a:endParaRPr lang="en-US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35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Questions and Problems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85" y="618392"/>
            <a:ext cx="888023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 Explain the concept of Source Synchronous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 Explain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concept of </a:t>
            </a:r>
            <a:r>
              <a:rPr lang="en-US" sz="2800" dirty="0" smtClean="0"/>
              <a:t>Embedded </a:t>
            </a:r>
            <a:r>
              <a:rPr lang="en-US" sz="2800" dirty="0"/>
              <a:t>Clock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Bus.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 Explain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concept of </a:t>
            </a:r>
            <a:r>
              <a:rPr lang="en-US" sz="2800" dirty="0" smtClean="0"/>
              <a:t>Edge </a:t>
            </a:r>
            <a:r>
              <a:rPr lang="en-US" sz="2800" dirty="0"/>
              <a:t>Lock Technique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37. Why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m-of-n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codes e</a:t>
            </a:r>
            <a:r>
              <a:rPr lang="en-US" sz="2800" dirty="0" smtClean="0"/>
              <a:t>nsure </a:t>
            </a:r>
            <a:r>
              <a:rPr lang="en-US" sz="2800" dirty="0"/>
              <a:t>Edge </a:t>
            </a:r>
            <a:r>
              <a:rPr lang="en-US" sz="2800" dirty="0" smtClean="0"/>
              <a:t>Density?</a:t>
            </a:r>
          </a:p>
          <a:p>
            <a:pPr marL="0" indent="0">
              <a:buNone/>
            </a:pPr>
            <a:r>
              <a:rPr lang="en-US" sz="2800" dirty="0" smtClean="0"/>
              <a:t>38. Explain two examples of error-detecting codes.</a:t>
            </a:r>
          </a:p>
          <a:p>
            <a:pPr marL="0" indent="0">
              <a:buNone/>
            </a:pPr>
            <a:r>
              <a:rPr lang="en-US" sz="2800" dirty="0" smtClean="0"/>
              <a:t>39.What is Differential Signaling?</a:t>
            </a:r>
          </a:p>
          <a:p>
            <a:pPr marL="0" indent="0">
              <a:buNone/>
            </a:pPr>
            <a:r>
              <a:rPr lang="en-US" sz="2800" dirty="0" smtClean="0"/>
              <a:t>40.Low </a:t>
            </a:r>
            <a:r>
              <a:rPr lang="en-US" sz="2800" dirty="0"/>
              <a:t>Voltage Differential Signaling</a:t>
            </a:r>
          </a:p>
          <a:p>
            <a:pPr marL="0" indent="0">
              <a:buNone/>
            </a:pPr>
            <a:r>
              <a:rPr lang="en-US" sz="2800" dirty="0" smtClean="0"/>
              <a:t>41. What  function is represented in </a:t>
            </a:r>
          </a:p>
          <a:p>
            <a:pPr marL="0" indent="0">
              <a:buNone/>
            </a:pPr>
            <a:r>
              <a:rPr lang="en-US" sz="2800" dirty="0" smtClean="0"/>
              <a:t>  the hypercube</a:t>
            </a:r>
          </a:p>
          <a:p>
            <a:pPr marL="0" indent="0">
              <a:buNone/>
            </a:pPr>
            <a:r>
              <a:rPr lang="en-US" sz="2800" dirty="0" smtClean="0"/>
              <a:t>    in the right?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5" name="Picture 2" descr="G:\books_ph\Jobs\Ph482-Wakerly\Final\ch02\tiff\Fig02-10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6" t="18875" r="7402" b="44046"/>
          <a:stretch/>
        </p:blipFill>
        <p:spPr bwMode="auto">
          <a:xfrm>
            <a:off x="6277152" y="3863546"/>
            <a:ext cx="2734963" cy="284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118102" y="5692346"/>
            <a:ext cx="3435098" cy="556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6183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Questions, Problems and </a:t>
            </a:r>
            <a:r>
              <a:rPr lang="en-US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(5)</a:t>
            </a:r>
            <a:endParaRPr lang="en-US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6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40042"/>
            <a:ext cx="8905795" cy="4630236"/>
          </a:xfrm>
        </p:spPr>
        <p:txBody>
          <a:bodyPr/>
          <a:lstStyle/>
          <a:p>
            <a:r>
              <a:rPr lang="en-US" altLang="en-US" sz="20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42.Represent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Positive One </a:t>
            </a:r>
            <a:r>
              <a:rPr lang="en-US" altLang="en-US" sz="2000" dirty="0" smtClean="0">
                <a:solidFill>
                  <a:srgbClr val="FF0000"/>
                </a:solidFill>
              </a:rPr>
              <a:t>in </a:t>
            </a:r>
            <a:r>
              <a:rPr lang="en-US" altLang="en-US" sz="2000" dirty="0">
                <a:solidFill>
                  <a:srgbClr val="FF0000"/>
                </a:solidFill>
              </a:rPr>
              <a:t>single precision</a:t>
            </a:r>
            <a:endParaRPr lang="en-US" altLang="en-US" sz="2000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 smtClean="0">
                <a:ea typeface="ＭＳ Ｐゴシック" panose="020B0600070205080204" pitchFamily="34" charset="-128"/>
              </a:rPr>
              <a:t>Sign = +, Exponent = 0, Significand = 1.0</a:t>
            </a:r>
          </a:p>
          <a:p>
            <a:pPr lvl="2"/>
            <a:r>
              <a:rPr lang="en-US" altLang="en-US" sz="1600" dirty="0" smtClean="0">
                <a:ea typeface="ＭＳ Ｐゴシック" panose="020B0600070205080204" pitchFamily="34" charset="-128"/>
              </a:rPr>
              <a:t>1 = -1</a:t>
            </a:r>
            <a:r>
              <a:rPr lang="en-US" altLang="en-US" sz="1600" baseline="30000" dirty="0" smtClean="0">
                <a:ea typeface="ＭＳ Ｐゴシック" panose="020B0600070205080204" pitchFamily="34" charset="-128"/>
              </a:rPr>
              <a:t>0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(1.0) x 2</a:t>
            </a:r>
            <a:r>
              <a:rPr lang="en-US" altLang="en-US" sz="1600" baseline="30000" dirty="0" smtClean="0">
                <a:ea typeface="ＭＳ Ｐゴシック" panose="020B0600070205080204" pitchFamily="34" charset="-128"/>
              </a:rPr>
              <a:t>0</a:t>
            </a:r>
          </a:p>
          <a:p>
            <a:pPr lvl="2"/>
            <a:r>
              <a:rPr lang="en-US" altLang="en-US" sz="16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S = 0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E = 0 + 127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F = 1.0 – ‘1’</a:t>
            </a:r>
          </a:p>
          <a:p>
            <a:pPr lvl="2"/>
            <a:r>
              <a:rPr lang="en-US" altLang="en-US" sz="16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0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01111111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00000000000000000000000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= 0x3f800000</a:t>
            </a:r>
          </a:p>
          <a:p>
            <a:r>
              <a:rPr lang="en-US" altLang="en-US" sz="20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43. Represent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One-half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in </a:t>
            </a:r>
            <a:r>
              <a:rPr lang="en-US" altLang="en-US" sz="2000" dirty="0">
                <a:solidFill>
                  <a:srgbClr val="FF0000"/>
                </a:solidFill>
              </a:rPr>
              <a:t>single </a:t>
            </a:r>
            <a:r>
              <a:rPr lang="en-US" altLang="en-US" sz="2000" dirty="0" smtClean="0">
                <a:solidFill>
                  <a:srgbClr val="FF0000"/>
                </a:solidFill>
              </a:rPr>
              <a:t>precision</a:t>
            </a:r>
            <a:endParaRPr lang="en-US" altLang="en-US" sz="2000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 smtClean="0">
                <a:ea typeface="ＭＳ Ｐゴシック" panose="020B0600070205080204" pitchFamily="34" charset="-128"/>
              </a:rPr>
              <a:t>Sign = +, Exponent = -1, Significand = 1.0 </a:t>
            </a:r>
          </a:p>
          <a:p>
            <a:pPr lvl="2"/>
            <a:r>
              <a:rPr lang="en-US" altLang="en-US" sz="1600" dirty="0" smtClean="0">
                <a:ea typeface="ＭＳ Ｐゴシック" panose="020B0600070205080204" pitchFamily="34" charset="-128"/>
              </a:rPr>
              <a:t>½ = -1</a:t>
            </a:r>
            <a:r>
              <a:rPr lang="en-US" altLang="en-US" sz="1600" baseline="30000" dirty="0" smtClean="0">
                <a:ea typeface="ＭＳ Ｐゴシック" panose="020B0600070205080204" pitchFamily="34" charset="-128"/>
              </a:rPr>
              <a:t>0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(1.0) x 2</a:t>
            </a:r>
            <a:r>
              <a:rPr lang="en-US" altLang="en-US" sz="1600" baseline="30000" dirty="0" smtClean="0">
                <a:ea typeface="ＭＳ Ｐゴシック" panose="020B0600070205080204" pitchFamily="34" charset="-128"/>
              </a:rPr>
              <a:t>-1</a:t>
            </a:r>
          </a:p>
          <a:p>
            <a:pPr lvl="2"/>
            <a:r>
              <a:rPr lang="en-US" altLang="en-US" sz="16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S = 0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E = -1 + 127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F = 1.0 – ‘1’</a:t>
            </a:r>
          </a:p>
          <a:p>
            <a:pPr lvl="2"/>
            <a:r>
              <a:rPr lang="en-US" altLang="en-US" sz="16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0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01111110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00000000000000000000000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= 0x3f000000</a:t>
            </a:r>
          </a:p>
          <a:p>
            <a:r>
              <a:rPr lang="en-US" altLang="en-US" sz="20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44. Represent </a:t>
            </a:r>
            <a:r>
              <a:rPr lang="en-US" altLang="en-US" sz="2000" dirty="0">
                <a:ea typeface="ＭＳ Ｐゴシック" panose="020B0600070205080204" pitchFamily="34" charset="-128"/>
              </a:rPr>
              <a:t>Minus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Two </a:t>
            </a:r>
            <a:r>
              <a:rPr lang="en-US" altLang="en-US" sz="2000" dirty="0" smtClean="0">
                <a:solidFill>
                  <a:srgbClr val="FF0000"/>
                </a:solidFill>
              </a:rPr>
              <a:t>in </a:t>
            </a:r>
            <a:r>
              <a:rPr lang="en-US" altLang="en-US" sz="2000" dirty="0">
                <a:solidFill>
                  <a:srgbClr val="FF0000"/>
                </a:solidFill>
              </a:rPr>
              <a:t>single </a:t>
            </a:r>
            <a:r>
              <a:rPr lang="en-US" altLang="en-US" sz="2000" dirty="0" smtClean="0">
                <a:solidFill>
                  <a:srgbClr val="FF0000"/>
                </a:solidFill>
              </a:rPr>
              <a:t>precision</a:t>
            </a:r>
            <a:endParaRPr lang="en-US" altLang="en-US" sz="2000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 smtClean="0">
                <a:ea typeface="ＭＳ Ｐゴシック" panose="020B0600070205080204" pitchFamily="34" charset="-128"/>
              </a:rPr>
              <a:t>Sign = -, Exponent = 1, Significand = 1.0</a:t>
            </a:r>
          </a:p>
          <a:p>
            <a:pPr lvl="2"/>
            <a:r>
              <a:rPr lang="en-US" altLang="en-US" sz="16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-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2 = -1</a:t>
            </a:r>
            <a:r>
              <a:rPr lang="en-US" altLang="en-US" sz="1600" baseline="30000" dirty="0" smtClean="0">
                <a:ea typeface="ＭＳ Ｐゴシック" panose="020B0600070205080204" pitchFamily="34" charset="-128"/>
              </a:rPr>
              <a:t>1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(1.0) x </a:t>
            </a:r>
            <a:r>
              <a:rPr lang="en-US" altLang="en-US" sz="16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1600" baseline="300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1</a:t>
            </a:r>
            <a:endParaRPr lang="en-US" altLang="en-US" sz="1600" dirty="0" smtClean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6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10000000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sz="1600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00000000000000000000000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 = 0xc0000000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45. Your task is to represent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-1, -1/2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and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 single precision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5910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 smtClean="0"/>
              <a:t>Questions and Problems (6)</a:t>
            </a:r>
            <a:endParaRPr lang="en-US" sz="4000" kern="0" dirty="0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0" y="591015"/>
            <a:ext cx="507094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F = -1</a:t>
            </a:r>
            <a:r>
              <a:rPr lang="en-US" baseline="30000" dirty="0">
                <a:latin typeface="+mj-lt"/>
              </a:rPr>
              <a:t>Sign</a:t>
            </a:r>
            <a:r>
              <a:rPr lang="en-US" dirty="0">
                <a:latin typeface="+mj-lt"/>
              </a:rPr>
              <a:t> x (1+Significand) x 2</a:t>
            </a:r>
            <a:r>
              <a:rPr lang="en-US" baseline="30000" dirty="0">
                <a:latin typeface="+mj-lt"/>
              </a:rPr>
              <a:t>(Exponent-Bias)</a:t>
            </a:r>
          </a:p>
        </p:txBody>
      </p:sp>
      <p:sp>
        <p:nvSpPr>
          <p:cNvPr id="3" name="Rectangle 2"/>
          <p:cNvSpPr/>
          <p:nvPr/>
        </p:nvSpPr>
        <p:spPr>
          <a:xfrm>
            <a:off x="5805232" y="4396877"/>
            <a:ext cx="2449710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E =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+1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+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127=128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36269" y="2289842"/>
            <a:ext cx="145997" cy="13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074689" y="3857385"/>
            <a:ext cx="69156" cy="130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036269" y="4664208"/>
            <a:ext cx="3772860" cy="622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2115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Questions, Problems and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(6)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6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439" y="838200"/>
            <a:ext cx="7924800" cy="1143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 </a:t>
            </a:r>
            <a:r>
              <a:rPr lang="en-US" altLang="en-US" sz="2800" dirty="0" smtClean="0"/>
              <a:t>Represent 0.75 as a floating point number in single precision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144859" y="2497873"/>
            <a:ext cx="78486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0.75</a:t>
            </a:r>
            <a:r>
              <a:rPr lang="en-US" altLang="en-US" sz="2800" baseline="-25000" dirty="0"/>
              <a:t> ten</a:t>
            </a:r>
            <a:r>
              <a:rPr lang="en-US" altLang="en-US" sz="2400" dirty="0"/>
              <a:t> = </a:t>
            </a:r>
            <a:r>
              <a:rPr lang="en-US" altLang="en-US" sz="2800" dirty="0"/>
              <a:t>0.11</a:t>
            </a:r>
            <a:r>
              <a:rPr lang="en-US" altLang="en-US" sz="2400" dirty="0"/>
              <a:t> </a:t>
            </a:r>
            <a:r>
              <a:rPr lang="en-US" altLang="en-US" sz="2800" baseline="-25000" dirty="0"/>
              <a:t>two </a:t>
            </a:r>
            <a:r>
              <a:rPr lang="en-US" altLang="en-US" sz="2800" dirty="0"/>
              <a:t>= 1.1 x 2 </a:t>
            </a:r>
            <a:r>
              <a:rPr lang="en-US" altLang="en-US" sz="2800" baseline="30000" dirty="0"/>
              <a:t>-1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1.1 = 1. </a:t>
            </a:r>
            <a:r>
              <a:rPr lang="en-US" altLang="en-US" sz="2800" dirty="0" smtClean="0"/>
              <a:t>fraction </a:t>
            </a:r>
            <a:r>
              <a:rPr lang="en-US" altLang="en-US" sz="2800" dirty="0">
                <a:cs typeface="Arial" panose="020B0604020202020204" pitchFamily="34" charset="0"/>
              </a:rPr>
              <a:t>→ </a:t>
            </a:r>
            <a:r>
              <a:rPr lang="en-US" altLang="en-US" sz="2800" dirty="0" smtClean="0">
                <a:cs typeface="Arial" panose="020B0604020202020204" pitchFamily="34" charset="0"/>
              </a:rPr>
              <a:t>fraction </a:t>
            </a:r>
            <a:r>
              <a:rPr lang="en-US" altLang="en-US" sz="2800" dirty="0">
                <a:cs typeface="Arial" panose="020B0604020202020204" pitchFamily="34" charset="0"/>
              </a:rPr>
              <a:t>=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E – 127 = -1 → E = 127 -1 = 126 = </a:t>
            </a:r>
            <a:r>
              <a:rPr lang="en-US" altLang="en-US" sz="2800" i="1" u="sng" dirty="0">
                <a:cs typeface="Arial" panose="020B0604020202020204" pitchFamily="34" charset="0"/>
              </a:rPr>
              <a:t>01111110</a:t>
            </a:r>
            <a:r>
              <a:rPr lang="en-US" altLang="en-US" sz="2800" baseline="-25000" dirty="0">
                <a:cs typeface="Arial" panose="020B0604020202020204" pitchFamily="34" charset="0"/>
              </a:rPr>
              <a:t>two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S = 0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r>
              <a:rPr lang="en-US" altLang="en-US" sz="2800" i="1" u="sng" dirty="0">
                <a:solidFill>
                  <a:srgbClr val="FF0000"/>
                </a:solidFill>
                <a:cs typeface="Arial" panose="020B0604020202020204" pitchFamily="34" charset="0"/>
              </a:rPr>
              <a:t>011</a:t>
            </a:r>
            <a:r>
              <a:rPr lang="en-US" altLang="en-US" sz="2800" i="1" u="sng" dirty="0">
                <a:cs typeface="Arial" panose="020B0604020202020204" pitchFamily="34" charset="0"/>
              </a:rPr>
              <a:t>1111</a:t>
            </a:r>
            <a:r>
              <a:rPr lang="en-US" altLang="en-US" sz="2800" i="1" u="sng" dirty="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100</a:t>
            </a:r>
            <a:r>
              <a:rPr lang="en-US" altLang="en-US" sz="2800" dirty="0">
                <a:cs typeface="Arial" panose="020B0604020202020204" pitchFamily="34" charset="0"/>
              </a:rPr>
              <a:t>0000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0000</a:t>
            </a:r>
            <a:r>
              <a:rPr lang="en-US" altLang="en-US" sz="2800" dirty="0">
                <a:cs typeface="Arial" panose="020B0604020202020204" pitchFamily="34" charset="0"/>
              </a:rPr>
              <a:t>0000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0000</a:t>
            </a:r>
            <a:r>
              <a:rPr lang="en-US" altLang="en-US" sz="2800" dirty="0">
                <a:cs typeface="Arial" panose="020B0604020202020204" pitchFamily="34" charset="0"/>
              </a:rPr>
              <a:t>0000 = 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r>
              <a:rPr lang="en-US" altLang="en-US" sz="2800" dirty="0">
                <a:cs typeface="Arial" panose="020B0604020202020204" pitchFamily="34" charset="0"/>
              </a:rPr>
              <a:t>x3F400000</a:t>
            </a:r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 flipH="1">
            <a:off x="1295400" y="4876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1393902" y="5715000"/>
            <a:ext cx="1449659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 flipH="1">
            <a:off x="2286000" y="4343400"/>
            <a:ext cx="510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 flipH="1">
            <a:off x="3124200" y="3581400"/>
            <a:ext cx="838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1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Questions and Problems (7)</a:t>
            </a:r>
            <a:endParaRPr lang="en-US" kern="0" dirty="0"/>
          </a:p>
        </p:txBody>
      </p:sp>
      <p:sp>
        <p:nvSpPr>
          <p:cNvPr id="2" name="Rounded Rectangle 1"/>
          <p:cNvSpPr/>
          <p:nvPr/>
        </p:nvSpPr>
        <p:spPr>
          <a:xfrm>
            <a:off x="2843561" y="5562600"/>
            <a:ext cx="4226312" cy="7043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761999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Questions, Problems and </a:t>
            </a:r>
            <a:r>
              <a:rPr lang="en-US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 Problems </a:t>
            </a: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(7)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Sources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886200"/>
            <a:ext cx="6869151" cy="2715322"/>
          </a:xfrm>
        </p:spPr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Prof. Mark G. Faust</a:t>
            </a:r>
          </a:p>
          <a:p>
            <a:pPr eaLnBrk="1" hangingPunct="1"/>
            <a:r>
              <a:rPr lang="en-US" sz="1800" dirty="0" smtClean="0"/>
              <a:t>John </a:t>
            </a:r>
            <a:r>
              <a:rPr lang="en-US" sz="1800" dirty="0" err="1" smtClean="0"/>
              <a:t>Wakerly</a:t>
            </a:r>
            <a:endParaRPr lang="en-US" sz="1800" dirty="0" smtClean="0"/>
          </a:p>
          <a:p>
            <a:pPr>
              <a:spcBef>
                <a:spcPts val="500"/>
              </a:spcBef>
            </a:pPr>
            <a:r>
              <a:rPr lang="en-US" sz="1800" dirty="0" smtClean="0"/>
              <a:t>Internet</a:t>
            </a:r>
          </a:p>
          <a:p>
            <a:pPr>
              <a:spcBef>
                <a:spcPts val="500"/>
              </a:spcBef>
            </a:pPr>
            <a:r>
              <a:rPr lang="en-US" altLang="en-US" sz="1800" b="1" dirty="0" smtClean="0">
                <a:solidFill>
                  <a:srgbClr val="000000"/>
                </a:solidFill>
              </a:rPr>
              <a:t>Jeremy </a:t>
            </a:r>
            <a:r>
              <a:rPr lang="en-US" altLang="en-US" sz="1800" b="1" dirty="0">
                <a:solidFill>
                  <a:srgbClr val="000000"/>
                </a:solidFill>
              </a:rPr>
              <a:t>R. Johnson</a:t>
            </a:r>
          </a:p>
          <a:p>
            <a:pPr>
              <a:spcBef>
                <a:spcPts val="500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Anatole D. </a:t>
            </a:r>
            <a:r>
              <a:rPr lang="en-US" altLang="en-US" sz="1800" b="1" dirty="0" err="1">
                <a:solidFill>
                  <a:srgbClr val="000000"/>
                </a:solidFill>
              </a:rPr>
              <a:t>Ruslanov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William M. </a:t>
            </a:r>
            <a:r>
              <a:rPr lang="en-US" altLang="en-US" sz="1800" b="1" dirty="0" err="1">
                <a:solidFill>
                  <a:srgbClr val="000000"/>
                </a:solidFill>
              </a:rPr>
              <a:t>Mongan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8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FP Ranges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For a 32 bit number</a:t>
            </a:r>
          </a:p>
          <a:p>
            <a:pPr lvl="1"/>
            <a:r>
              <a:rPr lang="en-US" altLang="en-US" dirty="0" smtClean="0"/>
              <a:t>8 bit exponent </a:t>
            </a:r>
          </a:p>
          <a:p>
            <a:pPr lvl="1"/>
            <a:r>
              <a:rPr lang="en-US" altLang="en-US" dirty="0" smtClean="0"/>
              <a:t>+/- 2</a:t>
            </a:r>
            <a:r>
              <a:rPr lang="en-US" altLang="en-US" baseline="30000" dirty="0" smtClean="0"/>
              <a:t>256 </a:t>
            </a:r>
            <a:r>
              <a:rPr lang="en-US" altLang="en-US" dirty="0" smtClean="0">
                <a:sym typeface="Symbol" panose="05050102010706020507" pitchFamily="18" charset="2"/>
              </a:rPr>
              <a:t></a:t>
            </a:r>
            <a:r>
              <a:rPr lang="en-US" altLang="en-US" dirty="0" smtClean="0"/>
              <a:t> 1.5 x 10</a:t>
            </a:r>
            <a:r>
              <a:rPr lang="en-US" altLang="en-US" baseline="30000" dirty="0" smtClean="0"/>
              <a:t>77</a:t>
            </a:r>
          </a:p>
          <a:p>
            <a:r>
              <a:rPr lang="en-US" altLang="en-US" dirty="0" smtClean="0"/>
              <a:t>Accuracy</a:t>
            </a:r>
          </a:p>
          <a:p>
            <a:pPr lvl="1"/>
            <a:r>
              <a:rPr lang="en-US" altLang="en-US" dirty="0" smtClean="0"/>
              <a:t>The effect of changing </a:t>
            </a:r>
            <a:r>
              <a:rPr lang="en-US" altLang="en-US" dirty="0" err="1" smtClean="0">
                <a:solidFill>
                  <a:srgbClr val="FF0000"/>
                </a:solidFill>
              </a:rPr>
              <a:t>lsb</a:t>
            </a:r>
            <a:r>
              <a:rPr lang="en-US" altLang="en-US" dirty="0" smtClean="0"/>
              <a:t> of </a:t>
            </a:r>
            <a:r>
              <a:rPr lang="en-US" altLang="en-US" dirty="0" smtClean="0">
                <a:latin typeface="Arial" panose="020B0604020202020204" pitchFamily="34" charset="0"/>
              </a:rPr>
              <a:t>significand </a:t>
            </a:r>
          </a:p>
          <a:p>
            <a:pPr lvl="1"/>
            <a:r>
              <a:rPr lang="en-US" altLang="en-US" dirty="0" smtClean="0"/>
              <a:t>23 bit </a:t>
            </a:r>
            <a:r>
              <a:rPr lang="en-US" altLang="en-US" dirty="0" smtClean="0">
                <a:latin typeface="Arial" panose="020B0604020202020204" pitchFamily="34" charset="0"/>
              </a:rPr>
              <a:t>significand</a:t>
            </a:r>
            <a:r>
              <a:rPr lang="en-US" altLang="en-US" dirty="0" smtClean="0"/>
              <a:t> 2</a:t>
            </a:r>
            <a:r>
              <a:rPr lang="en-US" altLang="en-US" baseline="30000" dirty="0" smtClean="0"/>
              <a:t>-23 </a:t>
            </a:r>
            <a:r>
              <a:rPr lang="en-US" altLang="en-US" dirty="0" smtClean="0">
                <a:sym typeface="Symbol" panose="05050102010706020507" pitchFamily="18" charset="2"/>
              </a:rPr>
              <a:t></a:t>
            </a:r>
            <a:r>
              <a:rPr lang="en-US" altLang="en-US" dirty="0" smtClean="0"/>
              <a:t> 1.2 x 10</a:t>
            </a:r>
            <a:r>
              <a:rPr lang="en-US" altLang="en-US" baseline="30000" dirty="0" smtClean="0"/>
              <a:t>-7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About 6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861537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536" y="735634"/>
            <a:ext cx="8419171" cy="543098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754 Floating Point Standard: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CASES: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Zeros, Infinities,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Denormalized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9469"/>
            <a:ext cx="7772400" cy="1298331"/>
          </a:xfrm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Expressible Numbers in </a:t>
            </a:r>
            <a:r>
              <a:rPr lang="en-US" altLang="en-US" dirty="0" smtClean="0">
                <a:solidFill>
                  <a:srgbClr val="FF0000"/>
                </a:solidFill>
              </a:rPr>
              <a:t>two</a:t>
            </a:r>
            <a:r>
              <a:rPr lang="en-US" altLang="en-US" dirty="0" smtClean="0"/>
              <a:t> typical </a:t>
            </a:r>
            <a:r>
              <a:rPr lang="en-US" altLang="en-US" dirty="0" smtClean="0">
                <a:solidFill>
                  <a:srgbClr val="FF0000"/>
                </a:solidFill>
              </a:rPr>
              <a:t>32-bit</a:t>
            </a:r>
            <a:r>
              <a:rPr lang="en-US" altLang="en-US" dirty="0" smtClean="0"/>
              <a:t> formats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r="4291" b="15587"/>
          <a:stretch/>
        </p:blipFill>
        <p:spPr bwMode="auto">
          <a:xfrm>
            <a:off x="0" y="2428097"/>
            <a:ext cx="8909824" cy="4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19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0" y="-11906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Representation of Floating Point Numbers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l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</a:rPr>
              <a:t>IEEE 754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en-US" altLang="en-US" sz="2000" b="1" dirty="0">
                <a:solidFill>
                  <a:srgbClr val="000000"/>
                </a:solidFill>
              </a:rPr>
              <a:t> precision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977900" y="2955925"/>
            <a:ext cx="258763" cy="28575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1231900" y="2955925"/>
            <a:ext cx="2360613" cy="28575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3581400" y="2955925"/>
            <a:ext cx="4660900" cy="28575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874713" y="2552700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31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1230313" y="2552700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3224213" y="2552700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3554413" y="2552700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7978775" y="2552700"/>
            <a:ext cx="29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714375" y="3446463"/>
            <a:ext cx="58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Sign</a:t>
            </a:r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1500188" y="3446463"/>
            <a:ext cx="1693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Biased exponent</a:t>
            </a:r>
          </a:p>
        </p:txBody>
      </p:sp>
      <p:sp>
        <p:nvSpPr>
          <p:cNvPr id="19473" name="Text Box 16"/>
          <p:cNvSpPr txBox="1">
            <a:spLocks noChangeArrowheads="1"/>
          </p:cNvSpPr>
          <p:nvPr/>
        </p:nvSpPr>
        <p:spPr bwMode="auto">
          <a:xfrm>
            <a:off x="3224213" y="3432753"/>
            <a:ext cx="594776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Normalized </a:t>
            </a:r>
            <a:r>
              <a:rPr lang="en-US" altLang="en-US" sz="1600" dirty="0" smtClean="0">
                <a:solidFill>
                  <a:srgbClr val="000000"/>
                </a:solidFill>
              </a:rPr>
              <a:t>Mantissa (</a:t>
            </a:r>
            <a:r>
              <a:rPr lang="en-US" altLang="en-US" sz="1600" dirty="0" smtClean="0">
                <a:solidFill>
                  <a:srgbClr val="00B0F0"/>
                </a:solidFill>
              </a:rPr>
              <a:t>fraction, significand</a:t>
            </a:r>
            <a:r>
              <a:rPr lang="en-US" altLang="en-US" sz="1600" dirty="0" smtClean="0">
                <a:solidFill>
                  <a:srgbClr val="000000"/>
                </a:solidFill>
              </a:rPr>
              <a:t>) </a:t>
            </a:r>
            <a:r>
              <a:rPr lang="en-US" altLang="en-US" sz="1600" dirty="0">
                <a:solidFill>
                  <a:srgbClr val="000000"/>
                </a:solidFill>
              </a:rPr>
              <a:t>(implicit 24th bit = 1)</a:t>
            </a:r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-39293" y="4706938"/>
            <a:ext cx="4163618" cy="58695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90000" tIns="46800" rIns="90000" bIns="46800" anchor="ctr">
            <a:spAutoFit/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(-1)</a:t>
            </a:r>
            <a:r>
              <a:rPr lang="en-US" altLang="en-US" baseline="30000" dirty="0">
                <a:solidFill>
                  <a:srgbClr val="000000"/>
                </a:solidFill>
              </a:rPr>
              <a:t>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</a:rPr>
              <a:t>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fraction </a:t>
            </a:r>
            <a:r>
              <a:rPr lang="en-US" altLang="en-US" dirty="0">
                <a:solidFill>
                  <a:srgbClr val="000000"/>
                </a:solidFill>
                <a:latin typeface="Symbol" panose="05050102010706020507" pitchFamily="18" charset="2"/>
              </a:rPr>
              <a:t></a:t>
            </a:r>
            <a:r>
              <a:rPr lang="en-US" altLang="en-US" dirty="0">
                <a:solidFill>
                  <a:srgbClr val="000000"/>
                </a:solidFill>
              </a:rPr>
              <a:t> 2</a:t>
            </a:r>
            <a:r>
              <a:rPr lang="en-US" altLang="en-US" baseline="30000" dirty="0">
                <a:solidFill>
                  <a:srgbClr val="000000"/>
                </a:solidFill>
              </a:rPr>
              <a:t>E-127</a:t>
            </a:r>
          </a:p>
        </p:txBody>
      </p:sp>
      <p:graphicFrame>
        <p:nvGraphicFramePr>
          <p:cNvPr id="19475" name="Object 18"/>
          <p:cNvGraphicFramePr>
            <a:graphicFrameLocks noChangeAspect="1"/>
          </p:cNvGraphicFramePr>
          <p:nvPr/>
        </p:nvGraphicFramePr>
        <p:xfrm>
          <a:off x="4206875" y="4079875"/>
          <a:ext cx="41687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4" imgW="2745000" imgH="1158840" progId="">
                  <p:embed/>
                </p:oleObj>
              </mc:Choice>
              <mc:Fallback>
                <p:oleObj r:id="rId4" imgW="2745000" imgH="1158840" progId="">
                  <p:embed/>
                  <p:pic>
                    <p:nvPicPr>
                      <p:cNvPr id="1947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4079875"/>
                        <a:ext cx="41687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375650" y="4245273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Zero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06393" y="5996930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Not a Number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660888" y="5733405"/>
            <a:ext cx="611575" cy="313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978774" y="4476105"/>
            <a:ext cx="476250" cy="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08062" y="5766097"/>
            <a:ext cx="1928733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1+Significand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09659" y="5237897"/>
            <a:ext cx="63103" cy="5246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230313" y="3713877"/>
            <a:ext cx="6559672" cy="2118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35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46771"/>
          </a:xfrm>
        </p:spPr>
        <p:txBody>
          <a:bodyPr/>
          <a:lstStyle/>
          <a:p>
            <a:pPr eaLnBrk="1" hangingPunct="1"/>
            <a:r>
              <a:rPr lang="en-US" dirty="0" smtClean="0"/>
              <a:t>IEEE 754 Floating Point Standard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Special Cases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Zero</a:t>
            </a:r>
            <a:r>
              <a:rPr lang="en-US" dirty="0" smtClean="0"/>
              <a:t> (no assumed leading 1)</a:t>
            </a:r>
          </a:p>
          <a:p>
            <a:pPr lvl="2" eaLnBrk="1" hangingPunct="1"/>
            <a:r>
              <a:rPr lang="en-US" dirty="0" smtClean="0"/>
              <a:t>Exponent = 0,  </a:t>
            </a:r>
            <a:r>
              <a:rPr lang="en-US" dirty="0" err="1" smtClean="0"/>
              <a:t>Significand</a:t>
            </a:r>
            <a:r>
              <a:rPr lang="en-US" dirty="0" smtClean="0"/>
              <a:t> = 0</a:t>
            </a:r>
          </a:p>
          <a:p>
            <a:pPr lvl="1" eaLnBrk="1" hangingPunct="1"/>
            <a:r>
              <a:rPr lang="en-US" dirty="0" err="1" smtClean="0">
                <a:solidFill>
                  <a:srgbClr val="FF0000"/>
                </a:solidFill>
              </a:rPr>
              <a:t>NaN</a:t>
            </a:r>
            <a:r>
              <a:rPr lang="en-US" dirty="0" smtClean="0"/>
              <a:t> (Not a Number), e.g.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¥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/>
            <a:r>
              <a:rPr lang="en-US" dirty="0" smtClean="0"/>
              <a:t>Exponent = 255</a:t>
            </a:r>
          </a:p>
          <a:p>
            <a:pPr lvl="1" eaLnBrk="1" hangingPunct="1"/>
            <a:r>
              <a:rPr lang="en-US" dirty="0" err="1" smtClean="0">
                <a:solidFill>
                  <a:srgbClr val="FF0000"/>
                </a:solidFill>
              </a:rPr>
              <a:t>Denormalized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Subnormal</a:t>
            </a:r>
            <a:r>
              <a:rPr lang="en-US" dirty="0" smtClean="0"/>
              <a:t>) numbers</a:t>
            </a:r>
          </a:p>
          <a:p>
            <a:pPr lvl="2" eaLnBrk="1" hangingPunct="1"/>
            <a:r>
              <a:rPr lang="en-US" dirty="0" smtClean="0"/>
              <a:t>Exponent = 0,  </a:t>
            </a:r>
            <a:r>
              <a:rPr lang="en-US" dirty="0" err="1" smtClean="0"/>
              <a:t>Significand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¹</a:t>
            </a:r>
            <a:r>
              <a:rPr lang="en-US" dirty="0" smtClean="0"/>
              <a:t> 0</a:t>
            </a:r>
          </a:p>
          <a:p>
            <a:pPr lvl="2" eaLnBrk="1" hangingPunct="1"/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566619" y="5786735"/>
            <a:ext cx="507094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F = -1</a:t>
            </a:r>
            <a:r>
              <a:rPr lang="en-US" baseline="30000" dirty="0">
                <a:latin typeface="+mj-lt"/>
              </a:rPr>
              <a:t>Sign</a:t>
            </a:r>
            <a:r>
              <a:rPr lang="en-US" dirty="0">
                <a:latin typeface="+mj-lt"/>
              </a:rPr>
              <a:t> x (1+Significand) x 2</a:t>
            </a:r>
            <a:r>
              <a:rPr lang="en-US" baseline="30000" dirty="0">
                <a:latin typeface="+mj-lt"/>
              </a:rPr>
              <a:t>(Exponent-Bias)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9926" y="6243935"/>
            <a:ext cx="151996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Bias = 127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0155" y="6198952"/>
            <a:ext cx="210136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Remember to subtract bias</a:t>
            </a:r>
            <a:endParaRPr lang="en-US" sz="1400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 flipV="1">
            <a:off x="6284355" y="6096000"/>
            <a:ext cx="685800" cy="256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119932"/>
              </p:ext>
            </p:extLst>
          </p:nvPr>
        </p:nvGraphicFramePr>
        <p:xfrm>
          <a:off x="4819894" y="794706"/>
          <a:ext cx="41687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4" imgW="2745000" imgH="1158840" progId="">
                  <p:embed/>
                </p:oleObj>
              </mc:Choice>
              <mc:Fallback>
                <p:oleObj r:id="rId4" imgW="2745000" imgH="1158840" progId="">
                  <p:embed/>
                  <p:pic>
                    <p:nvPicPr>
                      <p:cNvPr id="1947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894" y="794706"/>
                        <a:ext cx="41687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5586761"/>
            <a:ext cx="8385717" cy="12712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70233" y="5330283"/>
            <a:ext cx="208145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Standard FP number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6133171" y="3686226"/>
            <a:ext cx="285549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X = -1</a:t>
            </a:r>
            <a:r>
              <a:rPr lang="en-US" altLang="en-US" sz="2000" i="1" baseline="30000" dirty="0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-126</a:t>
            </a:r>
            <a:r>
              <a:rPr lang="en-US" altLang="en-US" sz="2000" dirty="0">
                <a:ea typeface="ＭＳ Ｐゴシック" panose="020B0600070205080204" pitchFamily="34" charset="-128"/>
              </a:rPr>
              <a:t> (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0</a:t>
            </a:r>
            <a:r>
              <a:rPr lang="en-US" altLang="en-US" sz="2000" dirty="0">
                <a:ea typeface="ＭＳ Ｐゴシック" panose="020B0600070205080204" pitchFamily="34" charset="-128"/>
              </a:rPr>
              <a:t>.fraction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)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31366" y="4038600"/>
            <a:ext cx="836341" cy="527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1430"/>
            <a:ext cx="9144000" cy="1350169"/>
          </a:xfrm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Special-case numbers: </a:t>
            </a:r>
            <a:br>
              <a:rPr lang="en-US" altLang="en-US" dirty="0" smtClean="0"/>
            </a:b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Zeros</a:t>
            </a:r>
            <a:r>
              <a:rPr lang="en-US" altLang="en-US" dirty="0" smtClean="0"/>
              <a:t> and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53790" y="2133600"/>
            <a:ext cx="77724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Zeroes: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					</a:t>
            </a:r>
            <a:r>
              <a:rPr lang="en-US" altLang="en-US" dirty="0" smtClean="0">
                <a:sym typeface="Wingdings" panose="05000000000000000000" pitchFamily="2" charset="2"/>
              </a:rPr>
              <a:t> </a:t>
            </a:r>
            <a:r>
              <a:rPr lang="en-US" altLang="en-US" dirty="0" smtClean="0"/>
              <a:t>+0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					</a:t>
            </a:r>
            <a:r>
              <a:rPr lang="en-US" altLang="en-US" dirty="0" smtClean="0">
                <a:sym typeface="Wingdings" panose="05000000000000000000" pitchFamily="2" charset="2"/>
              </a:rPr>
              <a:t> </a:t>
            </a:r>
            <a:r>
              <a:rPr lang="en-US" altLang="en-US" dirty="0" smtClean="0"/>
              <a:t>-0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Infinities: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					</a:t>
            </a:r>
            <a:r>
              <a:rPr lang="en-US" altLang="en-US" dirty="0" smtClean="0">
                <a:sym typeface="Wingdings" panose="05000000000000000000" pitchFamily="2" charset="2"/>
              </a:rPr>
              <a:t> +</a:t>
            </a:r>
            <a:r>
              <a:rPr lang="en-US" altLang="en-US" dirty="0" smtClean="0">
                <a:cs typeface="Arial" panose="020B0604020202020204" pitchFamily="34" charset="0"/>
                <a:sym typeface="Wingdings" panose="05000000000000000000" pitchFamily="2" charset="2"/>
              </a:rPr>
              <a:t>∞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					</a:t>
            </a:r>
            <a:r>
              <a:rPr lang="en-US" altLang="en-US" dirty="0" smtClean="0">
                <a:sym typeface="Wingdings" panose="05000000000000000000" pitchFamily="2" charset="2"/>
              </a:rPr>
              <a:t> -</a:t>
            </a:r>
            <a:r>
              <a:rPr lang="en-US" altLang="en-US" dirty="0" smtClean="0">
                <a:cs typeface="Arial" panose="020B0604020202020204" pitchFamily="34" charset="0"/>
                <a:sym typeface="Wingdings" panose="05000000000000000000" pitchFamily="2" charset="2"/>
              </a:rPr>
              <a:t>∞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328863" y="29289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700463" y="2928938"/>
            <a:ext cx="1752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00…0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09863" y="2928938"/>
            <a:ext cx="990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00…0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328863" y="3429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700463" y="3429000"/>
            <a:ext cx="1752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00…0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709863" y="3429000"/>
            <a:ext cx="990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00…0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328863" y="50292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700463" y="5029200"/>
            <a:ext cx="1752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00…0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709863" y="5029200"/>
            <a:ext cx="990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11…1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328863" y="552926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00463" y="5529263"/>
            <a:ext cx="1752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00…0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2709863" y="5529263"/>
            <a:ext cx="990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11…1</a:t>
            </a:r>
          </a:p>
        </p:txBody>
      </p:sp>
    </p:spTree>
    <p:extLst>
      <p:ext uri="{BB962C8B-B14F-4D97-AF65-F5344CB8AC3E}">
        <p14:creationId xmlns:p14="http://schemas.microsoft.com/office/powerpoint/2010/main" val="29633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1508" grpId="0" animBg="1"/>
      <p:bldP spid="21509" grpId="0" animBg="1"/>
      <p:bldP spid="21510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341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Zeros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38827"/>
            <a:ext cx="8469816" cy="4056334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How do you represent 0?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Sign = ?, Exponent = ?, Significand = ?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Here’s where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hidden “1”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comes back to bite you</a:t>
            </a:r>
          </a:p>
          <a:p>
            <a:pPr lvl="2"/>
            <a:r>
              <a:rPr lang="en-US" altLang="en-US" sz="2000" dirty="0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Hint: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Zero is small.  What’s the </a:t>
            </a:r>
            <a:r>
              <a:rPr lang="en-US" altLang="en-US" sz="20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smallest number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you can generate?</a:t>
            </a:r>
          </a:p>
          <a:p>
            <a:pPr lvl="3"/>
            <a:r>
              <a:rPr lang="en-US" altLang="en-US" sz="1800" dirty="0" smtClean="0">
                <a:ea typeface="ＭＳ Ｐゴシック" panose="020B0600070205080204" pitchFamily="34" charset="-128"/>
              </a:rPr>
              <a:t>Exponent = -127, Significand = 1.0</a:t>
            </a:r>
          </a:p>
          <a:p>
            <a:pPr lvl="3"/>
            <a:r>
              <a:rPr lang="en-US" altLang="en-US" sz="1800" dirty="0" smtClean="0">
                <a:ea typeface="ＭＳ Ｐゴシック" panose="020B0600070205080204" pitchFamily="34" charset="-128"/>
              </a:rPr>
              <a:t>-1</a:t>
            </a:r>
            <a:r>
              <a:rPr lang="en-US" altLang="en-US" sz="1800" baseline="30000" dirty="0" smtClean="0">
                <a:ea typeface="ＭＳ Ｐゴシック" panose="020B0600070205080204" pitchFamily="34" charset="-128"/>
              </a:rPr>
              <a:t>0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(1.0) x 2</a:t>
            </a:r>
            <a:r>
              <a:rPr lang="en-US" altLang="en-US" sz="1800" baseline="30000" dirty="0" smtClean="0">
                <a:ea typeface="ＭＳ Ｐゴシック" panose="020B0600070205080204" pitchFamily="34" charset="-128"/>
              </a:rPr>
              <a:t>-127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= 5.87747 x 10</a:t>
            </a:r>
            <a:r>
              <a:rPr lang="en-US" altLang="en-US" sz="1800" baseline="30000" dirty="0" smtClean="0">
                <a:ea typeface="ＭＳ Ｐゴシック" panose="020B0600070205080204" pitchFamily="34" charset="-128"/>
              </a:rPr>
              <a:t>-39</a:t>
            </a:r>
          </a:p>
          <a:p>
            <a:r>
              <a:rPr lang="en-US" altLang="en-US" sz="28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IEEE Convention 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When E = 0 (Exponent = -127), we’ll interpret numbers differently…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0 00000000 00000000000000000000000 = 0 not 1.0 x 2</a:t>
            </a:r>
            <a:r>
              <a:rPr lang="en-US" altLang="en-US" sz="2000" baseline="30000" dirty="0" smtClean="0">
                <a:ea typeface="ＭＳ Ｐゴシック" panose="020B0600070205080204" pitchFamily="34" charset="-128"/>
              </a:rPr>
              <a:t>-127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1 00000000 00000000000000000000000 = -0 not -1.0 x 2</a:t>
            </a:r>
            <a:r>
              <a:rPr lang="en-US" altLang="en-US" sz="2000" baseline="30000" dirty="0" smtClean="0">
                <a:ea typeface="ＭＳ Ｐゴシック" panose="020B0600070205080204" pitchFamily="34" charset="-128"/>
              </a:rPr>
              <a:t>-127</a:t>
            </a:r>
          </a:p>
        </p:txBody>
      </p:sp>
      <p:pic>
        <p:nvPicPr>
          <p:cNvPr id="26628" name="Picture 4" descr="MCj00787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5811838"/>
            <a:ext cx="3079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2564" y="5161945"/>
            <a:ext cx="6948336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600" b="0" dirty="0">
                <a:latin typeface="Tahoma" panose="020B0604030504040204" pitchFamily="34" charset="0"/>
              </a:rPr>
              <a:t>Yes, there are “2” zeros. </a:t>
            </a:r>
            <a:endParaRPr lang="en-US" altLang="en-US" sz="1600" b="0" dirty="0" smtClean="0">
              <a:latin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latin typeface="Tahoma" panose="020B0604030504040204" pitchFamily="34" charset="0"/>
              </a:rPr>
              <a:t>Setting </a:t>
            </a:r>
            <a:r>
              <a:rPr lang="en-US" altLang="en-US" sz="1600" b="0" dirty="0">
                <a:latin typeface="Tahoma" panose="020B0604030504040204" pitchFamily="34" charset="0"/>
              </a:rPr>
              <a:t>E=0 is also used to represent a few other small numbers besides 0.  </a:t>
            </a:r>
            <a:endParaRPr lang="en-US" altLang="en-US" sz="1600" b="0" dirty="0" smtClean="0">
              <a:latin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latin typeface="Tahoma" panose="020B0604030504040204" pitchFamily="34" charset="0"/>
              </a:rPr>
              <a:t>In </a:t>
            </a:r>
            <a:r>
              <a:rPr lang="en-US" altLang="en-US" sz="1600" b="0" dirty="0">
                <a:latin typeface="Tahoma" panose="020B0604030504040204" pitchFamily="34" charset="0"/>
              </a:rPr>
              <a:t>all of these numbers there is no “hidden” one assumed in F, and they are called the “</a:t>
            </a:r>
            <a:r>
              <a:rPr lang="en-US" altLang="en-US" sz="1600" b="0" dirty="0" err="1">
                <a:latin typeface="Tahoma" panose="020B0604030504040204" pitchFamily="34" charset="0"/>
              </a:rPr>
              <a:t>unnormalized</a:t>
            </a:r>
            <a:r>
              <a:rPr lang="en-US" altLang="en-US" sz="1600" b="0" dirty="0">
                <a:latin typeface="Tahoma" panose="020B0604030504040204" pitchFamily="34" charset="0"/>
              </a:rPr>
              <a:t> </a:t>
            </a:r>
            <a:r>
              <a:rPr lang="en-US" altLang="en-US" sz="1600" b="0" dirty="0" smtClean="0">
                <a:latin typeface="Tahoma" panose="020B0604030504040204" pitchFamily="34" charset="0"/>
              </a:rPr>
              <a:t>(</a:t>
            </a:r>
            <a:r>
              <a:rPr lang="en-US" altLang="en-US" sz="1600" b="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denormalized</a:t>
            </a:r>
            <a:r>
              <a:rPr lang="en-US" altLang="en-US" sz="1600" b="0" dirty="0" smtClean="0">
                <a:latin typeface="Tahoma" panose="020B0604030504040204" pitchFamily="34" charset="0"/>
              </a:rPr>
              <a:t>) numbers</a:t>
            </a:r>
            <a:r>
              <a:rPr lang="en-US" altLang="en-US" sz="1600" b="0" dirty="0">
                <a:latin typeface="Tahoma" panose="020B0604030504040204" pitchFamily="34" charset="0"/>
              </a:rPr>
              <a:t>”. </a:t>
            </a:r>
            <a:endParaRPr lang="en-US" altLang="en-US" sz="1600" b="0" dirty="0" smtClean="0">
              <a:latin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latin typeface="Tahoma" panose="020B0604030504040204" pitchFamily="34" charset="0"/>
              </a:rPr>
              <a:t> </a:t>
            </a:r>
            <a:r>
              <a:rPr lang="en-US" altLang="en-US" sz="1600" b="0" dirty="0">
                <a:latin typeface="Tahoma" panose="020B0604030504040204" pitchFamily="34" charset="0"/>
              </a:rPr>
              <a:t>WARNING: </a:t>
            </a:r>
            <a:r>
              <a:rPr lang="en-US" altLang="en-US" sz="1600" b="0" dirty="0" smtClean="0">
                <a:latin typeface="Tahoma" panose="020B0604030504040204" pitchFamily="34" charset="0"/>
              </a:rPr>
              <a:t>be careful !</a:t>
            </a:r>
            <a:endParaRPr lang="en-US" altLang="en-US" sz="1600" b="0" dirty="0">
              <a:latin typeface="Tahoma" panose="020B0604030504040204" pitchFamily="34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7508875" y="5867400"/>
            <a:ext cx="471488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684516"/>
              </p:ext>
            </p:extLst>
          </p:nvPr>
        </p:nvGraphicFramePr>
        <p:xfrm>
          <a:off x="5611660" y="15603"/>
          <a:ext cx="3532340" cy="148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r:id="rId4" imgW="2745000" imgH="1158840" progId="">
                  <p:embed/>
                </p:oleObj>
              </mc:Choice>
              <mc:Fallback>
                <p:oleObj r:id="rId4" imgW="2745000" imgH="1158840" progId="">
                  <p:embed/>
                  <p:pic>
                    <p:nvPicPr>
                      <p:cNvPr id="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660" y="15603"/>
                        <a:ext cx="3532340" cy="148503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6450904" y="638827"/>
            <a:ext cx="2018912" cy="493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4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00639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Positive Infinity,</a:t>
            </a:r>
            <a:b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Negative Infinity</a:t>
            </a:r>
            <a:b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and Not a Number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93787"/>
            <a:ext cx="9144000" cy="5196468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IEEE floating point also reserves the largest possible exponent to </a:t>
            </a:r>
            <a:r>
              <a:rPr lang="en-US" altLang="en-US" sz="28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represent “</a:t>
            </a:r>
            <a:r>
              <a:rPr lang="en-US" altLang="en-US" sz="2800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unrepresentable</a:t>
            </a:r>
            <a:r>
              <a:rPr lang="en-US" altLang="en-US" sz="28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” large numbers</a:t>
            </a:r>
          </a:p>
          <a:p>
            <a:pPr lvl="1"/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Positive Infinity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:  S = 0, E = 255, F = 0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0 11111111 00000000000000000000000 = +∞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0x7f800000</a:t>
            </a:r>
          </a:p>
          <a:p>
            <a:pPr lvl="1"/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Negative Infinity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:  S = 1, E = 255, F = 0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1 11111111 00000000000000000000000 = -∞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0xff800000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Other numbers with E = 255 (F ≠ 0) are used to represent exceptions or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Not-A-Number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(NAN)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It does, however, attempt to handle a few special cases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1097"/>
              </p:ext>
            </p:extLst>
          </p:nvPr>
        </p:nvGraphicFramePr>
        <p:xfrm>
          <a:off x="5611660" y="15603"/>
          <a:ext cx="3532340" cy="148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r:id="rId3" imgW="2745000" imgH="1158840" progId="">
                  <p:embed/>
                </p:oleObj>
              </mc:Choice>
              <mc:Fallback>
                <p:oleObj r:id="rId3" imgW="2745000" imgH="1158840" progId="">
                  <p:embed/>
                  <p:pic>
                    <p:nvPicPr>
                      <p:cNvPr id="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660" y="15603"/>
                        <a:ext cx="3532340" cy="148503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4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96805" cy="573088"/>
          </a:xfrm>
          <a:solidFill>
            <a:srgbClr val="FFFF00"/>
          </a:solidFill>
          <a:extLst/>
        </p:spPr>
        <p:txBody>
          <a:bodyPr/>
          <a:lstStyle/>
          <a:p>
            <a:r>
              <a:rPr lang="en-US" altLang="en-US" dirty="0" smtClean="0"/>
              <a:t>Special Values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7844" y="605496"/>
            <a:ext cx="8965580" cy="60103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/>
              <a:t>Condition for </a:t>
            </a:r>
            <a:r>
              <a:rPr lang="en-US" altLang="en-US" sz="2800" dirty="0" smtClean="0"/>
              <a:t>infinity</a:t>
            </a:r>
            <a:r>
              <a:rPr lang="en-US" altLang="en-US" sz="2000" dirty="0" smtClean="0"/>
              <a:t> </a:t>
            </a:r>
            <a:r>
              <a:rPr lang="en-US" altLang="en-US" sz="1800" dirty="0" smtClean="0"/>
              <a:t>and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NaN</a:t>
            </a:r>
            <a:endParaRPr lang="en-US" altLang="en-US" sz="2800" dirty="0" smtClean="0"/>
          </a:p>
          <a:p>
            <a:pPr lvl="1"/>
            <a:r>
              <a:rPr lang="en-US" altLang="en-US" sz="2400" dirty="0" smtClean="0"/>
              <a:t> </a:t>
            </a:r>
            <a:r>
              <a:rPr lang="en-US" altLang="en-US" sz="2400" dirty="0" err="1" smtClean="0">
                <a:latin typeface="Courier New" panose="02070309020205020404" pitchFamily="49" charset="0"/>
              </a:rPr>
              <a:t>exp</a:t>
            </a:r>
            <a:r>
              <a:rPr lang="en-US" altLang="en-US" sz="2400" dirty="0" smtClean="0"/>
              <a:t> = </a:t>
            </a:r>
            <a:r>
              <a:rPr lang="en-US" altLang="en-US" sz="2400" dirty="0" smtClean="0">
                <a:latin typeface="Courier New" panose="02070309020205020404" pitchFamily="49" charset="0"/>
              </a:rPr>
              <a:t>111</a:t>
            </a:r>
            <a:r>
              <a:rPr lang="en-US" altLang="en-US" sz="2400" dirty="0" smtClean="0"/>
              <a:t>…</a:t>
            </a:r>
            <a:r>
              <a:rPr lang="en-US" altLang="en-US" sz="2400" dirty="0" smtClean="0">
                <a:latin typeface="Courier New" panose="02070309020205020404" pitchFamily="49" charset="0"/>
              </a:rPr>
              <a:t>1</a:t>
            </a:r>
          </a:p>
          <a:p>
            <a:r>
              <a:rPr lang="en-US" altLang="en-US" sz="2800" dirty="0" smtClean="0"/>
              <a:t>Cases</a:t>
            </a:r>
          </a:p>
          <a:p>
            <a:pPr lvl="1"/>
            <a:r>
              <a:rPr lang="en-US" altLang="en-US" sz="2400" dirty="0" smtClean="0"/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INFINITY</a:t>
            </a:r>
          </a:p>
          <a:p>
            <a:pPr lvl="2"/>
            <a:r>
              <a:rPr lang="en-US" alt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exp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111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1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frac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000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0</a:t>
            </a:r>
          </a:p>
          <a:p>
            <a:pPr lvl="2"/>
            <a:r>
              <a:rPr lang="en-US" altLang="en-US" sz="2000" dirty="0" smtClean="0"/>
              <a:t>Represents value</a:t>
            </a:r>
            <a:r>
              <a:rPr lang="en-US" altLang="en-US" sz="2000" dirty="0" smtClean="0">
                <a:latin typeface="Symbol" panose="05050102010706020507" pitchFamily="18" charset="2"/>
              </a:rPr>
              <a:t></a:t>
            </a:r>
            <a:r>
              <a:rPr lang="en-US" altLang="en-US" sz="2000" dirty="0" smtClean="0"/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infinity</a:t>
            </a:r>
            <a:r>
              <a:rPr lang="en-US" altLang="en-US" sz="2000" dirty="0" smtClean="0"/>
              <a:t>)</a:t>
            </a:r>
          </a:p>
          <a:p>
            <a:pPr lvl="2"/>
            <a:r>
              <a:rPr lang="en-US" altLang="en-US" sz="2000" dirty="0" smtClean="0"/>
              <a:t>Operation that overflows</a:t>
            </a:r>
          </a:p>
          <a:p>
            <a:pPr lvl="2"/>
            <a:r>
              <a:rPr lang="en-US" altLang="en-US" sz="2000" dirty="0" smtClean="0"/>
              <a:t>Both positive and negative</a:t>
            </a:r>
          </a:p>
          <a:p>
            <a:pPr lvl="2"/>
            <a:r>
              <a:rPr lang="en-US" altLang="en-US" sz="2000" dirty="0" smtClean="0"/>
              <a:t>E.g., 1.0/0.0 = </a:t>
            </a:r>
            <a:r>
              <a:rPr lang="en-US" altLang="en-US" sz="2000" dirty="0" smtClean="0">
                <a:latin typeface="Symbol" panose="05050102010706020507" pitchFamily="18" charset="2"/>
              </a:rPr>
              <a:t></a:t>
            </a:r>
            <a:r>
              <a:rPr lang="en-US" altLang="en-US" sz="2000" dirty="0" smtClean="0"/>
              <a:t>1.0/</a:t>
            </a:r>
            <a:r>
              <a:rPr lang="en-US" altLang="en-US" sz="2000" dirty="0" smtClean="0">
                <a:latin typeface="Symbol" panose="05050102010706020507" pitchFamily="18" charset="2"/>
              </a:rPr>
              <a:t></a:t>
            </a:r>
            <a:r>
              <a:rPr lang="en-US" altLang="en-US" sz="2000" dirty="0" smtClean="0"/>
              <a:t>0.0 = +</a:t>
            </a:r>
            <a:r>
              <a:rPr lang="en-US" altLang="en-US" sz="2000" dirty="0" smtClean="0">
                <a:latin typeface="Symbol" panose="05050102010706020507" pitchFamily="18" charset="2"/>
              </a:rPr>
              <a:t></a:t>
            </a:r>
            <a:r>
              <a:rPr lang="en-US" altLang="en-US" sz="2000" dirty="0" smtClean="0"/>
              <a:t>,  1.0/</a:t>
            </a:r>
            <a:r>
              <a:rPr lang="en-US" altLang="en-US" sz="2000" dirty="0" smtClean="0">
                <a:latin typeface="Symbol" panose="05050102010706020507" pitchFamily="18" charset="2"/>
              </a:rPr>
              <a:t></a:t>
            </a:r>
            <a:r>
              <a:rPr lang="en-US" altLang="en-US" sz="2000" dirty="0" smtClean="0"/>
              <a:t>0.0 = </a:t>
            </a:r>
            <a:r>
              <a:rPr lang="en-US" altLang="en-US" sz="2000" dirty="0" smtClean="0">
                <a:latin typeface="Symbol" panose="05050102010706020507" pitchFamily="18" charset="2"/>
              </a:rPr>
              <a:t>,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log(0</a:t>
            </a:r>
            <a:r>
              <a:rPr lang="en-US" altLang="en-US" sz="2000" dirty="0">
                <a:ea typeface="ＭＳ Ｐゴシック" panose="020B0600070205080204" pitchFamily="34" charset="-128"/>
              </a:rPr>
              <a:t>) = - ∞</a:t>
            </a:r>
          </a:p>
          <a:p>
            <a:pPr lvl="2"/>
            <a:endParaRPr lang="en-US" altLang="en-US" sz="2000" dirty="0" smtClean="0"/>
          </a:p>
          <a:p>
            <a:pPr lvl="1"/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NOT A NUMBER (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NaN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)</a:t>
            </a:r>
          </a:p>
          <a:p>
            <a:pPr lvl="2"/>
            <a:r>
              <a:rPr lang="en-US" alt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exp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111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1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frac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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000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0</a:t>
            </a:r>
          </a:p>
          <a:p>
            <a:pPr lvl="2"/>
            <a:r>
              <a:rPr lang="en-US" altLang="en-US" sz="2000" dirty="0" smtClean="0"/>
              <a:t>Represents case when no numeric value can be determined</a:t>
            </a:r>
          </a:p>
          <a:p>
            <a:pPr lvl="2"/>
            <a:r>
              <a:rPr lang="en-US" altLang="en-US" sz="2000" dirty="0" smtClean="0"/>
              <a:t>E.g., </a:t>
            </a:r>
            <a:r>
              <a:rPr lang="en-US" altLang="en-US" sz="2000" dirty="0" err="1" smtClean="0"/>
              <a:t>sqrt</a:t>
            </a:r>
            <a:r>
              <a:rPr lang="en-US" altLang="en-US" sz="2000" dirty="0" smtClean="0"/>
              <a:t>(–1), </a:t>
            </a:r>
            <a:r>
              <a:rPr lang="en-US" altLang="en-US" sz="2000" dirty="0" smtClean="0">
                <a:latin typeface="Symbol" panose="05050102010706020507" pitchFamily="18" charset="2"/>
              </a:rPr>
              <a:t>,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√</a:t>
            </a:r>
            <a:r>
              <a:rPr lang="en-US" altLang="en-US" sz="2000" dirty="0">
                <a:ea typeface="ＭＳ Ｐゴシック" panose="020B0600070205080204" pitchFamily="34" charset="-128"/>
              </a:rPr>
              <a:t>-1, -∞ x 42, 0/0, ∞/∞, log(-5)</a:t>
            </a:r>
          </a:p>
          <a:p>
            <a:pPr lvl="2"/>
            <a:endParaRPr lang="en-US" altLang="en-US" sz="2000" dirty="0" smtClean="0">
              <a:latin typeface="Symbol" panose="05050102010706020507" pitchFamily="18" charset="2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509024" y="1293541"/>
            <a:ext cx="2442117" cy="111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20898" y="1605776"/>
            <a:ext cx="2932770" cy="3122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90371" y="1991305"/>
            <a:ext cx="2587083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Not a Number (</a:t>
            </a:r>
            <a:r>
              <a:rPr lang="en-US" altLang="en-US" dirty="0" err="1">
                <a:cs typeface="Arial" panose="020B0604020202020204" pitchFamily="34" charset="0"/>
              </a:rPr>
              <a:t>NaN</a:t>
            </a:r>
            <a:r>
              <a:rPr lang="en-US" altLang="en-US" dirty="0">
                <a:cs typeface="Arial" panose="020B0604020202020204" pitchFamily="34" charset="0"/>
              </a:rPr>
              <a:t>): E = 11…1; F != 00…0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917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0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Infinities and NANs</a:t>
            </a:r>
            <a:endParaRPr lang="en-US" altLang="en-US" sz="4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727282"/>
              </p:ext>
            </p:extLst>
          </p:nvPr>
        </p:nvGraphicFramePr>
        <p:xfrm>
          <a:off x="4936195" y="32408"/>
          <a:ext cx="41687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3" imgW="2745000" imgH="1158840" progId="">
                  <p:embed/>
                </p:oleObj>
              </mc:Choice>
              <mc:Fallback>
                <p:oleObj r:id="rId3" imgW="2745000" imgH="1158840" progId="">
                  <p:embed/>
                  <p:pic>
                    <p:nvPicPr>
                      <p:cNvPr id="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6195" y="32408"/>
                        <a:ext cx="4168775" cy="175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936196" y="1200944"/>
            <a:ext cx="1086536" cy="584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68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304800"/>
            <a:ext cx="7921869" cy="593773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Floating Point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536" y="735634"/>
            <a:ext cx="8419171" cy="543098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754 Floating Point Standard: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subnormal (</a:t>
            </a:r>
            <a:r>
              <a:rPr lang="en-US" sz="8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denormalized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numbers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1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57"/>
            <a:ext cx="9144000" cy="527064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of IEEE 754 Floating Point Standard: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9" name="Text Box 70"/>
          <p:cNvSpPr txBox="1">
            <a:spLocks noChangeArrowheads="1"/>
          </p:cNvSpPr>
          <p:nvPr/>
        </p:nvSpPr>
        <p:spPr bwMode="auto">
          <a:xfrm>
            <a:off x="140369" y="5297566"/>
            <a:ext cx="388359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+mj-lt"/>
              </a:rPr>
              <a:t>0 </a:t>
            </a:r>
            <a:r>
              <a:rPr lang="en-US" sz="1600" b="1" dirty="0" smtClean="0">
                <a:latin typeface="+mj-lt"/>
              </a:rPr>
              <a:t>      00000000 </a:t>
            </a:r>
            <a:r>
              <a:rPr lang="en-US" sz="1600" b="1" dirty="0">
                <a:latin typeface="+mj-lt"/>
              </a:rPr>
              <a:t>00000000000000000000000</a:t>
            </a:r>
          </a:p>
          <a:p>
            <a:r>
              <a:rPr lang="en-US" sz="1600" b="1" dirty="0">
                <a:latin typeface="+mj-lt"/>
              </a:rPr>
              <a:t>0 </a:t>
            </a:r>
            <a:r>
              <a:rPr lang="en-US" sz="1600" b="1" dirty="0" smtClean="0">
                <a:latin typeface="+mj-lt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00000000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00000000000000000000001</a:t>
            </a:r>
          </a:p>
          <a:p>
            <a:r>
              <a:rPr lang="en-US" sz="1600" b="1" dirty="0">
                <a:latin typeface="+mj-lt"/>
              </a:rPr>
              <a:t>0 </a:t>
            </a:r>
            <a:r>
              <a:rPr lang="en-US" sz="1600" b="1" dirty="0" smtClean="0">
                <a:latin typeface="+mj-lt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00000000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00000000000000000000010</a:t>
            </a:r>
          </a:p>
          <a:p>
            <a:r>
              <a:rPr lang="en-US" sz="1600" b="1" dirty="0">
                <a:latin typeface="+mj-lt"/>
              </a:rPr>
              <a:t>0 </a:t>
            </a:r>
            <a:r>
              <a:rPr lang="en-US" sz="1600" b="1" dirty="0" smtClean="0">
                <a:latin typeface="+mj-lt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00000000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00000000000000000000011</a:t>
            </a:r>
          </a:p>
          <a:p>
            <a:r>
              <a:rPr lang="en-US" sz="1600" b="1" dirty="0">
                <a:latin typeface="+mj-lt"/>
              </a:rPr>
              <a:t>0 </a:t>
            </a:r>
            <a:r>
              <a:rPr lang="en-US" sz="1600" b="1" dirty="0" smtClean="0">
                <a:latin typeface="+mj-lt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00000000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00000000000000000000100</a:t>
            </a:r>
          </a:p>
        </p:txBody>
      </p:sp>
      <p:sp>
        <p:nvSpPr>
          <p:cNvPr id="36870" name="Text Box 71"/>
          <p:cNvSpPr txBox="1">
            <a:spLocks noChangeArrowheads="1"/>
          </p:cNvSpPr>
          <p:nvPr/>
        </p:nvSpPr>
        <p:spPr bwMode="auto">
          <a:xfrm>
            <a:off x="4407569" y="5276929"/>
            <a:ext cx="34291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+mj-lt"/>
              </a:rPr>
              <a:t>= 0</a:t>
            </a:r>
          </a:p>
          <a:p>
            <a:r>
              <a:rPr lang="en-US" sz="1600" b="1">
                <a:latin typeface="+mj-lt"/>
              </a:rPr>
              <a:t>= 1.00000000000000000000001 x 2</a:t>
            </a:r>
            <a:r>
              <a:rPr lang="en-US" sz="1600" b="1" baseline="30000">
                <a:latin typeface="+mj-lt"/>
              </a:rPr>
              <a:t>-127</a:t>
            </a:r>
          </a:p>
          <a:p>
            <a:r>
              <a:rPr lang="en-US" sz="1600" b="1">
                <a:latin typeface="+mj-lt"/>
              </a:rPr>
              <a:t>= 1.00000000000000000000010 x 2</a:t>
            </a:r>
            <a:r>
              <a:rPr lang="en-US" sz="1600" b="1" baseline="30000">
                <a:latin typeface="+mj-lt"/>
              </a:rPr>
              <a:t>-127</a:t>
            </a:r>
          </a:p>
          <a:p>
            <a:r>
              <a:rPr lang="en-US" sz="1600" b="1">
                <a:latin typeface="+mj-lt"/>
              </a:rPr>
              <a:t>= 1.00000000000000000000011 x 2</a:t>
            </a:r>
            <a:r>
              <a:rPr lang="en-US" sz="1600" b="1" baseline="30000">
                <a:latin typeface="+mj-lt"/>
              </a:rPr>
              <a:t>-127</a:t>
            </a:r>
          </a:p>
          <a:p>
            <a:r>
              <a:rPr lang="en-US" sz="1600" b="1">
                <a:latin typeface="+mj-lt"/>
              </a:rPr>
              <a:t>= 1.00000000000000000000100 x 2</a:t>
            </a:r>
            <a:r>
              <a:rPr lang="en-US" sz="1600" b="1" baseline="30000">
                <a:latin typeface="+mj-lt"/>
              </a:rPr>
              <a:t>-127</a:t>
            </a:r>
          </a:p>
        </p:txBody>
      </p:sp>
      <p:sp>
        <p:nvSpPr>
          <p:cNvPr id="36871" name="Line 72"/>
          <p:cNvSpPr>
            <a:spLocks noChangeShapeType="1"/>
          </p:cNvSpPr>
          <p:nvPr/>
        </p:nvSpPr>
        <p:spPr bwMode="auto">
          <a:xfrm>
            <a:off x="140369" y="5600779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2" name="Line 73"/>
          <p:cNvSpPr>
            <a:spLocks noChangeShapeType="1"/>
          </p:cNvSpPr>
          <p:nvPr/>
        </p:nvSpPr>
        <p:spPr bwMode="auto">
          <a:xfrm>
            <a:off x="140369" y="5829379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3" name="Line 74"/>
          <p:cNvSpPr>
            <a:spLocks noChangeShapeType="1"/>
          </p:cNvSpPr>
          <p:nvPr/>
        </p:nvSpPr>
        <p:spPr bwMode="auto">
          <a:xfrm>
            <a:off x="140369" y="6057979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4" name="Line 75"/>
          <p:cNvSpPr>
            <a:spLocks noChangeShapeType="1"/>
          </p:cNvSpPr>
          <p:nvPr/>
        </p:nvSpPr>
        <p:spPr bwMode="auto">
          <a:xfrm>
            <a:off x="140369" y="6286579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5" name="Line 76"/>
          <p:cNvSpPr>
            <a:spLocks noChangeShapeType="1"/>
          </p:cNvSpPr>
          <p:nvPr/>
        </p:nvSpPr>
        <p:spPr bwMode="auto">
          <a:xfrm>
            <a:off x="140369" y="6515179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6" name="Line 77"/>
          <p:cNvSpPr>
            <a:spLocks noChangeShapeType="1"/>
          </p:cNvSpPr>
          <p:nvPr/>
        </p:nvSpPr>
        <p:spPr bwMode="auto">
          <a:xfrm>
            <a:off x="140369" y="5372179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7" name="Line 78"/>
          <p:cNvSpPr>
            <a:spLocks noChangeShapeType="1"/>
          </p:cNvSpPr>
          <p:nvPr/>
        </p:nvSpPr>
        <p:spPr bwMode="auto">
          <a:xfrm flipV="1">
            <a:off x="140369" y="5372179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8" name="Line 79"/>
          <p:cNvSpPr>
            <a:spLocks noChangeShapeType="1"/>
          </p:cNvSpPr>
          <p:nvPr/>
        </p:nvSpPr>
        <p:spPr bwMode="auto">
          <a:xfrm flipV="1">
            <a:off x="445169" y="5372179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79" name="Line 80"/>
          <p:cNvSpPr>
            <a:spLocks noChangeShapeType="1"/>
          </p:cNvSpPr>
          <p:nvPr/>
        </p:nvSpPr>
        <p:spPr bwMode="auto">
          <a:xfrm flipV="1">
            <a:off x="4407569" y="5372179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0" name="Line 81"/>
          <p:cNvSpPr>
            <a:spLocks noChangeShapeType="1"/>
          </p:cNvSpPr>
          <p:nvPr/>
        </p:nvSpPr>
        <p:spPr bwMode="auto">
          <a:xfrm flipV="1">
            <a:off x="1511969" y="5372179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1" name="Text Box 82"/>
          <p:cNvSpPr txBox="1">
            <a:spLocks noChangeArrowheads="1"/>
          </p:cNvSpPr>
          <p:nvPr/>
        </p:nvSpPr>
        <p:spPr bwMode="auto">
          <a:xfrm>
            <a:off x="124494" y="4610179"/>
            <a:ext cx="428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+mj-lt"/>
                <a:ea typeface="Arial Unicode MS" pitchFamily="34" charset="-128"/>
                <a:cs typeface="Arial Unicode MS" pitchFamily="34" charset="-128"/>
              </a:rPr>
              <a:t>S    Exponent	    Significand</a:t>
            </a:r>
          </a:p>
          <a:p>
            <a:r>
              <a:rPr lang="en-US" sz="1800">
                <a:latin typeface="+mj-lt"/>
                <a:ea typeface="Arial Unicode MS" pitchFamily="34" charset="-128"/>
                <a:cs typeface="Arial Unicode MS" pitchFamily="34" charset="-128"/>
              </a:rPr>
              <a:t>1          8                              23</a:t>
            </a:r>
          </a:p>
        </p:txBody>
      </p:sp>
      <p:sp>
        <p:nvSpPr>
          <p:cNvPr id="36882" name="Line 83"/>
          <p:cNvSpPr>
            <a:spLocks noChangeShapeType="1"/>
          </p:cNvSpPr>
          <p:nvPr/>
        </p:nvSpPr>
        <p:spPr bwMode="auto">
          <a:xfrm>
            <a:off x="140369" y="4914979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3" name="Line 84"/>
          <p:cNvSpPr>
            <a:spLocks noChangeShapeType="1"/>
          </p:cNvSpPr>
          <p:nvPr/>
        </p:nvSpPr>
        <p:spPr bwMode="auto">
          <a:xfrm>
            <a:off x="140369" y="5219779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4" name="Line 85"/>
          <p:cNvSpPr>
            <a:spLocks noChangeShapeType="1"/>
          </p:cNvSpPr>
          <p:nvPr/>
        </p:nvSpPr>
        <p:spPr bwMode="auto">
          <a:xfrm>
            <a:off x="140369" y="4686379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5" name="Line 86"/>
          <p:cNvSpPr>
            <a:spLocks noChangeShapeType="1"/>
          </p:cNvSpPr>
          <p:nvPr/>
        </p:nvSpPr>
        <p:spPr bwMode="auto">
          <a:xfrm>
            <a:off x="4407569" y="46863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6" name="Line 87"/>
          <p:cNvSpPr>
            <a:spLocks noChangeShapeType="1"/>
          </p:cNvSpPr>
          <p:nvPr/>
        </p:nvSpPr>
        <p:spPr bwMode="auto">
          <a:xfrm>
            <a:off x="140369" y="46863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7" name="Line 88"/>
          <p:cNvSpPr>
            <a:spLocks noChangeShapeType="1"/>
          </p:cNvSpPr>
          <p:nvPr/>
        </p:nvSpPr>
        <p:spPr bwMode="auto">
          <a:xfrm flipV="1">
            <a:off x="445169" y="46863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8" name="Line 89"/>
          <p:cNvSpPr>
            <a:spLocks noChangeShapeType="1"/>
          </p:cNvSpPr>
          <p:nvPr/>
        </p:nvSpPr>
        <p:spPr bwMode="auto">
          <a:xfrm flipV="1">
            <a:off x="1511969" y="468637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889" name="AutoShape 90"/>
          <p:cNvSpPr>
            <a:spLocks/>
          </p:cNvSpPr>
          <p:nvPr/>
        </p:nvSpPr>
        <p:spPr bwMode="auto">
          <a:xfrm>
            <a:off x="7891033" y="5295979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891" name="Text Box 92"/>
          <p:cNvSpPr txBox="1">
            <a:spLocks noChangeArrowheads="1"/>
          </p:cNvSpPr>
          <p:nvPr/>
        </p:nvSpPr>
        <p:spPr bwMode="auto">
          <a:xfrm>
            <a:off x="2021160" y="3810876"/>
            <a:ext cx="7026588" cy="3365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Distance to next number is 0.00000000000000000000001 x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1600" baseline="30000" dirty="0">
                <a:solidFill>
                  <a:srgbClr val="FF0000"/>
                </a:solidFill>
                <a:latin typeface="+mj-lt"/>
              </a:rPr>
              <a:t>-127</a:t>
            </a:r>
            <a:r>
              <a:rPr lang="en-US" sz="1600" baseline="300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= 2</a:t>
            </a:r>
            <a:r>
              <a:rPr lang="en-US" sz="1600" baseline="30000" dirty="0">
                <a:latin typeface="+mj-lt"/>
              </a:rPr>
              <a:t>-23</a:t>
            </a:r>
            <a:r>
              <a:rPr lang="en-US" sz="1600" dirty="0">
                <a:latin typeface="+mj-lt"/>
              </a:rPr>
              <a:t> x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1600" baseline="30000" dirty="0">
                <a:solidFill>
                  <a:srgbClr val="FF0000"/>
                </a:solidFill>
                <a:latin typeface="+mj-lt"/>
              </a:rPr>
              <a:t>-127</a:t>
            </a:r>
            <a:r>
              <a:rPr lang="en-US" sz="1600" baseline="300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= 2</a:t>
            </a:r>
            <a:r>
              <a:rPr lang="en-US" sz="1600" baseline="30000" dirty="0">
                <a:latin typeface="+mj-lt"/>
              </a:rPr>
              <a:t>-150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32680" y="4174365"/>
            <a:ext cx="1572326" cy="1653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2463" y="4242468"/>
            <a:ext cx="3277394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 numbers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ectangle 108"/>
          <p:cNvSpPr>
            <a:spLocks noChangeArrowheads="1"/>
          </p:cNvSpPr>
          <p:nvPr/>
        </p:nvSpPr>
        <p:spPr bwMode="auto">
          <a:xfrm>
            <a:off x="979348" y="2013034"/>
            <a:ext cx="823944" cy="4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4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denorm</a:t>
            </a:r>
            <a:endParaRPr lang="en-US" altLang="en-US" sz="1400" i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altLang="en-US" sz="1400" i="1" dirty="0">
                <a:solidFill>
                  <a:srgbClr val="FF0000"/>
                </a:solidFill>
                <a:latin typeface="Tahoma" panose="020B0604030504040204" pitchFamily="34" charset="0"/>
              </a:rPr>
              <a:t>gap</a:t>
            </a:r>
          </a:p>
        </p:txBody>
      </p:sp>
      <p:sp>
        <p:nvSpPr>
          <p:cNvPr id="79" name="Rectangle 2"/>
          <p:cNvSpPr txBox="1">
            <a:spLocks noChangeArrowheads="1"/>
          </p:cNvSpPr>
          <p:nvPr/>
        </p:nvSpPr>
        <p:spPr bwMode="auto">
          <a:xfrm>
            <a:off x="0" y="-19843"/>
            <a:ext cx="9144000" cy="12843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dirty="0" smtClean="0">
                <a:ea typeface="ＭＳ Ｐゴシック" panose="020B0600070205080204" pitchFamily="34" charset="-128"/>
              </a:rPr>
              <a:t>Let us analyze the low-End of the IEEE Spectrum</a:t>
            </a:r>
          </a:p>
        </p:txBody>
      </p:sp>
      <p:sp>
        <p:nvSpPr>
          <p:cNvPr id="80" name="Line 75"/>
          <p:cNvSpPr>
            <a:spLocks noChangeShapeType="1"/>
          </p:cNvSpPr>
          <p:nvPr/>
        </p:nvSpPr>
        <p:spPr bwMode="auto">
          <a:xfrm>
            <a:off x="902369" y="1676484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76"/>
          <p:cNvSpPr>
            <a:spLocks noChangeShapeType="1"/>
          </p:cNvSpPr>
          <p:nvPr/>
        </p:nvSpPr>
        <p:spPr bwMode="auto">
          <a:xfrm>
            <a:off x="908719" y="1860634"/>
            <a:ext cx="715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77"/>
          <p:cNvSpPr>
            <a:spLocks noChangeShapeType="1"/>
          </p:cNvSpPr>
          <p:nvPr/>
        </p:nvSpPr>
        <p:spPr bwMode="auto">
          <a:xfrm>
            <a:off x="1410369" y="1765384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78"/>
          <p:cNvSpPr>
            <a:spLocks noChangeShapeType="1"/>
          </p:cNvSpPr>
          <p:nvPr/>
        </p:nvSpPr>
        <p:spPr bwMode="auto">
          <a:xfrm>
            <a:off x="1524669" y="1803484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79"/>
          <p:cNvSpPr>
            <a:spLocks noChangeShapeType="1"/>
          </p:cNvSpPr>
          <p:nvPr/>
        </p:nvSpPr>
        <p:spPr bwMode="auto">
          <a:xfrm>
            <a:off x="1638969" y="1803484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80"/>
          <p:cNvSpPr>
            <a:spLocks noChangeShapeType="1"/>
          </p:cNvSpPr>
          <p:nvPr/>
        </p:nvSpPr>
        <p:spPr bwMode="auto">
          <a:xfrm>
            <a:off x="1765969" y="1803484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81"/>
          <p:cNvSpPr>
            <a:spLocks noChangeShapeType="1"/>
          </p:cNvSpPr>
          <p:nvPr/>
        </p:nvSpPr>
        <p:spPr bwMode="auto">
          <a:xfrm>
            <a:off x="1016669" y="1803484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82"/>
          <p:cNvSpPr>
            <a:spLocks noChangeShapeType="1"/>
          </p:cNvSpPr>
          <p:nvPr/>
        </p:nvSpPr>
        <p:spPr bwMode="auto">
          <a:xfrm>
            <a:off x="1130969" y="1803484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83"/>
          <p:cNvSpPr>
            <a:spLocks noChangeShapeType="1"/>
          </p:cNvSpPr>
          <p:nvPr/>
        </p:nvSpPr>
        <p:spPr bwMode="auto">
          <a:xfrm>
            <a:off x="1257969" y="1803484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84"/>
          <p:cNvSpPr>
            <a:spLocks noChangeShapeType="1"/>
          </p:cNvSpPr>
          <p:nvPr/>
        </p:nvSpPr>
        <p:spPr bwMode="auto">
          <a:xfrm>
            <a:off x="1918369" y="1663784"/>
            <a:ext cx="0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85"/>
          <p:cNvSpPr>
            <a:spLocks noChangeShapeType="1"/>
          </p:cNvSpPr>
          <p:nvPr/>
        </p:nvSpPr>
        <p:spPr bwMode="auto">
          <a:xfrm>
            <a:off x="2959769" y="1739984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86"/>
          <p:cNvSpPr>
            <a:spLocks noChangeShapeType="1"/>
          </p:cNvSpPr>
          <p:nvPr/>
        </p:nvSpPr>
        <p:spPr bwMode="auto">
          <a:xfrm>
            <a:off x="2693069" y="1803484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87"/>
          <p:cNvSpPr>
            <a:spLocks noChangeShapeType="1"/>
          </p:cNvSpPr>
          <p:nvPr/>
        </p:nvSpPr>
        <p:spPr bwMode="auto">
          <a:xfrm>
            <a:off x="2197769" y="1803484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88"/>
          <p:cNvSpPr>
            <a:spLocks noChangeShapeType="1"/>
          </p:cNvSpPr>
          <p:nvPr/>
        </p:nvSpPr>
        <p:spPr bwMode="auto">
          <a:xfrm>
            <a:off x="2426369" y="1790784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89"/>
          <p:cNvSpPr>
            <a:spLocks noChangeShapeType="1"/>
          </p:cNvSpPr>
          <p:nvPr/>
        </p:nvSpPr>
        <p:spPr bwMode="auto">
          <a:xfrm>
            <a:off x="3709069" y="1803484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90"/>
          <p:cNvSpPr>
            <a:spLocks noChangeShapeType="1"/>
          </p:cNvSpPr>
          <p:nvPr/>
        </p:nvSpPr>
        <p:spPr bwMode="auto">
          <a:xfrm>
            <a:off x="3213769" y="1803484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91"/>
          <p:cNvSpPr>
            <a:spLocks noChangeShapeType="1"/>
          </p:cNvSpPr>
          <p:nvPr/>
        </p:nvSpPr>
        <p:spPr bwMode="auto">
          <a:xfrm>
            <a:off x="3442369" y="1790784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92"/>
          <p:cNvSpPr>
            <a:spLocks noChangeShapeType="1"/>
          </p:cNvSpPr>
          <p:nvPr/>
        </p:nvSpPr>
        <p:spPr bwMode="auto">
          <a:xfrm>
            <a:off x="6033169" y="1739984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93"/>
          <p:cNvSpPr>
            <a:spLocks noChangeShapeType="1"/>
          </p:cNvSpPr>
          <p:nvPr/>
        </p:nvSpPr>
        <p:spPr bwMode="auto">
          <a:xfrm>
            <a:off x="4483769" y="1790784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94"/>
          <p:cNvSpPr>
            <a:spLocks noChangeShapeType="1"/>
          </p:cNvSpPr>
          <p:nvPr/>
        </p:nvSpPr>
        <p:spPr bwMode="auto">
          <a:xfrm>
            <a:off x="4991769" y="1790784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95"/>
          <p:cNvSpPr>
            <a:spLocks noChangeShapeType="1"/>
          </p:cNvSpPr>
          <p:nvPr/>
        </p:nvSpPr>
        <p:spPr bwMode="auto">
          <a:xfrm>
            <a:off x="5499769" y="1790784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96"/>
          <p:cNvSpPr>
            <a:spLocks noChangeShapeType="1"/>
          </p:cNvSpPr>
          <p:nvPr/>
        </p:nvSpPr>
        <p:spPr bwMode="auto">
          <a:xfrm>
            <a:off x="6541169" y="1803484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97"/>
          <p:cNvSpPr>
            <a:spLocks noChangeShapeType="1"/>
          </p:cNvSpPr>
          <p:nvPr/>
        </p:nvSpPr>
        <p:spPr bwMode="auto">
          <a:xfrm>
            <a:off x="7049169" y="1803484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98"/>
          <p:cNvSpPr>
            <a:spLocks noChangeShapeType="1"/>
          </p:cNvSpPr>
          <p:nvPr/>
        </p:nvSpPr>
        <p:spPr bwMode="auto">
          <a:xfrm>
            <a:off x="7557169" y="1803484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99"/>
          <p:cNvSpPr>
            <a:spLocks noChangeArrowheads="1"/>
          </p:cNvSpPr>
          <p:nvPr/>
        </p:nvSpPr>
        <p:spPr bwMode="auto">
          <a:xfrm>
            <a:off x="710282" y="2165434"/>
            <a:ext cx="2968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0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05" name="Rectangle 103"/>
          <p:cNvSpPr>
            <a:spLocks noChangeArrowheads="1"/>
          </p:cNvSpPr>
          <p:nvPr/>
        </p:nvSpPr>
        <p:spPr bwMode="auto">
          <a:xfrm>
            <a:off x="1696119" y="2065421"/>
            <a:ext cx="730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0">
                <a:latin typeface="Tahoma" panose="020B0604030504040204" pitchFamily="34" charset="0"/>
              </a:rPr>
              <a:t>2</a:t>
            </a:r>
            <a:r>
              <a:rPr lang="en-US" altLang="en-US" b="0" baseline="30000">
                <a:latin typeface="Tahoma" panose="020B0604030504040204" pitchFamily="34" charset="0"/>
              </a:rPr>
              <a:t>-bias</a:t>
            </a:r>
          </a:p>
        </p:txBody>
      </p:sp>
      <p:sp>
        <p:nvSpPr>
          <p:cNvPr id="106" name="Rectangle 104"/>
          <p:cNvSpPr>
            <a:spLocks noChangeArrowheads="1"/>
          </p:cNvSpPr>
          <p:nvPr/>
        </p:nvSpPr>
        <p:spPr bwMode="auto">
          <a:xfrm>
            <a:off x="3717007" y="2147971"/>
            <a:ext cx="8429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0">
                <a:latin typeface="Tahoma" panose="020B0604030504040204" pitchFamily="34" charset="0"/>
              </a:rPr>
              <a:t>2</a:t>
            </a:r>
            <a:r>
              <a:rPr lang="en-US" altLang="en-US" b="0" baseline="30000">
                <a:latin typeface="Tahoma" panose="020B0604030504040204" pitchFamily="34" charset="0"/>
              </a:rPr>
              <a:t>1-bias</a:t>
            </a:r>
          </a:p>
        </p:txBody>
      </p:sp>
      <p:sp>
        <p:nvSpPr>
          <p:cNvPr id="107" name="Rectangle 105"/>
          <p:cNvSpPr>
            <a:spLocks noChangeArrowheads="1"/>
          </p:cNvSpPr>
          <p:nvPr/>
        </p:nvSpPr>
        <p:spPr bwMode="auto">
          <a:xfrm>
            <a:off x="7760369" y="2147971"/>
            <a:ext cx="8429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0">
                <a:latin typeface="Tahoma" panose="020B0604030504040204" pitchFamily="34" charset="0"/>
              </a:rPr>
              <a:t>2</a:t>
            </a:r>
            <a:r>
              <a:rPr lang="en-US" altLang="en-US" b="0" baseline="30000">
                <a:latin typeface="Tahoma" panose="020B0604030504040204" pitchFamily="34" charset="0"/>
              </a:rPr>
              <a:t>2-bias</a:t>
            </a: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805657" y="2528971"/>
            <a:ext cx="5973174" cy="3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b="0" dirty="0">
                <a:solidFill>
                  <a:srgbClr val="660066"/>
                </a:solidFill>
                <a:latin typeface="Tahoma" panose="020B0604030504040204" pitchFamily="34" charset="0"/>
              </a:rPr>
              <a:t>normal numbers with hidden </a:t>
            </a:r>
            <a:r>
              <a:rPr lang="en-US" altLang="en-US" sz="2000" b="0" dirty="0" smtClean="0">
                <a:solidFill>
                  <a:srgbClr val="660066"/>
                </a:solidFill>
                <a:latin typeface="Tahoma" panose="020B0604030504040204" pitchFamily="34" charset="0"/>
              </a:rPr>
              <a:t>bit start from here up </a:t>
            </a:r>
            <a:endParaRPr lang="en-US" altLang="en-US" sz="2000" b="0" dirty="0">
              <a:solidFill>
                <a:srgbClr val="660066"/>
              </a:solidFill>
              <a:latin typeface="Tahoma" panose="020B0604030504040204" pitchFamily="34" charset="0"/>
            </a:endParaRPr>
          </a:p>
        </p:txBody>
      </p:sp>
      <p:sp>
        <p:nvSpPr>
          <p:cNvPr id="109" name="Line 144"/>
          <p:cNvSpPr>
            <a:spLocks noChangeShapeType="1"/>
          </p:cNvSpPr>
          <p:nvPr/>
        </p:nvSpPr>
        <p:spPr bwMode="auto">
          <a:xfrm>
            <a:off x="1892969" y="2355934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145"/>
          <p:cNvSpPr>
            <a:spLocks noChangeShapeType="1"/>
          </p:cNvSpPr>
          <p:nvPr/>
        </p:nvSpPr>
        <p:spPr bwMode="auto">
          <a:xfrm>
            <a:off x="1892969" y="2432134"/>
            <a:ext cx="3048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153"/>
          <p:cNvSpPr>
            <a:spLocks noChangeShapeType="1"/>
          </p:cNvSpPr>
          <p:nvPr/>
        </p:nvSpPr>
        <p:spPr bwMode="auto">
          <a:xfrm>
            <a:off x="3950369" y="1697121"/>
            <a:ext cx="0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154"/>
          <p:cNvSpPr>
            <a:spLocks noChangeShapeType="1"/>
          </p:cNvSpPr>
          <p:nvPr/>
        </p:nvSpPr>
        <p:spPr bwMode="auto">
          <a:xfrm>
            <a:off x="8052469" y="1684421"/>
            <a:ext cx="0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765969" y="1519748"/>
            <a:ext cx="6837363" cy="1460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 rot="10800000">
            <a:off x="1457697" y="2972723"/>
            <a:ext cx="624469" cy="6102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90" name="Text Box 91"/>
          <p:cNvSpPr txBox="1">
            <a:spLocks noChangeArrowheads="1"/>
          </p:cNvSpPr>
          <p:nvPr/>
        </p:nvSpPr>
        <p:spPr bwMode="auto">
          <a:xfrm>
            <a:off x="529307" y="3405269"/>
            <a:ext cx="8035925" cy="336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Distance from zero to smallest positive number is 1.00000000000000000000001 x 2</a:t>
            </a:r>
            <a:r>
              <a:rPr lang="en-US" sz="1600" baseline="30000" dirty="0">
                <a:latin typeface="+mj-lt"/>
              </a:rPr>
              <a:t>-127  </a:t>
            </a:r>
            <a:r>
              <a:rPr lang="en-US" sz="1600" dirty="0">
                <a:latin typeface="+mj-lt"/>
              </a:rPr>
              <a:t>~= 2</a:t>
            </a:r>
            <a:r>
              <a:rPr lang="en-US" sz="1600" baseline="30000" dirty="0">
                <a:latin typeface="+mj-lt"/>
              </a:rPr>
              <a:t>-127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230007" y="1974934"/>
            <a:ext cx="344751" cy="1835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6889" idx="0"/>
          </p:cNvCxnSpPr>
          <p:nvPr/>
        </p:nvCxnSpPr>
        <p:spPr>
          <a:xfrm flipH="1">
            <a:off x="7891033" y="3810876"/>
            <a:ext cx="674199" cy="14851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utoShape 90"/>
          <p:cNvSpPr>
            <a:spLocks/>
          </p:cNvSpPr>
          <p:nvPr/>
        </p:nvSpPr>
        <p:spPr bwMode="auto">
          <a:xfrm>
            <a:off x="8042777" y="5646352"/>
            <a:ext cx="45719" cy="411627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9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8"/>
          <p:cNvSpPr>
            <a:spLocks noChangeArrowheads="1"/>
          </p:cNvSpPr>
          <p:nvPr/>
        </p:nvSpPr>
        <p:spPr bwMode="auto">
          <a:xfrm>
            <a:off x="991379" y="1243013"/>
            <a:ext cx="823944" cy="4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4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denorm</a:t>
            </a:r>
            <a:endParaRPr lang="en-US" altLang="en-US" sz="1400" i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altLang="en-US" sz="1400" i="1" dirty="0">
                <a:solidFill>
                  <a:srgbClr val="FF0000"/>
                </a:solidFill>
                <a:latin typeface="Tahoma" panose="020B0604030504040204" pitchFamily="34" charset="0"/>
              </a:rPr>
              <a:t>gap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843"/>
            <a:ext cx="9144000" cy="791369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The </a:t>
            </a: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Denormalized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Gap in the IEEE Spectrum</a:t>
            </a:r>
          </a:p>
        </p:txBody>
      </p:sp>
      <p:sp>
        <p:nvSpPr>
          <p:cNvPr id="82" name="Content Placeholder 81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“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Denormalized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Gap”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As we see above, the gap between 0 and the next representable </a:t>
            </a:r>
            <a:r>
              <a:rPr lang="en-US" altLang="en-US" sz="20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normalized number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is much larger than the gaps between nearby representable numbers</a:t>
            </a:r>
          </a:p>
          <a:p>
            <a:pPr lvl="1"/>
            <a:r>
              <a:rPr lang="en-US" sz="2000" dirty="0"/>
              <a:t>Addresses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en-US" sz="2000" dirty="0"/>
              <a:t> caused by implicit leading 1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IEEE standard uses </a:t>
            </a:r>
            <a:r>
              <a:rPr lang="en-US" altLang="en-US" sz="2000" dirty="0" err="1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denormalized</a:t>
            </a:r>
            <a:r>
              <a:rPr lang="en-US" altLang="en-US" sz="20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numbers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to fill in the gap, making the distances between numbers near 0 more alike</a:t>
            </a:r>
          </a:p>
          <a:p>
            <a:pPr lvl="2"/>
            <a:r>
              <a:rPr lang="en-US" altLang="en-US" sz="1800" dirty="0" err="1" smtClean="0">
                <a:ea typeface="ＭＳ Ｐゴシック" panose="020B0600070205080204" pitchFamily="34" charset="-128"/>
              </a:rPr>
              <a:t>Denormalized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numbers have a </a:t>
            </a:r>
            <a:r>
              <a:rPr lang="en-US" altLang="en-US" sz="18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hidden “0”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and…</a:t>
            </a:r>
          </a:p>
          <a:p>
            <a:pPr lvl="2"/>
            <a:r>
              <a:rPr lang="en-US" altLang="en-US" sz="1800" dirty="0" smtClean="0">
                <a:ea typeface="ＭＳ Ｐゴシック" panose="020B0600070205080204" pitchFamily="34" charset="-128"/>
              </a:rPr>
              <a:t>… a </a:t>
            </a:r>
            <a:r>
              <a:rPr lang="en-US" altLang="en-US" sz="18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fixed exponent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of -126</a:t>
            </a:r>
          </a:p>
          <a:p>
            <a:pPr lvl="2"/>
            <a:r>
              <a:rPr lang="en-US" altLang="en-US" sz="1800" dirty="0" smtClean="0">
                <a:ea typeface="ＭＳ Ｐゴシック" panose="020B0600070205080204" pitchFamily="34" charset="-128"/>
              </a:rPr>
              <a:t>X = -1</a:t>
            </a:r>
            <a:r>
              <a:rPr lang="en-US" altLang="en-US" sz="1800" i="1" baseline="30000" dirty="0" smtClean="0">
                <a:ea typeface="ＭＳ Ｐゴシック" panose="020B0600070205080204" pitchFamily="34" charset="-128"/>
              </a:rPr>
              <a:t>S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2</a:t>
            </a:r>
            <a:r>
              <a:rPr lang="en-US" altLang="en-US" sz="1800" baseline="30000" dirty="0" smtClean="0">
                <a:ea typeface="ＭＳ Ｐゴシック" panose="020B0600070205080204" pitchFamily="34" charset="-128"/>
              </a:rPr>
              <a:t>-126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(</a:t>
            </a:r>
            <a:r>
              <a:rPr lang="en-US" altLang="en-US" sz="1800" b="1" dirty="0" smtClean="0">
                <a:ea typeface="ＭＳ Ｐゴシック" panose="020B0600070205080204" pitchFamily="34" charset="-128"/>
              </a:rPr>
              <a:t>0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.fraction)</a:t>
            </a:r>
            <a:br>
              <a:rPr lang="en-US" altLang="en-US" sz="1800" dirty="0" smtClean="0">
                <a:ea typeface="ＭＳ Ｐゴシック" panose="020B0600070205080204" pitchFamily="34" charset="-128"/>
              </a:rPr>
            </a:br>
            <a:endParaRPr lang="en-US" altLang="en-US" sz="1800" dirty="0" smtClean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8677" name="Line 75"/>
          <p:cNvSpPr>
            <a:spLocks noChangeShapeType="1"/>
          </p:cNvSpPr>
          <p:nvPr/>
        </p:nvSpPr>
        <p:spPr bwMode="auto">
          <a:xfrm>
            <a:off x="914400" y="906463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76"/>
          <p:cNvSpPr>
            <a:spLocks noChangeShapeType="1"/>
          </p:cNvSpPr>
          <p:nvPr/>
        </p:nvSpPr>
        <p:spPr bwMode="auto">
          <a:xfrm>
            <a:off x="920750" y="1090613"/>
            <a:ext cx="715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7"/>
          <p:cNvSpPr>
            <a:spLocks noChangeShapeType="1"/>
          </p:cNvSpPr>
          <p:nvPr/>
        </p:nvSpPr>
        <p:spPr bwMode="auto">
          <a:xfrm>
            <a:off x="1422400" y="99536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8"/>
          <p:cNvSpPr>
            <a:spLocks noChangeShapeType="1"/>
          </p:cNvSpPr>
          <p:nvPr/>
        </p:nvSpPr>
        <p:spPr bwMode="auto">
          <a:xfrm>
            <a:off x="1536700" y="103346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79"/>
          <p:cNvSpPr>
            <a:spLocks noChangeShapeType="1"/>
          </p:cNvSpPr>
          <p:nvPr/>
        </p:nvSpPr>
        <p:spPr bwMode="auto">
          <a:xfrm>
            <a:off x="1651000" y="103346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80"/>
          <p:cNvSpPr>
            <a:spLocks noChangeShapeType="1"/>
          </p:cNvSpPr>
          <p:nvPr/>
        </p:nvSpPr>
        <p:spPr bwMode="auto">
          <a:xfrm>
            <a:off x="1778000" y="1033463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81"/>
          <p:cNvSpPr>
            <a:spLocks noChangeShapeType="1"/>
          </p:cNvSpPr>
          <p:nvPr/>
        </p:nvSpPr>
        <p:spPr bwMode="auto">
          <a:xfrm>
            <a:off x="1028700" y="103346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82"/>
          <p:cNvSpPr>
            <a:spLocks noChangeShapeType="1"/>
          </p:cNvSpPr>
          <p:nvPr/>
        </p:nvSpPr>
        <p:spPr bwMode="auto">
          <a:xfrm>
            <a:off x="1143000" y="103346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83"/>
          <p:cNvSpPr>
            <a:spLocks noChangeShapeType="1"/>
          </p:cNvSpPr>
          <p:nvPr/>
        </p:nvSpPr>
        <p:spPr bwMode="auto">
          <a:xfrm>
            <a:off x="1270000" y="1033463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84"/>
          <p:cNvSpPr>
            <a:spLocks noChangeShapeType="1"/>
          </p:cNvSpPr>
          <p:nvPr/>
        </p:nvSpPr>
        <p:spPr bwMode="auto">
          <a:xfrm>
            <a:off x="1930400" y="893763"/>
            <a:ext cx="0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85"/>
          <p:cNvSpPr>
            <a:spLocks noChangeShapeType="1"/>
          </p:cNvSpPr>
          <p:nvPr/>
        </p:nvSpPr>
        <p:spPr bwMode="auto">
          <a:xfrm>
            <a:off x="2971800" y="96996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86"/>
          <p:cNvSpPr>
            <a:spLocks noChangeShapeType="1"/>
          </p:cNvSpPr>
          <p:nvPr/>
        </p:nvSpPr>
        <p:spPr bwMode="auto">
          <a:xfrm>
            <a:off x="2705100" y="103346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87"/>
          <p:cNvSpPr>
            <a:spLocks noChangeShapeType="1"/>
          </p:cNvSpPr>
          <p:nvPr/>
        </p:nvSpPr>
        <p:spPr bwMode="auto">
          <a:xfrm>
            <a:off x="2209800" y="103346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88"/>
          <p:cNvSpPr>
            <a:spLocks noChangeShapeType="1"/>
          </p:cNvSpPr>
          <p:nvPr/>
        </p:nvSpPr>
        <p:spPr bwMode="auto">
          <a:xfrm>
            <a:off x="2438400" y="1020763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89"/>
          <p:cNvSpPr>
            <a:spLocks noChangeShapeType="1"/>
          </p:cNvSpPr>
          <p:nvPr/>
        </p:nvSpPr>
        <p:spPr bwMode="auto">
          <a:xfrm>
            <a:off x="3721100" y="103346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90"/>
          <p:cNvSpPr>
            <a:spLocks noChangeShapeType="1"/>
          </p:cNvSpPr>
          <p:nvPr/>
        </p:nvSpPr>
        <p:spPr bwMode="auto">
          <a:xfrm>
            <a:off x="3225800" y="103346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91"/>
          <p:cNvSpPr>
            <a:spLocks noChangeShapeType="1"/>
          </p:cNvSpPr>
          <p:nvPr/>
        </p:nvSpPr>
        <p:spPr bwMode="auto">
          <a:xfrm>
            <a:off x="3454400" y="1020763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92"/>
          <p:cNvSpPr>
            <a:spLocks noChangeShapeType="1"/>
          </p:cNvSpPr>
          <p:nvPr/>
        </p:nvSpPr>
        <p:spPr bwMode="auto">
          <a:xfrm>
            <a:off x="6045200" y="96996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93"/>
          <p:cNvSpPr>
            <a:spLocks noChangeShapeType="1"/>
          </p:cNvSpPr>
          <p:nvPr/>
        </p:nvSpPr>
        <p:spPr bwMode="auto">
          <a:xfrm>
            <a:off x="4495800" y="1020763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94"/>
          <p:cNvSpPr>
            <a:spLocks noChangeShapeType="1"/>
          </p:cNvSpPr>
          <p:nvPr/>
        </p:nvSpPr>
        <p:spPr bwMode="auto">
          <a:xfrm>
            <a:off x="5003800" y="102076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95"/>
          <p:cNvSpPr>
            <a:spLocks noChangeShapeType="1"/>
          </p:cNvSpPr>
          <p:nvPr/>
        </p:nvSpPr>
        <p:spPr bwMode="auto">
          <a:xfrm>
            <a:off x="5511800" y="1020763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96"/>
          <p:cNvSpPr>
            <a:spLocks noChangeShapeType="1"/>
          </p:cNvSpPr>
          <p:nvPr/>
        </p:nvSpPr>
        <p:spPr bwMode="auto">
          <a:xfrm>
            <a:off x="6553200" y="1033463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97"/>
          <p:cNvSpPr>
            <a:spLocks noChangeShapeType="1"/>
          </p:cNvSpPr>
          <p:nvPr/>
        </p:nvSpPr>
        <p:spPr bwMode="auto">
          <a:xfrm>
            <a:off x="7061200" y="103346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98"/>
          <p:cNvSpPr>
            <a:spLocks noChangeShapeType="1"/>
          </p:cNvSpPr>
          <p:nvPr/>
        </p:nvSpPr>
        <p:spPr bwMode="auto">
          <a:xfrm>
            <a:off x="7569200" y="1033463"/>
            <a:ext cx="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Rectangle 99"/>
          <p:cNvSpPr>
            <a:spLocks noChangeArrowheads="1"/>
          </p:cNvSpPr>
          <p:nvPr/>
        </p:nvSpPr>
        <p:spPr bwMode="auto">
          <a:xfrm>
            <a:off x="722313" y="1395413"/>
            <a:ext cx="2968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0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8702" name="Rectangle 103"/>
          <p:cNvSpPr>
            <a:spLocks noChangeArrowheads="1"/>
          </p:cNvSpPr>
          <p:nvPr/>
        </p:nvSpPr>
        <p:spPr bwMode="auto">
          <a:xfrm>
            <a:off x="1708150" y="1295400"/>
            <a:ext cx="730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0">
                <a:latin typeface="Tahoma" panose="020B0604030504040204" pitchFamily="34" charset="0"/>
              </a:rPr>
              <a:t>2</a:t>
            </a:r>
            <a:r>
              <a:rPr lang="en-US" altLang="en-US" b="0" baseline="30000">
                <a:latin typeface="Tahoma" panose="020B0604030504040204" pitchFamily="34" charset="0"/>
              </a:rPr>
              <a:t>-bias</a:t>
            </a:r>
          </a:p>
        </p:txBody>
      </p:sp>
      <p:sp>
        <p:nvSpPr>
          <p:cNvPr id="28703" name="Rectangle 104"/>
          <p:cNvSpPr>
            <a:spLocks noChangeArrowheads="1"/>
          </p:cNvSpPr>
          <p:nvPr/>
        </p:nvSpPr>
        <p:spPr bwMode="auto">
          <a:xfrm>
            <a:off x="3729038" y="1377950"/>
            <a:ext cx="8429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0">
                <a:latin typeface="Tahoma" panose="020B0604030504040204" pitchFamily="34" charset="0"/>
              </a:rPr>
              <a:t>2</a:t>
            </a:r>
            <a:r>
              <a:rPr lang="en-US" altLang="en-US" b="0" baseline="30000">
                <a:latin typeface="Tahoma" panose="020B0604030504040204" pitchFamily="34" charset="0"/>
              </a:rPr>
              <a:t>1-bias</a:t>
            </a:r>
          </a:p>
        </p:txBody>
      </p:sp>
      <p:sp>
        <p:nvSpPr>
          <p:cNvPr id="28704" name="Rectangle 105"/>
          <p:cNvSpPr>
            <a:spLocks noChangeArrowheads="1"/>
          </p:cNvSpPr>
          <p:nvPr/>
        </p:nvSpPr>
        <p:spPr bwMode="auto">
          <a:xfrm>
            <a:off x="7772400" y="1377950"/>
            <a:ext cx="8429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0">
                <a:latin typeface="Tahoma" panose="020B0604030504040204" pitchFamily="34" charset="0"/>
              </a:rPr>
              <a:t>2</a:t>
            </a:r>
            <a:r>
              <a:rPr lang="en-US" altLang="en-US" b="0" baseline="30000">
                <a:latin typeface="Tahoma" panose="020B0604030504040204" pitchFamily="34" charset="0"/>
              </a:rPr>
              <a:t>2-bias</a:t>
            </a:r>
          </a:p>
        </p:txBody>
      </p:sp>
      <p:sp>
        <p:nvSpPr>
          <p:cNvPr id="28705" name="Rectangle 107"/>
          <p:cNvSpPr>
            <a:spLocks noChangeArrowheads="1"/>
          </p:cNvSpPr>
          <p:nvPr/>
        </p:nvSpPr>
        <p:spPr bwMode="auto">
          <a:xfrm>
            <a:off x="1817688" y="1758950"/>
            <a:ext cx="5973174" cy="3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b="0" dirty="0">
                <a:solidFill>
                  <a:srgbClr val="660066"/>
                </a:solidFill>
                <a:latin typeface="Tahoma" panose="020B0604030504040204" pitchFamily="34" charset="0"/>
              </a:rPr>
              <a:t>normal numbers with hidden </a:t>
            </a:r>
            <a:r>
              <a:rPr lang="en-US" altLang="en-US" sz="2000" b="0" dirty="0" smtClean="0">
                <a:solidFill>
                  <a:srgbClr val="660066"/>
                </a:solidFill>
                <a:latin typeface="Tahoma" panose="020B0604030504040204" pitchFamily="34" charset="0"/>
              </a:rPr>
              <a:t>bit start from here up </a:t>
            </a:r>
            <a:endParaRPr lang="en-US" altLang="en-US" sz="2000" b="0" dirty="0">
              <a:solidFill>
                <a:srgbClr val="660066"/>
              </a:solidFill>
              <a:latin typeface="Tahoma" panose="020B0604030504040204" pitchFamily="34" charset="0"/>
            </a:endParaRPr>
          </a:p>
        </p:txBody>
      </p:sp>
      <p:sp>
        <p:nvSpPr>
          <p:cNvPr id="28706" name="Line 144"/>
          <p:cNvSpPr>
            <a:spLocks noChangeShapeType="1"/>
          </p:cNvSpPr>
          <p:nvPr/>
        </p:nvSpPr>
        <p:spPr bwMode="auto">
          <a:xfrm>
            <a:off x="1905000" y="158591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145"/>
          <p:cNvSpPr>
            <a:spLocks noChangeShapeType="1"/>
          </p:cNvSpPr>
          <p:nvPr/>
        </p:nvSpPr>
        <p:spPr bwMode="auto">
          <a:xfrm>
            <a:off x="1905000" y="1662113"/>
            <a:ext cx="3048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Line 153"/>
          <p:cNvSpPr>
            <a:spLocks noChangeShapeType="1"/>
          </p:cNvSpPr>
          <p:nvPr/>
        </p:nvSpPr>
        <p:spPr bwMode="auto">
          <a:xfrm>
            <a:off x="3962400" y="927100"/>
            <a:ext cx="0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Line 154"/>
          <p:cNvSpPr>
            <a:spLocks noChangeShapeType="1"/>
          </p:cNvSpPr>
          <p:nvPr/>
        </p:nvSpPr>
        <p:spPr bwMode="auto">
          <a:xfrm>
            <a:off x="8064500" y="914400"/>
            <a:ext cx="0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78000" y="749727"/>
            <a:ext cx="6837363" cy="1460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10800000">
            <a:off x="1122865" y="1709699"/>
            <a:ext cx="624469" cy="6102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344334"/>
              </p:ext>
            </p:extLst>
          </p:nvPr>
        </p:nvGraphicFramePr>
        <p:xfrm>
          <a:off x="6467707" y="4762700"/>
          <a:ext cx="2676293" cy="112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3" imgW="2745000" imgH="1158840" progId="">
                  <p:embed/>
                </p:oleObj>
              </mc:Choice>
              <mc:Fallback>
                <p:oleObj r:id="rId3" imgW="2745000" imgH="1158840" progId="">
                  <p:embed/>
                  <p:pic>
                    <p:nvPicPr>
                      <p:cNvPr id="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707" y="4762700"/>
                        <a:ext cx="2676293" cy="1125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003800" y="4006516"/>
            <a:ext cx="1549400" cy="11899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498" y="6053694"/>
            <a:ext cx="801499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panose="020B0600070205080204" pitchFamily="34" charset="-128"/>
              </a:rPr>
              <a:t>Zero is represented using 0 for the exponent and 0 for the mantissa (fraction).  </a:t>
            </a:r>
            <a:endParaRPr lang="en-US" altLang="en-US" sz="1800" dirty="0" smtClean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Either</a:t>
            </a:r>
            <a:r>
              <a:rPr lang="en-US" altLang="en-US" sz="1800" dirty="0">
                <a:ea typeface="ＭＳ Ｐゴシック" panose="020B0600070205080204" pitchFamily="34" charset="-128"/>
              </a:rPr>
              <a:t>, +0 or -0 can be represented, based on the sign bit.</a:t>
            </a: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3385" y="5073804"/>
            <a:ext cx="6229815" cy="113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553200" y="5177394"/>
            <a:ext cx="2473402" cy="157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7931" y="5752126"/>
            <a:ext cx="190633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Denormalized</a:t>
            </a:r>
            <a:r>
              <a:rPr lang="en-US" sz="1400" dirty="0" smtClean="0"/>
              <a:t> number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1422400" y="5334412"/>
            <a:ext cx="1345531" cy="5716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4039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Denormalized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numbers to represent </a:t>
            </a:r>
            <a:r>
              <a:rPr lang="en-US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small 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</a:p>
        </p:txBody>
      </p:sp>
      <p:graphicFrame>
        <p:nvGraphicFramePr>
          <p:cNvPr id="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845921"/>
              </p:ext>
            </p:extLst>
          </p:nvPr>
        </p:nvGraphicFramePr>
        <p:xfrm>
          <a:off x="2352568" y="850033"/>
          <a:ext cx="41687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4" imgW="2745000" imgH="1158840" progId="">
                  <p:embed/>
                </p:oleObj>
              </mc:Choice>
              <mc:Fallback>
                <p:oleObj r:id="rId4" imgW="2745000" imgH="1158840" progId="">
                  <p:embed/>
                  <p:pic>
                    <p:nvPicPr>
                      <p:cNvPr id="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568" y="850033"/>
                        <a:ext cx="4168775" cy="175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373090" y="1128814"/>
            <a:ext cx="1059366" cy="5798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77517" y="728704"/>
            <a:ext cx="107005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Fraction or mantissa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69632" y="1842005"/>
            <a:ext cx="1117635" cy="1995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28050" y="646862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X = -1</a:t>
            </a:r>
            <a:r>
              <a:rPr lang="en-US" altLang="en-US" sz="2000" i="1" baseline="30000" dirty="0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-126</a:t>
            </a:r>
            <a:r>
              <a:rPr lang="en-US" altLang="en-US" sz="2000" dirty="0">
                <a:ea typeface="ＭＳ Ｐゴシック" panose="020B0600070205080204" pitchFamily="34" charset="-128"/>
              </a:rPr>
              <a:t> (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0</a:t>
            </a:r>
            <a:r>
              <a:rPr lang="en-US" altLang="en-US" sz="2000" dirty="0">
                <a:ea typeface="ＭＳ Ｐゴシック" panose="020B0600070205080204" pitchFamily="34" charset="-128"/>
              </a:rPr>
              <a:t>.fraction)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28050" y="4699357"/>
            <a:ext cx="4257119" cy="1769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400" kern="0" dirty="0" smtClean="0"/>
              <a:t>Subnormal Numbers - </a:t>
            </a:r>
            <a:r>
              <a:rPr lang="en-US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</a:p>
          <a:p>
            <a:pPr lvl="1" eaLnBrk="1" hangingPunct="1"/>
            <a:r>
              <a:rPr lang="en-US" sz="1400" kern="0" dirty="0" smtClean="0"/>
              <a:t>Implicit Exponent of -126</a:t>
            </a:r>
          </a:p>
          <a:p>
            <a:pPr lvl="1" eaLnBrk="1" hangingPunct="1"/>
            <a:r>
              <a:rPr lang="en-US" sz="1400" kern="0" dirty="0" smtClean="0"/>
              <a:t>F = -1</a:t>
            </a:r>
            <a:r>
              <a:rPr lang="en-US" sz="1400" kern="0" baseline="30000" dirty="0" smtClean="0"/>
              <a:t>Sign</a:t>
            </a:r>
            <a:r>
              <a:rPr lang="en-US" sz="1400" kern="0" dirty="0" smtClean="0"/>
              <a:t> x (Significand) x 2</a:t>
            </a:r>
            <a:r>
              <a:rPr lang="en-US" sz="1400" kern="0" baseline="30000" dirty="0" smtClean="0"/>
              <a:t>(-126)</a:t>
            </a:r>
          </a:p>
          <a:p>
            <a:pPr lvl="1" eaLnBrk="1" hangingPunct="1"/>
            <a:r>
              <a:rPr lang="en-US" sz="1400" kern="0" dirty="0" smtClean="0">
                <a:solidFill>
                  <a:srgbClr val="FF0000"/>
                </a:solidFill>
              </a:rPr>
              <a:t>Smallest</a:t>
            </a:r>
            <a:r>
              <a:rPr lang="en-US" sz="1400" kern="0" dirty="0" smtClean="0"/>
              <a:t> </a:t>
            </a:r>
            <a:r>
              <a:rPr lang="en-US" sz="1400" kern="0" dirty="0" smtClean="0">
                <a:solidFill>
                  <a:srgbClr val="FF0000"/>
                </a:solidFill>
              </a:rPr>
              <a:t>positive</a:t>
            </a:r>
            <a:r>
              <a:rPr lang="en-US" sz="1400" kern="0" dirty="0" smtClean="0"/>
              <a:t> number in subnormal is (a) = 0.000…001 x 2</a:t>
            </a:r>
            <a:r>
              <a:rPr lang="en-US" sz="1400" kern="0" baseline="30000" dirty="0" smtClean="0"/>
              <a:t>-126 </a:t>
            </a:r>
            <a:r>
              <a:rPr lang="en-US" sz="1400" kern="0" dirty="0" smtClean="0"/>
              <a:t>= 2</a:t>
            </a:r>
            <a:r>
              <a:rPr lang="en-US" sz="1400" kern="0" baseline="30000" dirty="0" smtClean="0"/>
              <a:t>-149</a:t>
            </a:r>
            <a:r>
              <a:rPr lang="en-US" sz="1400" kern="0" dirty="0" smtClean="0"/>
              <a:t> </a:t>
            </a:r>
          </a:p>
          <a:p>
            <a:pPr lvl="1" eaLnBrk="1" hangingPunct="1"/>
            <a:r>
              <a:rPr lang="en-US" sz="1400" kern="0" dirty="0" smtClean="0">
                <a:solidFill>
                  <a:srgbClr val="FF0000"/>
                </a:solidFill>
              </a:rPr>
              <a:t>Next smallest </a:t>
            </a:r>
            <a:r>
              <a:rPr lang="en-US" sz="1400" kern="0" dirty="0" smtClean="0"/>
              <a:t>number in subnormal is (b) = 0.000…010 x 2</a:t>
            </a:r>
            <a:r>
              <a:rPr lang="en-US" sz="1400" kern="0" baseline="30000" dirty="0" smtClean="0"/>
              <a:t>-126 </a:t>
            </a:r>
            <a:r>
              <a:rPr lang="en-US" sz="1400" kern="0" dirty="0" smtClean="0"/>
              <a:t>= 2</a:t>
            </a:r>
            <a:r>
              <a:rPr lang="en-US" sz="1400" kern="0" baseline="30000" dirty="0" smtClean="0"/>
              <a:t>-148</a:t>
            </a:r>
            <a:endParaRPr lang="en-US" sz="1400" kern="0" dirty="0" smtClean="0"/>
          </a:p>
          <a:p>
            <a:pPr lvl="3" eaLnBrk="1" hangingPunct="1"/>
            <a:endParaRPr lang="en-US" sz="1050" kern="0" baseline="30000" dirty="0" smtClean="0"/>
          </a:p>
          <a:p>
            <a:pPr lvl="2" eaLnBrk="1" hangingPunct="1"/>
            <a:endParaRPr lang="en-US" sz="1100" kern="0" dirty="0" smtClean="0"/>
          </a:p>
          <a:p>
            <a:pPr lvl="2" eaLnBrk="1" hangingPunct="1"/>
            <a:endParaRPr lang="en-US" sz="1100" kern="0" dirty="0" smtClean="0"/>
          </a:p>
          <a:p>
            <a:pPr lvl="1" eaLnBrk="1" hangingPunct="1">
              <a:buFontTx/>
              <a:buNone/>
            </a:pPr>
            <a:endParaRPr lang="en-US" sz="1200" kern="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85264" y="1561803"/>
            <a:ext cx="1354789" cy="2973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68994" y="4083485"/>
            <a:ext cx="177294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For standard FP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4535905"/>
            <a:ext cx="4413169" cy="2286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-382082" y="4553210"/>
            <a:ext cx="4701389" cy="20615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2" eaLnBrk="1" hangingPunct="1"/>
            <a:r>
              <a:rPr lang="en-US" sz="1800" kern="0" dirty="0" smtClean="0"/>
              <a:t>Smallest positive number in FP standard (a) is 1.000…000 x 2</a:t>
            </a:r>
            <a:r>
              <a:rPr lang="en-US" sz="1800" kern="0" baseline="30000" dirty="0" smtClean="0"/>
              <a:t>-126</a:t>
            </a:r>
            <a:endParaRPr lang="en-US" sz="1800" kern="0" dirty="0" smtClean="0"/>
          </a:p>
          <a:p>
            <a:pPr lvl="2" eaLnBrk="1" hangingPunct="1"/>
            <a:r>
              <a:rPr lang="en-US" sz="1800" kern="0" dirty="0" smtClean="0"/>
              <a:t>Next number in FP standard (b) is 1.000…001 x 2</a:t>
            </a:r>
            <a:r>
              <a:rPr lang="en-US" sz="1800" kern="0" baseline="30000" dirty="0" smtClean="0"/>
              <a:t>-126 </a:t>
            </a:r>
            <a:r>
              <a:rPr lang="en-US" sz="1800" kern="0" dirty="0" smtClean="0"/>
              <a:t>=</a:t>
            </a:r>
            <a:r>
              <a:rPr lang="en-US" sz="1800" kern="0" baseline="30000" dirty="0" smtClean="0"/>
              <a:t> </a:t>
            </a:r>
            <a:r>
              <a:rPr lang="en-US" sz="1800" kern="0" dirty="0" smtClean="0"/>
              <a:t>(2</a:t>
            </a:r>
            <a:r>
              <a:rPr lang="en-US" sz="1800" kern="0" baseline="30000" dirty="0" smtClean="0"/>
              <a:t>-126</a:t>
            </a:r>
            <a:r>
              <a:rPr lang="en-US" sz="1800" kern="0" dirty="0" smtClean="0"/>
              <a:t> + 2</a:t>
            </a:r>
            <a:r>
              <a:rPr lang="en-US" sz="1800" kern="0" baseline="30000" dirty="0" smtClean="0"/>
              <a:t>-149</a:t>
            </a:r>
            <a:r>
              <a:rPr lang="en-US" sz="1800" kern="0" dirty="0" smtClean="0"/>
              <a:t>)</a:t>
            </a:r>
          </a:p>
          <a:p>
            <a:pPr lvl="2" eaLnBrk="1" hangingPunct="1"/>
            <a:endParaRPr lang="en-US" sz="1800" kern="0" dirty="0" smtClean="0"/>
          </a:p>
          <a:p>
            <a:pPr lvl="1" eaLnBrk="1" hangingPunct="1"/>
            <a:endParaRPr lang="en-US" sz="2000" kern="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-915298" y="945210"/>
            <a:ext cx="3222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1" hangingPunct="1"/>
            <a:r>
              <a:rPr lang="en-US" altLang="en-US" sz="1800" dirty="0"/>
              <a:t>E = 00…0 </a:t>
            </a:r>
            <a:r>
              <a:rPr lang="en-US" altLang="en-US" sz="1800" dirty="0">
                <a:sym typeface="Wingdings" panose="05000000000000000000" pitchFamily="2" charset="2"/>
              </a:rPr>
              <a:t> </a:t>
            </a:r>
            <a:r>
              <a:rPr lang="en-US" altLang="en-US" sz="1800" dirty="0"/>
              <a:t>Different interpretation applies </a:t>
            </a:r>
            <a:r>
              <a:rPr lang="en-US" altLang="en-US" sz="1800" dirty="0">
                <a:sym typeface="Wingdings" panose="05000000000000000000" pitchFamily="2" charset="2"/>
              </a:rPr>
              <a:t> </a:t>
            </a:r>
            <a:r>
              <a:rPr lang="en-US" altLang="en-US" sz="1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denormalized</a:t>
            </a:r>
            <a:r>
              <a:rPr lang="en-US" altLang="en-US" sz="1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numbers</a:t>
            </a:r>
            <a:endParaRPr lang="en-US" altLang="en-US" sz="1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178" y="3895487"/>
            <a:ext cx="4308953" cy="2229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4039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Denormalized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(subnormal) numbers to represent </a:t>
            </a:r>
            <a:r>
              <a:rPr lang="en-US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small 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73805" y="814039"/>
            <a:ext cx="3847172" cy="4672361"/>
          </a:xfrm>
          <a:solidFill>
            <a:schemeClr val="bg2">
              <a:lumMod val="20000"/>
              <a:lumOff val="80000"/>
            </a:schemeClr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err="1" smtClean="0"/>
              <a:t>Denormalized</a:t>
            </a:r>
            <a:r>
              <a:rPr lang="en-US" altLang="en-US" sz="2000" dirty="0" smtClean="0"/>
              <a:t> numbers have no hidden 1</a:t>
            </a:r>
          </a:p>
          <a:p>
            <a:r>
              <a:rPr lang="en-US" altLang="en-US" sz="2000" dirty="0" err="1" smtClean="0"/>
              <a:t>Denormalized</a:t>
            </a:r>
            <a:r>
              <a:rPr lang="en-US" altLang="en-US" sz="2000" dirty="0" smtClean="0"/>
              <a:t> numbers allow numbers very close to 0</a:t>
            </a:r>
          </a:p>
          <a:p>
            <a:r>
              <a:rPr lang="en-US" altLang="en-US" sz="2000" dirty="0" err="1" smtClean="0">
                <a:solidFill>
                  <a:srgbClr val="FF0000"/>
                </a:solidFill>
              </a:rPr>
              <a:t>Denormalization</a:t>
            </a:r>
            <a:r>
              <a:rPr lang="en-US" altLang="en-US" sz="2000" dirty="0" smtClean="0">
                <a:solidFill>
                  <a:srgbClr val="FF0000"/>
                </a:solidFill>
              </a:rPr>
              <a:t> rule: </a:t>
            </a:r>
            <a:r>
              <a:rPr lang="en-US" altLang="en-US" sz="2000" dirty="0" smtClean="0"/>
              <a:t>number represented is </a:t>
            </a:r>
          </a:p>
          <a:p>
            <a:pPr lvl="1">
              <a:buFontTx/>
              <a:buNone/>
            </a:pPr>
            <a:r>
              <a:rPr lang="en-US" altLang="en-US" sz="1800" dirty="0" smtClean="0"/>
              <a:t>(-1)</a:t>
            </a:r>
            <a:r>
              <a:rPr lang="en-US" altLang="en-US" sz="1800" baseline="30000" dirty="0" smtClean="0"/>
              <a:t>S</a:t>
            </a:r>
            <a:r>
              <a:rPr lang="en-US" altLang="en-US" sz="1800" dirty="0" smtClean="0">
                <a:cs typeface="Arial" panose="020B0604020202020204" pitchFamily="34" charset="0"/>
              </a:rPr>
              <a:t>×0.fraction×2</a:t>
            </a:r>
            <a:r>
              <a:rPr lang="en-US" altLang="en-US" sz="1800" baseline="30000" dirty="0" smtClean="0">
                <a:cs typeface="Arial" panose="020B0604020202020204" pitchFamily="34" charset="0"/>
              </a:rPr>
              <a:t>-126</a:t>
            </a:r>
            <a:r>
              <a:rPr lang="en-US" altLang="en-US" sz="1800" dirty="0" smtClean="0">
                <a:cs typeface="Arial" panose="020B0604020202020204" pitchFamily="34" charset="0"/>
              </a:rPr>
              <a:t>   (single-precision)</a:t>
            </a:r>
          </a:p>
          <a:p>
            <a:pPr lvl="1">
              <a:buFontTx/>
              <a:buNone/>
            </a:pPr>
            <a:r>
              <a:rPr lang="en-US" altLang="en-US" sz="1800" dirty="0" smtClean="0"/>
              <a:t>(-1)</a:t>
            </a:r>
            <a:r>
              <a:rPr lang="en-US" altLang="en-US" sz="1800" baseline="30000" dirty="0" smtClean="0"/>
              <a:t>S</a:t>
            </a:r>
            <a:r>
              <a:rPr lang="en-US" altLang="en-US" sz="1800" dirty="0" smtClean="0">
                <a:cs typeface="Arial" panose="020B0604020202020204" pitchFamily="34" charset="0"/>
              </a:rPr>
              <a:t>×0.fraction×2</a:t>
            </a:r>
            <a:r>
              <a:rPr lang="en-US" altLang="en-US" sz="1800" baseline="30000" dirty="0" smtClean="0">
                <a:cs typeface="Arial" panose="020B0604020202020204" pitchFamily="34" charset="0"/>
              </a:rPr>
              <a:t>-1022  </a:t>
            </a:r>
            <a:r>
              <a:rPr lang="en-US" altLang="en-US" sz="1800" dirty="0" smtClean="0">
                <a:cs typeface="Arial" panose="020B0604020202020204" pitchFamily="34" charset="0"/>
              </a:rPr>
              <a:t>(double-precision)</a:t>
            </a:r>
          </a:p>
          <a:p>
            <a:r>
              <a:rPr lang="en-US" altLang="en-US" sz="2000" dirty="0" smtClean="0">
                <a:solidFill>
                  <a:srgbClr val="00B0F0"/>
                </a:solidFill>
                <a:cs typeface="Arial" panose="020B0604020202020204" pitchFamily="34" charset="0"/>
              </a:rPr>
              <a:t>Note</a:t>
            </a:r>
            <a:r>
              <a:rPr lang="en-US" altLang="en-US" sz="2000" dirty="0" smtClean="0">
                <a:cs typeface="Arial" panose="020B0604020202020204" pitchFamily="34" charset="0"/>
              </a:rPr>
              <a:t>: zeroes follow this rule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 smtClean="0"/>
          </a:p>
        </p:txBody>
      </p:sp>
      <p:graphicFrame>
        <p:nvGraphicFramePr>
          <p:cNvPr id="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134957"/>
              </p:ext>
            </p:extLst>
          </p:nvPr>
        </p:nvGraphicFramePr>
        <p:xfrm>
          <a:off x="4439966" y="4984595"/>
          <a:ext cx="41687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r:id="rId4" imgW="2745000" imgH="1158840" progId="">
                  <p:embed/>
                </p:oleObj>
              </mc:Choice>
              <mc:Fallback>
                <p:oleObj r:id="rId4" imgW="2745000" imgH="1158840" progId="">
                  <p:embed/>
                  <p:pic>
                    <p:nvPicPr>
                      <p:cNvPr id="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966" y="4984595"/>
                        <a:ext cx="4168775" cy="175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460488" y="5263376"/>
            <a:ext cx="1059366" cy="5798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4915" y="4863266"/>
            <a:ext cx="107005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Fraction or mantissa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86039" y="3836020"/>
            <a:ext cx="936702" cy="1561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5147" y="97876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X = -1</a:t>
            </a:r>
            <a:r>
              <a:rPr lang="en-US" altLang="en-US" sz="2000" i="1" baseline="30000" dirty="0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-126</a:t>
            </a:r>
            <a:r>
              <a:rPr lang="en-US" altLang="en-US" sz="2000" dirty="0">
                <a:ea typeface="ＭＳ Ｐゴシック" panose="020B0600070205080204" pitchFamily="34" charset="-128"/>
              </a:rPr>
              <a:t> (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0</a:t>
            </a:r>
            <a:r>
              <a:rPr lang="en-US" altLang="en-US" sz="2000" dirty="0">
                <a:ea typeface="ＭＳ Ｐゴシック" panose="020B0600070205080204" pitchFamily="34" charset="-128"/>
              </a:rPr>
              <a:t>.fraction)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13810" y="1420466"/>
            <a:ext cx="4258190" cy="1988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400" kern="0" dirty="0" smtClean="0"/>
              <a:t>Subnormal Numbers - </a:t>
            </a:r>
            <a:r>
              <a:rPr lang="en-US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</a:p>
          <a:p>
            <a:pPr lvl="1" eaLnBrk="1" hangingPunct="1"/>
            <a:r>
              <a:rPr lang="en-US" sz="1400" kern="0" dirty="0" smtClean="0"/>
              <a:t>Implicit Exponent of -126</a:t>
            </a:r>
          </a:p>
          <a:p>
            <a:pPr lvl="1" eaLnBrk="1" hangingPunct="1"/>
            <a:r>
              <a:rPr lang="en-US" sz="1400" kern="0" dirty="0" smtClean="0"/>
              <a:t>F = -1</a:t>
            </a:r>
            <a:r>
              <a:rPr lang="en-US" sz="1400" kern="0" baseline="30000" dirty="0" smtClean="0"/>
              <a:t>Sign</a:t>
            </a:r>
            <a:r>
              <a:rPr lang="en-US" sz="1400" kern="0" dirty="0" smtClean="0"/>
              <a:t> x (Significand) x 2</a:t>
            </a:r>
            <a:r>
              <a:rPr lang="en-US" sz="1400" kern="0" baseline="30000" dirty="0" smtClean="0"/>
              <a:t>(-126)</a:t>
            </a:r>
          </a:p>
          <a:p>
            <a:pPr lvl="1" eaLnBrk="1" hangingPunct="1"/>
            <a:r>
              <a:rPr lang="en-US" sz="1400" kern="0" dirty="0" smtClean="0">
                <a:solidFill>
                  <a:srgbClr val="FF0000"/>
                </a:solidFill>
              </a:rPr>
              <a:t>Smallest</a:t>
            </a:r>
            <a:r>
              <a:rPr lang="en-US" sz="1400" kern="0" dirty="0" smtClean="0"/>
              <a:t> </a:t>
            </a:r>
            <a:r>
              <a:rPr lang="en-US" sz="1400" kern="0" dirty="0" smtClean="0">
                <a:solidFill>
                  <a:srgbClr val="FF0000"/>
                </a:solidFill>
              </a:rPr>
              <a:t>positive</a:t>
            </a:r>
            <a:r>
              <a:rPr lang="en-US" sz="1400" kern="0" dirty="0" smtClean="0"/>
              <a:t> number in subnormal is (a) = 0.000…001 x 2</a:t>
            </a:r>
            <a:r>
              <a:rPr lang="en-US" sz="1400" kern="0" baseline="30000" dirty="0" smtClean="0"/>
              <a:t>-126 </a:t>
            </a:r>
            <a:r>
              <a:rPr lang="en-US" sz="1400" kern="0" dirty="0" smtClean="0"/>
              <a:t>= 2</a:t>
            </a:r>
            <a:r>
              <a:rPr lang="en-US" sz="1400" kern="0" baseline="30000" dirty="0" smtClean="0"/>
              <a:t>-149</a:t>
            </a:r>
            <a:r>
              <a:rPr lang="en-US" sz="1400" kern="0" dirty="0" smtClean="0"/>
              <a:t> </a:t>
            </a:r>
          </a:p>
          <a:p>
            <a:pPr lvl="1" eaLnBrk="1" hangingPunct="1"/>
            <a:r>
              <a:rPr lang="en-US" sz="1400" kern="0" dirty="0" smtClean="0">
                <a:solidFill>
                  <a:srgbClr val="FF0000"/>
                </a:solidFill>
              </a:rPr>
              <a:t>Next smallest </a:t>
            </a:r>
            <a:r>
              <a:rPr lang="en-US" sz="1400" kern="0" dirty="0" smtClean="0"/>
              <a:t>number in subnormal is (b) = 0.000…010 x 2</a:t>
            </a:r>
            <a:r>
              <a:rPr lang="en-US" sz="1400" kern="0" baseline="30000" dirty="0" smtClean="0"/>
              <a:t>-126 </a:t>
            </a:r>
            <a:r>
              <a:rPr lang="en-US" sz="1400" kern="0" dirty="0" smtClean="0"/>
              <a:t>= 2</a:t>
            </a:r>
            <a:r>
              <a:rPr lang="en-US" sz="1400" kern="0" baseline="30000" dirty="0" smtClean="0"/>
              <a:t>-148</a:t>
            </a:r>
            <a:endParaRPr lang="en-US" sz="1400" kern="0" dirty="0" smtClean="0"/>
          </a:p>
          <a:p>
            <a:pPr lvl="3" eaLnBrk="1" hangingPunct="1"/>
            <a:endParaRPr lang="en-US" sz="1050" kern="0" baseline="30000" dirty="0" smtClean="0"/>
          </a:p>
          <a:p>
            <a:pPr lvl="2" eaLnBrk="1" hangingPunct="1"/>
            <a:endParaRPr lang="en-US" sz="1100" kern="0" dirty="0" smtClean="0"/>
          </a:p>
          <a:p>
            <a:pPr lvl="2" eaLnBrk="1" hangingPunct="1"/>
            <a:endParaRPr lang="en-US" sz="1100" kern="0" dirty="0" smtClean="0"/>
          </a:p>
          <a:p>
            <a:pPr lvl="1" eaLnBrk="1" hangingPunct="1">
              <a:buFontTx/>
              <a:buNone/>
            </a:pPr>
            <a:endParaRPr lang="en-US" sz="1200" kern="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54685" y="2179529"/>
            <a:ext cx="2079320" cy="34196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3047" y="865216"/>
            <a:ext cx="4308953" cy="2540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3"/>
            <a:ext cx="9144000" cy="909637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Denormalized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914400"/>
            <a:ext cx="8536258" cy="5545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smtClean="0"/>
              <a:t>Condition</a:t>
            </a:r>
          </a:p>
          <a:p>
            <a:pPr lvl="1"/>
            <a:r>
              <a:rPr lang="en-US" altLang="en-US" sz="2000" dirty="0" smtClean="0"/>
              <a:t> 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exp</a:t>
            </a:r>
            <a:r>
              <a:rPr lang="en-US" altLang="en-US" sz="2000" dirty="0" smtClean="0"/>
              <a:t> = </a:t>
            </a:r>
            <a:r>
              <a:rPr lang="en-US" altLang="en-US" sz="2000" dirty="0" smtClean="0">
                <a:latin typeface="Courier New" panose="02070309020205020404" pitchFamily="49" charset="0"/>
              </a:rPr>
              <a:t>000</a:t>
            </a:r>
            <a:r>
              <a:rPr lang="en-US" altLang="en-US" sz="2000" dirty="0" smtClean="0"/>
              <a:t>…</a:t>
            </a:r>
            <a:r>
              <a:rPr lang="en-US" altLang="en-US" sz="2000" dirty="0" smtClean="0">
                <a:latin typeface="Courier New" panose="02070309020205020404" pitchFamily="49" charset="0"/>
              </a:rPr>
              <a:t>0</a:t>
            </a:r>
          </a:p>
          <a:p>
            <a:r>
              <a:rPr lang="en-US" altLang="en-US" sz="2400" dirty="0" smtClean="0"/>
              <a:t>Value</a:t>
            </a:r>
          </a:p>
          <a:p>
            <a:pPr lvl="1"/>
            <a:r>
              <a:rPr lang="en-US" altLang="en-US" sz="2000" dirty="0" smtClean="0"/>
              <a:t>Exponent value </a:t>
            </a:r>
            <a:r>
              <a:rPr lang="en-US" altLang="en-US" sz="2000" i="1" dirty="0" smtClean="0"/>
              <a:t>E </a:t>
            </a:r>
            <a:r>
              <a:rPr lang="en-US" altLang="en-US" sz="2000" dirty="0" smtClean="0"/>
              <a:t>= –</a:t>
            </a:r>
            <a:r>
              <a:rPr lang="en-US" altLang="en-US" sz="2000" i="1" dirty="0" smtClean="0"/>
              <a:t>Bias</a:t>
            </a:r>
            <a:r>
              <a:rPr lang="en-US" altLang="en-US" sz="2000" dirty="0" smtClean="0"/>
              <a:t> + 1</a:t>
            </a:r>
          </a:p>
          <a:p>
            <a:pPr lvl="1"/>
            <a:r>
              <a:rPr lang="en-US" altLang="en-US" sz="2000" dirty="0" smtClean="0"/>
              <a:t>Significand value </a:t>
            </a:r>
            <a:r>
              <a:rPr lang="en-US" altLang="en-US" sz="2000" i="1" dirty="0" smtClean="0"/>
              <a:t>M </a:t>
            </a:r>
            <a:r>
              <a:rPr lang="en-US" altLang="en-US" sz="2000" dirty="0" smtClean="0"/>
              <a:t>=</a:t>
            </a:r>
            <a:r>
              <a:rPr lang="en-US" altLang="en-US" sz="2000" i="1" dirty="0" smtClean="0"/>
              <a:t> </a:t>
            </a:r>
            <a:r>
              <a:rPr lang="en-US" altLang="en-US" sz="2000" i="1" dirty="0" smtClean="0">
                <a:latin typeface="Courier New" panose="02070309020205020404" pitchFamily="49" charset="0"/>
              </a:rPr>
              <a:t> </a:t>
            </a:r>
            <a:r>
              <a:rPr lang="en-US" altLang="en-US" sz="2000" dirty="0" smtClean="0">
                <a:latin typeface="Courier New" panose="02070309020205020404" pitchFamily="49" charset="0"/>
              </a:rPr>
              <a:t>0.xxx</a:t>
            </a:r>
            <a:r>
              <a:rPr lang="en-US" altLang="en-US" sz="2000" dirty="0" smtClean="0"/>
              <a:t>…</a:t>
            </a:r>
            <a:r>
              <a:rPr lang="en-US" altLang="en-US" sz="2000" dirty="0" smtClean="0">
                <a:latin typeface="Courier New" panose="02070309020205020404" pitchFamily="49" charset="0"/>
              </a:rPr>
              <a:t>x</a:t>
            </a:r>
            <a:r>
              <a:rPr lang="en-US" altLang="en-US" sz="2000" baseline="-25000" dirty="0" smtClean="0"/>
              <a:t>2</a:t>
            </a:r>
            <a:endParaRPr lang="en-US" altLang="en-US" sz="2000" dirty="0" smtClean="0">
              <a:latin typeface="Courier New" panose="02070309020205020404" pitchFamily="49" charset="0"/>
            </a:endParaRPr>
          </a:p>
          <a:p>
            <a:pPr lvl="2"/>
            <a:r>
              <a:rPr lang="en-US" altLang="en-US" sz="1800" dirty="0" smtClean="0">
                <a:latin typeface="Courier New" panose="02070309020205020404" pitchFamily="49" charset="0"/>
              </a:rPr>
              <a:t>xxx</a:t>
            </a:r>
            <a:r>
              <a:rPr lang="en-US" altLang="en-US" sz="1800" dirty="0" smtClean="0"/>
              <a:t>…</a:t>
            </a:r>
            <a:r>
              <a:rPr lang="en-US" altLang="en-US" sz="1800" dirty="0" smtClean="0">
                <a:latin typeface="Courier New" panose="02070309020205020404" pitchFamily="49" charset="0"/>
              </a:rPr>
              <a:t>x</a:t>
            </a:r>
            <a:r>
              <a:rPr lang="en-US" altLang="en-US" sz="1800" dirty="0" smtClean="0"/>
              <a:t>: bits of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frac</a:t>
            </a:r>
            <a:endParaRPr lang="en-US" altLang="en-US" sz="1800" dirty="0" smtClean="0"/>
          </a:p>
          <a:p>
            <a:r>
              <a:rPr lang="en-US" altLang="en-US" sz="2400" dirty="0" smtClean="0"/>
              <a:t>Cases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exp</a:t>
            </a:r>
            <a:r>
              <a:rPr lang="en-US" altLang="en-US" sz="2000" dirty="0" smtClean="0"/>
              <a:t> = </a:t>
            </a:r>
            <a:r>
              <a:rPr lang="en-US" altLang="en-US" sz="2000" dirty="0" smtClean="0">
                <a:latin typeface="Courier New" panose="02070309020205020404" pitchFamily="49" charset="0"/>
              </a:rPr>
              <a:t>000</a:t>
            </a:r>
            <a:r>
              <a:rPr lang="en-US" altLang="en-US" sz="2000" dirty="0" smtClean="0"/>
              <a:t>…</a:t>
            </a:r>
            <a:r>
              <a:rPr lang="en-US" altLang="en-US" sz="2000" dirty="0" smtClean="0">
                <a:latin typeface="Courier New" panose="02070309020205020404" pitchFamily="49" charset="0"/>
              </a:rPr>
              <a:t>0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frac</a:t>
            </a:r>
            <a:r>
              <a:rPr lang="en-US" altLang="en-US" sz="2000" dirty="0" smtClean="0"/>
              <a:t> = </a:t>
            </a:r>
            <a:r>
              <a:rPr lang="en-US" altLang="en-US" sz="2000" dirty="0" smtClean="0">
                <a:latin typeface="Courier New" panose="02070309020205020404" pitchFamily="49" charset="0"/>
              </a:rPr>
              <a:t>000</a:t>
            </a:r>
            <a:r>
              <a:rPr lang="en-US" altLang="en-US" sz="2000" dirty="0" smtClean="0"/>
              <a:t>…</a:t>
            </a:r>
            <a:r>
              <a:rPr lang="en-US" altLang="en-US" sz="2000" dirty="0" smtClean="0">
                <a:latin typeface="Courier New" panose="02070309020205020404" pitchFamily="49" charset="0"/>
              </a:rPr>
              <a:t>0</a:t>
            </a:r>
          </a:p>
          <a:p>
            <a:pPr lvl="2"/>
            <a:r>
              <a:rPr lang="en-US" altLang="en-US" sz="1800" dirty="0" smtClean="0">
                <a:solidFill>
                  <a:srgbClr val="FF0000"/>
                </a:solidFill>
              </a:rPr>
              <a:t>Represents value 0</a:t>
            </a:r>
          </a:p>
          <a:p>
            <a:pPr lvl="2"/>
            <a:r>
              <a:rPr lang="en-US" altLang="en-US" sz="1800" dirty="0" smtClean="0"/>
              <a:t>Note that have distinct values +0 and –0</a:t>
            </a:r>
          </a:p>
          <a:p>
            <a:pPr lvl="1"/>
            <a:r>
              <a:rPr lang="en-US" altLang="en-US" sz="2000" dirty="0" err="1" smtClean="0">
                <a:latin typeface="Courier New" panose="02070309020205020404" pitchFamily="49" charset="0"/>
              </a:rPr>
              <a:t>exp</a:t>
            </a:r>
            <a:r>
              <a:rPr lang="en-US" altLang="en-US" sz="2000" dirty="0" smtClean="0"/>
              <a:t> = </a:t>
            </a:r>
            <a:r>
              <a:rPr lang="en-US" altLang="en-US" sz="2000" dirty="0" smtClean="0">
                <a:latin typeface="Courier New" panose="02070309020205020404" pitchFamily="49" charset="0"/>
              </a:rPr>
              <a:t>000</a:t>
            </a:r>
            <a:r>
              <a:rPr lang="en-US" altLang="en-US" sz="2000" dirty="0" smtClean="0"/>
              <a:t>…</a:t>
            </a:r>
            <a:r>
              <a:rPr lang="en-US" altLang="en-US" sz="2000" dirty="0" smtClean="0">
                <a:latin typeface="Courier New" panose="02070309020205020404" pitchFamily="49" charset="0"/>
              </a:rPr>
              <a:t>0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frac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ym typeface="Symbol" panose="05050102010706020507" pitchFamily="18" charset="2"/>
              </a:rPr>
              <a:t>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latin typeface="Courier New" panose="02070309020205020404" pitchFamily="49" charset="0"/>
              </a:rPr>
              <a:t>000</a:t>
            </a:r>
            <a:r>
              <a:rPr lang="en-US" altLang="en-US" sz="2000" dirty="0" smtClean="0"/>
              <a:t>…</a:t>
            </a:r>
            <a:r>
              <a:rPr lang="en-US" altLang="en-US" sz="2000" dirty="0" smtClean="0">
                <a:latin typeface="Courier New" panose="02070309020205020404" pitchFamily="49" charset="0"/>
              </a:rPr>
              <a:t>0</a:t>
            </a:r>
          </a:p>
          <a:p>
            <a:pPr lvl="2"/>
            <a:r>
              <a:rPr lang="en-US" altLang="en-US" sz="1800" dirty="0" smtClean="0">
                <a:solidFill>
                  <a:srgbClr val="FF0000"/>
                </a:solidFill>
              </a:rPr>
              <a:t>Numbers very close to 0.0</a:t>
            </a:r>
          </a:p>
          <a:p>
            <a:pPr lvl="2"/>
            <a:r>
              <a:rPr lang="en-US" altLang="en-US" sz="1800" dirty="0" smtClean="0"/>
              <a:t>Lose precision as get smaller</a:t>
            </a:r>
          </a:p>
          <a:p>
            <a:pPr lvl="2"/>
            <a:r>
              <a:rPr lang="en-US" altLang="en-US" sz="1800" dirty="0" smtClean="0"/>
              <a:t>“Gradual underflow”</a:t>
            </a: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976200"/>
              </p:ext>
            </p:extLst>
          </p:nvPr>
        </p:nvGraphicFramePr>
        <p:xfrm>
          <a:off x="4439966" y="4984595"/>
          <a:ext cx="41687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3" imgW="2745000" imgH="1158840" progId="">
                  <p:embed/>
                </p:oleObj>
              </mc:Choice>
              <mc:Fallback>
                <p:oleObj r:id="rId3" imgW="2745000" imgH="1158840" progId="">
                  <p:embed/>
                  <p:pic>
                    <p:nvPicPr>
                      <p:cNvPr id="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966" y="4984595"/>
                        <a:ext cx="41687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460488" y="5263376"/>
            <a:ext cx="1059366" cy="5798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17732" y="1503123"/>
            <a:ext cx="2705621" cy="39832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81611" y="1503123"/>
            <a:ext cx="566758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buFontTx/>
              <a:buNone/>
            </a:pPr>
            <a:r>
              <a:rPr lang="en-US" altLang="en-US" sz="1800" dirty="0"/>
              <a:t>(-</a:t>
            </a:r>
            <a:r>
              <a:rPr lang="en-US" altLang="en-US" sz="1800" dirty="0" smtClean="0"/>
              <a:t>1)</a:t>
            </a:r>
            <a:r>
              <a:rPr lang="en-US" altLang="en-US" sz="1800" baseline="30000" dirty="0" smtClean="0"/>
              <a:t>S</a:t>
            </a:r>
            <a:r>
              <a:rPr lang="en-US" altLang="en-US" sz="1800" dirty="0" smtClean="0">
                <a:cs typeface="Arial" panose="020B0604020202020204" pitchFamily="34" charset="0"/>
              </a:rPr>
              <a:t>×0.fraction×2</a:t>
            </a:r>
            <a:r>
              <a:rPr lang="en-US" altLang="en-US" sz="1800" baseline="30000" dirty="0" smtClean="0">
                <a:cs typeface="Arial" panose="020B0604020202020204" pitchFamily="34" charset="0"/>
              </a:rPr>
              <a:t>-127+1= -126</a:t>
            </a:r>
            <a:r>
              <a:rPr lang="en-US" altLang="en-US" sz="1800" dirty="0" smtClean="0">
                <a:cs typeface="Arial" panose="020B0604020202020204" pitchFamily="34" charset="0"/>
              </a:rPr>
              <a:t>   </a:t>
            </a:r>
            <a:r>
              <a:rPr lang="en-US" altLang="en-US" sz="1800" dirty="0">
                <a:cs typeface="Arial" panose="020B0604020202020204" pitchFamily="34" charset="0"/>
              </a:rPr>
              <a:t>(single-precision)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81611" y="4221271"/>
            <a:ext cx="3970751" cy="1164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08121" y="5263376"/>
            <a:ext cx="2918564" cy="435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43409" y="4924822"/>
            <a:ext cx="217606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Represented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00879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/>
              <a:t>Subnormal Numbers -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08" y="1447800"/>
            <a:ext cx="8809892" cy="4114800"/>
          </a:xfrm>
        </p:spPr>
        <p:txBody>
          <a:bodyPr/>
          <a:lstStyle/>
          <a:p>
            <a:pPr lvl="2" eaLnBrk="1" hangingPunct="1"/>
            <a:r>
              <a:rPr lang="en-US" dirty="0" smtClean="0"/>
              <a:t>Implicit Exponent of -126</a:t>
            </a:r>
          </a:p>
          <a:p>
            <a:pPr lvl="2" eaLnBrk="1" hangingPunct="1"/>
            <a:r>
              <a:rPr lang="en-US" dirty="0" smtClean="0"/>
              <a:t>F = -1</a:t>
            </a:r>
            <a:r>
              <a:rPr lang="en-US" baseline="30000" dirty="0" smtClean="0"/>
              <a:t>Sign</a:t>
            </a:r>
            <a:r>
              <a:rPr lang="en-US" dirty="0" smtClean="0"/>
              <a:t> x (</a:t>
            </a:r>
            <a:r>
              <a:rPr lang="en-US" i="1" dirty="0" err="1" smtClean="0">
                <a:solidFill>
                  <a:srgbClr val="FF0000"/>
                </a:solidFill>
              </a:rPr>
              <a:t>Significand</a:t>
            </a:r>
            <a:r>
              <a:rPr lang="en-US" dirty="0" smtClean="0"/>
              <a:t>) x 2</a:t>
            </a:r>
            <a:r>
              <a:rPr lang="en-US" baseline="30000" dirty="0" smtClean="0"/>
              <a:t>(-126)</a:t>
            </a:r>
          </a:p>
          <a:p>
            <a:pPr lvl="2" eaLnBrk="1" hangingPunct="1"/>
            <a:r>
              <a:rPr lang="en-US" dirty="0" smtClean="0">
                <a:solidFill>
                  <a:srgbClr val="FF0000"/>
                </a:solidFill>
              </a:rPr>
              <a:t>Smallest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/>
              <a:t> number (a) = 0.000…001 x 2</a:t>
            </a:r>
            <a:r>
              <a:rPr lang="en-US" baseline="30000" dirty="0" smtClean="0"/>
              <a:t>-126 </a:t>
            </a:r>
            <a:r>
              <a:rPr lang="en-US" dirty="0" smtClean="0"/>
              <a:t>= 2</a:t>
            </a:r>
            <a:r>
              <a:rPr lang="en-US" baseline="30000" dirty="0" smtClean="0"/>
              <a:t>-149</a:t>
            </a:r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>
                <a:solidFill>
                  <a:srgbClr val="FF0000"/>
                </a:solidFill>
              </a:rPr>
              <a:t>Next smallest </a:t>
            </a:r>
            <a:r>
              <a:rPr lang="en-US" dirty="0" smtClean="0"/>
              <a:t>number (b) = 0.000…010 x 2</a:t>
            </a:r>
            <a:r>
              <a:rPr lang="en-US" baseline="30000" dirty="0" smtClean="0"/>
              <a:t>-126 </a:t>
            </a:r>
            <a:r>
              <a:rPr lang="en-US" dirty="0" smtClean="0"/>
              <a:t>= 2</a:t>
            </a:r>
            <a:r>
              <a:rPr lang="en-US" baseline="30000" dirty="0" smtClean="0"/>
              <a:t>-148</a:t>
            </a:r>
            <a:endParaRPr lang="en-US" dirty="0" smtClean="0"/>
          </a:p>
          <a:p>
            <a:pPr lvl="3" eaLnBrk="1" hangingPunct="1"/>
            <a:endParaRPr lang="en-US" baseline="30000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566619" y="5786735"/>
            <a:ext cx="507094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F = -1</a:t>
            </a:r>
            <a:r>
              <a:rPr lang="en-US" baseline="30000" dirty="0">
                <a:latin typeface="+mj-lt"/>
              </a:rPr>
              <a:t>Sign</a:t>
            </a:r>
            <a:r>
              <a:rPr lang="en-US" dirty="0">
                <a:latin typeface="+mj-lt"/>
              </a:rPr>
              <a:t> x (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1+Significand</a:t>
            </a:r>
            <a:r>
              <a:rPr lang="en-US" dirty="0">
                <a:latin typeface="+mj-lt"/>
              </a:rPr>
              <a:t>) x 2</a:t>
            </a:r>
            <a:r>
              <a:rPr lang="en-US" baseline="30000" dirty="0">
                <a:latin typeface="+mj-lt"/>
              </a:rPr>
              <a:t>(Exponent-Bias)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9926" y="6243935"/>
            <a:ext cx="151996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Bias = 127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852" y="5213002"/>
            <a:ext cx="438242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comparison for FP number</a:t>
            </a:r>
            <a:endParaRPr lang="en-US" dirty="0"/>
          </a:p>
        </p:txBody>
      </p:sp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56473"/>
              </p:ext>
            </p:extLst>
          </p:nvPr>
        </p:nvGraphicFramePr>
        <p:xfrm>
          <a:off x="4746625" y="3576935"/>
          <a:ext cx="41687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r:id="rId3" imgW="2745000" imgH="1158840" progId="">
                  <p:embed/>
                </p:oleObj>
              </mc:Choice>
              <mc:Fallback>
                <p:oleObj r:id="rId3" imgW="2745000" imgH="1158840" progId="">
                  <p:embed/>
                  <p:pic>
                    <p:nvPicPr>
                      <p:cNvPr id="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3576935"/>
                        <a:ext cx="41687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3389971" y="4583151"/>
            <a:ext cx="1429923" cy="744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33132" y="3178098"/>
            <a:ext cx="1786762" cy="111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37559" y="1335734"/>
            <a:ext cx="227784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Exponent always zero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903249" y="1335734"/>
            <a:ext cx="8095785" cy="2020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51884" y="1816768"/>
            <a:ext cx="68580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-23</a:t>
            </a:r>
            <a:endParaRPr lang="en-US" baseline="30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15789" y="2213811"/>
            <a:ext cx="192506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50731"/>
          </a:xfrm>
          <a:solidFill>
            <a:srgbClr val="FFFF00"/>
          </a:solidFill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Floating Point </a:t>
            </a:r>
            <a:b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Number Encodings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838200" y="2828925"/>
            <a:ext cx="731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8382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153400" y="32861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81534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2672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8153400" y="34385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153400" y="3143250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/>
              <a:t>NaN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8686800" y="32861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04800" y="3352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04800" y="35052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04800" y="32099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/>
              <a:t>NaN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838200" y="3352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7772400" y="2319338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" panose="02020603050405020304" pitchFamily="18" charset="0"/>
              </a:rPr>
              <a:t>+</a:t>
            </a:r>
            <a:r>
              <a:rPr lang="en-US" altLang="en-US" sz="2400">
                <a:latin typeface="Symbol" panose="05050102010706020507" pitchFamily="18" charset="2"/>
              </a:rPr>
              <a:t>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715963" y="2295525"/>
            <a:ext cx="52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</a:t>
            </a:r>
            <a:r>
              <a:rPr lang="en-US" altLang="en-US" sz="2400">
                <a:latin typeface="Symbol" panose="05050102010706020507" pitchFamily="18" charset="2"/>
              </a:rPr>
              <a:t>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962400" y="3273425"/>
            <a:ext cx="436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</a:t>
            </a:r>
            <a:r>
              <a:rPr lang="en-US" altLang="en-US"/>
              <a:t>0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58674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737100" y="2447925"/>
            <a:ext cx="1130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+Denorm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096000" y="2447925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+Normalized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048000" y="2462213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-Denorm</a:t>
            </a: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30480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403350" y="2447925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-Normalized</a:t>
            </a: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47244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44958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79248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1143000" y="2676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4267200" y="2819400"/>
            <a:ext cx="228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 flipV="1">
            <a:off x="4495800" y="2819400"/>
            <a:ext cx="228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4572000" y="32766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+0</a:t>
            </a:r>
          </a:p>
        </p:txBody>
      </p:sp>
    </p:spTree>
    <p:extLst>
      <p:ext uri="{BB962C8B-B14F-4D97-AF65-F5344CB8AC3E}">
        <p14:creationId xmlns:p14="http://schemas.microsoft.com/office/powerpoint/2010/main" val="2724730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536" y="735634"/>
            <a:ext cx="8419171" cy="543098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examples for better explanation</a:t>
            </a:r>
            <a:endParaRPr lang="en-US" sz="1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0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9908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</a:rPr>
              <a:t>Tiny</a:t>
            </a:r>
            <a:r>
              <a:rPr lang="en-US" altLang="en-US" sz="4000" dirty="0" smtClean="0"/>
              <a:t> Floating Point Example </a:t>
            </a:r>
            <a:r>
              <a:rPr lang="en-US" altLang="en-US" sz="4000" dirty="0" smtClean="0">
                <a:solidFill>
                  <a:srgbClr val="00B0F0"/>
                </a:solidFill>
              </a:rPr>
              <a:t>in IEEE Format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1873" y="1981200"/>
            <a:ext cx="8653347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8-bit Floating Point Representation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0000"/>
                </a:solidFill>
              </a:rPr>
              <a:t>sign bit </a:t>
            </a:r>
            <a:r>
              <a:rPr lang="en-US" altLang="en-US" dirty="0" smtClean="0"/>
              <a:t>is in the most significant bit.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0000"/>
                </a:solidFill>
              </a:rPr>
              <a:t>next four </a:t>
            </a:r>
            <a:r>
              <a:rPr lang="en-US" altLang="en-US" dirty="0" smtClean="0"/>
              <a:t>bits are the exponent, with a </a:t>
            </a:r>
            <a:r>
              <a:rPr lang="en-US" altLang="en-US" dirty="0" smtClean="0">
                <a:solidFill>
                  <a:srgbClr val="FF0000"/>
                </a:solidFill>
              </a:rPr>
              <a:t>bias of 7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0000"/>
                </a:solidFill>
              </a:rPr>
              <a:t>last three </a:t>
            </a:r>
            <a:r>
              <a:rPr lang="en-US" altLang="en-US" dirty="0" smtClean="0"/>
              <a:t>bits are the </a:t>
            </a:r>
            <a:r>
              <a:rPr lang="en-US" altLang="en-US" dirty="0" err="1" smtClean="0">
                <a:latin typeface="Courier New" panose="02070309020205020404" pitchFamily="49" charset="0"/>
              </a:rPr>
              <a:t>frac</a:t>
            </a:r>
            <a:endParaRPr lang="en-US" altLang="en-US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General Form as IEEE Format</a:t>
            </a:r>
          </a:p>
          <a:p>
            <a:pPr lvl="1"/>
            <a:r>
              <a:rPr lang="en-US" altLang="en-US" dirty="0" smtClean="0"/>
              <a:t>normalized, </a:t>
            </a:r>
            <a:r>
              <a:rPr lang="en-US" altLang="en-US" dirty="0" err="1" smtClean="0"/>
              <a:t>denormalized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representation of 0, </a:t>
            </a:r>
            <a:r>
              <a:rPr lang="en-US" altLang="en-US" dirty="0" err="1" smtClean="0"/>
              <a:t>NaN</a:t>
            </a:r>
            <a:r>
              <a:rPr lang="en-US" altLang="en-US" dirty="0" smtClean="0"/>
              <a:t>, infinity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466201" y="1392237"/>
            <a:ext cx="304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771001" y="1392237"/>
            <a:ext cx="1752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exp</a:t>
            </a:r>
            <a:endParaRPr lang="en-US" alt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523601" y="1392237"/>
            <a:ext cx="1828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frac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200001" y="108585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/>
              <a:t>0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523601" y="1087437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/>
              <a:t>2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295001" y="1087437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/>
              <a:t>3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717026" y="1087437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/>
              <a:t>6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488426" y="1087437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/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873" y="1981200"/>
            <a:ext cx="8653347" cy="2085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Floating Point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981199"/>
            <a:ext cx="8048625" cy="4319437"/>
          </a:xfrm>
        </p:spPr>
        <p:txBody>
          <a:bodyPr/>
          <a:lstStyle/>
          <a:p>
            <a:pPr eaLnBrk="1" hangingPunct="1"/>
            <a:r>
              <a:rPr lang="en-US" dirty="0" smtClean="0"/>
              <a:t>Need to represent “</a:t>
            </a:r>
            <a:r>
              <a:rPr lang="en-US" dirty="0" smtClean="0">
                <a:solidFill>
                  <a:srgbClr val="FF0000"/>
                </a:solidFill>
              </a:rPr>
              <a:t>real</a:t>
            </a:r>
            <a:r>
              <a:rPr lang="en-US" dirty="0" smtClean="0"/>
              <a:t>” numbers</a:t>
            </a:r>
          </a:p>
          <a:p>
            <a:pPr eaLnBrk="1" hangingPunct="1"/>
            <a:r>
              <a:rPr lang="en-US" dirty="0" smtClean="0"/>
              <a:t>Fixed point </a:t>
            </a:r>
            <a:r>
              <a:rPr lang="en-US" dirty="0" smtClean="0">
                <a:solidFill>
                  <a:srgbClr val="FF0000"/>
                </a:solidFill>
              </a:rPr>
              <a:t>too restrictive </a:t>
            </a:r>
            <a:r>
              <a:rPr lang="en-US" dirty="0" smtClean="0"/>
              <a:t>for precision and range</a:t>
            </a:r>
          </a:p>
          <a:p>
            <a:pPr eaLnBrk="1" hangingPunct="1"/>
            <a:r>
              <a:rPr lang="en-US" dirty="0" smtClean="0"/>
              <a:t>Not unlike familiar “</a:t>
            </a:r>
            <a:r>
              <a:rPr lang="en-US" dirty="0" smtClean="0">
                <a:solidFill>
                  <a:srgbClr val="FF0000"/>
                </a:solidFill>
              </a:rPr>
              <a:t>scientific notation</a:t>
            </a:r>
            <a:r>
              <a:rPr lang="en-US" dirty="0" smtClean="0"/>
              <a:t>”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7800" y="4293542"/>
            <a:ext cx="25346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+ </a:t>
            </a:r>
            <a:r>
              <a:rPr lang="en-US" sz="3200" dirty="0" smtClean="0">
                <a:latin typeface="+mj-lt"/>
              </a:rPr>
              <a:t>6.022 </a:t>
            </a:r>
            <a:r>
              <a:rPr lang="en-US" sz="3200" dirty="0">
                <a:latin typeface="+mj-lt"/>
              </a:rPr>
              <a:t>x </a:t>
            </a:r>
            <a:r>
              <a:rPr lang="en-US" sz="3200" dirty="0" smtClean="0">
                <a:latin typeface="+mj-lt"/>
              </a:rPr>
              <a:t>10</a:t>
            </a:r>
            <a:r>
              <a:rPr lang="en-US" sz="3200" baseline="30000" dirty="0" smtClean="0">
                <a:latin typeface="+mj-lt"/>
              </a:rPr>
              <a:t>23</a:t>
            </a:r>
            <a:endParaRPr lang="en-US" sz="3200" baseline="30000" dirty="0">
              <a:latin typeface="+mj-l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23927" y="4393556"/>
            <a:ext cx="904876" cy="1428751"/>
            <a:chOff x="582" y="1407"/>
            <a:chExt cx="570" cy="9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912" y="1407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82" y="2016"/>
              <a:ext cx="4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j-lt"/>
                </a:rPr>
                <a:t>Sign</a:t>
              </a: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816" y="1680"/>
              <a:ext cx="14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828801" y="4328359"/>
            <a:ext cx="1466851" cy="1509713"/>
            <a:chOff x="1152" y="1356"/>
            <a:chExt cx="924" cy="951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248" y="2016"/>
              <a:ext cx="8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+mj-lt"/>
                </a:rPr>
                <a:t>Mantissa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152" y="1356"/>
              <a:ext cx="672" cy="3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1584" y="1728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389585" y="4325075"/>
            <a:ext cx="1370013" cy="1528763"/>
            <a:chOff x="2160" y="1344"/>
            <a:chExt cx="863" cy="963"/>
          </a:xfrm>
        </p:grpSpPr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256" y="1344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160" y="2016"/>
              <a:ext cx="8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+mj-lt"/>
                </a:rPr>
                <a:t>Exponent</a:t>
              </a: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2400" y="1680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57175" y="5781524"/>
            <a:ext cx="847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Normalized 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mantissa</a:t>
            </a:r>
            <a:r>
              <a:rPr lang="en-US" sz="2800" dirty="0">
                <a:latin typeface="+mj-lt"/>
              </a:rPr>
              <a:t> – single digit to left of decimal point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>
                <a:latin typeface="+mj-lt"/>
              </a:rPr>
              <a:pPr>
                <a:defRPr/>
              </a:pPr>
              <a:t>3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63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416800" cy="573088"/>
          </a:xfrm>
        </p:spPr>
        <p:txBody>
          <a:bodyPr/>
          <a:lstStyle/>
          <a:p>
            <a:r>
              <a:rPr lang="en-US" altLang="en-US" dirty="0" smtClean="0"/>
              <a:t>Values Related to the </a:t>
            </a:r>
            <a:r>
              <a:rPr lang="en-US" altLang="en-US" dirty="0" smtClean="0">
                <a:solidFill>
                  <a:srgbClr val="FF0000"/>
                </a:solidFill>
              </a:rPr>
              <a:t>Exponent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50419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749300" algn="l"/>
                <a:tab pos="1714500" algn="l"/>
                <a:tab pos="2578100" algn="l"/>
                <a:tab pos="34925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49300" algn="l"/>
                <a:tab pos="1714500" algn="l"/>
                <a:tab pos="2578100" algn="l"/>
                <a:tab pos="3492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49300" algn="l"/>
                <a:tab pos="1714500" algn="l"/>
                <a:tab pos="2578100" algn="l"/>
                <a:tab pos="34925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49300" algn="l"/>
                <a:tab pos="1714500" algn="l"/>
                <a:tab pos="2578100" algn="l"/>
                <a:tab pos="34925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49300" algn="l"/>
                <a:tab pos="1714500" algn="l"/>
                <a:tab pos="2578100" algn="l"/>
                <a:tab pos="34925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49300" algn="l"/>
                <a:tab pos="1714500" algn="l"/>
                <a:tab pos="2578100" algn="l"/>
                <a:tab pos="34925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49300" algn="l"/>
                <a:tab pos="1714500" algn="l"/>
                <a:tab pos="2578100" algn="l"/>
                <a:tab pos="34925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49300" algn="l"/>
                <a:tab pos="1714500" algn="l"/>
                <a:tab pos="2578100" algn="l"/>
                <a:tab pos="34925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49300" algn="l"/>
                <a:tab pos="1714500" algn="l"/>
                <a:tab pos="2578100" algn="l"/>
                <a:tab pos="34925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B0F0"/>
                </a:solidFill>
                <a:latin typeface="Courier New" panose="02070309020205020404" pitchFamily="49" charset="0"/>
              </a:rPr>
              <a:t>Exp</a:t>
            </a:r>
            <a:r>
              <a:rPr lang="en-US" altLang="en-US" sz="1800" dirty="0">
                <a:latin typeface="Courier New" panose="02070309020205020404" pitchFamily="49" charset="0"/>
              </a:rPr>
              <a:t>	</a:t>
            </a:r>
            <a:r>
              <a:rPr lang="en-US" altLang="en-US" sz="1800" dirty="0" err="1">
                <a:latin typeface="Courier New" panose="02070309020205020404" pitchFamily="49" charset="0"/>
              </a:rPr>
              <a:t>exp</a:t>
            </a:r>
            <a:r>
              <a:rPr lang="en-US" altLang="en-US" sz="1800" dirty="0">
                <a:latin typeface="Courier New" panose="02070309020205020404" pitchFamily="49" charset="0"/>
              </a:rPr>
              <a:t>	E	2</a:t>
            </a:r>
            <a:r>
              <a:rPr lang="en-US" altLang="en-US" sz="1800" baseline="30000" dirty="0">
                <a:latin typeface="Courier New" panose="02070309020205020404" pitchFamily="49" charset="0"/>
              </a:rPr>
              <a:t>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0	0000	-6 	1/64	(</a:t>
            </a:r>
            <a:r>
              <a:rPr lang="en-US" altLang="en-US" sz="1800" dirty="0" err="1">
                <a:latin typeface="Courier New" panose="02070309020205020404" pitchFamily="49" charset="0"/>
              </a:rPr>
              <a:t>denorms</a:t>
            </a:r>
            <a:r>
              <a:rPr lang="en-US" altLang="en-US" sz="18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1	0001	-6	1/64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2	0010	-5	1/32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3	0011	-4	1/16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4	0100	-3	1/8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5	0101	-2	1/4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6	0110	-1	1/2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7	0111	 0	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8	1000	+1	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9	1001	+2	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10	1010	+3	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11	1011	+4	16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12	1100	+5	32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13	1101	+6	64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14	1110	+7	128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15	1111	n/a		(</a:t>
            </a:r>
            <a:r>
              <a:rPr lang="en-US" altLang="en-US" sz="1800" dirty="0" err="1">
                <a:latin typeface="Courier New" panose="02070309020205020404" pitchFamily="49" charset="0"/>
              </a:rPr>
              <a:t>inf</a:t>
            </a:r>
            <a:r>
              <a:rPr lang="en-US" altLang="en-US" sz="1800" dirty="0">
                <a:latin typeface="Courier New" panose="02070309020205020404" pitchFamily="49" charset="0"/>
              </a:rPr>
              <a:t>, </a:t>
            </a:r>
            <a:r>
              <a:rPr lang="en-US" altLang="en-US" sz="1800" dirty="0" err="1">
                <a:latin typeface="Courier New" panose="02070309020205020404" pitchFamily="49" charset="0"/>
              </a:rPr>
              <a:t>NaN</a:t>
            </a:r>
            <a:r>
              <a:rPr lang="en-US" altLang="en-US" sz="1800" dirty="0"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1717288"/>
            <a:ext cx="4925122" cy="289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5865541"/>
            <a:ext cx="5348868" cy="3130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302850" y="6291173"/>
            <a:ext cx="507094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F = -1</a:t>
            </a:r>
            <a:r>
              <a:rPr lang="en-US" baseline="30000" dirty="0">
                <a:latin typeface="+mj-lt"/>
              </a:rPr>
              <a:t>Sign</a:t>
            </a:r>
            <a:r>
              <a:rPr lang="en-US" dirty="0">
                <a:latin typeface="+mj-lt"/>
              </a:rPr>
              <a:t> x (1+Significand) x 2</a:t>
            </a:r>
            <a:r>
              <a:rPr lang="en-US" baseline="30000" dirty="0">
                <a:latin typeface="+mj-lt"/>
              </a:rPr>
              <a:t>(</a:t>
            </a:r>
            <a:r>
              <a:rPr lang="en-US" baseline="30000" dirty="0">
                <a:solidFill>
                  <a:srgbClr val="00B0F0"/>
                </a:solidFill>
                <a:latin typeface="+mj-lt"/>
              </a:rPr>
              <a:t>Exp</a:t>
            </a:r>
            <a:r>
              <a:rPr lang="en-US" baseline="30000" dirty="0">
                <a:latin typeface="+mj-lt"/>
              </a:rPr>
              <a:t>onent-Bias)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446" y="993531"/>
            <a:ext cx="8984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1 - 6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1302850" y="1224364"/>
            <a:ext cx="2535470" cy="89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892" y="1574272"/>
            <a:ext cx="8984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2 - 7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02850" y="1779057"/>
            <a:ext cx="2535470" cy="660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4446" y="2148560"/>
            <a:ext cx="8984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3 - 7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73296" y="2348563"/>
            <a:ext cx="2594578" cy="352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05949" y="6291173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bias of 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198" y="2700584"/>
            <a:ext cx="8984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4 - 7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82602" y="2922851"/>
            <a:ext cx="2885272" cy="56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198" y="3517138"/>
            <a:ext cx="8984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7 - 7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21" idx="3"/>
          </p:cNvCxnSpPr>
          <p:nvPr/>
        </p:nvCxnSpPr>
        <p:spPr>
          <a:xfrm>
            <a:off x="982602" y="3747971"/>
            <a:ext cx="3026690" cy="74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269" y="4102859"/>
            <a:ext cx="8984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8 - 7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4" idx="3"/>
          </p:cNvCxnSpPr>
          <p:nvPr/>
        </p:nvCxnSpPr>
        <p:spPr>
          <a:xfrm flipV="1">
            <a:off x="971673" y="4079631"/>
            <a:ext cx="2866647" cy="25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54516" y="32991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en-US" dirty="0" err="1" smtClean="0"/>
              <a:t>exp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smtClean="0"/>
              <a:t>4 </a:t>
            </a:r>
            <a:r>
              <a:rPr lang="en-US" altLang="en-US" dirty="0"/>
              <a:t>exponent bits</a:t>
            </a:r>
          </a:p>
          <a:p>
            <a:pPr lvl="1"/>
            <a:r>
              <a:rPr lang="en-US" altLang="en-US" dirty="0"/>
              <a:t>f = </a:t>
            </a:r>
            <a:r>
              <a:rPr lang="en-US" altLang="en-US" dirty="0" smtClean="0"/>
              <a:t>3 </a:t>
            </a:r>
            <a:r>
              <a:rPr lang="en-US" altLang="en-US" dirty="0"/>
              <a:t>fraction bits</a:t>
            </a:r>
          </a:p>
          <a:p>
            <a:pPr lvl="1"/>
            <a:r>
              <a:rPr lang="en-US" altLang="en-US" dirty="0"/>
              <a:t>Bias is </a:t>
            </a:r>
            <a:r>
              <a:rPr lang="en-US" altLang="en-US" dirty="0" smtClean="0">
                <a:solidFill>
                  <a:srgbClr val="FF0000"/>
                </a:solidFill>
              </a:rPr>
              <a:t>7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5740400" cy="573088"/>
          </a:xfrm>
        </p:spPr>
        <p:txBody>
          <a:bodyPr/>
          <a:lstStyle/>
          <a:p>
            <a:r>
              <a:rPr lang="en-US" altLang="en-US" smtClean="0"/>
              <a:t>Dynamic Range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76400" y="892175"/>
            <a:ext cx="516038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s </a:t>
            </a:r>
            <a:r>
              <a:rPr lang="en-US" altLang="en-US" sz="1800" dirty="0" err="1">
                <a:latin typeface="Courier New" panose="02070309020205020404" pitchFamily="49" charset="0"/>
              </a:rPr>
              <a:t>exp</a:t>
            </a:r>
            <a:r>
              <a:rPr lang="en-US" altLang="en-US" sz="1800" dirty="0">
                <a:latin typeface="Courier New" panose="02070309020205020404" pitchFamily="49" charset="0"/>
              </a:rPr>
              <a:t>  </a:t>
            </a:r>
            <a:r>
              <a:rPr lang="en-US" altLang="en-US" sz="1800" dirty="0" err="1">
                <a:latin typeface="Courier New" panose="02070309020205020404" pitchFamily="49" charset="0"/>
              </a:rPr>
              <a:t>frac</a:t>
            </a:r>
            <a:r>
              <a:rPr lang="en-US" altLang="en-US" sz="1800" dirty="0">
                <a:latin typeface="Courier New" panose="02070309020205020404" pitchFamily="49" charset="0"/>
              </a:rPr>
              <a:t>	</a:t>
            </a:r>
            <a:r>
              <a:rPr lang="en-US" altLang="en-US" sz="1800" i="1" dirty="0"/>
              <a:t>E</a:t>
            </a:r>
            <a:r>
              <a:rPr lang="en-US" altLang="en-US" sz="1800" dirty="0">
                <a:latin typeface="Courier New" panose="02070309020205020404" pitchFamily="49" charset="0"/>
              </a:rPr>
              <a:t>	</a:t>
            </a:r>
            <a:r>
              <a:rPr lang="en-US" altLang="en-US" sz="1800" dirty="0"/>
              <a:t>Value</a:t>
            </a:r>
            <a:r>
              <a:rPr lang="en-US" altLang="en-US" sz="1800" dirty="0">
                <a:latin typeface="Courier New" panose="02070309020205020404" pitchFamily="49" charset="0"/>
              </a:rPr>
              <a:t>	</a:t>
            </a:r>
          </a:p>
          <a:p>
            <a:pPr eaLnBrk="1" hangingPunct="1"/>
            <a:endParaRPr lang="en-US" altLang="en-US" sz="1800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0000 000	-6	0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0000 001	-6	1/8*1/64 = 1/512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0000 010	-6	2/8*1/64 = 2/512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0000 110	-6	6/8*1/64 = 6/512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0000 111	-6	7/8*1/64 = 7/512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0001	000	-6	8/8*1/64 = 8/512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0001 001  	-6	9/8*1/64 = 9/512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0110 110	-1	14/8*1/2 = 14/16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0110 111	-1	15/8*1/2 = 15/16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0111 000	0	8/8*1    = 1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0111 001	0	9/8*1    = 9/8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0111 010	0	10/8*1   = 10/8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1110	110	7	14/8*128 = 224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1110 111	7	15/8*128 = 240</a:t>
            </a:r>
          </a:p>
          <a:p>
            <a:pPr eaLnBrk="1" hangingPunct="1"/>
            <a:r>
              <a:rPr lang="en-US" altLang="en-US" sz="1800" dirty="0">
                <a:latin typeface="Courier New" panose="02070309020205020404" pitchFamily="49" charset="0"/>
              </a:rPr>
              <a:t>0 1111 000	n/a	</a:t>
            </a:r>
            <a:r>
              <a:rPr lang="en-US" altLang="en-US" sz="1800" dirty="0" err="1">
                <a:latin typeface="Courier New" panose="02070309020205020404" pitchFamily="49" charset="0"/>
              </a:rPr>
              <a:t>inf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975475" y="1676400"/>
            <a:ext cx="1972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closest to zero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054850" y="2690020"/>
            <a:ext cx="1769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70C0"/>
                </a:solidFill>
              </a:rPr>
              <a:t>largest </a:t>
            </a:r>
            <a:r>
              <a:rPr lang="en-US" altLang="en-US" sz="2000" dirty="0" err="1">
                <a:solidFill>
                  <a:srgbClr val="0070C0"/>
                </a:solidFill>
              </a:rPr>
              <a:t>denorm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035800" y="3048000"/>
            <a:ext cx="1957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smallest norm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035800" y="4114800"/>
            <a:ext cx="20617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closest to 1 below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035800" y="4662488"/>
            <a:ext cx="20559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closest to 1 above</a:t>
            </a:r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6781800" y="1828800"/>
            <a:ext cx="269875" cy="4092575"/>
            <a:chOff x="3792" y="1152"/>
            <a:chExt cx="650" cy="2578"/>
          </a:xfrm>
        </p:grpSpPr>
        <p:sp>
          <p:nvSpPr>
            <p:cNvPr id="19471" name="Line 10"/>
            <p:cNvSpPr>
              <a:spLocks noChangeShapeType="1"/>
            </p:cNvSpPr>
            <p:nvPr/>
          </p:nvSpPr>
          <p:spPr bwMode="auto">
            <a:xfrm flipH="1">
              <a:off x="3792" y="1152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11"/>
            <p:cNvSpPr>
              <a:spLocks noChangeShapeType="1"/>
            </p:cNvSpPr>
            <p:nvPr/>
          </p:nvSpPr>
          <p:spPr bwMode="auto">
            <a:xfrm flipH="1">
              <a:off x="3818" y="1858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Line 12"/>
            <p:cNvSpPr>
              <a:spLocks noChangeShapeType="1"/>
            </p:cNvSpPr>
            <p:nvPr/>
          </p:nvSpPr>
          <p:spPr bwMode="auto">
            <a:xfrm flipH="1">
              <a:off x="3818" y="2041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Line 13"/>
            <p:cNvSpPr>
              <a:spLocks noChangeShapeType="1"/>
            </p:cNvSpPr>
            <p:nvPr/>
          </p:nvSpPr>
          <p:spPr bwMode="auto">
            <a:xfrm flipH="1">
              <a:off x="3818" y="2713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Line 14"/>
            <p:cNvSpPr>
              <a:spLocks noChangeShapeType="1"/>
            </p:cNvSpPr>
            <p:nvPr/>
          </p:nvSpPr>
          <p:spPr bwMode="auto">
            <a:xfrm flipH="1">
              <a:off x="3818" y="3058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Line 15"/>
            <p:cNvSpPr>
              <a:spLocks noChangeShapeType="1"/>
            </p:cNvSpPr>
            <p:nvPr/>
          </p:nvSpPr>
          <p:spPr bwMode="auto">
            <a:xfrm flipH="1">
              <a:off x="3818" y="3730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7035800" y="5729288"/>
            <a:ext cx="1766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largest norm</a:t>
            </a:r>
          </a:p>
        </p:txBody>
      </p:sp>
      <p:sp>
        <p:nvSpPr>
          <p:cNvPr id="19467" name="Text Box 17"/>
          <p:cNvSpPr txBox="1">
            <a:spLocks noChangeArrowheads="1"/>
          </p:cNvSpPr>
          <p:nvPr/>
        </p:nvSpPr>
        <p:spPr bwMode="auto">
          <a:xfrm>
            <a:off x="0" y="1981200"/>
            <a:ext cx="1923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Denormalized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numbers</a:t>
            </a:r>
          </a:p>
        </p:txBody>
      </p:sp>
      <p:sp>
        <p:nvSpPr>
          <p:cNvPr id="19468" name="Text Box 18"/>
          <p:cNvSpPr txBox="1">
            <a:spLocks noChangeArrowheads="1"/>
          </p:cNvSpPr>
          <p:nvPr/>
        </p:nvSpPr>
        <p:spPr bwMode="auto">
          <a:xfrm>
            <a:off x="134938" y="4343400"/>
            <a:ext cx="1617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Normalized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numbers</a:t>
            </a:r>
          </a:p>
        </p:txBody>
      </p:sp>
      <p:sp>
        <p:nvSpPr>
          <p:cNvPr id="19469" name="Line 19"/>
          <p:cNvSpPr>
            <a:spLocks noChangeShapeType="1"/>
          </p:cNvSpPr>
          <p:nvPr/>
        </p:nvSpPr>
        <p:spPr bwMode="auto">
          <a:xfrm>
            <a:off x="457200" y="3095625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20"/>
          <p:cNvSpPr>
            <a:spLocks noChangeShapeType="1"/>
          </p:cNvSpPr>
          <p:nvPr/>
        </p:nvSpPr>
        <p:spPr bwMode="auto">
          <a:xfrm>
            <a:off x="609600" y="615315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3088"/>
          </a:xfrm>
        </p:spPr>
        <p:txBody>
          <a:bodyPr/>
          <a:lstStyle/>
          <a:p>
            <a:r>
              <a:rPr lang="en-US" altLang="en-US" smtClean="0"/>
              <a:t>Distribution of Values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0513" y="1220788"/>
            <a:ext cx="8307387" cy="5006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6-bit IEEE-like format (</a:t>
            </a:r>
            <a:r>
              <a:rPr lang="en-US" altLang="en-US" dirty="0" smtClean="0">
                <a:solidFill>
                  <a:srgbClr val="00B0F0"/>
                </a:solidFill>
              </a:rPr>
              <a:t>another example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e = </a:t>
            </a:r>
            <a:r>
              <a:rPr lang="en-US" altLang="en-US" dirty="0" smtClean="0">
                <a:solidFill>
                  <a:srgbClr val="FF0000"/>
                </a:solidFill>
              </a:rPr>
              <a:t>3</a:t>
            </a:r>
            <a:r>
              <a:rPr lang="en-US" altLang="en-US" dirty="0" smtClean="0"/>
              <a:t> exponent bits</a:t>
            </a:r>
          </a:p>
          <a:p>
            <a:pPr lvl="1"/>
            <a:r>
              <a:rPr lang="en-US" altLang="en-US" dirty="0" smtClean="0"/>
              <a:t>f = 2 fraction bits</a:t>
            </a:r>
          </a:p>
          <a:p>
            <a:pPr lvl="1"/>
            <a:r>
              <a:rPr lang="en-US" altLang="en-US" dirty="0" smtClean="0"/>
              <a:t>Bias is </a:t>
            </a:r>
            <a:r>
              <a:rPr lang="en-US" altLang="en-US" dirty="0" smtClean="0">
                <a:solidFill>
                  <a:srgbClr val="FF0000"/>
                </a:solidFill>
              </a:rPr>
              <a:t>3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Notice how the distribution gets denser toward zero. 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884452"/>
              </p:ext>
            </p:extLst>
          </p:nvPr>
        </p:nvGraphicFramePr>
        <p:xfrm>
          <a:off x="446881" y="5254083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Worksheet" r:id="rId3" imgW="8334756" imgH="1067206" progId="Excel.Sheet.8">
                  <p:embed/>
                </p:oleObj>
              </mc:Choice>
              <mc:Fallback>
                <p:oleObj name="Worksheet" r:id="rId3" imgW="8334756" imgH="1067206" progId="Excel.Sheet.8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" y="5254083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2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28600"/>
            <a:ext cx="8331200" cy="1095375"/>
          </a:xfrm>
        </p:spPr>
        <p:txBody>
          <a:bodyPr/>
          <a:lstStyle/>
          <a:p>
            <a:r>
              <a:rPr lang="en-US" altLang="en-US" dirty="0" smtClean="0"/>
              <a:t>Distribution of Values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 smtClean="0">
                <a:solidFill>
                  <a:srgbClr val="FF0000"/>
                </a:solidFill>
              </a:rPr>
              <a:t>close-up view</a:t>
            </a:r>
            <a:r>
              <a:rPr lang="en-US" altLang="en-US" dirty="0" smtClean="0"/>
              <a:t>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0513" y="1728788"/>
            <a:ext cx="8307387" cy="1524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6-bit IEEE-like format</a:t>
            </a:r>
          </a:p>
          <a:p>
            <a:pPr lvl="1"/>
            <a:r>
              <a:rPr lang="en-US" altLang="en-US" smtClean="0"/>
              <a:t>e = 3 exponent bits</a:t>
            </a:r>
          </a:p>
          <a:p>
            <a:pPr lvl="1"/>
            <a:r>
              <a:rPr lang="en-US" altLang="en-US" smtClean="0"/>
              <a:t>f = 2 fraction bits</a:t>
            </a:r>
          </a:p>
          <a:p>
            <a:pPr lvl="1"/>
            <a:r>
              <a:rPr lang="en-US" altLang="en-US" smtClean="0"/>
              <a:t>Bias is 3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20519"/>
              </p:ext>
            </p:extLst>
          </p:nvPr>
        </p:nvGraphicFramePr>
        <p:xfrm>
          <a:off x="290513" y="4485578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Worksheet" r:id="rId3" imgW="8334756" imgH="1076554" progId="Excel.Sheet.8">
                  <p:embed/>
                </p:oleObj>
              </mc:Choice>
              <mc:Fallback>
                <p:oleObj name="Worksheet" r:id="rId3" imgW="8334756" imgH="1076554" progId="Excel.Sheet.8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485578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0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70811"/>
          </a:xfrm>
          <a:solidFill>
            <a:srgbClr val="FFFF00"/>
          </a:solidFill>
          <a:extLst/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</a:rPr>
              <a:t>Interesting Numbers: </a:t>
            </a:r>
            <a:r>
              <a:rPr lang="en-US" altLang="en-US" sz="4000" dirty="0" smtClean="0"/>
              <a:t>comparison of </a:t>
            </a:r>
            <a:r>
              <a:rPr lang="en-US" altLang="en-US" sz="4000" dirty="0" smtClean="0">
                <a:solidFill>
                  <a:srgbClr val="00B050"/>
                </a:solidFill>
              </a:rPr>
              <a:t>single</a:t>
            </a:r>
            <a:r>
              <a:rPr lang="en-US" altLang="en-US" sz="4000" dirty="0" smtClean="0"/>
              <a:t> precision and </a:t>
            </a:r>
            <a:r>
              <a:rPr lang="en-US" altLang="en-US" sz="4000" dirty="0" smtClean="0">
                <a:solidFill>
                  <a:srgbClr val="00B050"/>
                </a:solidFill>
              </a:rPr>
              <a:t>double</a:t>
            </a:r>
            <a:r>
              <a:rPr lang="en-US" altLang="en-US" sz="4000" dirty="0" smtClean="0"/>
              <a:t> precision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85000" lnSpcReduction="20000"/>
          </a:bodyPr>
          <a:lstStyle/>
          <a:p>
            <a:pPr marL="223838" indent="-223838" defTabSz="895350" fontAlgn="auto">
              <a:lnSpc>
                <a:spcPct val="100000"/>
              </a:lnSpc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sz="1800" dirty="0" smtClean="0"/>
              <a:t>Description	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exp</a:t>
            </a:r>
            <a:r>
              <a:rPr lang="en-US" altLang="en-US" sz="1800" dirty="0" smtClean="0">
                <a:latin typeface="Courier New" panose="02070309020205020404" pitchFamily="49" charset="0"/>
              </a:rPr>
              <a:t>	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frac</a:t>
            </a:r>
            <a:r>
              <a:rPr lang="en-US" altLang="en-US" sz="1800" dirty="0" smtClean="0"/>
              <a:t>	Numeric Value</a:t>
            </a:r>
          </a:p>
          <a:p>
            <a:pPr marL="223838" indent="-223838" defTabSz="895350" fontAlgn="auto">
              <a:lnSpc>
                <a:spcPct val="100000"/>
              </a:lnSpc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sz="1800" dirty="0" smtClean="0"/>
              <a:t>Zero	00…00	00…00	0.0</a:t>
            </a:r>
          </a:p>
          <a:p>
            <a:pPr marL="223838" indent="-223838" defTabSz="895350" fontAlgn="auto">
              <a:lnSpc>
                <a:spcPct val="100000"/>
              </a:lnSpc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sz="1800" dirty="0" smtClean="0">
                <a:solidFill>
                  <a:srgbClr val="FF0000"/>
                </a:solidFill>
              </a:rPr>
              <a:t>Smallest Positive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Denorm</a:t>
            </a:r>
            <a:r>
              <a:rPr lang="en-US" altLang="en-US" sz="1800" dirty="0" smtClean="0"/>
              <a:t>.	00…00	00…01	2</a:t>
            </a:r>
            <a:r>
              <a:rPr lang="en-US" altLang="en-US" sz="1800" baseline="30000" dirty="0" smtClean="0"/>
              <a:t>–</a:t>
            </a:r>
            <a:r>
              <a:rPr lang="en-US" altLang="en-US" sz="1800" dirty="0" smtClean="0"/>
              <a:t> </a:t>
            </a:r>
            <a:r>
              <a:rPr lang="en-US" altLang="en-US" sz="1800" baseline="30000" dirty="0" smtClean="0"/>
              <a:t>{23,52}</a:t>
            </a:r>
            <a:r>
              <a:rPr lang="en-US" altLang="en-US" sz="1800" dirty="0" smtClean="0"/>
              <a:t> X 2</a:t>
            </a:r>
            <a:r>
              <a:rPr lang="en-US" altLang="en-US" sz="1800" baseline="30000" dirty="0" smtClean="0"/>
              <a:t>–</a:t>
            </a:r>
            <a:r>
              <a:rPr lang="en-US" altLang="en-US" sz="1800" dirty="0" smtClean="0"/>
              <a:t> </a:t>
            </a:r>
            <a:r>
              <a:rPr lang="en-US" altLang="en-US" sz="1800" baseline="30000" dirty="0" smtClean="0"/>
              <a:t>{126,1022}</a:t>
            </a:r>
          </a:p>
          <a:p>
            <a:pPr marL="560388" lvl="1" indent="-222250" defTabSz="895350" fontAlgn="auto">
              <a:spcBef>
                <a:spcPct val="10000"/>
              </a:spcBef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dirty="0" smtClean="0"/>
              <a:t>Single </a:t>
            </a:r>
            <a:r>
              <a:rPr lang="en-US" altLang="en-US" dirty="0" smtClean="0">
                <a:latin typeface="Symbol" panose="05050102010706020507" pitchFamily="18" charset="2"/>
              </a:rPr>
              <a:t></a:t>
            </a:r>
            <a:r>
              <a:rPr lang="en-US" altLang="en-US" dirty="0" smtClean="0"/>
              <a:t> 1.4 X 10</a:t>
            </a:r>
            <a:r>
              <a:rPr lang="en-US" altLang="en-US" baseline="30000" dirty="0" smtClean="0"/>
              <a:t>–45</a:t>
            </a:r>
            <a:endParaRPr lang="en-US" altLang="en-US" dirty="0" smtClean="0"/>
          </a:p>
          <a:p>
            <a:pPr marL="560388" lvl="1" indent="-222250" defTabSz="895350" fontAlgn="auto">
              <a:spcBef>
                <a:spcPct val="10000"/>
              </a:spcBef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dirty="0" smtClean="0"/>
              <a:t>Double </a:t>
            </a:r>
            <a:r>
              <a:rPr lang="en-US" altLang="en-US" dirty="0" smtClean="0">
                <a:latin typeface="Symbol" panose="05050102010706020507" pitchFamily="18" charset="2"/>
              </a:rPr>
              <a:t></a:t>
            </a:r>
            <a:r>
              <a:rPr lang="en-US" altLang="en-US" dirty="0" smtClean="0"/>
              <a:t> 4.9 X 10</a:t>
            </a:r>
            <a:r>
              <a:rPr lang="en-US" altLang="en-US" baseline="30000" dirty="0" smtClean="0"/>
              <a:t>–324</a:t>
            </a:r>
            <a:endParaRPr lang="en-US" altLang="en-US" dirty="0" smtClean="0"/>
          </a:p>
          <a:p>
            <a:pPr marL="223838" indent="-223838" defTabSz="895350" fontAlgn="auto">
              <a:lnSpc>
                <a:spcPct val="100000"/>
              </a:lnSpc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sz="1800" dirty="0" smtClean="0">
                <a:solidFill>
                  <a:srgbClr val="FF0000"/>
                </a:solidFill>
              </a:rPr>
              <a:t>Largest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Denormalized</a:t>
            </a:r>
            <a:r>
              <a:rPr lang="en-US" altLang="en-US" sz="1800" dirty="0" smtClean="0"/>
              <a:t>	00…00	11…11	(1.0 – </a:t>
            </a:r>
            <a:r>
              <a:rPr lang="en-US" altLang="en-US" sz="1800" dirty="0" smtClean="0">
                <a:latin typeface="Symbol" panose="05050102010706020507" pitchFamily="18" charset="2"/>
              </a:rPr>
              <a:t></a:t>
            </a:r>
            <a:r>
              <a:rPr lang="en-US" altLang="en-US" sz="1800" dirty="0" smtClean="0"/>
              <a:t>) X 2</a:t>
            </a:r>
            <a:r>
              <a:rPr lang="en-US" altLang="en-US" sz="1800" baseline="30000" dirty="0" smtClean="0"/>
              <a:t>–</a:t>
            </a:r>
            <a:r>
              <a:rPr lang="en-US" altLang="en-US" sz="1800" dirty="0" smtClean="0"/>
              <a:t> </a:t>
            </a:r>
            <a:r>
              <a:rPr lang="en-US" altLang="en-US" sz="1800" baseline="30000" dirty="0" smtClean="0"/>
              <a:t>{126,1022}</a:t>
            </a:r>
          </a:p>
          <a:p>
            <a:pPr marL="560388" lvl="1" indent="-222250" defTabSz="895350" fontAlgn="auto">
              <a:spcBef>
                <a:spcPct val="10000"/>
              </a:spcBef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dirty="0" smtClean="0"/>
              <a:t>Single </a:t>
            </a:r>
            <a:r>
              <a:rPr lang="en-US" altLang="en-US" dirty="0" smtClean="0">
                <a:latin typeface="Symbol" panose="05050102010706020507" pitchFamily="18" charset="2"/>
              </a:rPr>
              <a:t></a:t>
            </a:r>
            <a:r>
              <a:rPr lang="en-US" altLang="en-US" dirty="0" smtClean="0"/>
              <a:t> 1.18 X 10</a:t>
            </a:r>
            <a:r>
              <a:rPr lang="en-US" altLang="en-US" baseline="30000" dirty="0" smtClean="0"/>
              <a:t>–38</a:t>
            </a:r>
            <a:endParaRPr lang="en-US" altLang="en-US" dirty="0" smtClean="0"/>
          </a:p>
          <a:p>
            <a:pPr marL="560388" lvl="1" indent="-222250" defTabSz="895350" fontAlgn="auto">
              <a:spcBef>
                <a:spcPct val="10000"/>
              </a:spcBef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dirty="0" smtClean="0"/>
              <a:t>Double </a:t>
            </a:r>
            <a:r>
              <a:rPr lang="en-US" altLang="en-US" dirty="0" smtClean="0">
                <a:latin typeface="Symbol" panose="05050102010706020507" pitchFamily="18" charset="2"/>
              </a:rPr>
              <a:t></a:t>
            </a:r>
            <a:r>
              <a:rPr lang="en-US" altLang="en-US" dirty="0" smtClean="0"/>
              <a:t> 2.2 X 10</a:t>
            </a:r>
            <a:r>
              <a:rPr lang="en-US" altLang="en-US" baseline="30000" dirty="0" smtClean="0"/>
              <a:t>–308</a:t>
            </a:r>
            <a:endParaRPr lang="en-US" altLang="en-US" dirty="0" smtClean="0"/>
          </a:p>
          <a:p>
            <a:pPr marL="223838" indent="-223838" defTabSz="895350" fontAlgn="auto">
              <a:lnSpc>
                <a:spcPct val="100000"/>
              </a:lnSpc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sz="1800" dirty="0" smtClean="0">
                <a:solidFill>
                  <a:srgbClr val="FF0000"/>
                </a:solidFill>
              </a:rPr>
              <a:t>Smallest Positive Normalized</a:t>
            </a:r>
            <a:r>
              <a:rPr lang="en-US" altLang="en-US" sz="1800" dirty="0" smtClean="0"/>
              <a:t>	00…01	00…00	1.0 X 2</a:t>
            </a:r>
            <a:r>
              <a:rPr lang="en-US" altLang="en-US" sz="1800" baseline="30000" dirty="0" smtClean="0"/>
              <a:t>–</a:t>
            </a:r>
            <a:r>
              <a:rPr lang="en-US" altLang="en-US" sz="1800" dirty="0" smtClean="0"/>
              <a:t> </a:t>
            </a:r>
            <a:r>
              <a:rPr lang="en-US" altLang="en-US" sz="1800" baseline="30000" dirty="0" smtClean="0"/>
              <a:t>{126,1022}</a:t>
            </a:r>
          </a:p>
          <a:p>
            <a:pPr marL="560388" lvl="1" indent="-222250" defTabSz="895350" fontAlgn="auto">
              <a:spcBef>
                <a:spcPct val="10000"/>
              </a:spcBef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dirty="0" smtClean="0"/>
              <a:t>Just larger than largest </a:t>
            </a:r>
            <a:r>
              <a:rPr lang="en-US" altLang="en-US" dirty="0" err="1" smtClean="0"/>
              <a:t>denormalized</a:t>
            </a:r>
            <a:endParaRPr lang="en-US" altLang="en-US" sz="1600" dirty="0" smtClean="0"/>
          </a:p>
          <a:p>
            <a:pPr marL="223838" indent="-223838" defTabSz="895350" fontAlgn="auto">
              <a:lnSpc>
                <a:spcPct val="100000"/>
              </a:lnSpc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sz="1800" dirty="0" smtClean="0">
                <a:solidFill>
                  <a:srgbClr val="FF0000"/>
                </a:solidFill>
              </a:rPr>
              <a:t>One</a:t>
            </a:r>
            <a:r>
              <a:rPr lang="en-US" altLang="en-US" sz="1800" dirty="0" smtClean="0"/>
              <a:t>	01…11	00…00	1.0</a:t>
            </a:r>
          </a:p>
          <a:p>
            <a:pPr marL="223838" indent="-223838" defTabSz="895350" fontAlgn="auto">
              <a:lnSpc>
                <a:spcPct val="100000"/>
              </a:lnSpc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sz="1800" dirty="0" smtClean="0">
                <a:solidFill>
                  <a:srgbClr val="FF0000"/>
                </a:solidFill>
              </a:rPr>
              <a:t> Largest Normalized</a:t>
            </a:r>
            <a:r>
              <a:rPr lang="en-US" altLang="en-US" sz="1800" dirty="0" smtClean="0"/>
              <a:t>	11…10	11…11	(2.0 – </a:t>
            </a:r>
            <a:r>
              <a:rPr lang="en-US" altLang="en-US" sz="1800" dirty="0" smtClean="0">
                <a:latin typeface="Symbol" panose="05050102010706020507" pitchFamily="18" charset="2"/>
              </a:rPr>
              <a:t></a:t>
            </a:r>
            <a:r>
              <a:rPr lang="en-US" altLang="en-US" sz="1800" dirty="0" smtClean="0"/>
              <a:t>) X 2</a:t>
            </a:r>
            <a:r>
              <a:rPr lang="en-US" altLang="en-US" sz="1800" baseline="30000" dirty="0" smtClean="0"/>
              <a:t>{127,1023}</a:t>
            </a:r>
          </a:p>
          <a:p>
            <a:pPr marL="560388" lvl="1" indent="-222250" defTabSz="895350" fontAlgn="auto">
              <a:spcBef>
                <a:spcPct val="10000"/>
              </a:spcBef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dirty="0" smtClean="0"/>
              <a:t>Single </a:t>
            </a:r>
            <a:r>
              <a:rPr lang="en-US" altLang="en-US" dirty="0" smtClean="0">
                <a:latin typeface="Symbol" panose="05050102010706020507" pitchFamily="18" charset="2"/>
              </a:rPr>
              <a:t></a:t>
            </a:r>
            <a:r>
              <a:rPr lang="en-US" altLang="en-US" dirty="0" smtClean="0"/>
              <a:t> 3.4 X 10</a:t>
            </a:r>
            <a:r>
              <a:rPr lang="en-US" altLang="en-US" baseline="30000" dirty="0" smtClean="0"/>
              <a:t>38</a:t>
            </a:r>
            <a:endParaRPr lang="en-US" altLang="en-US" dirty="0" smtClean="0"/>
          </a:p>
          <a:p>
            <a:pPr marL="560388" lvl="1" indent="-222250" defTabSz="895350" fontAlgn="auto">
              <a:spcBef>
                <a:spcPct val="10000"/>
              </a:spcBef>
              <a:spcAft>
                <a:spcPts val="0"/>
              </a:spcAft>
              <a:tabLst>
                <a:tab pos="2743200" algn="l"/>
                <a:tab pos="3657600" algn="l"/>
                <a:tab pos="5321300" algn="l"/>
              </a:tabLst>
              <a:defRPr/>
            </a:pPr>
            <a:r>
              <a:rPr lang="en-US" altLang="en-US" dirty="0" smtClean="0"/>
              <a:t>Double </a:t>
            </a:r>
            <a:r>
              <a:rPr lang="en-US" altLang="en-US" dirty="0" smtClean="0">
                <a:latin typeface="Symbol" panose="05050102010706020507" pitchFamily="18" charset="2"/>
              </a:rPr>
              <a:t></a:t>
            </a:r>
            <a:r>
              <a:rPr lang="en-US" altLang="en-US" dirty="0" smtClean="0"/>
              <a:t> 1.8 X 10</a:t>
            </a:r>
            <a:r>
              <a:rPr lang="en-US" altLang="en-US" baseline="30000" dirty="0" smtClean="0"/>
              <a:t>308</a:t>
            </a:r>
          </a:p>
        </p:txBody>
      </p:sp>
    </p:spTree>
    <p:extLst>
      <p:ext uri="{BB962C8B-B14F-4D97-AF65-F5344CB8AC3E}">
        <p14:creationId xmlns:p14="http://schemas.microsoft.com/office/powerpoint/2010/main" val="2736250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304800"/>
            <a:ext cx="7921869" cy="593773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IEEE 754 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Floating Point Standards</a:t>
            </a:r>
          </a:p>
        </p:txBody>
      </p:sp>
    </p:spTree>
    <p:extLst>
      <p:ext uri="{BB962C8B-B14F-4D97-AF65-F5344CB8AC3E}">
        <p14:creationId xmlns:p14="http://schemas.microsoft.com/office/powerpoint/2010/main" val="1930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E4F5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 both the IEEE </a:t>
            </a:r>
            <a:r>
              <a:rPr lang="en-US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single-precision</a:t>
            </a:r>
            <a:r>
              <a:rPr lang="en-US" altLang="en-US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and </a:t>
            </a:r>
            <a:r>
              <a:rPr lang="en-US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double-precision</a:t>
            </a:r>
            <a:r>
              <a:rPr lang="en-US" altLang="en-US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floating-point standard</a:t>
            </a:r>
            <a:r>
              <a:rPr lang="en-US" altLang="en-US" sz="2600" dirty="0" smtClean="0">
                <a:latin typeface="Arial" panose="020B0604020202020204" pitchFamily="34" charset="0"/>
              </a:rPr>
              <a:t>, the significant has an implied 1 to the LEFT of the radix point.</a:t>
            </a:r>
            <a:endParaRPr lang="en-US" altLang="en-US" sz="2300" dirty="0" smtClean="0">
              <a:latin typeface="Arial" panose="020B0604020202020204" pitchFamily="34" charset="0"/>
            </a:endParaRPr>
          </a:p>
          <a:p>
            <a:pPr lvl="1">
              <a:spcBef>
                <a:spcPct val="40000"/>
              </a:spcBef>
            </a:pPr>
            <a:r>
              <a:rPr lang="en-US" altLang="en-US" dirty="0" smtClean="0"/>
              <a:t>The format for a significand using the IEEE format is: 1.xxx…</a:t>
            </a:r>
          </a:p>
          <a:p>
            <a:pPr lvl="1">
              <a:spcBef>
                <a:spcPct val="40000"/>
              </a:spcBef>
            </a:pPr>
            <a:r>
              <a:rPr lang="en-US" altLang="en-US" dirty="0" smtClean="0"/>
              <a:t>For example, 4.5 = .1001 x 2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in IEEE format is 4.5 = 1.001 x 2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.  </a:t>
            </a:r>
          </a:p>
          <a:p>
            <a:pPr lvl="2">
              <a:spcBef>
                <a:spcPct val="40000"/>
              </a:spcBef>
            </a:pPr>
            <a:r>
              <a:rPr lang="en-US" altLang="en-US" dirty="0" smtClean="0"/>
              <a:t>The 1 is implied, which means is does not need to be listed in the significand (the significand would include only 001).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58000" cy="547688"/>
          </a:xfrm>
          <a:noFill/>
        </p:spPr>
        <p:txBody>
          <a:bodyPr/>
          <a:lstStyle/>
          <a:p>
            <a:r>
              <a:rPr lang="en-US" altLang="en-US" smtClean="0"/>
              <a:t>Floating-Point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9961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IEEE 754 Formats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26" y="1669863"/>
            <a:ext cx="1561920" cy="892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412" y="1669304"/>
            <a:ext cx="2229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Half precision (binary16)</a:t>
            </a:r>
            <a:endParaRPr lang="en-US" sz="1600" dirty="0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82" y="2685315"/>
            <a:ext cx="5211255" cy="662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412" y="2684320"/>
            <a:ext cx="2417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Single precision </a:t>
            </a:r>
            <a:r>
              <a:rPr lang="en-US" sz="1600" dirty="0" smtClean="0">
                <a:latin typeface="Calibri"/>
              </a:rPr>
              <a:t>(binary32)</a:t>
            </a:r>
            <a:endParaRPr lang="en-US" sz="1600" dirty="0"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282" y="3416153"/>
            <a:ext cx="5101496" cy="1031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412" y="3659399"/>
            <a:ext cx="2493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Double precision (binary64)</a:t>
            </a:r>
            <a:endParaRPr lang="en-US" sz="1600" dirty="0"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43185"/>
            <a:ext cx="9144000" cy="9605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412" y="4626496"/>
            <a:ext cx="2886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Quadruple precision (binary128)</a:t>
            </a:r>
            <a:endParaRPr lang="en-US" sz="1600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0781" y="1293541"/>
            <a:ext cx="218564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Exponent +bias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21620" y="1393367"/>
            <a:ext cx="1929161" cy="646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91054" y="1669304"/>
            <a:ext cx="1349297" cy="1151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78459" y="1755206"/>
            <a:ext cx="1851102" cy="204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1"/>
          </p:cNvCxnSpPr>
          <p:nvPr/>
        </p:nvCxnSpPr>
        <p:spPr>
          <a:xfrm flipH="1">
            <a:off x="992460" y="1524374"/>
            <a:ext cx="3858321" cy="3850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98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smtClean="0"/>
              <a:t>Single-Precision Range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smtClean="0">
                <a:solidFill>
                  <a:srgbClr val="FF0000"/>
                </a:solidFill>
              </a:rPr>
              <a:t>Exponents</a:t>
            </a:r>
            <a:r>
              <a:rPr lang="en-US" altLang="en-US" sz="2800" dirty="0" smtClean="0"/>
              <a:t> 00000000 and 11111111 </a:t>
            </a:r>
            <a:r>
              <a:rPr lang="en-US" altLang="en-US" sz="2800" dirty="0" smtClean="0">
                <a:solidFill>
                  <a:srgbClr val="FF0000"/>
                </a:solidFill>
              </a:rPr>
              <a:t>reserved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smtClean="0">
                <a:solidFill>
                  <a:srgbClr val="FF0000"/>
                </a:solidFill>
              </a:rPr>
              <a:t>Smallest value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Exponent: 00000001</a:t>
            </a:r>
            <a:br>
              <a:rPr lang="en-US" altLang="en-US" sz="2400" dirty="0" smtClean="0"/>
            </a:br>
            <a:r>
              <a:rPr lang="en-US" altLang="en-US" sz="2400" dirty="0" smtClean="0">
                <a:latin typeface="Symbol" panose="05050102010706020507" pitchFamily="18" charset="2"/>
              </a:rPr>
              <a:t>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00B050"/>
                </a:solidFill>
              </a:rPr>
              <a:t>actual exponent </a:t>
            </a:r>
            <a:r>
              <a:rPr lang="en-US" altLang="en-US" sz="2400" dirty="0" smtClean="0"/>
              <a:t>= 1 – 127 = –126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Fraction: 000…00 </a:t>
            </a:r>
            <a:r>
              <a:rPr lang="en-US" altLang="en-US" sz="2400" dirty="0" smtClean="0">
                <a:latin typeface="Symbol" panose="05050102010706020507" pitchFamily="18" charset="2"/>
              </a:rPr>
              <a:t></a:t>
            </a:r>
            <a:r>
              <a:rPr lang="en-US" altLang="en-US" sz="2400" dirty="0" smtClean="0"/>
              <a:t> significand = 1.0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±1.0 × 2</a:t>
            </a:r>
            <a:r>
              <a:rPr lang="en-US" altLang="en-US" sz="2400" baseline="30000" dirty="0" smtClean="0"/>
              <a:t>–126</a:t>
            </a:r>
            <a:r>
              <a:rPr lang="en-US" altLang="en-US" sz="2400" dirty="0" smtClean="0"/>
              <a:t> ≈ ±1.2 × 10</a:t>
            </a:r>
            <a:r>
              <a:rPr lang="en-US" altLang="en-US" sz="2400" baseline="30000" dirty="0" smtClean="0"/>
              <a:t>–38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smtClean="0">
                <a:solidFill>
                  <a:srgbClr val="FF0000"/>
                </a:solidFill>
              </a:rPr>
              <a:t>Largest value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exponent: 11111110</a:t>
            </a:r>
            <a:br>
              <a:rPr lang="en-US" altLang="en-US" sz="2400" dirty="0" smtClean="0"/>
            </a:br>
            <a:r>
              <a:rPr lang="en-US" altLang="en-US" sz="2400" dirty="0" smtClean="0">
                <a:latin typeface="Symbol" panose="05050102010706020507" pitchFamily="18" charset="2"/>
              </a:rPr>
              <a:t></a:t>
            </a:r>
            <a:r>
              <a:rPr lang="en-US" altLang="en-US" sz="2400" dirty="0" smtClean="0"/>
              <a:t> actual exponent = 254 – 127 = +127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Fraction: 111…11 </a:t>
            </a:r>
            <a:r>
              <a:rPr lang="en-US" altLang="en-US" sz="2400" dirty="0" smtClean="0">
                <a:latin typeface="Symbol" panose="05050102010706020507" pitchFamily="18" charset="2"/>
              </a:rPr>
              <a:t></a:t>
            </a:r>
            <a:r>
              <a:rPr lang="en-US" altLang="en-US" sz="2400" dirty="0" smtClean="0"/>
              <a:t> significand ≈ 2.0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±2.0 × 2</a:t>
            </a:r>
            <a:r>
              <a:rPr lang="en-US" altLang="en-US" sz="2400" baseline="30000" dirty="0" smtClean="0"/>
              <a:t>+127</a:t>
            </a:r>
            <a:r>
              <a:rPr lang="en-US" altLang="en-US" sz="2400" dirty="0" smtClean="0"/>
              <a:t> ≈ ±3.4 × 10</a:t>
            </a:r>
            <a:r>
              <a:rPr lang="en-US" altLang="en-US" sz="2400" baseline="30000" dirty="0" smtClean="0"/>
              <a:t>+38</a:t>
            </a:r>
          </a:p>
        </p:txBody>
      </p:sp>
    </p:spTree>
    <p:extLst>
      <p:ext uri="{BB962C8B-B14F-4D97-AF65-F5344CB8AC3E}">
        <p14:creationId xmlns:p14="http://schemas.microsoft.com/office/powerpoint/2010/main" val="3591297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Double precision standard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0"/>
            <a:ext cx="7772400" cy="6096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>
                <a:cs typeface="Arial" panose="020B0604020202020204" pitchFamily="34" charset="0"/>
              </a:rPr>
              <a:t>E not 00…0 (decimal 0) or 11…1(decimal 2047)</a:t>
            </a:r>
            <a:endParaRPr lang="en-US" altLang="en-US" dirty="0" smtClean="0"/>
          </a:p>
          <a:p>
            <a:r>
              <a:rPr lang="en-US" altLang="en-US" dirty="0" smtClean="0"/>
              <a:t>Normalized rule: number represented is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 smtClean="0"/>
              <a:t>(-1)</a:t>
            </a:r>
            <a:r>
              <a:rPr lang="en-US" altLang="en-US" baseline="30000" dirty="0" smtClean="0"/>
              <a:t>S</a:t>
            </a:r>
            <a:r>
              <a:rPr lang="en-US" altLang="en-US" dirty="0" smtClean="0">
                <a:cs typeface="Arial" panose="020B0604020202020204" pitchFamily="34" charset="0"/>
              </a:rPr>
              <a:t>×1.fraction×2</a:t>
            </a:r>
            <a:r>
              <a:rPr lang="en-US" altLang="en-US" baseline="30000" dirty="0" smtClean="0">
                <a:cs typeface="Arial" panose="020B0604020202020204" pitchFamily="34" charset="0"/>
              </a:rPr>
              <a:t>E-1023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13263" y="1066800"/>
            <a:ext cx="30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418063" y="1066800"/>
            <a:ext cx="1981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399263" y="1066800"/>
            <a:ext cx="4876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fraction</a:t>
            </a:r>
            <a:endParaRPr lang="en-US" altLang="en-US" dirty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113263" y="6858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418063" y="685800"/>
            <a:ext cx="198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11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399263" y="685800"/>
            <a:ext cx="487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52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98" y="4879027"/>
            <a:ext cx="2808231" cy="190277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837663" y="3791415"/>
            <a:ext cx="2620537" cy="2520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74529" y="5786735"/>
            <a:ext cx="507094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F = -1</a:t>
            </a:r>
            <a:r>
              <a:rPr lang="en-US" baseline="30000" dirty="0">
                <a:latin typeface="+mj-lt"/>
              </a:rPr>
              <a:t>Sign</a:t>
            </a:r>
            <a:r>
              <a:rPr lang="en-US" dirty="0">
                <a:latin typeface="+mj-lt"/>
              </a:rPr>
              <a:t> x (1+Significand) x 2</a:t>
            </a:r>
            <a:r>
              <a:rPr lang="en-US" baseline="30000" dirty="0">
                <a:latin typeface="+mj-lt"/>
              </a:rPr>
              <a:t>(Exponent-Bias)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07836" y="6243935"/>
            <a:ext cx="151996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Bias = 127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547" y="5231424"/>
            <a:ext cx="236513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comparison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478" y="5073805"/>
            <a:ext cx="5488991" cy="1707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16388" grpId="0" animBg="1"/>
      <p:bldP spid="16389" grpId="0" animBg="1"/>
      <p:bldP spid="16390" grpId="0" animBg="1"/>
      <p:bldP spid="16391" grpId="0"/>
      <p:bldP spid="16392" grpId="0"/>
      <p:bldP spid="163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IEEE 754 Floating Point Standard</a:t>
            </a:r>
          </a:p>
        </p:txBody>
      </p:sp>
      <p:sp>
        <p:nvSpPr>
          <p:cNvPr id="30723" name="Text Box 20"/>
          <p:cNvSpPr txBox="1">
            <a:spLocks noChangeArrowheads="1"/>
          </p:cNvSpPr>
          <p:nvPr/>
        </p:nvSpPr>
        <p:spPr bwMode="auto">
          <a:xfrm>
            <a:off x="798513" y="2321402"/>
            <a:ext cx="2244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+ 1.101011 x 2</a:t>
            </a:r>
            <a:r>
              <a:rPr lang="en-US" baseline="30000">
                <a:latin typeface="+mj-lt"/>
              </a:rPr>
              <a:t>12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49238" y="2397603"/>
            <a:ext cx="904875" cy="1360488"/>
            <a:chOff x="582" y="1392"/>
            <a:chExt cx="570" cy="857"/>
          </a:xfrm>
        </p:grpSpPr>
        <p:sp>
          <p:nvSpPr>
            <p:cNvPr id="30746" name="Oval 22"/>
            <p:cNvSpPr>
              <a:spLocks noChangeArrowheads="1"/>
            </p:cNvSpPr>
            <p:nvPr/>
          </p:nvSpPr>
          <p:spPr bwMode="auto">
            <a:xfrm>
              <a:off x="912" y="1392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30747" name="Text Box 23"/>
            <p:cNvSpPr txBox="1">
              <a:spLocks noChangeArrowheads="1"/>
            </p:cNvSpPr>
            <p:nvPr/>
          </p:nvSpPr>
          <p:spPr bwMode="auto">
            <a:xfrm>
              <a:off x="582" y="2016"/>
              <a:ext cx="3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  <a:latin typeface="+mj-lt"/>
                </a:rPr>
                <a:t>Sign</a:t>
              </a:r>
            </a:p>
          </p:txBody>
        </p:sp>
        <p:sp>
          <p:nvSpPr>
            <p:cNvPr id="30748" name="Line 24"/>
            <p:cNvSpPr>
              <a:spLocks noChangeShapeType="1"/>
            </p:cNvSpPr>
            <p:nvPr/>
          </p:nvSpPr>
          <p:spPr bwMode="auto">
            <a:xfrm flipV="1">
              <a:off x="816" y="1680"/>
              <a:ext cx="14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</p:grpSp>
      <p:sp>
        <p:nvSpPr>
          <p:cNvPr id="30725" name="Text Box 26"/>
          <p:cNvSpPr txBox="1">
            <a:spLocks noChangeArrowheads="1"/>
          </p:cNvSpPr>
          <p:nvPr/>
        </p:nvSpPr>
        <p:spPr bwMode="auto">
          <a:xfrm>
            <a:off x="1196144" y="3427617"/>
            <a:ext cx="10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Mantissa</a:t>
            </a:r>
          </a:p>
        </p:txBody>
      </p:sp>
      <p:sp>
        <p:nvSpPr>
          <p:cNvPr id="30726" name="Oval 27"/>
          <p:cNvSpPr>
            <a:spLocks noChangeArrowheads="1"/>
          </p:cNvSpPr>
          <p:nvPr/>
        </p:nvSpPr>
        <p:spPr bwMode="auto">
          <a:xfrm>
            <a:off x="1092692" y="2230822"/>
            <a:ext cx="1240604" cy="6779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0727" name="Line 28"/>
          <p:cNvSpPr>
            <a:spLocks noChangeShapeType="1"/>
          </p:cNvSpPr>
          <p:nvPr/>
        </p:nvSpPr>
        <p:spPr bwMode="auto">
          <a:xfrm flipV="1">
            <a:off x="1729544" y="2970417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561515" y="2324960"/>
            <a:ext cx="1069975" cy="1377950"/>
            <a:chOff x="2160" y="1381"/>
            <a:chExt cx="674" cy="868"/>
          </a:xfrm>
        </p:grpSpPr>
        <p:sp>
          <p:nvSpPr>
            <p:cNvPr id="30743" name="Oval 30"/>
            <p:cNvSpPr>
              <a:spLocks noChangeArrowheads="1"/>
            </p:cNvSpPr>
            <p:nvPr/>
          </p:nvSpPr>
          <p:spPr bwMode="auto">
            <a:xfrm>
              <a:off x="2256" y="1381"/>
              <a:ext cx="182" cy="2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30744" name="Text Box 31"/>
            <p:cNvSpPr txBox="1">
              <a:spLocks noChangeArrowheads="1"/>
            </p:cNvSpPr>
            <p:nvPr/>
          </p:nvSpPr>
          <p:spPr bwMode="auto">
            <a:xfrm>
              <a:off x="2160" y="2016"/>
              <a:ext cx="6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+mj-lt"/>
                </a:rPr>
                <a:t>Exponent</a:t>
              </a:r>
            </a:p>
          </p:txBody>
        </p:sp>
        <p:sp>
          <p:nvSpPr>
            <p:cNvPr id="30745" name="Line 32"/>
            <p:cNvSpPr>
              <a:spLocks noChangeShapeType="1"/>
            </p:cNvSpPr>
            <p:nvPr/>
          </p:nvSpPr>
          <p:spPr bwMode="auto">
            <a:xfrm flipV="1">
              <a:off x="2400" y="1680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>
                <a:latin typeface="+mj-lt"/>
              </a:endParaRPr>
            </a:p>
          </p:txBody>
        </p:sp>
      </p:grpSp>
      <p:sp>
        <p:nvSpPr>
          <p:cNvPr id="30729" name="Text Box 35"/>
          <p:cNvSpPr txBox="1">
            <a:spLocks noChangeArrowheads="1"/>
          </p:cNvSpPr>
          <p:nvPr/>
        </p:nvSpPr>
        <p:spPr bwMode="auto">
          <a:xfrm>
            <a:off x="957263" y="1695450"/>
            <a:ext cx="979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Binary</a:t>
            </a:r>
          </a:p>
        </p:txBody>
      </p:sp>
      <p:sp>
        <p:nvSpPr>
          <p:cNvPr id="30730" name="Text Box 36"/>
          <p:cNvSpPr txBox="1">
            <a:spLocks noChangeArrowheads="1"/>
          </p:cNvSpPr>
          <p:nvPr/>
        </p:nvSpPr>
        <p:spPr bwMode="auto">
          <a:xfrm>
            <a:off x="35428" y="3850947"/>
            <a:ext cx="636337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A normalized (binary) mantissa will always have a leading 1</a:t>
            </a:r>
          </a:p>
          <a:p>
            <a:pPr algn="ctr"/>
            <a:r>
              <a:rPr lang="en-US" sz="1800" dirty="0">
                <a:latin typeface="+mj-lt"/>
              </a:rPr>
              <a:t>so we can assume it and get an extra bit of precision instead</a:t>
            </a:r>
          </a:p>
        </p:txBody>
      </p:sp>
      <p:sp>
        <p:nvSpPr>
          <p:cNvPr id="30731" name="Rectangle 37"/>
          <p:cNvSpPr>
            <a:spLocks noChangeArrowheads="1"/>
          </p:cNvSpPr>
          <p:nvPr/>
        </p:nvSpPr>
        <p:spPr bwMode="auto">
          <a:xfrm>
            <a:off x="4495800" y="2015341"/>
            <a:ext cx="44958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0732" name="Line 38"/>
          <p:cNvSpPr>
            <a:spLocks noChangeShapeType="1"/>
          </p:cNvSpPr>
          <p:nvPr/>
        </p:nvSpPr>
        <p:spPr bwMode="auto">
          <a:xfrm>
            <a:off x="4724400" y="2015341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733" name="Text Box 39"/>
          <p:cNvSpPr txBox="1">
            <a:spLocks noChangeArrowheads="1"/>
          </p:cNvSpPr>
          <p:nvPr/>
        </p:nvSpPr>
        <p:spPr bwMode="auto">
          <a:xfrm>
            <a:off x="4343400" y="1558141"/>
            <a:ext cx="702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Sign</a:t>
            </a:r>
          </a:p>
        </p:txBody>
      </p:sp>
      <p:sp>
        <p:nvSpPr>
          <p:cNvPr id="30734" name="Line 40"/>
          <p:cNvSpPr>
            <a:spLocks noChangeShapeType="1"/>
          </p:cNvSpPr>
          <p:nvPr/>
        </p:nvSpPr>
        <p:spPr bwMode="auto">
          <a:xfrm>
            <a:off x="6781800" y="2015341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735" name="Text Box 41"/>
          <p:cNvSpPr txBox="1">
            <a:spLocks noChangeArrowheads="1"/>
          </p:cNvSpPr>
          <p:nvPr/>
        </p:nvSpPr>
        <p:spPr bwMode="auto">
          <a:xfrm>
            <a:off x="5029200" y="2167741"/>
            <a:ext cx="1369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Exponent</a:t>
            </a:r>
          </a:p>
        </p:txBody>
      </p:sp>
      <p:sp>
        <p:nvSpPr>
          <p:cNvPr id="30736" name="Text Box 42"/>
          <p:cNvSpPr txBox="1">
            <a:spLocks noChangeArrowheads="1"/>
          </p:cNvSpPr>
          <p:nvPr/>
        </p:nvSpPr>
        <p:spPr bwMode="auto">
          <a:xfrm>
            <a:off x="7086600" y="2167741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Significand</a:t>
            </a:r>
          </a:p>
        </p:txBody>
      </p:sp>
      <p:sp>
        <p:nvSpPr>
          <p:cNvPr id="30737" name="AutoShape 43"/>
          <p:cNvSpPr>
            <a:spLocks noChangeArrowheads="1"/>
          </p:cNvSpPr>
          <p:nvPr/>
        </p:nvSpPr>
        <p:spPr bwMode="auto">
          <a:xfrm>
            <a:off x="7772400" y="2853541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0738" name="Rectangle 45"/>
          <p:cNvSpPr>
            <a:spLocks noChangeArrowheads="1"/>
          </p:cNvSpPr>
          <p:nvPr/>
        </p:nvSpPr>
        <p:spPr bwMode="auto">
          <a:xfrm>
            <a:off x="6477000" y="3539341"/>
            <a:ext cx="25146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0739" name="Line 46"/>
          <p:cNvSpPr>
            <a:spLocks noChangeShapeType="1"/>
          </p:cNvSpPr>
          <p:nvPr/>
        </p:nvSpPr>
        <p:spPr bwMode="auto">
          <a:xfrm>
            <a:off x="6781800" y="3539341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740" name="Text Box 47"/>
          <p:cNvSpPr txBox="1">
            <a:spLocks noChangeArrowheads="1"/>
          </p:cNvSpPr>
          <p:nvPr/>
        </p:nvSpPr>
        <p:spPr bwMode="auto">
          <a:xfrm>
            <a:off x="7239000" y="3691741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Fraction</a:t>
            </a:r>
          </a:p>
        </p:txBody>
      </p:sp>
      <p:sp>
        <p:nvSpPr>
          <p:cNvPr id="30741" name="Text Box 48"/>
          <p:cNvSpPr txBox="1">
            <a:spLocks noChangeArrowheads="1"/>
          </p:cNvSpPr>
          <p:nvPr/>
        </p:nvSpPr>
        <p:spPr bwMode="auto">
          <a:xfrm>
            <a:off x="6477000" y="369174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1</a:t>
            </a:r>
          </a:p>
        </p:txBody>
      </p:sp>
      <p:sp>
        <p:nvSpPr>
          <p:cNvPr id="30742" name="Text Box 49"/>
          <p:cNvSpPr txBox="1">
            <a:spLocks noChangeArrowheads="1"/>
          </p:cNvSpPr>
          <p:nvPr/>
        </p:nvSpPr>
        <p:spPr bwMode="auto">
          <a:xfrm>
            <a:off x="231689" y="4549676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latin typeface="+mj-lt"/>
              </a:rPr>
              <a:t>Exponents are stored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with a bias </a:t>
            </a:r>
            <a:r>
              <a:rPr lang="en-US" sz="2000" dirty="0">
                <a:latin typeface="+mj-lt"/>
              </a:rPr>
              <a:t>which is added to the exponent before being stored (allows fast magnitude </a:t>
            </a:r>
            <a:r>
              <a:rPr lang="en-US" sz="2000" dirty="0" smtClean="0">
                <a:latin typeface="+mj-lt"/>
              </a:rPr>
              <a:t>compare)</a:t>
            </a:r>
            <a:endParaRPr lang="en-US" sz="2000" dirty="0">
              <a:latin typeface="+mj-lt"/>
            </a:endParaRPr>
          </a:p>
          <a:p>
            <a:pPr eaLnBrk="1" hangingPunct="1"/>
            <a:endParaRPr lang="en-US" sz="2000" dirty="0" smtClean="0">
              <a:latin typeface="+mj-lt"/>
            </a:endParaRPr>
          </a:p>
          <a:p>
            <a:pPr eaLnBrk="1" hangingPunct="1"/>
            <a:r>
              <a:rPr lang="en-US" sz="2000" dirty="0" smtClean="0">
                <a:latin typeface="+mj-lt"/>
              </a:rPr>
              <a:t>Universally used on virtually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all</a:t>
            </a:r>
            <a:r>
              <a:rPr lang="en-US" sz="2000" dirty="0" smtClean="0">
                <a:latin typeface="+mj-lt"/>
              </a:rPr>
              <a:t> computers</a:t>
            </a:r>
          </a:p>
          <a:p>
            <a:pPr eaLnBrk="1" hangingPunct="1"/>
            <a:endParaRPr lang="en-US" sz="2000" dirty="0" smtClean="0">
              <a:latin typeface="+mj-lt"/>
            </a:endParaRP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Several levels of precision/range</a:t>
            </a:r>
            <a:r>
              <a:rPr lang="en-US" sz="2000" dirty="0" smtClean="0">
                <a:latin typeface="+mj-lt"/>
              </a:rPr>
              <a:t>: Single, Double, Double-Extended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>
                <a:latin typeface="+mj-lt"/>
              </a:rPr>
              <a:pPr>
                <a:defRPr/>
              </a:pPr>
              <a:t>4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smtClean="0"/>
              <a:t>Double-Precision Range</a:t>
            </a: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smtClean="0">
                <a:solidFill>
                  <a:srgbClr val="FF0000"/>
                </a:solidFill>
              </a:rPr>
              <a:t>Exponents</a:t>
            </a:r>
            <a:r>
              <a:rPr lang="en-US" altLang="en-US" sz="2800" dirty="0" smtClean="0"/>
              <a:t> 0000…00 and 1111…11 </a:t>
            </a:r>
            <a:r>
              <a:rPr lang="en-US" altLang="en-US" sz="2800" dirty="0" smtClean="0">
                <a:solidFill>
                  <a:srgbClr val="FF0000"/>
                </a:solidFill>
              </a:rPr>
              <a:t>reserved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smtClean="0">
                <a:solidFill>
                  <a:srgbClr val="FF0000"/>
                </a:solidFill>
              </a:rPr>
              <a:t>Smallest value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Exponent: 00000000001</a:t>
            </a:r>
            <a:br>
              <a:rPr lang="en-US" altLang="en-US" sz="2400" dirty="0" smtClean="0"/>
            </a:br>
            <a:r>
              <a:rPr lang="en-US" altLang="en-US" sz="2400" dirty="0" smtClean="0">
                <a:latin typeface="Symbol" panose="05050102010706020507" pitchFamily="18" charset="2"/>
              </a:rPr>
              <a:t>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00B050"/>
                </a:solidFill>
              </a:rPr>
              <a:t>actual exponent </a:t>
            </a:r>
            <a:r>
              <a:rPr lang="en-US" altLang="en-US" sz="2400" dirty="0" smtClean="0"/>
              <a:t>= 1 – 1023 = –1022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Fraction: 000…00 </a:t>
            </a:r>
            <a:r>
              <a:rPr lang="en-US" altLang="en-US" sz="2400" dirty="0" smtClean="0">
                <a:latin typeface="Symbol" panose="05050102010706020507" pitchFamily="18" charset="2"/>
              </a:rPr>
              <a:t></a:t>
            </a:r>
            <a:r>
              <a:rPr lang="en-US" altLang="en-US" sz="2400" dirty="0" smtClean="0"/>
              <a:t> significand = 1.0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±1.0 × 2</a:t>
            </a:r>
            <a:r>
              <a:rPr lang="en-US" altLang="en-US" sz="2400" baseline="30000" dirty="0" smtClean="0"/>
              <a:t>–1022</a:t>
            </a:r>
            <a:r>
              <a:rPr lang="en-US" altLang="en-US" sz="2400" dirty="0" smtClean="0"/>
              <a:t> ≈ ±2.2 × 10</a:t>
            </a:r>
            <a:r>
              <a:rPr lang="en-US" altLang="en-US" sz="2400" baseline="30000" dirty="0" smtClean="0"/>
              <a:t>–308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smtClean="0">
                <a:solidFill>
                  <a:srgbClr val="FF0000"/>
                </a:solidFill>
              </a:rPr>
              <a:t>Largest value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Exponent: 11111111110</a:t>
            </a:r>
            <a:br>
              <a:rPr lang="en-US" altLang="en-US" sz="2400" dirty="0" smtClean="0"/>
            </a:br>
            <a:r>
              <a:rPr lang="en-US" altLang="en-US" sz="2400" dirty="0" smtClean="0">
                <a:latin typeface="Symbol" panose="05050102010706020507" pitchFamily="18" charset="2"/>
              </a:rPr>
              <a:t>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00B050"/>
                </a:solidFill>
              </a:rPr>
              <a:t>actual exponent </a:t>
            </a:r>
            <a:r>
              <a:rPr lang="en-US" altLang="en-US" sz="2400" dirty="0" smtClean="0"/>
              <a:t>= 2046 – 1023 = +1023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Fraction: 111…11 </a:t>
            </a:r>
            <a:r>
              <a:rPr lang="en-US" altLang="en-US" sz="2400" dirty="0" smtClean="0">
                <a:latin typeface="Symbol" panose="05050102010706020507" pitchFamily="18" charset="2"/>
              </a:rPr>
              <a:t></a:t>
            </a:r>
            <a:r>
              <a:rPr lang="en-US" altLang="en-US" sz="2400" dirty="0" smtClean="0"/>
              <a:t> significand ≈ 2.0</a:t>
            </a:r>
          </a:p>
          <a:p>
            <a:pPr marL="741363" lvl="1" indent="-284163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/>
              <a:t>±2.0 × 2</a:t>
            </a:r>
            <a:r>
              <a:rPr lang="en-US" altLang="en-US" sz="2400" baseline="30000" dirty="0" smtClean="0"/>
              <a:t>+1023</a:t>
            </a:r>
            <a:r>
              <a:rPr lang="en-US" altLang="en-US" sz="2400" dirty="0" smtClean="0"/>
              <a:t> ≈ ±1.8 × 10</a:t>
            </a:r>
            <a:r>
              <a:rPr lang="en-US" altLang="en-US" sz="2400" baseline="30000" dirty="0" smtClean="0"/>
              <a:t>+308</a:t>
            </a:r>
          </a:p>
        </p:txBody>
      </p:sp>
    </p:spTree>
    <p:extLst>
      <p:ext uri="{BB962C8B-B14F-4D97-AF65-F5344CB8AC3E}">
        <p14:creationId xmlns:p14="http://schemas.microsoft.com/office/powerpoint/2010/main" val="4236148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228" t="8181" r="59544" b="10606"/>
          <a:stretch/>
        </p:blipFill>
        <p:spPr>
          <a:xfrm>
            <a:off x="332509" y="304800"/>
            <a:ext cx="867239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60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54"/>
            <a:ext cx="9143999" cy="929239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 smtClean="0"/>
              <a:t>Other Formats: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calculated from number of bits in the exponent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90508"/>
            <a:ext cx="1905000" cy="457200"/>
          </a:xfrm>
        </p:spPr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86" y="3796506"/>
            <a:ext cx="3076700" cy="1598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169" y="3380057"/>
            <a:ext cx="3588418" cy="243140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18" y="1663425"/>
            <a:ext cx="7258886" cy="1190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352" y="1028700"/>
            <a:ext cx="2864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X86 Extended precision (80 bits)</a:t>
            </a:r>
            <a:endParaRPr lang="en-US" sz="1600" dirty="0"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1775" y="2918392"/>
            <a:ext cx="690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Bias</a:t>
            </a:r>
            <a:endParaRPr lang="en-US" dirty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75669"/>
            <a:ext cx="556915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Used in 8087 Math co-processor and subsequently in all x86 hardware floating point (intermediate operations).</a:t>
            </a:r>
          </a:p>
          <a:p>
            <a:r>
              <a:rPr lang="en-US" sz="1800" dirty="0"/>
              <a:t>Note explicit J-bit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4131" y="6049108"/>
            <a:ext cx="318281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(5-1) </a:t>
            </a:r>
            <a:r>
              <a:rPr lang="en-US" dirty="0" smtClean="0"/>
              <a:t>– 1 = 2</a:t>
            </a:r>
            <a:r>
              <a:rPr lang="en-US" baseline="30000" dirty="0" smtClean="0"/>
              <a:t>4 </a:t>
            </a:r>
            <a:r>
              <a:rPr lang="en-US" dirty="0" smtClean="0"/>
              <a:t>-1 = 15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515100" y="4862146"/>
            <a:ext cx="1151792" cy="117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2918392"/>
            <a:ext cx="8203223" cy="2957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50931" y="2681654"/>
            <a:ext cx="3464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How to  calculate the bias?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082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65"/>
            <a:ext cx="9144000" cy="721000"/>
          </a:xfrm>
          <a:solidFill>
            <a:srgbClr val="FFFF00"/>
          </a:solidFill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IEEE 754 Formats: calculating bias for each case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26" y="731224"/>
            <a:ext cx="1561920" cy="892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412" y="730665"/>
            <a:ext cx="2229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Half precision (binary16)</a:t>
            </a:r>
            <a:endParaRPr lang="en-US" sz="1600" dirty="0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82" y="1746676"/>
            <a:ext cx="5211255" cy="662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412" y="1745681"/>
            <a:ext cx="238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Single precision (binary32)</a:t>
            </a:r>
            <a:endParaRPr lang="en-US" sz="1600" dirty="0"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282" y="2477514"/>
            <a:ext cx="5101496" cy="1031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412" y="2720760"/>
            <a:ext cx="2493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Double precision (binary64)</a:t>
            </a:r>
            <a:endParaRPr lang="en-US" sz="1600" dirty="0"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4546"/>
            <a:ext cx="9144000" cy="9605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412" y="3687857"/>
            <a:ext cx="2886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Quadruple precision (binary128)</a:t>
            </a:r>
            <a:endParaRPr lang="en-US" sz="1600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94641"/>
            <a:ext cx="3402623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explicit bias = 127 in these formats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159" y="4914501"/>
            <a:ext cx="2808231" cy="190277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93580" y="799055"/>
            <a:ext cx="475042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bits in exponent so bias is 15 according to table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4075420" y="968332"/>
            <a:ext cx="318160" cy="1428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9794" y="1341249"/>
            <a:ext cx="446420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 bits in exponent so bias is 127 according to table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234500" y="1602834"/>
            <a:ext cx="382104" cy="261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24291" y="3509369"/>
            <a:ext cx="34197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 bits in exponent so bias is 1023 according to table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4951141" y="3275225"/>
            <a:ext cx="773150" cy="5265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68790" y="4914501"/>
            <a:ext cx="2375210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We use this table to calculate bias</a:t>
            </a:r>
            <a:endParaRPr lang="en-US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1240751" y="5137293"/>
            <a:ext cx="34197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 bits in exponent so bias is 16383 according to table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950606" y="4708377"/>
            <a:ext cx="773150" cy="5265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2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873" y="791736"/>
            <a:ext cx="8240751" cy="544179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 topics about floating point (</a:t>
            </a:r>
            <a:r>
              <a:rPr lang="en-US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for exams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9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Floating point AIN’T NATURAL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16" y="1143000"/>
            <a:ext cx="8701045" cy="5608529"/>
          </a:xfrm>
        </p:spPr>
        <p:txBody>
          <a:bodyPr/>
          <a:lstStyle/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It is CRUCIAL for computer scientists to know that </a:t>
            </a:r>
            <a:r>
              <a:rPr lang="en-US" alt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Floating Point arithmetic is NOT the arithmetic you learned since childhood</a:t>
            </a:r>
          </a:p>
          <a:p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1.0 is NOT EQUAL to 10*0.1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(Why?)</a:t>
            </a:r>
          </a:p>
          <a:p>
            <a:pPr lvl="1"/>
            <a:r>
              <a:rPr lang="en-US" altLang="en-US" sz="1800" dirty="0" smtClean="0">
                <a:ea typeface="ＭＳ Ｐゴシック" panose="020B0600070205080204" pitchFamily="34" charset="-128"/>
              </a:rPr>
              <a:t>1.0 * 10.0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==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10.0</a:t>
            </a:r>
          </a:p>
          <a:p>
            <a:pPr lvl="1"/>
            <a:r>
              <a:rPr lang="en-US" altLang="en-US" sz="1800" dirty="0" smtClean="0">
                <a:ea typeface="ＭＳ Ｐゴシック" panose="020B0600070205080204" pitchFamily="34" charset="-128"/>
              </a:rPr>
              <a:t>0.1 * 10.0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!=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1.0</a:t>
            </a:r>
          </a:p>
          <a:p>
            <a:pPr lvl="1"/>
            <a:r>
              <a:rPr lang="en-US" altLang="en-US" sz="1800" dirty="0" smtClean="0">
                <a:ea typeface="ＭＳ Ｐゴシック" panose="020B0600070205080204" pitchFamily="34" charset="-128"/>
              </a:rPr>
              <a:t>0.1 decimal == 1/16 + 1/32 + 1/256 + 1/512 + 1/4096 + … ==</a:t>
            </a:r>
          </a:p>
          <a:p>
            <a:pPr lvl="2"/>
            <a:r>
              <a:rPr lang="en-US" altLang="en-US" sz="1600" dirty="0" smtClean="0">
                <a:ea typeface="ＭＳ Ｐゴシック" panose="020B0600070205080204" pitchFamily="34" charset="-128"/>
              </a:rPr>
              <a:t>0.0 0011 0011 0011 0011 0011 …</a:t>
            </a:r>
          </a:p>
          <a:p>
            <a:pPr lvl="1"/>
            <a:r>
              <a:rPr lang="en-US" altLang="en-US" sz="1800" dirty="0" smtClean="0">
                <a:ea typeface="ＭＳ Ｐゴシック" panose="020B0600070205080204" pitchFamily="34" charset="-128"/>
              </a:rPr>
              <a:t>In decimal 1/3 is a repeating fraction 0.333333…</a:t>
            </a:r>
          </a:p>
          <a:p>
            <a:pPr lvl="1"/>
            <a:r>
              <a:rPr lang="en-US" altLang="en-US" sz="1800" dirty="0" smtClean="0">
                <a:ea typeface="ＭＳ Ｐゴシック" panose="020B0600070205080204" pitchFamily="34" charset="-128"/>
              </a:rPr>
              <a:t>If you quit at some fixed number of digits, then 3 * 1/3 != 1</a:t>
            </a:r>
          </a:p>
          <a:p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Floating Point arithmetic IS 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NOT associative</a:t>
            </a:r>
          </a:p>
          <a:p>
            <a:pPr lvl="1"/>
            <a:r>
              <a:rPr lang="en-US" altLang="en-US" sz="1800" dirty="0" smtClean="0">
                <a:ea typeface="ＭＳ Ｐゴシック" panose="020B0600070205080204" pitchFamily="34" charset="-128"/>
              </a:rPr>
              <a:t>x + (y + z) is not necessarily equal to (x + y) + z </a:t>
            </a:r>
          </a:p>
          <a:p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Addition may not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even result in a change</a:t>
            </a:r>
          </a:p>
          <a:p>
            <a:pPr lvl="1"/>
            <a:r>
              <a:rPr lang="en-US" altLang="en-US" sz="1800" dirty="0" smtClean="0">
                <a:ea typeface="ＭＳ Ｐゴシック" panose="020B0600070205080204" pitchFamily="34" charset="-128"/>
              </a:rPr>
              <a:t>(x + 1) MAY == x </a:t>
            </a:r>
          </a:p>
          <a:p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6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0" y="825190"/>
            <a:ext cx="7783551" cy="52244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$7B Rocket crashes (Ariane 5)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When the first ESA Ariane 5 was launched on June 4, 1996, it lasted only 39 seconds, then the rocket veered off course and self-destructed. </a:t>
            </a:r>
            <a:endParaRPr lang="en-US" altLang="en-US" sz="1800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 smtClean="0"/>
              <a:t>Cargo worth 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$500 million</a:t>
            </a:r>
          </a:p>
          <a:p>
            <a:r>
              <a:rPr lang="en-US" altLang="en-US" sz="2000" dirty="0" smtClean="0"/>
              <a:t>Why</a:t>
            </a:r>
          </a:p>
          <a:p>
            <a:pPr lvl="1"/>
            <a:r>
              <a:rPr lang="en-US" altLang="en-US" sz="1800" dirty="0" smtClean="0"/>
              <a:t>Computed horizontal velocity as floating point number</a:t>
            </a: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An inertial system, produced a floating-point exception while trying to convert a 64-bit floating-point number to an integer. </a:t>
            </a:r>
          </a:p>
          <a:p>
            <a:pPr lvl="1"/>
            <a:r>
              <a:rPr lang="en-US" altLang="en-US" sz="1800" dirty="0" smtClean="0"/>
              <a:t>Converted to 16-bit integer</a:t>
            </a:r>
          </a:p>
          <a:p>
            <a:pPr lvl="1"/>
            <a:r>
              <a:rPr lang="en-US" altLang="en-US" sz="1800" dirty="0" smtClean="0"/>
              <a:t>Worked OK for Ariane 4</a:t>
            </a:r>
          </a:p>
          <a:p>
            <a:pPr lvl="1"/>
            <a:r>
              <a:rPr lang="en-US" altLang="en-US" sz="1800" dirty="0" smtClean="0"/>
              <a:t>Overflowed for Ariane 5</a:t>
            </a:r>
          </a:p>
          <a:p>
            <a:pPr lvl="2"/>
            <a:r>
              <a:rPr lang="en-US" altLang="en-US" sz="1600" dirty="0" smtClean="0"/>
              <a:t>Used same software</a:t>
            </a:r>
          </a:p>
          <a:p>
            <a:pPr lvl="2"/>
            <a:r>
              <a:rPr lang="en-US" altLang="en-US" sz="1600" dirty="0" smtClean="0"/>
              <a:t>For Ariane 5 larger values were generated</a:t>
            </a:r>
          </a:p>
          <a:p>
            <a:pPr lvl="1"/>
            <a:endParaRPr lang="en-US" altLang="en-US" sz="1800" dirty="0" smtClean="0"/>
          </a:p>
        </p:txBody>
      </p:sp>
      <p:pic>
        <p:nvPicPr>
          <p:cNvPr id="33796" name="Picture 1028" descr="C:\ics\data\arian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22" y="3133492"/>
            <a:ext cx="3766178" cy="37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2519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Floating Point Disasters - </a:t>
            </a:r>
            <a:r>
              <a:rPr lang="en-US" altLang="en-US" dirty="0" smtClean="0"/>
              <a:t>Ariane </a:t>
            </a:r>
            <a:r>
              <a:rPr lang="en-US" altLang="en-US" dirty="0"/>
              <a:t>5</a:t>
            </a:r>
            <a:endParaRPr lang="en-US" altLang="en-US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5750" y="2053259"/>
            <a:ext cx="4577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http://www.around.com/ariane.html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9998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5190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Floating Point Disasters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541" y="999892"/>
            <a:ext cx="8803888" cy="5568176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Scud Missiles get through, 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28 die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In 1991, during the 1st Gulf War, a Patriot missile defense system let a Scud get through, hit a barracks, and kill 28 people. The problem was due to a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floating-point error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when taking the difference of a converted &amp; scaled integer. (Source: Robert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Skeel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"Round-off error cripples Patriot Missile", SIAM News, July 1992.)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Intel Ships and Denies Bugs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In 1994, Intel shipped its first Pentium processors with a floating-point divide bug. The bug was due to bad look-up tables used to speed up quotient calculations. After months of denials, Intel adopted a no-questions replacement policy, costing $300M. (http://www.intel.com/support/processors/pentium/fdiv/)</a:t>
            </a:r>
          </a:p>
        </p:txBody>
      </p:sp>
    </p:spTree>
    <p:extLst>
      <p:ext uri="{BB962C8B-B14F-4D97-AF65-F5344CB8AC3E}">
        <p14:creationId xmlns:p14="http://schemas.microsoft.com/office/powerpoint/2010/main" val="15819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4000" cy="963789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Floating-Point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Multiplication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143000" y="1295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1371600" y="12954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Tahoma" panose="020B0604030504040204" pitchFamily="34" charset="0"/>
              </a:rPr>
              <a:t>E</a:t>
            </a: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2057400" y="12954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3886200" y="1295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4114800" y="12954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Tahoma" panose="020B0604030504040204" pitchFamily="34" charset="0"/>
              </a:rPr>
              <a:t>E</a:t>
            </a:r>
          </a:p>
        </p:txBody>
      </p:sp>
      <p:sp>
        <p:nvSpPr>
          <p:cNvPr id="31752" name="Rectangle 11"/>
          <p:cNvSpPr>
            <a:spLocks noChangeArrowheads="1"/>
          </p:cNvSpPr>
          <p:nvPr/>
        </p:nvSpPr>
        <p:spPr bwMode="auto">
          <a:xfrm>
            <a:off x="4800600" y="12954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31753" name="AutoShape 12"/>
          <p:cNvSpPr>
            <a:spLocks noChangeArrowheads="1"/>
          </p:cNvSpPr>
          <p:nvPr/>
        </p:nvSpPr>
        <p:spPr bwMode="auto">
          <a:xfrm>
            <a:off x="4267200" y="2286000"/>
            <a:ext cx="18288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b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0">
                <a:latin typeface="Tahoma" panose="020B0604030504040204" pitchFamily="34" charset="0"/>
                <a:cs typeface="Times New Roman" panose="02020603050405020304" pitchFamily="18" charset="0"/>
              </a:rPr>
              <a:t>24 by 24</a:t>
            </a:r>
          </a:p>
        </p:txBody>
      </p:sp>
      <p:sp>
        <p:nvSpPr>
          <p:cNvPr id="31754" name="Line 16"/>
          <p:cNvSpPr>
            <a:spLocks noChangeShapeType="1"/>
          </p:cNvSpPr>
          <p:nvPr/>
        </p:nvSpPr>
        <p:spPr bwMode="auto">
          <a:xfrm>
            <a:off x="5486400" y="1524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17"/>
          <p:cNvSpPr>
            <a:spLocks/>
          </p:cNvSpPr>
          <p:nvPr/>
        </p:nvSpPr>
        <p:spPr bwMode="auto">
          <a:xfrm>
            <a:off x="2743200" y="1524000"/>
            <a:ext cx="2133600" cy="762000"/>
          </a:xfrm>
          <a:custGeom>
            <a:avLst/>
            <a:gdLst>
              <a:gd name="T0" fmla="*/ 0 w 1344"/>
              <a:gd name="T1" fmla="*/ 0 h 480"/>
              <a:gd name="T2" fmla="*/ 0 w 1344"/>
              <a:gd name="T3" fmla="*/ 304800 h 480"/>
              <a:gd name="T4" fmla="*/ 2133600 w 1344"/>
              <a:gd name="T5" fmla="*/ 304800 h 480"/>
              <a:gd name="T6" fmla="*/ 2133600 w 1344"/>
              <a:gd name="T7" fmla="*/ 76200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480"/>
              <a:gd name="T14" fmla="*/ 1344 w 134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480">
                <a:moveTo>
                  <a:pt x="0" y="0"/>
                </a:moveTo>
                <a:lnTo>
                  <a:pt x="0" y="192"/>
                </a:lnTo>
                <a:lnTo>
                  <a:pt x="1344" y="192"/>
                </a:lnTo>
                <a:lnTo>
                  <a:pt x="1344" y="4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756" name="Line 18"/>
          <p:cNvSpPr>
            <a:spLocks noChangeShapeType="1"/>
          </p:cNvSpPr>
          <p:nvPr/>
        </p:nvSpPr>
        <p:spPr bwMode="auto">
          <a:xfrm>
            <a:off x="4800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AutoShape 20"/>
          <p:cNvSpPr>
            <a:spLocks noChangeArrowheads="1"/>
          </p:cNvSpPr>
          <p:nvPr/>
        </p:nvSpPr>
        <p:spPr bwMode="auto">
          <a:xfrm>
            <a:off x="4267200" y="3733800"/>
            <a:ext cx="990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0">
                <a:latin typeface="Tahoma" panose="020B0604030504040204" pitchFamily="34" charset="0"/>
              </a:rPr>
              <a:t>round</a:t>
            </a:r>
          </a:p>
        </p:txBody>
      </p:sp>
      <p:sp>
        <p:nvSpPr>
          <p:cNvPr id="31758" name="Freeform 22"/>
          <p:cNvSpPr>
            <a:spLocks/>
          </p:cNvSpPr>
          <p:nvPr/>
        </p:nvSpPr>
        <p:spPr bwMode="auto">
          <a:xfrm>
            <a:off x="5257800" y="3276600"/>
            <a:ext cx="228600" cy="609600"/>
          </a:xfrm>
          <a:custGeom>
            <a:avLst/>
            <a:gdLst>
              <a:gd name="T0" fmla="*/ 228600 w 144"/>
              <a:gd name="T1" fmla="*/ 0 h 384"/>
              <a:gd name="T2" fmla="*/ 228600 w 144"/>
              <a:gd name="T3" fmla="*/ 609600 h 384"/>
              <a:gd name="T4" fmla="*/ 0 w 144"/>
              <a:gd name="T5" fmla="*/ 609600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144" y="0"/>
                </a:moveTo>
                <a:lnTo>
                  <a:pt x="144" y="384"/>
                </a:lnTo>
                <a:lnTo>
                  <a:pt x="0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</a:endParaRPr>
          </a:p>
        </p:txBody>
      </p:sp>
      <p:grpSp>
        <p:nvGrpSpPr>
          <p:cNvPr id="31759" name="Group 26"/>
          <p:cNvGrpSpPr>
            <a:grpSpLocks noChangeAspect="1"/>
          </p:cNvGrpSpPr>
          <p:nvPr/>
        </p:nvGrpSpPr>
        <p:grpSpPr bwMode="auto">
          <a:xfrm rot="5400000">
            <a:off x="949325" y="2152650"/>
            <a:ext cx="784225" cy="396875"/>
            <a:chOff x="3744" y="8496"/>
            <a:chExt cx="1296" cy="582"/>
          </a:xfrm>
        </p:grpSpPr>
        <p:sp>
          <p:nvSpPr>
            <p:cNvPr id="31784" name="Line 27"/>
            <p:cNvSpPr>
              <a:spLocks noChangeAspect="1" noChangeShapeType="1"/>
            </p:cNvSpPr>
            <p:nvPr/>
          </p:nvSpPr>
          <p:spPr bwMode="auto">
            <a:xfrm>
              <a:off x="3744" y="8643"/>
              <a:ext cx="41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28"/>
            <p:cNvSpPr>
              <a:spLocks noChangeAspect="1"/>
            </p:cNvSpPr>
            <p:nvPr/>
          </p:nvSpPr>
          <p:spPr bwMode="auto">
            <a:xfrm>
              <a:off x="4176" y="8499"/>
              <a:ext cx="681" cy="576"/>
            </a:xfrm>
            <a:custGeom>
              <a:avLst/>
              <a:gdLst>
                <a:gd name="T0" fmla="*/ 6 w 681"/>
                <a:gd name="T1" fmla="*/ 0 h 576"/>
                <a:gd name="T2" fmla="*/ 360 w 681"/>
                <a:gd name="T3" fmla="*/ 0 h 576"/>
                <a:gd name="T4" fmla="*/ 429 w 681"/>
                <a:gd name="T5" fmla="*/ 6 h 576"/>
                <a:gd name="T6" fmla="*/ 489 w 681"/>
                <a:gd name="T7" fmla="*/ 24 h 576"/>
                <a:gd name="T8" fmla="*/ 573 w 681"/>
                <a:gd name="T9" fmla="*/ 96 h 576"/>
                <a:gd name="T10" fmla="*/ 633 w 681"/>
                <a:gd name="T11" fmla="*/ 186 h 576"/>
                <a:gd name="T12" fmla="*/ 681 w 681"/>
                <a:gd name="T13" fmla="*/ 288 h 576"/>
                <a:gd name="T14" fmla="*/ 633 w 681"/>
                <a:gd name="T15" fmla="*/ 390 h 576"/>
                <a:gd name="T16" fmla="*/ 567 w 681"/>
                <a:gd name="T17" fmla="*/ 474 h 576"/>
                <a:gd name="T18" fmla="*/ 483 w 681"/>
                <a:gd name="T19" fmla="*/ 546 h 576"/>
                <a:gd name="T20" fmla="*/ 429 w 681"/>
                <a:gd name="T21" fmla="*/ 564 h 576"/>
                <a:gd name="T22" fmla="*/ 369 w 681"/>
                <a:gd name="T23" fmla="*/ 576 h 576"/>
                <a:gd name="T24" fmla="*/ 0 w 681"/>
                <a:gd name="T25" fmla="*/ 576 h 5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1"/>
                <a:gd name="T40" fmla="*/ 0 h 576"/>
                <a:gd name="T41" fmla="*/ 681 w 681"/>
                <a:gd name="T42" fmla="*/ 576 h 5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1" h="576">
                  <a:moveTo>
                    <a:pt x="6" y="0"/>
                  </a:moveTo>
                  <a:lnTo>
                    <a:pt x="360" y="0"/>
                  </a:lnTo>
                  <a:lnTo>
                    <a:pt x="429" y="6"/>
                  </a:lnTo>
                  <a:lnTo>
                    <a:pt x="489" y="24"/>
                  </a:lnTo>
                  <a:lnTo>
                    <a:pt x="573" y="96"/>
                  </a:lnTo>
                  <a:lnTo>
                    <a:pt x="633" y="186"/>
                  </a:lnTo>
                  <a:lnTo>
                    <a:pt x="681" y="288"/>
                  </a:lnTo>
                  <a:lnTo>
                    <a:pt x="633" y="390"/>
                  </a:lnTo>
                  <a:lnTo>
                    <a:pt x="567" y="474"/>
                  </a:lnTo>
                  <a:lnTo>
                    <a:pt x="483" y="546"/>
                  </a:lnTo>
                  <a:lnTo>
                    <a:pt x="429" y="564"/>
                  </a:lnTo>
                  <a:lnTo>
                    <a:pt x="369" y="576"/>
                  </a:lnTo>
                  <a:lnTo>
                    <a:pt x="0" y="576"/>
                  </a:lnTo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31786" name="Freeform 29"/>
            <p:cNvSpPr>
              <a:spLocks noChangeAspect="1"/>
            </p:cNvSpPr>
            <p:nvPr/>
          </p:nvSpPr>
          <p:spPr bwMode="auto">
            <a:xfrm>
              <a:off x="4032" y="8496"/>
              <a:ext cx="144" cy="579"/>
            </a:xfrm>
            <a:custGeom>
              <a:avLst/>
              <a:gdLst>
                <a:gd name="T0" fmla="*/ 0 w 144"/>
                <a:gd name="T1" fmla="*/ 579 h 579"/>
                <a:gd name="T2" fmla="*/ 39 w 144"/>
                <a:gd name="T3" fmla="*/ 564 h 579"/>
                <a:gd name="T4" fmla="*/ 69 w 144"/>
                <a:gd name="T5" fmla="*/ 540 h 579"/>
                <a:gd name="T6" fmla="*/ 111 w 144"/>
                <a:gd name="T7" fmla="*/ 486 h 579"/>
                <a:gd name="T8" fmla="*/ 135 w 144"/>
                <a:gd name="T9" fmla="*/ 384 h 579"/>
                <a:gd name="T10" fmla="*/ 144 w 144"/>
                <a:gd name="T11" fmla="*/ 291 h 579"/>
                <a:gd name="T12" fmla="*/ 135 w 144"/>
                <a:gd name="T13" fmla="*/ 186 h 579"/>
                <a:gd name="T14" fmla="*/ 111 w 144"/>
                <a:gd name="T15" fmla="*/ 102 h 579"/>
                <a:gd name="T16" fmla="*/ 69 w 144"/>
                <a:gd name="T17" fmla="*/ 36 h 579"/>
                <a:gd name="T18" fmla="*/ 39 w 144"/>
                <a:gd name="T19" fmla="*/ 12 h 579"/>
                <a:gd name="T20" fmla="*/ 3 w 144"/>
                <a:gd name="T21" fmla="*/ 0 h 5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579"/>
                <a:gd name="T35" fmla="*/ 144 w 144"/>
                <a:gd name="T36" fmla="*/ 579 h 5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579">
                  <a:moveTo>
                    <a:pt x="0" y="579"/>
                  </a:moveTo>
                  <a:lnTo>
                    <a:pt x="39" y="564"/>
                  </a:lnTo>
                  <a:lnTo>
                    <a:pt x="69" y="540"/>
                  </a:lnTo>
                  <a:lnTo>
                    <a:pt x="111" y="486"/>
                  </a:lnTo>
                  <a:lnTo>
                    <a:pt x="135" y="384"/>
                  </a:lnTo>
                  <a:lnTo>
                    <a:pt x="144" y="291"/>
                  </a:lnTo>
                  <a:lnTo>
                    <a:pt x="135" y="186"/>
                  </a:lnTo>
                  <a:lnTo>
                    <a:pt x="111" y="102"/>
                  </a:lnTo>
                  <a:lnTo>
                    <a:pt x="69" y="36"/>
                  </a:lnTo>
                  <a:lnTo>
                    <a:pt x="39" y="12"/>
                  </a:lnTo>
                  <a:lnTo>
                    <a:pt x="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31787" name="Freeform 30"/>
            <p:cNvSpPr>
              <a:spLocks noChangeAspect="1"/>
            </p:cNvSpPr>
            <p:nvPr/>
          </p:nvSpPr>
          <p:spPr bwMode="auto">
            <a:xfrm>
              <a:off x="4176" y="8499"/>
              <a:ext cx="144" cy="579"/>
            </a:xfrm>
            <a:custGeom>
              <a:avLst/>
              <a:gdLst>
                <a:gd name="T0" fmla="*/ 0 w 144"/>
                <a:gd name="T1" fmla="*/ 579 h 579"/>
                <a:gd name="T2" fmla="*/ 39 w 144"/>
                <a:gd name="T3" fmla="*/ 564 h 579"/>
                <a:gd name="T4" fmla="*/ 69 w 144"/>
                <a:gd name="T5" fmla="*/ 540 h 579"/>
                <a:gd name="T6" fmla="*/ 111 w 144"/>
                <a:gd name="T7" fmla="*/ 486 h 579"/>
                <a:gd name="T8" fmla="*/ 135 w 144"/>
                <a:gd name="T9" fmla="*/ 384 h 579"/>
                <a:gd name="T10" fmla="*/ 144 w 144"/>
                <a:gd name="T11" fmla="*/ 291 h 579"/>
                <a:gd name="T12" fmla="*/ 135 w 144"/>
                <a:gd name="T13" fmla="*/ 186 h 579"/>
                <a:gd name="T14" fmla="*/ 111 w 144"/>
                <a:gd name="T15" fmla="*/ 102 h 579"/>
                <a:gd name="T16" fmla="*/ 69 w 144"/>
                <a:gd name="T17" fmla="*/ 36 h 579"/>
                <a:gd name="T18" fmla="*/ 39 w 144"/>
                <a:gd name="T19" fmla="*/ 12 h 579"/>
                <a:gd name="T20" fmla="*/ 3 w 144"/>
                <a:gd name="T21" fmla="*/ 0 h 5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579"/>
                <a:gd name="T35" fmla="*/ 144 w 144"/>
                <a:gd name="T36" fmla="*/ 579 h 5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579">
                  <a:moveTo>
                    <a:pt x="0" y="579"/>
                  </a:moveTo>
                  <a:lnTo>
                    <a:pt x="39" y="564"/>
                  </a:lnTo>
                  <a:lnTo>
                    <a:pt x="69" y="540"/>
                  </a:lnTo>
                  <a:lnTo>
                    <a:pt x="111" y="486"/>
                  </a:lnTo>
                  <a:lnTo>
                    <a:pt x="135" y="384"/>
                  </a:lnTo>
                  <a:lnTo>
                    <a:pt x="144" y="291"/>
                  </a:lnTo>
                  <a:lnTo>
                    <a:pt x="135" y="186"/>
                  </a:lnTo>
                  <a:lnTo>
                    <a:pt x="111" y="102"/>
                  </a:lnTo>
                  <a:lnTo>
                    <a:pt x="69" y="36"/>
                  </a:lnTo>
                  <a:lnTo>
                    <a:pt x="39" y="12"/>
                  </a:lnTo>
                  <a:lnTo>
                    <a:pt x="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31788" name="Line 31"/>
            <p:cNvSpPr>
              <a:spLocks noChangeAspect="1" noChangeShapeType="1"/>
            </p:cNvSpPr>
            <p:nvPr/>
          </p:nvSpPr>
          <p:spPr bwMode="auto">
            <a:xfrm>
              <a:off x="3744" y="8931"/>
              <a:ext cx="4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32"/>
            <p:cNvSpPr>
              <a:spLocks noChangeAspect="1" noChangeShapeType="1"/>
            </p:cNvSpPr>
            <p:nvPr/>
          </p:nvSpPr>
          <p:spPr bwMode="auto">
            <a:xfrm flipH="1">
              <a:off x="4857" y="8784"/>
              <a:ext cx="1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0" name="Line 73"/>
          <p:cNvSpPr>
            <a:spLocks noChangeShapeType="1"/>
          </p:cNvSpPr>
          <p:nvPr/>
        </p:nvSpPr>
        <p:spPr bwMode="auto">
          <a:xfrm>
            <a:off x="1243013" y="1524000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Freeform 74"/>
          <p:cNvSpPr>
            <a:spLocks/>
          </p:cNvSpPr>
          <p:nvPr/>
        </p:nvSpPr>
        <p:spPr bwMode="auto">
          <a:xfrm>
            <a:off x="1447800" y="1524000"/>
            <a:ext cx="2552700" cy="438150"/>
          </a:xfrm>
          <a:custGeom>
            <a:avLst/>
            <a:gdLst>
              <a:gd name="T0" fmla="*/ 0 w 1584"/>
              <a:gd name="T1" fmla="*/ 438150 h 288"/>
              <a:gd name="T2" fmla="*/ 2552700 w 1584"/>
              <a:gd name="T3" fmla="*/ 438150 h 288"/>
              <a:gd name="T4" fmla="*/ 2552700 w 1584"/>
              <a:gd name="T5" fmla="*/ 0 h 288"/>
              <a:gd name="T6" fmla="*/ 0 60000 65536"/>
              <a:gd name="T7" fmla="*/ 0 60000 65536"/>
              <a:gd name="T8" fmla="*/ 0 60000 65536"/>
              <a:gd name="T9" fmla="*/ 0 w 1584"/>
              <a:gd name="T10" fmla="*/ 0 h 288"/>
              <a:gd name="T11" fmla="*/ 1584 w 158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88">
                <a:moveTo>
                  <a:pt x="0" y="288"/>
                </a:moveTo>
                <a:lnTo>
                  <a:pt x="1584" y="288"/>
                </a:lnTo>
                <a:lnTo>
                  <a:pt x="15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</a:endParaRPr>
          </a:p>
        </p:txBody>
      </p:sp>
      <p:grpSp>
        <p:nvGrpSpPr>
          <p:cNvPr id="31762" name="Group 80"/>
          <p:cNvGrpSpPr>
            <a:grpSpLocks/>
          </p:cNvGrpSpPr>
          <p:nvPr/>
        </p:nvGrpSpPr>
        <p:grpSpPr bwMode="auto">
          <a:xfrm>
            <a:off x="1828800" y="2590800"/>
            <a:ext cx="1752600" cy="576263"/>
            <a:chOff x="960" y="2160"/>
            <a:chExt cx="1104" cy="363"/>
          </a:xfrm>
        </p:grpSpPr>
        <p:sp>
          <p:nvSpPr>
            <p:cNvPr id="31782" name="Freeform 78"/>
            <p:cNvSpPr>
              <a:spLocks/>
            </p:cNvSpPr>
            <p:nvPr/>
          </p:nvSpPr>
          <p:spPr bwMode="auto">
            <a:xfrm>
              <a:off x="960" y="2160"/>
              <a:ext cx="1104" cy="336"/>
            </a:xfrm>
            <a:custGeom>
              <a:avLst/>
              <a:gdLst>
                <a:gd name="T0" fmla="*/ 0 w 2304"/>
                <a:gd name="T1" fmla="*/ 0 h 912"/>
                <a:gd name="T2" fmla="*/ 483 w 2304"/>
                <a:gd name="T3" fmla="*/ 0 h 912"/>
                <a:gd name="T4" fmla="*/ 552 w 2304"/>
                <a:gd name="T5" fmla="*/ 53 h 912"/>
                <a:gd name="T6" fmla="*/ 621 w 2304"/>
                <a:gd name="T7" fmla="*/ 0 h 912"/>
                <a:gd name="T8" fmla="*/ 1104 w 2304"/>
                <a:gd name="T9" fmla="*/ 0 h 912"/>
                <a:gd name="T10" fmla="*/ 828 w 2304"/>
                <a:gd name="T11" fmla="*/ 336 h 912"/>
                <a:gd name="T12" fmla="*/ 276 w 2304"/>
                <a:gd name="T13" fmla="*/ 336 h 912"/>
                <a:gd name="T14" fmla="*/ 0 w 2304"/>
                <a:gd name="T15" fmla="*/ 0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4"/>
                <a:gd name="T25" fmla="*/ 0 h 912"/>
                <a:gd name="T26" fmla="*/ 2304 w 2304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4" h="912">
                  <a:moveTo>
                    <a:pt x="0" y="0"/>
                  </a:moveTo>
                  <a:lnTo>
                    <a:pt x="1008" y="0"/>
                  </a:lnTo>
                  <a:lnTo>
                    <a:pt x="1152" y="144"/>
                  </a:lnTo>
                  <a:lnTo>
                    <a:pt x="1296" y="0"/>
                  </a:lnTo>
                  <a:lnTo>
                    <a:pt x="2304" y="0"/>
                  </a:lnTo>
                  <a:lnTo>
                    <a:pt x="1728" y="912"/>
                  </a:lnTo>
                  <a:lnTo>
                    <a:pt x="576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31783" name="Text Box 79"/>
            <p:cNvSpPr txBox="1">
              <a:spLocks noChangeArrowheads="1"/>
            </p:cNvSpPr>
            <p:nvPr/>
          </p:nvSpPr>
          <p:spPr bwMode="auto">
            <a:xfrm>
              <a:off x="1292" y="2193"/>
              <a:ext cx="4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0">
                  <a:latin typeface="Tahoma" panose="020B0604030504040204" pitchFamily="34" charset="0"/>
                </a:rPr>
                <a:t>Small</a:t>
              </a:r>
              <a:br>
                <a:rPr lang="en-US" altLang="en-US" sz="1400" b="0">
                  <a:latin typeface="Tahoma" panose="020B0604030504040204" pitchFamily="34" charset="0"/>
                </a:rPr>
              </a:br>
              <a:r>
                <a:rPr lang="en-US" altLang="en-US" sz="1400" b="0">
                  <a:latin typeface="Tahoma" panose="020B0604030504040204" pitchFamily="34" charset="0"/>
                </a:rPr>
                <a:t>ADDER</a:t>
              </a:r>
            </a:p>
          </p:txBody>
        </p:sp>
      </p:grpSp>
      <p:sp>
        <p:nvSpPr>
          <p:cNvPr id="31763" name="AutoShape 87"/>
          <p:cNvSpPr>
            <a:spLocks noChangeArrowheads="1"/>
          </p:cNvSpPr>
          <p:nvPr/>
        </p:nvSpPr>
        <p:spPr bwMode="auto">
          <a:xfrm>
            <a:off x="4114800" y="4456113"/>
            <a:ext cx="1371600" cy="496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0">
                <a:latin typeface="Tahoma" panose="020B0604030504040204" pitchFamily="34" charset="0"/>
              </a:rPr>
              <a:t>Mux</a:t>
            </a:r>
            <a:r>
              <a:rPr lang="en-US" altLang="en-US" b="0">
                <a:latin typeface="Tahoma" panose="020B0604030504040204" pitchFamily="34" charset="0"/>
              </a:rPr>
              <a:t/>
            </a:r>
            <a:br>
              <a:rPr lang="en-US" altLang="en-US" b="0">
                <a:latin typeface="Tahoma" panose="020B0604030504040204" pitchFamily="34" charset="0"/>
              </a:rPr>
            </a:br>
            <a:r>
              <a:rPr lang="en-US" altLang="en-US" sz="1200" b="0">
                <a:latin typeface="Tahoma" panose="020B0604030504040204" pitchFamily="34" charset="0"/>
              </a:rPr>
              <a:t>(Shift Right by 1)</a:t>
            </a:r>
          </a:p>
        </p:txBody>
      </p:sp>
      <p:sp>
        <p:nvSpPr>
          <p:cNvPr id="31764" name="Line 89"/>
          <p:cNvSpPr>
            <a:spLocks noChangeShapeType="1"/>
          </p:cNvSpPr>
          <p:nvPr/>
        </p:nvSpPr>
        <p:spPr bwMode="auto">
          <a:xfrm>
            <a:off x="4800600" y="4114800"/>
            <a:ext cx="0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Oval 90"/>
          <p:cNvSpPr>
            <a:spLocks noChangeArrowheads="1"/>
          </p:cNvSpPr>
          <p:nvPr/>
        </p:nvSpPr>
        <p:spPr bwMode="auto">
          <a:xfrm>
            <a:off x="3505200" y="3276600"/>
            <a:ext cx="762000" cy="4572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Tahoma" panose="020B0604030504040204" pitchFamily="34" charset="0"/>
              </a:rPr>
              <a:t>Control</a:t>
            </a:r>
          </a:p>
        </p:txBody>
      </p:sp>
      <p:sp>
        <p:nvSpPr>
          <p:cNvPr id="31766" name="AutoShape 94"/>
          <p:cNvSpPr>
            <a:spLocks noChangeArrowheads="1"/>
          </p:cNvSpPr>
          <p:nvPr/>
        </p:nvSpPr>
        <p:spPr bwMode="auto">
          <a:xfrm>
            <a:off x="2247900" y="3352800"/>
            <a:ext cx="990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0">
                <a:latin typeface="Tahoma" panose="020B0604030504040204" pitchFamily="34" charset="0"/>
              </a:rPr>
              <a:t>Subtract 127</a:t>
            </a:r>
          </a:p>
        </p:txBody>
      </p:sp>
      <p:sp>
        <p:nvSpPr>
          <p:cNvPr id="31767" name="Line 95"/>
          <p:cNvSpPr>
            <a:spLocks noChangeShapeType="1"/>
          </p:cNvSpPr>
          <p:nvPr/>
        </p:nvSpPr>
        <p:spPr bwMode="auto">
          <a:xfrm>
            <a:off x="27432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Freeform 96"/>
          <p:cNvSpPr>
            <a:spLocks/>
          </p:cNvSpPr>
          <p:nvPr/>
        </p:nvSpPr>
        <p:spPr bwMode="auto">
          <a:xfrm>
            <a:off x="1752600" y="1524000"/>
            <a:ext cx="457200" cy="1066800"/>
          </a:xfrm>
          <a:custGeom>
            <a:avLst/>
            <a:gdLst>
              <a:gd name="T0" fmla="*/ 0 w 288"/>
              <a:gd name="T1" fmla="*/ 0 h 672"/>
              <a:gd name="T2" fmla="*/ 0 w 288"/>
              <a:gd name="T3" fmla="*/ 609600 h 672"/>
              <a:gd name="T4" fmla="*/ 457200 w 288"/>
              <a:gd name="T5" fmla="*/ 609600 h 672"/>
              <a:gd name="T6" fmla="*/ 457200 w 288"/>
              <a:gd name="T7" fmla="*/ 106680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672"/>
              <a:gd name="T14" fmla="*/ 288 w 28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672">
                <a:moveTo>
                  <a:pt x="0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769" name="Freeform 98"/>
          <p:cNvSpPr>
            <a:spLocks/>
          </p:cNvSpPr>
          <p:nvPr/>
        </p:nvSpPr>
        <p:spPr bwMode="auto">
          <a:xfrm>
            <a:off x="3124200" y="1524000"/>
            <a:ext cx="1371600" cy="1066800"/>
          </a:xfrm>
          <a:custGeom>
            <a:avLst/>
            <a:gdLst>
              <a:gd name="T0" fmla="*/ 1371600 w 864"/>
              <a:gd name="T1" fmla="*/ 0 h 672"/>
              <a:gd name="T2" fmla="*/ 1371600 w 864"/>
              <a:gd name="T3" fmla="*/ 609600 h 672"/>
              <a:gd name="T4" fmla="*/ 0 w 864"/>
              <a:gd name="T5" fmla="*/ 609600 h 672"/>
              <a:gd name="T6" fmla="*/ 0 w 864"/>
              <a:gd name="T7" fmla="*/ 106680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672"/>
              <a:gd name="T14" fmla="*/ 864 w 864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672">
                <a:moveTo>
                  <a:pt x="864" y="0"/>
                </a:moveTo>
                <a:lnTo>
                  <a:pt x="864" y="384"/>
                </a:lnTo>
                <a:lnTo>
                  <a:pt x="0" y="384"/>
                </a:lnTo>
                <a:lnTo>
                  <a:pt x="0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770" name="AutoShape 99"/>
          <p:cNvSpPr>
            <a:spLocks noChangeArrowheads="1"/>
          </p:cNvSpPr>
          <p:nvPr/>
        </p:nvSpPr>
        <p:spPr bwMode="auto">
          <a:xfrm>
            <a:off x="2209800" y="3962400"/>
            <a:ext cx="990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0">
                <a:latin typeface="Tahoma" panose="020B0604030504040204" pitchFamily="34" charset="0"/>
              </a:rPr>
              <a:t>Add 1</a:t>
            </a:r>
          </a:p>
        </p:txBody>
      </p:sp>
      <p:sp>
        <p:nvSpPr>
          <p:cNvPr id="31771" name="Line 100"/>
          <p:cNvSpPr>
            <a:spLocks noChangeShapeType="1"/>
          </p:cNvSpPr>
          <p:nvPr/>
        </p:nvSpPr>
        <p:spPr bwMode="auto">
          <a:xfrm>
            <a:off x="2743200" y="3733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101"/>
          <p:cNvSpPr>
            <a:spLocks noChangeShapeType="1"/>
          </p:cNvSpPr>
          <p:nvPr/>
        </p:nvSpPr>
        <p:spPr bwMode="auto">
          <a:xfrm flipH="1">
            <a:off x="3200400" y="3657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Freeform 104"/>
          <p:cNvSpPr>
            <a:spLocks/>
          </p:cNvSpPr>
          <p:nvPr/>
        </p:nvSpPr>
        <p:spPr bwMode="auto">
          <a:xfrm>
            <a:off x="3886200" y="3733800"/>
            <a:ext cx="228600" cy="990600"/>
          </a:xfrm>
          <a:custGeom>
            <a:avLst/>
            <a:gdLst>
              <a:gd name="T0" fmla="*/ 0 w 144"/>
              <a:gd name="T1" fmla="*/ 0 h 624"/>
              <a:gd name="T2" fmla="*/ 0 w 144"/>
              <a:gd name="T3" fmla="*/ 762000 h 624"/>
              <a:gd name="T4" fmla="*/ 0 w 144"/>
              <a:gd name="T5" fmla="*/ 990600 h 624"/>
              <a:gd name="T6" fmla="*/ 228600 w 144"/>
              <a:gd name="T7" fmla="*/ 99060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624"/>
              <a:gd name="T14" fmla="*/ 144 w 14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624">
                <a:moveTo>
                  <a:pt x="0" y="0"/>
                </a:moveTo>
                <a:lnTo>
                  <a:pt x="0" y="480"/>
                </a:lnTo>
                <a:lnTo>
                  <a:pt x="0" y="624"/>
                </a:lnTo>
                <a:lnTo>
                  <a:pt x="144" y="6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774" name="Rectangle 105"/>
          <p:cNvSpPr>
            <a:spLocks noChangeArrowheads="1"/>
          </p:cNvSpPr>
          <p:nvPr/>
        </p:nvSpPr>
        <p:spPr bwMode="auto">
          <a:xfrm>
            <a:off x="2438400" y="5486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31775" name="Rectangle 106"/>
          <p:cNvSpPr>
            <a:spLocks noChangeArrowheads="1"/>
          </p:cNvSpPr>
          <p:nvPr/>
        </p:nvSpPr>
        <p:spPr bwMode="auto">
          <a:xfrm>
            <a:off x="2667000" y="54864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Tahoma" panose="020B0604030504040204" pitchFamily="34" charset="0"/>
              </a:rPr>
              <a:t>E</a:t>
            </a:r>
          </a:p>
        </p:txBody>
      </p:sp>
      <p:sp>
        <p:nvSpPr>
          <p:cNvPr id="31776" name="Rectangle 107"/>
          <p:cNvSpPr>
            <a:spLocks noChangeArrowheads="1"/>
          </p:cNvSpPr>
          <p:nvPr/>
        </p:nvSpPr>
        <p:spPr bwMode="auto">
          <a:xfrm>
            <a:off x="3352800" y="54864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Tahoma" panose="020B0604030504040204" pitchFamily="34" charset="0"/>
              </a:rPr>
              <a:t>F</a:t>
            </a:r>
          </a:p>
        </p:txBody>
      </p:sp>
      <p:cxnSp>
        <p:nvCxnSpPr>
          <p:cNvPr id="31777" name="AutoShape 109"/>
          <p:cNvCxnSpPr>
            <a:cxnSpLocks noChangeShapeType="1"/>
            <a:stCxn id="31763" idx="2"/>
            <a:endCxn id="31776" idx="0"/>
          </p:cNvCxnSpPr>
          <p:nvPr/>
        </p:nvCxnSpPr>
        <p:spPr bwMode="auto">
          <a:xfrm rot="5400000">
            <a:off x="4171950" y="4857750"/>
            <a:ext cx="533400" cy="723900"/>
          </a:xfrm>
          <a:prstGeom prst="bentConnector3">
            <a:avLst>
              <a:gd name="adj1" fmla="val 4970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8" name="AutoShape 110"/>
          <p:cNvCxnSpPr>
            <a:cxnSpLocks noChangeShapeType="1"/>
            <a:stCxn id="31770" idx="2"/>
            <a:endCxn id="31775" idx="0"/>
          </p:cNvCxnSpPr>
          <p:nvPr/>
        </p:nvCxnSpPr>
        <p:spPr bwMode="auto">
          <a:xfrm rot="16200000" flipH="1">
            <a:off x="2286000" y="4762500"/>
            <a:ext cx="1143000" cy="304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9" name="Freeform 112"/>
          <p:cNvSpPr>
            <a:spLocks/>
          </p:cNvSpPr>
          <p:nvPr/>
        </p:nvSpPr>
        <p:spPr bwMode="auto">
          <a:xfrm>
            <a:off x="1333500" y="2743200"/>
            <a:ext cx="1219200" cy="2743200"/>
          </a:xfrm>
          <a:custGeom>
            <a:avLst/>
            <a:gdLst>
              <a:gd name="T0" fmla="*/ 0 w 720"/>
              <a:gd name="T1" fmla="*/ 0 h 1728"/>
              <a:gd name="T2" fmla="*/ 0 w 720"/>
              <a:gd name="T3" fmla="*/ 1905000 h 1728"/>
              <a:gd name="T4" fmla="*/ 1219200 w 720"/>
              <a:gd name="T5" fmla="*/ 1905000 h 1728"/>
              <a:gd name="T6" fmla="*/ 1219200 w 720"/>
              <a:gd name="T7" fmla="*/ 2743200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1728"/>
              <a:gd name="T14" fmla="*/ 720 w 720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1728">
                <a:moveTo>
                  <a:pt x="0" y="0"/>
                </a:moveTo>
                <a:lnTo>
                  <a:pt x="0" y="1200"/>
                </a:lnTo>
                <a:lnTo>
                  <a:pt x="720" y="1200"/>
                </a:lnTo>
                <a:lnTo>
                  <a:pt x="720" y="17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780" name="Text Box 113"/>
          <p:cNvSpPr txBox="1">
            <a:spLocks noChangeArrowheads="1"/>
          </p:cNvSpPr>
          <p:nvPr/>
        </p:nvSpPr>
        <p:spPr bwMode="auto">
          <a:xfrm>
            <a:off x="6516688" y="1066800"/>
            <a:ext cx="25511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CC0000"/>
                </a:solidFill>
                <a:latin typeface="Tahoma" panose="020B0604030504040204" pitchFamily="34" charset="0"/>
              </a:rPr>
              <a:t>Step 1:</a:t>
            </a:r>
          </a:p>
          <a:p>
            <a:pPr algn="l"/>
            <a:r>
              <a:rPr lang="en-US" altLang="en-US" sz="1800" b="0">
                <a:latin typeface="Tahoma" panose="020B0604030504040204" pitchFamily="34" charset="0"/>
              </a:rPr>
              <a:t>  Multiply significands</a:t>
            </a:r>
          </a:p>
          <a:p>
            <a:pPr algn="l"/>
            <a:r>
              <a:rPr lang="en-US" altLang="en-US" sz="1800" b="0">
                <a:latin typeface="Tahoma" panose="020B0604030504040204" pitchFamily="34" charset="0"/>
              </a:rPr>
              <a:t>  Add exponents</a:t>
            </a:r>
          </a:p>
          <a:p>
            <a:pPr algn="l"/>
            <a:endParaRPr lang="en-US" altLang="en-US" sz="1800" b="0">
              <a:latin typeface="Tahoma" panose="020B0604030504040204" pitchFamily="34" charset="0"/>
            </a:endParaRPr>
          </a:p>
          <a:p>
            <a:pPr algn="l"/>
            <a:r>
              <a:rPr lang="en-US" altLang="en-US" sz="1800" b="0">
                <a:latin typeface="Tahoma" panose="020B0604030504040204" pitchFamily="34" charset="0"/>
              </a:rPr>
              <a:t>  E</a:t>
            </a:r>
            <a:r>
              <a:rPr lang="en-US" altLang="en-US" sz="1800" b="0" baseline="-25000">
                <a:latin typeface="Tahoma" panose="020B0604030504040204" pitchFamily="34" charset="0"/>
              </a:rPr>
              <a:t>R</a:t>
            </a:r>
            <a:r>
              <a:rPr lang="en-US" altLang="en-US" sz="1800" b="0">
                <a:latin typeface="Tahoma" panose="020B0604030504040204" pitchFamily="34" charset="0"/>
              </a:rPr>
              <a:t> = E</a:t>
            </a:r>
            <a:r>
              <a:rPr lang="en-US" altLang="en-US" sz="1800" b="0" baseline="-25000">
                <a:latin typeface="Tahoma" panose="020B0604030504040204" pitchFamily="34" charset="0"/>
              </a:rPr>
              <a:t>1</a:t>
            </a:r>
            <a:r>
              <a:rPr lang="en-US" altLang="en-US" sz="1800" b="0">
                <a:latin typeface="Tahoma" panose="020B0604030504040204" pitchFamily="34" charset="0"/>
              </a:rPr>
              <a:t> + E</a:t>
            </a:r>
            <a:r>
              <a:rPr lang="en-US" altLang="en-US" sz="1800" b="0" baseline="-25000">
                <a:latin typeface="Tahoma" panose="020B0604030504040204" pitchFamily="34" charset="0"/>
              </a:rPr>
              <a:t>2</a:t>
            </a:r>
            <a:r>
              <a:rPr lang="en-US" altLang="en-US" sz="1800" b="0">
                <a:latin typeface="Tahoma" panose="020B0604030504040204" pitchFamily="34" charset="0"/>
              </a:rPr>
              <a:t> -127</a:t>
            </a:r>
          </a:p>
          <a:p>
            <a:pPr algn="l"/>
            <a:endParaRPr lang="en-US" altLang="en-US" sz="1800" b="0">
              <a:latin typeface="Tahoma" panose="020B0604030504040204" pitchFamily="34" charset="0"/>
            </a:endParaRPr>
          </a:p>
          <a:p>
            <a:pPr algn="l"/>
            <a:r>
              <a:rPr lang="en-US" altLang="en-US" sz="1800" b="0">
                <a:latin typeface="Tahoma" panose="020B0604030504040204" pitchFamily="34" charset="0"/>
              </a:rPr>
              <a:t>  (do not need twice </a:t>
            </a:r>
            <a:br>
              <a:rPr lang="en-US" altLang="en-US" sz="1800" b="0">
                <a:latin typeface="Tahoma" panose="020B0604030504040204" pitchFamily="34" charset="0"/>
              </a:rPr>
            </a:br>
            <a:r>
              <a:rPr lang="en-US" altLang="en-US" sz="1800" b="0">
                <a:latin typeface="Tahoma" panose="020B0604030504040204" pitchFamily="34" charset="0"/>
              </a:rPr>
              <a:t>  the bias)</a:t>
            </a:r>
          </a:p>
          <a:p>
            <a:pPr algn="l"/>
            <a:endParaRPr lang="en-US" altLang="en-US" sz="1800" b="0">
              <a:latin typeface="Tahoma" panose="020B0604030504040204" pitchFamily="34" charset="0"/>
            </a:endParaRPr>
          </a:p>
          <a:p>
            <a:pPr algn="l"/>
            <a:r>
              <a:rPr lang="en-US" altLang="en-US" sz="1800" b="0">
                <a:solidFill>
                  <a:srgbClr val="CC0000"/>
                </a:solidFill>
                <a:latin typeface="Tahoma" panose="020B0604030504040204" pitchFamily="34" charset="0"/>
              </a:rPr>
              <a:t>Step 2:</a:t>
            </a:r>
          </a:p>
          <a:p>
            <a:pPr algn="l"/>
            <a:r>
              <a:rPr lang="en-US" altLang="en-US" sz="1800" b="0">
                <a:latin typeface="Tahoma" panose="020B0604030504040204" pitchFamily="34" charset="0"/>
              </a:rPr>
              <a:t>  Normalize result</a:t>
            </a:r>
          </a:p>
          <a:p>
            <a:pPr algn="l"/>
            <a:r>
              <a:rPr lang="en-US" altLang="en-US" sz="1800" b="0">
                <a:latin typeface="Tahoma" panose="020B0604030504040204" pitchFamily="34" charset="0"/>
              </a:rPr>
              <a:t>  (Result of </a:t>
            </a:r>
            <a:br>
              <a:rPr lang="en-US" altLang="en-US" sz="1800" b="0">
                <a:latin typeface="Tahoma" panose="020B0604030504040204" pitchFamily="34" charset="0"/>
              </a:rPr>
            </a:br>
            <a:r>
              <a:rPr lang="en-US" altLang="en-US" sz="1800" b="0">
                <a:latin typeface="Tahoma" panose="020B0604030504040204" pitchFamily="34" charset="0"/>
              </a:rPr>
              <a:t>     [1,2) *[1.2) = [1,4)</a:t>
            </a:r>
          </a:p>
          <a:p>
            <a:pPr algn="l"/>
            <a:r>
              <a:rPr lang="en-US" altLang="en-US" sz="1800" b="0">
                <a:latin typeface="Tahoma" panose="020B0604030504040204" pitchFamily="34" charset="0"/>
              </a:rPr>
              <a:t>   at most we shift</a:t>
            </a:r>
            <a:br>
              <a:rPr lang="en-US" altLang="en-US" sz="1800" b="0">
                <a:latin typeface="Tahoma" panose="020B0604030504040204" pitchFamily="34" charset="0"/>
              </a:rPr>
            </a:br>
            <a:r>
              <a:rPr lang="en-US" altLang="en-US" sz="1800" b="0">
                <a:latin typeface="Tahoma" panose="020B0604030504040204" pitchFamily="34" charset="0"/>
              </a:rPr>
              <a:t>   right one bit, and</a:t>
            </a:r>
            <a:br>
              <a:rPr lang="en-US" altLang="en-US" sz="1800" b="0">
                <a:latin typeface="Tahoma" panose="020B0604030504040204" pitchFamily="34" charset="0"/>
              </a:rPr>
            </a:br>
            <a:r>
              <a:rPr lang="en-US" altLang="en-US" sz="1800" b="0">
                <a:latin typeface="Tahoma" panose="020B0604030504040204" pitchFamily="34" charset="0"/>
              </a:rPr>
              <a:t>   fix exponent</a:t>
            </a:r>
          </a:p>
          <a:p>
            <a:pPr algn="l"/>
            <a:r>
              <a:rPr lang="en-US" altLang="en-US" sz="1800" b="0"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31781" name="Freeform 114"/>
          <p:cNvSpPr>
            <a:spLocks/>
          </p:cNvSpPr>
          <p:nvPr/>
        </p:nvSpPr>
        <p:spPr bwMode="auto">
          <a:xfrm>
            <a:off x="4038600" y="3733800"/>
            <a:ext cx="762000" cy="533400"/>
          </a:xfrm>
          <a:custGeom>
            <a:avLst/>
            <a:gdLst>
              <a:gd name="T0" fmla="*/ 762000 w 432"/>
              <a:gd name="T1" fmla="*/ 533400 h 384"/>
              <a:gd name="T2" fmla="*/ 0 w 432"/>
              <a:gd name="T3" fmla="*/ 533400 h 384"/>
              <a:gd name="T4" fmla="*/ 0 w 432"/>
              <a:gd name="T5" fmla="*/ 0 h 384"/>
              <a:gd name="T6" fmla="*/ 0 60000 65536"/>
              <a:gd name="T7" fmla="*/ 0 60000 65536"/>
              <a:gd name="T8" fmla="*/ 0 60000 65536"/>
              <a:gd name="T9" fmla="*/ 0 w 432"/>
              <a:gd name="T10" fmla="*/ 0 h 384"/>
              <a:gd name="T11" fmla="*/ 432 w 43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84">
                <a:moveTo>
                  <a:pt x="432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599" y="6049108"/>
            <a:ext cx="414996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 not worry about the details as for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7854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Floating-Point Addition</a:t>
            </a:r>
          </a:p>
        </p:txBody>
      </p:sp>
      <p:pic>
        <p:nvPicPr>
          <p:cNvPr id="32771" name="Picture 5" descr="FPAd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66800"/>
            <a:ext cx="68389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46" y="6513396"/>
            <a:ext cx="414996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  not worry about the details as for now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6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9" y="1371600"/>
            <a:ext cx="7968641" cy="4878888"/>
          </a:xfrm>
          <a:extLst>
            <a:ext uri="{909E8E84-426E-40DD-AFC4-6F175D3DCCD1}">
              <a14:hiddenFill xmlns:a14="http://schemas.microsoft.com/office/drawing/2010/main">
                <a:solidFill>
                  <a:srgbClr val="E4F5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sz="2600" dirty="0" smtClean="0">
                <a:latin typeface="Arial" panose="020B0604020202020204" pitchFamily="34" charset="0"/>
              </a:rPr>
              <a:t>The IEEE has established a standard for floating-point numbers</a:t>
            </a:r>
          </a:p>
          <a:p>
            <a:pPr>
              <a:spcBef>
                <a:spcPct val="40000"/>
              </a:spcBef>
            </a:pPr>
            <a:endParaRPr lang="en-US" altLang="en-US" sz="2600" dirty="0" smtClean="0">
              <a:latin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en-US" altLang="en-US" sz="2600" dirty="0" smtClean="0">
                <a:latin typeface="Arial" panose="020B0604020202020204" pitchFamily="34" charset="0"/>
              </a:rPr>
              <a:t>The IEEE-754 </a:t>
            </a:r>
            <a:r>
              <a:rPr lang="en-US" altLang="en-US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single precision</a:t>
            </a:r>
            <a:r>
              <a:rPr lang="en-US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600" dirty="0" smtClean="0">
                <a:latin typeface="Arial" panose="020B0604020202020204" pitchFamily="34" charset="0"/>
              </a:rPr>
              <a:t>floating point standard uses an </a:t>
            </a:r>
            <a:r>
              <a:rPr lang="en-US" altLang="en-US" sz="2600" dirty="0" smtClean="0">
                <a:solidFill>
                  <a:srgbClr val="00B050"/>
                </a:solidFill>
                <a:latin typeface="Arial" panose="020B0604020202020204" pitchFamily="34" charset="0"/>
              </a:rPr>
              <a:t>8-bit exponent </a:t>
            </a:r>
            <a:r>
              <a:rPr lang="en-US" altLang="en-US" sz="2600" dirty="0" smtClean="0">
                <a:latin typeface="Arial" panose="020B0604020202020204" pitchFamily="34" charset="0"/>
              </a:rPr>
              <a:t>(</a:t>
            </a:r>
            <a:r>
              <a:rPr lang="en-US" altLang="en-US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with a bias of 127</a:t>
            </a:r>
            <a:r>
              <a:rPr lang="en-US" altLang="en-US" sz="2600" dirty="0" smtClean="0">
                <a:latin typeface="Arial" panose="020B0604020202020204" pitchFamily="34" charset="0"/>
              </a:rPr>
              <a:t>) and a </a:t>
            </a:r>
            <a:r>
              <a:rPr lang="en-US" altLang="en-US" sz="2600" dirty="0" smtClean="0">
                <a:solidFill>
                  <a:srgbClr val="00B050"/>
                </a:solidFill>
                <a:latin typeface="Arial" panose="020B0604020202020204" pitchFamily="34" charset="0"/>
              </a:rPr>
              <a:t>23-bit significand</a:t>
            </a:r>
            <a:r>
              <a:rPr lang="en-US" altLang="en-US" sz="2600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40000"/>
              </a:spcBef>
            </a:pPr>
            <a:endParaRPr lang="en-US" altLang="en-US" sz="2600" dirty="0" smtClean="0">
              <a:latin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en-US" altLang="en-US" sz="2600" dirty="0" smtClean="0">
                <a:latin typeface="Arial" panose="020B0604020202020204" pitchFamily="34" charset="0"/>
              </a:rPr>
              <a:t>The IEEE-754 </a:t>
            </a:r>
            <a:r>
              <a:rPr lang="en-US" altLang="en-US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double precision</a:t>
            </a:r>
            <a:r>
              <a:rPr lang="en-US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2600" dirty="0" smtClean="0">
                <a:latin typeface="Arial" panose="020B0604020202020204" pitchFamily="34" charset="0"/>
              </a:rPr>
              <a:t>standard uses an </a:t>
            </a:r>
            <a:r>
              <a:rPr lang="en-US" altLang="en-US" sz="2600" dirty="0" smtClean="0">
                <a:solidFill>
                  <a:srgbClr val="00B050"/>
                </a:solidFill>
                <a:latin typeface="Arial" panose="020B0604020202020204" pitchFamily="34" charset="0"/>
              </a:rPr>
              <a:t>11-bit exponent </a:t>
            </a:r>
            <a:r>
              <a:rPr lang="en-US" altLang="en-US" sz="2600" dirty="0" smtClean="0">
                <a:latin typeface="Arial" panose="020B0604020202020204" pitchFamily="34" charset="0"/>
              </a:rPr>
              <a:t>(</a:t>
            </a:r>
            <a:r>
              <a:rPr lang="en-US" altLang="en-US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with a bias of 1023</a:t>
            </a:r>
            <a:r>
              <a:rPr lang="en-US" altLang="en-US" sz="2600" dirty="0" smtClean="0">
                <a:latin typeface="Arial" panose="020B0604020202020204" pitchFamily="34" charset="0"/>
              </a:rPr>
              <a:t>) and a </a:t>
            </a:r>
            <a:r>
              <a:rPr lang="en-US" altLang="en-US" sz="2600" dirty="0" smtClean="0">
                <a:solidFill>
                  <a:srgbClr val="00B050"/>
                </a:solidFill>
                <a:latin typeface="Arial" panose="020B0604020202020204" pitchFamily="34" charset="0"/>
              </a:rPr>
              <a:t>52-bit significand.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58000" cy="547688"/>
          </a:xfrm>
          <a:noFill/>
        </p:spPr>
        <p:txBody>
          <a:bodyPr/>
          <a:lstStyle/>
          <a:p>
            <a:r>
              <a:rPr lang="en-US" altLang="en-US" smtClean="0"/>
              <a:t>Floating-Point Standards </a:t>
            </a:r>
          </a:p>
        </p:txBody>
      </p:sp>
    </p:spTree>
    <p:extLst>
      <p:ext uri="{BB962C8B-B14F-4D97-AF65-F5344CB8AC3E}">
        <p14:creationId xmlns:p14="http://schemas.microsoft.com/office/powerpoint/2010/main" val="8357163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3678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MIPS Floating Point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236" y="713678"/>
            <a:ext cx="8703527" cy="5657385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Floating point “Co-processor”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32 Floating point registers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separate from 32 general purpose registers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32 bits wide each</a:t>
            </a:r>
          </a:p>
          <a:p>
            <a:pPr lvl="2"/>
            <a:r>
              <a:rPr lang="en-US" altLang="en-US" sz="2000" dirty="0" smtClean="0">
                <a:ea typeface="ＭＳ Ｐゴシック" panose="020B0600070205080204" pitchFamily="34" charset="-128"/>
              </a:rPr>
              <a:t>use an even-odd pair for double precision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Instructions:</a:t>
            </a:r>
          </a:p>
          <a:p>
            <a:pPr lvl="1"/>
            <a:r>
              <a:rPr lang="en-US" altLang="en-US" sz="2400" dirty="0" err="1" smtClean="0">
                <a:ea typeface="ＭＳ Ｐゴシック" panose="020B0600070205080204" pitchFamily="34" charset="-128"/>
              </a:rPr>
              <a:t>add.d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fs,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	#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= fs +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 double precision</a:t>
            </a:r>
          </a:p>
          <a:p>
            <a:pPr lvl="1"/>
            <a:r>
              <a:rPr lang="en-US" altLang="en-US" sz="2400" dirty="0" err="1" smtClean="0">
                <a:ea typeface="ＭＳ Ｐゴシック" panose="020B0600070205080204" pitchFamily="34" charset="-128"/>
              </a:rPr>
              <a:t>add.s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fs,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	#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= fs +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 single precision</a:t>
            </a:r>
          </a:p>
          <a:p>
            <a:pPr lvl="1"/>
            <a:r>
              <a:rPr lang="en-US" altLang="en-US" sz="2400" dirty="0" err="1" smtClean="0">
                <a:ea typeface="ＭＳ Ｐゴシック" panose="020B0600070205080204" pitchFamily="34" charset="-128"/>
              </a:rPr>
              <a:t>sub.d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sub.s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mul.d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mul.s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div.d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div.s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abs.d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abs.s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 err="1" smtClean="0">
                <a:ea typeface="ＭＳ Ｐゴシック" panose="020B0600070205080204" pitchFamily="34" charset="-128"/>
              </a:rPr>
              <a:t>l.d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address	# load a double from address</a:t>
            </a:r>
          </a:p>
          <a:p>
            <a:pPr lvl="1"/>
            <a:r>
              <a:rPr lang="en-US" altLang="en-US" sz="2400" dirty="0" err="1" smtClean="0">
                <a:ea typeface="ＭＳ Ｐゴシック" panose="020B0600070205080204" pitchFamily="34" charset="-128"/>
              </a:rPr>
              <a:t>l.s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s.d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s.s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Conversion instructions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Compare instructions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Branch (bc1t, bc1f)</a:t>
            </a:r>
          </a:p>
          <a:p>
            <a:pPr lvl="1"/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0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5191" y="791736"/>
            <a:ext cx="7627433" cy="544179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BCD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(Binary Coded Decimal)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990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BCD (Binary Coded Decimal)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305800" cy="4114800"/>
          </a:xfrm>
        </p:spPr>
        <p:txBody>
          <a:bodyPr/>
          <a:lstStyle/>
          <a:p>
            <a:pPr eaLnBrk="1" hangingPunct="1"/>
            <a:r>
              <a:rPr lang="en-US" smtClean="0"/>
              <a:t>Used in early 4-bit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P</a:t>
            </a:r>
          </a:p>
          <a:p>
            <a:pPr eaLnBrk="1" hangingPunct="1"/>
            <a:r>
              <a:rPr lang="en-US" smtClean="0"/>
              <a:t>Simple displays</a:t>
            </a:r>
          </a:p>
          <a:p>
            <a:pPr eaLnBrk="1" hangingPunct="1"/>
            <a:r>
              <a:rPr lang="en-US" smtClean="0"/>
              <a:t>4 Bits/Decimal Digit</a:t>
            </a:r>
          </a:p>
        </p:txBody>
      </p:sp>
      <p:pic>
        <p:nvPicPr>
          <p:cNvPr id="39940" name="Picture 4" descr="10"/>
          <p:cNvPicPr>
            <a:picLocks noChangeAspect="1" noChangeArrowheads="1"/>
          </p:cNvPicPr>
          <p:nvPr/>
        </p:nvPicPr>
        <p:blipFill>
          <a:blip r:embed="rId3"/>
          <a:srcRect l="-5107" r="58932" b="13072"/>
          <a:stretch>
            <a:fillRect/>
          </a:stretch>
        </p:blipFill>
        <p:spPr bwMode="auto">
          <a:xfrm>
            <a:off x="4012838" y="1239732"/>
            <a:ext cx="4665518" cy="494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36807"/>
            <a:ext cx="1905000" cy="457200"/>
          </a:xfrm>
        </p:spPr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473462" y="5011615"/>
            <a:ext cx="545123" cy="25497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3462" y="5348125"/>
            <a:ext cx="506352" cy="23817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18585" y="5336276"/>
            <a:ext cx="506352" cy="23817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126941" y="5586298"/>
            <a:ext cx="443753" cy="814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992667" y="5574449"/>
            <a:ext cx="291947" cy="821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6227" y="6272549"/>
            <a:ext cx="38723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9351" y="6269145"/>
            <a:ext cx="538591" cy="468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3057" y="1099457"/>
            <a:ext cx="1817914" cy="56605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3779" y="1124606"/>
            <a:ext cx="8555421" cy="510802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ASCII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ASCII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859" y="1308846"/>
            <a:ext cx="8269941" cy="4661647"/>
          </a:xfrm>
        </p:spPr>
        <p:txBody>
          <a:bodyPr/>
          <a:lstStyle/>
          <a:p>
            <a:pPr eaLnBrk="1" hangingPunct="1"/>
            <a:r>
              <a:rPr lang="en-US" dirty="0" smtClean="0"/>
              <a:t>American Standard Code for Information Interchange (pronounced: </a:t>
            </a:r>
            <a:r>
              <a:rPr lang="en-US" i="1" dirty="0" smtClean="0"/>
              <a:t>As’ key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encoding text</a:t>
            </a:r>
          </a:p>
          <a:p>
            <a:pPr eaLnBrk="1" hangingPunct="1"/>
            <a:r>
              <a:rPr lang="en-US" dirty="0" smtClean="0"/>
              <a:t>Universally used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EBCDIC</a:t>
            </a:r>
            <a:r>
              <a:rPr lang="en-US" dirty="0" smtClean="0"/>
              <a:t> (old IBM mainframe standard) died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Unicode</a:t>
            </a:r>
            <a:r>
              <a:rPr lang="en-US" dirty="0" smtClean="0"/>
              <a:t> for international (non-Roman) languages</a:t>
            </a:r>
          </a:p>
          <a:p>
            <a:pPr lvl="2" eaLnBrk="1" hangingPunct="1"/>
            <a:r>
              <a:rPr lang="en-US" dirty="0" smtClean="0"/>
              <a:t>UTF-8	8-bit variable width encoding (1-4 bytes)</a:t>
            </a:r>
          </a:p>
          <a:p>
            <a:pPr lvl="2" eaLnBrk="1" hangingPunct="1"/>
            <a:r>
              <a:rPr lang="en-US" dirty="0" smtClean="0"/>
              <a:t>UTF-16	16-bit variable width encoding</a:t>
            </a:r>
          </a:p>
          <a:p>
            <a:pPr lvl="2" eaLnBrk="1" hangingPunct="1"/>
            <a:r>
              <a:rPr lang="en-US" dirty="0" smtClean="0"/>
              <a:t>UTF-32	32-bit fixed width encoding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85301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UTF-8</a:t>
            </a:r>
            <a:r>
              <a:rPr lang="en-US" dirty="0"/>
              <a:t> commonly used for HTML/web browsers, FreeBSD, Linux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Gcc</a:t>
            </a:r>
            <a:r>
              <a:rPr lang="en-US" dirty="0"/>
              <a:t> uses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UTF-32</a:t>
            </a:r>
          </a:p>
        </p:txBody>
      </p:sp>
    </p:spTree>
    <p:extLst>
      <p:ext uri="{BB962C8B-B14F-4D97-AF65-F5344CB8AC3E}">
        <p14:creationId xmlns:p14="http://schemas.microsoft.com/office/powerpoint/2010/main" val="35466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1"/>
          <p:cNvPicPr>
            <a:picLocks noChangeAspect="1" noChangeArrowheads="1"/>
          </p:cNvPicPr>
          <p:nvPr/>
        </p:nvPicPr>
        <p:blipFill rotWithShape="1">
          <a:blip r:embed="rId2"/>
          <a:srcRect b="56841"/>
          <a:stretch/>
        </p:blipFill>
        <p:spPr bwMode="auto">
          <a:xfrm>
            <a:off x="1164249" y="2823883"/>
            <a:ext cx="7939759" cy="38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-400355" y="55348"/>
            <a:ext cx="294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+mj-lt"/>
              </a:rPr>
              <a:t>“</a:t>
            </a:r>
            <a:r>
              <a:rPr lang="en-US" dirty="0" smtClean="0">
                <a:latin typeface="+mj-lt"/>
              </a:rPr>
              <a:t>ECE171”</a:t>
            </a:r>
            <a:endParaRPr lang="en-US" dirty="0">
              <a:latin typeface="+mj-lt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339420" y="825285"/>
            <a:ext cx="129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1000101100001110001010110001011011101100010000000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906064" y="50883"/>
            <a:ext cx="3228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As a </a:t>
            </a:r>
            <a:r>
              <a:rPr lang="en-US" dirty="0" smtClean="0">
                <a:latin typeface="+mj-lt"/>
              </a:rPr>
              <a:t> string of characters</a:t>
            </a:r>
            <a:endParaRPr lang="en-US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38345" y="4466897"/>
            <a:ext cx="283779" cy="210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854262" y="3079531"/>
            <a:ext cx="451945" cy="2312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9420" y="914400"/>
            <a:ext cx="543449" cy="27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91076" y="4466897"/>
            <a:ext cx="526303" cy="210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1097" y="945931"/>
            <a:ext cx="654434" cy="241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55531" y="1187669"/>
            <a:ext cx="861848" cy="3279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22124" y="3310759"/>
            <a:ext cx="0" cy="115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0"/>
            <a:endCxn id="4" idx="2"/>
          </p:cNvCxnSpPr>
          <p:nvPr/>
        </p:nvCxnSpPr>
        <p:spPr>
          <a:xfrm flipH="1" flipV="1">
            <a:off x="611145" y="1187669"/>
            <a:ext cx="5469090" cy="189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17379" y="4561490"/>
            <a:ext cx="34368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-9133" y="437752"/>
            <a:ext cx="32924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+mj-lt"/>
              </a:rPr>
              <a:t> E C E 1 7 1 </a:t>
            </a:r>
            <a:endParaRPr lang="en-US" dirty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555531" y="3310759"/>
            <a:ext cx="1124607" cy="19218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680138" y="3502941"/>
            <a:ext cx="483476" cy="14414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1"/>
          <p:cNvPicPr>
            <a:picLocks noChangeAspect="1" noChangeArrowheads="1"/>
          </p:cNvPicPr>
          <p:nvPr/>
        </p:nvPicPr>
        <p:blipFill>
          <a:blip r:embed="rId2"/>
          <a:srcRect b="7904"/>
          <a:stretch>
            <a:fillRect/>
          </a:stretch>
        </p:blipFill>
        <p:spPr bwMode="auto">
          <a:xfrm>
            <a:off x="1785623" y="0"/>
            <a:ext cx="6554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1269" y="6400800"/>
            <a:ext cx="1905000" cy="457200"/>
          </a:xfrm>
        </p:spPr>
        <p:txBody>
          <a:bodyPr/>
          <a:lstStyle/>
          <a:p>
            <a:pPr>
              <a:defRPr/>
            </a:pPr>
            <a:fld id="{2A7AC888-1F2B-4DCC-98E1-C4DBBD72BFE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70234" y="630621"/>
            <a:ext cx="725214" cy="3300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375338" y="809297"/>
            <a:ext cx="662152" cy="3321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0292" y="1403838"/>
            <a:ext cx="7886700" cy="461009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67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Reflective Gray Code (RGC). Mechanical Sensors.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3865418"/>
          </a:xfrm>
        </p:spPr>
        <p:txBody>
          <a:bodyPr/>
          <a:lstStyle/>
          <a:p>
            <a:pPr eaLnBrk="1" hangingPunct="1"/>
            <a:r>
              <a:rPr lang="en-US" dirty="0" smtClean="0"/>
              <a:t>Adjacent codes </a:t>
            </a:r>
            <a:r>
              <a:rPr lang="en-US" dirty="0" smtClean="0">
                <a:solidFill>
                  <a:srgbClr val="FF0000"/>
                </a:solidFill>
              </a:rPr>
              <a:t>differ by single bit</a:t>
            </a:r>
          </a:p>
          <a:p>
            <a:pPr lvl="1" eaLnBrk="1" hangingPunct="1"/>
            <a:r>
              <a:rPr lang="en-US" dirty="0" smtClean="0"/>
              <a:t>“Unit Distance Code”</a:t>
            </a:r>
          </a:p>
          <a:p>
            <a:pPr eaLnBrk="1" hangingPunct="1"/>
            <a:r>
              <a:rPr lang="en-US" dirty="0" smtClean="0"/>
              <a:t>Often used in interfacing </a:t>
            </a:r>
            <a:r>
              <a:rPr lang="en-US" dirty="0" smtClean="0">
                <a:solidFill>
                  <a:srgbClr val="00B050"/>
                </a:solidFill>
              </a:rPr>
              <a:t>mechanical sensors</a:t>
            </a:r>
          </a:p>
        </p:txBody>
      </p:sp>
      <p:pic>
        <p:nvPicPr>
          <p:cNvPr id="43012" name="Picture 4" descr="15"/>
          <p:cNvPicPr>
            <a:picLocks noChangeAspect="1" noChangeArrowheads="1"/>
          </p:cNvPicPr>
          <p:nvPr/>
        </p:nvPicPr>
        <p:blipFill>
          <a:blip r:embed="rId2"/>
          <a:srcRect b="19099"/>
          <a:stretch>
            <a:fillRect/>
          </a:stretch>
        </p:blipFill>
        <p:spPr bwMode="auto">
          <a:xfrm>
            <a:off x="346364" y="3316577"/>
            <a:ext cx="85344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004441" y="3520966"/>
            <a:ext cx="1030014" cy="1093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71090" y="3531476"/>
            <a:ext cx="2333296" cy="1166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82662" y="3182412"/>
            <a:ext cx="137685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Shaft position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94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:\books_ph\Jobs\Ph482-Wakerly\Final\ch02\tiff\Fig02-05p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7395" y="111512"/>
            <a:ext cx="4616605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is not Gray code.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More than one bit changes at  a 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600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304800"/>
            <a:ext cx="7921869" cy="593773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754 Single Precision 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Floating Point Standard</a:t>
            </a:r>
          </a:p>
        </p:txBody>
      </p:sp>
    </p:spTree>
    <p:extLst>
      <p:ext uri="{BB962C8B-B14F-4D97-AF65-F5344CB8AC3E}">
        <p14:creationId xmlns:p14="http://schemas.microsoft.com/office/powerpoint/2010/main" val="11726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G:\books_ph\Jobs\Ph482-Wakerly\Final\ch02\tiff\Tab 02-10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19872" r="24615" b="22692"/>
          <a:stretch/>
        </p:blipFill>
        <p:spPr bwMode="auto">
          <a:xfrm>
            <a:off x="430822" y="1106011"/>
            <a:ext cx="6251332" cy="536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830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Reflective Gray Code</a:t>
            </a:r>
          </a:p>
        </p:txBody>
      </p:sp>
      <p:pic>
        <p:nvPicPr>
          <p:cNvPr id="44035" name="Picture 4" descr="12"/>
          <p:cNvPicPr>
            <a:picLocks noChangeAspect="1" noChangeArrowheads="1"/>
          </p:cNvPicPr>
          <p:nvPr/>
        </p:nvPicPr>
        <p:blipFill>
          <a:blip r:embed="rId2"/>
          <a:srcRect b="9705"/>
          <a:stretch>
            <a:fillRect/>
          </a:stretch>
        </p:blipFill>
        <p:spPr bwMode="auto">
          <a:xfrm>
            <a:off x="533400" y="1295400"/>
            <a:ext cx="8320088" cy="488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G:\books_ph\Jobs\Ph482-Wakerly\Final\ch02\tiff\Tab 02-10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4" t="22715" r="30262" b="38882"/>
          <a:stretch/>
        </p:blipFill>
        <p:spPr bwMode="auto">
          <a:xfrm>
            <a:off x="254975" y="457199"/>
            <a:ext cx="5767755" cy="35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54515" y="1943100"/>
            <a:ext cx="184639" cy="1354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6100" y="1916723"/>
            <a:ext cx="386862" cy="1397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046785" y="3969728"/>
            <a:ext cx="400049" cy="971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39915" y="4510454"/>
            <a:ext cx="291904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this bit is 1 when first two bits in binary code are different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472962" y="3297115"/>
            <a:ext cx="826477" cy="11957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28951" y="4000395"/>
            <a:ext cx="88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b 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5" y="3888329"/>
            <a:ext cx="113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B 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9207" y="4798353"/>
            <a:ext cx="21101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 = a </a:t>
            </a:r>
            <a:r>
              <a:rPr lang="en-US" sz="3600" dirty="0" smtClean="0">
                <a:sym typeface="Symbol" panose="05050102010706020507" pitchFamily="18" charset="2"/>
              </a:rPr>
              <a:t> </a:t>
            </a:r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14" name="Right Arrow 13"/>
          <p:cNvSpPr/>
          <p:nvPr/>
        </p:nvSpPr>
        <p:spPr>
          <a:xfrm>
            <a:off x="5644662" y="4879731"/>
            <a:ext cx="1079254" cy="483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46809" y="1351886"/>
            <a:ext cx="1347422" cy="518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23916" y="1659530"/>
            <a:ext cx="175186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First bit the same:</a:t>
            </a:r>
          </a:p>
          <a:p>
            <a:r>
              <a:rPr lang="en-US" dirty="0" smtClean="0"/>
              <a:t>A=a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92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G:\books_ph\Jobs\Ph482-Wakerly\Final\ch02\tiff\Tab 02-10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4" t="22715" r="30262" b="38882"/>
          <a:stretch/>
        </p:blipFill>
        <p:spPr bwMode="auto">
          <a:xfrm>
            <a:off x="254975" y="457199"/>
            <a:ext cx="5767755" cy="35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39154" y="1573823"/>
            <a:ext cx="158261" cy="659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14701" y="1573824"/>
            <a:ext cx="351692" cy="659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09445" y="3978519"/>
            <a:ext cx="400049" cy="971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39915" y="4510454"/>
            <a:ext cx="291904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this bit is 1 when the </a:t>
            </a:r>
            <a:r>
              <a:rPr lang="en-US" dirty="0" smtClean="0">
                <a:solidFill>
                  <a:srgbClr val="FF0000"/>
                </a:solidFill>
              </a:rPr>
              <a:t>second and third bits</a:t>
            </a:r>
            <a:r>
              <a:rPr lang="en-US" dirty="0" smtClean="0"/>
              <a:t> in binary code are different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666393" y="3371851"/>
            <a:ext cx="826477" cy="11957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97117" y="3020161"/>
            <a:ext cx="351692" cy="659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666394" y="2176097"/>
            <a:ext cx="984737" cy="2334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39154" y="3013563"/>
            <a:ext cx="158261" cy="659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8951" y="4000395"/>
            <a:ext cx="88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b 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5" y="3888329"/>
            <a:ext cx="113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B 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9084" y="4633564"/>
            <a:ext cx="23849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 = b </a:t>
            </a:r>
            <a:r>
              <a:rPr lang="en-US" sz="4000" dirty="0" smtClean="0">
                <a:sym typeface="Symbol" panose="05050102010706020507" pitchFamily="18" charset="2"/>
              </a:rPr>
              <a:t> </a:t>
            </a:r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5" name="Right Arrow 14"/>
          <p:cNvSpPr/>
          <p:nvPr/>
        </p:nvSpPr>
        <p:spPr>
          <a:xfrm>
            <a:off x="5644662" y="4879731"/>
            <a:ext cx="1079254" cy="483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357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Reflective Gray Code (Conversion)</a:t>
            </a:r>
          </a:p>
        </p:txBody>
      </p:sp>
      <p:pic>
        <p:nvPicPr>
          <p:cNvPr id="45059" name="Picture 3" descr="13"/>
          <p:cNvPicPr>
            <a:picLocks noChangeAspect="1" noChangeArrowheads="1"/>
          </p:cNvPicPr>
          <p:nvPr/>
        </p:nvPicPr>
        <p:blipFill>
          <a:blip r:embed="rId3"/>
          <a:srcRect b="15376"/>
          <a:stretch>
            <a:fillRect/>
          </a:stretch>
        </p:blipFill>
        <p:spPr bwMode="auto">
          <a:xfrm>
            <a:off x="0" y="1905000"/>
            <a:ext cx="9144000" cy="261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00700" y="3807070"/>
            <a:ext cx="3323492" cy="4484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Reflective Gray Code (Conversion)</a:t>
            </a:r>
          </a:p>
        </p:txBody>
      </p:sp>
      <p:pic>
        <p:nvPicPr>
          <p:cNvPr id="46083" name="Picture 4" descr="14"/>
          <p:cNvPicPr>
            <a:picLocks noChangeAspect="1" noChangeArrowheads="1"/>
          </p:cNvPicPr>
          <p:nvPr/>
        </p:nvPicPr>
        <p:blipFill>
          <a:blip r:embed="rId3"/>
          <a:srcRect b="15543"/>
          <a:stretch>
            <a:fillRect/>
          </a:stretch>
        </p:blipFill>
        <p:spPr bwMode="auto">
          <a:xfrm>
            <a:off x="0" y="2378075"/>
            <a:ext cx="9144000" cy="259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600700" y="4281854"/>
            <a:ext cx="2857500" cy="4308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7-Segment Code</a:t>
            </a:r>
          </a:p>
        </p:txBody>
      </p:sp>
      <p:pic>
        <p:nvPicPr>
          <p:cNvPr id="52227" name="Picture 3" descr="16"/>
          <p:cNvPicPr>
            <a:picLocks noChangeAspect="1" noChangeArrowheads="1"/>
          </p:cNvPicPr>
          <p:nvPr/>
        </p:nvPicPr>
        <p:blipFill>
          <a:blip r:embed="rId2"/>
          <a:srcRect b="10903"/>
          <a:stretch>
            <a:fillRect/>
          </a:stretch>
        </p:blipFill>
        <p:spPr bwMode="auto">
          <a:xfrm>
            <a:off x="117475" y="1600200"/>
            <a:ext cx="8756650" cy="432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1-out-of-n codes (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1-hot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7107" name="Picture 19" descr="Fig 2-7"/>
          <p:cNvPicPr>
            <a:picLocks noChangeAspect="1" noChangeArrowheads="1"/>
          </p:cNvPicPr>
          <p:nvPr/>
        </p:nvPicPr>
        <p:blipFill>
          <a:blip r:embed="rId2"/>
          <a:srcRect l="5042" t="53452" r="4202" b="3073"/>
          <a:stretch>
            <a:fillRect/>
          </a:stretch>
        </p:blipFill>
        <p:spPr bwMode="auto">
          <a:xfrm>
            <a:off x="2209800" y="1676400"/>
            <a:ext cx="6858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21"/>
          <p:cNvSpPr txBox="1">
            <a:spLocks noChangeArrowheads="1"/>
          </p:cNvSpPr>
          <p:nvPr/>
        </p:nvSpPr>
        <p:spPr bwMode="auto">
          <a:xfrm>
            <a:off x="228600" y="1600200"/>
            <a:ext cx="1905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+mj-lt"/>
              </a:rPr>
              <a:t>8 devices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+mj-lt"/>
              </a:rPr>
              <a:t>2</a:t>
            </a:r>
            <a:r>
              <a:rPr lang="en-US" baseline="30000">
                <a:latin typeface="+mj-lt"/>
              </a:rPr>
              <a:t>3</a:t>
            </a:r>
            <a:r>
              <a:rPr lang="en-US">
                <a:latin typeface="+mj-lt"/>
              </a:rPr>
              <a:t> = 8</a:t>
            </a:r>
          </a:p>
          <a:p>
            <a:pPr>
              <a:spcBef>
                <a:spcPct val="50000"/>
              </a:spcBef>
            </a:pPr>
            <a:r>
              <a:rPr lang="en-US">
                <a:latin typeface="+mj-lt"/>
              </a:rPr>
              <a:t>therefore 3 bits (wires) suffice…</a:t>
            </a:r>
          </a:p>
          <a:p>
            <a:pPr>
              <a:spcBef>
                <a:spcPct val="50000"/>
              </a:spcBef>
            </a:pPr>
            <a:r>
              <a:rPr lang="en-US">
                <a:latin typeface="+mj-lt"/>
              </a:rPr>
              <a:t>if devoted 8 wires…</a:t>
            </a:r>
          </a:p>
          <a:p>
            <a:pPr>
              <a:spcBef>
                <a:spcPct val="50000"/>
              </a:spcBef>
            </a:pPr>
            <a:r>
              <a:rPr lang="en-US">
                <a:latin typeface="+mj-lt"/>
              </a:rPr>
              <a:t>used in SCSI disk drives, PCI enumeration</a:t>
            </a:r>
          </a:p>
        </p:txBody>
      </p:sp>
      <p:sp>
        <p:nvSpPr>
          <p:cNvPr id="47109" name="Text Box 22"/>
          <p:cNvSpPr txBox="1">
            <a:spLocks noChangeArrowheads="1"/>
          </p:cNvSpPr>
          <p:nvPr/>
        </p:nvSpPr>
        <p:spPr bwMode="auto">
          <a:xfrm>
            <a:off x="3641725" y="2133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000</a:t>
            </a:r>
          </a:p>
        </p:txBody>
      </p:sp>
      <p:sp>
        <p:nvSpPr>
          <p:cNvPr id="47110" name="Rectangle 23"/>
          <p:cNvSpPr>
            <a:spLocks noChangeArrowheads="1"/>
          </p:cNvSpPr>
          <p:nvPr/>
        </p:nvSpPr>
        <p:spPr bwMode="auto">
          <a:xfrm>
            <a:off x="5530850" y="2133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001</a:t>
            </a:r>
          </a:p>
        </p:txBody>
      </p:sp>
      <p:sp>
        <p:nvSpPr>
          <p:cNvPr id="47111" name="Rectangle 24"/>
          <p:cNvSpPr>
            <a:spLocks noChangeArrowheads="1"/>
          </p:cNvSpPr>
          <p:nvPr/>
        </p:nvSpPr>
        <p:spPr bwMode="auto">
          <a:xfrm>
            <a:off x="7893050" y="2133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</p:spPr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07476" y="1408386"/>
            <a:ext cx="7060324" cy="2459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68414" y="1355830"/>
            <a:ext cx="44246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With binary coded device selection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7849" y="6347843"/>
            <a:ext cx="442463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With 1-hot code coded device selection</a:t>
            </a:r>
            <a:endParaRPr lang="en-US" sz="1600" i="1" dirty="0"/>
          </a:p>
        </p:txBody>
      </p:sp>
      <p:sp>
        <p:nvSpPr>
          <p:cNvPr id="12" name="Rectangle 11"/>
          <p:cNvSpPr/>
          <p:nvPr/>
        </p:nvSpPr>
        <p:spPr>
          <a:xfrm>
            <a:off x="2007476" y="4123790"/>
            <a:ext cx="7060324" cy="26380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1439007"/>
            <a:ext cx="7895492" cy="471560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Hypercubes</a:t>
            </a:r>
            <a:endParaRPr lang="en-US" sz="1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books_ph\Jobs\Ph482-Wakerly\Final\ch02\tiff\Fig02-08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8717" r="10481" b="22470"/>
          <a:stretch/>
        </p:blipFill>
        <p:spPr bwMode="auto">
          <a:xfrm>
            <a:off x="219807" y="1680736"/>
            <a:ext cx="7693270" cy="50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Hypercubes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(n-cubes) for n=1, 2,3, and 4.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22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IEEE 754 Floating Point Standard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Precision </a:t>
            </a:r>
            <a:r>
              <a:rPr lang="en-US" dirty="0" smtClean="0"/>
              <a:t>– 32 bits, </a:t>
            </a:r>
            <a:r>
              <a:rPr lang="en-US" dirty="0" smtClean="0">
                <a:solidFill>
                  <a:srgbClr val="FF0000"/>
                </a:solidFill>
              </a:rPr>
              <a:t>Bias = 127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95313" y="3692525"/>
            <a:ext cx="83058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900113" y="3692525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57200" y="4572000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31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38200" y="4572000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30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514600" y="4572000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957513" y="3692525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911475" y="4572000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22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534400" y="449580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0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73088" y="380365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±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838200" y="3810000"/>
            <a:ext cx="221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Exponent + Bias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372100" y="3810000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Significand</a:t>
            </a:r>
          </a:p>
        </p:txBody>
      </p:sp>
      <p:sp>
        <p:nvSpPr>
          <p:cNvPr id="32783" name="AutoShape 15"/>
          <p:cNvSpPr>
            <a:spLocks/>
          </p:cNvSpPr>
          <p:nvPr/>
        </p:nvSpPr>
        <p:spPr bwMode="auto">
          <a:xfrm rot="5400000" flipV="1">
            <a:off x="1790700" y="2476500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784" name="AutoShape 16"/>
          <p:cNvSpPr>
            <a:spLocks/>
          </p:cNvSpPr>
          <p:nvPr/>
        </p:nvSpPr>
        <p:spPr bwMode="auto">
          <a:xfrm rot="5400000" flipV="1">
            <a:off x="5829300" y="495300"/>
            <a:ext cx="304800" cy="5867400"/>
          </a:xfrm>
          <a:prstGeom prst="leftBrace">
            <a:avLst>
              <a:gd name="adj1" fmla="val 16041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09600" y="274320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1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828800" y="274320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8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5715000" y="2743200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2788" name="AutoShape 20"/>
          <p:cNvSpPr>
            <a:spLocks/>
          </p:cNvSpPr>
          <p:nvPr/>
        </p:nvSpPr>
        <p:spPr bwMode="auto">
          <a:xfrm rot="5400000">
            <a:off x="571500" y="3238500"/>
            <a:ext cx="381000" cy="304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198833" y="5577830"/>
            <a:ext cx="5070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F = -1</a:t>
            </a:r>
            <a:r>
              <a:rPr lang="en-US" baseline="30000" dirty="0">
                <a:latin typeface="+mj-lt"/>
              </a:rPr>
              <a:t>Sign</a:t>
            </a:r>
            <a:r>
              <a:rPr lang="en-US" dirty="0">
                <a:latin typeface="+mj-lt"/>
              </a:rPr>
              <a:t> x (1+Significand) x 2</a:t>
            </a:r>
            <a:r>
              <a:rPr lang="en-US" baseline="30000" dirty="0">
                <a:latin typeface="+mj-lt"/>
              </a:rPr>
              <a:t>(Exponent-Bias)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>
                <a:latin typeface="+mj-lt"/>
              </a:rPr>
              <a:pPr>
                <a:defRPr/>
              </a:pPr>
              <a:t>7</a:t>
            </a:fld>
            <a:endParaRPr lang="en-US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87" y="5196870"/>
            <a:ext cx="228913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Observe that here we have Exponent plus BIAS</a:t>
            </a:r>
            <a:endParaRPr lang="en-US" dirty="0"/>
          </a:p>
        </p:txBody>
      </p:sp>
      <p:cxnSp>
        <p:nvCxnSpPr>
          <p:cNvPr id="4" name="Straight Arrow Connector 3"/>
          <p:cNvCxnSpPr>
            <a:endCxn id="32781" idx="2"/>
          </p:cNvCxnSpPr>
          <p:nvPr/>
        </p:nvCxnSpPr>
        <p:spPr>
          <a:xfrm flipV="1">
            <a:off x="1478071" y="4267200"/>
            <a:ext cx="468204" cy="102999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books_ph\Jobs\Ph482-Wakerly\Final\ch02\tiff\Fig02-09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7180" r="2788" b="30067"/>
          <a:stretch/>
        </p:blipFill>
        <p:spPr bwMode="auto">
          <a:xfrm>
            <a:off x="241788" y="2264235"/>
            <a:ext cx="8660423" cy="36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Traversing n-cubes in Gray-code order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2508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1439007"/>
            <a:ext cx="7895492" cy="471560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Hypercubes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codes</a:t>
            </a:r>
          </a:p>
        </p:txBody>
      </p:sp>
    </p:spTree>
    <p:extLst>
      <p:ext uri="{BB962C8B-B14F-4D97-AF65-F5344CB8AC3E}">
        <p14:creationId xmlns:p14="http://schemas.microsoft.com/office/powerpoint/2010/main" val="30380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books_ph\Jobs\Ph482-Wakerly\Final\ch02\tiff\Fig02-10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17692" r="7403" b="21282"/>
          <a:stretch/>
        </p:blipFill>
        <p:spPr bwMode="auto">
          <a:xfrm>
            <a:off x="231187" y="1696916"/>
            <a:ext cx="8912813" cy="467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Hypercubes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design error-detecting and error-correcting codes.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6569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books_ph\Jobs\Ph482-Wakerly\Final\ch02\tiff\Tab 02-13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19806" r="24327" b="21476"/>
          <a:stretch/>
        </p:blipFill>
        <p:spPr bwMode="auto">
          <a:xfrm>
            <a:off x="646770" y="514802"/>
            <a:ext cx="7237141" cy="61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Even-parity Codes and Odd-parity Codes</a:t>
            </a:r>
          </a:p>
        </p:txBody>
      </p:sp>
    </p:spTree>
    <p:extLst>
      <p:ext uri="{BB962C8B-B14F-4D97-AF65-F5344CB8AC3E}">
        <p14:creationId xmlns:p14="http://schemas.microsoft.com/office/powerpoint/2010/main" val="10656711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books_ph\Jobs\Ph482-Wakerly\Final\ch02\tiff\Fig02-10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4" t="19573" r="45126" b="44153"/>
          <a:stretch/>
        </p:blipFill>
        <p:spPr bwMode="auto">
          <a:xfrm>
            <a:off x="1767015" y="1408670"/>
            <a:ext cx="2706130" cy="27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Hypercubes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Minimize Boolean Functions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2368" y="765890"/>
            <a:ext cx="85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abc</a:t>
            </a:r>
            <a:r>
              <a:rPr lang="en-US" dirty="0" smtClean="0"/>
              <a:t>’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99503" y="1173892"/>
            <a:ext cx="469556" cy="370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46837" y="765889"/>
            <a:ext cx="85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90086" y="1173892"/>
            <a:ext cx="222422" cy="370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492" y="1544595"/>
            <a:ext cx="10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a’bc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24464" y="1828800"/>
            <a:ext cx="2162433" cy="593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34928" y="2421924"/>
            <a:ext cx="10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ab’c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01297" y="2798805"/>
            <a:ext cx="370703" cy="265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0129" y="4291740"/>
            <a:ext cx="10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a’b’c</a:t>
            </a:r>
            <a:r>
              <a:rPr lang="en-US" dirty="0" smtClean="0"/>
              <a:t>’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97459" y="3830595"/>
            <a:ext cx="654909" cy="44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446635" y="1408668"/>
            <a:ext cx="1865873" cy="5439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312508" y="1087394"/>
            <a:ext cx="1470454" cy="517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13853" y="856561"/>
            <a:ext cx="74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30595" y="1604435"/>
            <a:ext cx="630194" cy="197902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634683" y="1552775"/>
            <a:ext cx="74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4417538" y="1783608"/>
            <a:ext cx="1217145" cy="403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 rot="2898830">
            <a:off x="3385751" y="1507164"/>
            <a:ext cx="543697" cy="124803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29947" y="2652756"/>
            <a:ext cx="1565050" cy="257415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24913" y="5160659"/>
            <a:ext cx="123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bc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91130" y="4291740"/>
            <a:ext cx="387693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F= </a:t>
            </a:r>
            <a:r>
              <a:rPr lang="en-US" sz="3200" dirty="0" err="1" smtClean="0"/>
              <a:t>ab+bc+ac+a’b’c</a:t>
            </a:r>
            <a:r>
              <a:rPr lang="en-US" sz="3200" dirty="0" smtClean="0"/>
              <a:t>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62959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books_ph\Jobs\Ph482-Wakerly\Final\ch02\tiff\Fig02-11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4744" r="12308" b="9743"/>
          <a:stretch/>
        </p:blipFill>
        <p:spPr bwMode="auto">
          <a:xfrm>
            <a:off x="0" y="993529"/>
            <a:ext cx="6840416" cy="58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65992" y="808892"/>
            <a:ext cx="184639" cy="782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285672"/>
            <a:ext cx="167053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Hamming Distance 1 from center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306408" y="902795"/>
            <a:ext cx="167053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Hamming Distance 1 from </a:t>
            </a:r>
            <a:r>
              <a:rPr lang="en-US" sz="1400" dirty="0" err="1" smtClean="0"/>
              <a:t>centerv</a:t>
            </a:r>
            <a:endParaRPr lang="en-US" sz="1400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6084277" y="1164405"/>
            <a:ext cx="1222131" cy="427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137639" y="2479431"/>
            <a:ext cx="1855176" cy="545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92815" y="2793721"/>
            <a:ext cx="155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center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5631" y="3683977"/>
            <a:ext cx="2637692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have 3 </a:t>
            </a:r>
            <a:r>
              <a:rPr lang="en-US" dirty="0" err="1" smtClean="0"/>
              <a:t>codewords</a:t>
            </a:r>
            <a:r>
              <a:rPr lang="en-US" dirty="0" smtClean="0"/>
              <a:t> on 7 positions.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Their Hamming distance is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56440" y="54839"/>
            <a:ext cx="132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0001011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56440" y="395506"/>
            <a:ext cx="132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1011001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56440" y="762696"/>
            <a:ext cx="132763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00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875085" y="775879"/>
            <a:ext cx="18463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349578" y="516504"/>
            <a:ext cx="617838" cy="477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67415" y="54839"/>
            <a:ext cx="403590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Hamming Distance 3 of </a:t>
            </a:r>
            <a:r>
              <a:rPr lang="en-US" sz="2000" dirty="0" err="1" smtClean="0"/>
              <a:t>codewords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08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books_ph\Jobs\Ph482-Wakerly\Final\ch02\tiff\Fig02-12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4" t="6847" r="34389" b="62489"/>
          <a:stretch/>
        </p:blipFill>
        <p:spPr bwMode="auto">
          <a:xfrm>
            <a:off x="0" y="-1"/>
            <a:ext cx="8126866" cy="57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books_ph\Jobs\Ph482-Wakerly\Final\ch02\tiff\Fig02-12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78734" r="20946" b="14694"/>
          <a:stretch/>
        </p:blipFill>
        <p:spPr bwMode="auto">
          <a:xfrm>
            <a:off x="0" y="6128951"/>
            <a:ext cx="8814883" cy="7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2259" y="6487297"/>
            <a:ext cx="3731741" cy="370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books_ph\Jobs\Ph482-Wakerly\Final\ch02\tiff\Fig02-12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38407" r="34500" b="27838"/>
          <a:stretch/>
        </p:blipFill>
        <p:spPr bwMode="auto">
          <a:xfrm>
            <a:off x="0" y="86497"/>
            <a:ext cx="7293067" cy="55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books_ph\Jobs\Ph482-Wakerly\Final\ch02\tiff\Fig02-12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78883" r="20946" b="10811"/>
          <a:stretch/>
        </p:blipFill>
        <p:spPr bwMode="auto">
          <a:xfrm>
            <a:off x="102971" y="5673725"/>
            <a:ext cx="8892748" cy="11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books_ph\Jobs\Ph482-Wakerly\Final\ch02\tiff\Tab 02-14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8" t="7748" r="27161" b="11171"/>
          <a:stretch/>
        </p:blipFill>
        <p:spPr bwMode="auto">
          <a:xfrm>
            <a:off x="0" y="26951"/>
            <a:ext cx="5115697" cy="68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422" y="123568"/>
            <a:ext cx="2038864" cy="2965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96746" y="123568"/>
            <a:ext cx="2038864" cy="29656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92130" y="296562"/>
            <a:ext cx="1507524" cy="531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0141" y="420130"/>
            <a:ext cx="4028302" cy="60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98508" y="704335"/>
            <a:ext cx="134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next slide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19384" y="2594919"/>
            <a:ext cx="2397211" cy="44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186249" y="3052119"/>
            <a:ext cx="4942702" cy="902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8443" y="2916195"/>
            <a:ext cx="17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binary order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92876" y="1816443"/>
            <a:ext cx="370702" cy="518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G:\books_ph\Jobs\Ph482-Wakerly\Final\ch02\tiff\Tab 02-15p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t="22523" r="16487" b="26306"/>
          <a:stretch/>
        </p:blipFill>
        <p:spPr bwMode="auto">
          <a:xfrm>
            <a:off x="0" y="1742303"/>
            <a:ext cx="9060548" cy="511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780270" y="3422822"/>
            <a:ext cx="284206" cy="234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388443" y="3336324"/>
            <a:ext cx="321276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107" y="-9525"/>
            <a:ext cx="8229600" cy="714375"/>
          </a:xfrm>
        </p:spPr>
        <p:txBody>
          <a:bodyPr/>
          <a:lstStyle/>
          <a:p>
            <a:pPr eaLnBrk="1" hangingPunct="1"/>
            <a:r>
              <a:rPr lang="en-US" dirty="0" smtClean="0"/>
              <a:t>IEEE 754 Floating Point Standard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Example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4038" y="3257550"/>
            <a:ext cx="83058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858838" y="325755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159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31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969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30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4733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2916238" y="325755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870200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22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493125" y="40608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0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12763" y="3268663"/>
            <a:ext cx="3930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+mj-lt"/>
              </a:rPr>
              <a:t>1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000125" y="3276600"/>
            <a:ext cx="1851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</a:rPr>
              <a:t>10000001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657600" y="3276600"/>
            <a:ext cx="49776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+mj-lt"/>
              </a:rPr>
              <a:t>01000000000000000000000</a:t>
            </a:r>
          </a:p>
        </p:txBody>
      </p:sp>
      <p:sp>
        <p:nvSpPr>
          <p:cNvPr id="33807" name="AutoShape 15"/>
          <p:cNvSpPr>
            <a:spLocks/>
          </p:cNvSpPr>
          <p:nvPr/>
        </p:nvSpPr>
        <p:spPr bwMode="auto">
          <a:xfrm rot="5400000" flipV="1">
            <a:off x="1749425" y="2041525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808" name="AutoShape 16"/>
          <p:cNvSpPr>
            <a:spLocks/>
          </p:cNvSpPr>
          <p:nvPr/>
        </p:nvSpPr>
        <p:spPr bwMode="auto">
          <a:xfrm rot="5400000" flipV="1">
            <a:off x="5788025" y="60325"/>
            <a:ext cx="304800" cy="5867400"/>
          </a:xfrm>
          <a:prstGeom prst="leftBrace">
            <a:avLst>
              <a:gd name="adj1" fmla="val 16041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68325" y="23082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1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787525" y="23082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8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673725" y="23082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3812" name="AutoShape 20"/>
          <p:cNvSpPr>
            <a:spLocks/>
          </p:cNvSpPr>
          <p:nvPr/>
        </p:nvSpPr>
        <p:spPr bwMode="auto">
          <a:xfrm rot="5400000">
            <a:off x="530225" y="2803525"/>
            <a:ext cx="381000" cy="304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819400" y="1676400"/>
            <a:ext cx="5070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F = -1</a:t>
            </a:r>
            <a:r>
              <a:rPr lang="en-US" baseline="30000" dirty="0">
                <a:latin typeface="+mj-lt"/>
              </a:rPr>
              <a:t>Sign</a:t>
            </a:r>
            <a:r>
              <a:rPr lang="en-US" dirty="0">
                <a:latin typeface="+mj-lt"/>
              </a:rPr>
              <a:t> x (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dirty="0">
                <a:latin typeface="+mj-lt"/>
              </a:rPr>
              <a:t>+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Significand</a:t>
            </a:r>
            <a:r>
              <a:rPr lang="en-US" dirty="0">
                <a:latin typeface="+mj-lt"/>
              </a:rPr>
              <a:t>) x 2</a:t>
            </a:r>
            <a:r>
              <a:rPr lang="en-US" baseline="30000" dirty="0">
                <a:latin typeface="+mj-lt"/>
              </a:rPr>
              <a:t>(Exponent-</a:t>
            </a:r>
            <a:r>
              <a:rPr lang="en-US" baseline="30000" dirty="0">
                <a:solidFill>
                  <a:srgbClr val="00B0F0"/>
                </a:solidFill>
                <a:latin typeface="+mj-lt"/>
              </a:rPr>
              <a:t>Bias</a:t>
            </a:r>
            <a:r>
              <a:rPr lang="en-US" baseline="30000" dirty="0">
                <a:latin typeface="+mj-lt"/>
              </a:rPr>
              <a:t>)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557213" y="4302125"/>
            <a:ext cx="303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-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1339850" y="4302125"/>
            <a:ext cx="732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+mj-lt"/>
              </a:rPr>
              <a:t>129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5453063" y="4302125"/>
            <a:ext cx="1336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+mj-lt"/>
              </a:rPr>
              <a:t>= 0.25</a:t>
            </a:r>
            <a:r>
              <a:rPr lang="en-US" sz="2800" baseline="-25000">
                <a:solidFill>
                  <a:srgbClr val="FF0000"/>
                </a:solidFill>
                <a:latin typeface="+mj-lt"/>
              </a:rPr>
              <a:t>10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817" name="Text Box 26"/>
          <p:cNvSpPr txBox="1">
            <a:spLocks noChangeArrowheads="1"/>
          </p:cNvSpPr>
          <p:nvPr/>
        </p:nvSpPr>
        <p:spPr bwMode="auto">
          <a:xfrm>
            <a:off x="1905000" y="4914900"/>
            <a:ext cx="24577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= -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.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01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x 2</a:t>
            </a:r>
            <a:r>
              <a:rPr lang="en-US" baseline="30000" dirty="0">
                <a:solidFill>
                  <a:srgbClr val="FF0000"/>
                </a:solidFill>
                <a:latin typeface="+mj-lt"/>
              </a:rPr>
              <a:t>(129-</a:t>
            </a:r>
            <a:r>
              <a:rPr lang="en-US" baseline="30000" dirty="0">
                <a:solidFill>
                  <a:srgbClr val="00B0F0"/>
                </a:solidFill>
                <a:latin typeface="+mj-lt"/>
              </a:rPr>
              <a:t>127</a:t>
            </a:r>
            <a:r>
              <a:rPr lang="en-US" baseline="30000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= - 1.25 x 2</a:t>
            </a:r>
            <a:r>
              <a:rPr lang="en-US" baseline="30000" dirty="0">
                <a:solidFill>
                  <a:srgbClr val="FF0000"/>
                </a:solidFill>
                <a:latin typeface="+mj-lt"/>
              </a:rPr>
              <a:t>(129-127)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= - 1.25 x 2</a:t>
            </a:r>
            <a:r>
              <a:rPr lang="en-US" baseline="30000" dirty="0">
                <a:solidFill>
                  <a:srgbClr val="FF0000"/>
                </a:solidFill>
                <a:latin typeface="+mj-lt"/>
              </a:rPr>
              <a:t>2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= - 1.25 x 4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= - 5.0</a:t>
            </a:r>
          </a:p>
        </p:txBody>
      </p:sp>
      <p:sp>
        <p:nvSpPr>
          <p:cNvPr id="33818" name="Text Box 27"/>
          <p:cNvSpPr txBox="1">
            <a:spLocks noChangeArrowheads="1"/>
          </p:cNvSpPr>
          <p:nvPr/>
        </p:nvSpPr>
        <p:spPr bwMode="auto">
          <a:xfrm>
            <a:off x="4346181" y="4954482"/>
            <a:ext cx="2457724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= - 1.01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x 2</a:t>
            </a:r>
            <a:r>
              <a:rPr lang="en-US" baseline="30000" dirty="0">
                <a:latin typeface="+mj-lt"/>
              </a:rPr>
              <a:t>(129-127)</a:t>
            </a:r>
          </a:p>
          <a:p>
            <a:r>
              <a:rPr lang="en-US" dirty="0">
                <a:latin typeface="+mj-lt"/>
              </a:rPr>
              <a:t>= - 1.01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x 2</a:t>
            </a:r>
            <a:r>
              <a:rPr lang="en-US" baseline="30000" dirty="0">
                <a:latin typeface="+mj-lt"/>
              </a:rPr>
              <a:t>2</a:t>
            </a:r>
          </a:p>
          <a:p>
            <a:r>
              <a:rPr lang="en-US" dirty="0">
                <a:latin typeface="+mj-lt"/>
              </a:rPr>
              <a:t>= - 101</a:t>
            </a:r>
            <a:r>
              <a:rPr lang="en-US" baseline="-25000" dirty="0">
                <a:latin typeface="+mj-lt"/>
              </a:rPr>
              <a:t>2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= - 5.0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>
                <a:latin typeface="+mj-lt"/>
              </a:rPr>
              <a:pPr>
                <a:defRPr/>
              </a:pPr>
              <a:t>8</a:t>
            </a:fld>
            <a:endParaRPr lang="en-US">
              <a:latin typeface="+mj-lt"/>
            </a:endParaRPr>
          </a:p>
        </p:txBody>
      </p:sp>
      <p:cxnSp>
        <p:nvCxnSpPr>
          <p:cNvPr id="3" name="Straight Arrow Connector 2"/>
          <p:cNvCxnSpPr>
            <a:stCxn id="33815" idx="3"/>
          </p:cNvCxnSpPr>
          <p:nvPr/>
        </p:nvCxnSpPr>
        <p:spPr>
          <a:xfrm>
            <a:off x="2072744" y="4563735"/>
            <a:ext cx="1584856" cy="465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123592" y="1969477"/>
            <a:ext cx="3411416" cy="294542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05046" y="2031023"/>
            <a:ext cx="0" cy="1362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3805" idx="2"/>
          </p:cNvCxnSpPr>
          <p:nvPr/>
        </p:nvCxnSpPr>
        <p:spPr>
          <a:xfrm flipH="1">
            <a:off x="1787525" y="3861375"/>
            <a:ext cx="138495" cy="534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611315" y="2084021"/>
            <a:ext cx="2332893" cy="2830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52092" y="2431141"/>
            <a:ext cx="145644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Remember to add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62724" y="1247209"/>
            <a:ext cx="581484" cy="553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5800" y="869603"/>
            <a:ext cx="159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Hidden 1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6752" y="4821238"/>
            <a:ext cx="5779382" cy="1973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23" y="638032"/>
            <a:ext cx="8027377" cy="5718806"/>
          </a:xfrm>
          <a:solidFill>
            <a:srgbClr val="FFFF00"/>
          </a:solidFill>
        </p:spPr>
        <p:txBody>
          <a:bodyPr/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Detection and Correction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6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Detection and Correction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489857" y="1442127"/>
            <a:ext cx="8545286" cy="500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Errors occur during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storage/retrieval and transmission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latin typeface="+mn-lt"/>
              </a:rPr>
              <a:t>Noise, cross-talk, EMI, cosmic rays, impurities in IC materials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latin typeface="+mn-lt"/>
              </a:rPr>
              <a:t>More common with high speeds, lower voltages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kern="0" baseline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baseline="0" dirty="0" smtClean="0">
                <a:solidFill>
                  <a:srgbClr val="FF0000"/>
                </a:solidFill>
                <a:latin typeface="+mn-lt"/>
              </a:rPr>
              <a:t>Use m-out-of-n</a:t>
            </a:r>
            <a:r>
              <a:rPr lang="en-US" sz="3200" kern="0" dirty="0" smtClean="0">
                <a:solidFill>
                  <a:srgbClr val="FF0000"/>
                </a:solidFill>
                <a:latin typeface="+mn-lt"/>
              </a:rPr>
              <a:t> codes to detect errors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all possible codes are used (valid)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kern="0" baseline="0" dirty="0" smtClean="0">
                <a:latin typeface="+mn-lt"/>
              </a:rPr>
              <a:t>Errors</a:t>
            </a:r>
            <a:r>
              <a:rPr lang="en-US" sz="2800" kern="0" dirty="0" smtClean="0">
                <a:latin typeface="+mn-lt"/>
              </a:rPr>
              <a:t> in used (valid) codes (hopefully) produce unused (invalid) codes</a:t>
            </a:r>
          </a:p>
        </p:txBody>
      </p:sp>
    </p:spTree>
    <p:extLst>
      <p:ext uri="{BB962C8B-B14F-4D97-AF65-F5344CB8AC3E}">
        <p14:creationId xmlns:p14="http://schemas.microsoft.com/office/powerpoint/2010/main" val="1493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6"/>
            <a:ext cx="9144000" cy="1420466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Detection and Correction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 t="56104"/>
          <a:stretch>
            <a:fillRect/>
          </a:stretch>
        </p:blipFill>
        <p:spPr bwMode="auto">
          <a:xfrm>
            <a:off x="0" y="4539343"/>
            <a:ext cx="9068083" cy="154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342900" y="1594414"/>
            <a:ext cx="8458200" cy="20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</a:t>
            </a:r>
            <a:r>
              <a:rPr lang="en-US" sz="3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Luhn</a:t>
            </a: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Algorithm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Credit cards, IMEI (International Mobile Equipment Identity)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Start from right, double every second digit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Add all digits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Add a final check digit to ensure sum is multiple of 10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1439007"/>
            <a:ext cx="7895492" cy="471560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 Data Transmission &amp;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</a:t>
            </a:r>
            <a:r>
              <a:rPr lang="en-US" sz="4000" dirty="0" smtClean="0"/>
              <a:t> Data Transmission &amp; Storage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724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Parallel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r>
              <a:rPr lang="en-US" sz="2400" dirty="0" smtClean="0"/>
              <a:t>:          each bit of word read/written simultaneously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Transmission</a:t>
            </a:r>
            <a:r>
              <a:rPr lang="en-US" sz="2400" dirty="0" smtClean="0"/>
              <a:t>: each bit has separate signal path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Serial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Reduce costs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Simplify design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Higher speed (LVDS, skew)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Applications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USB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PCI Express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662035" y="3311225"/>
            <a:ext cx="9906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643235" y="3311225"/>
            <a:ext cx="9906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662035" y="5216225"/>
            <a:ext cx="990600" cy="990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6643235" y="5216225"/>
            <a:ext cx="990600" cy="990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652635" y="3463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5652635" y="36160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5652635" y="37684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652635" y="39208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5652635" y="40732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5652635" y="4225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652635" y="43780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5652635" y="45304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5652635" y="5749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373821" y="1864358"/>
            <a:ext cx="1198179" cy="25136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000500" y="3963333"/>
            <a:ext cx="262758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714500" y="5360276"/>
            <a:ext cx="637539" cy="84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590492" y="5749625"/>
            <a:ext cx="637539" cy="84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529921" y="1402693"/>
            <a:ext cx="451322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Low Voltage Differential Signaling</a:t>
            </a:r>
          </a:p>
        </p:txBody>
      </p:sp>
    </p:spTree>
    <p:extLst>
      <p:ext uri="{BB962C8B-B14F-4D97-AF65-F5344CB8AC3E}">
        <p14:creationId xmlns:p14="http://schemas.microsoft.com/office/powerpoint/2010/main" val="36129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Universal Serial Bus (USB)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158" r="50536" b="12540"/>
          <a:stretch/>
        </p:blipFill>
        <p:spPr>
          <a:xfrm>
            <a:off x="91656" y="2324100"/>
            <a:ext cx="89606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 Express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08" t="35184" r="73854" b="22964"/>
          <a:stretch/>
        </p:blipFill>
        <p:spPr>
          <a:xfrm>
            <a:off x="0" y="1020305"/>
            <a:ext cx="9144000" cy="58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166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Serial Data Transmission &amp; Storage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Determines rate at which bits are transmitted (“bit rate”)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“bit time”= clock period (1/bit rate) = “bit cell”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Determines start of byte (or packet)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Format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dirty="0" smtClean="0"/>
              <a:t>Determined by “line code”</a:t>
            </a:r>
          </a:p>
        </p:txBody>
      </p:sp>
      <p:pic>
        <p:nvPicPr>
          <p:cNvPr id="50180" name="Picture 4" descr="Fig 2-16"/>
          <p:cNvPicPr>
            <a:picLocks noChangeAspect="1" noChangeArrowheads="1"/>
          </p:cNvPicPr>
          <p:nvPr/>
        </p:nvPicPr>
        <p:blipFill>
          <a:blip r:embed="rId2"/>
          <a:srcRect t="71269" b="6638"/>
          <a:stretch>
            <a:fillRect/>
          </a:stretch>
        </p:blipFill>
        <p:spPr bwMode="auto">
          <a:xfrm>
            <a:off x="1219200" y="4572000"/>
            <a:ext cx="7162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98483" y="3090041"/>
            <a:ext cx="1145627" cy="3058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87366" y="1713186"/>
            <a:ext cx="777765" cy="32371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566907" y="3999474"/>
            <a:ext cx="875031" cy="1791726"/>
          </a:xfrm>
          <a:custGeom>
            <a:avLst/>
            <a:gdLst>
              <a:gd name="connsiteX0" fmla="*/ 312324 w 875031"/>
              <a:gd name="connsiteY0" fmla="*/ 9818 h 1791726"/>
              <a:gd name="connsiteX1" fmla="*/ 230262 w 875031"/>
              <a:gd name="connsiteY1" fmla="*/ 56711 h 1791726"/>
              <a:gd name="connsiteX2" fmla="*/ 30970 w 875031"/>
              <a:gd name="connsiteY2" fmla="*/ 443572 h 1791726"/>
              <a:gd name="connsiteX3" fmla="*/ 7524 w 875031"/>
              <a:gd name="connsiteY3" fmla="*/ 842157 h 1791726"/>
              <a:gd name="connsiteX4" fmla="*/ 101308 w 875031"/>
              <a:gd name="connsiteY4" fmla="*/ 1404864 h 1791726"/>
              <a:gd name="connsiteX5" fmla="*/ 875031 w 875031"/>
              <a:gd name="connsiteY5" fmla="*/ 1791726 h 179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031" h="1791726">
                <a:moveTo>
                  <a:pt x="312324" y="9818"/>
                </a:moveTo>
                <a:cubicBezTo>
                  <a:pt x="294739" y="-2882"/>
                  <a:pt x="277154" y="-15581"/>
                  <a:pt x="230262" y="56711"/>
                </a:cubicBezTo>
                <a:cubicBezTo>
                  <a:pt x="183370" y="129003"/>
                  <a:pt x="68093" y="312664"/>
                  <a:pt x="30970" y="443572"/>
                </a:cubicBezTo>
                <a:cubicBezTo>
                  <a:pt x="-6153" y="574480"/>
                  <a:pt x="-4199" y="681942"/>
                  <a:pt x="7524" y="842157"/>
                </a:cubicBezTo>
                <a:cubicBezTo>
                  <a:pt x="19247" y="1002372"/>
                  <a:pt x="-43276" y="1246603"/>
                  <a:pt x="101308" y="1404864"/>
                </a:cubicBezTo>
                <a:cubicBezTo>
                  <a:pt x="245892" y="1563125"/>
                  <a:pt x="560461" y="1677425"/>
                  <a:pt x="875031" y="1791726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16704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Codes for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 Data </a:t>
            </a:r>
            <a:r>
              <a:rPr lang="en-US" sz="4000" dirty="0" smtClean="0"/>
              <a:t>Transmission and Storage –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NRZ </a:t>
            </a: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NRZI</a:t>
            </a:r>
          </a:p>
        </p:txBody>
      </p:sp>
      <p:pic>
        <p:nvPicPr>
          <p:cNvPr id="51203" name="Picture 5" descr="Fig 2-17"/>
          <p:cNvPicPr>
            <a:picLocks noChangeAspect="1" noChangeArrowheads="1"/>
          </p:cNvPicPr>
          <p:nvPr/>
        </p:nvPicPr>
        <p:blipFill rotWithShape="1">
          <a:blip r:embed="rId3"/>
          <a:srcRect l="9222" t="35635" b="48402"/>
          <a:stretch/>
        </p:blipFill>
        <p:spPr bwMode="auto">
          <a:xfrm>
            <a:off x="3919692" y="1344391"/>
            <a:ext cx="5197012" cy="129330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07" y="1143000"/>
            <a:ext cx="5313218" cy="46551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NRZ </a:t>
            </a:r>
            <a:r>
              <a:rPr lang="en-US" sz="1400" dirty="0" smtClean="0"/>
              <a:t>– Non Return to Zero</a:t>
            </a:r>
          </a:p>
          <a:p>
            <a:pPr eaLnBrk="1" hangingPunct="1">
              <a:lnSpc>
                <a:spcPct val="105000"/>
              </a:lnSpc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NRZI</a:t>
            </a:r>
            <a:r>
              <a:rPr lang="en-US" sz="1400" dirty="0" smtClean="0"/>
              <a:t> – Non Return to Zero Invert (on ones)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400" dirty="0" smtClean="0"/>
              <a:t>Transition based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400" dirty="0" smtClean="0"/>
              <a:t>Differential signaling: USB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008" y="4015044"/>
            <a:ext cx="867868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 smtClean="0"/>
              <a:t>NRZI </a:t>
            </a:r>
            <a:r>
              <a:rPr lang="en-US" sz="1800" dirty="0" smtClean="0">
                <a:sym typeface="Wingdings" pitchFamily="2" charset="2"/>
              </a:rPr>
              <a:t>is a </a:t>
            </a:r>
            <a:r>
              <a:rPr lang="en-US" sz="1800" dirty="0">
                <a:sym typeface="Wingdings" pitchFamily="2" charset="2"/>
              </a:rPr>
              <a:t>transition based code </a:t>
            </a:r>
            <a:endParaRPr lang="en-US" sz="1800" dirty="0" smtClean="0">
              <a:sym typeface="Wingdings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disk </a:t>
            </a:r>
            <a:r>
              <a:rPr lang="en-US" sz="1800" dirty="0">
                <a:sym typeface="Wingdings" pitchFamily="2" charset="2"/>
              </a:rPr>
              <a:t>drives store don’t store 0s/1s  </a:t>
            </a:r>
            <a:endParaRPr lang="en-US" sz="1800" dirty="0" smtClean="0">
              <a:sym typeface="Wingdings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but </a:t>
            </a:r>
            <a:r>
              <a:rPr lang="en-US" sz="1800" dirty="0">
                <a:sym typeface="Wingdings" pitchFamily="2" charset="2"/>
              </a:rPr>
              <a:t>adjacent places may have different/same flux as neighbor, </a:t>
            </a:r>
            <a:endParaRPr lang="en-US" sz="1800" dirty="0" smtClean="0">
              <a:sym typeface="Wingdings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LVDS</a:t>
            </a:r>
            <a:r>
              <a:rPr lang="en-US" sz="1800" dirty="0" smtClean="0">
                <a:sym typeface="Wingdings" pitchFamily="2" charset="2"/>
              </a:rPr>
              <a:t> applications</a:t>
            </a:r>
            <a:endParaRPr lang="en-US" sz="1800" dirty="0">
              <a:sym typeface="Wingdings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itchFamily="2" charset="2"/>
              </a:rPr>
              <a:t>May need/want to explain source synchronous vs. embedded clocks and clock recovery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73569" y="1344391"/>
            <a:ext cx="1840523" cy="66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82615" y="1629508"/>
            <a:ext cx="262597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08331" y="2491154"/>
            <a:ext cx="536331" cy="63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25915" y="2520352"/>
            <a:ext cx="949570" cy="633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25715" y="3107956"/>
            <a:ext cx="254977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Toggles on ones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76496" y="2491154"/>
            <a:ext cx="2501412" cy="616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18198" y="3032987"/>
            <a:ext cx="254977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Does not toggle on zeros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264124" y="2474910"/>
            <a:ext cx="411561" cy="63304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19884" y="5925519"/>
            <a:ext cx="451322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Low Voltage Differential Signaling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106905" y="5149516"/>
            <a:ext cx="2201779" cy="7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16704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Codes for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 Data </a:t>
            </a:r>
            <a:r>
              <a:rPr lang="en-US" sz="4000" dirty="0" smtClean="0"/>
              <a:t>Transmission and Storage –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RZ, BPRZ </a:t>
            </a:r>
            <a:r>
              <a:rPr lang="en-US" sz="4000" dirty="0" smtClean="0"/>
              <a:t>and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Manchester</a:t>
            </a:r>
          </a:p>
        </p:txBody>
      </p:sp>
      <p:pic>
        <p:nvPicPr>
          <p:cNvPr id="51203" name="Picture 5" descr="Fig 2-17"/>
          <p:cNvPicPr>
            <a:picLocks noChangeAspect="1" noChangeArrowheads="1"/>
          </p:cNvPicPr>
          <p:nvPr/>
        </p:nvPicPr>
        <p:blipFill>
          <a:blip r:embed="rId3"/>
          <a:srcRect l="9222" t="35635" b="31581"/>
          <a:stretch>
            <a:fillRect/>
          </a:stretch>
        </p:blipFill>
        <p:spPr bwMode="auto">
          <a:xfrm>
            <a:off x="3919692" y="1344391"/>
            <a:ext cx="5197012" cy="265610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07" y="1143000"/>
            <a:ext cx="3818367" cy="465512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5000"/>
              </a:lnSpc>
            </a:pP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</a:t>
            </a:r>
            <a:r>
              <a:rPr lang="en-US" sz="1800" dirty="0" smtClean="0"/>
              <a:t> – Return to Zero</a:t>
            </a:r>
          </a:p>
          <a:p>
            <a:pPr eaLnBrk="1" hangingPunct="1">
              <a:lnSpc>
                <a:spcPct val="105000"/>
              </a:lnSpc>
            </a:pP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BPRZ</a:t>
            </a:r>
            <a:r>
              <a:rPr lang="en-US" sz="1800" dirty="0" smtClean="0"/>
              <a:t> – Bipolar Return to Zero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smtClean="0"/>
              <a:t>“</a:t>
            </a:r>
            <a:r>
              <a:rPr lang="en-US" sz="1800" dirty="0" smtClean="0">
                <a:solidFill>
                  <a:srgbClr val="00B0F0"/>
                </a:solidFill>
              </a:rPr>
              <a:t>DC balanced</a:t>
            </a:r>
            <a:r>
              <a:rPr lang="en-US" sz="1800" dirty="0" smtClean="0"/>
              <a:t>”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1800" dirty="0" smtClean="0"/>
              <a:t>MLT-3 (100 Base T Ethernet)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Manchester encoding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dirty="0" smtClean="0"/>
              <a:t>Guarantees a transition in every bit cell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i="1" u="sng" dirty="0" smtClean="0">
                <a:solidFill>
                  <a:srgbClr val="FF0000"/>
                </a:solidFill>
              </a:rPr>
              <a:t>Facilitates clock recovery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dirty="0" smtClean="0"/>
              <a:t>Requires higher bandwidth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dirty="0" smtClean="0"/>
              <a:t>Original coax-based 10 Mbps Ethernet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dirty="0" smtClean="0"/>
              <a:t>Other techniques for DC balancing (and edge density)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m-out-of-n-codes</a:t>
            </a:r>
            <a:r>
              <a:rPr lang="en-US" sz="1800" dirty="0" smtClean="0"/>
              <a:t> (e.g. 8B10B): </a:t>
            </a:r>
            <a:r>
              <a:rPr lang="en-US" sz="1800" dirty="0" err="1" smtClean="0"/>
              <a:t>Gigbabit</a:t>
            </a:r>
            <a:r>
              <a:rPr lang="en-US" sz="1800" dirty="0" smtClean="0"/>
              <a:t> Ethernet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10063" y="1344391"/>
            <a:ext cx="2027475" cy="1410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10063" y="1684421"/>
            <a:ext cx="1875075" cy="1527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90537" y="2567354"/>
            <a:ext cx="1429155" cy="1090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14800" y="1872762"/>
            <a:ext cx="4870938" cy="69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57011" y="2839916"/>
            <a:ext cx="634897" cy="1900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8275" y="4740442"/>
            <a:ext cx="157717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Returns to zero after every “one” of data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179276" y="3830595"/>
            <a:ext cx="407773" cy="1260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73546" y="3867665"/>
            <a:ext cx="0" cy="1210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09983" y="4967130"/>
            <a:ext cx="1764434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from 0 to 1 for zeros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56864" y="5567295"/>
            <a:ext cx="176443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Transition from 1 to 0 for ones</a:t>
            </a:r>
            <a:endParaRPr lang="en-US" sz="18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663145" y="3813151"/>
            <a:ext cx="130815" cy="1784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IEEE 754 Floating Point Standard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>Will commonly see these expressed as hex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54038" y="3257550"/>
            <a:ext cx="83058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858838" y="325755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159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31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969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30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473325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2916238" y="325755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870200" y="41370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22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8493125" y="40608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0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12763" y="3268663"/>
            <a:ext cx="3930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+mj-lt"/>
              </a:rPr>
              <a:t>1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000125" y="3276600"/>
            <a:ext cx="1851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+mj-lt"/>
              </a:rPr>
              <a:t>10000001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657600" y="3276600"/>
            <a:ext cx="49776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+mj-lt"/>
              </a:rPr>
              <a:t>01000000000000000000000</a:t>
            </a:r>
          </a:p>
        </p:txBody>
      </p:sp>
      <p:sp>
        <p:nvSpPr>
          <p:cNvPr id="34831" name="AutoShape 15"/>
          <p:cNvSpPr>
            <a:spLocks/>
          </p:cNvSpPr>
          <p:nvPr/>
        </p:nvSpPr>
        <p:spPr bwMode="auto">
          <a:xfrm rot="5400000" flipV="1">
            <a:off x="1749425" y="2041525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832" name="AutoShape 16"/>
          <p:cNvSpPr>
            <a:spLocks/>
          </p:cNvSpPr>
          <p:nvPr/>
        </p:nvSpPr>
        <p:spPr bwMode="auto">
          <a:xfrm rot="5400000" flipV="1">
            <a:off x="5788025" y="60325"/>
            <a:ext cx="304800" cy="5867400"/>
          </a:xfrm>
          <a:prstGeom prst="leftBrace">
            <a:avLst>
              <a:gd name="adj1" fmla="val 16041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68325" y="23082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1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1787525" y="23082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8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673725" y="2308225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+mj-lt"/>
              </a:rPr>
              <a:t>23</a:t>
            </a:r>
          </a:p>
        </p:txBody>
      </p:sp>
      <p:sp>
        <p:nvSpPr>
          <p:cNvPr id="34836" name="AutoShape 20"/>
          <p:cNvSpPr>
            <a:spLocks/>
          </p:cNvSpPr>
          <p:nvPr/>
        </p:nvSpPr>
        <p:spPr bwMode="auto">
          <a:xfrm rot="5400000">
            <a:off x="530225" y="2803525"/>
            <a:ext cx="381000" cy="304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837" name="Line 26"/>
          <p:cNvSpPr>
            <a:spLocks noChangeShapeType="1"/>
          </p:cNvSpPr>
          <p:nvPr/>
        </p:nvSpPr>
        <p:spPr bwMode="auto">
          <a:xfrm>
            <a:off x="1676400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38" name="Line 27"/>
          <p:cNvSpPr>
            <a:spLocks noChangeShapeType="1"/>
          </p:cNvSpPr>
          <p:nvPr/>
        </p:nvSpPr>
        <p:spPr bwMode="auto">
          <a:xfrm>
            <a:off x="2514600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39" name="Line 28"/>
          <p:cNvSpPr>
            <a:spLocks noChangeShapeType="1"/>
          </p:cNvSpPr>
          <p:nvPr/>
        </p:nvSpPr>
        <p:spPr bwMode="auto">
          <a:xfrm>
            <a:off x="4343400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40" name="Line 29"/>
          <p:cNvSpPr>
            <a:spLocks noChangeShapeType="1"/>
          </p:cNvSpPr>
          <p:nvPr/>
        </p:nvSpPr>
        <p:spPr bwMode="auto">
          <a:xfrm>
            <a:off x="5181600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41" name="Line 30"/>
          <p:cNvSpPr>
            <a:spLocks noChangeShapeType="1"/>
          </p:cNvSpPr>
          <p:nvPr/>
        </p:nvSpPr>
        <p:spPr bwMode="auto">
          <a:xfrm>
            <a:off x="6019800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42" name="Line 31"/>
          <p:cNvSpPr>
            <a:spLocks noChangeShapeType="1"/>
          </p:cNvSpPr>
          <p:nvPr/>
        </p:nvSpPr>
        <p:spPr bwMode="auto">
          <a:xfrm>
            <a:off x="6860931" y="3276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43" name="Line 32"/>
          <p:cNvSpPr>
            <a:spLocks noChangeShapeType="1"/>
          </p:cNvSpPr>
          <p:nvPr/>
        </p:nvSpPr>
        <p:spPr bwMode="auto">
          <a:xfrm>
            <a:off x="7738129" y="3268663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844" name="Text Box 33"/>
          <p:cNvSpPr txBox="1">
            <a:spLocks noChangeArrowheads="1"/>
          </p:cNvSpPr>
          <p:nvPr/>
        </p:nvSpPr>
        <p:spPr bwMode="auto">
          <a:xfrm>
            <a:off x="3511550" y="5105400"/>
            <a:ext cx="1891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</a:rPr>
              <a:t>C0A00000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738129" y="5283488"/>
            <a:ext cx="831902" cy="1295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10 =  A</a:t>
            </a:r>
          </a:p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11 =  B</a:t>
            </a:r>
          </a:p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12 =  C</a:t>
            </a:r>
          </a:p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13 =  D</a:t>
            </a:r>
          </a:p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14 =  E</a:t>
            </a:r>
          </a:p>
          <a:p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15 =  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2778" y="5283488"/>
            <a:ext cx="161778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1010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dirty="0" smtClean="0"/>
              <a:t>1011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dirty="0" smtClean="0"/>
              <a:t>1100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301762" y="3956538"/>
            <a:ext cx="2716823" cy="130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029200" y="3861375"/>
            <a:ext cx="2162908" cy="1396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791808" y="3853438"/>
            <a:ext cx="1521069" cy="140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33546" y="3763108"/>
            <a:ext cx="1040179" cy="142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31323" y="3853438"/>
            <a:ext cx="360485" cy="140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65850" y="3853438"/>
            <a:ext cx="740158" cy="140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68525" y="3853438"/>
            <a:ext cx="1719682" cy="140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4" idx="1"/>
          </p:cNvCxnSpPr>
          <p:nvPr/>
        </p:nvCxnSpPr>
        <p:spPr>
          <a:xfrm>
            <a:off x="1150589" y="3869312"/>
            <a:ext cx="1162099" cy="117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2688" y="4809871"/>
            <a:ext cx="7335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8+4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40535" y="5062941"/>
            <a:ext cx="630116" cy="17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52711" y="4274495"/>
            <a:ext cx="7335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8+2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Serial?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300" y="1692275"/>
            <a:ext cx="3294063" cy="1074738"/>
            <a:chOff x="312" y="787"/>
            <a:chExt cx="2075" cy="677"/>
          </a:xfrm>
        </p:grpSpPr>
        <p:sp>
          <p:nvSpPr>
            <p:cNvPr id="5145" name="Rectangle 4"/>
            <p:cNvSpPr>
              <a:spLocks noChangeArrowheads="1"/>
            </p:cNvSpPr>
            <p:nvPr/>
          </p:nvSpPr>
          <p:spPr bwMode="auto">
            <a:xfrm>
              <a:off x="317" y="804"/>
              <a:ext cx="723" cy="6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46" name="Rectangle 5"/>
            <p:cNvSpPr>
              <a:spLocks noChangeArrowheads="1"/>
            </p:cNvSpPr>
            <p:nvPr/>
          </p:nvSpPr>
          <p:spPr bwMode="auto">
            <a:xfrm>
              <a:off x="312" y="787"/>
              <a:ext cx="700" cy="6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47" name="Rectangle 6"/>
            <p:cNvSpPr>
              <a:spLocks noChangeArrowheads="1"/>
            </p:cNvSpPr>
            <p:nvPr/>
          </p:nvSpPr>
          <p:spPr bwMode="auto">
            <a:xfrm>
              <a:off x="422" y="897"/>
              <a:ext cx="479" cy="4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Device A</a:t>
              </a:r>
            </a:p>
          </p:txBody>
        </p:sp>
        <p:sp>
          <p:nvSpPr>
            <p:cNvPr id="5148" name="Line 7"/>
            <p:cNvSpPr>
              <a:spLocks noChangeShapeType="1"/>
            </p:cNvSpPr>
            <p:nvPr/>
          </p:nvSpPr>
          <p:spPr bwMode="auto">
            <a:xfrm>
              <a:off x="1033" y="810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49" name="Line 8"/>
            <p:cNvSpPr>
              <a:spLocks noChangeShapeType="1"/>
            </p:cNvSpPr>
            <p:nvPr/>
          </p:nvSpPr>
          <p:spPr bwMode="auto">
            <a:xfrm>
              <a:off x="1033" y="880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0" name="Line 9"/>
            <p:cNvSpPr>
              <a:spLocks noChangeShapeType="1"/>
            </p:cNvSpPr>
            <p:nvPr/>
          </p:nvSpPr>
          <p:spPr bwMode="auto">
            <a:xfrm>
              <a:off x="1033" y="951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1" name="Line 10"/>
            <p:cNvSpPr>
              <a:spLocks noChangeShapeType="1"/>
            </p:cNvSpPr>
            <p:nvPr/>
          </p:nvSpPr>
          <p:spPr bwMode="auto">
            <a:xfrm>
              <a:off x="1033" y="1021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2" name="Line 11"/>
            <p:cNvSpPr>
              <a:spLocks noChangeShapeType="1"/>
            </p:cNvSpPr>
            <p:nvPr/>
          </p:nvSpPr>
          <p:spPr bwMode="auto">
            <a:xfrm>
              <a:off x="1033" y="1162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3" name="Line 12"/>
            <p:cNvSpPr>
              <a:spLocks noChangeShapeType="1"/>
            </p:cNvSpPr>
            <p:nvPr/>
          </p:nvSpPr>
          <p:spPr bwMode="auto">
            <a:xfrm>
              <a:off x="1033" y="1233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4" name="Line 13"/>
            <p:cNvSpPr>
              <a:spLocks noChangeShapeType="1"/>
            </p:cNvSpPr>
            <p:nvPr/>
          </p:nvSpPr>
          <p:spPr bwMode="auto">
            <a:xfrm>
              <a:off x="1033" y="1303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5" name="Line 14"/>
            <p:cNvSpPr>
              <a:spLocks noChangeShapeType="1"/>
            </p:cNvSpPr>
            <p:nvPr/>
          </p:nvSpPr>
          <p:spPr bwMode="auto">
            <a:xfrm>
              <a:off x="1033" y="1092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6" name="Line 15"/>
            <p:cNvSpPr>
              <a:spLocks noChangeShapeType="1"/>
            </p:cNvSpPr>
            <p:nvPr/>
          </p:nvSpPr>
          <p:spPr bwMode="auto">
            <a:xfrm>
              <a:off x="1033" y="1374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7" name="Line 16"/>
            <p:cNvSpPr>
              <a:spLocks noChangeShapeType="1"/>
            </p:cNvSpPr>
            <p:nvPr/>
          </p:nvSpPr>
          <p:spPr bwMode="auto">
            <a:xfrm>
              <a:off x="1033" y="1445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8" name="Rectangle 17"/>
            <p:cNvSpPr>
              <a:spLocks noChangeArrowheads="1"/>
            </p:cNvSpPr>
            <p:nvPr/>
          </p:nvSpPr>
          <p:spPr bwMode="auto">
            <a:xfrm>
              <a:off x="1664" y="804"/>
              <a:ext cx="723" cy="660"/>
            </a:xfrm>
            <a:prstGeom prst="rect">
              <a:avLst/>
            </a:prstGeom>
            <a:solidFill>
              <a:srgbClr val="A088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59" name="Rectangle 18"/>
            <p:cNvSpPr>
              <a:spLocks noChangeArrowheads="1"/>
            </p:cNvSpPr>
            <p:nvPr/>
          </p:nvSpPr>
          <p:spPr bwMode="auto">
            <a:xfrm>
              <a:off x="1659" y="787"/>
              <a:ext cx="700" cy="6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60" name="Rectangle 19"/>
            <p:cNvSpPr>
              <a:spLocks noChangeArrowheads="1"/>
            </p:cNvSpPr>
            <p:nvPr/>
          </p:nvSpPr>
          <p:spPr bwMode="auto">
            <a:xfrm>
              <a:off x="1769" y="897"/>
              <a:ext cx="479" cy="4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Device B</a:t>
              </a:r>
            </a:p>
          </p:txBody>
        </p:sp>
      </p:grpSp>
      <p:sp>
        <p:nvSpPr>
          <p:cNvPr id="5124" name="Rectangle 20"/>
          <p:cNvSpPr>
            <a:spLocks noChangeArrowheads="1"/>
          </p:cNvSpPr>
          <p:nvPr/>
        </p:nvSpPr>
        <p:spPr bwMode="auto">
          <a:xfrm>
            <a:off x="755650" y="2895600"/>
            <a:ext cx="2668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10 bidirectional wires at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250</a:t>
            </a:r>
            <a:r>
              <a:rPr lang="en-US" sz="1400" dirty="0">
                <a:latin typeface="+mj-lt"/>
              </a:rPr>
              <a:t>Mbps</a:t>
            </a:r>
          </a:p>
        </p:txBody>
      </p:sp>
      <p:sp>
        <p:nvSpPr>
          <p:cNvPr id="5125" name="Rectangle 21"/>
          <p:cNvSpPr>
            <a:spLocks noChangeArrowheads="1"/>
          </p:cNvSpPr>
          <p:nvPr/>
        </p:nvSpPr>
        <p:spPr bwMode="auto">
          <a:xfrm>
            <a:off x="4905375" y="2895600"/>
            <a:ext cx="370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pair unidirectional wires at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2500</a:t>
            </a:r>
            <a:r>
              <a:rPr lang="en-US" sz="1400" dirty="0">
                <a:latin typeface="+mj-lt"/>
              </a:rPr>
              <a:t>Mbps (2.5Gbps)</a:t>
            </a:r>
          </a:p>
        </p:txBody>
      </p:sp>
      <p:sp>
        <p:nvSpPr>
          <p:cNvPr id="5126" name="AutoShape 22"/>
          <p:cNvSpPr>
            <a:spLocks noChangeArrowheads="1"/>
          </p:cNvSpPr>
          <p:nvPr/>
        </p:nvSpPr>
        <p:spPr bwMode="auto">
          <a:xfrm>
            <a:off x="4029075" y="1981200"/>
            <a:ext cx="738188" cy="415925"/>
          </a:xfrm>
          <a:prstGeom prst="rightArrow">
            <a:avLst>
              <a:gd name="adj1" fmla="val 50000"/>
              <a:gd name="adj2" fmla="val 4437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pic>
        <p:nvPicPr>
          <p:cNvPr id="512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938" y="3236913"/>
            <a:ext cx="5503862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24"/>
          <p:cNvSpPr>
            <a:spLocks noChangeArrowheads="1"/>
          </p:cNvSpPr>
          <p:nvPr/>
        </p:nvSpPr>
        <p:spPr bwMode="auto">
          <a:xfrm>
            <a:off x="1643063" y="1333500"/>
            <a:ext cx="88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u="sng" dirty="0">
                <a:latin typeface="+mj-lt"/>
              </a:rPr>
              <a:t>“Parallel”</a:t>
            </a:r>
          </a:p>
        </p:txBody>
      </p:sp>
      <p:sp>
        <p:nvSpPr>
          <p:cNvPr id="5129" name="Rectangle 25"/>
          <p:cNvSpPr>
            <a:spLocks noChangeArrowheads="1"/>
          </p:cNvSpPr>
          <p:nvPr/>
        </p:nvSpPr>
        <p:spPr bwMode="auto">
          <a:xfrm>
            <a:off x="6232525" y="1333500"/>
            <a:ext cx="757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u="sng">
                <a:latin typeface="+mj-lt"/>
              </a:rPr>
              <a:t>“Serial”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983163" y="1692275"/>
            <a:ext cx="3294062" cy="1074738"/>
            <a:chOff x="3139" y="787"/>
            <a:chExt cx="2075" cy="677"/>
          </a:xfrm>
        </p:grpSpPr>
        <p:sp>
          <p:nvSpPr>
            <p:cNvPr id="5131" name="Rectangle 28"/>
            <p:cNvSpPr>
              <a:spLocks noChangeArrowheads="1"/>
            </p:cNvSpPr>
            <p:nvPr/>
          </p:nvSpPr>
          <p:spPr bwMode="auto">
            <a:xfrm>
              <a:off x="3144" y="804"/>
              <a:ext cx="723" cy="660"/>
            </a:xfrm>
            <a:prstGeom prst="rect">
              <a:avLst/>
            </a:prstGeom>
            <a:solidFill>
              <a:srgbClr val="A088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2" name="Rectangle 29"/>
            <p:cNvSpPr>
              <a:spLocks noChangeArrowheads="1"/>
            </p:cNvSpPr>
            <p:nvPr/>
          </p:nvSpPr>
          <p:spPr bwMode="auto">
            <a:xfrm>
              <a:off x="3139" y="787"/>
              <a:ext cx="700" cy="6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3" name="Rectangle 30"/>
            <p:cNvSpPr>
              <a:spLocks noChangeArrowheads="1"/>
            </p:cNvSpPr>
            <p:nvPr/>
          </p:nvSpPr>
          <p:spPr bwMode="auto">
            <a:xfrm>
              <a:off x="3249" y="897"/>
              <a:ext cx="479" cy="4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Device A</a:t>
              </a:r>
            </a:p>
          </p:txBody>
        </p:sp>
        <p:sp>
          <p:nvSpPr>
            <p:cNvPr id="5134" name="Rectangle 31"/>
            <p:cNvSpPr>
              <a:spLocks noChangeArrowheads="1"/>
            </p:cNvSpPr>
            <p:nvPr/>
          </p:nvSpPr>
          <p:spPr bwMode="auto">
            <a:xfrm>
              <a:off x="4491" y="804"/>
              <a:ext cx="723" cy="660"/>
            </a:xfrm>
            <a:prstGeom prst="rect">
              <a:avLst/>
            </a:prstGeom>
            <a:solidFill>
              <a:srgbClr val="A088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5" name="Rectangle 32"/>
            <p:cNvSpPr>
              <a:spLocks noChangeArrowheads="1"/>
            </p:cNvSpPr>
            <p:nvPr/>
          </p:nvSpPr>
          <p:spPr bwMode="auto">
            <a:xfrm>
              <a:off x="4486" y="787"/>
              <a:ext cx="700" cy="6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6" name="Rectangle 33"/>
            <p:cNvSpPr>
              <a:spLocks noChangeArrowheads="1"/>
            </p:cNvSpPr>
            <p:nvPr/>
          </p:nvSpPr>
          <p:spPr bwMode="auto">
            <a:xfrm>
              <a:off x="4596" y="897"/>
              <a:ext cx="479" cy="4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+mj-lt"/>
                </a:rPr>
                <a:t>Device B</a:t>
              </a:r>
            </a:p>
          </p:txBody>
        </p:sp>
        <p:sp>
          <p:nvSpPr>
            <p:cNvPr id="5137" name="Line 34"/>
            <p:cNvSpPr>
              <a:spLocks noChangeShapeType="1"/>
            </p:cNvSpPr>
            <p:nvPr/>
          </p:nvSpPr>
          <p:spPr bwMode="auto">
            <a:xfrm>
              <a:off x="3860" y="951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8" name="Line 35"/>
            <p:cNvSpPr>
              <a:spLocks noChangeShapeType="1"/>
            </p:cNvSpPr>
            <p:nvPr/>
          </p:nvSpPr>
          <p:spPr bwMode="auto">
            <a:xfrm>
              <a:off x="3860" y="1195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39" name="Line 36"/>
            <p:cNvSpPr>
              <a:spLocks noChangeShapeType="1"/>
            </p:cNvSpPr>
            <p:nvPr/>
          </p:nvSpPr>
          <p:spPr bwMode="auto">
            <a:xfrm>
              <a:off x="3860" y="1032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40" name="Line 37"/>
            <p:cNvSpPr>
              <a:spLocks noChangeShapeType="1"/>
            </p:cNvSpPr>
            <p:nvPr/>
          </p:nvSpPr>
          <p:spPr bwMode="auto">
            <a:xfrm>
              <a:off x="3860" y="1284"/>
              <a:ext cx="62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41" name="Rectangle 38"/>
            <p:cNvSpPr>
              <a:spLocks noChangeArrowheads="1"/>
            </p:cNvSpPr>
            <p:nvPr/>
          </p:nvSpPr>
          <p:spPr bwMode="auto">
            <a:xfrm>
              <a:off x="4069" y="848"/>
              <a:ext cx="1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+mj-lt"/>
                </a:rPr>
                <a:t>+</a:t>
              </a:r>
            </a:p>
          </p:txBody>
        </p:sp>
        <p:sp>
          <p:nvSpPr>
            <p:cNvPr id="5142" name="Rectangle 39"/>
            <p:cNvSpPr>
              <a:spLocks noChangeArrowheads="1"/>
            </p:cNvSpPr>
            <p:nvPr/>
          </p:nvSpPr>
          <p:spPr bwMode="auto">
            <a:xfrm>
              <a:off x="4078" y="926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+mj-lt"/>
                </a:rPr>
                <a:t>-</a:t>
              </a:r>
            </a:p>
          </p:txBody>
        </p:sp>
        <p:sp>
          <p:nvSpPr>
            <p:cNvPr id="5143" name="Rectangle 40"/>
            <p:cNvSpPr>
              <a:spLocks noChangeArrowheads="1"/>
            </p:cNvSpPr>
            <p:nvPr/>
          </p:nvSpPr>
          <p:spPr bwMode="auto">
            <a:xfrm>
              <a:off x="4078" y="1094"/>
              <a:ext cx="1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+mj-lt"/>
                </a:rPr>
                <a:t>+</a:t>
              </a:r>
            </a:p>
          </p:txBody>
        </p:sp>
        <p:sp>
          <p:nvSpPr>
            <p:cNvPr id="5144" name="Rectangle 41"/>
            <p:cNvSpPr>
              <a:spLocks noChangeArrowheads="1"/>
            </p:cNvSpPr>
            <p:nvPr/>
          </p:nvSpPr>
          <p:spPr bwMode="auto">
            <a:xfrm>
              <a:off x="4087" y="1172"/>
              <a:ext cx="1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+mj-lt"/>
                </a:rPr>
                <a:t>-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Bus</a:t>
            </a: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3929743" y="103391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3929743" y="121171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3929743" y="1391104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3929743" y="1570492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3929743" y="1748292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3929743" y="1927679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3929743" y="210706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3929743" y="2286454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>
            <a:off x="246130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260894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275816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>
            <a:off x="290580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>
            <a:off x="303915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>
            <a:off x="318679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21"/>
          <p:cNvSpPr>
            <a:spLocks noChangeShapeType="1"/>
          </p:cNvSpPr>
          <p:nvPr/>
        </p:nvSpPr>
        <p:spPr bwMode="auto">
          <a:xfrm>
            <a:off x="333601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22"/>
          <p:cNvSpPr>
            <a:spLocks noChangeShapeType="1"/>
          </p:cNvSpPr>
          <p:nvPr/>
        </p:nvSpPr>
        <p:spPr bwMode="auto">
          <a:xfrm>
            <a:off x="348365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>
            <a:off x="245178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>
            <a:off x="259941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5" name="Line 26"/>
          <p:cNvSpPr>
            <a:spLocks noChangeShapeType="1"/>
          </p:cNvSpPr>
          <p:nvPr/>
        </p:nvSpPr>
        <p:spPr bwMode="auto">
          <a:xfrm>
            <a:off x="274864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6" name="Line 27"/>
          <p:cNvSpPr>
            <a:spLocks noChangeShapeType="1"/>
          </p:cNvSpPr>
          <p:nvPr/>
        </p:nvSpPr>
        <p:spPr bwMode="auto">
          <a:xfrm>
            <a:off x="289628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7" name="Line 28"/>
          <p:cNvSpPr>
            <a:spLocks noChangeShapeType="1"/>
          </p:cNvSpPr>
          <p:nvPr/>
        </p:nvSpPr>
        <p:spPr bwMode="auto">
          <a:xfrm>
            <a:off x="302963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8" name="Line 29"/>
          <p:cNvSpPr>
            <a:spLocks noChangeShapeType="1"/>
          </p:cNvSpPr>
          <p:nvPr/>
        </p:nvSpPr>
        <p:spPr bwMode="auto">
          <a:xfrm>
            <a:off x="317726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9" name="Line 30"/>
          <p:cNvSpPr>
            <a:spLocks noChangeShapeType="1"/>
          </p:cNvSpPr>
          <p:nvPr/>
        </p:nvSpPr>
        <p:spPr bwMode="auto">
          <a:xfrm>
            <a:off x="332649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70" name="Line 31"/>
          <p:cNvSpPr>
            <a:spLocks noChangeShapeType="1"/>
          </p:cNvSpPr>
          <p:nvPr/>
        </p:nvSpPr>
        <p:spPr bwMode="auto">
          <a:xfrm>
            <a:off x="347413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rot="-5400000">
            <a:off x="3773375" y="21713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 rot="-5400000">
            <a:off x="3773375" y="198879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rot="-5400000">
            <a:off x="3773375" y="180623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36"/>
          <p:cNvSpPr>
            <a:spLocks noChangeShapeType="1"/>
          </p:cNvSpPr>
          <p:nvPr/>
        </p:nvSpPr>
        <p:spPr bwMode="auto">
          <a:xfrm rot="-5400000">
            <a:off x="3773375" y="162367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7"/>
          <p:cNvSpPr>
            <a:spLocks noChangeShapeType="1"/>
          </p:cNvSpPr>
          <p:nvPr/>
        </p:nvSpPr>
        <p:spPr bwMode="auto">
          <a:xfrm rot="-5400000">
            <a:off x="3773375" y="146174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38"/>
          <p:cNvSpPr>
            <a:spLocks noChangeShapeType="1"/>
          </p:cNvSpPr>
          <p:nvPr/>
        </p:nvSpPr>
        <p:spPr bwMode="auto">
          <a:xfrm rot="-5400000">
            <a:off x="3773375" y="127918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39"/>
          <p:cNvSpPr>
            <a:spLocks noChangeShapeType="1"/>
          </p:cNvSpPr>
          <p:nvPr/>
        </p:nvSpPr>
        <p:spPr bwMode="auto">
          <a:xfrm rot="-5400000">
            <a:off x="3773375" y="109662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40"/>
          <p:cNvSpPr>
            <a:spLocks noChangeShapeType="1"/>
          </p:cNvSpPr>
          <p:nvPr/>
        </p:nvSpPr>
        <p:spPr bwMode="auto">
          <a:xfrm rot="-5400000">
            <a:off x="3773375" y="9140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42"/>
          <p:cNvSpPr>
            <a:spLocks noChangeShapeType="1"/>
          </p:cNvSpPr>
          <p:nvPr/>
        </p:nvSpPr>
        <p:spPr bwMode="auto">
          <a:xfrm rot="-5400000">
            <a:off x="2181112" y="21602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43"/>
          <p:cNvSpPr>
            <a:spLocks noChangeShapeType="1"/>
          </p:cNvSpPr>
          <p:nvPr/>
        </p:nvSpPr>
        <p:spPr bwMode="auto">
          <a:xfrm rot="-5400000">
            <a:off x="2181112" y="197768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44"/>
          <p:cNvSpPr>
            <a:spLocks noChangeShapeType="1"/>
          </p:cNvSpPr>
          <p:nvPr/>
        </p:nvSpPr>
        <p:spPr bwMode="auto">
          <a:xfrm rot="-5400000">
            <a:off x="2181112" y="179512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45"/>
          <p:cNvSpPr>
            <a:spLocks noChangeShapeType="1"/>
          </p:cNvSpPr>
          <p:nvPr/>
        </p:nvSpPr>
        <p:spPr bwMode="auto">
          <a:xfrm rot="-5400000">
            <a:off x="2181112" y="161256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Line 46"/>
          <p:cNvSpPr>
            <a:spLocks noChangeShapeType="1"/>
          </p:cNvSpPr>
          <p:nvPr/>
        </p:nvSpPr>
        <p:spPr bwMode="auto">
          <a:xfrm rot="-5400000">
            <a:off x="2181112" y="145063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Line 47"/>
          <p:cNvSpPr>
            <a:spLocks noChangeShapeType="1"/>
          </p:cNvSpPr>
          <p:nvPr/>
        </p:nvSpPr>
        <p:spPr bwMode="auto">
          <a:xfrm rot="-5400000">
            <a:off x="2181112" y="126807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Line 48"/>
          <p:cNvSpPr>
            <a:spLocks noChangeShapeType="1"/>
          </p:cNvSpPr>
          <p:nvPr/>
        </p:nvSpPr>
        <p:spPr bwMode="auto">
          <a:xfrm rot="-5400000">
            <a:off x="2181112" y="108551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49"/>
          <p:cNvSpPr>
            <a:spLocks noChangeShapeType="1"/>
          </p:cNvSpPr>
          <p:nvPr/>
        </p:nvSpPr>
        <p:spPr bwMode="auto">
          <a:xfrm rot="-5400000">
            <a:off x="2181112" y="9029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Rectangle 50"/>
          <p:cNvSpPr>
            <a:spLocks noChangeArrowheads="1"/>
          </p:cNvSpPr>
          <p:nvPr/>
        </p:nvSpPr>
        <p:spPr bwMode="auto">
          <a:xfrm>
            <a:off x="2293031" y="957717"/>
            <a:ext cx="1343025" cy="1471612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Device A</a:t>
            </a:r>
          </a:p>
        </p:txBody>
      </p:sp>
      <p:sp>
        <p:nvSpPr>
          <p:cNvPr id="6188" name="Line 53"/>
          <p:cNvSpPr>
            <a:spLocks noChangeShapeType="1"/>
          </p:cNvSpPr>
          <p:nvPr/>
        </p:nvSpPr>
        <p:spPr bwMode="auto">
          <a:xfrm>
            <a:off x="574743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Line 54"/>
          <p:cNvSpPr>
            <a:spLocks noChangeShapeType="1"/>
          </p:cNvSpPr>
          <p:nvPr/>
        </p:nvSpPr>
        <p:spPr bwMode="auto">
          <a:xfrm>
            <a:off x="589506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55"/>
          <p:cNvSpPr>
            <a:spLocks noChangeShapeType="1"/>
          </p:cNvSpPr>
          <p:nvPr/>
        </p:nvSpPr>
        <p:spPr bwMode="auto">
          <a:xfrm>
            <a:off x="604429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Line 56"/>
          <p:cNvSpPr>
            <a:spLocks noChangeShapeType="1"/>
          </p:cNvSpPr>
          <p:nvPr/>
        </p:nvSpPr>
        <p:spPr bwMode="auto">
          <a:xfrm>
            <a:off x="619193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57"/>
          <p:cNvSpPr>
            <a:spLocks noChangeShapeType="1"/>
          </p:cNvSpPr>
          <p:nvPr/>
        </p:nvSpPr>
        <p:spPr bwMode="auto">
          <a:xfrm>
            <a:off x="632528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58"/>
          <p:cNvSpPr>
            <a:spLocks noChangeShapeType="1"/>
          </p:cNvSpPr>
          <p:nvPr/>
        </p:nvSpPr>
        <p:spPr bwMode="auto">
          <a:xfrm>
            <a:off x="647291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59"/>
          <p:cNvSpPr>
            <a:spLocks noChangeShapeType="1"/>
          </p:cNvSpPr>
          <p:nvPr/>
        </p:nvSpPr>
        <p:spPr bwMode="auto">
          <a:xfrm>
            <a:off x="662214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60"/>
          <p:cNvSpPr>
            <a:spLocks noChangeShapeType="1"/>
          </p:cNvSpPr>
          <p:nvPr/>
        </p:nvSpPr>
        <p:spPr bwMode="auto">
          <a:xfrm>
            <a:off x="676978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62"/>
          <p:cNvSpPr>
            <a:spLocks noChangeShapeType="1"/>
          </p:cNvSpPr>
          <p:nvPr/>
        </p:nvSpPr>
        <p:spPr bwMode="auto">
          <a:xfrm>
            <a:off x="573790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97" name="Line 63"/>
          <p:cNvSpPr>
            <a:spLocks noChangeShapeType="1"/>
          </p:cNvSpPr>
          <p:nvPr/>
        </p:nvSpPr>
        <p:spPr bwMode="auto">
          <a:xfrm>
            <a:off x="588554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98" name="Line 64"/>
          <p:cNvSpPr>
            <a:spLocks noChangeShapeType="1"/>
          </p:cNvSpPr>
          <p:nvPr/>
        </p:nvSpPr>
        <p:spPr bwMode="auto">
          <a:xfrm>
            <a:off x="603476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99" name="Line 65"/>
          <p:cNvSpPr>
            <a:spLocks noChangeShapeType="1"/>
          </p:cNvSpPr>
          <p:nvPr/>
        </p:nvSpPr>
        <p:spPr bwMode="auto">
          <a:xfrm>
            <a:off x="618240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0" name="Line 66"/>
          <p:cNvSpPr>
            <a:spLocks noChangeShapeType="1"/>
          </p:cNvSpPr>
          <p:nvPr/>
        </p:nvSpPr>
        <p:spPr bwMode="auto">
          <a:xfrm>
            <a:off x="631575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1" name="Line 67"/>
          <p:cNvSpPr>
            <a:spLocks noChangeShapeType="1"/>
          </p:cNvSpPr>
          <p:nvPr/>
        </p:nvSpPr>
        <p:spPr bwMode="auto">
          <a:xfrm>
            <a:off x="646339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2" name="Line 68"/>
          <p:cNvSpPr>
            <a:spLocks noChangeShapeType="1"/>
          </p:cNvSpPr>
          <p:nvPr/>
        </p:nvSpPr>
        <p:spPr bwMode="auto">
          <a:xfrm>
            <a:off x="661261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3" name="Line 69"/>
          <p:cNvSpPr>
            <a:spLocks noChangeShapeType="1"/>
          </p:cNvSpPr>
          <p:nvPr/>
        </p:nvSpPr>
        <p:spPr bwMode="auto">
          <a:xfrm>
            <a:off x="676025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4" name="Line 71"/>
          <p:cNvSpPr>
            <a:spLocks noChangeShapeType="1"/>
          </p:cNvSpPr>
          <p:nvPr/>
        </p:nvSpPr>
        <p:spPr bwMode="auto">
          <a:xfrm rot="-5400000">
            <a:off x="7059500" y="21713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Line 72"/>
          <p:cNvSpPr>
            <a:spLocks noChangeShapeType="1"/>
          </p:cNvSpPr>
          <p:nvPr/>
        </p:nvSpPr>
        <p:spPr bwMode="auto">
          <a:xfrm rot="-5400000">
            <a:off x="7059500" y="198879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Line 73"/>
          <p:cNvSpPr>
            <a:spLocks noChangeShapeType="1"/>
          </p:cNvSpPr>
          <p:nvPr/>
        </p:nvSpPr>
        <p:spPr bwMode="auto">
          <a:xfrm rot="-5400000">
            <a:off x="7059500" y="180623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Line 74"/>
          <p:cNvSpPr>
            <a:spLocks noChangeShapeType="1"/>
          </p:cNvSpPr>
          <p:nvPr/>
        </p:nvSpPr>
        <p:spPr bwMode="auto">
          <a:xfrm rot="-5400000">
            <a:off x="7059500" y="162367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Line 75"/>
          <p:cNvSpPr>
            <a:spLocks noChangeShapeType="1"/>
          </p:cNvSpPr>
          <p:nvPr/>
        </p:nvSpPr>
        <p:spPr bwMode="auto">
          <a:xfrm rot="-5400000">
            <a:off x="7059500" y="146174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Line 76"/>
          <p:cNvSpPr>
            <a:spLocks noChangeShapeType="1"/>
          </p:cNvSpPr>
          <p:nvPr/>
        </p:nvSpPr>
        <p:spPr bwMode="auto">
          <a:xfrm rot="-5400000">
            <a:off x="7059500" y="127918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Line 77"/>
          <p:cNvSpPr>
            <a:spLocks noChangeShapeType="1"/>
          </p:cNvSpPr>
          <p:nvPr/>
        </p:nvSpPr>
        <p:spPr bwMode="auto">
          <a:xfrm rot="-5400000">
            <a:off x="7059500" y="109662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1" name="Line 78"/>
          <p:cNvSpPr>
            <a:spLocks noChangeShapeType="1"/>
          </p:cNvSpPr>
          <p:nvPr/>
        </p:nvSpPr>
        <p:spPr bwMode="auto">
          <a:xfrm rot="-5400000">
            <a:off x="7059500" y="9140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2" name="Line 80"/>
          <p:cNvSpPr>
            <a:spLocks noChangeShapeType="1"/>
          </p:cNvSpPr>
          <p:nvPr/>
        </p:nvSpPr>
        <p:spPr bwMode="auto">
          <a:xfrm rot="-5400000">
            <a:off x="5467237" y="21602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3" name="Line 81"/>
          <p:cNvSpPr>
            <a:spLocks noChangeShapeType="1"/>
          </p:cNvSpPr>
          <p:nvPr/>
        </p:nvSpPr>
        <p:spPr bwMode="auto">
          <a:xfrm rot="-5400000">
            <a:off x="5467237" y="197768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82"/>
          <p:cNvSpPr>
            <a:spLocks noChangeShapeType="1"/>
          </p:cNvSpPr>
          <p:nvPr/>
        </p:nvSpPr>
        <p:spPr bwMode="auto">
          <a:xfrm rot="-5400000">
            <a:off x="5467237" y="179512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Line 83"/>
          <p:cNvSpPr>
            <a:spLocks noChangeShapeType="1"/>
          </p:cNvSpPr>
          <p:nvPr/>
        </p:nvSpPr>
        <p:spPr bwMode="auto">
          <a:xfrm rot="-5400000">
            <a:off x="5467237" y="161256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6" name="Line 84"/>
          <p:cNvSpPr>
            <a:spLocks noChangeShapeType="1"/>
          </p:cNvSpPr>
          <p:nvPr/>
        </p:nvSpPr>
        <p:spPr bwMode="auto">
          <a:xfrm rot="-5400000">
            <a:off x="5467237" y="145063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Line 85"/>
          <p:cNvSpPr>
            <a:spLocks noChangeShapeType="1"/>
          </p:cNvSpPr>
          <p:nvPr/>
        </p:nvSpPr>
        <p:spPr bwMode="auto">
          <a:xfrm rot="-5400000">
            <a:off x="5467237" y="126807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8" name="Line 86"/>
          <p:cNvSpPr>
            <a:spLocks noChangeShapeType="1"/>
          </p:cNvSpPr>
          <p:nvPr/>
        </p:nvSpPr>
        <p:spPr bwMode="auto">
          <a:xfrm rot="-5400000">
            <a:off x="5467237" y="108551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9" name="Line 87"/>
          <p:cNvSpPr>
            <a:spLocks noChangeShapeType="1"/>
          </p:cNvSpPr>
          <p:nvPr/>
        </p:nvSpPr>
        <p:spPr bwMode="auto">
          <a:xfrm rot="-5400000">
            <a:off x="5467237" y="9029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0" name="Rectangle 88"/>
          <p:cNvSpPr>
            <a:spLocks noChangeArrowheads="1"/>
          </p:cNvSpPr>
          <p:nvPr/>
        </p:nvSpPr>
        <p:spPr bwMode="auto">
          <a:xfrm>
            <a:off x="5579156" y="957717"/>
            <a:ext cx="1343025" cy="1471612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Device B</a:t>
            </a:r>
          </a:p>
        </p:txBody>
      </p:sp>
      <p:sp>
        <p:nvSpPr>
          <p:cNvPr id="6221" name="Line 91"/>
          <p:cNvSpPr>
            <a:spLocks noChangeShapeType="1"/>
          </p:cNvSpPr>
          <p:nvPr/>
        </p:nvSpPr>
        <p:spPr bwMode="auto">
          <a:xfrm>
            <a:off x="5479143" y="4965474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2" name="Line 92"/>
          <p:cNvSpPr>
            <a:spLocks noChangeShapeType="1"/>
          </p:cNvSpPr>
          <p:nvPr/>
        </p:nvSpPr>
        <p:spPr bwMode="auto">
          <a:xfrm>
            <a:off x="7536543" y="4965474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3" name="Line 94"/>
          <p:cNvSpPr>
            <a:spLocks noChangeShapeType="1"/>
          </p:cNvSpPr>
          <p:nvPr/>
        </p:nvSpPr>
        <p:spPr bwMode="auto">
          <a:xfrm>
            <a:off x="6466568" y="5346474"/>
            <a:ext cx="16033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24" name="Line 95"/>
          <p:cNvSpPr>
            <a:spLocks noChangeShapeType="1"/>
          </p:cNvSpPr>
          <p:nvPr/>
        </p:nvSpPr>
        <p:spPr bwMode="auto">
          <a:xfrm>
            <a:off x="5021943" y="5803674"/>
            <a:ext cx="122713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5" name="Line 96"/>
          <p:cNvSpPr>
            <a:spLocks noChangeShapeType="1"/>
          </p:cNvSpPr>
          <p:nvPr/>
        </p:nvSpPr>
        <p:spPr bwMode="auto">
          <a:xfrm flipH="1">
            <a:off x="6241143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6" name="Line 97"/>
          <p:cNvSpPr>
            <a:spLocks noChangeShapeType="1"/>
          </p:cNvSpPr>
          <p:nvPr/>
        </p:nvSpPr>
        <p:spPr bwMode="auto">
          <a:xfrm rot="10800000">
            <a:off x="8301718" y="5803674"/>
            <a:ext cx="758825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27" name="Line 98"/>
          <p:cNvSpPr>
            <a:spLocks noChangeShapeType="1"/>
          </p:cNvSpPr>
          <p:nvPr/>
        </p:nvSpPr>
        <p:spPr bwMode="auto">
          <a:xfrm rot="10800000">
            <a:off x="8069943" y="5346474"/>
            <a:ext cx="225425" cy="454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28" name="Line 100"/>
          <p:cNvSpPr>
            <a:spLocks noChangeShapeType="1"/>
          </p:cNvSpPr>
          <p:nvPr/>
        </p:nvSpPr>
        <p:spPr bwMode="auto">
          <a:xfrm>
            <a:off x="6555468" y="579573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9" name="Line 101"/>
          <p:cNvSpPr>
            <a:spLocks noChangeShapeType="1"/>
          </p:cNvSpPr>
          <p:nvPr/>
        </p:nvSpPr>
        <p:spPr bwMode="auto">
          <a:xfrm>
            <a:off x="5933168" y="580049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0" name="Line 102"/>
          <p:cNvSpPr>
            <a:spLocks noChangeShapeType="1"/>
          </p:cNvSpPr>
          <p:nvPr/>
        </p:nvSpPr>
        <p:spPr bwMode="auto">
          <a:xfrm flipH="1">
            <a:off x="5590268" y="6064024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1" name="Line 103"/>
          <p:cNvSpPr>
            <a:spLocks noChangeShapeType="1"/>
          </p:cNvSpPr>
          <p:nvPr/>
        </p:nvSpPr>
        <p:spPr bwMode="auto">
          <a:xfrm flipH="1">
            <a:off x="6568168" y="6052912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2" name="Line 108"/>
          <p:cNvSpPr>
            <a:spLocks noChangeShapeType="1"/>
          </p:cNvSpPr>
          <p:nvPr/>
        </p:nvSpPr>
        <p:spPr bwMode="auto">
          <a:xfrm flipV="1">
            <a:off x="6393543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3" name="Line 109"/>
          <p:cNvSpPr>
            <a:spLocks noChangeShapeType="1"/>
          </p:cNvSpPr>
          <p:nvPr/>
        </p:nvSpPr>
        <p:spPr bwMode="auto">
          <a:xfrm flipH="1" flipV="1">
            <a:off x="6247493" y="580367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4" name="Line 111"/>
          <p:cNvSpPr>
            <a:spLocks noChangeShapeType="1"/>
          </p:cNvSpPr>
          <p:nvPr/>
        </p:nvSpPr>
        <p:spPr bwMode="auto">
          <a:xfrm flipH="1">
            <a:off x="6088743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5" name="Line 112"/>
          <p:cNvSpPr>
            <a:spLocks noChangeShapeType="1"/>
          </p:cNvSpPr>
          <p:nvPr/>
        </p:nvSpPr>
        <p:spPr bwMode="auto">
          <a:xfrm>
            <a:off x="6310993" y="534647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6" name="Line 115"/>
          <p:cNvSpPr>
            <a:spLocks noChangeShapeType="1"/>
          </p:cNvSpPr>
          <p:nvPr/>
        </p:nvSpPr>
        <p:spPr bwMode="auto">
          <a:xfrm>
            <a:off x="8219168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37" name="Line 116"/>
          <p:cNvSpPr>
            <a:spLocks noChangeShapeType="1"/>
          </p:cNvSpPr>
          <p:nvPr/>
        </p:nvSpPr>
        <p:spPr bwMode="auto">
          <a:xfrm flipH="1">
            <a:off x="8073118" y="534647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38" name="Line 118"/>
          <p:cNvSpPr>
            <a:spLocks noChangeShapeType="1"/>
          </p:cNvSpPr>
          <p:nvPr/>
        </p:nvSpPr>
        <p:spPr bwMode="auto">
          <a:xfrm flipH="1" flipV="1">
            <a:off x="7914368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39" name="Line 119"/>
          <p:cNvSpPr>
            <a:spLocks noChangeShapeType="1"/>
          </p:cNvSpPr>
          <p:nvPr/>
        </p:nvSpPr>
        <p:spPr bwMode="auto">
          <a:xfrm flipV="1">
            <a:off x="8136618" y="580367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1" name="Line 123"/>
          <p:cNvSpPr>
            <a:spLocks noChangeShapeType="1"/>
          </p:cNvSpPr>
          <p:nvPr/>
        </p:nvSpPr>
        <p:spPr bwMode="auto">
          <a:xfrm>
            <a:off x="3929743" y="103391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2" name="Line 124"/>
          <p:cNvSpPr>
            <a:spLocks noChangeShapeType="1"/>
          </p:cNvSpPr>
          <p:nvPr/>
        </p:nvSpPr>
        <p:spPr bwMode="auto">
          <a:xfrm>
            <a:off x="3929743" y="1211717"/>
            <a:ext cx="1244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3" name="Line 125"/>
          <p:cNvSpPr>
            <a:spLocks noChangeShapeType="1"/>
          </p:cNvSpPr>
          <p:nvPr/>
        </p:nvSpPr>
        <p:spPr bwMode="auto">
          <a:xfrm>
            <a:off x="3929743" y="1391104"/>
            <a:ext cx="12827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4" name="Line 126"/>
          <p:cNvSpPr>
            <a:spLocks noChangeShapeType="1"/>
          </p:cNvSpPr>
          <p:nvPr/>
        </p:nvSpPr>
        <p:spPr bwMode="auto">
          <a:xfrm>
            <a:off x="3929743" y="1570492"/>
            <a:ext cx="12827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5" name="Line 127"/>
          <p:cNvSpPr>
            <a:spLocks noChangeShapeType="1"/>
          </p:cNvSpPr>
          <p:nvPr/>
        </p:nvSpPr>
        <p:spPr bwMode="auto">
          <a:xfrm>
            <a:off x="3929743" y="1748292"/>
            <a:ext cx="12477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6" name="Line 128"/>
          <p:cNvSpPr>
            <a:spLocks noChangeShapeType="1"/>
          </p:cNvSpPr>
          <p:nvPr/>
        </p:nvSpPr>
        <p:spPr bwMode="auto">
          <a:xfrm>
            <a:off x="3929743" y="1927679"/>
            <a:ext cx="13081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7" name="Line 129"/>
          <p:cNvSpPr>
            <a:spLocks noChangeShapeType="1"/>
          </p:cNvSpPr>
          <p:nvPr/>
        </p:nvSpPr>
        <p:spPr bwMode="auto">
          <a:xfrm>
            <a:off x="3929743" y="2107067"/>
            <a:ext cx="13239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8" name="Line 130"/>
          <p:cNvSpPr>
            <a:spLocks noChangeShapeType="1"/>
          </p:cNvSpPr>
          <p:nvPr/>
        </p:nvSpPr>
        <p:spPr bwMode="auto">
          <a:xfrm>
            <a:off x="3929743" y="2286454"/>
            <a:ext cx="13112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9" name="Line 133"/>
          <p:cNvSpPr>
            <a:spLocks noChangeShapeType="1"/>
          </p:cNvSpPr>
          <p:nvPr/>
        </p:nvSpPr>
        <p:spPr bwMode="auto">
          <a:xfrm>
            <a:off x="6398306" y="579573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0" name="Line 134"/>
          <p:cNvSpPr>
            <a:spLocks noChangeShapeType="1"/>
          </p:cNvSpPr>
          <p:nvPr/>
        </p:nvSpPr>
        <p:spPr bwMode="auto">
          <a:xfrm>
            <a:off x="6099856" y="580049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1" name="Line 135"/>
          <p:cNvSpPr>
            <a:spLocks noChangeShapeType="1"/>
          </p:cNvSpPr>
          <p:nvPr/>
        </p:nvSpPr>
        <p:spPr bwMode="auto">
          <a:xfrm flipH="1">
            <a:off x="5934756" y="6064024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2" name="Line 136"/>
          <p:cNvSpPr>
            <a:spLocks noChangeShapeType="1"/>
          </p:cNvSpPr>
          <p:nvPr/>
        </p:nvSpPr>
        <p:spPr bwMode="auto">
          <a:xfrm flipH="1">
            <a:off x="6404656" y="6052912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3" name="Line 138"/>
          <p:cNvSpPr>
            <a:spLocks noChangeShapeType="1"/>
          </p:cNvSpPr>
          <p:nvPr/>
        </p:nvSpPr>
        <p:spPr bwMode="auto">
          <a:xfrm>
            <a:off x="5306106" y="905329"/>
            <a:ext cx="0" cy="155892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54" name="Line 139"/>
          <p:cNvSpPr>
            <a:spLocks noChangeShapeType="1"/>
          </p:cNvSpPr>
          <p:nvPr/>
        </p:nvSpPr>
        <p:spPr bwMode="auto">
          <a:xfrm flipH="1">
            <a:off x="5312456" y="2454729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5" name="Line 140"/>
          <p:cNvSpPr>
            <a:spLocks noChangeShapeType="1"/>
          </p:cNvSpPr>
          <p:nvPr/>
        </p:nvSpPr>
        <p:spPr bwMode="auto">
          <a:xfrm>
            <a:off x="5158468" y="892629"/>
            <a:ext cx="0" cy="156527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56" name="Line 141"/>
          <p:cNvSpPr>
            <a:spLocks noChangeShapeType="1"/>
          </p:cNvSpPr>
          <p:nvPr/>
        </p:nvSpPr>
        <p:spPr bwMode="auto">
          <a:xfrm flipH="1">
            <a:off x="4980668" y="2442029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259443" y="3002417"/>
            <a:ext cx="1042988" cy="173037"/>
            <a:chOff x="1376" y="2606"/>
            <a:chExt cx="657" cy="109"/>
          </a:xfrm>
        </p:grpSpPr>
        <p:grpSp>
          <p:nvGrpSpPr>
            <p:cNvPr id="3" name="Group 144"/>
            <p:cNvGrpSpPr>
              <a:grpSpLocks/>
            </p:cNvGrpSpPr>
            <p:nvPr/>
          </p:nvGrpSpPr>
          <p:grpSpPr bwMode="auto">
            <a:xfrm>
              <a:off x="1376" y="2606"/>
              <a:ext cx="219" cy="109"/>
              <a:chOff x="1376" y="2606"/>
              <a:chExt cx="219" cy="109"/>
            </a:xfrm>
          </p:grpSpPr>
          <p:sp>
            <p:nvSpPr>
              <p:cNvPr id="6323" name="Line 145"/>
              <p:cNvSpPr>
                <a:spLocks noChangeShapeType="1"/>
              </p:cNvSpPr>
              <p:nvPr/>
            </p:nvSpPr>
            <p:spPr bwMode="auto">
              <a:xfrm>
                <a:off x="137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4" name="Line 146"/>
              <p:cNvSpPr>
                <a:spLocks noChangeShapeType="1"/>
              </p:cNvSpPr>
              <p:nvPr/>
            </p:nvSpPr>
            <p:spPr bwMode="auto">
              <a:xfrm>
                <a:off x="148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5" name="Line 147"/>
              <p:cNvSpPr>
                <a:spLocks noChangeShapeType="1"/>
              </p:cNvSpPr>
              <p:nvPr/>
            </p:nvSpPr>
            <p:spPr bwMode="auto">
              <a:xfrm rot="-5400000">
                <a:off x="1430" y="2552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6" name="Line 148"/>
              <p:cNvSpPr>
                <a:spLocks noChangeShapeType="1"/>
              </p:cNvSpPr>
              <p:nvPr/>
            </p:nvSpPr>
            <p:spPr bwMode="auto">
              <a:xfrm rot="-5400000">
                <a:off x="1542" y="2660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4" name="Group 149"/>
            <p:cNvGrpSpPr>
              <a:grpSpLocks/>
            </p:cNvGrpSpPr>
            <p:nvPr/>
          </p:nvGrpSpPr>
          <p:grpSpPr bwMode="auto">
            <a:xfrm>
              <a:off x="1596" y="2606"/>
              <a:ext cx="219" cy="109"/>
              <a:chOff x="1376" y="2606"/>
              <a:chExt cx="219" cy="109"/>
            </a:xfrm>
          </p:grpSpPr>
          <p:sp>
            <p:nvSpPr>
              <p:cNvPr id="6319" name="Line 150"/>
              <p:cNvSpPr>
                <a:spLocks noChangeShapeType="1"/>
              </p:cNvSpPr>
              <p:nvPr/>
            </p:nvSpPr>
            <p:spPr bwMode="auto">
              <a:xfrm>
                <a:off x="137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0" name="Line 151"/>
              <p:cNvSpPr>
                <a:spLocks noChangeShapeType="1"/>
              </p:cNvSpPr>
              <p:nvPr/>
            </p:nvSpPr>
            <p:spPr bwMode="auto">
              <a:xfrm>
                <a:off x="148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1" name="Line 152"/>
              <p:cNvSpPr>
                <a:spLocks noChangeShapeType="1"/>
              </p:cNvSpPr>
              <p:nvPr/>
            </p:nvSpPr>
            <p:spPr bwMode="auto">
              <a:xfrm rot="-5400000">
                <a:off x="1430" y="2552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2" name="Line 153"/>
              <p:cNvSpPr>
                <a:spLocks noChangeShapeType="1"/>
              </p:cNvSpPr>
              <p:nvPr/>
            </p:nvSpPr>
            <p:spPr bwMode="auto">
              <a:xfrm rot="-5400000">
                <a:off x="1542" y="2660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154"/>
            <p:cNvGrpSpPr>
              <a:grpSpLocks/>
            </p:cNvGrpSpPr>
            <p:nvPr/>
          </p:nvGrpSpPr>
          <p:grpSpPr bwMode="auto">
            <a:xfrm>
              <a:off x="1814" y="2606"/>
              <a:ext cx="219" cy="109"/>
              <a:chOff x="1376" y="2606"/>
              <a:chExt cx="219" cy="109"/>
            </a:xfrm>
          </p:grpSpPr>
          <p:sp>
            <p:nvSpPr>
              <p:cNvPr id="6315" name="Line 155"/>
              <p:cNvSpPr>
                <a:spLocks noChangeShapeType="1"/>
              </p:cNvSpPr>
              <p:nvPr/>
            </p:nvSpPr>
            <p:spPr bwMode="auto">
              <a:xfrm>
                <a:off x="137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16" name="Line 156"/>
              <p:cNvSpPr>
                <a:spLocks noChangeShapeType="1"/>
              </p:cNvSpPr>
              <p:nvPr/>
            </p:nvSpPr>
            <p:spPr bwMode="auto">
              <a:xfrm>
                <a:off x="148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17" name="Line 157"/>
              <p:cNvSpPr>
                <a:spLocks noChangeShapeType="1"/>
              </p:cNvSpPr>
              <p:nvPr/>
            </p:nvSpPr>
            <p:spPr bwMode="auto">
              <a:xfrm rot="-5400000">
                <a:off x="1430" y="2552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18" name="Line 158"/>
              <p:cNvSpPr>
                <a:spLocks noChangeShapeType="1"/>
              </p:cNvSpPr>
              <p:nvPr/>
            </p:nvSpPr>
            <p:spPr bwMode="auto">
              <a:xfrm rot="-5400000">
                <a:off x="1542" y="2660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6258" name="Line 162"/>
          <p:cNvSpPr>
            <a:spLocks noChangeShapeType="1"/>
          </p:cNvSpPr>
          <p:nvPr/>
        </p:nvSpPr>
        <p:spPr bwMode="auto">
          <a:xfrm rot="-5400000">
            <a:off x="2256518" y="3118305"/>
            <a:ext cx="3905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9" name="Line 163"/>
          <p:cNvSpPr>
            <a:spLocks noChangeShapeType="1"/>
          </p:cNvSpPr>
          <p:nvPr/>
        </p:nvSpPr>
        <p:spPr bwMode="auto">
          <a:xfrm rot="-5400000">
            <a:off x="5559312" y="3131798"/>
            <a:ext cx="3635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0" name="AutoShape 164"/>
          <p:cNvSpPr>
            <a:spLocks noChangeArrowheads="1"/>
          </p:cNvSpPr>
          <p:nvPr/>
        </p:nvSpPr>
        <p:spPr bwMode="auto">
          <a:xfrm>
            <a:off x="5656943" y="2772229"/>
            <a:ext cx="166688" cy="177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261" name="AutoShape 165"/>
          <p:cNvSpPr>
            <a:spLocks noChangeArrowheads="1"/>
          </p:cNvSpPr>
          <p:nvPr/>
        </p:nvSpPr>
        <p:spPr bwMode="auto">
          <a:xfrm>
            <a:off x="2370818" y="2772229"/>
            <a:ext cx="166688" cy="177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6" name="Group 166"/>
          <p:cNvGrpSpPr>
            <a:grpSpLocks/>
          </p:cNvGrpSpPr>
          <p:nvPr/>
        </p:nvGrpSpPr>
        <p:grpSpPr bwMode="auto">
          <a:xfrm>
            <a:off x="5933168" y="5943374"/>
            <a:ext cx="2654300" cy="460375"/>
            <a:chOff x="3742" y="2400"/>
            <a:chExt cx="1672" cy="290"/>
          </a:xfrm>
        </p:grpSpPr>
        <p:grpSp>
          <p:nvGrpSpPr>
            <p:cNvPr id="7" name="Group 167"/>
            <p:cNvGrpSpPr>
              <a:grpSpLocks/>
            </p:cNvGrpSpPr>
            <p:nvPr/>
          </p:nvGrpSpPr>
          <p:grpSpPr bwMode="auto">
            <a:xfrm>
              <a:off x="3742" y="2400"/>
              <a:ext cx="531" cy="290"/>
              <a:chOff x="3742" y="2400"/>
              <a:chExt cx="531" cy="290"/>
            </a:xfrm>
          </p:grpSpPr>
          <p:grpSp>
            <p:nvGrpSpPr>
              <p:cNvPr id="8" name="Group 168"/>
              <p:cNvGrpSpPr>
                <a:grpSpLocks/>
              </p:cNvGrpSpPr>
              <p:nvPr/>
            </p:nvGrpSpPr>
            <p:grpSpPr bwMode="auto">
              <a:xfrm>
                <a:off x="4037" y="2402"/>
                <a:ext cx="236" cy="288"/>
                <a:chOff x="3940" y="2400"/>
                <a:chExt cx="236" cy="288"/>
              </a:xfrm>
            </p:grpSpPr>
            <p:sp>
              <p:nvSpPr>
                <p:cNvPr id="6310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4032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11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3940" y="268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71"/>
              <p:cNvGrpSpPr>
                <a:grpSpLocks/>
              </p:cNvGrpSpPr>
              <p:nvPr/>
            </p:nvGrpSpPr>
            <p:grpSpPr bwMode="auto">
              <a:xfrm>
                <a:off x="3742" y="2400"/>
                <a:ext cx="238" cy="288"/>
                <a:chOff x="3840" y="2400"/>
                <a:chExt cx="238" cy="288"/>
              </a:xfrm>
            </p:grpSpPr>
            <p:sp>
              <p:nvSpPr>
                <p:cNvPr id="6308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3840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9" name="Line 173"/>
                <p:cNvSpPr>
                  <a:spLocks noChangeShapeType="1"/>
                </p:cNvSpPr>
                <p:nvPr/>
              </p:nvSpPr>
              <p:spPr bwMode="auto">
                <a:xfrm>
                  <a:off x="3980" y="2400"/>
                  <a:ext cx="98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174"/>
            <p:cNvGrpSpPr>
              <a:grpSpLocks/>
            </p:cNvGrpSpPr>
            <p:nvPr/>
          </p:nvGrpSpPr>
          <p:grpSpPr bwMode="auto">
            <a:xfrm>
              <a:off x="4894" y="2400"/>
              <a:ext cx="520" cy="288"/>
              <a:chOff x="4894" y="2400"/>
              <a:chExt cx="520" cy="288"/>
            </a:xfrm>
          </p:grpSpPr>
          <p:grpSp>
            <p:nvGrpSpPr>
              <p:cNvPr id="11" name="Group 175"/>
              <p:cNvGrpSpPr>
                <a:grpSpLocks/>
              </p:cNvGrpSpPr>
              <p:nvPr/>
            </p:nvGrpSpPr>
            <p:grpSpPr bwMode="auto">
              <a:xfrm flipV="1">
                <a:off x="5178" y="2400"/>
                <a:ext cx="236" cy="288"/>
                <a:chOff x="3940" y="2400"/>
                <a:chExt cx="236" cy="288"/>
              </a:xfrm>
            </p:grpSpPr>
            <p:sp>
              <p:nvSpPr>
                <p:cNvPr id="630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032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5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3940" y="268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8"/>
              <p:cNvGrpSpPr>
                <a:grpSpLocks/>
              </p:cNvGrpSpPr>
              <p:nvPr/>
            </p:nvGrpSpPr>
            <p:grpSpPr bwMode="auto">
              <a:xfrm flipV="1">
                <a:off x="4894" y="2400"/>
                <a:ext cx="238" cy="288"/>
                <a:chOff x="3840" y="2400"/>
                <a:chExt cx="238" cy="288"/>
              </a:xfrm>
            </p:grpSpPr>
            <p:sp>
              <p:nvSpPr>
                <p:cNvPr id="6302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3840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3" name="Line 180"/>
                <p:cNvSpPr>
                  <a:spLocks noChangeShapeType="1"/>
                </p:cNvSpPr>
                <p:nvPr/>
              </p:nvSpPr>
              <p:spPr bwMode="auto">
                <a:xfrm>
                  <a:off x="3980" y="2400"/>
                  <a:ext cx="98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263" name="Rectangle 184"/>
          <p:cNvSpPr>
            <a:spLocks noChangeArrowheads="1"/>
          </p:cNvSpPr>
          <p:nvPr/>
        </p:nvSpPr>
        <p:spPr bwMode="auto">
          <a:xfrm>
            <a:off x="5076598" y="4798787"/>
            <a:ext cx="4038600" cy="2017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4" name="Line 186"/>
          <p:cNvSpPr>
            <a:spLocks noChangeShapeType="1"/>
          </p:cNvSpPr>
          <p:nvPr/>
        </p:nvSpPr>
        <p:spPr bwMode="auto">
          <a:xfrm>
            <a:off x="5479143" y="496547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5" name="Line 187"/>
          <p:cNvSpPr>
            <a:spLocks noChangeShapeType="1"/>
          </p:cNvSpPr>
          <p:nvPr/>
        </p:nvSpPr>
        <p:spPr bwMode="auto">
          <a:xfrm>
            <a:off x="7131731" y="496547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6" name="Line 188"/>
          <p:cNvSpPr>
            <a:spLocks noChangeShapeType="1"/>
          </p:cNvSpPr>
          <p:nvPr/>
        </p:nvSpPr>
        <p:spPr bwMode="auto">
          <a:xfrm>
            <a:off x="6466568" y="5346474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7" name="Line 189"/>
          <p:cNvSpPr>
            <a:spLocks noChangeShapeType="1"/>
          </p:cNvSpPr>
          <p:nvPr/>
        </p:nvSpPr>
        <p:spPr bwMode="auto">
          <a:xfrm>
            <a:off x="5021943" y="5803674"/>
            <a:ext cx="1227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8" name="Line 190"/>
          <p:cNvSpPr>
            <a:spLocks noChangeShapeType="1"/>
          </p:cNvSpPr>
          <p:nvPr/>
        </p:nvSpPr>
        <p:spPr bwMode="auto">
          <a:xfrm flipH="1">
            <a:off x="6241143" y="5346474"/>
            <a:ext cx="228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9" name="Line 191"/>
          <p:cNvSpPr>
            <a:spLocks noChangeShapeType="1"/>
          </p:cNvSpPr>
          <p:nvPr/>
        </p:nvSpPr>
        <p:spPr bwMode="auto">
          <a:xfrm rot="10800000">
            <a:off x="8035018" y="5803674"/>
            <a:ext cx="758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70" name="Line 192"/>
          <p:cNvSpPr>
            <a:spLocks noChangeShapeType="1"/>
          </p:cNvSpPr>
          <p:nvPr/>
        </p:nvSpPr>
        <p:spPr bwMode="auto">
          <a:xfrm rot="10800000">
            <a:off x="7769906" y="5346474"/>
            <a:ext cx="225425" cy="454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71" name="Line 193"/>
          <p:cNvSpPr>
            <a:spLocks noChangeShapeType="1"/>
          </p:cNvSpPr>
          <p:nvPr/>
        </p:nvSpPr>
        <p:spPr bwMode="auto">
          <a:xfrm>
            <a:off x="6555468" y="579573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2" name="Line 194"/>
          <p:cNvSpPr>
            <a:spLocks noChangeShapeType="1"/>
          </p:cNvSpPr>
          <p:nvPr/>
        </p:nvSpPr>
        <p:spPr bwMode="auto">
          <a:xfrm>
            <a:off x="5933168" y="580049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3" name="Line 195"/>
          <p:cNvSpPr>
            <a:spLocks noChangeShapeType="1"/>
          </p:cNvSpPr>
          <p:nvPr/>
        </p:nvSpPr>
        <p:spPr bwMode="auto">
          <a:xfrm flipH="1">
            <a:off x="5590268" y="6064024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4" name="Line 196"/>
          <p:cNvSpPr>
            <a:spLocks noChangeShapeType="1"/>
          </p:cNvSpPr>
          <p:nvPr/>
        </p:nvSpPr>
        <p:spPr bwMode="auto">
          <a:xfrm flipH="1">
            <a:off x="6568168" y="6052912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5" name="Line 197"/>
          <p:cNvSpPr>
            <a:spLocks noChangeShapeType="1"/>
          </p:cNvSpPr>
          <p:nvPr/>
        </p:nvSpPr>
        <p:spPr bwMode="auto">
          <a:xfrm flipV="1">
            <a:off x="6393543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6" name="Line 198"/>
          <p:cNvSpPr>
            <a:spLocks noChangeShapeType="1"/>
          </p:cNvSpPr>
          <p:nvPr/>
        </p:nvSpPr>
        <p:spPr bwMode="auto">
          <a:xfrm flipH="1" flipV="1">
            <a:off x="6247493" y="580367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7" name="Line 199"/>
          <p:cNvSpPr>
            <a:spLocks noChangeShapeType="1"/>
          </p:cNvSpPr>
          <p:nvPr/>
        </p:nvSpPr>
        <p:spPr bwMode="auto">
          <a:xfrm flipH="1">
            <a:off x="6088743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8" name="Line 200"/>
          <p:cNvSpPr>
            <a:spLocks noChangeShapeType="1"/>
          </p:cNvSpPr>
          <p:nvPr/>
        </p:nvSpPr>
        <p:spPr bwMode="auto">
          <a:xfrm>
            <a:off x="6310993" y="534647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9" name="Line 201"/>
          <p:cNvSpPr>
            <a:spLocks noChangeShapeType="1"/>
          </p:cNvSpPr>
          <p:nvPr/>
        </p:nvSpPr>
        <p:spPr bwMode="auto">
          <a:xfrm>
            <a:off x="7919131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0" name="Line 202"/>
          <p:cNvSpPr>
            <a:spLocks noChangeShapeType="1"/>
          </p:cNvSpPr>
          <p:nvPr/>
        </p:nvSpPr>
        <p:spPr bwMode="auto">
          <a:xfrm flipH="1">
            <a:off x="7773081" y="534647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1" name="Line 203"/>
          <p:cNvSpPr>
            <a:spLocks noChangeShapeType="1"/>
          </p:cNvSpPr>
          <p:nvPr/>
        </p:nvSpPr>
        <p:spPr bwMode="auto">
          <a:xfrm flipH="1" flipV="1">
            <a:off x="7614331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2" name="Line 204"/>
          <p:cNvSpPr>
            <a:spLocks noChangeShapeType="1"/>
          </p:cNvSpPr>
          <p:nvPr/>
        </p:nvSpPr>
        <p:spPr bwMode="auto">
          <a:xfrm flipV="1">
            <a:off x="7836581" y="5803674"/>
            <a:ext cx="15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3" name="Line 205"/>
          <p:cNvSpPr>
            <a:spLocks noChangeShapeType="1"/>
          </p:cNvSpPr>
          <p:nvPr/>
        </p:nvSpPr>
        <p:spPr bwMode="auto">
          <a:xfrm>
            <a:off x="6398306" y="579573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4" name="Line 206"/>
          <p:cNvSpPr>
            <a:spLocks noChangeShapeType="1"/>
          </p:cNvSpPr>
          <p:nvPr/>
        </p:nvSpPr>
        <p:spPr bwMode="auto">
          <a:xfrm>
            <a:off x="6099856" y="580049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5" name="Line 207"/>
          <p:cNvSpPr>
            <a:spLocks noChangeShapeType="1"/>
          </p:cNvSpPr>
          <p:nvPr/>
        </p:nvSpPr>
        <p:spPr bwMode="auto">
          <a:xfrm flipH="1">
            <a:off x="5934756" y="6064024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6" name="Line 208"/>
          <p:cNvSpPr>
            <a:spLocks noChangeShapeType="1"/>
          </p:cNvSpPr>
          <p:nvPr/>
        </p:nvSpPr>
        <p:spPr bwMode="auto">
          <a:xfrm flipH="1">
            <a:off x="6404656" y="6052912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7" name="Line 210"/>
          <p:cNvSpPr>
            <a:spLocks noChangeShapeType="1"/>
          </p:cNvSpPr>
          <p:nvPr/>
        </p:nvSpPr>
        <p:spPr bwMode="auto">
          <a:xfrm flipV="1">
            <a:off x="6547531" y="5349649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8" name="Line 211"/>
          <p:cNvSpPr>
            <a:spLocks noChangeShapeType="1"/>
          </p:cNvSpPr>
          <p:nvPr/>
        </p:nvSpPr>
        <p:spPr bwMode="auto">
          <a:xfrm flipH="1" flipV="1">
            <a:off x="6401481" y="5806849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9" name="Line 213"/>
          <p:cNvSpPr>
            <a:spLocks noChangeShapeType="1"/>
          </p:cNvSpPr>
          <p:nvPr/>
        </p:nvSpPr>
        <p:spPr bwMode="auto">
          <a:xfrm flipH="1">
            <a:off x="5933168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0" name="Line 214"/>
          <p:cNvSpPr>
            <a:spLocks noChangeShapeType="1"/>
          </p:cNvSpPr>
          <p:nvPr/>
        </p:nvSpPr>
        <p:spPr bwMode="auto">
          <a:xfrm>
            <a:off x="6155418" y="534647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1" name="Line 216"/>
          <p:cNvSpPr>
            <a:spLocks noChangeShapeType="1"/>
          </p:cNvSpPr>
          <p:nvPr/>
        </p:nvSpPr>
        <p:spPr bwMode="auto">
          <a:xfrm>
            <a:off x="8058831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92" name="Line 217"/>
          <p:cNvSpPr>
            <a:spLocks noChangeShapeType="1"/>
          </p:cNvSpPr>
          <p:nvPr/>
        </p:nvSpPr>
        <p:spPr bwMode="auto">
          <a:xfrm flipH="1">
            <a:off x="7912781" y="534647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93" name="Line 219"/>
          <p:cNvSpPr>
            <a:spLocks noChangeShapeType="1"/>
          </p:cNvSpPr>
          <p:nvPr/>
        </p:nvSpPr>
        <p:spPr bwMode="auto">
          <a:xfrm flipH="1" flipV="1">
            <a:off x="7461931" y="534647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4" name="Line 220"/>
          <p:cNvSpPr>
            <a:spLocks noChangeShapeType="1"/>
          </p:cNvSpPr>
          <p:nvPr/>
        </p:nvSpPr>
        <p:spPr bwMode="auto">
          <a:xfrm flipV="1">
            <a:off x="7684181" y="580367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95" name="Line 221"/>
          <p:cNvSpPr>
            <a:spLocks noChangeShapeType="1"/>
          </p:cNvSpPr>
          <p:nvPr/>
        </p:nvSpPr>
        <p:spPr bwMode="auto">
          <a:xfrm flipH="1">
            <a:off x="6571343" y="6595837"/>
            <a:ext cx="557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6" name="Line 161"/>
          <p:cNvSpPr>
            <a:spLocks noChangeShapeType="1"/>
          </p:cNvSpPr>
          <p:nvPr/>
        </p:nvSpPr>
        <p:spPr bwMode="auto">
          <a:xfrm>
            <a:off x="251506" y="3321504"/>
            <a:ext cx="54991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7" name="Rectangle 264"/>
          <p:cNvSpPr>
            <a:spLocks noChangeArrowheads="1"/>
          </p:cNvSpPr>
          <p:nvPr/>
        </p:nvSpPr>
        <p:spPr bwMode="auto">
          <a:xfrm>
            <a:off x="105888" y="3559629"/>
            <a:ext cx="4768418" cy="218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Traditional Parallel Bus is used </a:t>
            </a:r>
            <a:r>
              <a:rPr lang="en-US" sz="2000" dirty="0">
                <a:latin typeface="+mj-lt"/>
              </a:rPr>
              <a:t>in </a:t>
            </a:r>
            <a:r>
              <a:rPr lang="en-US" sz="2000" dirty="0">
                <a:solidFill>
                  <a:srgbClr val="00B0F0"/>
                </a:solidFill>
                <a:latin typeface="+mj-lt"/>
              </a:rPr>
              <a:t>low to medium </a:t>
            </a:r>
            <a:r>
              <a:rPr lang="en-US" sz="2000" dirty="0">
                <a:latin typeface="+mj-lt"/>
              </a:rPr>
              <a:t>100 MHz range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It has some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issues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</a:rPr>
              <a:t>Board trace length </a:t>
            </a:r>
            <a:r>
              <a:rPr lang="en-US" sz="2000" dirty="0" smtClean="0">
                <a:latin typeface="+mj-lt"/>
              </a:rPr>
              <a:t>has an effect </a:t>
            </a:r>
            <a:r>
              <a:rPr lang="en-US" sz="2000" dirty="0">
                <a:latin typeface="+mj-lt"/>
              </a:rPr>
              <a:t>on skew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+mj-lt"/>
              </a:rPr>
              <a:t>There is a clock </a:t>
            </a:r>
            <a:r>
              <a:rPr lang="en-US" sz="2000" dirty="0">
                <a:latin typeface="+mj-lt"/>
              </a:rPr>
              <a:t>skew across </a:t>
            </a:r>
            <a:r>
              <a:rPr lang="en-US" sz="2000" dirty="0" smtClean="0">
                <a:latin typeface="+mj-lt"/>
              </a:rPr>
              <a:t>devices</a:t>
            </a:r>
            <a:endParaRPr lang="en-US" sz="2000" dirty="0">
              <a:latin typeface="+mj-lt"/>
            </a:endParaRPr>
          </a:p>
        </p:txBody>
      </p:sp>
      <p:sp>
        <p:nvSpPr>
          <p:cNvPr id="183" name="Slide Number Placeholder 1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29631" y="2899230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clock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4306" y="3375888"/>
            <a:ext cx="426969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/>
              <a:t>Because clock is distributed to both sender and receiver, its arrival time at sender and receiver is not </a:t>
            </a:r>
            <a:r>
              <a:rPr lang="en-US" sz="1800" dirty="0" smtClean="0"/>
              <a:t>simultaneous.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 smtClean="0"/>
              <a:t>Therefore </a:t>
            </a:r>
            <a:r>
              <a:rPr lang="en-US" sz="1800" dirty="0"/>
              <a:t>there will be </a:t>
            </a:r>
            <a:r>
              <a:rPr lang="en-US" sz="1800" dirty="0" smtClean="0"/>
              <a:t>a skew </a:t>
            </a:r>
            <a:r>
              <a:rPr lang="en-US" sz="1800" dirty="0"/>
              <a:t>with respect to the sent or received data.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Bus</a:t>
            </a: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3929743" y="103391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3929743" y="121171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3929743" y="1391104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3929743" y="1570492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3929743" y="1748292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3929743" y="1927679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3929743" y="210706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3929743" y="2286454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>
            <a:off x="246130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260894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275816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>
            <a:off x="290580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>
            <a:off x="303915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>
            <a:off x="318679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21"/>
          <p:cNvSpPr>
            <a:spLocks noChangeShapeType="1"/>
          </p:cNvSpPr>
          <p:nvPr/>
        </p:nvSpPr>
        <p:spPr bwMode="auto">
          <a:xfrm>
            <a:off x="333601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22"/>
          <p:cNvSpPr>
            <a:spLocks noChangeShapeType="1"/>
          </p:cNvSpPr>
          <p:nvPr/>
        </p:nvSpPr>
        <p:spPr bwMode="auto">
          <a:xfrm>
            <a:off x="3483656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>
            <a:off x="245178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>
            <a:off x="259941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5" name="Line 26"/>
          <p:cNvSpPr>
            <a:spLocks noChangeShapeType="1"/>
          </p:cNvSpPr>
          <p:nvPr/>
        </p:nvSpPr>
        <p:spPr bwMode="auto">
          <a:xfrm>
            <a:off x="274864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6" name="Line 27"/>
          <p:cNvSpPr>
            <a:spLocks noChangeShapeType="1"/>
          </p:cNvSpPr>
          <p:nvPr/>
        </p:nvSpPr>
        <p:spPr bwMode="auto">
          <a:xfrm>
            <a:off x="289628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7" name="Line 28"/>
          <p:cNvSpPr>
            <a:spLocks noChangeShapeType="1"/>
          </p:cNvSpPr>
          <p:nvPr/>
        </p:nvSpPr>
        <p:spPr bwMode="auto">
          <a:xfrm>
            <a:off x="302963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8" name="Line 29"/>
          <p:cNvSpPr>
            <a:spLocks noChangeShapeType="1"/>
          </p:cNvSpPr>
          <p:nvPr/>
        </p:nvSpPr>
        <p:spPr bwMode="auto">
          <a:xfrm>
            <a:off x="317726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69" name="Line 30"/>
          <p:cNvSpPr>
            <a:spLocks noChangeShapeType="1"/>
          </p:cNvSpPr>
          <p:nvPr/>
        </p:nvSpPr>
        <p:spPr bwMode="auto">
          <a:xfrm>
            <a:off x="332649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70" name="Line 31"/>
          <p:cNvSpPr>
            <a:spLocks noChangeShapeType="1"/>
          </p:cNvSpPr>
          <p:nvPr/>
        </p:nvSpPr>
        <p:spPr bwMode="auto">
          <a:xfrm>
            <a:off x="3474131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rot="-5400000">
            <a:off x="3773375" y="21713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 rot="-5400000">
            <a:off x="3773375" y="198879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rot="-5400000">
            <a:off x="3773375" y="180623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36"/>
          <p:cNvSpPr>
            <a:spLocks noChangeShapeType="1"/>
          </p:cNvSpPr>
          <p:nvPr/>
        </p:nvSpPr>
        <p:spPr bwMode="auto">
          <a:xfrm rot="-5400000">
            <a:off x="3773375" y="162367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7"/>
          <p:cNvSpPr>
            <a:spLocks noChangeShapeType="1"/>
          </p:cNvSpPr>
          <p:nvPr/>
        </p:nvSpPr>
        <p:spPr bwMode="auto">
          <a:xfrm rot="-5400000">
            <a:off x="3773375" y="146174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38"/>
          <p:cNvSpPr>
            <a:spLocks noChangeShapeType="1"/>
          </p:cNvSpPr>
          <p:nvPr/>
        </p:nvSpPr>
        <p:spPr bwMode="auto">
          <a:xfrm rot="-5400000">
            <a:off x="3773375" y="127918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39"/>
          <p:cNvSpPr>
            <a:spLocks noChangeShapeType="1"/>
          </p:cNvSpPr>
          <p:nvPr/>
        </p:nvSpPr>
        <p:spPr bwMode="auto">
          <a:xfrm rot="-5400000">
            <a:off x="3773375" y="109662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40"/>
          <p:cNvSpPr>
            <a:spLocks noChangeShapeType="1"/>
          </p:cNvSpPr>
          <p:nvPr/>
        </p:nvSpPr>
        <p:spPr bwMode="auto">
          <a:xfrm rot="-5400000">
            <a:off x="3773375" y="9140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42"/>
          <p:cNvSpPr>
            <a:spLocks noChangeShapeType="1"/>
          </p:cNvSpPr>
          <p:nvPr/>
        </p:nvSpPr>
        <p:spPr bwMode="auto">
          <a:xfrm rot="-5400000">
            <a:off x="2181112" y="21602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43"/>
          <p:cNvSpPr>
            <a:spLocks noChangeShapeType="1"/>
          </p:cNvSpPr>
          <p:nvPr/>
        </p:nvSpPr>
        <p:spPr bwMode="auto">
          <a:xfrm rot="-5400000">
            <a:off x="2181112" y="197768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44"/>
          <p:cNvSpPr>
            <a:spLocks noChangeShapeType="1"/>
          </p:cNvSpPr>
          <p:nvPr/>
        </p:nvSpPr>
        <p:spPr bwMode="auto">
          <a:xfrm rot="-5400000">
            <a:off x="2181112" y="179512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45"/>
          <p:cNvSpPr>
            <a:spLocks noChangeShapeType="1"/>
          </p:cNvSpPr>
          <p:nvPr/>
        </p:nvSpPr>
        <p:spPr bwMode="auto">
          <a:xfrm rot="-5400000">
            <a:off x="2181112" y="161256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Line 46"/>
          <p:cNvSpPr>
            <a:spLocks noChangeShapeType="1"/>
          </p:cNvSpPr>
          <p:nvPr/>
        </p:nvSpPr>
        <p:spPr bwMode="auto">
          <a:xfrm rot="-5400000">
            <a:off x="2181112" y="145063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Line 47"/>
          <p:cNvSpPr>
            <a:spLocks noChangeShapeType="1"/>
          </p:cNvSpPr>
          <p:nvPr/>
        </p:nvSpPr>
        <p:spPr bwMode="auto">
          <a:xfrm rot="-5400000">
            <a:off x="2181112" y="126807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Line 48"/>
          <p:cNvSpPr>
            <a:spLocks noChangeShapeType="1"/>
          </p:cNvSpPr>
          <p:nvPr/>
        </p:nvSpPr>
        <p:spPr bwMode="auto">
          <a:xfrm rot="-5400000">
            <a:off x="2181112" y="108551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49"/>
          <p:cNvSpPr>
            <a:spLocks noChangeShapeType="1"/>
          </p:cNvSpPr>
          <p:nvPr/>
        </p:nvSpPr>
        <p:spPr bwMode="auto">
          <a:xfrm rot="-5400000">
            <a:off x="2181112" y="9029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Rectangle 50"/>
          <p:cNvSpPr>
            <a:spLocks noChangeArrowheads="1"/>
          </p:cNvSpPr>
          <p:nvPr/>
        </p:nvSpPr>
        <p:spPr bwMode="auto">
          <a:xfrm>
            <a:off x="2293031" y="957717"/>
            <a:ext cx="1343025" cy="1471612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Device A</a:t>
            </a:r>
          </a:p>
        </p:txBody>
      </p:sp>
      <p:sp>
        <p:nvSpPr>
          <p:cNvPr id="6188" name="Line 53"/>
          <p:cNvSpPr>
            <a:spLocks noChangeShapeType="1"/>
          </p:cNvSpPr>
          <p:nvPr/>
        </p:nvSpPr>
        <p:spPr bwMode="auto">
          <a:xfrm>
            <a:off x="574743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Line 54"/>
          <p:cNvSpPr>
            <a:spLocks noChangeShapeType="1"/>
          </p:cNvSpPr>
          <p:nvPr/>
        </p:nvSpPr>
        <p:spPr bwMode="auto">
          <a:xfrm>
            <a:off x="589506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55"/>
          <p:cNvSpPr>
            <a:spLocks noChangeShapeType="1"/>
          </p:cNvSpPr>
          <p:nvPr/>
        </p:nvSpPr>
        <p:spPr bwMode="auto">
          <a:xfrm>
            <a:off x="604429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Line 56"/>
          <p:cNvSpPr>
            <a:spLocks noChangeShapeType="1"/>
          </p:cNvSpPr>
          <p:nvPr/>
        </p:nvSpPr>
        <p:spPr bwMode="auto">
          <a:xfrm>
            <a:off x="619193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57"/>
          <p:cNvSpPr>
            <a:spLocks noChangeShapeType="1"/>
          </p:cNvSpPr>
          <p:nvPr/>
        </p:nvSpPr>
        <p:spPr bwMode="auto">
          <a:xfrm>
            <a:off x="632528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58"/>
          <p:cNvSpPr>
            <a:spLocks noChangeShapeType="1"/>
          </p:cNvSpPr>
          <p:nvPr/>
        </p:nvSpPr>
        <p:spPr bwMode="auto">
          <a:xfrm>
            <a:off x="6472918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59"/>
          <p:cNvSpPr>
            <a:spLocks noChangeShapeType="1"/>
          </p:cNvSpPr>
          <p:nvPr/>
        </p:nvSpPr>
        <p:spPr bwMode="auto">
          <a:xfrm>
            <a:off x="6622143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60"/>
          <p:cNvSpPr>
            <a:spLocks noChangeShapeType="1"/>
          </p:cNvSpPr>
          <p:nvPr/>
        </p:nvSpPr>
        <p:spPr bwMode="auto">
          <a:xfrm>
            <a:off x="6769781" y="673554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62"/>
          <p:cNvSpPr>
            <a:spLocks noChangeShapeType="1"/>
          </p:cNvSpPr>
          <p:nvPr/>
        </p:nvSpPr>
        <p:spPr bwMode="auto">
          <a:xfrm>
            <a:off x="573790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97" name="Line 63"/>
          <p:cNvSpPr>
            <a:spLocks noChangeShapeType="1"/>
          </p:cNvSpPr>
          <p:nvPr/>
        </p:nvSpPr>
        <p:spPr bwMode="auto">
          <a:xfrm>
            <a:off x="588554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98" name="Line 64"/>
          <p:cNvSpPr>
            <a:spLocks noChangeShapeType="1"/>
          </p:cNvSpPr>
          <p:nvPr/>
        </p:nvSpPr>
        <p:spPr bwMode="auto">
          <a:xfrm>
            <a:off x="603476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199" name="Line 65"/>
          <p:cNvSpPr>
            <a:spLocks noChangeShapeType="1"/>
          </p:cNvSpPr>
          <p:nvPr/>
        </p:nvSpPr>
        <p:spPr bwMode="auto">
          <a:xfrm>
            <a:off x="618240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0" name="Line 66"/>
          <p:cNvSpPr>
            <a:spLocks noChangeShapeType="1"/>
          </p:cNvSpPr>
          <p:nvPr/>
        </p:nvSpPr>
        <p:spPr bwMode="auto">
          <a:xfrm>
            <a:off x="631575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1" name="Line 67"/>
          <p:cNvSpPr>
            <a:spLocks noChangeShapeType="1"/>
          </p:cNvSpPr>
          <p:nvPr/>
        </p:nvSpPr>
        <p:spPr bwMode="auto">
          <a:xfrm>
            <a:off x="6463393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2" name="Line 68"/>
          <p:cNvSpPr>
            <a:spLocks noChangeShapeType="1"/>
          </p:cNvSpPr>
          <p:nvPr/>
        </p:nvSpPr>
        <p:spPr bwMode="auto">
          <a:xfrm>
            <a:off x="6612618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3" name="Line 69"/>
          <p:cNvSpPr>
            <a:spLocks noChangeShapeType="1"/>
          </p:cNvSpPr>
          <p:nvPr/>
        </p:nvSpPr>
        <p:spPr bwMode="auto">
          <a:xfrm>
            <a:off x="6760256" y="2443617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204" name="Line 71"/>
          <p:cNvSpPr>
            <a:spLocks noChangeShapeType="1"/>
          </p:cNvSpPr>
          <p:nvPr/>
        </p:nvSpPr>
        <p:spPr bwMode="auto">
          <a:xfrm rot="-5400000">
            <a:off x="7059500" y="21713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Line 72"/>
          <p:cNvSpPr>
            <a:spLocks noChangeShapeType="1"/>
          </p:cNvSpPr>
          <p:nvPr/>
        </p:nvSpPr>
        <p:spPr bwMode="auto">
          <a:xfrm rot="-5400000">
            <a:off x="7059500" y="198879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Line 73"/>
          <p:cNvSpPr>
            <a:spLocks noChangeShapeType="1"/>
          </p:cNvSpPr>
          <p:nvPr/>
        </p:nvSpPr>
        <p:spPr bwMode="auto">
          <a:xfrm rot="-5400000">
            <a:off x="7059500" y="180623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Line 74"/>
          <p:cNvSpPr>
            <a:spLocks noChangeShapeType="1"/>
          </p:cNvSpPr>
          <p:nvPr/>
        </p:nvSpPr>
        <p:spPr bwMode="auto">
          <a:xfrm rot="-5400000">
            <a:off x="7059500" y="162367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Line 75"/>
          <p:cNvSpPr>
            <a:spLocks noChangeShapeType="1"/>
          </p:cNvSpPr>
          <p:nvPr/>
        </p:nvSpPr>
        <p:spPr bwMode="auto">
          <a:xfrm rot="-5400000">
            <a:off x="7059500" y="1461747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Line 76"/>
          <p:cNvSpPr>
            <a:spLocks noChangeShapeType="1"/>
          </p:cNvSpPr>
          <p:nvPr/>
        </p:nvSpPr>
        <p:spPr bwMode="auto">
          <a:xfrm rot="-5400000">
            <a:off x="7059500" y="1279185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Line 77"/>
          <p:cNvSpPr>
            <a:spLocks noChangeShapeType="1"/>
          </p:cNvSpPr>
          <p:nvPr/>
        </p:nvSpPr>
        <p:spPr bwMode="auto">
          <a:xfrm rot="-5400000">
            <a:off x="7059500" y="1096622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1" name="Line 78"/>
          <p:cNvSpPr>
            <a:spLocks noChangeShapeType="1"/>
          </p:cNvSpPr>
          <p:nvPr/>
        </p:nvSpPr>
        <p:spPr bwMode="auto">
          <a:xfrm rot="-5400000">
            <a:off x="7059500" y="914060"/>
            <a:ext cx="0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2" name="Line 80"/>
          <p:cNvSpPr>
            <a:spLocks noChangeShapeType="1"/>
          </p:cNvSpPr>
          <p:nvPr/>
        </p:nvSpPr>
        <p:spPr bwMode="auto">
          <a:xfrm rot="-5400000">
            <a:off x="5467237" y="21602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3" name="Line 81"/>
          <p:cNvSpPr>
            <a:spLocks noChangeShapeType="1"/>
          </p:cNvSpPr>
          <p:nvPr/>
        </p:nvSpPr>
        <p:spPr bwMode="auto">
          <a:xfrm rot="-5400000">
            <a:off x="5467237" y="197768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82"/>
          <p:cNvSpPr>
            <a:spLocks noChangeShapeType="1"/>
          </p:cNvSpPr>
          <p:nvPr/>
        </p:nvSpPr>
        <p:spPr bwMode="auto">
          <a:xfrm rot="-5400000">
            <a:off x="5467237" y="179512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Line 83"/>
          <p:cNvSpPr>
            <a:spLocks noChangeShapeType="1"/>
          </p:cNvSpPr>
          <p:nvPr/>
        </p:nvSpPr>
        <p:spPr bwMode="auto">
          <a:xfrm rot="-5400000">
            <a:off x="5467237" y="161256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6" name="Line 84"/>
          <p:cNvSpPr>
            <a:spLocks noChangeShapeType="1"/>
          </p:cNvSpPr>
          <p:nvPr/>
        </p:nvSpPr>
        <p:spPr bwMode="auto">
          <a:xfrm rot="-5400000">
            <a:off x="5467237" y="1450636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Line 85"/>
          <p:cNvSpPr>
            <a:spLocks noChangeShapeType="1"/>
          </p:cNvSpPr>
          <p:nvPr/>
        </p:nvSpPr>
        <p:spPr bwMode="auto">
          <a:xfrm rot="-5400000">
            <a:off x="5467237" y="1268073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8" name="Line 86"/>
          <p:cNvSpPr>
            <a:spLocks noChangeShapeType="1"/>
          </p:cNvSpPr>
          <p:nvPr/>
        </p:nvSpPr>
        <p:spPr bwMode="auto">
          <a:xfrm rot="-5400000">
            <a:off x="5467237" y="1085511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9" name="Line 87"/>
          <p:cNvSpPr>
            <a:spLocks noChangeShapeType="1"/>
          </p:cNvSpPr>
          <p:nvPr/>
        </p:nvSpPr>
        <p:spPr bwMode="auto">
          <a:xfrm rot="-5400000">
            <a:off x="5467237" y="902948"/>
            <a:ext cx="0" cy="233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0" name="Rectangle 88"/>
          <p:cNvSpPr>
            <a:spLocks noChangeArrowheads="1"/>
          </p:cNvSpPr>
          <p:nvPr/>
        </p:nvSpPr>
        <p:spPr bwMode="auto">
          <a:xfrm>
            <a:off x="5579156" y="957717"/>
            <a:ext cx="1343025" cy="1471612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Device B</a:t>
            </a:r>
          </a:p>
        </p:txBody>
      </p:sp>
      <p:sp>
        <p:nvSpPr>
          <p:cNvPr id="6221" name="Line 91"/>
          <p:cNvSpPr>
            <a:spLocks noChangeShapeType="1"/>
          </p:cNvSpPr>
          <p:nvPr/>
        </p:nvSpPr>
        <p:spPr bwMode="auto">
          <a:xfrm>
            <a:off x="5491843" y="3607254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2" name="Line 92"/>
          <p:cNvSpPr>
            <a:spLocks noChangeShapeType="1"/>
          </p:cNvSpPr>
          <p:nvPr/>
        </p:nvSpPr>
        <p:spPr bwMode="auto">
          <a:xfrm>
            <a:off x="7549243" y="3607254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3" name="Line 94"/>
          <p:cNvSpPr>
            <a:spLocks noChangeShapeType="1"/>
          </p:cNvSpPr>
          <p:nvPr/>
        </p:nvSpPr>
        <p:spPr bwMode="auto">
          <a:xfrm>
            <a:off x="6479268" y="3988254"/>
            <a:ext cx="16033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24" name="Line 95"/>
          <p:cNvSpPr>
            <a:spLocks noChangeShapeType="1"/>
          </p:cNvSpPr>
          <p:nvPr/>
        </p:nvSpPr>
        <p:spPr bwMode="auto">
          <a:xfrm>
            <a:off x="5034643" y="4445454"/>
            <a:ext cx="1227138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5" name="Line 96"/>
          <p:cNvSpPr>
            <a:spLocks noChangeShapeType="1"/>
          </p:cNvSpPr>
          <p:nvPr/>
        </p:nvSpPr>
        <p:spPr bwMode="auto">
          <a:xfrm flipH="1">
            <a:off x="6253843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6" name="Line 97"/>
          <p:cNvSpPr>
            <a:spLocks noChangeShapeType="1"/>
          </p:cNvSpPr>
          <p:nvPr/>
        </p:nvSpPr>
        <p:spPr bwMode="auto">
          <a:xfrm rot="10800000">
            <a:off x="8314418" y="4445454"/>
            <a:ext cx="758825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27" name="Line 98"/>
          <p:cNvSpPr>
            <a:spLocks noChangeShapeType="1"/>
          </p:cNvSpPr>
          <p:nvPr/>
        </p:nvSpPr>
        <p:spPr bwMode="auto">
          <a:xfrm rot="10800000">
            <a:off x="8082643" y="3988254"/>
            <a:ext cx="225425" cy="454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28" name="Line 100"/>
          <p:cNvSpPr>
            <a:spLocks noChangeShapeType="1"/>
          </p:cNvSpPr>
          <p:nvPr/>
        </p:nvSpPr>
        <p:spPr bwMode="auto">
          <a:xfrm>
            <a:off x="6568168" y="443751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29" name="Line 101"/>
          <p:cNvSpPr>
            <a:spLocks noChangeShapeType="1"/>
          </p:cNvSpPr>
          <p:nvPr/>
        </p:nvSpPr>
        <p:spPr bwMode="auto">
          <a:xfrm>
            <a:off x="5945868" y="444227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0" name="Line 102"/>
          <p:cNvSpPr>
            <a:spLocks noChangeShapeType="1"/>
          </p:cNvSpPr>
          <p:nvPr/>
        </p:nvSpPr>
        <p:spPr bwMode="auto">
          <a:xfrm flipH="1">
            <a:off x="5602968" y="4705804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1" name="Line 103"/>
          <p:cNvSpPr>
            <a:spLocks noChangeShapeType="1"/>
          </p:cNvSpPr>
          <p:nvPr/>
        </p:nvSpPr>
        <p:spPr bwMode="auto">
          <a:xfrm flipH="1">
            <a:off x="6580868" y="4694692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2" name="Line 108"/>
          <p:cNvSpPr>
            <a:spLocks noChangeShapeType="1"/>
          </p:cNvSpPr>
          <p:nvPr/>
        </p:nvSpPr>
        <p:spPr bwMode="auto">
          <a:xfrm flipV="1">
            <a:off x="6406243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3" name="Line 109"/>
          <p:cNvSpPr>
            <a:spLocks noChangeShapeType="1"/>
          </p:cNvSpPr>
          <p:nvPr/>
        </p:nvSpPr>
        <p:spPr bwMode="auto">
          <a:xfrm flipH="1" flipV="1">
            <a:off x="6260193" y="444545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4" name="Line 111"/>
          <p:cNvSpPr>
            <a:spLocks noChangeShapeType="1"/>
          </p:cNvSpPr>
          <p:nvPr/>
        </p:nvSpPr>
        <p:spPr bwMode="auto">
          <a:xfrm flipH="1">
            <a:off x="6101443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5" name="Line 112"/>
          <p:cNvSpPr>
            <a:spLocks noChangeShapeType="1"/>
          </p:cNvSpPr>
          <p:nvPr/>
        </p:nvSpPr>
        <p:spPr bwMode="auto">
          <a:xfrm>
            <a:off x="6323693" y="398825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36" name="Line 115"/>
          <p:cNvSpPr>
            <a:spLocks noChangeShapeType="1"/>
          </p:cNvSpPr>
          <p:nvPr/>
        </p:nvSpPr>
        <p:spPr bwMode="auto">
          <a:xfrm>
            <a:off x="8231868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37" name="Line 116"/>
          <p:cNvSpPr>
            <a:spLocks noChangeShapeType="1"/>
          </p:cNvSpPr>
          <p:nvPr/>
        </p:nvSpPr>
        <p:spPr bwMode="auto">
          <a:xfrm flipH="1">
            <a:off x="8085818" y="398825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38" name="Line 118"/>
          <p:cNvSpPr>
            <a:spLocks noChangeShapeType="1"/>
          </p:cNvSpPr>
          <p:nvPr/>
        </p:nvSpPr>
        <p:spPr bwMode="auto">
          <a:xfrm flipH="1" flipV="1">
            <a:off x="7927068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39" name="Line 119"/>
          <p:cNvSpPr>
            <a:spLocks noChangeShapeType="1"/>
          </p:cNvSpPr>
          <p:nvPr/>
        </p:nvSpPr>
        <p:spPr bwMode="auto">
          <a:xfrm flipV="1">
            <a:off x="8149318" y="444545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1" name="Line 123"/>
          <p:cNvSpPr>
            <a:spLocks noChangeShapeType="1"/>
          </p:cNvSpPr>
          <p:nvPr/>
        </p:nvSpPr>
        <p:spPr bwMode="auto">
          <a:xfrm>
            <a:off x="3929743" y="1033917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2" name="Line 124"/>
          <p:cNvSpPr>
            <a:spLocks noChangeShapeType="1"/>
          </p:cNvSpPr>
          <p:nvPr/>
        </p:nvSpPr>
        <p:spPr bwMode="auto">
          <a:xfrm>
            <a:off x="3929743" y="1211717"/>
            <a:ext cx="1244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3" name="Line 125"/>
          <p:cNvSpPr>
            <a:spLocks noChangeShapeType="1"/>
          </p:cNvSpPr>
          <p:nvPr/>
        </p:nvSpPr>
        <p:spPr bwMode="auto">
          <a:xfrm>
            <a:off x="3929743" y="1391104"/>
            <a:ext cx="12827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4" name="Line 126"/>
          <p:cNvSpPr>
            <a:spLocks noChangeShapeType="1"/>
          </p:cNvSpPr>
          <p:nvPr/>
        </p:nvSpPr>
        <p:spPr bwMode="auto">
          <a:xfrm>
            <a:off x="3929743" y="1570492"/>
            <a:ext cx="12827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5" name="Line 127"/>
          <p:cNvSpPr>
            <a:spLocks noChangeShapeType="1"/>
          </p:cNvSpPr>
          <p:nvPr/>
        </p:nvSpPr>
        <p:spPr bwMode="auto">
          <a:xfrm>
            <a:off x="3929743" y="1748292"/>
            <a:ext cx="12477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6" name="Line 128"/>
          <p:cNvSpPr>
            <a:spLocks noChangeShapeType="1"/>
          </p:cNvSpPr>
          <p:nvPr/>
        </p:nvSpPr>
        <p:spPr bwMode="auto">
          <a:xfrm>
            <a:off x="3929743" y="1927679"/>
            <a:ext cx="13081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7" name="Line 129"/>
          <p:cNvSpPr>
            <a:spLocks noChangeShapeType="1"/>
          </p:cNvSpPr>
          <p:nvPr/>
        </p:nvSpPr>
        <p:spPr bwMode="auto">
          <a:xfrm>
            <a:off x="3929743" y="2107067"/>
            <a:ext cx="13239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8" name="Line 130"/>
          <p:cNvSpPr>
            <a:spLocks noChangeShapeType="1"/>
          </p:cNvSpPr>
          <p:nvPr/>
        </p:nvSpPr>
        <p:spPr bwMode="auto">
          <a:xfrm>
            <a:off x="3929743" y="2286454"/>
            <a:ext cx="13112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49" name="Line 133"/>
          <p:cNvSpPr>
            <a:spLocks noChangeShapeType="1"/>
          </p:cNvSpPr>
          <p:nvPr/>
        </p:nvSpPr>
        <p:spPr bwMode="auto">
          <a:xfrm>
            <a:off x="6411006" y="443751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0" name="Line 134"/>
          <p:cNvSpPr>
            <a:spLocks noChangeShapeType="1"/>
          </p:cNvSpPr>
          <p:nvPr/>
        </p:nvSpPr>
        <p:spPr bwMode="auto">
          <a:xfrm>
            <a:off x="6112556" y="444227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1" name="Line 135"/>
          <p:cNvSpPr>
            <a:spLocks noChangeShapeType="1"/>
          </p:cNvSpPr>
          <p:nvPr/>
        </p:nvSpPr>
        <p:spPr bwMode="auto">
          <a:xfrm flipH="1">
            <a:off x="5947456" y="4705804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2" name="Line 136"/>
          <p:cNvSpPr>
            <a:spLocks noChangeShapeType="1"/>
          </p:cNvSpPr>
          <p:nvPr/>
        </p:nvSpPr>
        <p:spPr bwMode="auto">
          <a:xfrm flipH="1">
            <a:off x="6417356" y="4694692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3" name="Line 138"/>
          <p:cNvSpPr>
            <a:spLocks noChangeShapeType="1"/>
          </p:cNvSpPr>
          <p:nvPr/>
        </p:nvSpPr>
        <p:spPr bwMode="auto">
          <a:xfrm>
            <a:off x="5306106" y="905329"/>
            <a:ext cx="0" cy="155892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54" name="Line 139"/>
          <p:cNvSpPr>
            <a:spLocks noChangeShapeType="1"/>
          </p:cNvSpPr>
          <p:nvPr/>
        </p:nvSpPr>
        <p:spPr bwMode="auto">
          <a:xfrm flipH="1">
            <a:off x="5312456" y="2454729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5" name="Line 140"/>
          <p:cNvSpPr>
            <a:spLocks noChangeShapeType="1"/>
          </p:cNvSpPr>
          <p:nvPr/>
        </p:nvSpPr>
        <p:spPr bwMode="auto">
          <a:xfrm>
            <a:off x="5158468" y="892629"/>
            <a:ext cx="0" cy="156527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56" name="Line 141"/>
          <p:cNvSpPr>
            <a:spLocks noChangeShapeType="1"/>
          </p:cNvSpPr>
          <p:nvPr/>
        </p:nvSpPr>
        <p:spPr bwMode="auto">
          <a:xfrm flipH="1">
            <a:off x="4980668" y="2442029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259443" y="3002417"/>
            <a:ext cx="1042988" cy="173037"/>
            <a:chOff x="1376" y="2606"/>
            <a:chExt cx="657" cy="109"/>
          </a:xfrm>
        </p:grpSpPr>
        <p:grpSp>
          <p:nvGrpSpPr>
            <p:cNvPr id="3" name="Group 144"/>
            <p:cNvGrpSpPr>
              <a:grpSpLocks/>
            </p:cNvGrpSpPr>
            <p:nvPr/>
          </p:nvGrpSpPr>
          <p:grpSpPr bwMode="auto">
            <a:xfrm>
              <a:off x="1376" y="2606"/>
              <a:ext cx="219" cy="109"/>
              <a:chOff x="1376" y="2606"/>
              <a:chExt cx="219" cy="109"/>
            </a:xfrm>
          </p:grpSpPr>
          <p:sp>
            <p:nvSpPr>
              <p:cNvPr id="6323" name="Line 145"/>
              <p:cNvSpPr>
                <a:spLocks noChangeShapeType="1"/>
              </p:cNvSpPr>
              <p:nvPr/>
            </p:nvSpPr>
            <p:spPr bwMode="auto">
              <a:xfrm>
                <a:off x="137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4" name="Line 146"/>
              <p:cNvSpPr>
                <a:spLocks noChangeShapeType="1"/>
              </p:cNvSpPr>
              <p:nvPr/>
            </p:nvSpPr>
            <p:spPr bwMode="auto">
              <a:xfrm>
                <a:off x="148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5" name="Line 147"/>
              <p:cNvSpPr>
                <a:spLocks noChangeShapeType="1"/>
              </p:cNvSpPr>
              <p:nvPr/>
            </p:nvSpPr>
            <p:spPr bwMode="auto">
              <a:xfrm rot="-5400000">
                <a:off x="1430" y="2552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6" name="Line 148"/>
              <p:cNvSpPr>
                <a:spLocks noChangeShapeType="1"/>
              </p:cNvSpPr>
              <p:nvPr/>
            </p:nvSpPr>
            <p:spPr bwMode="auto">
              <a:xfrm rot="-5400000">
                <a:off x="1542" y="2660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4" name="Group 149"/>
            <p:cNvGrpSpPr>
              <a:grpSpLocks/>
            </p:cNvGrpSpPr>
            <p:nvPr/>
          </p:nvGrpSpPr>
          <p:grpSpPr bwMode="auto">
            <a:xfrm>
              <a:off x="1596" y="2606"/>
              <a:ext cx="219" cy="109"/>
              <a:chOff x="1376" y="2606"/>
              <a:chExt cx="219" cy="109"/>
            </a:xfrm>
          </p:grpSpPr>
          <p:sp>
            <p:nvSpPr>
              <p:cNvPr id="6319" name="Line 150"/>
              <p:cNvSpPr>
                <a:spLocks noChangeShapeType="1"/>
              </p:cNvSpPr>
              <p:nvPr/>
            </p:nvSpPr>
            <p:spPr bwMode="auto">
              <a:xfrm>
                <a:off x="137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0" name="Line 151"/>
              <p:cNvSpPr>
                <a:spLocks noChangeShapeType="1"/>
              </p:cNvSpPr>
              <p:nvPr/>
            </p:nvSpPr>
            <p:spPr bwMode="auto">
              <a:xfrm>
                <a:off x="148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1" name="Line 152"/>
              <p:cNvSpPr>
                <a:spLocks noChangeShapeType="1"/>
              </p:cNvSpPr>
              <p:nvPr/>
            </p:nvSpPr>
            <p:spPr bwMode="auto">
              <a:xfrm rot="-5400000">
                <a:off x="1430" y="2552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22" name="Line 153"/>
              <p:cNvSpPr>
                <a:spLocks noChangeShapeType="1"/>
              </p:cNvSpPr>
              <p:nvPr/>
            </p:nvSpPr>
            <p:spPr bwMode="auto">
              <a:xfrm rot="-5400000">
                <a:off x="1542" y="2660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154"/>
            <p:cNvGrpSpPr>
              <a:grpSpLocks/>
            </p:cNvGrpSpPr>
            <p:nvPr/>
          </p:nvGrpSpPr>
          <p:grpSpPr bwMode="auto">
            <a:xfrm>
              <a:off x="1814" y="2606"/>
              <a:ext cx="219" cy="109"/>
              <a:chOff x="1376" y="2606"/>
              <a:chExt cx="219" cy="109"/>
            </a:xfrm>
          </p:grpSpPr>
          <p:sp>
            <p:nvSpPr>
              <p:cNvPr id="6315" name="Line 155"/>
              <p:cNvSpPr>
                <a:spLocks noChangeShapeType="1"/>
              </p:cNvSpPr>
              <p:nvPr/>
            </p:nvSpPr>
            <p:spPr bwMode="auto">
              <a:xfrm>
                <a:off x="137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16" name="Line 156"/>
              <p:cNvSpPr>
                <a:spLocks noChangeShapeType="1"/>
              </p:cNvSpPr>
              <p:nvPr/>
            </p:nvSpPr>
            <p:spPr bwMode="auto">
              <a:xfrm>
                <a:off x="1486" y="2608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17" name="Line 157"/>
              <p:cNvSpPr>
                <a:spLocks noChangeShapeType="1"/>
              </p:cNvSpPr>
              <p:nvPr/>
            </p:nvSpPr>
            <p:spPr bwMode="auto">
              <a:xfrm rot="-5400000">
                <a:off x="1430" y="2552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318" name="Line 158"/>
              <p:cNvSpPr>
                <a:spLocks noChangeShapeType="1"/>
              </p:cNvSpPr>
              <p:nvPr/>
            </p:nvSpPr>
            <p:spPr bwMode="auto">
              <a:xfrm rot="-5400000">
                <a:off x="1542" y="2660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6258" name="Line 162"/>
          <p:cNvSpPr>
            <a:spLocks noChangeShapeType="1"/>
          </p:cNvSpPr>
          <p:nvPr/>
        </p:nvSpPr>
        <p:spPr bwMode="auto">
          <a:xfrm rot="-5400000">
            <a:off x="2256518" y="3118305"/>
            <a:ext cx="3905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59" name="Line 163"/>
          <p:cNvSpPr>
            <a:spLocks noChangeShapeType="1"/>
          </p:cNvSpPr>
          <p:nvPr/>
        </p:nvSpPr>
        <p:spPr bwMode="auto">
          <a:xfrm rot="-5400000">
            <a:off x="5559312" y="3131798"/>
            <a:ext cx="3635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0" name="AutoShape 164"/>
          <p:cNvSpPr>
            <a:spLocks noChangeArrowheads="1"/>
          </p:cNvSpPr>
          <p:nvPr/>
        </p:nvSpPr>
        <p:spPr bwMode="auto">
          <a:xfrm>
            <a:off x="5656943" y="2772229"/>
            <a:ext cx="166688" cy="177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261" name="AutoShape 165"/>
          <p:cNvSpPr>
            <a:spLocks noChangeArrowheads="1"/>
          </p:cNvSpPr>
          <p:nvPr/>
        </p:nvSpPr>
        <p:spPr bwMode="auto">
          <a:xfrm>
            <a:off x="2370818" y="2772229"/>
            <a:ext cx="166688" cy="177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6" name="Group 166"/>
          <p:cNvGrpSpPr>
            <a:grpSpLocks/>
          </p:cNvGrpSpPr>
          <p:nvPr/>
        </p:nvGrpSpPr>
        <p:grpSpPr bwMode="auto">
          <a:xfrm>
            <a:off x="5945868" y="4585154"/>
            <a:ext cx="2654300" cy="460375"/>
            <a:chOff x="3742" y="2400"/>
            <a:chExt cx="1672" cy="290"/>
          </a:xfrm>
        </p:grpSpPr>
        <p:grpSp>
          <p:nvGrpSpPr>
            <p:cNvPr id="7" name="Group 167"/>
            <p:cNvGrpSpPr>
              <a:grpSpLocks/>
            </p:cNvGrpSpPr>
            <p:nvPr/>
          </p:nvGrpSpPr>
          <p:grpSpPr bwMode="auto">
            <a:xfrm>
              <a:off x="3742" y="2400"/>
              <a:ext cx="531" cy="290"/>
              <a:chOff x="3742" y="2400"/>
              <a:chExt cx="531" cy="290"/>
            </a:xfrm>
          </p:grpSpPr>
          <p:grpSp>
            <p:nvGrpSpPr>
              <p:cNvPr id="8" name="Group 168"/>
              <p:cNvGrpSpPr>
                <a:grpSpLocks/>
              </p:cNvGrpSpPr>
              <p:nvPr/>
            </p:nvGrpSpPr>
            <p:grpSpPr bwMode="auto">
              <a:xfrm>
                <a:off x="4037" y="2402"/>
                <a:ext cx="236" cy="288"/>
                <a:chOff x="3940" y="2400"/>
                <a:chExt cx="236" cy="288"/>
              </a:xfrm>
            </p:grpSpPr>
            <p:sp>
              <p:nvSpPr>
                <p:cNvPr id="6310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4032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11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3940" y="268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71"/>
              <p:cNvGrpSpPr>
                <a:grpSpLocks/>
              </p:cNvGrpSpPr>
              <p:nvPr/>
            </p:nvGrpSpPr>
            <p:grpSpPr bwMode="auto">
              <a:xfrm>
                <a:off x="3742" y="2400"/>
                <a:ext cx="238" cy="288"/>
                <a:chOff x="3840" y="2400"/>
                <a:chExt cx="238" cy="288"/>
              </a:xfrm>
            </p:grpSpPr>
            <p:sp>
              <p:nvSpPr>
                <p:cNvPr id="6308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3840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9" name="Line 173"/>
                <p:cNvSpPr>
                  <a:spLocks noChangeShapeType="1"/>
                </p:cNvSpPr>
                <p:nvPr/>
              </p:nvSpPr>
              <p:spPr bwMode="auto">
                <a:xfrm>
                  <a:off x="3980" y="2400"/>
                  <a:ext cx="98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174"/>
            <p:cNvGrpSpPr>
              <a:grpSpLocks/>
            </p:cNvGrpSpPr>
            <p:nvPr/>
          </p:nvGrpSpPr>
          <p:grpSpPr bwMode="auto">
            <a:xfrm>
              <a:off x="4894" y="2400"/>
              <a:ext cx="520" cy="288"/>
              <a:chOff x="4894" y="2400"/>
              <a:chExt cx="520" cy="288"/>
            </a:xfrm>
          </p:grpSpPr>
          <p:grpSp>
            <p:nvGrpSpPr>
              <p:cNvPr id="11" name="Group 175"/>
              <p:cNvGrpSpPr>
                <a:grpSpLocks/>
              </p:cNvGrpSpPr>
              <p:nvPr/>
            </p:nvGrpSpPr>
            <p:grpSpPr bwMode="auto">
              <a:xfrm flipV="1">
                <a:off x="5178" y="2400"/>
                <a:ext cx="236" cy="288"/>
                <a:chOff x="3940" y="2400"/>
                <a:chExt cx="236" cy="288"/>
              </a:xfrm>
            </p:grpSpPr>
            <p:sp>
              <p:nvSpPr>
                <p:cNvPr id="630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032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5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3940" y="268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8"/>
              <p:cNvGrpSpPr>
                <a:grpSpLocks/>
              </p:cNvGrpSpPr>
              <p:nvPr/>
            </p:nvGrpSpPr>
            <p:grpSpPr bwMode="auto">
              <a:xfrm flipV="1">
                <a:off x="4894" y="2400"/>
                <a:ext cx="238" cy="288"/>
                <a:chOff x="3840" y="2400"/>
                <a:chExt cx="238" cy="288"/>
              </a:xfrm>
            </p:grpSpPr>
            <p:sp>
              <p:nvSpPr>
                <p:cNvPr id="6302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3840" y="2400"/>
                  <a:ext cx="144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3" name="Line 180"/>
                <p:cNvSpPr>
                  <a:spLocks noChangeShapeType="1"/>
                </p:cNvSpPr>
                <p:nvPr/>
              </p:nvSpPr>
              <p:spPr bwMode="auto">
                <a:xfrm>
                  <a:off x="3980" y="2400"/>
                  <a:ext cx="98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263" name="Rectangle 184"/>
          <p:cNvSpPr>
            <a:spLocks noChangeArrowheads="1"/>
          </p:cNvSpPr>
          <p:nvPr/>
        </p:nvSpPr>
        <p:spPr bwMode="auto">
          <a:xfrm>
            <a:off x="5003473" y="3474622"/>
            <a:ext cx="4038600" cy="2017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4" name="Line 186"/>
          <p:cNvSpPr>
            <a:spLocks noChangeShapeType="1"/>
          </p:cNvSpPr>
          <p:nvPr/>
        </p:nvSpPr>
        <p:spPr bwMode="auto">
          <a:xfrm>
            <a:off x="5491843" y="360725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5" name="Line 187"/>
          <p:cNvSpPr>
            <a:spLocks noChangeShapeType="1"/>
          </p:cNvSpPr>
          <p:nvPr/>
        </p:nvSpPr>
        <p:spPr bwMode="auto">
          <a:xfrm>
            <a:off x="7144431" y="360725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6" name="Line 188"/>
          <p:cNvSpPr>
            <a:spLocks noChangeShapeType="1"/>
          </p:cNvSpPr>
          <p:nvPr/>
        </p:nvSpPr>
        <p:spPr bwMode="auto">
          <a:xfrm>
            <a:off x="6479268" y="3988254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7" name="Line 189"/>
          <p:cNvSpPr>
            <a:spLocks noChangeShapeType="1"/>
          </p:cNvSpPr>
          <p:nvPr/>
        </p:nvSpPr>
        <p:spPr bwMode="auto">
          <a:xfrm>
            <a:off x="5034643" y="4445454"/>
            <a:ext cx="1227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8" name="Line 190"/>
          <p:cNvSpPr>
            <a:spLocks noChangeShapeType="1"/>
          </p:cNvSpPr>
          <p:nvPr/>
        </p:nvSpPr>
        <p:spPr bwMode="auto">
          <a:xfrm flipH="1">
            <a:off x="6253843" y="3988254"/>
            <a:ext cx="228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69" name="Line 191"/>
          <p:cNvSpPr>
            <a:spLocks noChangeShapeType="1"/>
          </p:cNvSpPr>
          <p:nvPr/>
        </p:nvSpPr>
        <p:spPr bwMode="auto">
          <a:xfrm rot="10800000">
            <a:off x="8047718" y="4445454"/>
            <a:ext cx="758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70" name="Line 192"/>
          <p:cNvSpPr>
            <a:spLocks noChangeShapeType="1"/>
          </p:cNvSpPr>
          <p:nvPr/>
        </p:nvSpPr>
        <p:spPr bwMode="auto">
          <a:xfrm rot="10800000">
            <a:off x="7782606" y="3988254"/>
            <a:ext cx="225425" cy="454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71" name="Line 193"/>
          <p:cNvSpPr>
            <a:spLocks noChangeShapeType="1"/>
          </p:cNvSpPr>
          <p:nvPr/>
        </p:nvSpPr>
        <p:spPr bwMode="auto">
          <a:xfrm>
            <a:off x="6568168" y="443751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2" name="Line 194"/>
          <p:cNvSpPr>
            <a:spLocks noChangeShapeType="1"/>
          </p:cNvSpPr>
          <p:nvPr/>
        </p:nvSpPr>
        <p:spPr bwMode="auto">
          <a:xfrm>
            <a:off x="5945868" y="444227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3" name="Line 195"/>
          <p:cNvSpPr>
            <a:spLocks noChangeShapeType="1"/>
          </p:cNvSpPr>
          <p:nvPr/>
        </p:nvSpPr>
        <p:spPr bwMode="auto">
          <a:xfrm flipH="1">
            <a:off x="5602968" y="4705804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4" name="Line 196"/>
          <p:cNvSpPr>
            <a:spLocks noChangeShapeType="1"/>
          </p:cNvSpPr>
          <p:nvPr/>
        </p:nvSpPr>
        <p:spPr bwMode="auto">
          <a:xfrm flipH="1">
            <a:off x="6580868" y="4694692"/>
            <a:ext cx="3238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5" name="Line 197"/>
          <p:cNvSpPr>
            <a:spLocks noChangeShapeType="1"/>
          </p:cNvSpPr>
          <p:nvPr/>
        </p:nvSpPr>
        <p:spPr bwMode="auto">
          <a:xfrm flipV="1">
            <a:off x="6406243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6" name="Line 198"/>
          <p:cNvSpPr>
            <a:spLocks noChangeShapeType="1"/>
          </p:cNvSpPr>
          <p:nvPr/>
        </p:nvSpPr>
        <p:spPr bwMode="auto">
          <a:xfrm flipH="1" flipV="1">
            <a:off x="6260193" y="444545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7" name="Line 199"/>
          <p:cNvSpPr>
            <a:spLocks noChangeShapeType="1"/>
          </p:cNvSpPr>
          <p:nvPr/>
        </p:nvSpPr>
        <p:spPr bwMode="auto">
          <a:xfrm flipH="1">
            <a:off x="6101443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8" name="Line 200"/>
          <p:cNvSpPr>
            <a:spLocks noChangeShapeType="1"/>
          </p:cNvSpPr>
          <p:nvPr/>
        </p:nvSpPr>
        <p:spPr bwMode="auto">
          <a:xfrm>
            <a:off x="6323693" y="398825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79" name="Line 201"/>
          <p:cNvSpPr>
            <a:spLocks noChangeShapeType="1"/>
          </p:cNvSpPr>
          <p:nvPr/>
        </p:nvSpPr>
        <p:spPr bwMode="auto">
          <a:xfrm>
            <a:off x="7931831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0" name="Line 202"/>
          <p:cNvSpPr>
            <a:spLocks noChangeShapeType="1"/>
          </p:cNvSpPr>
          <p:nvPr/>
        </p:nvSpPr>
        <p:spPr bwMode="auto">
          <a:xfrm flipH="1">
            <a:off x="7785781" y="398825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1" name="Line 203"/>
          <p:cNvSpPr>
            <a:spLocks noChangeShapeType="1"/>
          </p:cNvSpPr>
          <p:nvPr/>
        </p:nvSpPr>
        <p:spPr bwMode="auto">
          <a:xfrm flipH="1" flipV="1">
            <a:off x="7627031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2" name="Line 204"/>
          <p:cNvSpPr>
            <a:spLocks noChangeShapeType="1"/>
          </p:cNvSpPr>
          <p:nvPr/>
        </p:nvSpPr>
        <p:spPr bwMode="auto">
          <a:xfrm flipV="1">
            <a:off x="7849281" y="4445454"/>
            <a:ext cx="15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83" name="Line 205"/>
          <p:cNvSpPr>
            <a:spLocks noChangeShapeType="1"/>
          </p:cNvSpPr>
          <p:nvPr/>
        </p:nvSpPr>
        <p:spPr bwMode="auto">
          <a:xfrm>
            <a:off x="6411006" y="4437517"/>
            <a:ext cx="0" cy="3032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4" name="Line 206"/>
          <p:cNvSpPr>
            <a:spLocks noChangeShapeType="1"/>
          </p:cNvSpPr>
          <p:nvPr/>
        </p:nvSpPr>
        <p:spPr bwMode="auto">
          <a:xfrm>
            <a:off x="6112556" y="4442279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5" name="Line 207"/>
          <p:cNvSpPr>
            <a:spLocks noChangeShapeType="1"/>
          </p:cNvSpPr>
          <p:nvPr/>
        </p:nvSpPr>
        <p:spPr bwMode="auto">
          <a:xfrm flipH="1">
            <a:off x="5947456" y="4705804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6" name="Line 208"/>
          <p:cNvSpPr>
            <a:spLocks noChangeShapeType="1"/>
          </p:cNvSpPr>
          <p:nvPr/>
        </p:nvSpPr>
        <p:spPr bwMode="auto">
          <a:xfrm flipH="1">
            <a:off x="6417356" y="4694692"/>
            <a:ext cx="155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7" name="Line 210"/>
          <p:cNvSpPr>
            <a:spLocks noChangeShapeType="1"/>
          </p:cNvSpPr>
          <p:nvPr/>
        </p:nvSpPr>
        <p:spPr bwMode="auto">
          <a:xfrm flipV="1">
            <a:off x="6560231" y="3991429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8" name="Line 211"/>
          <p:cNvSpPr>
            <a:spLocks noChangeShapeType="1"/>
          </p:cNvSpPr>
          <p:nvPr/>
        </p:nvSpPr>
        <p:spPr bwMode="auto">
          <a:xfrm flipH="1" flipV="1">
            <a:off x="6414181" y="4448629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89" name="Line 213"/>
          <p:cNvSpPr>
            <a:spLocks noChangeShapeType="1"/>
          </p:cNvSpPr>
          <p:nvPr/>
        </p:nvSpPr>
        <p:spPr bwMode="auto">
          <a:xfrm flipH="1">
            <a:off x="5945868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0" name="Line 214"/>
          <p:cNvSpPr>
            <a:spLocks noChangeShapeType="1"/>
          </p:cNvSpPr>
          <p:nvPr/>
        </p:nvSpPr>
        <p:spPr bwMode="auto">
          <a:xfrm>
            <a:off x="6168118" y="398825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1" name="Line 216"/>
          <p:cNvSpPr>
            <a:spLocks noChangeShapeType="1"/>
          </p:cNvSpPr>
          <p:nvPr/>
        </p:nvSpPr>
        <p:spPr bwMode="auto">
          <a:xfrm>
            <a:off x="8071531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92" name="Line 217"/>
          <p:cNvSpPr>
            <a:spLocks noChangeShapeType="1"/>
          </p:cNvSpPr>
          <p:nvPr/>
        </p:nvSpPr>
        <p:spPr bwMode="auto">
          <a:xfrm flipH="1">
            <a:off x="7925481" y="3988254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93" name="Line 219"/>
          <p:cNvSpPr>
            <a:spLocks noChangeShapeType="1"/>
          </p:cNvSpPr>
          <p:nvPr/>
        </p:nvSpPr>
        <p:spPr bwMode="auto">
          <a:xfrm flipH="1" flipV="1">
            <a:off x="7474631" y="3988254"/>
            <a:ext cx="2286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4" name="Line 220"/>
          <p:cNvSpPr>
            <a:spLocks noChangeShapeType="1"/>
          </p:cNvSpPr>
          <p:nvPr/>
        </p:nvSpPr>
        <p:spPr bwMode="auto">
          <a:xfrm flipV="1">
            <a:off x="7696881" y="4445454"/>
            <a:ext cx="155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295" name="Line 221"/>
          <p:cNvSpPr>
            <a:spLocks noChangeShapeType="1"/>
          </p:cNvSpPr>
          <p:nvPr/>
        </p:nvSpPr>
        <p:spPr bwMode="auto">
          <a:xfrm flipH="1">
            <a:off x="6584043" y="5237617"/>
            <a:ext cx="557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6" name="Line 161"/>
          <p:cNvSpPr>
            <a:spLocks noChangeShapeType="1"/>
          </p:cNvSpPr>
          <p:nvPr/>
        </p:nvSpPr>
        <p:spPr bwMode="auto">
          <a:xfrm>
            <a:off x="251506" y="3321504"/>
            <a:ext cx="54991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6297" name="Rectangle 264"/>
          <p:cNvSpPr>
            <a:spLocks noChangeArrowheads="1"/>
          </p:cNvSpPr>
          <p:nvPr/>
        </p:nvSpPr>
        <p:spPr bwMode="auto">
          <a:xfrm>
            <a:off x="58511" y="3426279"/>
            <a:ext cx="6553200" cy="78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Issues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+mj-lt"/>
              </a:rPr>
              <a:t>Faster </a:t>
            </a:r>
            <a:r>
              <a:rPr lang="en-US" sz="2000" dirty="0">
                <a:latin typeface="+mj-lt"/>
              </a:rPr>
              <a:t>data rate squeezes “eye”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dirty="0"/>
          </a:p>
        </p:txBody>
      </p:sp>
      <p:sp>
        <p:nvSpPr>
          <p:cNvPr id="183" name="Slide Number Placeholder 1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75" y="4244852"/>
            <a:ext cx="491880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Does </a:t>
            </a:r>
            <a:r>
              <a:rPr lang="en-US" sz="2000" dirty="0"/>
              <a:t>everyone know what’s meant by “eye</a:t>
            </a:r>
            <a:r>
              <a:rPr lang="en-US" sz="2000" dirty="0" smtClean="0"/>
              <a:t>”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– it’s the window during which data is expected to be valid.   </a:t>
            </a:r>
            <a:endParaRPr lang="en-US" sz="20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“</a:t>
            </a:r>
            <a:r>
              <a:rPr lang="en-US" sz="2000" dirty="0" err="1"/>
              <a:t>Guardband</a:t>
            </a:r>
            <a:r>
              <a:rPr lang="en-US" sz="2000" dirty="0"/>
              <a:t>” is test term which refers to the necessary “safety”, closing the eye.    </a:t>
            </a:r>
            <a:endParaRPr lang="en-US" sz="20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is an issue in system performance, error rates, and of course in testing.</a:t>
            </a:r>
          </a:p>
        </p:txBody>
      </p:sp>
    </p:spTree>
    <p:extLst>
      <p:ext uri="{BB962C8B-B14F-4D97-AF65-F5344CB8AC3E}">
        <p14:creationId xmlns:p14="http://schemas.microsoft.com/office/powerpoint/2010/main" val="1934335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3"/>
            <a:ext cx="7772400" cy="7810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Synchronous </a:t>
            </a:r>
            <a:r>
              <a:rPr lang="en-US" dirty="0" smtClean="0"/>
              <a:t>Bus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438400" y="1447800"/>
            <a:ext cx="1524000" cy="16764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latin typeface="+mj-lt"/>
              </a:rPr>
              <a:t>Device A</a:t>
            </a: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0" y="1447800"/>
            <a:ext cx="1524000" cy="16764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+mj-lt"/>
              </a:rPr>
              <a:t>Device B</a:t>
            </a:r>
          </a:p>
          <a:p>
            <a:pPr algn="ctr"/>
            <a:endParaRPr lang="en-US">
              <a:latin typeface="+mj-lt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962400" y="1600200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962400" y="17526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962400" y="19050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962400" y="20574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962400" y="22098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962400" y="2362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962400" y="25146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962400" y="26670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962400" y="28194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962400" y="2971800"/>
            <a:ext cx="1371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52400" y="3429000"/>
            <a:ext cx="5394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 Used in 200MHz to 1.6GHz range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 Clock signal is “forwarded” with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j-lt"/>
              </a:rPr>
              <a:t> Design </a:t>
            </a:r>
            <a:r>
              <a:rPr lang="en-US" sz="2000" dirty="0" smtClean="0">
                <a:latin typeface="+mj-lt"/>
              </a:rPr>
              <a:t>impact of Source Synchronous Bus:</a:t>
            </a:r>
            <a:endParaRPr lang="en-US" sz="2000" dirty="0">
              <a:latin typeface="+mj-lt"/>
            </a:endParaRP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latin typeface="+mj-lt"/>
              </a:rPr>
              <a:t>Board layout track length mismatch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solidFill>
                  <a:srgbClr val="FF0000"/>
                </a:solidFill>
                <a:latin typeface="+mj-lt"/>
              </a:rPr>
              <a:t>still adds to skew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latin typeface="+mj-lt"/>
              </a:rPr>
              <a:t>Eliminates skew error term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caused by clock domain skew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latin typeface="+mj-lt"/>
              </a:rPr>
              <a:t>Allows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faster cycle times </a:t>
            </a:r>
            <a:r>
              <a:rPr lang="en-US" sz="2000" dirty="0">
                <a:latin typeface="+mj-lt"/>
              </a:rPr>
              <a:t>than </a:t>
            </a:r>
            <a:r>
              <a:rPr lang="en-US" sz="2000" dirty="0" smtClean="0">
                <a:latin typeface="+mj-lt"/>
              </a:rPr>
              <a:t>parallel</a:t>
            </a:r>
            <a:endParaRPr lang="en-US" sz="2000" dirty="0">
              <a:latin typeface="+mj-lt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486400" y="3429000"/>
            <a:ext cx="2057400" cy="1676400"/>
            <a:chOff x="3456" y="2160"/>
            <a:chExt cx="1296" cy="912"/>
          </a:xfrm>
        </p:grpSpPr>
        <p:sp>
          <p:nvSpPr>
            <p:cNvPr id="7239" name="Line 17"/>
            <p:cNvSpPr>
              <a:spLocks noChangeShapeType="1"/>
            </p:cNvSpPr>
            <p:nvPr/>
          </p:nvSpPr>
          <p:spPr bwMode="auto">
            <a:xfrm>
              <a:off x="3456" y="216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40" name="Line 18"/>
            <p:cNvSpPr>
              <a:spLocks noChangeShapeType="1"/>
            </p:cNvSpPr>
            <p:nvPr/>
          </p:nvSpPr>
          <p:spPr bwMode="auto">
            <a:xfrm>
              <a:off x="4752" y="216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185" name="Line 19"/>
          <p:cNvSpPr>
            <a:spLocks noChangeShapeType="1"/>
          </p:cNvSpPr>
          <p:nvPr/>
        </p:nvSpPr>
        <p:spPr bwMode="auto">
          <a:xfrm>
            <a:off x="7181850" y="3867150"/>
            <a:ext cx="0" cy="601663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186" name="Line 20"/>
          <p:cNvSpPr>
            <a:spLocks noChangeShapeType="1"/>
          </p:cNvSpPr>
          <p:nvPr/>
        </p:nvSpPr>
        <p:spPr bwMode="auto">
          <a:xfrm flipV="1">
            <a:off x="4918075" y="4114800"/>
            <a:ext cx="12541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038600" y="3048000"/>
            <a:ext cx="914400" cy="76200"/>
            <a:chOff x="2544" y="1776"/>
            <a:chExt cx="576" cy="48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544" y="1776"/>
              <a:ext cx="192" cy="48"/>
              <a:chOff x="2496" y="1872"/>
              <a:chExt cx="192" cy="48"/>
            </a:xfrm>
          </p:grpSpPr>
          <p:sp>
            <p:nvSpPr>
              <p:cNvPr id="7235" name="Line 23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6" name="Line 24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7" name="Line 25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8" name="Line 26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736" y="1776"/>
              <a:ext cx="192" cy="48"/>
              <a:chOff x="2496" y="1872"/>
              <a:chExt cx="192" cy="48"/>
            </a:xfrm>
          </p:grpSpPr>
          <p:sp>
            <p:nvSpPr>
              <p:cNvPr id="7231" name="Line 28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2" name="Line 29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3" name="Line 30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4" name="Line 31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2928" y="1776"/>
              <a:ext cx="192" cy="48"/>
              <a:chOff x="2496" y="1872"/>
              <a:chExt cx="192" cy="48"/>
            </a:xfrm>
          </p:grpSpPr>
          <p:sp>
            <p:nvSpPr>
              <p:cNvPr id="7227" name="Line 33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28" name="Line 34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29" name="Line 35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30" name="Line 36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7" name="Group 37"/>
          <p:cNvGrpSpPr>
            <a:grpSpLocks/>
          </p:cNvGrpSpPr>
          <p:nvPr/>
        </p:nvGrpSpPr>
        <p:grpSpPr bwMode="auto">
          <a:xfrm flipH="1">
            <a:off x="4191000" y="1447800"/>
            <a:ext cx="914400" cy="76200"/>
            <a:chOff x="2544" y="1776"/>
            <a:chExt cx="576" cy="48"/>
          </a:xfrm>
        </p:grpSpPr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544" y="1776"/>
              <a:ext cx="192" cy="48"/>
              <a:chOff x="2496" y="1872"/>
              <a:chExt cx="192" cy="48"/>
            </a:xfrm>
          </p:grpSpPr>
          <p:sp>
            <p:nvSpPr>
              <p:cNvPr id="7220" name="Line 39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21" name="Line 40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22" name="Line 41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23" name="Line 42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736" y="1776"/>
              <a:ext cx="192" cy="48"/>
              <a:chOff x="2496" y="1872"/>
              <a:chExt cx="192" cy="48"/>
            </a:xfrm>
          </p:grpSpPr>
          <p:sp>
            <p:nvSpPr>
              <p:cNvPr id="7216" name="Line 44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7" name="Line 45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8" name="Line 46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9" name="Line 47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2928" y="1776"/>
              <a:ext cx="192" cy="48"/>
              <a:chOff x="2496" y="1872"/>
              <a:chExt cx="192" cy="48"/>
            </a:xfrm>
          </p:grpSpPr>
          <p:sp>
            <p:nvSpPr>
              <p:cNvPr id="7212" name="Line 49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3" name="Line 50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4" name="Line 51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15" name="Line 52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5476875" y="4576763"/>
            <a:ext cx="3390900" cy="285750"/>
            <a:chOff x="2496" y="1872"/>
            <a:chExt cx="192" cy="48"/>
          </a:xfrm>
        </p:grpSpPr>
        <p:sp>
          <p:nvSpPr>
            <p:cNvPr id="7205" name="Line 54"/>
            <p:cNvSpPr>
              <a:spLocks noChangeShapeType="1"/>
            </p:cNvSpPr>
            <p:nvPr/>
          </p:nvSpPr>
          <p:spPr bwMode="auto">
            <a:xfrm>
              <a:off x="2496" y="1920"/>
              <a:ext cx="9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6" name="Line 55"/>
            <p:cNvSpPr>
              <a:spLocks noChangeShapeType="1"/>
            </p:cNvSpPr>
            <p:nvPr/>
          </p:nvSpPr>
          <p:spPr bwMode="auto">
            <a:xfrm>
              <a:off x="2592" y="1872"/>
              <a:ext cx="9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7" name="Line 56"/>
            <p:cNvSpPr>
              <a:spLocks noChangeShapeType="1"/>
            </p:cNvSpPr>
            <p:nvPr/>
          </p:nvSpPr>
          <p:spPr bwMode="auto">
            <a:xfrm>
              <a:off x="2592" y="1872"/>
              <a:ext cx="0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8" name="Line 57"/>
            <p:cNvSpPr>
              <a:spLocks noChangeShapeType="1"/>
            </p:cNvSpPr>
            <p:nvPr/>
          </p:nvSpPr>
          <p:spPr bwMode="auto">
            <a:xfrm>
              <a:off x="2688" y="1872"/>
              <a:ext cx="0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190" name="Line 58"/>
          <p:cNvSpPr>
            <a:spLocks noChangeShapeType="1"/>
          </p:cNvSpPr>
          <p:nvPr/>
        </p:nvSpPr>
        <p:spPr bwMode="auto">
          <a:xfrm>
            <a:off x="8878888" y="3867150"/>
            <a:ext cx="0" cy="601663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5029200" y="3810000"/>
            <a:ext cx="3738563" cy="457200"/>
            <a:chOff x="3168" y="2400"/>
            <a:chExt cx="2355" cy="288"/>
          </a:xfrm>
        </p:grpSpPr>
        <p:sp>
          <p:nvSpPr>
            <p:cNvPr id="7192" name="Line 60"/>
            <p:cNvSpPr>
              <a:spLocks noChangeShapeType="1"/>
            </p:cNvSpPr>
            <p:nvPr/>
          </p:nvSpPr>
          <p:spPr bwMode="auto">
            <a:xfrm>
              <a:off x="4078" y="2400"/>
              <a:ext cx="816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61"/>
            <p:cNvSpPr>
              <a:spLocks noChangeShapeType="1"/>
            </p:cNvSpPr>
            <p:nvPr/>
          </p:nvSpPr>
          <p:spPr bwMode="auto">
            <a:xfrm>
              <a:off x="3168" y="2688"/>
              <a:ext cx="773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62"/>
            <p:cNvSpPr>
              <a:spLocks noChangeShapeType="1"/>
            </p:cNvSpPr>
            <p:nvPr/>
          </p:nvSpPr>
          <p:spPr bwMode="auto">
            <a:xfrm flipH="1">
              <a:off x="3936" y="2400"/>
              <a:ext cx="144" cy="28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63"/>
            <p:cNvSpPr>
              <a:spLocks noChangeShapeType="1"/>
            </p:cNvSpPr>
            <p:nvPr/>
          </p:nvSpPr>
          <p:spPr bwMode="auto">
            <a:xfrm rot="10800000">
              <a:off x="5045" y="2688"/>
              <a:ext cx="47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64"/>
            <p:cNvSpPr>
              <a:spLocks noChangeShapeType="1"/>
            </p:cNvSpPr>
            <p:nvPr/>
          </p:nvSpPr>
          <p:spPr bwMode="auto">
            <a:xfrm rot="10800000">
              <a:off x="4899" y="2400"/>
              <a:ext cx="142" cy="28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65"/>
            <p:cNvSpPr>
              <a:spLocks noChangeShapeType="1"/>
            </p:cNvSpPr>
            <p:nvPr/>
          </p:nvSpPr>
          <p:spPr bwMode="auto">
            <a:xfrm flipV="1">
              <a:off x="4032" y="2400"/>
              <a:ext cx="144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8" name="Line 66"/>
            <p:cNvSpPr>
              <a:spLocks noChangeShapeType="1"/>
            </p:cNvSpPr>
            <p:nvPr/>
          </p:nvSpPr>
          <p:spPr bwMode="auto">
            <a:xfrm flipH="1">
              <a:off x="3840" y="2400"/>
              <a:ext cx="144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9" name="Line 67"/>
            <p:cNvSpPr>
              <a:spLocks noChangeShapeType="1"/>
            </p:cNvSpPr>
            <p:nvPr/>
          </p:nvSpPr>
          <p:spPr bwMode="auto">
            <a:xfrm>
              <a:off x="3980" y="2400"/>
              <a:ext cx="9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0" name="Line 68"/>
            <p:cNvSpPr>
              <a:spLocks noChangeShapeType="1"/>
            </p:cNvSpPr>
            <p:nvPr/>
          </p:nvSpPr>
          <p:spPr bwMode="auto">
            <a:xfrm>
              <a:off x="4993" y="2400"/>
              <a:ext cx="144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1" name="Line 69"/>
            <p:cNvSpPr>
              <a:spLocks noChangeShapeType="1"/>
            </p:cNvSpPr>
            <p:nvPr/>
          </p:nvSpPr>
          <p:spPr bwMode="auto">
            <a:xfrm flipH="1">
              <a:off x="4901" y="2400"/>
              <a:ext cx="9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2" name="Line 70"/>
            <p:cNvSpPr>
              <a:spLocks noChangeShapeType="1"/>
            </p:cNvSpPr>
            <p:nvPr/>
          </p:nvSpPr>
          <p:spPr bwMode="auto">
            <a:xfrm flipH="1" flipV="1">
              <a:off x="4801" y="2400"/>
              <a:ext cx="144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3" name="Line 71"/>
            <p:cNvSpPr>
              <a:spLocks noChangeShapeType="1"/>
            </p:cNvSpPr>
            <p:nvPr/>
          </p:nvSpPr>
          <p:spPr bwMode="auto">
            <a:xfrm flipV="1">
              <a:off x="4941" y="2688"/>
              <a:ext cx="9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04" name="Line 72"/>
            <p:cNvSpPr>
              <a:spLocks noChangeShapeType="1"/>
            </p:cNvSpPr>
            <p:nvPr/>
          </p:nvSpPr>
          <p:spPr bwMode="auto">
            <a:xfrm>
              <a:off x="3937" y="2687"/>
              <a:ext cx="9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48200" y="1204914"/>
            <a:ext cx="152400" cy="166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68" y="1101923"/>
            <a:ext cx="185493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Clock goes with data when we transmit from B to A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45223" y="1752600"/>
            <a:ext cx="2845777" cy="1219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743817" y="956559"/>
            <a:ext cx="410283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Clock goes with data when we transmit from B to A</a:t>
            </a:r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97" y="29021"/>
            <a:ext cx="7772400" cy="80123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Embedded Clock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9927" y="2525486"/>
            <a:ext cx="88503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Clock signal is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“embedded”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with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data 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n-lt"/>
              </a:rPr>
              <a:t>Received used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digital phase locked loop (DPLL) </a:t>
            </a:r>
            <a:r>
              <a:rPr lang="en-US" sz="2800" dirty="0" smtClean="0">
                <a:latin typeface="+mn-lt"/>
              </a:rPr>
              <a:t>to “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recover” clock </a:t>
            </a:r>
            <a:r>
              <a:rPr lang="en-US" sz="2800" dirty="0" smtClean="0">
                <a:latin typeface="+mn-lt"/>
              </a:rPr>
              <a:t>and determine where bit times are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Edge density </a:t>
            </a:r>
            <a:r>
              <a:rPr lang="en-US" sz="2800" dirty="0" smtClean="0">
                <a:latin typeface="+mn-lt"/>
              </a:rPr>
              <a:t>must be guaranteed </a:t>
            </a:r>
            <a:r>
              <a:rPr lang="en-US" sz="2800" dirty="0">
                <a:latin typeface="+mn-lt"/>
              </a:rPr>
              <a:t>by encoding scheme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Examples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n-lt"/>
              </a:rPr>
              <a:t>PCI </a:t>
            </a:r>
            <a:r>
              <a:rPr lang="en-US" sz="2800" dirty="0" smtClean="0">
                <a:latin typeface="+mn-lt"/>
              </a:rPr>
              <a:t>Express, USB, Serial </a:t>
            </a:r>
            <a:r>
              <a:rPr lang="en-US" sz="2800" dirty="0" err="1" smtClean="0">
                <a:latin typeface="+mn-lt"/>
              </a:rPr>
              <a:t>RapidIO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 err="1" smtClean="0">
                <a:latin typeface="+mn-lt"/>
              </a:rPr>
              <a:t>Infiniband</a:t>
            </a:r>
            <a:endParaRPr lang="en-US" sz="2800" dirty="0">
              <a:latin typeface="+mn-lt"/>
            </a:endParaRP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n-lt"/>
              </a:rPr>
              <a:t>Intel’s new </a:t>
            </a:r>
            <a:r>
              <a:rPr lang="en-US" sz="2800" dirty="0" err="1" smtClean="0">
                <a:latin typeface="+mn-lt"/>
              </a:rPr>
              <a:t>QuickPath</a:t>
            </a:r>
            <a:r>
              <a:rPr lang="en-US" sz="2800" dirty="0" smtClean="0">
                <a:latin typeface="+mn-lt"/>
              </a:rPr>
              <a:t> Interconnect</a:t>
            </a:r>
            <a:endParaRPr lang="en-US" sz="2800" dirty="0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4814" y="925286"/>
            <a:ext cx="3214688" cy="944563"/>
            <a:chOff x="3456" y="720"/>
            <a:chExt cx="2352" cy="11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56" y="720"/>
              <a:ext cx="336" cy="1104"/>
              <a:chOff x="3456" y="2160"/>
              <a:chExt cx="1296" cy="912"/>
            </a:xfrm>
          </p:grpSpPr>
          <p:sp>
            <p:nvSpPr>
              <p:cNvPr id="10328" name="Line 6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29" name="Line 7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128" y="720"/>
              <a:ext cx="336" cy="1104"/>
              <a:chOff x="3456" y="2160"/>
              <a:chExt cx="1296" cy="912"/>
            </a:xfrm>
          </p:grpSpPr>
          <p:sp>
            <p:nvSpPr>
              <p:cNvPr id="10326" name="Line 9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27" name="Line 10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800" y="720"/>
              <a:ext cx="336" cy="1104"/>
              <a:chOff x="3456" y="2160"/>
              <a:chExt cx="1296" cy="912"/>
            </a:xfrm>
          </p:grpSpPr>
          <p:sp>
            <p:nvSpPr>
              <p:cNvPr id="10324" name="Line 12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25" name="Line 13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5472" y="720"/>
              <a:ext cx="336" cy="1104"/>
              <a:chOff x="3456" y="2160"/>
              <a:chExt cx="1296" cy="912"/>
            </a:xfrm>
          </p:grpSpPr>
          <p:sp>
            <p:nvSpPr>
              <p:cNvPr id="10322" name="Line 15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23" name="Line 16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0245" name="Line 17"/>
          <p:cNvSpPr>
            <a:spLocks noChangeShapeType="1"/>
          </p:cNvSpPr>
          <p:nvPr/>
        </p:nvSpPr>
        <p:spPr bwMode="auto">
          <a:xfrm>
            <a:off x="1090839" y="1042761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46" name="Line 18"/>
          <p:cNvSpPr>
            <a:spLocks noChangeShapeType="1"/>
          </p:cNvSpPr>
          <p:nvPr/>
        </p:nvSpPr>
        <p:spPr bwMode="auto">
          <a:xfrm flipH="1">
            <a:off x="1090839" y="1042761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47" name="Line 19"/>
          <p:cNvSpPr>
            <a:spLocks noChangeShapeType="1"/>
          </p:cNvSpPr>
          <p:nvPr/>
        </p:nvSpPr>
        <p:spPr bwMode="auto">
          <a:xfrm>
            <a:off x="1192439" y="1042761"/>
            <a:ext cx="338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48" name="Line 20"/>
          <p:cNvSpPr>
            <a:spLocks noChangeShapeType="1"/>
          </p:cNvSpPr>
          <p:nvPr/>
        </p:nvSpPr>
        <p:spPr bwMode="auto">
          <a:xfrm>
            <a:off x="1192439" y="1253899"/>
            <a:ext cx="338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49" name="Line 21"/>
          <p:cNvSpPr>
            <a:spLocks noChangeShapeType="1"/>
          </p:cNvSpPr>
          <p:nvPr/>
        </p:nvSpPr>
        <p:spPr bwMode="auto">
          <a:xfrm>
            <a:off x="1543277" y="10459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0" name="Line 22"/>
          <p:cNvSpPr>
            <a:spLocks noChangeShapeType="1"/>
          </p:cNvSpPr>
          <p:nvPr/>
        </p:nvSpPr>
        <p:spPr bwMode="auto">
          <a:xfrm flipH="1">
            <a:off x="1543277" y="10459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1" name="Line 23"/>
          <p:cNvSpPr>
            <a:spLocks noChangeShapeType="1"/>
          </p:cNvSpPr>
          <p:nvPr/>
        </p:nvSpPr>
        <p:spPr bwMode="auto">
          <a:xfrm>
            <a:off x="1644877" y="1045936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2" name="Line 24"/>
          <p:cNvSpPr>
            <a:spLocks noChangeShapeType="1"/>
          </p:cNvSpPr>
          <p:nvPr/>
        </p:nvSpPr>
        <p:spPr bwMode="auto">
          <a:xfrm>
            <a:off x="1644877" y="1257074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3" name="Line 25"/>
          <p:cNvSpPr>
            <a:spLocks noChangeShapeType="1"/>
          </p:cNvSpPr>
          <p:nvPr/>
        </p:nvSpPr>
        <p:spPr bwMode="auto">
          <a:xfrm>
            <a:off x="2473552" y="10459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4" name="Line 26"/>
          <p:cNvSpPr>
            <a:spLocks noChangeShapeType="1"/>
          </p:cNvSpPr>
          <p:nvPr/>
        </p:nvSpPr>
        <p:spPr bwMode="auto">
          <a:xfrm flipH="1">
            <a:off x="2451327" y="1022124"/>
            <a:ext cx="1238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5" name="Line 27"/>
          <p:cNvSpPr>
            <a:spLocks noChangeShapeType="1"/>
          </p:cNvSpPr>
          <p:nvPr/>
        </p:nvSpPr>
        <p:spPr bwMode="auto">
          <a:xfrm>
            <a:off x="2575152" y="1045936"/>
            <a:ext cx="33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6" name="Line 28"/>
          <p:cNvSpPr>
            <a:spLocks noChangeShapeType="1"/>
          </p:cNvSpPr>
          <p:nvPr/>
        </p:nvSpPr>
        <p:spPr bwMode="auto">
          <a:xfrm>
            <a:off x="2575152" y="1257074"/>
            <a:ext cx="33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7" name="Line 29"/>
          <p:cNvSpPr>
            <a:spLocks noChangeShapeType="1"/>
          </p:cNvSpPr>
          <p:nvPr/>
        </p:nvSpPr>
        <p:spPr bwMode="auto">
          <a:xfrm>
            <a:off x="2946627" y="1045936"/>
            <a:ext cx="79375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8" name="Line 30"/>
          <p:cNvSpPr>
            <a:spLocks noChangeShapeType="1"/>
          </p:cNvSpPr>
          <p:nvPr/>
        </p:nvSpPr>
        <p:spPr bwMode="auto">
          <a:xfrm flipH="1">
            <a:off x="2924402" y="10459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59" name="Line 31"/>
          <p:cNvSpPr>
            <a:spLocks noChangeShapeType="1"/>
          </p:cNvSpPr>
          <p:nvPr/>
        </p:nvSpPr>
        <p:spPr bwMode="auto">
          <a:xfrm>
            <a:off x="3026002" y="1045936"/>
            <a:ext cx="338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0" name="Line 32"/>
          <p:cNvSpPr>
            <a:spLocks noChangeShapeType="1"/>
          </p:cNvSpPr>
          <p:nvPr/>
        </p:nvSpPr>
        <p:spPr bwMode="auto">
          <a:xfrm>
            <a:off x="3026002" y="1257074"/>
            <a:ext cx="338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1" name="Line 33"/>
          <p:cNvSpPr>
            <a:spLocks noChangeShapeType="1"/>
          </p:cNvSpPr>
          <p:nvPr/>
        </p:nvSpPr>
        <p:spPr bwMode="auto">
          <a:xfrm>
            <a:off x="3384777" y="1045936"/>
            <a:ext cx="122237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2" name="Line 34"/>
          <p:cNvSpPr>
            <a:spLocks noChangeShapeType="1"/>
          </p:cNvSpPr>
          <p:nvPr/>
        </p:nvSpPr>
        <p:spPr bwMode="auto">
          <a:xfrm flipH="1">
            <a:off x="3384777" y="1022124"/>
            <a:ext cx="122237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495902" y="1045936"/>
            <a:ext cx="863600" cy="211138"/>
            <a:chOff x="3320" y="1298"/>
            <a:chExt cx="295" cy="144"/>
          </a:xfrm>
        </p:grpSpPr>
        <p:sp>
          <p:nvSpPr>
            <p:cNvPr id="10316" name="Line 36"/>
            <p:cNvSpPr>
              <a:spLocks noChangeShapeType="1"/>
            </p:cNvSpPr>
            <p:nvPr/>
          </p:nvSpPr>
          <p:spPr bwMode="auto">
            <a:xfrm>
              <a:off x="3320" y="1298"/>
              <a:ext cx="2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17" name="Line 37"/>
            <p:cNvSpPr>
              <a:spLocks noChangeShapeType="1"/>
            </p:cNvSpPr>
            <p:nvPr/>
          </p:nvSpPr>
          <p:spPr bwMode="auto">
            <a:xfrm>
              <a:off x="3320" y="1442"/>
              <a:ext cx="2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0264" name="Line 38"/>
          <p:cNvSpPr>
            <a:spLocks noChangeShapeType="1"/>
          </p:cNvSpPr>
          <p:nvPr/>
        </p:nvSpPr>
        <p:spPr bwMode="auto">
          <a:xfrm>
            <a:off x="2043339" y="1045936"/>
            <a:ext cx="415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5" name="Line 39"/>
          <p:cNvSpPr>
            <a:spLocks noChangeShapeType="1"/>
          </p:cNvSpPr>
          <p:nvPr/>
        </p:nvSpPr>
        <p:spPr bwMode="auto">
          <a:xfrm>
            <a:off x="2043339" y="1255486"/>
            <a:ext cx="415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6" name="Line 40"/>
          <p:cNvSpPr>
            <a:spLocks noChangeShapeType="1"/>
          </p:cNvSpPr>
          <p:nvPr/>
        </p:nvSpPr>
        <p:spPr bwMode="auto">
          <a:xfrm>
            <a:off x="1009877" y="104593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67" name="Line 41"/>
          <p:cNvSpPr>
            <a:spLocks noChangeShapeType="1"/>
          </p:cNvSpPr>
          <p:nvPr/>
        </p:nvSpPr>
        <p:spPr bwMode="auto">
          <a:xfrm>
            <a:off x="1009877" y="125548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253998" y="1405020"/>
            <a:ext cx="3219450" cy="282575"/>
            <a:chOff x="209" y="1041"/>
            <a:chExt cx="2355" cy="192"/>
          </a:xfrm>
        </p:grpSpPr>
        <p:sp>
          <p:nvSpPr>
            <p:cNvPr id="10299" name="Line 43"/>
            <p:cNvSpPr>
              <a:spLocks noChangeShapeType="1"/>
            </p:cNvSpPr>
            <p:nvPr/>
          </p:nvSpPr>
          <p:spPr bwMode="auto">
            <a:xfrm>
              <a:off x="470" y="1233"/>
              <a:ext cx="33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00" name="Line 44"/>
            <p:cNvSpPr>
              <a:spLocks noChangeShapeType="1"/>
            </p:cNvSpPr>
            <p:nvPr/>
          </p:nvSpPr>
          <p:spPr bwMode="auto">
            <a:xfrm>
              <a:off x="778" y="1041"/>
              <a:ext cx="33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01" name="Line 45"/>
            <p:cNvSpPr>
              <a:spLocks noChangeShapeType="1"/>
            </p:cNvSpPr>
            <p:nvPr/>
          </p:nvSpPr>
          <p:spPr bwMode="auto">
            <a:xfrm>
              <a:off x="778" y="1041"/>
              <a:ext cx="0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02" name="Line 46"/>
            <p:cNvSpPr>
              <a:spLocks noChangeShapeType="1"/>
            </p:cNvSpPr>
            <p:nvPr/>
          </p:nvSpPr>
          <p:spPr bwMode="auto">
            <a:xfrm>
              <a:off x="1117" y="1041"/>
              <a:ext cx="0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1117" y="1041"/>
              <a:ext cx="676" cy="192"/>
              <a:chOff x="2496" y="1872"/>
              <a:chExt cx="192" cy="48"/>
            </a:xfrm>
          </p:grpSpPr>
          <p:sp>
            <p:nvSpPr>
              <p:cNvPr id="10312" name="Line 48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3" name="Line 49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4" name="Line 50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5" name="Line 51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93" y="1041"/>
              <a:ext cx="677" cy="192"/>
              <a:chOff x="2496" y="1872"/>
              <a:chExt cx="192" cy="48"/>
            </a:xfrm>
          </p:grpSpPr>
          <p:sp>
            <p:nvSpPr>
              <p:cNvPr id="10308" name="Line 53"/>
              <p:cNvSpPr>
                <a:spLocks noChangeShapeType="1"/>
              </p:cNvSpPr>
              <p:nvPr/>
            </p:nvSpPr>
            <p:spPr bwMode="auto">
              <a:xfrm>
                <a:off x="2496" y="192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09" name="Line 54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0" name="Line 55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1" name="Line 56"/>
              <p:cNvSpPr>
                <a:spLocks noChangeShapeType="1"/>
              </p:cNvSpPr>
              <p:nvPr/>
            </p:nvSpPr>
            <p:spPr bwMode="auto">
              <a:xfrm>
                <a:off x="2688" y="187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0305" name="Line 57"/>
            <p:cNvSpPr>
              <a:spLocks noChangeShapeType="1"/>
            </p:cNvSpPr>
            <p:nvPr/>
          </p:nvSpPr>
          <p:spPr bwMode="auto">
            <a:xfrm>
              <a:off x="2476" y="1233"/>
              <a:ext cx="8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06" name="Line 58"/>
            <p:cNvSpPr>
              <a:spLocks noChangeShapeType="1"/>
            </p:cNvSpPr>
            <p:nvPr/>
          </p:nvSpPr>
          <p:spPr bwMode="auto">
            <a:xfrm>
              <a:off x="209" y="1041"/>
              <a:ext cx="23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07" name="Line 59"/>
            <p:cNvSpPr>
              <a:spLocks noChangeShapeType="1"/>
            </p:cNvSpPr>
            <p:nvPr/>
          </p:nvSpPr>
          <p:spPr bwMode="auto">
            <a:xfrm>
              <a:off x="446" y="1041"/>
              <a:ext cx="0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0269" name="Text Box 60"/>
          <p:cNvSpPr txBox="1">
            <a:spLocks noChangeArrowheads="1"/>
          </p:cNvSpPr>
          <p:nvPr/>
        </p:nvSpPr>
        <p:spPr bwMode="auto">
          <a:xfrm>
            <a:off x="425677" y="982436"/>
            <a:ext cx="601662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+mj-lt"/>
              </a:rPr>
              <a:t>Data</a:t>
            </a:r>
          </a:p>
        </p:txBody>
      </p:sp>
      <p:sp>
        <p:nvSpPr>
          <p:cNvPr id="10270" name="Text Box 61"/>
          <p:cNvSpPr txBox="1">
            <a:spLocks noChangeArrowheads="1"/>
          </p:cNvSpPr>
          <p:nvPr/>
        </p:nvSpPr>
        <p:spPr bwMode="auto">
          <a:xfrm>
            <a:off x="425677" y="1357086"/>
            <a:ext cx="638316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+mj-lt"/>
              </a:rPr>
              <a:t>Clock</a:t>
            </a:r>
          </a:p>
        </p:txBody>
      </p:sp>
      <p:sp>
        <p:nvSpPr>
          <p:cNvPr id="1261630" name="Text Box 62"/>
          <p:cNvSpPr txBox="1">
            <a:spLocks noChangeArrowheads="1"/>
          </p:cNvSpPr>
          <p:nvPr/>
        </p:nvSpPr>
        <p:spPr bwMode="auto">
          <a:xfrm>
            <a:off x="5580289" y="2134961"/>
            <a:ext cx="270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+mj-lt"/>
              </a:rPr>
              <a:t>Clock signal embedded with data</a:t>
            </a:r>
          </a:p>
        </p:txBody>
      </p: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5513614" y="1077686"/>
            <a:ext cx="3214688" cy="944563"/>
            <a:chOff x="3480" y="829"/>
            <a:chExt cx="2025" cy="595"/>
          </a:xfrm>
        </p:grpSpPr>
        <p:grpSp>
          <p:nvGrpSpPr>
            <p:cNvPr id="12" name="Group 64"/>
            <p:cNvGrpSpPr>
              <a:grpSpLocks/>
            </p:cNvGrpSpPr>
            <p:nvPr/>
          </p:nvGrpSpPr>
          <p:grpSpPr bwMode="auto">
            <a:xfrm>
              <a:off x="3480" y="829"/>
              <a:ext cx="289" cy="595"/>
              <a:chOff x="3456" y="2160"/>
              <a:chExt cx="1296" cy="912"/>
            </a:xfrm>
          </p:grpSpPr>
          <p:sp>
            <p:nvSpPr>
              <p:cNvPr id="10297" name="Line 65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298" name="Line 66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0289" name="Line 67"/>
            <p:cNvSpPr>
              <a:spLocks noChangeShapeType="1"/>
            </p:cNvSpPr>
            <p:nvPr/>
          </p:nvSpPr>
          <p:spPr bwMode="auto">
            <a:xfrm>
              <a:off x="4059" y="829"/>
              <a:ext cx="0" cy="5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90" name="Line 68"/>
            <p:cNvSpPr>
              <a:spLocks noChangeShapeType="1"/>
            </p:cNvSpPr>
            <p:nvPr/>
          </p:nvSpPr>
          <p:spPr bwMode="auto">
            <a:xfrm>
              <a:off x="4348" y="829"/>
              <a:ext cx="0" cy="5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4637" y="829"/>
              <a:ext cx="289" cy="595"/>
              <a:chOff x="3456" y="2160"/>
              <a:chExt cx="1296" cy="912"/>
            </a:xfrm>
          </p:grpSpPr>
          <p:sp>
            <p:nvSpPr>
              <p:cNvPr id="10295" name="Line 70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296" name="Line 71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4" name="Group 72"/>
            <p:cNvGrpSpPr>
              <a:grpSpLocks/>
            </p:cNvGrpSpPr>
            <p:nvPr/>
          </p:nvGrpSpPr>
          <p:grpSpPr bwMode="auto">
            <a:xfrm>
              <a:off x="5216" y="829"/>
              <a:ext cx="289" cy="595"/>
              <a:chOff x="3456" y="2160"/>
              <a:chExt cx="1296" cy="912"/>
            </a:xfrm>
          </p:grpSpPr>
          <p:sp>
            <p:nvSpPr>
              <p:cNvPr id="10293" name="Line 73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294" name="Line 74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0273" name="Line 77"/>
          <p:cNvSpPr>
            <a:spLocks noChangeShapeType="1"/>
          </p:cNvSpPr>
          <p:nvPr/>
        </p:nvSpPr>
        <p:spPr bwMode="auto">
          <a:xfrm>
            <a:off x="5459639" y="1398361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4" name="Line 78"/>
          <p:cNvSpPr>
            <a:spLocks noChangeShapeType="1"/>
          </p:cNvSpPr>
          <p:nvPr/>
        </p:nvSpPr>
        <p:spPr bwMode="auto">
          <a:xfrm>
            <a:off x="5561239" y="1609499"/>
            <a:ext cx="338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5" name="Line 79"/>
          <p:cNvSpPr>
            <a:spLocks noChangeShapeType="1"/>
          </p:cNvSpPr>
          <p:nvPr/>
        </p:nvSpPr>
        <p:spPr bwMode="auto">
          <a:xfrm flipH="1">
            <a:off x="5912077" y="14015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6" name="Line 80"/>
          <p:cNvSpPr>
            <a:spLocks noChangeShapeType="1"/>
          </p:cNvSpPr>
          <p:nvPr/>
        </p:nvSpPr>
        <p:spPr bwMode="auto">
          <a:xfrm>
            <a:off x="6013677" y="1401536"/>
            <a:ext cx="403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7" name="Line 81"/>
          <p:cNvSpPr>
            <a:spLocks noChangeShapeType="1"/>
          </p:cNvSpPr>
          <p:nvPr/>
        </p:nvSpPr>
        <p:spPr bwMode="auto">
          <a:xfrm>
            <a:off x="6842352" y="14015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8" name="Line 82"/>
          <p:cNvSpPr>
            <a:spLocks noChangeShapeType="1"/>
          </p:cNvSpPr>
          <p:nvPr/>
        </p:nvSpPr>
        <p:spPr bwMode="auto">
          <a:xfrm>
            <a:off x="6943952" y="1612674"/>
            <a:ext cx="33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79" name="Line 83"/>
          <p:cNvSpPr>
            <a:spLocks noChangeShapeType="1"/>
          </p:cNvSpPr>
          <p:nvPr/>
        </p:nvSpPr>
        <p:spPr bwMode="auto">
          <a:xfrm flipH="1">
            <a:off x="7293202" y="1401536"/>
            <a:ext cx="10160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0" name="Line 84"/>
          <p:cNvSpPr>
            <a:spLocks noChangeShapeType="1"/>
          </p:cNvSpPr>
          <p:nvPr/>
        </p:nvSpPr>
        <p:spPr bwMode="auto">
          <a:xfrm>
            <a:off x="7394802" y="1401536"/>
            <a:ext cx="338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1" name="Line 85"/>
          <p:cNvSpPr>
            <a:spLocks noChangeShapeType="1"/>
          </p:cNvSpPr>
          <p:nvPr/>
        </p:nvSpPr>
        <p:spPr bwMode="auto">
          <a:xfrm>
            <a:off x="7753577" y="1401536"/>
            <a:ext cx="122237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2" name="Line 86"/>
          <p:cNvSpPr>
            <a:spLocks noChangeShapeType="1"/>
          </p:cNvSpPr>
          <p:nvPr/>
        </p:nvSpPr>
        <p:spPr bwMode="auto">
          <a:xfrm>
            <a:off x="6412139" y="1401536"/>
            <a:ext cx="415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3" name="Line 87"/>
          <p:cNvSpPr>
            <a:spLocks noChangeShapeType="1"/>
          </p:cNvSpPr>
          <p:nvPr/>
        </p:nvSpPr>
        <p:spPr bwMode="auto">
          <a:xfrm>
            <a:off x="5378677" y="1401536"/>
            <a:ext cx="7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4" name="Line 88"/>
          <p:cNvSpPr>
            <a:spLocks noChangeShapeType="1"/>
          </p:cNvSpPr>
          <p:nvPr/>
        </p:nvSpPr>
        <p:spPr bwMode="auto">
          <a:xfrm>
            <a:off x="7890102" y="161267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sp>
        <p:nvSpPr>
          <p:cNvPr id="10285" name="Rectangle 89"/>
          <p:cNvSpPr>
            <a:spLocks noChangeArrowheads="1"/>
          </p:cNvSpPr>
          <p:nvPr/>
        </p:nvSpPr>
        <p:spPr bwMode="auto">
          <a:xfrm rot="2365293">
            <a:off x="4505552" y="1190399"/>
            <a:ext cx="433387" cy="111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286" name="Rectangle 90"/>
          <p:cNvSpPr>
            <a:spLocks noChangeArrowheads="1"/>
          </p:cNvSpPr>
          <p:nvPr/>
        </p:nvSpPr>
        <p:spPr bwMode="auto">
          <a:xfrm rot="-2094291">
            <a:off x="4519839" y="1495199"/>
            <a:ext cx="431800" cy="111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287" name="AutoShape 91"/>
          <p:cNvSpPr>
            <a:spLocks noChangeArrowheads="1"/>
          </p:cNvSpPr>
          <p:nvPr/>
        </p:nvSpPr>
        <p:spPr bwMode="auto">
          <a:xfrm>
            <a:off x="4854802" y="1285649"/>
            <a:ext cx="392112" cy="254000"/>
          </a:xfrm>
          <a:prstGeom prst="rightArrow">
            <a:avLst>
              <a:gd name="adj1" fmla="val 50000"/>
              <a:gd name="adj2" fmla="val 3859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397" y="6027230"/>
            <a:ext cx="4572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We’ll look at the encoding scheme which ensures this in a moment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630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882"/>
            <a:ext cx="9144000" cy="73659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Edge Lock Technique (Tracking Receiver)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1972" y="910999"/>
            <a:ext cx="1290638" cy="1182687"/>
            <a:chOff x="208" y="903"/>
            <a:chExt cx="813" cy="745"/>
          </a:xfrm>
        </p:grpSpPr>
        <p:sp>
          <p:nvSpPr>
            <p:cNvPr id="14843" name="Rectangle 4"/>
            <p:cNvSpPr>
              <a:spLocks noChangeArrowheads="1"/>
            </p:cNvSpPr>
            <p:nvPr/>
          </p:nvSpPr>
          <p:spPr bwMode="auto">
            <a:xfrm>
              <a:off x="309" y="1006"/>
              <a:ext cx="598" cy="533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+mn-lt"/>
                </a:rPr>
                <a:t>Device</a:t>
              </a:r>
            </a:p>
            <a:p>
              <a:pPr algn="ctr"/>
              <a:r>
                <a:rPr lang="en-US" sz="2000" b="1">
                  <a:latin typeface="+mn-lt"/>
                </a:rPr>
                <a:t> A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903"/>
              <a:ext cx="455" cy="104"/>
              <a:chOff x="348" y="1027"/>
              <a:chExt cx="455" cy="104"/>
            </a:xfrm>
          </p:grpSpPr>
          <p:sp>
            <p:nvSpPr>
              <p:cNvPr id="14872" name="Line 6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3" name="Line 7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4" name="Line 8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5" name="Line 9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6" name="Line 10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7" name="Line 11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8" name="Line 12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9" name="Line 13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80" y="1544"/>
              <a:ext cx="455" cy="104"/>
              <a:chOff x="348" y="1027"/>
              <a:chExt cx="455" cy="104"/>
            </a:xfrm>
          </p:grpSpPr>
          <p:sp>
            <p:nvSpPr>
              <p:cNvPr id="14864" name="Line 15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5" name="Line 16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6" name="Line 17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7" name="Line 18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8" name="Line 19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9" name="Line 20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0" name="Line 21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71" name="Line 22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5400000">
              <a:off x="741" y="1209"/>
              <a:ext cx="455" cy="104"/>
              <a:chOff x="348" y="1027"/>
              <a:chExt cx="455" cy="104"/>
            </a:xfrm>
          </p:grpSpPr>
          <p:sp>
            <p:nvSpPr>
              <p:cNvPr id="14856" name="Line 24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7" name="Line 25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8" name="Line 26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9" name="Line 27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0" name="Line 28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1" name="Line 29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2" name="Line 30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63" name="Line 31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 rot="-5400000">
              <a:off x="32" y="1205"/>
              <a:ext cx="455" cy="104"/>
              <a:chOff x="348" y="1027"/>
              <a:chExt cx="455" cy="104"/>
            </a:xfrm>
          </p:grpSpPr>
          <p:sp>
            <p:nvSpPr>
              <p:cNvPr id="14848" name="Line 33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49" name="Line 34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0" name="Line 35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1" name="Line 36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2" name="Line 37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3" name="Line 38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4" name="Line 39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855" name="Line 40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828347" y="1369786"/>
            <a:ext cx="3806825" cy="301625"/>
            <a:chOff x="1138" y="1192"/>
            <a:chExt cx="2398" cy="190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138" y="1192"/>
              <a:ext cx="1205" cy="190"/>
              <a:chOff x="391" y="1166"/>
              <a:chExt cx="1205" cy="190"/>
            </a:xfrm>
          </p:grpSpPr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>
                <a:off x="1184" y="1166"/>
                <a:ext cx="412" cy="190"/>
                <a:chOff x="1184" y="1148"/>
                <a:chExt cx="412" cy="190"/>
              </a:xfrm>
            </p:grpSpPr>
            <p:grpSp>
              <p:nvGrpSpPr>
                <p:cNvPr id="10" name="Group 44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83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4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41" name="Line 4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42" name="Line 4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1" name="Group 49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835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6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7" name="Line 5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8" name="Line 5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791" y="1166"/>
                <a:ext cx="412" cy="190"/>
                <a:chOff x="1184" y="1148"/>
                <a:chExt cx="412" cy="190"/>
              </a:xfrm>
            </p:grpSpPr>
            <p:grpSp>
              <p:nvGrpSpPr>
                <p:cNvPr id="13" name="Group 55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82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0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1" name="Line 5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32" name="Line 5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4" name="Group 60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82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7" name="Line 6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8" name="Line 6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5" name="Group 65"/>
              <p:cNvGrpSpPr>
                <a:grpSpLocks/>
              </p:cNvGrpSpPr>
              <p:nvPr/>
            </p:nvGrpSpPr>
            <p:grpSpPr bwMode="auto">
              <a:xfrm>
                <a:off x="391" y="1166"/>
                <a:ext cx="412" cy="190"/>
                <a:chOff x="1184" y="1148"/>
                <a:chExt cx="412" cy="190"/>
              </a:xfrm>
            </p:grpSpPr>
            <p:grpSp>
              <p:nvGrpSpPr>
                <p:cNvPr id="16" name="Group 66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81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1" name="Line 6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22" name="Line 7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17" name="Group 71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815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16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17" name="Line 7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18" name="Line 7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</p:grpSp>
        <p:grpSp>
          <p:nvGrpSpPr>
            <p:cNvPr id="18" name="Group 76"/>
            <p:cNvGrpSpPr>
              <a:grpSpLocks/>
            </p:cNvGrpSpPr>
            <p:nvPr/>
          </p:nvGrpSpPr>
          <p:grpSpPr bwMode="auto">
            <a:xfrm>
              <a:off x="2331" y="1192"/>
              <a:ext cx="1205" cy="190"/>
              <a:chOff x="391" y="1166"/>
              <a:chExt cx="1205" cy="190"/>
            </a:xfrm>
          </p:grpSpPr>
          <p:grpSp>
            <p:nvGrpSpPr>
              <p:cNvPr id="19" name="Group 77"/>
              <p:cNvGrpSpPr>
                <a:grpSpLocks/>
              </p:cNvGrpSpPr>
              <p:nvPr/>
            </p:nvGrpSpPr>
            <p:grpSpPr bwMode="auto">
              <a:xfrm>
                <a:off x="1184" y="1166"/>
                <a:ext cx="412" cy="190"/>
                <a:chOff x="1184" y="1148"/>
                <a:chExt cx="412" cy="190"/>
              </a:xfrm>
            </p:grpSpPr>
            <p:grpSp>
              <p:nvGrpSpPr>
                <p:cNvPr id="20" name="Group 78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806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7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8" name="Line 8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9" name="Line 8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1" name="Group 83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80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4" name="Line 8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805" name="Line 8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2" name="Group 88"/>
              <p:cNvGrpSpPr>
                <a:grpSpLocks/>
              </p:cNvGrpSpPr>
              <p:nvPr/>
            </p:nvGrpSpPr>
            <p:grpSpPr bwMode="auto">
              <a:xfrm>
                <a:off x="791" y="1166"/>
                <a:ext cx="412" cy="190"/>
                <a:chOff x="1184" y="1148"/>
                <a:chExt cx="412" cy="190"/>
              </a:xfrm>
            </p:grpSpPr>
            <p:grpSp>
              <p:nvGrpSpPr>
                <p:cNvPr id="23" name="Group 89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79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7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8" name="Line 9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9" name="Line 9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4" name="Group 94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792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3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4" name="Line 9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95" name="Line 9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5" name="Group 99"/>
              <p:cNvGrpSpPr>
                <a:grpSpLocks/>
              </p:cNvGrpSpPr>
              <p:nvPr/>
            </p:nvGrpSpPr>
            <p:grpSpPr bwMode="auto">
              <a:xfrm>
                <a:off x="391" y="1166"/>
                <a:ext cx="412" cy="190"/>
                <a:chOff x="1184" y="1148"/>
                <a:chExt cx="412" cy="190"/>
              </a:xfrm>
            </p:grpSpPr>
            <p:grpSp>
              <p:nvGrpSpPr>
                <p:cNvPr id="26" name="Group 100"/>
                <p:cNvGrpSpPr>
                  <a:grpSpLocks/>
                </p:cNvGrpSpPr>
                <p:nvPr/>
              </p:nvGrpSpPr>
              <p:grpSpPr bwMode="auto">
                <a:xfrm>
                  <a:off x="1184" y="1152"/>
                  <a:ext cx="212" cy="186"/>
                  <a:chOff x="978" y="1152"/>
                  <a:chExt cx="212" cy="186"/>
                </a:xfrm>
              </p:grpSpPr>
              <p:sp>
                <p:nvSpPr>
                  <p:cNvPr id="14786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7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8" name="Line 10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9" name="Line 10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27" name="Group 105"/>
                <p:cNvGrpSpPr>
                  <a:grpSpLocks/>
                </p:cNvGrpSpPr>
                <p:nvPr/>
              </p:nvGrpSpPr>
              <p:grpSpPr bwMode="auto">
                <a:xfrm>
                  <a:off x="1384" y="1148"/>
                  <a:ext cx="212" cy="186"/>
                  <a:chOff x="978" y="1152"/>
                  <a:chExt cx="212" cy="186"/>
                </a:xfrm>
              </p:grpSpPr>
              <p:sp>
                <p:nvSpPr>
                  <p:cNvPr id="14782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74" y="1162"/>
                    <a:ext cx="11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3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1332"/>
                    <a:ext cx="10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4" name="Line 10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91" y="1247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85" name="Line 10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89" y="1242"/>
                    <a:ext cx="181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</p:grpSp>
      </p:grpSp>
      <p:sp>
        <p:nvSpPr>
          <p:cNvPr id="14341" name="Line 110"/>
          <p:cNvSpPr>
            <a:spLocks noChangeShapeType="1"/>
          </p:cNvSpPr>
          <p:nvPr/>
        </p:nvSpPr>
        <p:spPr bwMode="auto">
          <a:xfrm flipV="1">
            <a:off x="2920547" y="1871436"/>
            <a:ext cx="1652588" cy="15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342" name="Line 111"/>
          <p:cNvSpPr>
            <a:spLocks noChangeShapeType="1"/>
          </p:cNvSpPr>
          <p:nvPr/>
        </p:nvSpPr>
        <p:spPr bwMode="auto">
          <a:xfrm flipV="1">
            <a:off x="5676447" y="1487261"/>
            <a:ext cx="642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343" name="Text Box 112"/>
          <p:cNvSpPr txBox="1">
            <a:spLocks noChangeArrowheads="1"/>
          </p:cNvSpPr>
          <p:nvPr/>
        </p:nvSpPr>
        <p:spPr bwMode="auto">
          <a:xfrm>
            <a:off x="1904547" y="1957161"/>
            <a:ext cx="3340722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+mn-lt"/>
              </a:rPr>
              <a:t>Device A sends pulse train to Device B</a:t>
            </a:r>
          </a:p>
        </p:txBody>
      </p:sp>
      <p:grpSp>
        <p:nvGrpSpPr>
          <p:cNvPr id="28" name="Group 113"/>
          <p:cNvGrpSpPr>
            <a:grpSpLocks/>
          </p:cNvGrpSpPr>
          <p:nvPr/>
        </p:nvGrpSpPr>
        <p:grpSpPr bwMode="auto">
          <a:xfrm>
            <a:off x="631372" y="2493736"/>
            <a:ext cx="8308975" cy="1520825"/>
            <a:chOff x="384" y="1900"/>
            <a:chExt cx="5234" cy="958"/>
          </a:xfrm>
        </p:grpSpPr>
        <p:sp>
          <p:nvSpPr>
            <p:cNvPr id="14677" name="Text Box 114"/>
            <p:cNvSpPr txBox="1">
              <a:spLocks noChangeArrowheads="1"/>
            </p:cNvSpPr>
            <p:nvPr/>
          </p:nvSpPr>
          <p:spPr bwMode="auto">
            <a:xfrm>
              <a:off x="3879" y="2490"/>
              <a:ext cx="1739" cy="3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+mn-lt"/>
                </a:rPr>
                <a:t>Device B “locks” onto edges</a:t>
              </a:r>
              <a:br>
                <a:rPr lang="en-US" sz="1600">
                  <a:latin typeface="+mn-lt"/>
                </a:rPr>
              </a:br>
              <a:r>
                <a:rPr lang="en-US" sz="1600">
                  <a:latin typeface="+mn-lt"/>
                </a:rPr>
                <a:t>to be in sync with pulse stream</a:t>
              </a:r>
            </a:p>
          </p:txBody>
        </p:sp>
        <p:grpSp>
          <p:nvGrpSpPr>
            <p:cNvPr id="29" name="Group 115"/>
            <p:cNvGrpSpPr>
              <a:grpSpLocks/>
            </p:cNvGrpSpPr>
            <p:nvPr/>
          </p:nvGrpSpPr>
          <p:grpSpPr bwMode="auto">
            <a:xfrm>
              <a:off x="384" y="1900"/>
              <a:ext cx="3505" cy="690"/>
              <a:chOff x="384" y="1900"/>
              <a:chExt cx="3505" cy="690"/>
            </a:xfrm>
          </p:grpSpPr>
          <p:grpSp>
            <p:nvGrpSpPr>
              <p:cNvPr id="30" name="Group 116"/>
              <p:cNvGrpSpPr>
                <a:grpSpLocks/>
              </p:cNvGrpSpPr>
              <p:nvPr/>
            </p:nvGrpSpPr>
            <p:grpSpPr bwMode="auto">
              <a:xfrm>
                <a:off x="384" y="1900"/>
                <a:ext cx="2398" cy="396"/>
                <a:chOff x="472" y="2412"/>
                <a:chExt cx="2398" cy="396"/>
              </a:xfrm>
            </p:grpSpPr>
            <p:grpSp>
              <p:nvGrpSpPr>
                <p:cNvPr id="31" name="Group 117"/>
                <p:cNvGrpSpPr>
                  <a:grpSpLocks/>
                </p:cNvGrpSpPr>
                <p:nvPr/>
              </p:nvGrpSpPr>
              <p:grpSpPr bwMode="auto">
                <a:xfrm>
                  <a:off x="472" y="2498"/>
                  <a:ext cx="2398" cy="190"/>
                  <a:chOff x="1138" y="1192"/>
                  <a:chExt cx="2398" cy="190"/>
                </a:xfrm>
              </p:grpSpPr>
              <p:grpSp>
                <p:nvGrpSpPr>
                  <p:cNvPr id="14722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1138" y="1192"/>
                    <a:ext cx="1205" cy="190"/>
                    <a:chOff x="391" y="1166"/>
                    <a:chExt cx="1205" cy="190"/>
                  </a:xfrm>
                </p:grpSpPr>
                <p:grpSp>
                  <p:nvGrpSpPr>
                    <p:cNvPr id="14723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32" name="Group 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71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72" name="Line 1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73" name="Line 1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74" name="Line 1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33" name="Group 1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67" name="Line 1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8" name="Line 1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9" name="Line 1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70" name="Line 1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742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1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43" name="Group 1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61" name="Line 1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2" name="Line 1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3" name="Line 1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4" name="Line 1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44" name="Group 1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57" name="Line 1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8" name="Line 1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9" name="Line 1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60" name="Line 1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745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46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51" name="Line 1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2" name="Line 1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3" name="Line 1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4" name="Line 1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55" name="Group 1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47" name="Line 1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48" name="Line 1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49" name="Lin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50" name="Lin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756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331" y="1192"/>
                    <a:ext cx="1205" cy="190"/>
                    <a:chOff x="391" y="1166"/>
                    <a:chExt cx="1205" cy="190"/>
                  </a:xfrm>
                </p:grpSpPr>
                <p:grpSp>
                  <p:nvGrpSpPr>
                    <p:cNvPr id="14765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66" name="Group 1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38" name="Line 1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9" name="Line 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40" name="Line 1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41" name="Line 1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75" name="Group 1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34" name="Line 1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5" name="Line 1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6" name="Line 1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7" name="Line 1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776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1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77" name="Group 1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28" name="Line 1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9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0" name="Line 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31" name="Lin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78" name="Group 1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24" name="Line 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5" name="Lin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6" name="Line 1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7" name="Line 1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779" name="Group 1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" y="1166"/>
                      <a:ext cx="412" cy="190"/>
                      <a:chOff x="1184" y="1148"/>
                      <a:chExt cx="412" cy="190"/>
                    </a:xfrm>
                  </p:grpSpPr>
                  <p:grpSp>
                    <p:nvGrpSpPr>
                      <p:cNvPr id="14780" name="Group 1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4" y="1152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18" name="Line 1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19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0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21" name="Line 1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4781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84" y="1148"/>
                        <a:ext cx="212" cy="186"/>
                        <a:chOff x="978" y="1152"/>
                        <a:chExt cx="212" cy="186"/>
                      </a:xfrm>
                    </p:grpSpPr>
                    <p:sp>
                      <p:nvSpPr>
                        <p:cNvPr id="14714" name="Line 1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74" y="116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15" name="Line 1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8" y="1332"/>
                          <a:ext cx="10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16" name="Line 1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991" y="1247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4717" name="Line 1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089" y="1242"/>
                          <a:ext cx="181" cy="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+mn-lt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4790" name="Group 186"/>
                <p:cNvGrpSpPr>
                  <a:grpSpLocks/>
                </p:cNvGrpSpPr>
                <p:nvPr/>
              </p:nvGrpSpPr>
              <p:grpSpPr bwMode="auto">
                <a:xfrm>
                  <a:off x="517" y="2412"/>
                  <a:ext cx="2286" cy="396"/>
                  <a:chOff x="1137" y="3328"/>
                  <a:chExt cx="2286" cy="181"/>
                </a:xfrm>
              </p:grpSpPr>
              <p:sp>
                <p:nvSpPr>
                  <p:cNvPr id="14683" name="Line 18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840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4" name="Line 18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938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5" name="Line 18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40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6" name="Line 19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143" y="3419"/>
                    <a:ext cx="177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7" name="Line 19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7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8" name="Line 19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553" y="3424"/>
                    <a:ext cx="16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89" name="Line 19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650" y="3417"/>
                    <a:ext cx="18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0" name="Line 19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745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1" name="Line 19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047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2" name="Line 19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147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3" name="Line 19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249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4" name="Line 19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5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5" name="Line 19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033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6" name="Line 20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133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7" name="Line 201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236" y="3417"/>
                    <a:ext cx="181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8" name="Line 20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331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699" name="Line 20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642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0" name="Line 20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738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1" name="Line 20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840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2" name="Line 20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940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3" name="Line 20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243" y="3417"/>
                    <a:ext cx="18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4" name="Line 20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338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5" name="Line 20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440" y="3418"/>
                    <a:ext cx="1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14706" name="Line 21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542" y="3420"/>
                    <a:ext cx="177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sp>
            <p:nvSpPr>
              <p:cNvPr id="14680" name="Line 211"/>
              <p:cNvSpPr>
                <a:spLocks noChangeShapeType="1"/>
              </p:cNvSpPr>
              <p:nvPr/>
            </p:nvSpPr>
            <p:spPr bwMode="auto">
              <a:xfrm>
                <a:off x="2882" y="2075"/>
                <a:ext cx="1007" cy="5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4791" name="Group 212"/>
          <p:cNvGrpSpPr>
            <a:grpSpLocks/>
          </p:cNvGrpSpPr>
          <p:nvPr/>
        </p:nvGrpSpPr>
        <p:grpSpPr bwMode="auto">
          <a:xfrm>
            <a:off x="807585" y="2765199"/>
            <a:ext cx="5373687" cy="1135062"/>
            <a:chOff x="495" y="2071"/>
            <a:chExt cx="3385" cy="715"/>
          </a:xfrm>
        </p:grpSpPr>
        <p:grpSp>
          <p:nvGrpSpPr>
            <p:cNvPr id="14800" name="Group 213"/>
            <p:cNvGrpSpPr>
              <a:grpSpLocks/>
            </p:cNvGrpSpPr>
            <p:nvPr/>
          </p:nvGrpSpPr>
          <p:grpSpPr bwMode="auto">
            <a:xfrm>
              <a:off x="666" y="2476"/>
              <a:ext cx="2398" cy="190"/>
              <a:chOff x="1138" y="1192"/>
              <a:chExt cx="2398" cy="190"/>
            </a:xfrm>
          </p:grpSpPr>
          <p:grpSp>
            <p:nvGrpSpPr>
              <p:cNvPr id="14801" name="Group 214"/>
              <p:cNvGrpSpPr>
                <a:grpSpLocks/>
              </p:cNvGrpSpPr>
              <p:nvPr/>
            </p:nvGrpSpPr>
            <p:grpSpPr bwMode="auto">
              <a:xfrm>
                <a:off x="1138" y="1192"/>
                <a:ext cx="1205" cy="190"/>
                <a:chOff x="391" y="1166"/>
                <a:chExt cx="1205" cy="190"/>
              </a:xfrm>
            </p:grpSpPr>
            <p:grpSp>
              <p:nvGrpSpPr>
                <p:cNvPr id="14810" name="Group 215"/>
                <p:cNvGrpSpPr>
                  <a:grpSpLocks/>
                </p:cNvGrpSpPr>
                <p:nvPr/>
              </p:nvGrpSpPr>
              <p:grpSpPr bwMode="auto">
                <a:xfrm>
                  <a:off x="1184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811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73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4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5" name="Line 219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6" name="Line 220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812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69" name="Line 2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0" name="Line 2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1" name="Line 224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72" name="Line 22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4813" name="Group 226"/>
                <p:cNvGrpSpPr>
                  <a:grpSpLocks/>
                </p:cNvGrpSpPr>
                <p:nvPr/>
              </p:nvGrpSpPr>
              <p:grpSpPr bwMode="auto">
                <a:xfrm>
                  <a:off x="791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814" name="Group 227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63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4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5" name="Line 230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6" name="Line 23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823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59" name="Line 2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0" name="Line 2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1" name="Line 23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62" name="Line 236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4824" name="Group 237"/>
                <p:cNvGrpSpPr>
                  <a:grpSpLocks/>
                </p:cNvGrpSpPr>
                <p:nvPr/>
              </p:nvGrpSpPr>
              <p:grpSpPr bwMode="auto">
                <a:xfrm>
                  <a:off x="391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833" name="Group 238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53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4" name="Line 2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5" name="Line 24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6" name="Line 242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834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49" name="Line 2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0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1" name="Line 246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52" name="Line 247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</p:grpSp>
          <p:grpSp>
            <p:nvGrpSpPr>
              <p:cNvPr id="14844" name="Group 248"/>
              <p:cNvGrpSpPr>
                <a:grpSpLocks/>
              </p:cNvGrpSpPr>
              <p:nvPr/>
            </p:nvGrpSpPr>
            <p:grpSpPr bwMode="auto">
              <a:xfrm>
                <a:off x="2331" y="1192"/>
                <a:ext cx="1205" cy="190"/>
                <a:chOff x="391" y="1166"/>
                <a:chExt cx="1205" cy="190"/>
              </a:xfrm>
            </p:grpSpPr>
            <p:grpSp>
              <p:nvGrpSpPr>
                <p:cNvPr id="14845" name="Group 249"/>
                <p:cNvGrpSpPr>
                  <a:grpSpLocks/>
                </p:cNvGrpSpPr>
                <p:nvPr/>
              </p:nvGrpSpPr>
              <p:grpSpPr bwMode="auto">
                <a:xfrm>
                  <a:off x="1184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846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40" name="Line 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41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42" name="Line 253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43" name="Line 254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847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36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7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8" name="Line 258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9" name="Line 259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4336" name="Group 260"/>
                <p:cNvGrpSpPr>
                  <a:grpSpLocks/>
                </p:cNvGrpSpPr>
                <p:nvPr/>
              </p:nvGrpSpPr>
              <p:grpSpPr bwMode="auto">
                <a:xfrm>
                  <a:off x="791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337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30" name="Line 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1" name="Line 2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2" name="Line 264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33" name="Line 26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339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26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7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8" name="Line 269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9" name="Line 270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4340" name="Group 271"/>
                <p:cNvGrpSpPr>
                  <a:grpSpLocks/>
                </p:cNvGrpSpPr>
                <p:nvPr/>
              </p:nvGrpSpPr>
              <p:grpSpPr bwMode="auto">
                <a:xfrm>
                  <a:off x="391" y="1166"/>
                  <a:ext cx="412" cy="190"/>
                  <a:chOff x="1184" y="1148"/>
                  <a:chExt cx="412" cy="190"/>
                </a:xfrm>
              </p:grpSpPr>
              <p:grpSp>
                <p:nvGrpSpPr>
                  <p:cNvPr id="14344" name="Group 272"/>
                  <p:cNvGrpSpPr>
                    <a:grpSpLocks/>
                  </p:cNvGrpSpPr>
                  <p:nvPr/>
                </p:nvGrpSpPr>
                <p:grpSpPr bwMode="auto">
                  <a:xfrm>
                    <a:off x="1184" y="1152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20" name="Line 2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1" name="Line 2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2" name="Line 275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23" name="Line 276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345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1384" y="1148"/>
                    <a:ext cx="212" cy="186"/>
                    <a:chOff x="978" y="1152"/>
                    <a:chExt cx="212" cy="186"/>
                  </a:xfrm>
                </p:grpSpPr>
                <p:sp>
                  <p:nvSpPr>
                    <p:cNvPr id="14616" name="Line 2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1162"/>
                      <a:ext cx="1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17" name="Line 2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8" y="1332"/>
                      <a:ext cx="10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18" name="Line 280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991" y="1247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14619" name="Line 28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89" y="1242"/>
                      <a:ext cx="18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</p:grpSp>
        </p:grpSp>
        <p:grpSp>
          <p:nvGrpSpPr>
            <p:cNvPr id="14346" name="Group 282"/>
            <p:cNvGrpSpPr>
              <a:grpSpLocks/>
            </p:cNvGrpSpPr>
            <p:nvPr/>
          </p:nvGrpSpPr>
          <p:grpSpPr bwMode="auto">
            <a:xfrm>
              <a:off x="495" y="2071"/>
              <a:ext cx="3385" cy="715"/>
              <a:chOff x="495" y="2071"/>
              <a:chExt cx="3385" cy="715"/>
            </a:xfrm>
          </p:grpSpPr>
          <p:grpSp>
            <p:nvGrpSpPr>
              <p:cNvPr id="14347" name="Group 283"/>
              <p:cNvGrpSpPr>
                <a:grpSpLocks/>
              </p:cNvGrpSpPr>
              <p:nvPr/>
            </p:nvGrpSpPr>
            <p:grpSpPr bwMode="auto">
              <a:xfrm>
                <a:off x="731" y="2390"/>
                <a:ext cx="2286" cy="396"/>
                <a:chOff x="1137" y="3328"/>
                <a:chExt cx="2286" cy="181"/>
              </a:xfrm>
            </p:grpSpPr>
            <p:sp>
              <p:nvSpPr>
                <p:cNvPr id="14585" name="Line 284"/>
                <p:cNvSpPr>
                  <a:spLocks noChangeShapeType="1"/>
                </p:cNvSpPr>
                <p:nvPr/>
              </p:nvSpPr>
              <p:spPr bwMode="auto">
                <a:xfrm rot="-5400000">
                  <a:off x="1840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86" name="Line 285"/>
                <p:cNvSpPr>
                  <a:spLocks noChangeShapeType="1"/>
                </p:cNvSpPr>
                <p:nvPr/>
              </p:nvSpPr>
              <p:spPr bwMode="auto">
                <a:xfrm rot="-5400000">
                  <a:off x="1938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87" name="Line 286"/>
                <p:cNvSpPr>
                  <a:spLocks noChangeShapeType="1"/>
                </p:cNvSpPr>
                <p:nvPr/>
              </p:nvSpPr>
              <p:spPr bwMode="auto">
                <a:xfrm rot="-5400000">
                  <a:off x="2040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88" name="Line 28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143" y="3419"/>
                  <a:ext cx="177" cy="3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89" name="Line 288"/>
                <p:cNvSpPr>
                  <a:spLocks noChangeShapeType="1"/>
                </p:cNvSpPr>
                <p:nvPr/>
              </p:nvSpPr>
              <p:spPr bwMode="auto">
                <a:xfrm rot="-5400000">
                  <a:off x="1447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0" name="Line 289"/>
                <p:cNvSpPr>
                  <a:spLocks noChangeShapeType="1"/>
                </p:cNvSpPr>
                <p:nvPr/>
              </p:nvSpPr>
              <p:spPr bwMode="auto">
                <a:xfrm rot="-5400000">
                  <a:off x="1553" y="3424"/>
                  <a:ext cx="168" cy="1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1" name="Line 29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50" y="3417"/>
                  <a:ext cx="181" cy="3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2" name="Line 291"/>
                <p:cNvSpPr>
                  <a:spLocks noChangeShapeType="1"/>
                </p:cNvSpPr>
                <p:nvPr/>
              </p:nvSpPr>
              <p:spPr bwMode="auto">
                <a:xfrm rot="-5400000">
                  <a:off x="1745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3" name="Line 292"/>
                <p:cNvSpPr>
                  <a:spLocks noChangeShapeType="1"/>
                </p:cNvSpPr>
                <p:nvPr/>
              </p:nvSpPr>
              <p:spPr bwMode="auto">
                <a:xfrm rot="-5400000">
                  <a:off x="1047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4" name="Line 29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147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5" name="Line 29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249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6" name="Line 295"/>
                <p:cNvSpPr>
                  <a:spLocks noChangeShapeType="1"/>
                </p:cNvSpPr>
                <p:nvPr/>
              </p:nvSpPr>
              <p:spPr bwMode="auto">
                <a:xfrm rot="-5400000">
                  <a:off x="1345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7" name="Line 296"/>
                <p:cNvSpPr>
                  <a:spLocks noChangeShapeType="1"/>
                </p:cNvSpPr>
                <p:nvPr/>
              </p:nvSpPr>
              <p:spPr bwMode="auto">
                <a:xfrm rot="-5400000">
                  <a:off x="3033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8" name="Line 29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133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599" name="Line 29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236" y="3417"/>
                  <a:ext cx="181" cy="4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0" name="Line 299"/>
                <p:cNvSpPr>
                  <a:spLocks noChangeShapeType="1"/>
                </p:cNvSpPr>
                <p:nvPr/>
              </p:nvSpPr>
              <p:spPr bwMode="auto">
                <a:xfrm rot="-5400000">
                  <a:off x="3331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1" name="Line 30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642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2" name="Line 301"/>
                <p:cNvSpPr>
                  <a:spLocks noChangeShapeType="1"/>
                </p:cNvSpPr>
                <p:nvPr/>
              </p:nvSpPr>
              <p:spPr bwMode="auto">
                <a:xfrm rot="-5400000">
                  <a:off x="2738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3" name="Line 302"/>
                <p:cNvSpPr>
                  <a:spLocks noChangeShapeType="1"/>
                </p:cNvSpPr>
                <p:nvPr/>
              </p:nvSpPr>
              <p:spPr bwMode="auto">
                <a:xfrm rot="-5400000">
                  <a:off x="2840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4" name="Line 30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40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5" name="Line 30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243" y="3417"/>
                  <a:ext cx="181" cy="3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6" name="Line 305"/>
                <p:cNvSpPr>
                  <a:spLocks noChangeShapeType="1"/>
                </p:cNvSpPr>
                <p:nvPr/>
              </p:nvSpPr>
              <p:spPr bwMode="auto">
                <a:xfrm rot="-5400000">
                  <a:off x="2338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7" name="Line 306"/>
                <p:cNvSpPr>
                  <a:spLocks noChangeShapeType="1"/>
                </p:cNvSpPr>
                <p:nvPr/>
              </p:nvSpPr>
              <p:spPr bwMode="auto">
                <a:xfrm rot="-5400000">
                  <a:off x="2440" y="3418"/>
                  <a:ext cx="181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4608" name="Line 30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542" y="3420"/>
                  <a:ext cx="177" cy="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4583" name="Arc 308"/>
              <p:cNvSpPr>
                <a:spLocks/>
              </p:cNvSpPr>
              <p:nvPr/>
            </p:nvSpPr>
            <p:spPr bwMode="auto">
              <a:xfrm rot="5400000" flipV="1">
                <a:off x="316" y="2250"/>
                <a:ext cx="508" cy="150"/>
              </a:xfrm>
              <a:custGeom>
                <a:avLst/>
                <a:gdLst>
                  <a:gd name="T0" fmla="*/ 302 w 21600"/>
                  <a:gd name="T1" fmla="*/ 0 h 21184"/>
                  <a:gd name="T2" fmla="*/ 500 w 21600"/>
                  <a:gd name="T3" fmla="*/ 150 h 21184"/>
                  <a:gd name="T4" fmla="*/ 0 w 21600"/>
                  <a:gd name="T5" fmla="*/ 123 h 2118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84"/>
                  <a:gd name="T11" fmla="*/ 21600 w 21600"/>
                  <a:gd name="T12" fmla="*/ 21184 h 21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84" fill="none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</a:path>
                  <a:path w="21600" h="21184" stroke="0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  <a:lnTo>
                      <a:pt x="0" y="17354"/>
                    </a:lnTo>
                    <a:close/>
                  </a:path>
                </a:pathLst>
              </a:custGeom>
              <a:noFill/>
              <a:ln w="28575">
                <a:solidFill>
                  <a:srgbClr val="0033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84" name="Line 309"/>
              <p:cNvSpPr>
                <a:spLocks noChangeShapeType="1"/>
              </p:cNvSpPr>
              <p:nvPr/>
            </p:nvSpPr>
            <p:spPr bwMode="auto">
              <a:xfrm>
                <a:off x="3125" y="2579"/>
                <a:ext cx="755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4348" name="Group 310"/>
          <p:cNvGrpSpPr>
            <a:grpSpLocks/>
          </p:cNvGrpSpPr>
          <p:nvPr/>
        </p:nvGrpSpPr>
        <p:grpSpPr bwMode="auto">
          <a:xfrm>
            <a:off x="1394960" y="3590699"/>
            <a:ext cx="4806950" cy="1136650"/>
            <a:chOff x="865" y="2591"/>
            <a:chExt cx="3028" cy="716"/>
          </a:xfrm>
        </p:grpSpPr>
        <p:grpSp>
          <p:nvGrpSpPr>
            <p:cNvPr id="14350" name="Group 311"/>
            <p:cNvGrpSpPr>
              <a:grpSpLocks/>
            </p:cNvGrpSpPr>
            <p:nvPr/>
          </p:nvGrpSpPr>
          <p:grpSpPr bwMode="auto">
            <a:xfrm>
              <a:off x="1194" y="2911"/>
              <a:ext cx="2286" cy="396"/>
              <a:chOff x="1137" y="3328"/>
              <a:chExt cx="2286" cy="181"/>
            </a:xfrm>
          </p:grpSpPr>
          <p:sp>
            <p:nvSpPr>
              <p:cNvPr id="14556" name="Line 312"/>
              <p:cNvSpPr>
                <a:spLocks noChangeShapeType="1"/>
              </p:cNvSpPr>
              <p:nvPr/>
            </p:nvSpPr>
            <p:spPr bwMode="auto">
              <a:xfrm rot="-5400000">
                <a:off x="18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57" name="Line 313"/>
              <p:cNvSpPr>
                <a:spLocks noChangeShapeType="1"/>
              </p:cNvSpPr>
              <p:nvPr/>
            </p:nvSpPr>
            <p:spPr bwMode="auto">
              <a:xfrm rot="-5400000">
                <a:off x="19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58" name="Line 314"/>
              <p:cNvSpPr>
                <a:spLocks noChangeShapeType="1"/>
              </p:cNvSpPr>
              <p:nvPr/>
            </p:nvSpPr>
            <p:spPr bwMode="auto">
              <a:xfrm rot="-5400000">
                <a:off x="20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59" name="Line 315"/>
              <p:cNvSpPr>
                <a:spLocks noChangeShapeType="1"/>
              </p:cNvSpPr>
              <p:nvPr/>
            </p:nvSpPr>
            <p:spPr bwMode="auto">
              <a:xfrm rot="5400000" flipH="1">
                <a:off x="2143" y="3419"/>
                <a:ext cx="177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0" name="Line 316"/>
              <p:cNvSpPr>
                <a:spLocks noChangeShapeType="1"/>
              </p:cNvSpPr>
              <p:nvPr/>
            </p:nvSpPr>
            <p:spPr bwMode="auto">
              <a:xfrm rot="-5400000">
                <a:off x="14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1" name="Line 317"/>
              <p:cNvSpPr>
                <a:spLocks noChangeShapeType="1"/>
              </p:cNvSpPr>
              <p:nvPr/>
            </p:nvSpPr>
            <p:spPr bwMode="auto">
              <a:xfrm rot="-5400000">
                <a:off x="1553" y="3424"/>
                <a:ext cx="168" cy="1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2" name="Line 318"/>
              <p:cNvSpPr>
                <a:spLocks noChangeShapeType="1"/>
              </p:cNvSpPr>
              <p:nvPr/>
            </p:nvSpPr>
            <p:spPr bwMode="auto">
              <a:xfrm rot="5400000" flipH="1">
                <a:off x="1650" y="3417"/>
                <a:ext cx="181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3" name="Line 319"/>
              <p:cNvSpPr>
                <a:spLocks noChangeShapeType="1"/>
              </p:cNvSpPr>
              <p:nvPr/>
            </p:nvSpPr>
            <p:spPr bwMode="auto">
              <a:xfrm rot="-5400000">
                <a:off x="1745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4" name="Line 320"/>
              <p:cNvSpPr>
                <a:spLocks noChangeShapeType="1"/>
              </p:cNvSpPr>
              <p:nvPr/>
            </p:nvSpPr>
            <p:spPr bwMode="auto">
              <a:xfrm rot="-5400000">
                <a:off x="10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5" name="Line 321"/>
              <p:cNvSpPr>
                <a:spLocks noChangeShapeType="1"/>
              </p:cNvSpPr>
              <p:nvPr/>
            </p:nvSpPr>
            <p:spPr bwMode="auto">
              <a:xfrm rot="5400000" flipH="1">
                <a:off x="11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6" name="Line 322"/>
              <p:cNvSpPr>
                <a:spLocks noChangeShapeType="1"/>
              </p:cNvSpPr>
              <p:nvPr/>
            </p:nvSpPr>
            <p:spPr bwMode="auto">
              <a:xfrm rot="5400000" flipH="1">
                <a:off x="1249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7" name="Line 323"/>
              <p:cNvSpPr>
                <a:spLocks noChangeShapeType="1"/>
              </p:cNvSpPr>
              <p:nvPr/>
            </p:nvSpPr>
            <p:spPr bwMode="auto">
              <a:xfrm rot="-5400000">
                <a:off x="1345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8" name="Line 324"/>
              <p:cNvSpPr>
                <a:spLocks noChangeShapeType="1"/>
              </p:cNvSpPr>
              <p:nvPr/>
            </p:nvSpPr>
            <p:spPr bwMode="auto">
              <a:xfrm rot="-5400000">
                <a:off x="3033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69" name="Line 325"/>
              <p:cNvSpPr>
                <a:spLocks noChangeShapeType="1"/>
              </p:cNvSpPr>
              <p:nvPr/>
            </p:nvSpPr>
            <p:spPr bwMode="auto">
              <a:xfrm rot="5400000" flipH="1">
                <a:off x="3133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0" name="Line 326"/>
              <p:cNvSpPr>
                <a:spLocks noChangeShapeType="1"/>
              </p:cNvSpPr>
              <p:nvPr/>
            </p:nvSpPr>
            <p:spPr bwMode="auto">
              <a:xfrm rot="5400000" flipH="1">
                <a:off x="3236" y="3417"/>
                <a:ext cx="181" cy="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1" name="Line 327"/>
              <p:cNvSpPr>
                <a:spLocks noChangeShapeType="1"/>
              </p:cNvSpPr>
              <p:nvPr/>
            </p:nvSpPr>
            <p:spPr bwMode="auto">
              <a:xfrm rot="-5400000">
                <a:off x="3331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2" name="Line 328"/>
              <p:cNvSpPr>
                <a:spLocks noChangeShapeType="1"/>
              </p:cNvSpPr>
              <p:nvPr/>
            </p:nvSpPr>
            <p:spPr bwMode="auto">
              <a:xfrm rot="5400000" flipH="1">
                <a:off x="2642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3" name="Line 329"/>
              <p:cNvSpPr>
                <a:spLocks noChangeShapeType="1"/>
              </p:cNvSpPr>
              <p:nvPr/>
            </p:nvSpPr>
            <p:spPr bwMode="auto">
              <a:xfrm rot="-5400000">
                <a:off x="27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4" name="Line 330"/>
              <p:cNvSpPr>
                <a:spLocks noChangeShapeType="1"/>
              </p:cNvSpPr>
              <p:nvPr/>
            </p:nvSpPr>
            <p:spPr bwMode="auto">
              <a:xfrm rot="-5400000">
                <a:off x="28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5" name="Line 331"/>
              <p:cNvSpPr>
                <a:spLocks noChangeShapeType="1"/>
              </p:cNvSpPr>
              <p:nvPr/>
            </p:nvSpPr>
            <p:spPr bwMode="auto">
              <a:xfrm rot="5400000" flipH="1">
                <a:off x="29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6" name="Line 332"/>
              <p:cNvSpPr>
                <a:spLocks noChangeShapeType="1"/>
              </p:cNvSpPr>
              <p:nvPr/>
            </p:nvSpPr>
            <p:spPr bwMode="auto">
              <a:xfrm rot="5400000" flipH="1">
                <a:off x="2243" y="3417"/>
                <a:ext cx="181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7" name="Line 333"/>
              <p:cNvSpPr>
                <a:spLocks noChangeShapeType="1"/>
              </p:cNvSpPr>
              <p:nvPr/>
            </p:nvSpPr>
            <p:spPr bwMode="auto">
              <a:xfrm rot="-5400000">
                <a:off x="23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8" name="Line 334"/>
              <p:cNvSpPr>
                <a:spLocks noChangeShapeType="1"/>
              </p:cNvSpPr>
              <p:nvPr/>
            </p:nvSpPr>
            <p:spPr bwMode="auto">
              <a:xfrm rot="-5400000">
                <a:off x="24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579" name="Line 335"/>
              <p:cNvSpPr>
                <a:spLocks noChangeShapeType="1"/>
              </p:cNvSpPr>
              <p:nvPr/>
            </p:nvSpPr>
            <p:spPr bwMode="auto">
              <a:xfrm rot="5400000" flipH="1">
                <a:off x="2542" y="3420"/>
                <a:ext cx="177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4351" name="Group 336"/>
            <p:cNvGrpSpPr>
              <a:grpSpLocks/>
            </p:cNvGrpSpPr>
            <p:nvPr/>
          </p:nvGrpSpPr>
          <p:grpSpPr bwMode="auto">
            <a:xfrm>
              <a:off x="865" y="2591"/>
              <a:ext cx="3028" cy="596"/>
              <a:chOff x="865" y="2591"/>
              <a:chExt cx="3028" cy="596"/>
            </a:xfrm>
          </p:grpSpPr>
          <p:grpSp>
            <p:nvGrpSpPr>
              <p:cNvPr id="14352" name="Group 337"/>
              <p:cNvGrpSpPr>
                <a:grpSpLocks/>
              </p:cNvGrpSpPr>
              <p:nvPr/>
            </p:nvGrpSpPr>
            <p:grpSpPr bwMode="auto">
              <a:xfrm>
                <a:off x="1113" y="2997"/>
                <a:ext cx="2398" cy="190"/>
                <a:chOff x="1138" y="1192"/>
                <a:chExt cx="2398" cy="190"/>
              </a:xfrm>
            </p:grpSpPr>
            <p:grpSp>
              <p:nvGrpSpPr>
                <p:cNvPr id="14353" name="Group 338"/>
                <p:cNvGrpSpPr>
                  <a:grpSpLocks/>
                </p:cNvGrpSpPr>
                <p:nvPr/>
              </p:nvGrpSpPr>
              <p:grpSpPr bwMode="auto">
                <a:xfrm>
                  <a:off x="1138" y="1192"/>
                  <a:ext cx="1205" cy="190"/>
                  <a:chOff x="391" y="1166"/>
                  <a:chExt cx="1205" cy="190"/>
                </a:xfrm>
              </p:grpSpPr>
              <p:grpSp>
                <p:nvGrpSpPr>
                  <p:cNvPr id="14386" name="Group 339"/>
                  <p:cNvGrpSpPr>
                    <a:grpSpLocks/>
                  </p:cNvGrpSpPr>
                  <p:nvPr/>
                </p:nvGrpSpPr>
                <p:grpSpPr bwMode="auto">
                  <a:xfrm>
                    <a:off x="1184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387" name="Group 3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52" name="Line 3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53" name="Line 3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54" name="Line 34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55" name="Line 34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388" name="Group 3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48" name="Line 3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9" name="Line 3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50" name="Line 34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51" name="Line 349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14391" name="Group 350"/>
                  <p:cNvGrpSpPr>
                    <a:grpSpLocks/>
                  </p:cNvGrpSpPr>
                  <p:nvPr/>
                </p:nvGrpSpPr>
                <p:grpSpPr bwMode="auto">
                  <a:xfrm>
                    <a:off x="7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392" name="Group 3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42" name="Line 3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3" name="Line 3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4" name="Line 35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5" name="Line 355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393" name="Group 3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38" name="Line 3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9" name="Line 3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0" name="Line 359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41" name="Line 360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14394" name="Group 361"/>
                  <p:cNvGrpSpPr>
                    <a:grpSpLocks/>
                  </p:cNvGrpSpPr>
                  <p:nvPr/>
                </p:nvGrpSpPr>
                <p:grpSpPr bwMode="auto">
                  <a:xfrm>
                    <a:off x="3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395" name="Group 3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32" name="Line 3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3" name="Line 3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4" name="Line 365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5" name="Line 366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396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28" name="Line 3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29" name="Line 3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0" name="Line 370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31" name="Line 371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397" name="Group 372"/>
                <p:cNvGrpSpPr>
                  <a:grpSpLocks/>
                </p:cNvGrpSpPr>
                <p:nvPr/>
              </p:nvGrpSpPr>
              <p:grpSpPr bwMode="auto">
                <a:xfrm>
                  <a:off x="2331" y="1192"/>
                  <a:ext cx="1205" cy="190"/>
                  <a:chOff x="391" y="1166"/>
                  <a:chExt cx="1205" cy="190"/>
                </a:xfrm>
              </p:grpSpPr>
              <p:grpSp>
                <p:nvGrpSpPr>
                  <p:cNvPr id="14406" name="Group 373"/>
                  <p:cNvGrpSpPr>
                    <a:grpSpLocks/>
                  </p:cNvGrpSpPr>
                  <p:nvPr/>
                </p:nvGrpSpPr>
                <p:grpSpPr bwMode="auto">
                  <a:xfrm>
                    <a:off x="1184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07" name="Group 3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19" name="Line 3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20" name="Line 3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21" name="Line 37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22" name="Line 37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416" name="Group 3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15" name="Line 3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6" name="Line 3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7" name="Line 38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8" name="Line 38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14417" name="Group 384"/>
                  <p:cNvGrpSpPr>
                    <a:grpSpLocks/>
                  </p:cNvGrpSpPr>
                  <p:nvPr/>
                </p:nvGrpSpPr>
                <p:grpSpPr bwMode="auto">
                  <a:xfrm>
                    <a:off x="7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26" name="Group 3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09" name="Line 3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0" name="Line 3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1" name="Line 38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12" name="Line 389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427" name="Group 3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505" name="Line 3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6" name="Line 3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7" name="Line 39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8" name="Line 39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14428" name="Group 395"/>
                  <p:cNvGrpSpPr>
                    <a:grpSpLocks/>
                  </p:cNvGrpSpPr>
                  <p:nvPr/>
                </p:nvGrpSpPr>
                <p:grpSpPr bwMode="auto">
                  <a:xfrm>
                    <a:off x="3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29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99" name="Line 3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0" name="Line 3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1" name="Line 399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502" name="Line 400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14430" name="Group 4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95" name="Line 4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496" name="Line 4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497" name="Line 40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  <p:sp>
                    <p:nvSpPr>
                      <p:cNvPr id="14498" name="Line 405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+mn-lt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4486" name="Arc 406"/>
              <p:cNvSpPr>
                <a:spLocks/>
              </p:cNvSpPr>
              <p:nvPr/>
            </p:nvSpPr>
            <p:spPr bwMode="auto">
              <a:xfrm rot="5400000" flipV="1">
                <a:off x="686" y="2770"/>
                <a:ext cx="508" cy="150"/>
              </a:xfrm>
              <a:custGeom>
                <a:avLst/>
                <a:gdLst>
                  <a:gd name="T0" fmla="*/ 302 w 21600"/>
                  <a:gd name="T1" fmla="*/ 0 h 21184"/>
                  <a:gd name="T2" fmla="*/ 500 w 21600"/>
                  <a:gd name="T3" fmla="*/ 150 h 21184"/>
                  <a:gd name="T4" fmla="*/ 0 w 21600"/>
                  <a:gd name="T5" fmla="*/ 123 h 2118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84"/>
                  <a:gd name="T11" fmla="*/ 21600 w 21600"/>
                  <a:gd name="T12" fmla="*/ 21184 h 21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84" fill="none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</a:path>
                  <a:path w="21600" h="21184" stroke="0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  <a:lnTo>
                      <a:pt x="0" y="17354"/>
                    </a:lnTo>
                    <a:close/>
                  </a:path>
                </a:pathLst>
              </a:custGeom>
              <a:noFill/>
              <a:ln w="28575">
                <a:solidFill>
                  <a:srgbClr val="0033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487" name="Line 407"/>
              <p:cNvSpPr>
                <a:spLocks noChangeShapeType="1"/>
              </p:cNvSpPr>
              <p:nvPr/>
            </p:nvSpPr>
            <p:spPr bwMode="auto">
              <a:xfrm flipV="1">
                <a:off x="3553" y="2613"/>
                <a:ext cx="340" cy="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4439" name="Group 408"/>
          <p:cNvGrpSpPr>
            <a:grpSpLocks/>
          </p:cNvGrpSpPr>
          <p:nvPr/>
        </p:nvGrpSpPr>
        <p:grpSpPr bwMode="auto">
          <a:xfrm>
            <a:off x="2452235" y="3598636"/>
            <a:ext cx="4148137" cy="1863725"/>
            <a:chOff x="1531" y="2596"/>
            <a:chExt cx="2613" cy="1174"/>
          </a:xfrm>
        </p:grpSpPr>
        <p:grpSp>
          <p:nvGrpSpPr>
            <p:cNvPr id="14440" name="Group 409"/>
            <p:cNvGrpSpPr>
              <a:grpSpLocks/>
            </p:cNvGrpSpPr>
            <p:nvPr/>
          </p:nvGrpSpPr>
          <p:grpSpPr bwMode="auto">
            <a:xfrm>
              <a:off x="1847" y="3374"/>
              <a:ext cx="2290" cy="396"/>
              <a:chOff x="1137" y="3328"/>
              <a:chExt cx="2286" cy="181"/>
            </a:xfrm>
          </p:grpSpPr>
          <p:sp>
            <p:nvSpPr>
              <p:cNvPr id="14459" name="Line 410"/>
              <p:cNvSpPr>
                <a:spLocks noChangeShapeType="1"/>
              </p:cNvSpPr>
              <p:nvPr/>
            </p:nvSpPr>
            <p:spPr bwMode="auto">
              <a:xfrm rot="-5400000">
                <a:off x="18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411"/>
              <p:cNvSpPr>
                <a:spLocks noChangeShapeType="1"/>
              </p:cNvSpPr>
              <p:nvPr/>
            </p:nvSpPr>
            <p:spPr bwMode="auto">
              <a:xfrm rot="-5400000">
                <a:off x="19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412"/>
              <p:cNvSpPr>
                <a:spLocks noChangeShapeType="1"/>
              </p:cNvSpPr>
              <p:nvPr/>
            </p:nvSpPr>
            <p:spPr bwMode="auto">
              <a:xfrm rot="-5400000">
                <a:off x="20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413"/>
              <p:cNvSpPr>
                <a:spLocks noChangeShapeType="1"/>
              </p:cNvSpPr>
              <p:nvPr/>
            </p:nvSpPr>
            <p:spPr bwMode="auto">
              <a:xfrm rot="5400000" flipH="1">
                <a:off x="2143" y="3419"/>
                <a:ext cx="177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414"/>
              <p:cNvSpPr>
                <a:spLocks noChangeShapeType="1"/>
              </p:cNvSpPr>
              <p:nvPr/>
            </p:nvSpPr>
            <p:spPr bwMode="auto">
              <a:xfrm rot="-5400000">
                <a:off x="14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415"/>
              <p:cNvSpPr>
                <a:spLocks noChangeShapeType="1"/>
              </p:cNvSpPr>
              <p:nvPr/>
            </p:nvSpPr>
            <p:spPr bwMode="auto">
              <a:xfrm rot="-5400000">
                <a:off x="1553" y="3424"/>
                <a:ext cx="168" cy="1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416"/>
              <p:cNvSpPr>
                <a:spLocks noChangeShapeType="1"/>
              </p:cNvSpPr>
              <p:nvPr/>
            </p:nvSpPr>
            <p:spPr bwMode="auto">
              <a:xfrm rot="5400000" flipH="1">
                <a:off x="1650" y="3417"/>
                <a:ext cx="181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417"/>
              <p:cNvSpPr>
                <a:spLocks noChangeShapeType="1"/>
              </p:cNvSpPr>
              <p:nvPr/>
            </p:nvSpPr>
            <p:spPr bwMode="auto">
              <a:xfrm rot="-5400000">
                <a:off x="1745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418"/>
              <p:cNvSpPr>
                <a:spLocks noChangeShapeType="1"/>
              </p:cNvSpPr>
              <p:nvPr/>
            </p:nvSpPr>
            <p:spPr bwMode="auto">
              <a:xfrm rot="-5400000">
                <a:off x="10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419"/>
              <p:cNvSpPr>
                <a:spLocks noChangeShapeType="1"/>
              </p:cNvSpPr>
              <p:nvPr/>
            </p:nvSpPr>
            <p:spPr bwMode="auto">
              <a:xfrm rot="5400000" flipH="1">
                <a:off x="1147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420"/>
              <p:cNvSpPr>
                <a:spLocks noChangeShapeType="1"/>
              </p:cNvSpPr>
              <p:nvPr/>
            </p:nvSpPr>
            <p:spPr bwMode="auto">
              <a:xfrm rot="5400000" flipH="1">
                <a:off x="1249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421"/>
              <p:cNvSpPr>
                <a:spLocks noChangeShapeType="1"/>
              </p:cNvSpPr>
              <p:nvPr/>
            </p:nvSpPr>
            <p:spPr bwMode="auto">
              <a:xfrm rot="-5400000">
                <a:off x="1345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422"/>
              <p:cNvSpPr>
                <a:spLocks noChangeShapeType="1"/>
              </p:cNvSpPr>
              <p:nvPr/>
            </p:nvSpPr>
            <p:spPr bwMode="auto">
              <a:xfrm rot="-5400000">
                <a:off x="3033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423"/>
              <p:cNvSpPr>
                <a:spLocks noChangeShapeType="1"/>
              </p:cNvSpPr>
              <p:nvPr/>
            </p:nvSpPr>
            <p:spPr bwMode="auto">
              <a:xfrm rot="5400000" flipH="1">
                <a:off x="3133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424"/>
              <p:cNvSpPr>
                <a:spLocks noChangeShapeType="1"/>
              </p:cNvSpPr>
              <p:nvPr/>
            </p:nvSpPr>
            <p:spPr bwMode="auto">
              <a:xfrm rot="5400000" flipH="1">
                <a:off x="3236" y="3417"/>
                <a:ext cx="181" cy="4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425"/>
              <p:cNvSpPr>
                <a:spLocks noChangeShapeType="1"/>
              </p:cNvSpPr>
              <p:nvPr/>
            </p:nvSpPr>
            <p:spPr bwMode="auto">
              <a:xfrm rot="-5400000">
                <a:off x="3331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426"/>
              <p:cNvSpPr>
                <a:spLocks noChangeShapeType="1"/>
              </p:cNvSpPr>
              <p:nvPr/>
            </p:nvSpPr>
            <p:spPr bwMode="auto">
              <a:xfrm rot="5400000" flipH="1">
                <a:off x="2642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427"/>
              <p:cNvSpPr>
                <a:spLocks noChangeShapeType="1"/>
              </p:cNvSpPr>
              <p:nvPr/>
            </p:nvSpPr>
            <p:spPr bwMode="auto">
              <a:xfrm rot="-5400000">
                <a:off x="27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428"/>
              <p:cNvSpPr>
                <a:spLocks noChangeShapeType="1"/>
              </p:cNvSpPr>
              <p:nvPr/>
            </p:nvSpPr>
            <p:spPr bwMode="auto">
              <a:xfrm rot="-5400000">
                <a:off x="28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429"/>
              <p:cNvSpPr>
                <a:spLocks noChangeShapeType="1"/>
              </p:cNvSpPr>
              <p:nvPr/>
            </p:nvSpPr>
            <p:spPr bwMode="auto">
              <a:xfrm rot="5400000" flipH="1">
                <a:off x="29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430"/>
              <p:cNvSpPr>
                <a:spLocks noChangeShapeType="1"/>
              </p:cNvSpPr>
              <p:nvPr/>
            </p:nvSpPr>
            <p:spPr bwMode="auto">
              <a:xfrm rot="5400000" flipH="1">
                <a:off x="2243" y="3417"/>
                <a:ext cx="181" cy="3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431"/>
              <p:cNvSpPr>
                <a:spLocks noChangeShapeType="1"/>
              </p:cNvSpPr>
              <p:nvPr/>
            </p:nvSpPr>
            <p:spPr bwMode="auto">
              <a:xfrm rot="-5400000">
                <a:off x="2338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432"/>
              <p:cNvSpPr>
                <a:spLocks noChangeShapeType="1"/>
              </p:cNvSpPr>
              <p:nvPr/>
            </p:nvSpPr>
            <p:spPr bwMode="auto">
              <a:xfrm rot="-5400000">
                <a:off x="2440" y="3418"/>
                <a:ext cx="181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433"/>
              <p:cNvSpPr>
                <a:spLocks noChangeShapeType="1"/>
              </p:cNvSpPr>
              <p:nvPr/>
            </p:nvSpPr>
            <p:spPr bwMode="auto">
              <a:xfrm rot="5400000" flipH="1">
                <a:off x="2542" y="3420"/>
                <a:ext cx="177" cy="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49" name="Group 434"/>
            <p:cNvGrpSpPr>
              <a:grpSpLocks/>
            </p:cNvGrpSpPr>
            <p:nvPr/>
          </p:nvGrpSpPr>
          <p:grpSpPr bwMode="auto">
            <a:xfrm>
              <a:off x="1531" y="2596"/>
              <a:ext cx="2613" cy="1054"/>
              <a:chOff x="1531" y="2596"/>
              <a:chExt cx="2613" cy="1054"/>
            </a:xfrm>
          </p:grpSpPr>
          <p:grpSp>
            <p:nvGrpSpPr>
              <p:cNvPr id="14450" name="Group 435"/>
              <p:cNvGrpSpPr>
                <a:grpSpLocks/>
              </p:cNvGrpSpPr>
              <p:nvPr/>
            </p:nvGrpSpPr>
            <p:grpSpPr bwMode="auto">
              <a:xfrm>
                <a:off x="1746" y="3460"/>
                <a:ext cx="2398" cy="190"/>
                <a:chOff x="1138" y="1192"/>
                <a:chExt cx="2398" cy="190"/>
              </a:xfrm>
            </p:grpSpPr>
            <p:grpSp>
              <p:nvGrpSpPr>
                <p:cNvPr id="14483" name="Group 436"/>
                <p:cNvGrpSpPr>
                  <a:grpSpLocks/>
                </p:cNvGrpSpPr>
                <p:nvPr/>
              </p:nvGrpSpPr>
              <p:grpSpPr bwMode="auto">
                <a:xfrm>
                  <a:off x="1138" y="1192"/>
                  <a:ext cx="1205" cy="190"/>
                  <a:chOff x="391" y="1166"/>
                  <a:chExt cx="1205" cy="190"/>
                </a:xfrm>
              </p:grpSpPr>
              <p:grpSp>
                <p:nvGrpSpPr>
                  <p:cNvPr id="14484" name="Group 437"/>
                  <p:cNvGrpSpPr>
                    <a:grpSpLocks/>
                  </p:cNvGrpSpPr>
                  <p:nvPr/>
                </p:nvGrpSpPr>
                <p:grpSpPr bwMode="auto">
                  <a:xfrm>
                    <a:off x="1184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85" name="Group 4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55" name="Line 4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6" name="Line 4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7" name="Line 441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8" name="Line 44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88" name="Group 4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51" name="Line 4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2" name="Line 4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3" name="Line 446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4" name="Line 44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489" name="Group 448"/>
                  <p:cNvGrpSpPr>
                    <a:grpSpLocks/>
                  </p:cNvGrpSpPr>
                  <p:nvPr/>
                </p:nvGrpSpPr>
                <p:grpSpPr bwMode="auto">
                  <a:xfrm>
                    <a:off x="7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90" name="Group 4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45" name="Line 4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6" name="Line 4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7" name="Line 45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8" name="Line 45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91" name="Group 4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41" name="Line 4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2" name="Line 4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3" name="Line 45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4" name="Line 45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492" name="Group 459"/>
                  <p:cNvGrpSpPr>
                    <a:grpSpLocks/>
                  </p:cNvGrpSpPr>
                  <p:nvPr/>
                </p:nvGrpSpPr>
                <p:grpSpPr bwMode="auto">
                  <a:xfrm>
                    <a:off x="3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493" name="Group 4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35" name="Line 4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6" name="Line 4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7" name="Line 46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8" name="Line 464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494" name="Group 4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31" name="Line 4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2" name="Line 4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3" name="Line 46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4" name="Line 469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503" name="Group 470"/>
                <p:cNvGrpSpPr>
                  <a:grpSpLocks/>
                </p:cNvGrpSpPr>
                <p:nvPr/>
              </p:nvGrpSpPr>
              <p:grpSpPr bwMode="auto">
                <a:xfrm>
                  <a:off x="2331" y="1192"/>
                  <a:ext cx="1205" cy="190"/>
                  <a:chOff x="391" y="1166"/>
                  <a:chExt cx="1205" cy="190"/>
                </a:xfrm>
              </p:grpSpPr>
              <p:grpSp>
                <p:nvGrpSpPr>
                  <p:cNvPr id="14504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1184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513" name="Group 4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22" name="Line 4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3" name="Line 4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4" name="Line 475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5" name="Line 476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514" name="Group 4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18" name="Line 4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9" name="Line 4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0" name="Line 480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1" name="Line 481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523" name="Group 482"/>
                  <p:cNvGrpSpPr>
                    <a:grpSpLocks/>
                  </p:cNvGrpSpPr>
                  <p:nvPr/>
                </p:nvGrpSpPr>
                <p:grpSpPr bwMode="auto">
                  <a:xfrm>
                    <a:off x="7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524" name="Group 4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12" name="Line 4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3" name="Line 4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4" name="Line 486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5" name="Line 48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525" name="Group 4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08" name="Line 4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9" name="Line 4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0" name="Line 491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1" name="Line 49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526" name="Group 493"/>
                  <p:cNvGrpSpPr>
                    <a:grpSpLocks/>
                  </p:cNvGrpSpPr>
                  <p:nvPr/>
                </p:nvGrpSpPr>
                <p:grpSpPr bwMode="auto">
                  <a:xfrm>
                    <a:off x="391" y="1166"/>
                    <a:ext cx="412" cy="190"/>
                    <a:chOff x="1184" y="1148"/>
                    <a:chExt cx="412" cy="190"/>
                  </a:xfrm>
                </p:grpSpPr>
                <p:grpSp>
                  <p:nvGrpSpPr>
                    <p:cNvPr id="14527" name="Group 4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4" y="1152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402" name="Line 4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3" name="Line 4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4" name="Line 49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5" name="Line 498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536" name="Group 4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4" y="1148"/>
                      <a:ext cx="212" cy="186"/>
                      <a:chOff x="978" y="1152"/>
                      <a:chExt cx="212" cy="186"/>
                    </a:xfrm>
                  </p:grpSpPr>
                  <p:sp>
                    <p:nvSpPr>
                      <p:cNvPr id="14398" name="Line 5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4" y="1162"/>
                        <a:ext cx="11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99" name="Line 5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8" y="1332"/>
                        <a:ext cx="10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0" name="Line 502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991" y="1247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1" name="Line 50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89" y="1242"/>
                        <a:ext cx="181" cy="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14389" name="Arc 504"/>
              <p:cNvSpPr>
                <a:spLocks/>
              </p:cNvSpPr>
              <p:nvPr/>
            </p:nvSpPr>
            <p:spPr bwMode="auto">
              <a:xfrm rot="5400000" flipV="1">
                <a:off x="1352" y="3281"/>
                <a:ext cx="508" cy="150"/>
              </a:xfrm>
              <a:custGeom>
                <a:avLst/>
                <a:gdLst>
                  <a:gd name="T0" fmla="*/ 302 w 21600"/>
                  <a:gd name="T1" fmla="*/ 0 h 21184"/>
                  <a:gd name="T2" fmla="*/ 500 w 21600"/>
                  <a:gd name="T3" fmla="*/ 150 h 21184"/>
                  <a:gd name="T4" fmla="*/ 0 w 21600"/>
                  <a:gd name="T5" fmla="*/ 123 h 2118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84"/>
                  <a:gd name="T11" fmla="*/ 21600 w 21600"/>
                  <a:gd name="T12" fmla="*/ 21184 h 21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84" fill="none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</a:path>
                  <a:path w="21600" h="21184" stroke="0" extrusionOk="0">
                    <a:moveTo>
                      <a:pt x="12860" y="0"/>
                    </a:moveTo>
                    <a:cubicBezTo>
                      <a:pt x="18358" y="4074"/>
                      <a:pt x="21600" y="10511"/>
                      <a:pt x="21600" y="17354"/>
                    </a:cubicBezTo>
                    <a:cubicBezTo>
                      <a:pt x="21600" y="18638"/>
                      <a:pt x="21485" y="19920"/>
                      <a:pt x="21257" y="21183"/>
                    </a:cubicBezTo>
                    <a:lnTo>
                      <a:pt x="0" y="17354"/>
                    </a:lnTo>
                    <a:close/>
                  </a:path>
                </a:pathLst>
              </a:custGeom>
              <a:noFill/>
              <a:ln w="28575">
                <a:solidFill>
                  <a:srgbClr val="0033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0" name="Line 505"/>
              <p:cNvSpPr>
                <a:spLocks noChangeShapeType="1"/>
              </p:cNvSpPr>
              <p:nvPr/>
            </p:nvSpPr>
            <p:spPr bwMode="auto">
              <a:xfrm flipV="1">
                <a:off x="3728" y="2596"/>
                <a:ext cx="173" cy="7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537" name="Group 506"/>
          <p:cNvGrpSpPr>
            <a:grpSpLocks/>
          </p:cNvGrpSpPr>
          <p:nvPr/>
        </p:nvGrpSpPr>
        <p:grpSpPr bwMode="auto">
          <a:xfrm>
            <a:off x="6465435" y="922111"/>
            <a:ext cx="1290637" cy="1182688"/>
            <a:chOff x="208" y="903"/>
            <a:chExt cx="813" cy="745"/>
          </a:xfrm>
        </p:grpSpPr>
        <p:sp>
          <p:nvSpPr>
            <p:cNvPr id="14349" name="Rectangle 507"/>
            <p:cNvSpPr>
              <a:spLocks noChangeArrowheads="1"/>
            </p:cNvSpPr>
            <p:nvPr/>
          </p:nvSpPr>
          <p:spPr bwMode="auto">
            <a:xfrm>
              <a:off x="309" y="1006"/>
              <a:ext cx="598" cy="533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+mn-lt"/>
                </a:rPr>
                <a:t>Device</a:t>
              </a:r>
            </a:p>
            <a:p>
              <a:pPr algn="ctr"/>
              <a:r>
                <a:rPr lang="en-US" sz="2000" b="1">
                  <a:latin typeface="+mn-lt"/>
                </a:rPr>
                <a:t> B</a:t>
              </a:r>
            </a:p>
          </p:txBody>
        </p:sp>
        <p:grpSp>
          <p:nvGrpSpPr>
            <p:cNvPr id="14546" name="Group 508"/>
            <p:cNvGrpSpPr>
              <a:grpSpLocks/>
            </p:cNvGrpSpPr>
            <p:nvPr/>
          </p:nvGrpSpPr>
          <p:grpSpPr bwMode="auto">
            <a:xfrm>
              <a:off x="384" y="903"/>
              <a:ext cx="455" cy="104"/>
              <a:chOff x="348" y="1027"/>
              <a:chExt cx="455" cy="104"/>
            </a:xfrm>
          </p:grpSpPr>
          <p:sp>
            <p:nvSpPr>
              <p:cNvPr id="14378" name="Line 509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9" name="Line 510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0" name="Line 511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1" name="Line 512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2" name="Line 513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3" name="Line 514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4" name="Line 515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85" name="Line 516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4547" name="Group 517"/>
            <p:cNvGrpSpPr>
              <a:grpSpLocks/>
            </p:cNvGrpSpPr>
            <p:nvPr/>
          </p:nvGrpSpPr>
          <p:grpSpPr bwMode="auto">
            <a:xfrm>
              <a:off x="380" y="1544"/>
              <a:ext cx="455" cy="104"/>
              <a:chOff x="348" y="1027"/>
              <a:chExt cx="455" cy="104"/>
            </a:xfrm>
          </p:grpSpPr>
          <p:sp>
            <p:nvSpPr>
              <p:cNvPr id="14370" name="Line 518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1" name="Line 519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2" name="Line 520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3" name="Line 521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4" name="Line 522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5" name="Line 523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6" name="Line 524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77" name="Line 525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4580" name="Group 526"/>
            <p:cNvGrpSpPr>
              <a:grpSpLocks/>
            </p:cNvGrpSpPr>
            <p:nvPr/>
          </p:nvGrpSpPr>
          <p:grpSpPr bwMode="auto">
            <a:xfrm rot="-5400000">
              <a:off x="741" y="1209"/>
              <a:ext cx="455" cy="104"/>
              <a:chOff x="348" y="1027"/>
              <a:chExt cx="455" cy="104"/>
            </a:xfrm>
          </p:grpSpPr>
          <p:sp>
            <p:nvSpPr>
              <p:cNvPr id="14362" name="Line 527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3" name="Line 528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4" name="Line 529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5" name="Line 530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6" name="Line 531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7" name="Line 532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8" name="Line 533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9" name="Line 534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4581" name="Group 535"/>
            <p:cNvGrpSpPr>
              <a:grpSpLocks/>
            </p:cNvGrpSpPr>
            <p:nvPr/>
          </p:nvGrpSpPr>
          <p:grpSpPr bwMode="auto">
            <a:xfrm rot="-5400000">
              <a:off x="32" y="1205"/>
              <a:ext cx="455" cy="104"/>
              <a:chOff x="348" y="1027"/>
              <a:chExt cx="455" cy="104"/>
            </a:xfrm>
          </p:grpSpPr>
          <p:sp>
            <p:nvSpPr>
              <p:cNvPr id="14354" name="Line 536"/>
              <p:cNvSpPr>
                <a:spLocks noChangeShapeType="1"/>
              </p:cNvSpPr>
              <p:nvPr/>
            </p:nvSpPr>
            <p:spPr bwMode="auto">
              <a:xfrm>
                <a:off x="348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55" name="Line 537"/>
              <p:cNvSpPr>
                <a:spLocks noChangeShapeType="1"/>
              </p:cNvSpPr>
              <p:nvPr/>
            </p:nvSpPr>
            <p:spPr bwMode="auto">
              <a:xfrm>
                <a:off x="414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56" name="Line 538"/>
              <p:cNvSpPr>
                <a:spLocks noChangeShapeType="1"/>
              </p:cNvSpPr>
              <p:nvPr/>
            </p:nvSpPr>
            <p:spPr bwMode="auto">
              <a:xfrm>
                <a:off x="480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57" name="Line 539"/>
              <p:cNvSpPr>
                <a:spLocks noChangeShapeType="1"/>
              </p:cNvSpPr>
              <p:nvPr/>
            </p:nvSpPr>
            <p:spPr bwMode="auto">
              <a:xfrm>
                <a:off x="546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58" name="Line 540"/>
              <p:cNvSpPr>
                <a:spLocks noChangeShapeType="1"/>
              </p:cNvSpPr>
              <p:nvPr/>
            </p:nvSpPr>
            <p:spPr bwMode="auto">
              <a:xfrm>
                <a:off x="605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59" name="Line 541"/>
              <p:cNvSpPr>
                <a:spLocks noChangeShapeType="1"/>
              </p:cNvSpPr>
              <p:nvPr/>
            </p:nvSpPr>
            <p:spPr bwMode="auto">
              <a:xfrm>
                <a:off x="671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0" name="Line 542"/>
              <p:cNvSpPr>
                <a:spLocks noChangeShapeType="1"/>
              </p:cNvSpPr>
              <p:nvPr/>
            </p:nvSpPr>
            <p:spPr bwMode="auto">
              <a:xfrm>
                <a:off x="737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361" name="Line 543"/>
              <p:cNvSpPr>
                <a:spLocks noChangeShapeType="1"/>
              </p:cNvSpPr>
              <p:nvPr/>
            </p:nvSpPr>
            <p:spPr bwMode="auto">
              <a:xfrm>
                <a:off x="803" y="1027"/>
                <a:ext cx="0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544" name="Slide Number Placeholder 543"/>
          <p:cNvSpPr>
            <a:spLocks noGrp="1"/>
          </p:cNvSpPr>
          <p:nvPr>
            <p:ph type="sldNum" sz="quarter" idx="12"/>
          </p:nvPr>
        </p:nvSpPr>
        <p:spPr>
          <a:xfrm>
            <a:off x="7251247" y="6413841"/>
            <a:ext cx="1905000" cy="457200"/>
          </a:xfrm>
        </p:spPr>
        <p:txBody>
          <a:bodyPr/>
          <a:lstStyle/>
          <a:p>
            <a:pPr>
              <a:defRPr/>
            </a:pPr>
            <a:fld id="{EA3F855C-84B9-47C4-9502-58C78B6C5D46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545" name="Rectangle 544"/>
          <p:cNvSpPr/>
          <p:nvPr/>
        </p:nvSpPr>
        <p:spPr>
          <a:xfrm>
            <a:off x="221265" y="5932148"/>
            <a:ext cx="862193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/>
              <a:t>In order to achieve locking and clock recovery we need to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a certain density </a:t>
            </a:r>
            <a:r>
              <a:rPr lang="en-US" sz="2000" dirty="0"/>
              <a:t>of edge transitions – this is where the encoding scheme comes in…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43"/>
            <a:ext cx="9144000" cy="85623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Ensuring Edge Density: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m-of-n codes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324" y="1256551"/>
            <a:ext cx="8686800" cy="5007964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000" dirty="0" smtClean="0"/>
              <a:t>Some 8-bit code words have too few 1s (or 0s) to ensure edge density sufficient to recover clock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dirty="0" smtClean="0"/>
              <a:t>8b10 encoding (developed by IBM in 1983)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Use 10-bit code words, but only use a subset of the available 2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code words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400" dirty="0" smtClean="0"/>
              <a:t>No more than five 0s or 1s in a row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400" dirty="0" smtClean="0"/>
              <a:t>Balanced number of 0s and 1s (difference between count of 0s and 1s in a string of at least 20 bits is no more than two.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Benefits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400" dirty="0" smtClean="0"/>
              <a:t>Ensure edge density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400" dirty="0" smtClean="0"/>
              <a:t>Avoid DC bias at receiver from imbalance</a:t>
            </a:r>
          </a:p>
          <a:p>
            <a:pPr lvl="3" eaLnBrk="1" hangingPunct="1">
              <a:lnSpc>
                <a:spcPct val="95000"/>
              </a:lnSpc>
            </a:pPr>
            <a:r>
              <a:rPr lang="en-US" sz="1000" dirty="0" smtClean="0"/>
              <a:t>Running disparity for unbalanced </a:t>
            </a:r>
            <a:r>
              <a:rPr lang="en-US" sz="1000" dirty="0" err="1" smtClean="0"/>
              <a:t>codewords</a:t>
            </a:r>
            <a:endParaRPr lang="en-US" sz="1000" dirty="0" smtClean="0"/>
          </a:p>
          <a:p>
            <a:pPr lvl="1" eaLnBrk="1" hangingPunct="1">
              <a:lnSpc>
                <a:spcPct val="95000"/>
              </a:lnSpc>
            </a:pPr>
            <a:r>
              <a:rPr lang="en-US" sz="1800" dirty="0" smtClean="0"/>
              <a:t>256 data characters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600" dirty="0" smtClean="0"/>
              <a:t>All 8-bit bytes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sz="1600" dirty="0" smtClean="0"/>
              <a:t>12 control characters (INIT, etc)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24999" y="3859967"/>
            <a:ext cx="2498136" cy="1078274"/>
            <a:chOff x="792440" y="5493877"/>
            <a:chExt cx="2498136" cy="1078274"/>
          </a:xfrm>
        </p:grpSpPr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1783825" y="5493877"/>
              <a:ext cx="518818" cy="82527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2299976" y="5877538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792440" y="5877798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1933" y="5621976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8 bit byte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6070" y="5640580"/>
              <a:ext cx="8707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 bit code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98343" y="6295152"/>
              <a:ext cx="993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Table lookup</a:t>
              </a:r>
              <a:endParaRPr lang="en-US" sz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9025" y="5063720"/>
            <a:ext cx="7375119" cy="1629295"/>
            <a:chOff x="455613" y="1447800"/>
            <a:chExt cx="8399793" cy="1965325"/>
          </a:xfrm>
        </p:grpSpPr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455613" y="1736725"/>
              <a:ext cx="3506787" cy="1676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1535113" y="1885950"/>
              <a:ext cx="606425" cy="419100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+mj-lt"/>
                </a:rPr>
                <a:t>TX FIFO</a:t>
              </a: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>
              <a:off x="1158875" y="1955800"/>
              <a:ext cx="376238" cy="314325"/>
            </a:xfrm>
            <a:prstGeom prst="rightArrow">
              <a:avLst>
                <a:gd name="adj1" fmla="val 50000"/>
                <a:gd name="adj2" fmla="val 299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2224088" y="1884363"/>
              <a:ext cx="722312" cy="422275"/>
            </a:xfrm>
            <a:prstGeom prst="rect">
              <a:avLst/>
            </a:prstGeom>
            <a:solidFill>
              <a:srgbClr val="2383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+mj-lt"/>
                </a:rPr>
                <a:t>8B/10B</a:t>
              </a:r>
              <a:br>
                <a:rPr lang="en-US" sz="1200">
                  <a:solidFill>
                    <a:schemeClr val="bg1"/>
                  </a:solidFill>
                  <a:latin typeface="+mj-lt"/>
                </a:rPr>
              </a:br>
              <a:r>
                <a:rPr lang="en-US" sz="1200">
                  <a:solidFill>
                    <a:schemeClr val="bg1"/>
                  </a:solidFill>
                  <a:latin typeface="+mj-lt"/>
                </a:rPr>
                <a:t>Encoder</a:t>
              </a: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3006725" y="1884363"/>
              <a:ext cx="722313" cy="422275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+mj-lt"/>
                </a:rPr>
                <a:t>Serializer</a:t>
              </a: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>
              <a:off x="1249363" y="1871663"/>
              <a:ext cx="84137" cy="523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962400" y="1993900"/>
              <a:ext cx="137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3962400" y="2146300"/>
              <a:ext cx="137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5341938" y="1736725"/>
              <a:ext cx="3506787" cy="1676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AutoShape 13"/>
            <p:cNvSpPr>
              <a:spLocks noChangeArrowheads="1"/>
            </p:cNvSpPr>
            <p:nvPr/>
          </p:nvSpPr>
          <p:spPr bwMode="auto">
            <a:xfrm>
              <a:off x="7789863" y="1927225"/>
              <a:ext cx="376237" cy="314325"/>
            </a:xfrm>
            <a:prstGeom prst="rightArrow">
              <a:avLst>
                <a:gd name="adj1" fmla="val 50000"/>
                <a:gd name="adj2" fmla="val 299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7134225" y="1892300"/>
              <a:ext cx="606425" cy="419100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+mj-lt"/>
                </a:rPr>
                <a:t>RX FIFO</a:t>
              </a: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6319838" y="1890713"/>
              <a:ext cx="722312" cy="422275"/>
            </a:xfrm>
            <a:prstGeom prst="rect">
              <a:avLst/>
            </a:prstGeom>
            <a:solidFill>
              <a:srgbClr val="2383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+mj-lt"/>
                </a:rPr>
                <a:t>8B/10B</a:t>
              </a:r>
              <a:br>
                <a:rPr lang="en-US" sz="1200">
                  <a:solidFill>
                    <a:schemeClr val="bg1"/>
                  </a:solidFill>
                  <a:latin typeface="+mj-lt"/>
                </a:rPr>
              </a:br>
              <a:r>
                <a:rPr lang="en-US" sz="1200">
                  <a:solidFill>
                    <a:schemeClr val="bg1"/>
                  </a:solidFill>
                  <a:latin typeface="+mj-lt"/>
                </a:rPr>
                <a:t>Decoder</a:t>
              </a:r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5456238" y="1903413"/>
              <a:ext cx="779462" cy="422275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+mj-lt"/>
                </a:rPr>
                <a:t>Deserializer</a:t>
              </a: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 flipH="1">
              <a:off x="7880350" y="1843088"/>
              <a:ext cx="84138" cy="523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Rectangle 18"/>
            <p:cNvSpPr>
              <a:spLocks noChangeArrowheads="1"/>
            </p:cNvSpPr>
            <p:nvPr/>
          </p:nvSpPr>
          <p:spPr bwMode="auto">
            <a:xfrm>
              <a:off x="487363" y="1884363"/>
              <a:ext cx="730581" cy="55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Parallel</a:t>
              </a:r>
              <a:br>
                <a:rPr lang="en-US" sz="1200">
                  <a:latin typeface="+mj-lt"/>
                </a:rPr>
              </a:br>
              <a:r>
                <a:rPr lang="en-US" sz="1200">
                  <a:latin typeface="+mj-lt"/>
                </a:rPr>
                <a:t>Data</a:t>
              </a:r>
            </a:p>
          </p:txBody>
        </p:sp>
        <p:grpSp>
          <p:nvGrpSpPr>
            <p:cNvPr id="46" name="Group 19"/>
            <p:cNvGrpSpPr>
              <a:grpSpLocks/>
            </p:cNvGrpSpPr>
            <p:nvPr/>
          </p:nvGrpSpPr>
          <p:grpSpPr bwMode="auto">
            <a:xfrm>
              <a:off x="1524002" y="2697165"/>
              <a:ext cx="2251076" cy="422275"/>
              <a:chOff x="3447" y="865"/>
              <a:chExt cx="1418" cy="266"/>
            </a:xfrm>
          </p:grpSpPr>
          <p:sp>
            <p:nvSpPr>
              <p:cNvPr id="63" name="Rectangle 20"/>
              <p:cNvSpPr>
                <a:spLocks noChangeArrowheads="1"/>
              </p:cNvSpPr>
              <p:nvPr/>
            </p:nvSpPr>
            <p:spPr bwMode="auto">
              <a:xfrm>
                <a:off x="3447" y="866"/>
                <a:ext cx="382" cy="264"/>
              </a:xfrm>
              <a:prstGeom prst="rect">
                <a:avLst/>
              </a:prstGeom>
              <a:solidFill>
                <a:srgbClr val="9FD1E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dirty="0">
                    <a:latin typeface="+mj-lt"/>
                  </a:rPr>
                  <a:t>RX FIFO</a:t>
                </a:r>
              </a:p>
            </p:txBody>
          </p:sp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3881" y="865"/>
                <a:ext cx="455" cy="266"/>
              </a:xfrm>
              <a:prstGeom prst="rect">
                <a:avLst/>
              </a:prstGeom>
              <a:solidFill>
                <a:srgbClr val="2383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  <a:latin typeface="+mj-lt"/>
                  </a:rPr>
                  <a:t>8B/10B</a:t>
                </a:r>
                <a:br>
                  <a:rPr lang="en-US" sz="120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200">
                    <a:solidFill>
                      <a:schemeClr val="bg1"/>
                    </a:solidFill>
                    <a:latin typeface="+mj-lt"/>
                  </a:rPr>
                  <a:t>Decoder</a:t>
                </a:r>
              </a:p>
            </p:txBody>
          </p:sp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4374" y="865"/>
                <a:ext cx="491" cy="266"/>
              </a:xfrm>
              <a:prstGeom prst="rect">
                <a:avLst/>
              </a:prstGeom>
              <a:solidFill>
                <a:srgbClr val="9FD1E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latin typeface="+mj-lt"/>
                  </a:rPr>
                  <a:t>Deserializer</a:t>
                </a:r>
              </a:p>
            </p:txBody>
          </p:sp>
        </p:grp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8124825" y="1884363"/>
              <a:ext cx="730581" cy="55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Parallel</a:t>
              </a:r>
              <a:br>
                <a:rPr lang="en-US" sz="1200">
                  <a:latin typeface="+mj-lt"/>
                </a:rPr>
              </a:br>
              <a:r>
                <a:rPr lang="en-US" sz="1200">
                  <a:latin typeface="+mj-lt"/>
                </a:rPr>
                <a:t>Data</a:t>
              </a: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7177088" y="2701925"/>
              <a:ext cx="606425" cy="419100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+mj-lt"/>
                </a:rPr>
                <a:t>TX FIFO</a:t>
              </a: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flipH="1">
              <a:off x="7804150" y="2741613"/>
              <a:ext cx="376238" cy="314325"/>
            </a:xfrm>
            <a:prstGeom prst="rightArrow">
              <a:avLst>
                <a:gd name="adj1" fmla="val 50000"/>
                <a:gd name="adj2" fmla="val 299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6329363" y="2700338"/>
              <a:ext cx="722312" cy="422275"/>
            </a:xfrm>
            <a:prstGeom prst="rect">
              <a:avLst/>
            </a:prstGeom>
            <a:solidFill>
              <a:srgbClr val="2383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+mj-lt"/>
                </a:rPr>
                <a:t>8B/10B</a:t>
              </a:r>
              <a:br>
                <a:rPr lang="en-US" sz="1200">
                  <a:solidFill>
                    <a:schemeClr val="bg1"/>
                  </a:solidFill>
                  <a:latin typeface="+mj-lt"/>
                </a:rPr>
              </a:br>
              <a:r>
                <a:rPr lang="en-US" sz="1200">
                  <a:solidFill>
                    <a:schemeClr val="bg1"/>
                  </a:solidFill>
                  <a:latin typeface="+mj-lt"/>
                </a:rPr>
                <a:t>Encoder</a:t>
              </a: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5507038" y="2700338"/>
              <a:ext cx="722312" cy="422275"/>
            </a:xfrm>
            <a:prstGeom prst="rect">
              <a:avLst/>
            </a:prstGeom>
            <a:solidFill>
              <a:srgbClr val="9FD1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err="1">
                  <a:latin typeface="+mj-lt"/>
                </a:rPr>
                <a:t>Serializer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flipH="1">
              <a:off x="7977188" y="2657475"/>
              <a:ext cx="84137" cy="523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AutoShape 29"/>
            <p:cNvSpPr>
              <a:spLocks noChangeArrowheads="1"/>
            </p:cNvSpPr>
            <p:nvPr/>
          </p:nvSpPr>
          <p:spPr bwMode="auto">
            <a:xfrm flipH="1">
              <a:off x="1039813" y="2786063"/>
              <a:ext cx="376237" cy="314325"/>
            </a:xfrm>
            <a:prstGeom prst="rightArrow">
              <a:avLst>
                <a:gd name="adj1" fmla="val 50000"/>
                <a:gd name="adj2" fmla="val 299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 flipH="1">
              <a:off x="1212850" y="2701925"/>
              <a:ext cx="84138" cy="523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Line 31"/>
            <p:cNvSpPr>
              <a:spLocks noChangeShapeType="1"/>
            </p:cNvSpPr>
            <p:nvPr/>
          </p:nvSpPr>
          <p:spPr bwMode="auto">
            <a:xfrm>
              <a:off x="3962400" y="2825750"/>
              <a:ext cx="137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Line 32"/>
            <p:cNvSpPr>
              <a:spLocks noChangeShapeType="1"/>
            </p:cNvSpPr>
            <p:nvPr/>
          </p:nvSpPr>
          <p:spPr bwMode="auto">
            <a:xfrm>
              <a:off x="3962400" y="2978150"/>
              <a:ext cx="137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Rectangle 33"/>
            <p:cNvSpPr>
              <a:spLocks noChangeArrowheads="1"/>
            </p:cNvSpPr>
            <p:nvPr/>
          </p:nvSpPr>
          <p:spPr bwMode="auto">
            <a:xfrm>
              <a:off x="8124825" y="2630488"/>
              <a:ext cx="730581" cy="55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Parallel</a:t>
              </a:r>
              <a:br>
                <a:rPr lang="en-US" sz="1200">
                  <a:latin typeface="+mj-lt"/>
                </a:rPr>
              </a:br>
              <a:r>
                <a:rPr lang="en-US" sz="1200">
                  <a:latin typeface="+mj-lt"/>
                </a:rPr>
                <a:t>Data</a:t>
              </a:r>
            </a:p>
          </p:txBody>
        </p:sp>
        <p:sp>
          <p:nvSpPr>
            <p:cNvPr id="58" name="Rectangle 34"/>
            <p:cNvSpPr>
              <a:spLocks noChangeArrowheads="1"/>
            </p:cNvSpPr>
            <p:nvPr/>
          </p:nvSpPr>
          <p:spPr bwMode="auto">
            <a:xfrm>
              <a:off x="493713" y="2700338"/>
              <a:ext cx="730581" cy="55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Parallel</a:t>
              </a:r>
              <a:br>
                <a:rPr lang="en-US" sz="1200">
                  <a:latin typeface="+mj-lt"/>
                </a:rPr>
              </a:br>
              <a:r>
                <a:rPr lang="en-US" sz="1200">
                  <a:latin typeface="+mj-lt"/>
                </a:rPr>
                <a:t>Data</a:t>
              </a:r>
            </a:p>
          </p:txBody>
        </p:sp>
        <p:sp>
          <p:nvSpPr>
            <p:cNvPr id="59" name="Text Box 35"/>
            <p:cNvSpPr txBox="1">
              <a:spLocks noChangeArrowheads="1"/>
            </p:cNvSpPr>
            <p:nvPr/>
          </p:nvSpPr>
          <p:spPr bwMode="auto">
            <a:xfrm>
              <a:off x="4548188" y="1801813"/>
              <a:ext cx="268746" cy="40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+mj-lt"/>
                </a:rPr>
                <a:t>+</a:t>
              </a:r>
            </a:p>
            <a:p>
              <a:r>
                <a:rPr lang="en-US" sz="800" b="1">
                  <a:latin typeface="+mj-lt"/>
                </a:rPr>
                <a:t>_</a:t>
              </a:r>
            </a:p>
          </p:txBody>
        </p:sp>
        <p:sp>
          <p:nvSpPr>
            <p:cNvPr id="60" name="Text Box 36"/>
            <p:cNvSpPr txBox="1">
              <a:spLocks noChangeArrowheads="1"/>
            </p:cNvSpPr>
            <p:nvPr/>
          </p:nvSpPr>
          <p:spPr bwMode="auto">
            <a:xfrm>
              <a:off x="4548188" y="2641600"/>
              <a:ext cx="268746" cy="40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+mj-lt"/>
                </a:rPr>
                <a:t>+</a:t>
              </a:r>
            </a:p>
            <a:p>
              <a:r>
                <a:rPr lang="en-US" sz="800" b="1">
                  <a:latin typeface="+mj-lt"/>
                </a:rPr>
                <a:t>_</a:t>
              </a:r>
            </a:p>
          </p:txBody>
        </p:sp>
        <p:sp>
          <p:nvSpPr>
            <p:cNvPr id="61" name="Rectangle 37"/>
            <p:cNvSpPr>
              <a:spLocks noChangeArrowheads="1"/>
            </p:cNvSpPr>
            <p:nvPr/>
          </p:nvSpPr>
          <p:spPr bwMode="auto">
            <a:xfrm>
              <a:off x="1865314" y="1447800"/>
              <a:ext cx="828366" cy="33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Device A</a:t>
              </a:r>
            </a:p>
          </p:txBody>
        </p:sp>
        <p:sp>
          <p:nvSpPr>
            <p:cNvPr id="62" name="Rectangle 38"/>
            <p:cNvSpPr>
              <a:spLocks noChangeArrowheads="1"/>
            </p:cNvSpPr>
            <p:nvPr/>
          </p:nvSpPr>
          <p:spPr bwMode="auto">
            <a:xfrm>
              <a:off x="6767513" y="1447800"/>
              <a:ext cx="821063" cy="33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+mj-lt"/>
                </a:rPr>
                <a:t>Device B</a:t>
              </a:r>
            </a:p>
          </p:txBody>
        </p:sp>
      </p:grp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>
          <a:xfrm>
            <a:off x="6442360" y="6248400"/>
            <a:ext cx="1905000" cy="457200"/>
          </a:xfrm>
        </p:spPr>
        <p:txBody>
          <a:bodyPr/>
          <a:lstStyle/>
          <a:p>
            <a:pPr>
              <a:defRPr/>
            </a:pPr>
            <a:fld id="{59F3F5E7-58EB-46BB-9D7F-6EEC5E3104D0}" type="slidenum">
              <a:rPr lang="en-US" smtClean="0">
                <a:latin typeface="+mj-lt"/>
              </a:rPr>
              <a:pPr>
                <a:defRPr/>
              </a:pPr>
              <a:t>96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2115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Questions, Problems and EXAM Problems (1)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85" y="1392115"/>
            <a:ext cx="888023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floating point number?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IEEE </a:t>
            </a:r>
            <a:r>
              <a:rPr lang="en-US" dirty="0"/>
              <a:t>754 Floating Point </a:t>
            </a:r>
            <a:r>
              <a:rPr lang="en-US" dirty="0" smtClean="0"/>
              <a:t>Standard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subnormal numbers?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examples of several IEEE 754 formats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number 253</a:t>
            </a:r>
            <a:r>
              <a:rPr lang="en-US" baseline="-25000" dirty="0" smtClean="0"/>
              <a:t>10</a:t>
            </a:r>
            <a:r>
              <a:rPr lang="en-US" dirty="0" smtClean="0"/>
              <a:t> to BCD code.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number 0101001101</a:t>
            </a:r>
            <a:r>
              <a:rPr lang="en-US" baseline="-25000" dirty="0" smtClean="0"/>
              <a:t>2 </a:t>
            </a:r>
            <a:r>
              <a:rPr lang="en-US" dirty="0" smtClean="0"/>
              <a:t>to BCD code.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you think BCD code was invented?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origins of Gray code?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Encode your first name in ASCI code.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35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Questions and Problems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85" y="1392115"/>
            <a:ext cx="888023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10. Draw an equivalent of the mechanical device from slide “Reflective </a:t>
            </a:r>
            <a:r>
              <a:rPr lang="en-US" sz="2000" dirty="0"/>
              <a:t>Gray Code (RGC). Mechanical </a:t>
            </a:r>
            <a:r>
              <a:rPr lang="en-US" sz="2000" dirty="0" smtClean="0"/>
              <a:t>Sensors” that will have 16 sections. What will be accuracy of the angle detected by this device.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11. How would you use this mechanical device in a robot?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12. Create a table specifying conversion from natural binary code to 7-segment code.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13. Create </a:t>
            </a:r>
            <a:r>
              <a:rPr lang="en-US" sz="2000" dirty="0"/>
              <a:t>a table </a:t>
            </a:r>
            <a:r>
              <a:rPr lang="en-US" sz="2000" dirty="0" smtClean="0"/>
              <a:t>that will specify the </a:t>
            </a:r>
            <a:r>
              <a:rPr lang="en-US" sz="2000" dirty="0"/>
              <a:t>conversion from natural binary code to </a:t>
            </a:r>
            <a:r>
              <a:rPr lang="en-US" sz="2000" dirty="0" smtClean="0"/>
              <a:t>1-hot code.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14. Create </a:t>
            </a:r>
            <a:r>
              <a:rPr lang="en-US" sz="2000" dirty="0"/>
              <a:t>a table that will specify the conversion </a:t>
            </a:r>
            <a:r>
              <a:rPr lang="en-US" sz="2000" dirty="0" smtClean="0"/>
              <a:t>from some maximal number of </a:t>
            </a:r>
            <a:r>
              <a:rPr lang="en-US" sz="2000" dirty="0"/>
              <a:t>natural binary </a:t>
            </a:r>
            <a:r>
              <a:rPr lang="en-US" sz="2000" dirty="0" err="1" smtClean="0"/>
              <a:t>codewords</a:t>
            </a:r>
            <a:r>
              <a:rPr lang="en-US" sz="2000" dirty="0" smtClean="0"/>
              <a:t> </a:t>
            </a:r>
            <a:r>
              <a:rPr lang="en-US" sz="2000" dirty="0"/>
              <a:t>to </a:t>
            </a:r>
            <a:r>
              <a:rPr lang="en-US" sz="2000" dirty="0" smtClean="0"/>
              <a:t>two-out-of-4 code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39211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Questions, Problems and EXAM Problems (2)</a:t>
            </a:r>
            <a:endParaRPr lang="en-US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1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35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Questions and Problems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48" y="863806"/>
            <a:ext cx="8855704" cy="56300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15. What are the advantages of 1-out-of-n and 2-out-of-n codes?</a:t>
            </a:r>
          </a:p>
          <a:p>
            <a:pPr marL="0" indent="0">
              <a:buNone/>
            </a:pPr>
            <a:r>
              <a:rPr lang="en-US" sz="2400" dirty="0" smtClean="0"/>
              <a:t>16. What do you know about USB bus?</a:t>
            </a:r>
          </a:p>
          <a:p>
            <a:pPr marL="0" indent="0">
              <a:buNone/>
            </a:pPr>
            <a:r>
              <a:rPr lang="en-US" sz="2400" dirty="0" smtClean="0"/>
              <a:t>17. What do you know about PCI Express?</a:t>
            </a:r>
          </a:p>
          <a:p>
            <a:pPr marL="0" indent="0">
              <a:buNone/>
            </a:pPr>
            <a:r>
              <a:rPr lang="en-US" sz="2400" dirty="0" smtClean="0"/>
              <a:t>18. Explain </a:t>
            </a:r>
            <a:r>
              <a:rPr lang="en-US" sz="2400" dirty="0"/>
              <a:t>Serial Data </a:t>
            </a:r>
            <a:r>
              <a:rPr lang="en-US" sz="2400" dirty="0" smtClean="0"/>
              <a:t>Transmission concept.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19. Compare serial and parallel data transmission.</a:t>
            </a:r>
          </a:p>
          <a:p>
            <a:pPr marL="0" indent="0">
              <a:buNone/>
            </a:pPr>
            <a:r>
              <a:rPr lang="en-US" sz="2400" dirty="0" smtClean="0"/>
              <a:t>20. Encode 0011010111 in NRZ code.</a:t>
            </a:r>
          </a:p>
          <a:p>
            <a:pPr marL="0" indent="0">
              <a:buNone/>
            </a:pPr>
            <a:r>
              <a:rPr lang="en-US" sz="2400" dirty="0" smtClean="0"/>
              <a:t>21. Encode </a:t>
            </a:r>
            <a:r>
              <a:rPr lang="en-US" sz="2400" dirty="0"/>
              <a:t>0011010111 in </a:t>
            </a:r>
            <a:r>
              <a:rPr lang="en-US" sz="2400" dirty="0" smtClean="0"/>
              <a:t>NRZI </a:t>
            </a:r>
            <a:r>
              <a:rPr lang="en-US" sz="2400" dirty="0"/>
              <a:t>code.</a:t>
            </a:r>
          </a:p>
          <a:p>
            <a:pPr marL="0" indent="0">
              <a:buNone/>
            </a:pPr>
            <a:r>
              <a:rPr lang="en-US" sz="2400" dirty="0" smtClean="0"/>
              <a:t>22. Encode </a:t>
            </a:r>
            <a:r>
              <a:rPr lang="en-US" sz="2400" dirty="0"/>
              <a:t>0011010111 in NRZ code.</a:t>
            </a:r>
          </a:p>
          <a:p>
            <a:pPr marL="0" indent="0">
              <a:buNone/>
            </a:pPr>
            <a:r>
              <a:rPr lang="en-US" sz="2400" dirty="0" smtClean="0"/>
              <a:t>23. Encode </a:t>
            </a:r>
            <a:r>
              <a:rPr lang="en-US" sz="2400" dirty="0"/>
              <a:t>0011010111 in </a:t>
            </a:r>
            <a:r>
              <a:rPr lang="en-US" sz="2400" dirty="0" smtClean="0"/>
              <a:t>RZ </a:t>
            </a:r>
            <a:r>
              <a:rPr lang="en-US" sz="2400" dirty="0"/>
              <a:t>code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24. Encode </a:t>
            </a:r>
            <a:r>
              <a:rPr lang="en-US" sz="2400" dirty="0"/>
              <a:t>0011010111 in </a:t>
            </a:r>
            <a:r>
              <a:rPr lang="en-US" sz="2400" dirty="0" smtClean="0"/>
              <a:t>BPRZ </a:t>
            </a:r>
            <a:r>
              <a:rPr lang="en-US" sz="2400" dirty="0"/>
              <a:t>code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25. Encode </a:t>
            </a:r>
            <a:r>
              <a:rPr lang="en-US" sz="2400" dirty="0"/>
              <a:t>0011010111 in </a:t>
            </a:r>
            <a:r>
              <a:rPr lang="en-US" sz="2400" dirty="0" smtClean="0"/>
              <a:t>Manchester </a:t>
            </a:r>
            <a:r>
              <a:rPr lang="en-US" sz="2400" dirty="0"/>
              <a:t>code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3F5E7-58EB-46BB-9D7F-6EEC5E3104D0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"/>
            <a:ext cx="9144000" cy="6183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Questions, Problems and </a:t>
            </a:r>
            <a:r>
              <a:rPr lang="en-US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Problems (3)</a:t>
            </a:r>
            <a:endParaRPr lang="en-US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6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27439</TotalTime>
  <Words>4674</Words>
  <Application>Microsoft Office PowerPoint</Application>
  <PresentationFormat>On-screen Show (4:3)</PresentationFormat>
  <Paragraphs>1026</Paragraphs>
  <Slides>104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7" baseType="lpstr">
      <vt:lpstr>Arial Unicode MS</vt:lpstr>
      <vt:lpstr>ＭＳ Ｐゴシック</vt:lpstr>
      <vt:lpstr>Arial</vt:lpstr>
      <vt:lpstr>Calibri</vt:lpstr>
      <vt:lpstr>Courier New</vt:lpstr>
      <vt:lpstr>DejaVu Sans</vt:lpstr>
      <vt:lpstr>Symbol</vt:lpstr>
      <vt:lpstr>Tahoma</vt:lpstr>
      <vt:lpstr>Times</vt:lpstr>
      <vt:lpstr>Times New Roman</vt:lpstr>
      <vt:lpstr>Wingdings</vt:lpstr>
      <vt:lpstr>Default Design</vt:lpstr>
      <vt:lpstr>Worksheet</vt:lpstr>
      <vt:lpstr>Lecture 3</vt:lpstr>
      <vt:lpstr>Floating Point Numbers</vt:lpstr>
      <vt:lpstr>Floating Point</vt:lpstr>
      <vt:lpstr>IEEE 754 Floating Point Standard</vt:lpstr>
      <vt:lpstr>Floating-Point Standards </vt:lpstr>
      <vt:lpstr>IEEE 754 Single Precision Floating Point Standard</vt:lpstr>
      <vt:lpstr>IEEE 754 Floating Point Standard</vt:lpstr>
      <vt:lpstr>IEEE 754 Floating Point Standard</vt:lpstr>
      <vt:lpstr>IEEE 754 Floating Point Standard</vt:lpstr>
      <vt:lpstr>Example of calculation of Floating-Point Representation</vt:lpstr>
      <vt:lpstr>FP Ranges</vt:lpstr>
      <vt:lpstr>IEEE 754 Floating Point Standard:  SPECIAL CASES: Zeros, Infinities, Denormalized</vt:lpstr>
      <vt:lpstr>Expressible Numbers in two typical 32-bit formats</vt:lpstr>
      <vt:lpstr>PowerPoint Presentation</vt:lpstr>
      <vt:lpstr>IEEE 754 Floating Point Standard</vt:lpstr>
      <vt:lpstr>Special-case numbers:  Zeros and Infinities</vt:lpstr>
      <vt:lpstr>Zeros</vt:lpstr>
      <vt:lpstr>Positive Infinity, Negative Infinity and Not a Number</vt:lpstr>
      <vt:lpstr>Special Values</vt:lpstr>
      <vt:lpstr>IEEE 754 Floating Point Standard:  subnormal (denormalized) numbers</vt:lpstr>
      <vt:lpstr>Property of IEEE 754 Floating Point Standard: </vt:lpstr>
      <vt:lpstr>The Denormalized Gap in the IEEE Spectrum</vt:lpstr>
      <vt:lpstr>Denormalized numbers to represent very small numbers</vt:lpstr>
      <vt:lpstr>Denormalized (subnormal) numbers to represent very small numbers</vt:lpstr>
      <vt:lpstr>Denormalized Values</vt:lpstr>
      <vt:lpstr>Subnormal Numbers - properties</vt:lpstr>
      <vt:lpstr>Summary of Floating Point  Real Number Encodings</vt:lpstr>
      <vt:lpstr>Tiny examples for better explanation</vt:lpstr>
      <vt:lpstr>Tiny Floating Point Example in IEEE Format</vt:lpstr>
      <vt:lpstr>Values Related to the Exponent</vt:lpstr>
      <vt:lpstr>Dynamic Range</vt:lpstr>
      <vt:lpstr>Distribution of Values</vt:lpstr>
      <vt:lpstr>Distribution of Values (close-up view)</vt:lpstr>
      <vt:lpstr>Interesting Numbers: comparison of single precision and double precision</vt:lpstr>
      <vt:lpstr>OTHER IEEE 754 Floating Point Standards</vt:lpstr>
      <vt:lpstr>Floating-Point Representation</vt:lpstr>
      <vt:lpstr>Four IEEE 754 Formats</vt:lpstr>
      <vt:lpstr>Single-Precision Range</vt:lpstr>
      <vt:lpstr>IEEE Double precision standard</vt:lpstr>
      <vt:lpstr>Double-Precision Range</vt:lpstr>
      <vt:lpstr>PowerPoint Presentation</vt:lpstr>
      <vt:lpstr>Other Formats: bias calculated from number of bits in the exponent</vt:lpstr>
      <vt:lpstr>Other IEEE 754 Formats: calculating bias for each case</vt:lpstr>
      <vt:lpstr>Interesting topics about floating point (not for exams)</vt:lpstr>
      <vt:lpstr>Floating point AIN’T NATURAL</vt:lpstr>
      <vt:lpstr>PowerPoint Presentation</vt:lpstr>
      <vt:lpstr>Floating Point Disasters</vt:lpstr>
      <vt:lpstr>Floating-Point Multiplication</vt:lpstr>
      <vt:lpstr>Floating-Point Addition</vt:lpstr>
      <vt:lpstr>MIPS Floating Point</vt:lpstr>
      <vt:lpstr>BCD   (Binary Coded Decimal)</vt:lpstr>
      <vt:lpstr>BCD (Binary Coded Decimal)</vt:lpstr>
      <vt:lpstr>ASCII numbers</vt:lpstr>
      <vt:lpstr>ASCII</vt:lpstr>
      <vt:lpstr>PowerPoint Presentation</vt:lpstr>
      <vt:lpstr>PowerPoint Presentation</vt:lpstr>
      <vt:lpstr>Gray Code</vt:lpstr>
      <vt:lpstr>Reflective Gray Code (RGC). Mechanical Sensors.</vt:lpstr>
      <vt:lpstr>PowerPoint Presentation</vt:lpstr>
      <vt:lpstr>PowerPoint Presentation</vt:lpstr>
      <vt:lpstr>Reflective Gray Code</vt:lpstr>
      <vt:lpstr>PowerPoint Presentation</vt:lpstr>
      <vt:lpstr>PowerPoint Presentation</vt:lpstr>
      <vt:lpstr>Reflective Gray Code (Conversion)</vt:lpstr>
      <vt:lpstr>Reflective Gray Code (Conversion)</vt:lpstr>
      <vt:lpstr>7-Segment Code</vt:lpstr>
      <vt:lpstr>1-out-of-n codes (1-hot)</vt:lpstr>
      <vt:lpstr>Hypercubes</vt:lpstr>
      <vt:lpstr>PowerPoint Presentation</vt:lpstr>
      <vt:lpstr>PowerPoint Presentation</vt:lpstr>
      <vt:lpstr>Hypercubes for codes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 Detection and Correction</vt:lpstr>
      <vt:lpstr>Error Detection and Correction</vt:lpstr>
      <vt:lpstr>Example of Error Detection and Correction</vt:lpstr>
      <vt:lpstr>Serial Data Transmission &amp; Storage</vt:lpstr>
      <vt:lpstr>Serial Data Transmission &amp; Storage</vt:lpstr>
      <vt:lpstr>Universal Serial Bus (USB) </vt:lpstr>
      <vt:lpstr>PCI Express</vt:lpstr>
      <vt:lpstr>Serial Data Transmission &amp; Storage</vt:lpstr>
      <vt:lpstr>Codes for Serial Data Transmission and Storage – NRZ and NRZI</vt:lpstr>
      <vt:lpstr>Codes for Serial Data Transmission and Storage – RZ, BPRZ and Manchester</vt:lpstr>
      <vt:lpstr>Why Serial?</vt:lpstr>
      <vt:lpstr>Traditional Parallel Bus</vt:lpstr>
      <vt:lpstr>Traditional Parallel Bus</vt:lpstr>
      <vt:lpstr>Source Synchronous Bus</vt:lpstr>
      <vt:lpstr>Embedded Clock</vt:lpstr>
      <vt:lpstr>Edge Lock Technique (Tracking Receiver)</vt:lpstr>
      <vt:lpstr>Ensuring Edge Density: m-of-n codes</vt:lpstr>
      <vt:lpstr>Questions, Problems and EXAM Problems (1)</vt:lpstr>
      <vt:lpstr>Questions and Problems (2)</vt:lpstr>
      <vt:lpstr>Questions and Problems (3)</vt:lpstr>
      <vt:lpstr>Questions and Problems (4)</vt:lpstr>
      <vt:lpstr>Questions and Problems (5)</vt:lpstr>
      <vt:lpstr>Questions, Problems and EXAM Problems (6)</vt:lpstr>
      <vt:lpstr>46. Represent 0.75 as a floating point number in single precision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171</dc:title>
  <dc:creator>Mark G. Faust</dc:creator>
  <cp:lastModifiedBy>mperkows</cp:lastModifiedBy>
  <cp:revision>467</cp:revision>
  <dcterms:created xsi:type="dcterms:W3CDTF">2004-07-30T14:54:42Z</dcterms:created>
  <dcterms:modified xsi:type="dcterms:W3CDTF">2017-12-13T19:39:04Z</dcterms:modified>
</cp:coreProperties>
</file>