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0"/>
  </p:notesMasterIdLst>
  <p:sldIdLst>
    <p:sldId id="369" r:id="rId2"/>
    <p:sldId id="430" r:id="rId3"/>
    <p:sldId id="435" r:id="rId4"/>
    <p:sldId id="388" r:id="rId5"/>
    <p:sldId id="370" r:id="rId6"/>
    <p:sldId id="371" r:id="rId7"/>
    <p:sldId id="436" r:id="rId8"/>
    <p:sldId id="372" r:id="rId9"/>
    <p:sldId id="374" r:id="rId10"/>
    <p:sldId id="373" r:id="rId11"/>
    <p:sldId id="376" r:id="rId12"/>
    <p:sldId id="377" r:id="rId13"/>
    <p:sldId id="378" r:id="rId14"/>
    <p:sldId id="381" r:id="rId15"/>
    <p:sldId id="380" r:id="rId16"/>
    <p:sldId id="382" r:id="rId17"/>
    <p:sldId id="444" r:id="rId18"/>
    <p:sldId id="383" r:id="rId19"/>
    <p:sldId id="387" r:id="rId20"/>
    <p:sldId id="389" r:id="rId21"/>
    <p:sldId id="390" r:id="rId22"/>
    <p:sldId id="391" r:id="rId23"/>
    <p:sldId id="434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437" r:id="rId35"/>
    <p:sldId id="402" r:id="rId36"/>
    <p:sldId id="403" r:id="rId37"/>
    <p:sldId id="404" r:id="rId38"/>
    <p:sldId id="405" r:id="rId39"/>
    <p:sldId id="406" r:id="rId40"/>
    <p:sldId id="407" r:id="rId41"/>
    <p:sldId id="523" r:id="rId42"/>
    <p:sldId id="524" r:id="rId43"/>
    <p:sldId id="408" r:id="rId44"/>
    <p:sldId id="438" r:id="rId45"/>
    <p:sldId id="409" r:id="rId46"/>
    <p:sldId id="410" r:id="rId47"/>
    <p:sldId id="411" r:id="rId48"/>
    <p:sldId id="412" r:id="rId49"/>
    <p:sldId id="413" r:id="rId50"/>
    <p:sldId id="414" r:id="rId51"/>
    <p:sldId id="415" r:id="rId52"/>
    <p:sldId id="416" r:id="rId53"/>
    <p:sldId id="417" r:id="rId54"/>
    <p:sldId id="418" r:id="rId55"/>
    <p:sldId id="419" r:id="rId56"/>
    <p:sldId id="420" r:id="rId57"/>
    <p:sldId id="421" r:id="rId58"/>
    <p:sldId id="422" r:id="rId59"/>
    <p:sldId id="423" r:id="rId60"/>
    <p:sldId id="424" r:id="rId61"/>
    <p:sldId id="425" r:id="rId62"/>
    <p:sldId id="426" r:id="rId63"/>
    <p:sldId id="432" r:id="rId64"/>
    <p:sldId id="509" r:id="rId65"/>
    <p:sldId id="521" r:id="rId66"/>
    <p:sldId id="507" r:id="rId67"/>
    <p:sldId id="508" r:id="rId68"/>
    <p:sldId id="511" r:id="rId69"/>
    <p:sldId id="510" r:id="rId70"/>
    <p:sldId id="512" r:id="rId71"/>
    <p:sldId id="513" r:id="rId72"/>
    <p:sldId id="431" r:id="rId73"/>
    <p:sldId id="427" r:id="rId74"/>
    <p:sldId id="449" r:id="rId75"/>
    <p:sldId id="428" r:id="rId76"/>
    <p:sldId id="447" r:id="rId77"/>
    <p:sldId id="448" r:id="rId78"/>
    <p:sldId id="450" r:id="rId79"/>
    <p:sldId id="451" r:id="rId80"/>
    <p:sldId id="452" r:id="rId81"/>
    <p:sldId id="520" r:id="rId82"/>
    <p:sldId id="522" r:id="rId83"/>
    <p:sldId id="453" r:id="rId84"/>
    <p:sldId id="454" r:id="rId85"/>
    <p:sldId id="455" r:id="rId86"/>
    <p:sldId id="456" r:id="rId87"/>
    <p:sldId id="429" r:id="rId88"/>
    <p:sldId id="445" r:id="rId89"/>
    <p:sldId id="515" r:id="rId90"/>
    <p:sldId id="516" r:id="rId91"/>
    <p:sldId id="514" r:id="rId92"/>
    <p:sldId id="517" r:id="rId93"/>
    <p:sldId id="471" r:id="rId94"/>
    <p:sldId id="470" r:id="rId95"/>
    <p:sldId id="459" r:id="rId96"/>
    <p:sldId id="457" r:id="rId97"/>
    <p:sldId id="458" r:id="rId98"/>
    <p:sldId id="477" r:id="rId99"/>
    <p:sldId id="464" r:id="rId100"/>
    <p:sldId id="465" r:id="rId101"/>
    <p:sldId id="466" r:id="rId102"/>
    <p:sldId id="467" r:id="rId103"/>
    <p:sldId id="468" r:id="rId104"/>
    <p:sldId id="469" r:id="rId105"/>
    <p:sldId id="463" r:id="rId106"/>
    <p:sldId id="460" r:id="rId107"/>
    <p:sldId id="461" r:id="rId108"/>
    <p:sldId id="462" r:id="rId109"/>
    <p:sldId id="472" r:id="rId110"/>
    <p:sldId id="476" r:id="rId111"/>
    <p:sldId id="473" r:id="rId112"/>
    <p:sldId id="474" r:id="rId113"/>
    <p:sldId id="475" r:id="rId114"/>
    <p:sldId id="478" r:id="rId115"/>
    <p:sldId id="479" r:id="rId116"/>
    <p:sldId id="480" r:id="rId117"/>
    <p:sldId id="481" r:id="rId118"/>
    <p:sldId id="482" r:id="rId119"/>
    <p:sldId id="483" r:id="rId120"/>
    <p:sldId id="484" r:id="rId121"/>
    <p:sldId id="485" r:id="rId122"/>
    <p:sldId id="486" r:id="rId123"/>
    <p:sldId id="487" r:id="rId124"/>
    <p:sldId id="488" r:id="rId125"/>
    <p:sldId id="489" r:id="rId126"/>
    <p:sldId id="490" r:id="rId127"/>
    <p:sldId id="491" r:id="rId128"/>
    <p:sldId id="492" r:id="rId129"/>
    <p:sldId id="493" r:id="rId130"/>
    <p:sldId id="494" r:id="rId131"/>
    <p:sldId id="495" r:id="rId132"/>
    <p:sldId id="496" r:id="rId133"/>
    <p:sldId id="497" r:id="rId134"/>
    <p:sldId id="498" r:id="rId135"/>
    <p:sldId id="499" r:id="rId136"/>
    <p:sldId id="500" r:id="rId137"/>
    <p:sldId id="501" r:id="rId138"/>
    <p:sldId id="502" r:id="rId139"/>
    <p:sldId id="503" r:id="rId140"/>
    <p:sldId id="504" r:id="rId141"/>
    <p:sldId id="505" r:id="rId142"/>
    <p:sldId id="506" r:id="rId143"/>
    <p:sldId id="439" r:id="rId144"/>
    <p:sldId id="443" r:id="rId145"/>
    <p:sldId id="518" r:id="rId146"/>
    <p:sldId id="519" r:id="rId147"/>
    <p:sldId id="446" r:id="rId148"/>
    <p:sldId id="433" r:id="rId14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8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60000"/>
    <a:srgbClr val="050000"/>
    <a:srgbClr val="04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86047" autoAdjust="0"/>
  </p:normalViewPr>
  <p:slideViewPr>
    <p:cSldViewPr>
      <p:cViewPr varScale="1">
        <p:scale>
          <a:sx n="99" d="100"/>
          <a:sy n="99" d="100"/>
        </p:scale>
        <p:origin x="1542" y="96"/>
      </p:cViewPr>
      <p:guideLst>
        <p:guide orient="horz" pos="2688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6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D55BA4D-D158-4216-A8E2-08ED83DC08A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2FA21B-FF1C-4FEB-91D6-A82ECBF2FDD0}" type="slidenum">
              <a:rPr lang="en-US"/>
              <a:pPr/>
              <a:t>5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Comes from Claude Shannon’s MS work.  Simplified way of looking at it:  just list the “terms” of AB (and complements) which result in function value of 1.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31F9B9-B4D8-4FB5-82B0-F773BDC5AA74}" type="slidenum">
              <a:rPr lang="en-US"/>
              <a:pPr/>
              <a:t>19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we can derive an</a:t>
            </a:r>
            <a:r>
              <a:rPr lang="en-US" baseline="0" dirty="0" smtClean="0"/>
              <a:t> equation for a Boolean function from a truth table.   How </a:t>
            </a:r>
            <a:r>
              <a:rPr lang="en-US" baseline="0" smtClean="0"/>
              <a:t>about minimizing it?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5BA4D-D158-4216-A8E2-08ED83DC08A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18FA62-C85D-42D1-BBC0-AD2630EB1C58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May be given function in truth table, compact minterm/maxterm, or partially reduced (equation) form…</a:t>
            </a:r>
          </a:p>
          <a:p>
            <a:pPr eaLnBrk="1" hangingPunct="1"/>
            <a:r>
              <a:rPr lang="en-US" smtClean="0"/>
              <a:t>We’ll look at 1</a:t>
            </a:r>
            <a:r>
              <a:rPr lang="en-US" baseline="30000" smtClean="0"/>
              <a:t>st</a:t>
            </a:r>
            <a:r>
              <a:rPr lang="en-US" smtClean="0"/>
              <a:t> two first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A81552-C623-4CF1-8BB3-652FC13CFC9E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Need to explain.  Think of missing variables as input don’t cares (X) and look for row/col where fits (e.g. C = XXCX and we care only about squares where C is 1 regardless of other variables).   All variables present in term: single cell;  one variable missing:  1x2, two variables missing: 2x4, etc…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48681-8F17-42DB-88C6-2CFA7FE3EC2A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Need to explain.  Think of missing variables as input don’t cares (X) and look for row/col where fits (e.g. C = XXCX and we care only about squares where C is 1 regardless of other variables).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5588F8-D9FF-4019-8467-75EBA4A06DDA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Don’t usually go beyond 4 or 5 variables because there are good S/W packages to do this.</a:t>
            </a:r>
          </a:p>
          <a:p>
            <a:pPr eaLnBrk="1" hangingPunct="1"/>
            <a:r>
              <a:rPr lang="en-US" smtClean="0"/>
              <a:t>Split map into two (think of them as stacked).  Still maintain Gray code.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C5D653-AB45-423F-92C3-465B690DB6A2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Don’t usually go beyond 4 or 5 variables because there are good S/W packages to do this.</a:t>
            </a:r>
          </a:p>
          <a:p>
            <a:pPr eaLnBrk="1" hangingPunct="1"/>
            <a:r>
              <a:rPr lang="en-US" smtClean="0"/>
              <a:t>Split map into two (think of them as stacked).  Still maintain Gray code.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C5D653-AB45-423F-92C3-465B690DB6A2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6994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C5D653-AB45-423F-92C3-465B690DB6A2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0759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DBB74A-56F9-484C-B217-5772D6F920AC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Smallest expressions </a:t>
            </a:r>
            <a:r>
              <a:rPr lang="en-US" smtClean="0">
                <a:sym typeface="Wingdings" pitchFamily="2" charset="2"/>
              </a:rPr>
              <a:t> largest cube sizes</a:t>
            </a: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C985F-2E6B-4B3B-9B51-C1E37F34F7D5}" type="slidenum">
              <a:rPr lang="en-US"/>
              <a:pPr/>
              <a:t>6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Majority Function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192508-FED0-4ED6-9060-B46075204638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Smallest expressions </a:t>
            </a:r>
            <a:r>
              <a:rPr lang="en-US" smtClean="0">
                <a:sym typeface="Wingdings" pitchFamily="2" charset="2"/>
              </a:rPr>
              <a:t> largest cube sizes</a:t>
            </a: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2219D7-3D19-435F-9D5E-8CA650F288C2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Smallest expressions </a:t>
            </a:r>
            <a:r>
              <a:rPr lang="en-US" smtClean="0">
                <a:sym typeface="Wingdings" pitchFamily="2" charset="2"/>
              </a:rPr>
              <a:t> largest cube sizes</a:t>
            </a: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0E450D-CF96-4643-9A83-42060BBB0A8C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Smallest expressions </a:t>
            </a:r>
            <a:r>
              <a:rPr lang="en-US" smtClean="0">
                <a:sym typeface="Wingdings" pitchFamily="2" charset="2"/>
              </a:rPr>
              <a:t> largest cube sizes</a:t>
            </a: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A58A3-D283-450B-9A64-84EA2A4184B0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Smallest expressions </a:t>
            </a:r>
            <a:r>
              <a:rPr lang="en-US" smtClean="0">
                <a:sym typeface="Wingdings" pitchFamily="2" charset="2"/>
              </a:rPr>
              <a:t> largest cube sizes</a:t>
            </a: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1FF73-A284-45A3-BF5E-0794AE879DF7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Smallest expressions </a:t>
            </a:r>
            <a:r>
              <a:rPr lang="en-US" smtClean="0">
                <a:sym typeface="Wingdings" pitchFamily="2" charset="2"/>
              </a:rPr>
              <a:t> largest cube sizes</a:t>
            </a: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856233-80F2-4EC0-9F7A-38E43BBE8DE3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Smallest expressions </a:t>
            </a:r>
            <a:r>
              <a:rPr lang="en-US" smtClean="0">
                <a:sym typeface="Wingdings" pitchFamily="2" charset="2"/>
              </a:rPr>
              <a:t> largest cube sizes</a:t>
            </a: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9DE13C-8D01-4FCA-B40B-56D1E1725459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Smallest expressions </a:t>
            </a:r>
            <a:r>
              <a:rPr lang="en-US" smtClean="0">
                <a:sym typeface="Wingdings" pitchFamily="2" charset="2"/>
              </a:rPr>
              <a:t> largest cube sizes</a:t>
            </a: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25006-AAD5-42A9-B0B0-93F46FAFD89F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Smallest expressions </a:t>
            </a:r>
            <a:r>
              <a:rPr lang="en-US" smtClean="0">
                <a:sym typeface="Wingdings" pitchFamily="2" charset="2"/>
              </a:rPr>
              <a:t> largest cube sizes</a:t>
            </a:r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C5D653-AB45-423F-92C3-465B690DB6A2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Don’t usually go beyond 4 or 5 variables because there are good S/W packages to do this.</a:t>
            </a:r>
          </a:p>
          <a:p>
            <a:pPr eaLnBrk="1" hangingPunct="1"/>
            <a:r>
              <a:rPr lang="en-US" smtClean="0"/>
              <a:t>Split map into two (think of them as stacked).  Still maintain Gray code.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78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</p:spTree>
    <p:extLst>
      <p:ext uri="{BB962C8B-B14F-4D97-AF65-F5344CB8AC3E}">
        <p14:creationId xmlns:p14="http://schemas.microsoft.com/office/powerpoint/2010/main" val="95313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C985F-2E6B-4B3B-9B51-C1E37F34F7D5}" type="slidenum">
              <a:rPr lang="en-US"/>
              <a:pPr/>
              <a:t>7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Majority Function</a:t>
            </a:r>
          </a:p>
        </p:txBody>
      </p:sp>
    </p:spTree>
    <p:extLst>
      <p:ext uri="{BB962C8B-B14F-4D97-AF65-F5344CB8AC3E}">
        <p14:creationId xmlns:p14="http://schemas.microsoft.com/office/powerpoint/2010/main" val="4367812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</p:spTree>
    <p:extLst>
      <p:ext uri="{BB962C8B-B14F-4D97-AF65-F5344CB8AC3E}">
        <p14:creationId xmlns:p14="http://schemas.microsoft.com/office/powerpoint/2010/main" val="41174419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99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</p:spTree>
    <p:extLst>
      <p:ext uri="{BB962C8B-B14F-4D97-AF65-F5344CB8AC3E}">
        <p14:creationId xmlns:p14="http://schemas.microsoft.com/office/powerpoint/2010/main" val="33613780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</p:spTree>
    <p:extLst>
      <p:ext uri="{BB962C8B-B14F-4D97-AF65-F5344CB8AC3E}">
        <p14:creationId xmlns:p14="http://schemas.microsoft.com/office/powerpoint/2010/main" val="38347942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89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</p:spTree>
    <p:extLst>
      <p:ext uri="{BB962C8B-B14F-4D97-AF65-F5344CB8AC3E}">
        <p14:creationId xmlns:p14="http://schemas.microsoft.com/office/powerpoint/2010/main" val="20222941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0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</p:spTree>
    <p:extLst>
      <p:ext uri="{BB962C8B-B14F-4D97-AF65-F5344CB8AC3E}">
        <p14:creationId xmlns:p14="http://schemas.microsoft.com/office/powerpoint/2010/main" val="13710880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19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</p:spTree>
    <p:extLst>
      <p:ext uri="{BB962C8B-B14F-4D97-AF65-F5344CB8AC3E}">
        <p14:creationId xmlns:p14="http://schemas.microsoft.com/office/powerpoint/2010/main" val="36122977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30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</p:spTree>
    <p:extLst>
      <p:ext uri="{BB962C8B-B14F-4D97-AF65-F5344CB8AC3E}">
        <p14:creationId xmlns:p14="http://schemas.microsoft.com/office/powerpoint/2010/main" val="22802366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40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</p:spTree>
    <p:extLst>
      <p:ext uri="{BB962C8B-B14F-4D97-AF65-F5344CB8AC3E}">
        <p14:creationId xmlns:p14="http://schemas.microsoft.com/office/powerpoint/2010/main" val="37020141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5588F8-D9FF-4019-8467-75EBA4A06DDA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97958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5BA4D-D158-4216-A8E2-08ED83DC08A8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31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C43CC-AB08-4579-B52A-6DD13AC29095}" type="slidenum">
              <a:rPr lang="en-US"/>
              <a:pPr/>
              <a:t>8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Comes from Claude Shannon’s MS work.  Simplified way of looking at it:  just list the “terms” of AB (and complements) which result in function value of 1.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B631BF8-4209-47A3-BDBF-A3ECE346D7A4}" type="slidenum">
              <a:rPr lang="en-US" altLang="en-US" sz="1200" smtClean="0"/>
              <a:pPr/>
              <a:t>103</a:t>
            </a:fld>
            <a:endParaRPr lang="en-US" altLang="en-US" sz="120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76823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D6ADBA9-4397-472C-85AB-9FD0A6B87610}" type="slidenum">
              <a:rPr lang="en-US" altLang="en-US" sz="1200" smtClean="0"/>
              <a:pPr/>
              <a:t>106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5689790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5B0BBF5-2434-447F-A052-7D6B6FAC2098}" type="slidenum">
              <a:rPr lang="en-US" altLang="en-US" sz="1200" smtClean="0"/>
              <a:pPr/>
              <a:t>107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462331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830CFD-33A4-47B7-A6F2-83FDEDCF89AE}" type="slidenum">
              <a:rPr lang="en-US"/>
              <a:pPr/>
              <a:t>11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Comes from Claude Shannon’s MS work.  Simplified way of looking at it:  just list the “terms” of AB (and complements) which result in function value of 1.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45E77C-ECCA-420B-A76E-336E68D1E6DA}" type="slidenum">
              <a:rPr lang="en-US"/>
              <a:pPr/>
              <a:t>12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Majority Function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F1E40F-FD42-4B83-A4C2-860600F9AEE7}" type="slidenum">
              <a:rPr lang="en-US"/>
              <a:pPr/>
              <a:t>13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Comes from Claude Shannon’s MS work.  Simplified way of looking at it:  just list the “terms” of AB (and complements) which result in function value of 1.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ED1C6E-DD4A-43A2-9883-09B13D7E301E}" type="slidenum">
              <a:rPr lang="en-US"/>
              <a:pPr/>
              <a:t>14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Majority Function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8EC9B-4E06-493C-A1C7-9BEDEFDF8DA7}" type="slidenum">
              <a:rPr lang="en-US"/>
              <a:pPr/>
              <a:t>18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162CD-6E99-4D82-B92B-24A305710A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865B4-07C1-4EE1-873D-5BD6F10F73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D2111-C86A-42E1-94B4-01AA08FC3D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88C10-B996-4B2B-B44B-BD456FCF8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98438"/>
            <a:ext cx="8534400" cy="709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25538"/>
            <a:ext cx="4191000" cy="2406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25538"/>
            <a:ext cx="4191000" cy="2406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84588"/>
            <a:ext cx="4191000" cy="2408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84588"/>
            <a:ext cx="4191000" cy="2408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52BEA-65A5-468E-B1E6-CDB344FFA7DF}" type="datetime4">
              <a:rPr lang="en-CA"/>
              <a:pPr>
                <a:defRPr/>
              </a:pPr>
              <a:t>May-30-17</a:t>
            </a:fld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Lecture Notes - SE 141: Digital Circuits and Systems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577C00-7797-48BE-AA10-0459331A2B70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74481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438"/>
            <a:ext cx="8534400" cy="709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25538"/>
            <a:ext cx="419100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19100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83DEC-EAC6-4BB5-A5CA-739DDFC26577}" type="datetime4">
              <a:rPr lang="en-CA"/>
              <a:pPr>
                <a:defRPr/>
              </a:pPr>
              <a:t>May-30-17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Lecture Notes - SE 141: Digital Circuits and Systems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1B2B78-72DA-47AA-AC09-D4A2DA2EC94B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3339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438"/>
            <a:ext cx="8534400" cy="709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25538"/>
            <a:ext cx="419100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25538"/>
            <a:ext cx="4191000" cy="2406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84588"/>
            <a:ext cx="4191000" cy="2408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5F54F-7520-4C8D-BA44-2A713F1BAC1E}" type="datetime4">
              <a:rPr lang="en-CA"/>
              <a:pPr>
                <a:defRPr/>
              </a:pPr>
              <a:t>May-30-17</a:t>
            </a:fld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Lecture Notes - SE 141: Digital Circuits and Systems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DE448-163D-4126-91A6-EA7FA7026A1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16101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438"/>
            <a:ext cx="8534400" cy="709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25538"/>
            <a:ext cx="8534400" cy="4967287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E5125-C3E7-4861-A147-DEABD4247CA9}" type="datetime4">
              <a:rPr lang="en-CA"/>
              <a:pPr>
                <a:defRPr/>
              </a:pPr>
              <a:t>May-30-17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Lecture Notes - SE 141: Digital Circuits and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FC85C1-72A5-41FB-AD2D-2922CD659627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5193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E94AF-0A46-4C62-BFD8-CD250773C8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765E-2B57-4D2E-A0C9-A61740D52A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BDA00-53D5-42A6-A728-ECFAC395B1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33179-9A60-4909-90AA-2FB9A6457C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46F7A-511C-4648-B2F5-555E2F5549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D5527-D516-49F6-9946-1C330AB58E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ABEE3-23BF-419A-8E60-22FBA6688C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02757-DC8C-4B3F-8010-90F18D27E0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fld id="{F34B1D1C-C61C-4FE2-8D91-C10CCC5A52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2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emf"/><Relationship Id="rId4" Type="http://schemas.openxmlformats.org/officeDocument/2006/relationships/image" Target="../media/image50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emf"/><Relationship Id="rId4" Type="http://schemas.openxmlformats.org/officeDocument/2006/relationships/image" Target="../media/image50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png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3.xml"/><Relationship Id="rId7" Type="http://schemas.openxmlformats.org/officeDocument/2006/relationships/image" Target="../media/image63.png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2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5.emf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6.png"/><Relationship Id="rId5" Type="http://schemas.openxmlformats.org/officeDocument/2006/relationships/image" Target="../media/image65.emf"/><Relationship Id="rId4" Type="http://schemas.openxmlformats.org/officeDocument/2006/relationships/oleObject" Target="../embeddings/oleObject6.bin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1.bin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0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  <a:p>
            <a:pPr lvl="1"/>
            <a:r>
              <a:rPr lang="en-US" dirty="0"/>
              <a:t>Canonical or Standard Forms of Functions</a:t>
            </a:r>
          </a:p>
          <a:p>
            <a:pPr lvl="2"/>
            <a:r>
              <a:rPr lang="en-US" dirty="0"/>
              <a:t>SOP (Sum of Products) form</a:t>
            </a:r>
          </a:p>
          <a:p>
            <a:pPr lvl="2"/>
            <a:r>
              <a:rPr lang="en-US" dirty="0"/>
              <a:t>POS (Product of Sums) form</a:t>
            </a:r>
          </a:p>
          <a:p>
            <a:pPr lvl="2"/>
            <a:r>
              <a:rPr lang="en-US" dirty="0"/>
              <a:t>Relationship Between </a:t>
            </a:r>
            <a:r>
              <a:rPr lang="en-US" dirty="0" err="1"/>
              <a:t>MinTerms</a:t>
            </a:r>
            <a:r>
              <a:rPr lang="en-US" dirty="0"/>
              <a:t> and </a:t>
            </a:r>
            <a:r>
              <a:rPr lang="en-US" dirty="0" err="1"/>
              <a:t>MaxTerms</a:t>
            </a:r>
            <a:endParaRPr lang="en-US" dirty="0"/>
          </a:p>
          <a:p>
            <a:pPr lvl="2"/>
            <a:r>
              <a:rPr lang="en-US" dirty="0"/>
              <a:t>Converting Between Compact Forms of </a:t>
            </a:r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Minimizing (Reducing) Functions</a:t>
            </a:r>
          </a:p>
          <a:p>
            <a:pPr lvl="2"/>
            <a:r>
              <a:rPr lang="en-US" dirty="0" err="1" smtClean="0"/>
              <a:t>Karnaugh</a:t>
            </a:r>
            <a:r>
              <a:rPr lang="en-US" dirty="0" smtClean="0"/>
              <a:t> Maps (K-maps)</a:t>
            </a:r>
          </a:p>
          <a:p>
            <a:pPr lvl="2"/>
            <a:r>
              <a:rPr lang="en-US" dirty="0" smtClean="0"/>
              <a:t>Product term sharing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94AF-0A46-4C62-BFD8-CD250773C89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txBody>
          <a:bodyPr/>
          <a:lstStyle/>
          <a:p>
            <a:r>
              <a:rPr lang="en-US" dirty="0"/>
              <a:t>Generalized Compact </a:t>
            </a:r>
            <a:r>
              <a:rPr lang="en-US" dirty="0" err="1"/>
              <a:t>Minterm</a:t>
            </a:r>
            <a:r>
              <a:rPr lang="en-US" dirty="0"/>
              <a:t> Form</a:t>
            </a:r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252663" y="1706562"/>
            <a:ext cx="88852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F(X</a:t>
            </a:r>
            <a:r>
              <a:rPr lang="en-US" sz="3200" baseline="-25000" dirty="0"/>
              <a:t>1</a:t>
            </a:r>
            <a:r>
              <a:rPr lang="en-US" sz="3200" dirty="0"/>
              <a:t>, X</a:t>
            </a:r>
            <a:r>
              <a:rPr lang="en-US" sz="3200" baseline="-25000" dirty="0"/>
              <a:t>2</a:t>
            </a:r>
            <a:r>
              <a:rPr lang="en-US" sz="3200" dirty="0"/>
              <a:t>,… </a:t>
            </a:r>
            <a:r>
              <a:rPr lang="en-US" sz="3200" dirty="0" err="1"/>
              <a:t>X</a:t>
            </a:r>
            <a:r>
              <a:rPr lang="en-US" sz="3200" baseline="-25000" dirty="0" err="1"/>
              <a:t>n</a:t>
            </a:r>
            <a:r>
              <a:rPr lang="en-US" sz="3200" dirty="0"/>
              <a:t>) = </a:t>
            </a:r>
            <a:r>
              <a:rPr lang="en-US" sz="3200" dirty="0">
                <a:latin typeface="Symbol" pitchFamily="18" charset="2"/>
              </a:rPr>
              <a:t>S </a:t>
            </a:r>
            <a:r>
              <a:rPr lang="en-US" sz="3200" dirty="0"/>
              <a:t>(</a:t>
            </a:r>
            <a:r>
              <a:rPr lang="en-US" sz="3200" dirty="0" err="1"/>
              <a:t>minterms</a:t>
            </a:r>
            <a:r>
              <a:rPr lang="en-US" sz="3200" dirty="0"/>
              <a:t> for 1s of the function)</a:t>
            </a: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258763" y="4000583"/>
            <a:ext cx="88852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/>
              <a:t>F(X</a:t>
            </a:r>
            <a:r>
              <a:rPr lang="en-US" sz="3200" baseline="-25000"/>
              <a:t>1</a:t>
            </a:r>
            <a:r>
              <a:rPr lang="en-US" sz="3200"/>
              <a:t>, X</a:t>
            </a:r>
            <a:r>
              <a:rPr lang="en-US" sz="3200" baseline="-25000"/>
              <a:t>2</a:t>
            </a:r>
            <a:r>
              <a:rPr lang="en-US" sz="3200"/>
              <a:t>,… X</a:t>
            </a:r>
            <a:r>
              <a:rPr lang="en-US" sz="3200" baseline="-25000"/>
              <a:t>n</a:t>
            </a:r>
            <a:r>
              <a:rPr lang="en-US" sz="3200"/>
              <a:t>) = </a:t>
            </a:r>
            <a:r>
              <a:rPr lang="en-US" sz="3200">
                <a:latin typeface="Symbol" pitchFamily="18" charset="2"/>
              </a:rPr>
              <a:t>S </a:t>
            </a:r>
            <a:r>
              <a:rPr lang="en-US" sz="3200"/>
              <a:t>(minterms for 0s of the function)</a:t>
            </a:r>
          </a:p>
        </p:txBody>
      </p:sp>
      <p:sp>
        <p:nvSpPr>
          <p:cNvPr id="178181" name="Line 5"/>
          <p:cNvSpPr>
            <a:spLocks noChangeShapeType="1"/>
          </p:cNvSpPr>
          <p:nvPr/>
        </p:nvSpPr>
        <p:spPr bwMode="auto">
          <a:xfrm>
            <a:off x="304800" y="4076783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6F7A-511C-4648-B2F5-555E2F5549C0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57200" y="3429000"/>
            <a:ext cx="533400" cy="5484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43000" y="3162383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 attention, this is negation of function F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10" y="12032"/>
            <a:ext cx="9139989" cy="1397668"/>
          </a:xfrm>
          <a:solidFill>
            <a:srgbClr val="FFFF00">
              <a:alpha val="50195"/>
            </a:srgbClr>
          </a:solidFill>
          <a:ln>
            <a:solidFill>
              <a:srgbClr val="CCFF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Logical Synthesis in Machine Learning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919163" y="3814763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10000"/>
              </a:lnSpc>
              <a:buClr>
                <a:srgbClr val="FFCC00"/>
              </a:buClr>
              <a:buSzPct val="80000"/>
              <a:buFont typeface="Wingdings" panose="05000000000000000000" pitchFamily="2" charset="2"/>
              <a:buChar char="è"/>
            </a:pPr>
            <a:endParaRPr lang="en-US" altLang="en-US" sz="2400">
              <a:solidFill>
                <a:srgbClr val="FF0000"/>
              </a:solidFill>
            </a:endParaRPr>
          </a:p>
        </p:txBody>
      </p:sp>
      <p:grpSp>
        <p:nvGrpSpPr>
          <p:cNvPr id="65540" name="Group 4"/>
          <p:cNvGrpSpPr>
            <a:grpSpLocks/>
          </p:cNvGrpSpPr>
          <p:nvPr/>
        </p:nvGrpSpPr>
        <p:grpSpPr bwMode="auto">
          <a:xfrm>
            <a:off x="1447800" y="1676400"/>
            <a:ext cx="6934200" cy="4584700"/>
            <a:chOff x="576" y="1056"/>
            <a:chExt cx="4368" cy="2888"/>
          </a:xfrm>
        </p:grpSpPr>
        <p:pic>
          <p:nvPicPr>
            <p:cNvPr id="5125" name="Picture 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056"/>
              <a:ext cx="2692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576" y="1632"/>
              <a:ext cx="528" cy="951"/>
              <a:chOff x="291" y="1800"/>
              <a:chExt cx="528" cy="951"/>
            </a:xfrm>
          </p:grpSpPr>
          <p:sp>
            <p:nvSpPr>
              <p:cNvPr id="5185" name="Freeform 7"/>
              <p:cNvSpPr>
                <a:spLocks/>
              </p:cNvSpPr>
              <p:nvPr/>
            </p:nvSpPr>
            <p:spPr bwMode="auto">
              <a:xfrm>
                <a:off x="387" y="2307"/>
                <a:ext cx="277" cy="229"/>
              </a:xfrm>
              <a:custGeom>
                <a:avLst/>
                <a:gdLst>
                  <a:gd name="T0" fmla="*/ 37 w 277"/>
                  <a:gd name="T1" fmla="*/ 187 h 229"/>
                  <a:gd name="T2" fmla="*/ 65 w 277"/>
                  <a:gd name="T3" fmla="*/ 131 h 229"/>
                  <a:gd name="T4" fmla="*/ 85 w 277"/>
                  <a:gd name="T5" fmla="*/ 70 h 229"/>
                  <a:gd name="T6" fmla="*/ 112 w 277"/>
                  <a:gd name="T7" fmla="*/ 54 h 229"/>
                  <a:gd name="T8" fmla="*/ 150 w 277"/>
                  <a:gd name="T9" fmla="*/ 79 h 229"/>
                  <a:gd name="T10" fmla="*/ 163 w 277"/>
                  <a:gd name="T11" fmla="*/ 83 h 229"/>
                  <a:gd name="T12" fmla="*/ 153 w 277"/>
                  <a:gd name="T13" fmla="*/ 64 h 229"/>
                  <a:gd name="T14" fmla="*/ 128 w 277"/>
                  <a:gd name="T15" fmla="*/ 112 h 229"/>
                  <a:gd name="T16" fmla="*/ 116 w 277"/>
                  <a:gd name="T17" fmla="*/ 70 h 229"/>
                  <a:gd name="T18" fmla="*/ 77 w 277"/>
                  <a:gd name="T19" fmla="*/ 91 h 229"/>
                  <a:gd name="T20" fmla="*/ 38 w 277"/>
                  <a:gd name="T21" fmla="*/ 179 h 229"/>
                  <a:gd name="T22" fmla="*/ 31 w 277"/>
                  <a:gd name="T23" fmla="*/ 220 h 229"/>
                  <a:gd name="T24" fmla="*/ 49 w 277"/>
                  <a:gd name="T25" fmla="*/ 227 h 229"/>
                  <a:gd name="T26" fmla="*/ 108 w 277"/>
                  <a:gd name="T27" fmla="*/ 219 h 229"/>
                  <a:gd name="T28" fmla="*/ 164 w 277"/>
                  <a:gd name="T29" fmla="*/ 212 h 229"/>
                  <a:gd name="T30" fmla="*/ 173 w 277"/>
                  <a:gd name="T31" fmla="*/ 184 h 229"/>
                  <a:gd name="T32" fmla="*/ 190 w 277"/>
                  <a:gd name="T33" fmla="*/ 105 h 229"/>
                  <a:gd name="T34" fmla="*/ 208 w 277"/>
                  <a:gd name="T35" fmla="*/ 209 h 229"/>
                  <a:gd name="T36" fmla="*/ 202 w 277"/>
                  <a:gd name="T37" fmla="*/ 187 h 229"/>
                  <a:gd name="T38" fmla="*/ 166 w 277"/>
                  <a:gd name="T39" fmla="*/ 156 h 229"/>
                  <a:gd name="T40" fmla="*/ 76 w 277"/>
                  <a:gd name="T41" fmla="*/ 159 h 229"/>
                  <a:gd name="T42" fmla="*/ 49 w 277"/>
                  <a:gd name="T43" fmla="*/ 190 h 229"/>
                  <a:gd name="T44" fmla="*/ 62 w 277"/>
                  <a:gd name="T45" fmla="*/ 190 h 229"/>
                  <a:gd name="T46" fmla="*/ 112 w 277"/>
                  <a:gd name="T47" fmla="*/ 179 h 229"/>
                  <a:gd name="T48" fmla="*/ 172 w 277"/>
                  <a:gd name="T49" fmla="*/ 180 h 229"/>
                  <a:gd name="T50" fmla="*/ 217 w 277"/>
                  <a:gd name="T51" fmla="*/ 141 h 229"/>
                  <a:gd name="T52" fmla="*/ 230 w 277"/>
                  <a:gd name="T53" fmla="*/ 121 h 229"/>
                  <a:gd name="T54" fmla="*/ 253 w 277"/>
                  <a:gd name="T55" fmla="*/ 153 h 229"/>
                  <a:gd name="T56" fmla="*/ 264 w 277"/>
                  <a:gd name="T57" fmla="*/ 168 h 229"/>
                  <a:gd name="T58" fmla="*/ 272 w 277"/>
                  <a:gd name="T59" fmla="*/ 120 h 229"/>
                  <a:gd name="T60" fmla="*/ 233 w 277"/>
                  <a:gd name="T61" fmla="*/ 100 h 229"/>
                  <a:gd name="T62" fmla="*/ 185 w 277"/>
                  <a:gd name="T63" fmla="*/ 29 h 229"/>
                  <a:gd name="T64" fmla="*/ 109 w 277"/>
                  <a:gd name="T65" fmla="*/ 1 h 229"/>
                  <a:gd name="T66" fmla="*/ 87 w 277"/>
                  <a:gd name="T67" fmla="*/ 14 h 229"/>
                  <a:gd name="T68" fmla="*/ 118 w 277"/>
                  <a:gd name="T69" fmla="*/ 57 h 229"/>
                  <a:gd name="T70" fmla="*/ 174 w 277"/>
                  <a:gd name="T71" fmla="*/ 110 h 229"/>
                  <a:gd name="T72" fmla="*/ 200 w 277"/>
                  <a:gd name="T73" fmla="*/ 100 h 229"/>
                  <a:gd name="T74" fmla="*/ 177 w 277"/>
                  <a:gd name="T75" fmla="*/ 86 h 229"/>
                  <a:gd name="T76" fmla="*/ 85 w 277"/>
                  <a:gd name="T77" fmla="*/ 112 h 229"/>
                  <a:gd name="T78" fmla="*/ 7 w 277"/>
                  <a:gd name="T79" fmla="*/ 141 h 229"/>
                  <a:gd name="T80" fmla="*/ 31 w 277"/>
                  <a:gd name="T81" fmla="*/ 146 h 229"/>
                  <a:gd name="T82" fmla="*/ 47 w 277"/>
                  <a:gd name="T83" fmla="*/ 169 h 229"/>
                  <a:gd name="T84" fmla="*/ 40 w 277"/>
                  <a:gd name="T85" fmla="*/ 168 h 229"/>
                  <a:gd name="T86" fmla="*/ 49 w 277"/>
                  <a:gd name="T87" fmla="*/ 110 h 229"/>
                  <a:gd name="T88" fmla="*/ 61 w 277"/>
                  <a:gd name="T89" fmla="*/ 119 h 229"/>
                  <a:gd name="T90" fmla="*/ 77 w 277"/>
                  <a:gd name="T91" fmla="*/ 140 h 229"/>
                  <a:gd name="T92" fmla="*/ 98 w 277"/>
                  <a:gd name="T93" fmla="*/ 169 h 229"/>
                  <a:gd name="T94" fmla="*/ 119 w 277"/>
                  <a:gd name="T95" fmla="*/ 163 h 229"/>
                  <a:gd name="T96" fmla="*/ 144 w 277"/>
                  <a:gd name="T97" fmla="*/ 128 h 229"/>
                  <a:gd name="T98" fmla="*/ 180 w 277"/>
                  <a:gd name="T99" fmla="*/ 135 h 229"/>
                  <a:gd name="T100" fmla="*/ 207 w 277"/>
                  <a:gd name="T101" fmla="*/ 119 h 229"/>
                  <a:gd name="T102" fmla="*/ 237 w 277"/>
                  <a:gd name="T103" fmla="*/ 160 h 229"/>
                  <a:gd name="T104" fmla="*/ 220 w 277"/>
                  <a:gd name="T105" fmla="*/ 176 h 229"/>
                  <a:gd name="T106" fmla="*/ 219 w 277"/>
                  <a:gd name="T107" fmla="*/ 177 h 229"/>
                  <a:gd name="T108" fmla="*/ 244 w 277"/>
                  <a:gd name="T109" fmla="*/ 167 h 229"/>
                  <a:gd name="T110" fmla="*/ 232 w 277"/>
                  <a:gd name="T111" fmla="*/ 128 h 2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7" h="229">
                    <a:moveTo>
                      <a:pt x="8" y="224"/>
                    </a:moveTo>
                    <a:lnTo>
                      <a:pt x="13" y="220"/>
                    </a:lnTo>
                    <a:lnTo>
                      <a:pt x="17" y="218"/>
                    </a:lnTo>
                    <a:lnTo>
                      <a:pt x="23" y="211"/>
                    </a:lnTo>
                    <a:lnTo>
                      <a:pt x="28" y="205"/>
                    </a:lnTo>
                    <a:lnTo>
                      <a:pt x="32" y="199"/>
                    </a:lnTo>
                    <a:lnTo>
                      <a:pt x="35" y="193"/>
                    </a:lnTo>
                    <a:lnTo>
                      <a:pt x="37" y="187"/>
                    </a:lnTo>
                    <a:lnTo>
                      <a:pt x="40" y="174"/>
                    </a:lnTo>
                    <a:lnTo>
                      <a:pt x="42" y="168"/>
                    </a:lnTo>
                    <a:lnTo>
                      <a:pt x="44" y="162"/>
                    </a:lnTo>
                    <a:lnTo>
                      <a:pt x="46" y="156"/>
                    </a:lnTo>
                    <a:lnTo>
                      <a:pt x="50" y="149"/>
                    </a:lnTo>
                    <a:lnTo>
                      <a:pt x="55" y="142"/>
                    </a:lnTo>
                    <a:lnTo>
                      <a:pt x="61" y="135"/>
                    </a:lnTo>
                    <a:lnTo>
                      <a:pt x="65" y="131"/>
                    </a:lnTo>
                    <a:lnTo>
                      <a:pt x="69" y="127"/>
                    </a:lnTo>
                    <a:lnTo>
                      <a:pt x="75" y="124"/>
                    </a:lnTo>
                    <a:lnTo>
                      <a:pt x="80" y="120"/>
                    </a:lnTo>
                    <a:lnTo>
                      <a:pt x="82" y="107"/>
                    </a:lnTo>
                    <a:lnTo>
                      <a:pt x="83" y="96"/>
                    </a:lnTo>
                    <a:lnTo>
                      <a:pt x="84" y="86"/>
                    </a:lnTo>
                    <a:lnTo>
                      <a:pt x="85" y="77"/>
                    </a:lnTo>
                    <a:lnTo>
                      <a:pt x="85" y="70"/>
                    </a:lnTo>
                    <a:lnTo>
                      <a:pt x="86" y="64"/>
                    </a:lnTo>
                    <a:lnTo>
                      <a:pt x="88" y="59"/>
                    </a:lnTo>
                    <a:lnTo>
                      <a:pt x="90" y="56"/>
                    </a:lnTo>
                    <a:lnTo>
                      <a:pt x="92" y="53"/>
                    </a:lnTo>
                    <a:lnTo>
                      <a:pt x="95" y="52"/>
                    </a:lnTo>
                    <a:lnTo>
                      <a:pt x="100" y="52"/>
                    </a:lnTo>
                    <a:lnTo>
                      <a:pt x="105" y="52"/>
                    </a:lnTo>
                    <a:lnTo>
                      <a:pt x="112" y="54"/>
                    </a:lnTo>
                    <a:lnTo>
                      <a:pt x="121" y="57"/>
                    </a:lnTo>
                    <a:lnTo>
                      <a:pt x="126" y="58"/>
                    </a:lnTo>
                    <a:lnTo>
                      <a:pt x="132" y="60"/>
                    </a:lnTo>
                    <a:lnTo>
                      <a:pt x="137" y="62"/>
                    </a:lnTo>
                    <a:lnTo>
                      <a:pt x="144" y="64"/>
                    </a:lnTo>
                    <a:lnTo>
                      <a:pt x="146" y="67"/>
                    </a:lnTo>
                    <a:lnTo>
                      <a:pt x="147" y="71"/>
                    </a:lnTo>
                    <a:lnTo>
                      <a:pt x="150" y="79"/>
                    </a:lnTo>
                    <a:lnTo>
                      <a:pt x="152" y="83"/>
                    </a:lnTo>
                    <a:lnTo>
                      <a:pt x="154" y="86"/>
                    </a:lnTo>
                    <a:lnTo>
                      <a:pt x="157" y="87"/>
                    </a:lnTo>
                    <a:lnTo>
                      <a:pt x="160" y="88"/>
                    </a:lnTo>
                    <a:lnTo>
                      <a:pt x="161" y="88"/>
                    </a:lnTo>
                    <a:lnTo>
                      <a:pt x="162" y="87"/>
                    </a:lnTo>
                    <a:lnTo>
                      <a:pt x="163" y="86"/>
                    </a:lnTo>
                    <a:lnTo>
                      <a:pt x="163" y="83"/>
                    </a:lnTo>
                    <a:lnTo>
                      <a:pt x="163" y="79"/>
                    </a:lnTo>
                    <a:lnTo>
                      <a:pt x="162" y="74"/>
                    </a:lnTo>
                    <a:lnTo>
                      <a:pt x="160" y="70"/>
                    </a:lnTo>
                    <a:lnTo>
                      <a:pt x="159" y="67"/>
                    </a:lnTo>
                    <a:lnTo>
                      <a:pt x="157" y="66"/>
                    </a:lnTo>
                    <a:lnTo>
                      <a:pt x="156" y="65"/>
                    </a:lnTo>
                    <a:lnTo>
                      <a:pt x="155" y="64"/>
                    </a:lnTo>
                    <a:lnTo>
                      <a:pt x="153" y="64"/>
                    </a:lnTo>
                    <a:lnTo>
                      <a:pt x="152" y="64"/>
                    </a:lnTo>
                    <a:lnTo>
                      <a:pt x="147" y="69"/>
                    </a:lnTo>
                    <a:lnTo>
                      <a:pt x="143" y="74"/>
                    </a:lnTo>
                    <a:lnTo>
                      <a:pt x="140" y="80"/>
                    </a:lnTo>
                    <a:lnTo>
                      <a:pt x="138" y="86"/>
                    </a:lnTo>
                    <a:lnTo>
                      <a:pt x="133" y="99"/>
                    </a:lnTo>
                    <a:lnTo>
                      <a:pt x="131" y="106"/>
                    </a:lnTo>
                    <a:lnTo>
                      <a:pt x="128" y="112"/>
                    </a:lnTo>
                    <a:lnTo>
                      <a:pt x="127" y="107"/>
                    </a:lnTo>
                    <a:lnTo>
                      <a:pt x="127" y="101"/>
                    </a:lnTo>
                    <a:lnTo>
                      <a:pt x="127" y="90"/>
                    </a:lnTo>
                    <a:lnTo>
                      <a:pt x="126" y="85"/>
                    </a:lnTo>
                    <a:lnTo>
                      <a:pt x="126" y="80"/>
                    </a:lnTo>
                    <a:lnTo>
                      <a:pt x="123" y="75"/>
                    </a:lnTo>
                    <a:lnTo>
                      <a:pt x="120" y="72"/>
                    </a:lnTo>
                    <a:lnTo>
                      <a:pt x="116" y="70"/>
                    </a:lnTo>
                    <a:lnTo>
                      <a:pt x="112" y="69"/>
                    </a:lnTo>
                    <a:lnTo>
                      <a:pt x="108" y="70"/>
                    </a:lnTo>
                    <a:lnTo>
                      <a:pt x="104" y="71"/>
                    </a:lnTo>
                    <a:lnTo>
                      <a:pt x="100" y="73"/>
                    </a:lnTo>
                    <a:lnTo>
                      <a:pt x="95" y="75"/>
                    </a:lnTo>
                    <a:lnTo>
                      <a:pt x="88" y="80"/>
                    </a:lnTo>
                    <a:lnTo>
                      <a:pt x="82" y="85"/>
                    </a:lnTo>
                    <a:lnTo>
                      <a:pt x="77" y="91"/>
                    </a:lnTo>
                    <a:lnTo>
                      <a:pt x="67" y="103"/>
                    </a:lnTo>
                    <a:lnTo>
                      <a:pt x="58" y="116"/>
                    </a:lnTo>
                    <a:lnTo>
                      <a:pt x="48" y="128"/>
                    </a:lnTo>
                    <a:lnTo>
                      <a:pt x="46" y="140"/>
                    </a:lnTo>
                    <a:lnTo>
                      <a:pt x="44" y="151"/>
                    </a:lnTo>
                    <a:lnTo>
                      <a:pt x="42" y="161"/>
                    </a:lnTo>
                    <a:lnTo>
                      <a:pt x="40" y="170"/>
                    </a:lnTo>
                    <a:lnTo>
                      <a:pt x="38" y="179"/>
                    </a:lnTo>
                    <a:lnTo>
                      <a:pt x="36" y="187"/>
                    </a:lnTo>
                    <a:lnTo>
                      <a:pt x="35" y="193"/>
                    </a:lnTo>
                    <a:lnTo>
                      <a:pt x="34" y="199"/>
                    </a:lnTo>
                    <a:lnTo>
                      <a:pt x="33" y="205"/>
                    </a:lnTo>
                    <a:lnTo>
                      <a:pt x="32" y="209"/>
                    </a:lnTo>
                    <a:lnTo>
                      <a:pt x="31" y="213"/>
                    </a:lnTo>
                    <a:lnTo>
                      <a:pt x="31" y="217"/>
                    </a:lnTo>
                    <a:lnTo>
                      <a:pt x="31" y="220"/>
                    </a:lnTo>
                    <a:lnTo>
                      <a:pt x="32" y="222"/>
                    </a:lnTo>
                    <a:lnTo>
                      <a:pt x="33" y="224"/>
                    </a:lnTo>
                    <a:lnTo>
                      <a:pt x="34" y="226"/>
                    </a:lnTo>
                    <a:lnTo>
                      <a:pt x="36" y="227"/>
                    </a:lnTo>
                    <a:lnTo>
                      <a:pt x="38" y="227"/>
                    </a:lnTo>
                    <a:lnTo>
                      <a:pt x="41" y="228"/>
                    </a:lnTo>
                    <a:lnTo>
                      <a:pt x="44" y="228"/>
                    </a:lnTo>
                    <a:lnTo>
                      <a:pt x="49" y="227"/>
                    </a:lnTo>
                    <a:lnTo>
                      <a:pt x="53" y="227"/>
                    </a:lnTo>
                    <a:lnTo>
                      <a:pt x="59" y="226"/>
                    </a:lnTo>
                    <a:lnTo>
                      <a:pt x="65" y="225"/>
                    </a:lnTo>
                    <a:lnTo>
                      <a:pt x="72" y="224"/>
                    </a:lnTo>
                    <a:lnTo>
                      <a:pt x="80" y="223"/>
                    </a:lnTo>
                    <a:lnTo>
                      <a:pt x="88" y="222"/>
                    </a:lnTo>
                    <a:lnTo>
                      <a:pt x="98" y="220"/>
                    </a:lnTo>
                    <a:lnTo>
                      <a:pt x="108" y="219"/>
                    </a:lnTo>
                    <a:lnTo>
                      <a:pt x="119" y="218"/>
                    </a:lnTo>
                    <a:lnTo>
                      <a:pt x="131" y="217"/>
                    </a:lnTo>
                    <a:lnTo>
                      <a:pt x="144" y="216"/>
                    </a:lnTo>
                    <a:lnTo>
                      <a:pt x="147" y="215"/>
                    </a:lnTo>
                    <a:lnTo>
                      <a:pt x="151" y="215"/>
                    </a:lnTo>
                    <a:lnTo>
                      <a:pt x="158" y="214"/>
                    </a:lnTo>
                    <a:lnTo>
                      <a:pt x="160" y="213"/>
                    </a:lnTo>
                    <a:lnTo>
                      <a:pt x="164" y="212"/>
                    </a:lnTo>
                    <a:lnTo>
                      <a:pt x="166" y="210"/>
                    </a:lnTo>
                    <a:lnTo>
                      <a:pt x="168" y="208"/>
                    </a:lnTo>
                    <a:lnTo>
                      <a:pt x="169" y="206"/>
                    </a:lnTo>
                    <a:lnTo>
                      <a:pt x="169" y="205"/>
                    </a:lnTo>
                    <a:lnTo>
                      <a:pt x="169" y="203"/>
                    </a:lnTo>
                    <a:lnTo>
                      <a:pt x="170" y="198"/>
                    </a:lnTo>
                    <a:lnTo>
                      <a:pt x="172" y="191"/>
                    </a:lnTo>
                    <a:lnTo>
                      <a:pt x="173" y="184"/>
                    </a:lnTo>
                    <a:lnTo>
                      <a:pt x="175" y="175"/>
                    </a:lnTo>
                    <a:lnTo>
                      <a:pt x="177" y="166"/>
                    </a:lnTo>
                    <a:lnTo>
                      <a:pt x="179" y="156"/>
                    </a:lnTo>
                    <a:lnTo>
                      <a:pt x="183" y="137"/>
                    </a:lnTo>
                    <a:lnTo>
                      <a:pt x="185" y="128"/>
                    </a:lnTo>
                    <a:lnTo>
                      <a:pt x="187" y="119"/>
                    </a:lnTo>
                    <a:lnTo>
                      <a:pt x="188" y="112"/>
                    </a:lnTo>
                    <a:lnTo>
                      <a:pt x="190" y="105"/>
                    </a:lnTo>
                    <a:lnTo>
                      <a:pt x="191" y="100"/>
                    </a:lnTo>
                    <a:lnTo>
                      <a:pt x="192" y="98"/>
                    </a:lnTo>
                    <a:lnTo>
                      <a:pt x="192" y="96"/>
                    </a:lnTo>
                    <a:lnTo>
                      <a:pt x="196" y="124"/>
                    </a:lnTo>
                    <a:lnTo>
                      <a:pt x="201" y="152"/>
                    </a:lnTo>
                    <a:lnTo>
                      <a:pt x="205" y="180"/>
                    </a:lnTo>
                    <a:lnTo>
                      <a:pt x="208" y="208"/>
                    </a:lnTo>
                    <a:lnTo>
                      <a:pt x="208" y="209"/>
                    </a:lnTo>
                    <a:lnTo>
                      <a:pt x="208" y="210"/>
                    </a:lnTo>
                    <a:lnTo>
                      <a:pt x="208" y="209"/>
                    </a:lnTo>
                    <a:lnTo>
                      <a:pt x="208" y="208"/>
                    </a:lnTo>
                    <a:lnTo>
                      <a:pt x="207" y="206"/>
                    </a:lnTo>
                    <a:lnTo>
                      <a:pt x="206" y="202"/>
                    </a:lnTo>
                    <a:lnTo>
                      <a:pt x="205" y="197"/>
                    </a:lnTo>
                    <a:lnTo>
                      <a:pt x="203" y="192"/>
                    </a:lnTo>
                    <a:lnTo>
                      <a:pt x="202" y="187"/>
                    </a:lnTo>
                    <a:lnTo>
                      <a:pt x="200" y="184"/>
                    </a:lnTo>
                    <a:lnTo>
                      <a:pt x="195" y="177"/>
                    </a:lnTo>
                    <a:lnTo>
                      <a:pt x="190" y="170"/>
                    </a:lnTo>
                    <a:lnTo>
                      <a:pt x="187" y="167"/>
                    </a:lnTo>
                    <a:lnTo>
                      <a:pt x="184" y="164"/>
                    </a:lnTo>
                    <a:lnTo>
                      <a:pt x="180" y="162"/>
                    </a:lnTo>
                    <a:lnTo>
                      <a:pt x="176" y="160"/>
                    </a:lnTo>
                    <a:lnTo>
                      <a:pt x="166" y="156"/>
                    </a:lnTo>
                    <a:lnTo>
                      <a:pt x="155" y="154"/>
                    </a:lnTo>
                    <a:lnTo>
                      <a:pt x="143" y="152"/>
                    </a:lnTo>
                    <a:lnTo>
                      <a:pt x="133" y="150"/>
                    </a:lnTo>
                    <a:lnTo>
                      <a:pt x="110" y="148"/>
                    </a:lnTo>
                    <a:lnTo>
                      <a:pt x="99" y="146"/>
                    </a:lnTo>
                    <a:lnTo>
                      <a:pt x="88" y="144"/>
                    </a:lnTo>
                    <a:lnTo>
                      <a:pt x="81" y="152"/>
                    </a:lnTo>
                    <a:lnTo>
                      <a:pt x="76" y="159"/>
                    </a:lnTo>
                    <a:lnTo>
                      <a:pt x="70" y="165"/>
                    </a:lnTo>
                    <a:lnTo>
                      <a:pt x="65" y="171"/>
                    </a:lnTo>
                    <a:lnTo>
                      <a:pt x="61" y="175"/>
                    </a:lnTo>
                    <a:lnTo>
                      <a:pt x="58" y="179"/>
                    </a:lnTo>
                    <a:lnTo>
                      <a:pt x="54" y="183"/>
                    </a:lnTo>
                    <a:lnTo>
                      <a:pt x="52" y="186"/>
                    </a:lnTo>
                    <a:lnTo>
                      <a:pt x="50" y="188"/>
                    </a:lnTo>
                    <a:lnTo>
                      <a:pt x="49" y="190"/>
                    </a:lnTo>
                    <a:lnTo>
                      <a:pt x="48" y="192"/>
                    </a:lnTo>
                    <a:lnTo>
                      <a:pt x="48" y="193"/>
                    </a:lnTo>
                    <a:lnTo>
                      <a:pt x="49" y="193"/>
                    </a:lnTo>
                    <a:lnTo>
                      <a:pt x="51" y="193"/>
                    </a:lnTo>
                    <a:lnTo>
                      <a:pt x="53" y="193"/>
                    </a:lnTo>
                    <a:lnTo>
                      <a:pt x="55" y="192"/>
                    </a:lnTo>
                    <a:lnTo>
                      <a:pt x="59" y="191"/>
                    </a:lnTo>
                    <a:lnTo>
                      <a:pt x="62" y="190"/>
                    </a:lnTo>
                    <a:lnTo>
                      <a:pt x="67" y="189"/>
                    </a:lnTo>
                    <a:lnTo>
                      <a:pt x="71" y="187"/>
                    </a:lnTo>
                    <a:lnTo>
                      <a:pt x="77" y="186"/>
                    </a:lnTo>
                    <a:lnTo>
                      <a:pt x="83" y="185"/>
                    </a:lnTo>
                    <a:lnTo>
                      <a:pt x="89" y="183"/>
                    </a:lnTo>
                    <a:lnTo>
                      <a:pt x="96" y="182"/>
                    </a:lnTo>
                    <a:lnTo>
                      <a:pt x="104" y="181"/>
                    </a:lnTo>
                    <a:lnTo>
                      <a:pt x="112" y="179"/>
                    </a:lnTo>
                    <a:lnTo>
                      <a:pt x="120" y="178"/>
                    </a:lnTo>
                    <a:lnTo>
                      <a:pt x="129" y="177"/>
                    </a:lnTo>
                    <a:lnTo>
                      <a:pt x="139" y="176"/>
                    </a:lnTo>
                    <a:lnTo>
                      <a:pt x="149" y="176"/>
                    </a:lnTo>
                    <a:lnTo>
                      <a:pt x="160" y="176"/>
                    </a:lnTo>
                    <a:lnTo>
                      <a:pt x="164" y="176"/>
                    </a:lnTo>
                    <a:lnTo>
                      <a:pt x="169" y="178"/>
                    </a:lnTo>
                    <a:lnTo>
                      <a:pt x="172" y="180"/>
                    </a:lnTo>
                    <a:lnTo>
                      <a:pt x="176" y="182"/>
                    </a:lnTo>
                    <a:lnTo>
                      <a:pt x="184" y="187"/>
                    </a:lnTo>
                    <a:lnTo>
                      <a:pt x="188" y="190"/>
                    </a:lnTo>
                    <a:lnTo>
                      <a:pt x="192" y="192"/>
                    </a:lnTo>
                    <a:lnTo>
                      <a:pt x="204" y="168"/>
                    </a:lnTo>
                    <a:lnTo>
                      <a:pt x="211" y="156"/>
                    </a:lnTo>
                    <a:lnTo>
                      <a:pt x="216" y="144"/>
                    </a:lnTo>
                    <a:lnTo>
                      <a:pt x="217" y="141"/>
                    </a:lnTo>
                    <a:lnTo>
                      <a:pt x="218" y="137"/>
                    </a:lnTo>
                    <a:lnTo>
                      <a:pt x="218" y="130"/>
                    </a:lnTo>
                    <a:lnTo>
                      <a:pt x="219" y="126"/>
                    </a:lnTo>
                    <a:lnTo>
                      <a:pt x="220" y="123"/>
                    </a:lnTo>
                    <a:lnTo>
                      <a:pt x="222" y="121"/>
                    </a:lnTo>
                    <a:lnTo>
                      <a:pt x="224" y="120"/>
                    </a:lnTo>
                    <a:lnTo>
                      <a:pt x="228" y="120"/>
                    </a:lnTo>
                    <a:lnTo>
                      <a:pt x="230" y="121"/>
                    </a:lnTo>
                    <a:lnTo>
                      <a:pt x="234" y="123"/>
                    </a:lnTo>
                    <a:lnTo>
                      <a:pt x="236" y="125"/>
                    </a:lnTo>
                    <a:lnTo>
                      <a:pt x="242" y="131"/>
                    </a:lnTo>
                    <a:lnTo>
                      <a:pt x="245" y="134"/>
                    </a:lnTo>
                    <a:lnTo>
                      <a:pt x="248" y="136"/>
                    </a:lnTo>
                    <a:lnTo>
                      <a:pt x="250" y="141"/>
                    </a:lnTo>
                    <a:lnTo>
                      <a:pt x="251" y="147"/>
                    </a:lnTo>
                    <a:lnTo>
                      <a:pt x="253" y="153"/>
                    </a:lnTo>
                    <a:lnTo>
                      <a:pt x="254" y="159"/>
                    </a:lnTo>
                    <a:lnTo>
                      <a:pt x="256" y="164"/>
                    </a:lnTo>
                    <a:lnTo>
                      <a:pt x="257" y="166"/>
                    </a:lnTo>
                    <a:lnTo>
                      <a:pt x="258" y="168"/>
                    </a:lnTo>
                    <a:lnTo>
                      <a:pt x="259" y="169"/>
                    </a:lnTo>
                    <a:lnTo>
                      <a:pt x="261" y="169"/>
                    </a:lnTo>
                    <a:lnTo>
                      <a:pt x="262" y="169"/>
                    </a:lnTo>
                    <a:lnTo>
                      <a:pt x="264" y="168"/>
                    </a:lnTo>
                    <a:lnTo>
                      <a:pt x="268" y="164"/>
                    </a:lnTo>
                    <a:lnTo>
                      <a:pt x="271" y="159"/>
                    </a:lnTo>
                    <a:lnTo>
                      <a:pt x="274" y="153"/>
                    </a:lnTo>
                    <a:lnTo>
                      <a:pt x="275" y="146"/>
                    </a:lnTo>
                    <a:lnTo>
                      <a:pt x="276" y="139"/>
                    </a:lnTo>
                    <a:lnTo>
                      <a:pt x="275" y="132"/>
                    </a:lnTo>
                    <a:lnTo>
                      <a:pt x="274" y="126"/>
                    </a:lnTo>
                    <a:lnTo>
                      <a:pt x="272" y="120"/>
                    </a:lnTo>
                    <a:lnTo>
                      <a:pt x="270" y="117"/>
                    </a:lnTo>
                    <a:lnTo>
                      <a:pt x="267" y="115"/>
                    </a:lnTo>
                    <a:lnTo>
                      <a:pt x="263" y="114"/>
                    </a:lnTo>
                    <a:lnTo>
                      <a:pt x="259" y="113"/>
                    </a:lnTo>
                    <a:lnTo>
                      <a:pt x="249" y="113"/>
                    </a:lnTo>
                    <a:lnTo>
                      <a:pt x="244" y="113"/>
                    </a:lnTo>
                    <a:lnTo>
                      <a:pt x="240" y="112"/>
                    </a:lnTo>
                    <a:lnTo>
                      <a:pt x="233" y="100"/>
                    </a:lnTo>
                    <a:lnTo>
                      <a:pt x="227" y="88"/>
                    </a:lnTo>
                    <a:lnTo>
                      <a:pt x="221" y="78"/>
                    </a:lnTo>
                    <a:lnTo>
                      <a:pt x="215" y="68"/>
                    </a:lnTo>
                    <a:lnTo>
                      <a:pt x="210" y="59"/>
                    </a:lnTo>
                    <a:lnTo>
                      <a:pt x="204" y="50"/>
                    </a:lnTo>
                    <a:lnTo>
                      <a:pt x="198" y="43"/>
                    </a:lnTo>
                    <a:lnTo>
                      <a:pt x="192" y="36"/>
                    </a:lnTo>
                    <a:lnTo>
                      <a:pt x="185" y="29"/>
                    </a:lnTo>
                    <a:lnTo>
                      <a:pt x="177" y="23"/>
                    </a:lnTo>
                    <a:lnTo>
                      <a:pt x="169" y="18"/>
                    </a:lnTo>
                    <a:lnTo>
                      <a:pt x="160" y="13"/>
                    </a:lnTo>
                    <a:lnTo>
                      <a:pt x="150" y="9"/>
                    </a:lnTo>
                    <a:lnTo>
                      <a:pt x="139" y="6"/>
                    </a:lnTo>
                    <a:lnTo>
                      <a:pt x="126" y="3"/>
                    </a:lnTo>
                    <a:lnTo>
                      <a:pt x="112" y="0"/>
                    </a:lnTo>
                    <a:lnTo>
                      <a:pt x="109" y="1"/>
                    </a:lnTo>
                    <a:lnTo>
                      <a:pt x="105" y="1"/>
                    </a:lnTo>
                    <a:lnTo>
                      <a:pt x="99" y="2"/>
                    </a:lnTo>
                    <a:lnTo>
                      <a:pt x="95" y="3"/>
                    </a:lnTo>
                    <a:lnTo>
                      <a:pt x="92" y="4"/>
                    </a:lnTo>
                    <a:lnTo>
                      <a:pt x="90" y="5"/>
                    </a:lnTo>
                    <a:lnTo>
                      <a:pt x="88" y="8"/>
                    </a:lnTo>
                    <a:lnTo>
                      <a:pt x="87" y="11"/>
                    </a:lnTo>
                    <a:lnTo>
                      <a:pt x="87" y="14"/>
                    </a:lnTo>
                    <a:lnTo>
                      <a:pt x="87" y="18"/>
                    </a:lnTo>
                    <a:lnTo>
                      <a:pt x="89" y="21"/>
                    </a:lnTo>
                    <a:lnTo>
                      <a:pt x="92" y="27"/>
                    </a:lnTo>
                    <a:lnTo>
                      <a:pt x="96" y="32"/>
                    </a:lnTo>
                    <a:lnTo>
                      <a:pt x="101" y="38"/>
                    </a:lnTo>
                    <a:lnTo>
                      <a:pt x="106" y="44"/>
                    </a:lnTo>
                    <a:lnTo>
                      <a:pt x="112" y="50"/>
                    </a:lnTo>
                    <a:lnTo>
                      <a:pt x="118" y="57"/>
                    </a:lnTo>
                    <a:lnTo>
                      <a:pt x="132" y="70"/>
                    </a:lnTo>
                    <a:lnTo>
                      <a:pt x="145" y="83"/>
                    </a:lnTo>
                    <a:lnTo>
                      <a:pt x="151" y="89"/>
                    </a:lnTo>
                    <a:lnTo>
                      <a:pt x="157" y="94"/>
                    </a:lnTo>
                    <a:lnTo>
                      <a:pt x="162" y="99"/>
                    </a:lnTo>
                    <a:lnTo>
                      <a:pt x="167" y="104"/>
                    </a:lnTo>
                    <a:lnTo>
                      <a:pt x="171" y="107"/>
                    </a:lnTo>
                    <a:lnTo>
                      <a:pt x="174" y="110"/>
                    </a:lnTo>
                    <a:lnTo>
                      <a:pt x="176" y="112"/>
                    </a:lnTo>
                    <a:lnTo>
                      <a:pt x="180" y="110"/>
                    </a:lnTo>
                    <a:lnTo>
                      <a:pt x="184" y="109"/>
                    </a:lnTo>
                    <a:lnTo>
                      <a:pt x="188" y="107"/>
                    </a:lnTo>
                    <a:lnTo>
                      <a:pt x="193" y="105"/>
                    </a:lnTo>
                    <a:lnTo>
                      <a:pt x="197" y="103"/>
                    </a:lnTo>
                    <a:lnTo>
                      <a:pt x="200" y="101"/>
                    </a:lnTo>
                    <a:lnTo>
                      <a:pt x="200" y="100"/>
                    </a:lnTo>
                    <a:lnTo>
                      <a:pt x="201" y="99"/>
                    </a:lnTo>
                    <a:lnTo>
                      <a:pt x="201" y="97"/>
                    </a:lnTo>
                    <a:lnTo>
                      <a:pt x="200" y="96"/>
                    </a:lnTo>
                    <a:lnTo>
                      <a:pt x="197" y="92"/>
                    </a:lnTo>
                    <a:lnTo>
                      <a:pt x="193" y="90"/>
                    </a:lnTo>
                    <a:lnTo>
                      <a:pt x="187" y="88"/>
                    </a:lnTo>
                    <a:lnTo>
                      <a:pt x="182" y="87"/>
                    </a:lnTo>
                    <a:lnTo>
                      <a:pt x="177" y="86"/>
                    </a:lnTo>
                    <a:lnTo>
                      <a:pt x="171" y="86"/>
                    </a:lnTo>
                    <a:lnTo>
                      <a:pt x="165" y="87"/>
                    </a:lnTo>
                    <a:lnTo>
                      <a:pt x="160" y="88"/>
                    </a:lnTo>
                    <a:lnTo>
                      <a:pt x="149" y="91"/>
                    </a:lnTo>
                    <a:lnTo>
                      <a:pt x="137" y="94"/>
                    </a:lnTo>
                    <a:lnTo>
                      <a:pt x="125" y="98"/>
                    </a:lnTo>
                    <a:lnTo>
                      <a:pt x="112" y="102"/>
                    </a:lnTo>
                    <a:lnTo>
                      <a:pt x="85" y="112"/>
                    </a:lnTo>
                    <a:lnTo>
                      <a:pt x="72" y="116"/>
                    </a:lnTo>
                    <a:lnTo>
                      <a:pt x="59" y="121"/>
                    </a:lnTo>
                    <a:lnTo>
                      <a:pt x="47" y="126"/>
                    </a:lnTo>
                    <a:lnTo>
                      <a:pt x="36" y="130"/>
                    </a:lnTo>
                    <a:lnTo>
                      <a:pt x="26" y="134"/>
                    </a:lnTo>
                    <a:lnTo>
                      <a:pt x="17" y="137"/>
                    </a:lnTo>
                    <a:lnTo>
                      <a:pt x="10" y="140"/>
                    </a:lnTo>
                    <a:lnTo>
                      <a:pt x="7" y="141"/>
                    </a:lnTo>
                    <a:lnTo>
                      <a:pt x="5" y="143"/>
                    </a:lnTo>
                    <a:lnTo>
                      <a:pt x="3" y="143"/>
                    </a:lnTo>
                    <a:lnTo>
                      <a:pt x="1" y="144"/>
                    </a:lnTo>
                    <a:lnTo>
                      <a:pt x="0" y="144"/>
                    </a:lnTo>
                    <a:lnTo>
                      <a:pt x="6" y="145"/>
                    </a:lnTo>
                    <a:lnTo>
                      <a:pt x="12" y="145"/>
                    </a:lnTo>
                    <a:lnTo>
                      <a:pt x="25" y="145"/>
                    </a:lnTo>
                    <a:lnTo>
                      <a:pt x="31" y="146"/>
                    </a:lnTo>
                    <a:lnTo>
                      <a:pt x="37" y="147"/>
                    </a:lnTo>
                    <a:lnTo>
                      <a:pt x="43" y="149"/>
                    </a:lnTo>
                    <a:lnTo>
                      <a:pt x="48" y="152"/>
                    </a:lnTo>
                    <a:lnTo>
                      <a:pt x="49" y="153"/>
                    </a:lnTo>
                    <a:lnTo>
                      <a:pt x="50" y="155"/>
                    </a:lnTo>
                    <a:lnTo>
                      <a:pt x="50" y="159"/>
                    </a:lnTo>
                    <a:lnTo>
                      <a:pt x="49" y="164"/>
                    </a:lnTo>
                    <a:lnTo>
                      <a:pt x="47" y="169"/>
                    </a:lnTo>
                    <a:lnTo>
                      <a:pt x="44" y="174"/>
                    </a:lnTo>
                    <a:lnTo>
                      <a:pt x="43" y="175"/>
                    </a:lnTo>
                    <a:lnTo>
                      <a:pt x="42" y="176"/>
                    </a:lnTo>
                    <a:lnTo>
                      <a:pt x="42" y="177"/>
                    </a:lnTo>
                    <a:lnTo>
                      <a:pt x="41" y="178"/>
                    </a:lnTo>
                    <a:lnTo>
                      <a:pt x="40" y="177"/>
                    </a:lnTo>
                    <a:lnTo>
                      <a:pt x="40" y="176"/>
                    </a:lnTo>
                    <a:lnTo>
                      <a:pt x="40" y="168"/>
                    </a:lnTo>
                    <a:lnTo>
                      <a:pt x="41" y="161"/>
                    </a:lnTo>
                    <a:lnTo>
                      <a:pt x="41" y="154"/>
                    </a:lnTo>
                    <a:lnTo>
                      <a:pt x="41" y="148"/>
                    </a:lnTo>
                    <a:lnTo>
                      <a:pt x="42" y="143"/>
                    </a:lnTo>
                    <a:lnTo>
                      <a:pt x="42" y="137"/>
                    </a:lnTo>
                    <a:lnTo>
                      <a:pt x="44" y="128"/>
                    </a:lnTo>
                    <a:lnTo>
                      <a:pt x="46" y="119"/>
                    </a:lnTo>
                    <a:lnTo>
                      <a:pt x="49" y="110"/>
                    </a:lnTo>
                    <a:lnTo>
                      <a:pt x="52" y="100"/>
                    </a:lnTo>
                    <a:lnTo>
                      <a:pt x="54" y="94"/>
                    </a:lnTo>
                    <a:lnTo>
                      <a:pt x="56" y="88"/>
                    </a:lnTo>
                    <a:lnTo>
                      <a:pt x="58" y="95"/>
                    </a:lnTo>
                    <a:lnTo>
                      <a:pt x="59" y="101"/>
                    </a:lnTo>
                    <a:lnTo>
                      <a:pt x="60" y="108"/>
                    </a:lnTo>
                    <a:lnTo>
                      <a:pt x="60" y="114"/>
                    </a:lnTo>
                    <a:lnTo>
                      <a:pt x="61" y="119"/>
                    </a:lnTo>
                    <a:lnTo>
                      <a:pt x="62" y="124"/>
                    </a:lnTo>
                    <a:lnTo>
                      <a:pt x="63" y="128"/>
                    </a:lnTo>
                    <a:lnTo>
                      <a:pt x="64" y="132"/>
                    </a:lnTo>
                    <a:lnTo>
                      <a:pt x="65" y="135"/>
                    </a:lnTo>
                    <a:lnTo>
                      <a:pt x="67" y="137"/>
                    </a:lnTo>
                    <a:lnTo>
                      <a:pt x="69" y="139"/>
                    </a:lnTo>
                    <a:lnTo>
                      <a:pt x="73" y="140"/>
                    </a:lnTo>
                    <a:lnTo>
                      <a:pt x="77" y="140"/>
                    </a:lnTo>
                    <a:lnTo>
                      <a:pt x="82" y="140"/>
                    </a:lnTo>
                    <a:lnTo>
                      <a:pt x="88" y="138"/>
                    </a:lnTo>
                    <a:lnTo>
                      <a:pt x="96" y="136"/>
                    </a:lnTo>
                    <a:lnTo>
                      <a:pt x="97" y="141"/>
                    </a:lnTo>
                    <a:lnTo>
                      <a:pt x="97" y="147"/>
                    </a:lnTo>
                    <a:lnTo>
                      <a:pt x="97" y="158"/>
                    </a:lnTo>
                    <a:lnTo>
                      <a:pt x="97" y="164"/>
                    </a:lnTo>
                    <a:lnTo>
                      <a:pt x="98" y="169"/>
                    </a:lnTo>
                    <a:lnTo>
                      <a:pt x="100" y="173"/>
                    </a:lnTo>
                    <a:lnTo>
                      <a:pt x="104" y="176"/>
                    </a:lnTo>
                    <a:lnTo>
                      <a:pt x="106" y="176"/>
                    </a:lnTo>
                    <a:lnTo>
                      <a:pt x="108" y="175"/>
                    </a:lnTo>
                    <a:lnTo>
                      <a:pt x="110" y="174"/>
                    </a:lnTo>
                    <a:lnTo>
                      <a:pt x="113" y="171"/>
                    </a:lnTo>
                    <a:lnTo>
                      <a:pt x="116" y="167"/>
                    </a:lnTo>
                    <a:lnTo>
                      <a:pt x="119" y="163"/>
                    </a:lnTo>
                    <a:lnTo>
                      <a:pt x="126" y="155"/>
                    </a:lnTo>
                    <a:lnTo>
                      <a:pt x="132" y="146"/>
                    </a:lnTo>
                    <a:lnTo>
                      <a:pt x="135" y="142"/>
                    </a:lnTo>
                    <a:lnTo>
                      <a:pt x="138" y="137"/>
                    </a:lnTo>
                    <a:lnTo>
                      <a:pt x="140" y="134"/>
                    </a:lnTo>
                    <a:lnTo>
                      <a:pt x="142" y="131"/>
                    </a:lnTo>
                    <a:lnTo>
                      <a:pt x="143" y="129"/>
                    </a:lnTo>
                    <a:lnTo>
                      <a:pt x="144" y="128"/>
                    </a:lnTo>
                    <a:lnTo>
                      <a:pt x="152" y="131"/>
                    </a:lnTo>
                    <a:lnTo>
                      <a:pt x="160" y="134"/>
                    </a:lnTo>
                    <a:lnTo>
                      <a:pt x="164" y="135"/>
                    </a:lnTo>
                    <a:lnTo>
                      <a:pt x="168" y="135"/>
                    </a:lnTo>
                    <a:lnTo>
                      <a:pt x="172" y="136"/>
                    </a:lnTo>
                    <a:lnTo>
                      <a:pt x="176" y="136"/>
                    </a:lnTo>
                    <a:lnTo>
                      <a:pt x="178" y="135"/>
                    </a:lnTo>
                    <a:lnTo>
                      <a:pt x="180" y="135"/>
                    </a:lnTo>
                    <a:lnTo>
                      <a:pt x="185" y="132"/>
                    </a:lnTo>
                    <a:lnTo>
                      <a:pt x="189" y="128"/>
                    </a:lnTo>
                    <a:lnTo>
                      <a:pt x="194" y="125"/>
                    </a:lnTo>
                    <a:lnTo>
                      <a:pt x="198" y="121"/>
                    </a:lnTo>
                    <a:lnTo>
                      <a:pt x="202" y="119"/>
                    </a:lnTo>
                    <a:lnTo>
                      <a:pt x="203" y="118"/>
                    </a:lnTo>
                    <a:lnTo>
                      <a:pt x="205" y="118"/>
                    </a:lnTo>
                    <a:lnTo>
                      <a:pt x="207" y="119"/>
                    </a:lnTo>
                    <a:lnTo>
                      <a:pt x="208" y="120"/>
                    </a:lnTo>
                    <a:lnTo>
                      <a:pt x="216" y="127"/>
                    </a:lnTo>
                    <a:lnTo>
                      <a:pt x="222" y="135"/>
                    </a:lnTo>
                    <a:lnTo>
                      <a:pt x="227" y="141"/>
                    </a:lnTo>
                    <a:lnTo>
                      <a:pt x="231" y="146"/>
                    </a:lnTo>
                    <a:lnTo>
                      <a:pt x="234" y="151"/>
                    </a:lnTo>
                    <a:lnTo>
                      <a:pt x="236" y="156"/>
                    </a:lnTo>
                    <a:lnTo>
                      <a:pt x="237" y="160"/>
                    </a:lnTo>
                    <a:lnTo>
                      <a:pt x="237" y="163"/>
                    </a:lnTo>
                    <a:lnTo>
                      <a:pt x="237" y="166"/>
                    </a:lnTo>
                    <a:lnTo>
                      <a:pt x="236" y="168"/>
                    </a:lnTo>
                    <a:lnTo>
                      <a:pt x="235" y="170"/>
                    </a:lnTo>
                    <a:lnTo>
                      <a:pt x="234" y="172"/>
                    </a:lnTo>
                    <a:lnTo>
                      <a:pt x="229" y="174"/>
                    </a:lnTo>
                    <a:lnTo>
                      <a:pt x="225" y="175"/>
                    </a:lnTo>
                    <a:lnTo>
                      <a:pt x="220" y="176"/>
                    </a:lnTo>
                    <a:lnTo>
                      <a:pt x="216" y="176"/>
                    </a:lnTo>
                    <a:lnTo>
                      <a:pt x="215" y="176"/>
                    </a:lnTo>
                    <a:lnTo>
                      <a:pt x="214" y="176"/>
                    </a:lnTo>
                    <a:lnTo>
                      <a:pt x="213" y="176"/>
                    </a:lnTo>
                    <a:lnTo>
                      <a:pt x="214" y="176"/>
                    </a:lnTo>
                    <a:lnTo>
                      <a:pt x="215" y="176"/>
                    </a:lnTo>
                    <a:lnTo>
                      <a:pt x="216" y="176"/>
                    </a:lnTo>
                    <a:lnTo>
                      <a:pt x="219" y="177"/>
                    </a:lnTo>
                    <a:lnTo>
                      <a:pt x="222" y="178"/>
                    </a:lnTo>
                    <a:lnTo>
                      <a:pt x="227" y="179"/>
                    </a:lnTo>
                    <a:lnTo>
                      <a:pt x="233" y="180"/>
                    </a:lnTo>
                    <a:lnTo>
                      <a:pt x="240" y="182"/>
                    </a:lnTo>
                    <a:lnTo>
                      <a:pt x="248" y="184"/>
                    </a:lnTo>
                    <a:lnTo>
                      <a:pt x="247" y="180"/>
                    </a:lnTo>
                    <a:lnTo>
                      <a:pt x="246" y="176"/>
                    </a:lnTo>
                    <a:lnTo>
                      <a:pt x="244" y="167"/>
                    </a:lnTo>
                    <a:lnTo>
                      <a:pt x="241" y="158"/>
                    </a:lnTo>
                    <a:lnTo>
                      <a:pt x="238" y="149"/>
                    </a:lnTo>
                    <a:lnTo>
                      <a:pt x="236" y="141"/>
                    </a:lnTo>
                    <a:lnTo>
                      <a:pt x="235" y="137"/>
                    </a:lnTo>
                    <a:lnTo>
                      <a:pt x="234" y="134"/>
                    </a:lnTo>
                    <a:lnTo>
                      <a:pt x="233" y="132"/>
                    </a:lnTo>
                    <a:lnTo>
                      <a:pt x="233" y="130"/>
                    </a:lnTo>
                    <a:lnTo>
                      <a:pt x="232" y="128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86" name="Group 8"/>
              <p:cNvGrpSpPr>
                <a:grpSpLocks/>
              </p:cNvGrpSpPr>
              <p:nvPr/>
            </p:nvGrpSpPr>
            <p:grpSpPr bwMode="auto">
              <a:xfrm>
                <a:off x="392" y="1800"/>
                <a:ext cx="318" cy="606"/>
                <a:chOff x="392" y="1800"/>
                <a:chExt cx="318" cy="606"/>
              </a:xfrm>
            </p:grpSpPr>
            <p:pic>
              <p:nvPicPr>
                <p:cNvPr id="5188" name="Picture 9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2" y="1800"/>
                  <a:ext cx="318" cy="6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189" name="Line 10"/>
                <p:cNvSpPr>
                  <a:spLocks noChangeShapeType="1"/>
                </p:cNvSpPr>
                <p:nvPr/>
              </p:nvSpPr>
              <p:spPr bwMode="auto">
                <a:xfrm>
                  <a:off x="539" y="2043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547" name="Rectangle 11"/>
              <p:cNvSpPr>
                <a:spLocks noChangeArrowheads="1"/>
              </p:cNvSpPr>
              <p:nvPr/>
            </p:nvSpPr>
            <p:spPr bwMode="auto">
              <a:xfrm>
                <a:off x="291" y="2499"/>
                <a:ext cx="52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John</a:t>
                </a:r>
              </a:p>
            </p:txBody>
          </p:sp>
        </p:grpSp>
        <p:grpSp>
          <p:nvGrpSpPr>
            <p:cNvPr id="5127" name="Group 12"/>
            <p:cNvGrpSpPr>
              <a:grpSpLocks/>
            </p:cNvGrpSpPr>
            <p:nvPr/>
          </p:nvGrpSpPr>
          <p:grpSpPr bwMode="auto">
            <a:xfrm>
              <a:off x="2736" y="1680"/>
              <a:ext cx="651" cy="1023"/>
              <a:chOff x="2403" y="1824"/>
              <a:chExt cx="651" cy="1023"/>
            </a:xfrm>
          </p:grpSpPr>
          <p:grpSp>
            <p:nvGrpSpPr>
              <p:cNvPr id="5180" name="Group 13"/>
              <p:cNvGrpSpPr>
                <a:grpSpLocks/>
              </p:cNvGrpSpPr>
              <p:nvPr/>
            </p:nvGrpSpPr>
            <p:grpSpPr bwMode="auto">
              <a:xfrm>
                <a:off x="2448" y="1824"/>
                <a:ext cx="606" cy="660"/>
                <a:chOff x="2253" y="765"/>
                <a:chExt cx="606" cy="660"/>
              </a:xfrm>
            </p:grpSpPr>
            <p:pic>
              <p:nvPicPr>
                <p:cNvPr id="5182" name="Picture 14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53" y="765"/>
                  <a:ext cx="606" cy="6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183" name="Freeform 15"/>
                <p:cNvSpPr>
                  <a:spLocks/>
                </p:cNvSpPr>
                <p:nvPr/>
              </p:nvSpPr>
              <p:spPr bwMode="auto">
                <a:xfrm>
                  <a:off x="2372" y="1285"/>
                  <a:ext cx="366" cy="140"/>
                </a:xfrm>
                <a:custGeom>
                  <a:avLst/>
                  <a:gdLst>
                    <a:gd name="T0" fmla="*/ 189 w 366"/>
                    <a:gd name="T1" fmla="*/ 127 h 140"/>
                    <a:gd name="T2" fmla="*/ 188 w 366"/>
                    <a:gd name="T3" fmla="*/ 133 h 140"/>
                    <a:gd name="T4" fmla="*/ 182 w 366"/>
                    <a:gd name="T5" fmla="*/ 88 h 140"/>
                    <a:gd name="T6" fmla="*/ 176 w 366"/>
                    <a:gd name="T7" fmla="*/ 85 h 140"/>
                    <a:gd name="T8" fmla="*/ 164 w 366"/>
                    <a:gd name="T9" fmla="*/ 104 h 140"/>
                    <a:gd name="T10" fmla="*/ 125 w 366"/>
                    <a:gd name="T11" fmla="*/ 108 h 140"/>
                    <a:gd name="T12" fmla="*/ 112 w 366"/>
                    <a:gd name="T13" fmla="*/ 95 h 140"/>
                    <a:gd name="T14" fmla="*/ 93 w 366"/>
                    <a:gd name="T15" fmla="*/ 91 h 140"/>
                    <a:gd name="T16" fmla="*/ 75 w 366"/>
                    <a:gd name="T17" fmla="*/ 75 h 140"/>
                    <a:gd name="T18" fmla="*/ 73 w 366"/>
                    <a:gd name="T19" fmla="*/ 70 h 140"/>
                    <a:gd name="T20" fmla="*/ 59 w 366"/>
                    <a:gd name="T21" fmla="*/ 82 h 140"/>
                    <a:gd name="T22" fmla="*/ 47 w 366"/>
                    <a:gd name="T23" fmla="*/ 60 h 140"/>
                    <a:gd name="T24" fmla="*/ 31 w 366"/>
                    <a:gd name="T25" fmla="*/ 76 h 140"/>
                    <a:gd name="T26" fmla="*/ 21 w 366"/>
                    <a:gd name="T27" fmla="*/ 27 h 140"/>
                    <a:gd name="T28" fmla="*/ 10 w 366"/>
                    <a:gd name="T29" fmla="*/ 44 h 140"/>
                    <a:gd name="T30" fmla="*/ 0 w 366"/>
                    <a:gd name="T31" fmla="*/ 73 h 140"/>
                    <a:gd name="T32" fmla="*/ 7 w 366"/>
                    <a:gd name="T33" fmla="*/ 63 h 140"/>
                    <a:gd name="T34" fmla="*/ 40 w 366"/>
                    <a:gd name="T35" fmla="*/ 47 h 140"/>
                    <a:gd name="T36" fmla="*/ 88 w 366"/>
                    <a:gd name="T37" fmla="*/ 92 h 140"/>
                    <a:gd name="T38" fmla="*/ 93 w 366"/>
                    <a:gd name="T39" fmla="*/ 125 h 140"/>
                    <a:gd name="T40" fmla="*/ 67 w 366"/>
                    <a:gd name="T41" fmla="*/ 131 h 140"/>
                    <a:gd name="T42" fmla="*/ 104 w 366"/>
                    <a:gd name="T43" fmla="*/ 132 h 140"/>
                    <a:gd name="T44" fmla="*/ 120 w 366"/>
                    <a:gd name="T45" fmla="*/ 93 h 140"/>
                    <a:gd name="T46" fmla="*/ 128 w 366"/>
                    <a:gd name="T47" fmla="*/ 100 h 140"/>
                    <a:gd name="T48" fmla="*/ 157 w 366"/>
                    <a:gd name="T49" fmla="*/ 116 h 140"/>
                    <a:gd name="T50" fmla="*/ 186 w 366"/>
                    <a:gd name="T51" fmla="*/ 83 h 140"/>
                    <a:gd name="T52" fmla="*/ 190 w 366"/>
                    <a:gd name="T53" fmla="*/ 79 h 140"/>
                    <a:gd name="T54" fmla="*/ 196 w 366"/>
                    <a:gd name="T55" fmla="*/ 115 h 140"/>
                    <a:gd name="T56" fmla="*/ 222 w 366"/>
                    <a:gd name="T57" fmla="*/ 70 h 140"/>
                    <a:gd name="T58" fmla="*/ 251 w 366"/>
                    <a:gd name="T59" fmla="*/ 69 h 140"/>
                    <a:gd name="T60" fmla="*/ 290 w 366"/>
                    <a:gd name="T61" fmla="*/ 74 h 140"/>
                    <a:gd name="T62" fmla="*/ 307 w 366"/>
                    <a:gd name="T63" fmla="*/ 61 h 140"/>
                    <a:gd name="T64" fmla="*/ 294 w 366"/>
                    <a:gd name="T65" fmla="*/ 82 h 140"/>
                    <a:gd name="T66" fmla="*/ 327 w 366"/>
                    <a:gd name="T67" fmla="*/ 82 h 140"/>
                    <a:gd name="T68" fmla="*/ 353 w 366"/>
                    <a:gd name="T69" fmla="*/ 45 h 140"/>
                    <a:gd name="T70" fmla="*/ 361 w 366"/>
                    <a:gd name="T71" fmla="*/ 0 h 140"/>
                    <a:gd name="T72" fmla="*/ 344 w 366"/>
                    <a:gd name="T73" fmla="*/ 23 h 140"/>
                    <a:gd name="T74" fmla="*/ 316 w 366"/>
                    <a:gd name="T75" fmla="*/ 43 h 140"/>
                    <a:gd name="T76" fmla="*/ 272 w 366"/>
                    <a:gd name="T77" fmla="*/ 57 h 140"/>
                    <a:gd name="T78" fmla="*/ 284 w 366"/>
                    <a:gd name="T79" fmla="*/ 78 h 140"/>
                    <a:gd name="T80" fmla="*/ 284 w 366"/>
                    <a:gd name="T81" fmla="*/ 53 h 140"/>
                    <a:gd name="T82" fmla="*/ 312 w 366"/>
                    <a:gd name="T83" fmla="*/ 44 h 140"/>
                    <a:gd name="T84" fmla="*/ 324 w 366"/>
                    <a:gd name="T85" fmla="*/ 75 h 140"/>
                    <a:gd name="T86" fmla="*/ 331 w 366"/>
                    <a:gd name="T87" fmla="*/ 12 h 140"/>
                    <a:gd name="T88" fmla="*/ 322 w 366"/>
                    <a:gd name="T89" fmla="*/ 38 h 140"/>
                    <a:gd name="T90" fmla="*/ 311 w 366"/>
                    <a:gd name="T91" fmla="*/ 61 h 140"/>
                    <a:gd name="T92" fmla="*/ 340 w 366"/>
                    <a:gd name="T93" fmla="*/ 51 h 140"/>
                    <a:gd name="T94" fmla="*/ 311 w 366"/>
                    <a:gd name="T95" fmla="*/ 75 h 140"/>
                    <a:gd name="T96" fmla="*/ 299 w 366"/>
                    <a:gd name="T97" fmla="*/ 59 h 140"/>
                    <a:gd name="T98" fmla="*/ 283 w 366"/>
                    <a:gd name="T99" fmla="*/ 54 h 140"/>
                    <a:gd name="T100" fmla="*/ 257 w 366"/>
                    <a:gd name="T101" fmla="*/ 64 h 140"/>
                    <a:gd name="T102" fmla="*/ 239 w 366"/>
                    <a:gd name="T103" fmla="*/ 33 h 140"/>
                    <a:gd name="T104" fmla="*/ 203 w 366"/>
                    <a:gd name="T105" fmla="*/ 52 h 140"/>
                    <a:gd name="T106" fmla="*/ 157 w 366"/>
                    <a:gd name="T107" fmla="*/ 66 h 140"/>
                    <a:gd name="T108" fmla="*/ 115 w 366"/>
                    <a:gd name="T109" fmla="*/ 75 h 140"/>
                    <a:gd name="T110" fmla="*/ 93 w 366"/>
                    <a:gd name="T111" fmla="*/ 101 h 140"/>
                    <a:gd name="T112" fmla="*/ 82 w 366"/>
                    <a:gd name="T113" fmla="*/ 115 h 140"/>
                    <a:gd name="T114" fmla="*/ 90 w 366"/>
                    <a:gd name="T115" fmla="*/ 88 h 140"/>
                    <a:gd name="T116" fmla="*/ 112 w 366"/>
                    <a:gd name="T117" fmla="*/ 113 h 140"/>
                    <a:gd name="T118" fmla="*/ 169 w 366"/>
                    <a:gd name="T119" fmla="*/ 117 h 140"/>
                    <a:gd name="T120" fmla="*/ 192 w 366"/>
                    <a:gd name="T121" fmla="*/ 88 h 14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366" h="140">
                      <a:moveTo>
                        <a:pt x="196" y="75"/>
                      </a:moveTo>
                      <a:lnTo>
                        <a:pt x="195" y="86"/>
                      </a:lnTo>
                      <a:lnTo>
                        <a:pt x="194" y="95"/>
                      </a:lnTo>
                      <a:lnTo>
                        <a:pt x="192" y="103"/>
                      </a:lnTo>
                      <a:lnTo>
                        <a:pt x="191" y="111"/>
                      </a:lnTo>
                      <a:lnTo>
                        <a:pt x="190" y="117"/>
                      </a:lnTo>
                      <a:lnTo>
                        <a:pt x="190" y="123"/>
                      </a:lnTo>
                      <a:lnTo>
                        <a:pt x="189" y="127"/>
                      </a:lnTo>
                      <a:lnTo>
                        <a:pt x="189" y="130"/>
                      </a:lnTo>
                      <a:lnTo>
                        <a:pt x="189" y="133"/>
                      </a:lnTo>
                      <a:lnTo>
                        <a:pt x="188" y="135"/>
                      </a:lnTo>
                      <a:lnTo>
                        <a:pt x="188" y="136"/>
                      </a:lnTo>
                      <a:lnTo>
                        <a:pt x="188" y="137"/>
                      </a:lnTo>
                      <a:lnTo>
                        <a:pt x="188" y="136"/>
                      </a:lnTo>
                      <a:lnTo>
                        <a:pt x="188" y="135"/>
                      </a:lnTo>
                      <a:lnTo>
                        <a:pt x="188" y="133"/>
                      </a:lnTo>
                      <a:lnTo>
                        <a:pt x="188" y="131"/>
                      </a:lnTo>
                      <a:lnTo>
                        <a:pt x="188" y="129"/>
                      </a:lnTo>
                      <a:lnTo>
                        <a:pt x="188" y="123"/>
                      </a:lnTo>
                      <a:lnTo>
                        <a:pt x="188" y="116"/>
                      </a:lnTo>
                      <a:lnTo>
                        <a:pt x="187" y="109"/>
                      </a:lnTo>
                      <a:lnTo>
                        <a:pt x="186" y="102"/>
                      </a:lnTo>
                      <a:lnTo>
                        <a:pt x="185" y="95"/>
                      </a:lnTo>
                      <a:lnTo>
                        <a:pt x="182" y="88"/>
                      </a:lnTo>
                      <a:lnTo>
                        <a:pt x="181" y="86"/>
                      </a:lnTo>
                      <a:lnTo>
                        <a:pt x="180" y="83"/>
                      </a:lnTo>
                      <a:lnTo>
                        <a:pt x="179" y="82"/>
                      </a:lnTo>
                      <a:lnTo>
                        <a:pt x="178" y="82"/>
                      </a:lnTo>
                      <a:lnTo>
                        <a:pt x="177" y="82"/>
                      </a:lnTo>
                      <a:lnTo>
                        <a:pt x="177" y="83"/>
                      </a:lnTo>
                      <a:lnTo>
                        <a:pt x="177" y="84"/>
                      </a:lnTo>
                      <a:lnTo>
                        <a:pt x="176" y="85"/>
                      </a:lnTo>
                      <a:lnTo>
                        <a:pt x="175" y="89"/>
                      </a:lnTo>
                      <a:lnTo>
                        <a:pt x="174" y="94"/>
                      </a:lnTo>
                      <a:lnTo>
                        <a:pt x="174" y="99"/>
                      </a:lnTo>
                      <a:lnTo>
                        <a:pt x="173" y="103"/>
                      </a:lnTo>
                      <a:lnTo>
                        <a:pt x="173" y="105"/>
                      </a:lnTo>
                      <a:lnTo>
                        <a:pt x="172" y="107"/>
                      </a:lnTo>
                      <a:lnTo>
                        <a:pt x="168" y="106"/>
                      </a:lnTo>
                      <a:lnTo>
                        <a:pt x="164" y="104"/>
                      </a:lnTo>
                      <a:lnTo>
                        <a:pt x="156" y="103"/>
                      </a:lnTo>
                      <a:lnTo>
                        <a:pt x="149" y="103"/>
                      </a:lnTo>
                      <a:lnTo>
                        <a:pt x="144" y="103"/>
                      </a:lnTo>
                      <a:lnTo>
                        <a:pt x="139" y="104"/>
                      </a:lnTo>
                      <a:lnTo>
                        <a:pt x="134" y="105"/>
                      </a:lnTo>
                      <a:lnTo>
                        <a:pt x="131" y="106"/>
                      </a:lnTo>
                      <a:lnTo>
                        <a:pt x="128" y="107"/>
                      </a:lnTo>
                      <a:lnTo>
                        <a:pt x="125" y="108"/>
                      </a:lnTo>
                      <a:lnTo>
                        <a:pt x="122" y="108"/>
                      </a:lnTo>
                      <a:lnTo>
                        <a:pt x="120" y="107"/>
                      </a:lnTo>
                      <a:lnTo>
                        <a:pt x="118" y="106"/>
                      </a:lnTo>
                      <a:lnTo>
                        <a:pt x="117" y="104"/>
                      </a:lnTo>
                      <a:lnTo>
                        <a:pt x="116" y="102"/>
                      </a:lnTo>
                      <a:lnTo>
                        <a:pt x="115" y="100"/>
                      </a:lnTo>
                      <a:lnTo>
                        <a:pt x="114" y="98"/>
                      </a:lnTo>
                      <a:lnTo>
                        <a:pt x="112" y="95"/>
                      </a:lnTo>
                      <a:lnTo>
                        <a:pt x="111" y="91"/>
                      </a:lnTo>
                      <a:lnTo>
                        <a:pt x="109" y="88"/>
                      </a:lnTo>
                      <a:lnTo>
                        <a:pt x="108" y="83"/>
                      </a:lnTo>
                      <a:lnTo>
                        <a:pt x="105" y="84"/>
                      </a:lnTo>
                      <a:lnTo>
                        <a:pt x="102" y="86"/>
                      </a:lnTo>
                      <a:lnTo>
                        <a:pt x="99" y="88"/>
                      </a:lnTo>
                      <a:lnTo>
                        <a:pt x="96" y="90"/>
                      </a:lnTo>
                      <a:lnTo>
                        <a:pt x="93" y="91"/>
                      </a:lnTo>
                      <a:lnTo>
                        <a:pt x="90" y="92"/>
                      </a:lnTo>
                      <a:lnTo>
                        <a:pt x="87" y="92"/>
                      </a:lnTo>
                      <a:lnTo>
                        <a:pt x="84" y="91"/>
                      </a:lnTo>
                      <a:lnTo>
                        <a:pt x="80" y="88"/>
                      </a:lnTo>
                      <a:lnTo>
                        <a:pt x="77" y="85"/>
                      </a:lnTo>
                      <a:lnTo>
                        <a:pt x="76" y="82"/>
                      </a:lnTo>
                      <a:lnTo>
                        <a:pt x="75" y="78"/>
                      </a:lnTo>
                      <a:lnTo>
                        <a:pt x="75" y="75"/>
                      </a:lnTo>
                      <a:lnTo>
                        <a:pt x="75" y="71"/>
                      </a:lnTo>
                      <a:lnTo>
                        <a:pt x="75" y="68"/>
                      </a:lnTo>
                      <a:lnTo>
                        <a:pt x="76" y="66"/>
                      </a:lnTo>
                      <a:lnTo>
                        <a:pt x="77" y="64"/>
                      </a:lnTo>
                      <a:lnTo>
                        <a:pt x="76" y="65"/>
                      </a:lnTo>
                      <a:lnTo>
                        <a:pt x="75" y="66"/>
                      </a:lnTo>
                      <a:lnTo>
                        <a:pt x="75" y="68"/>
                      </a:lnTo>
                      <a:lnTo>
                        <a:pt x="73" y="70"/>
                      </a:lnTo>
                      <a:lnTo>
                        <a:pt x="72" y="72"/>
                      </a:lnTo>
                      <a:lnTo>
                        <a:pt x="70" y="75"/>
                      </a:lnTo>
                      <a:lnTo>
                        <a:pt x="68" y="78"/>
                      </a:lnTo>
                      <a:lnTo>
                        <a:pt x="66" y="82"/>
                      </a:lnTo>
                      <a:lnTo>
                        <a:pt x="63" y="86"/>
                      </a:lnTo>
                      <a:lnTo>
                        <a:pt x="60" y="91"/>
                      </a:lnTo>
                      <a:lnTo>
                        <a:pt x="59" y="87"/>
                      </a:lnTo>
                      <a:lnTo>
                        <a:pt x="59" y="82"/>
                      </a:lnTo>
                      <a:lnTo>
                        <a:pt x="59" y="73"/>
                      </a:lnTo>
                      <a:lnTo>
                        <a:pt x="58" y="68"/>
                      </a:lnTo>
                      <a:lnTo>
                        <a:pt x="57" y="64"/>
                      </a:lnTo>
                      <a:lnTo>
                        <a:pt x="55" y="61"/>
                      </a:lnTo>
                      <a:lnTo>
                        <a:pt x="52" y="59"/>
                      </a:lnTo>
                      <a:lnTo>
                        <a:pt x="50" y="59"/>
                      </a:lnTo>
                      <a:lnTo>
                        <a:pt x="48" y="59"/>
                      </a:lnTo>
                      <a:lnTo>
                        <a:pt x="47" y="60"/>
                      </a:lnTo>
                      <a:lnTo>
                        <a:pt x="45" y="61"/>
                      </a:lnTo>
                      <a:lnTo>
                        <a:pt x="43" y="63"/>
                      </a:lnTo>
                      <a:lnTo>
                        <a:pt x="42" y="64"/>
                      </a:lnTo>
                      <a:lnTo>
                        <a:pt x="38" y="68"/>
                      </a:lnTo>
                      <a:lnTo>
                        <a:pt x="35" y="72"/>
                      </a:lnTo>
                      <a:lnTo>
                        <a:pt x="34" y="74"/>
                      </a:lnTo>
                      <a:lnTo>
                        <a:pt x="32" y="75"/>
                      </a:lnTo>
                      <a:lnTo>
                        <a:pt x="31" y="76"/>
                      </a:lnTo>
                      <a:lnTo>
                        <a:pt x="30" y="77"/>
                      </a:lnTo>
                      <a:lnTo>
                        <a:pt x="29" y="76"/>
                      </a:lnTo>
                      <a:lnTo>
                        <a:pt x="28" y="75"/>
                      </a:lnTo>
                      <a:lnTo>
                        <a:pt x="24" y="68"/>
                      </a:lnTo>
                      <a:lnTo>
                        <a:pt x="22" y="60"/>
                      </a:lnTo>
                      <a:lnTo>
                        <a:pt x="21" y="52"/>
                      </a:lnTo>
                      <a:lnTo>
                        <a:pt x="20" y="44"/>
                      </a:lnTo>
                      <a:lnTo>
                        <a:pt x="21" y="27"/>
                      </a:lnTo>
                      <a:lnTo>
                        <a:pt x="21" y="19"/>
                      </a:lnTo>
                      <a:lnTo>
                        <a:pt x="20" y="11"/>
                      </a:lnTo>
                      <a:lnTo>
                        <a:pt x="18" y="17"/>
                      </a:lnTo>
                      <a:lnTo>
                        <a:pt x="17" y="24"/>
                      </a:lnTo>
                      <a:lnTo>
                        <a:pt x="15" y="29"/>
                      </a:lnTo>
                      <a:lnTo>
                        <a:pt x="13" y="34"/>
                      </a:lnTo>
                      <a:lnTo>
                        <a:pt x="12" y="39"/>
                      </a:lnTo>
                      <a:lnTo>
                        <a:pt x="10" y="44"/>
                      </a:lnTo>
                      <a:lnTo>
                        <a:pt x="9" y="48"/>
                      </a:lnTo>
                      <a:lnTo>
                        <a:pt x="8" y="52"/>
                      </a:lnTo>
                      <a:lnTo>
                        <a:pt x="7" y="55"/>
                      </a:lnTo>
                      <a:lnTo>
                        <a:pt x="6" y="58"/>
                      </a:lnTo>
                      <a:lnTo>
                        <a:pt x="4" y="64"/>
                      </a:lnTo>
                      <a:lnTo>
                        <a:pt x="2" y="68"/>
                      </a:lnTo>
                      <a:lnTo>
                        <a:pt x="2" y="71"/>
                      </a:lnTo>
                      <a:lnTo>
                        <a:pt x="0" y="73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4"/>
                      </a:lnTo>
                      <a:lnTo>
                        <a:pt x="0" y="73"/>
                      </a:lnTo>
                      <a:lnTo>
                        <a:pt x="1" y="72"/>
                      </a:lnTo>
                      <a:lnTo>
                        <a:pt x="2" y="70"/>
                      </a:lnTo>
                      <a:lnTo>
                        <a:pt x="3" y="68"/>
                      </a:lnTo>
                      <a:lnTo>
                        <a:pt x="7" y="63"/>
                      </a:lnTo>
                      <a:lnTo>
                        <a:pt x="12" y="57"/>
                      </a:lnTo>
                      <a:lnTo>
                        <a:pt x="18" y="52"/>
                      </a:lnTo>
                      <a:lnTo>
                        <a:pt x="21" y="50"/>
                      </a:lnTo>
                      <a:lnTo>
                        <a:pt x="24" y="48"/>
                      </a:lnTo>
                      <a:lnTo>
                        <a:pt x="28" y="47"/>
                      </a:lnTo>
                      <a:lnTo>
                        <a:pt x="32" y="46"/>
                      </a:lnTo>
                      <a:lnTo>
                        <a:pt x="36" y="46"/>
                      </a:lnTo>
                      <a:lnTo>
                        <a:pt x="40" y="47"/>
                      </a:lnTo>
                      <a:lnTo>
                        <a:pt x="45" y="48"/>
                      </a:lnTo>
                      <a:lnTo>
                        <a:pt x="50" y="51"/>
                      </a:lnTo>
                      <a:lnTo>
                        <a:pt x="55" y="54"/>
                      </a:lnTo>
                      <a:lnTo>
                        <a:pt x="60" y="59"/>
                      </a:lnTo>
                      <a:lnTo>
                        <a:pt x="69" y="68"/>
                      </a:lnTo>
                      <a:lnTo>
                        <a:pt x="77" y="77"/>
                      </a:lnTo>
                      <a:lnTo>
                        <a:pt x="83" y="85"/>
                      </a:lnTo>
                      <a:lnTo>
                        <a:pt x="88" y="92"/>
                      </a:lnTo>
                      <a:lnTo>
                        <a:pt x="92" y="98"/>
                      </a:lnTo>
                      <a:lnTo>
                        <a:pt x="95" y="104"/>
                      </a:lnTo>
                      <a:lnTo>
                        <a:pt x="97" y="109"/>
                      </a:lnTo>
                      <a:lnTo>
                        <a:pt x="97" y="113"/>
                      </a:lnTo>
                      <a:lnTo>
                        <a:pt x="97" y="117"/>
                      </a:lnTo>
                      <a:lnTo>
                        <a:pt x="97" y="120"/>
                      </a:lnTo>
                      <a:lnTo>
                        <a:pt x="95" y="123"/>
                      </a:lnTo>
                      <a:lnTo>
                        <a:pt x="93" y="125"/>
                      </a:lnTo>
                      <a:lnTo>
                        <a:pt x="91" y="126"/>
                      </a:lnTo>
                      <a:lnTo>
                        <a:pt x="88" y="128"/>
                      </a:lnTo>
                      <a:lnTo>
                        <a:pt x="86" y="129"/>
                      </a:lnTo>
                      <a:lnTo>
                        <a:pt x="83" y="130"/>
                      </a:lnTo>
                      <a:lnTo>
                        <a:pt x="77" y="131"/>
                      </a:lnTo>
                      <a:lnTo>
                        <a:pt x="72" y="131"/>
                      </a:lnTo>
                      <a:lnTo>
                        <a:pt x="68" y="131"/>
                      </a:lnTo>
                      <a:lnTo>
                        <a:pt x="67" y="131"/>
                      </a:lnTo>
                      <a:lnTo>
                        <a:pt x="68" y="131"/>
                      </a:lnTo>
                      <a:lnTo>
                        <a:pt x="70" y="132"/>
                      </a:lnTo>
                      <a:lnTo>
                        <a:pt x="74" y="133"/>
                      </a:lnTo>
                      <a:lnTo>
                        <a:pt x="78" y="134"/>
                      </a:lnTo>
                      <a:lnTo>
                        <a:pt x="84" y="135"/>
                      </a:lnTo>
                      <a:lnTo>
                        <a:pt x="91" y="137"/>
                      </a:lnTo>
                      <a:lnTo>
                        <a:pt x="100" y="139"/>
                      </a:lnTo>
                      <a:lnTo>
                        <a:pt x="104" y="132"/>
                      </a:lnTo>
                      <a:lnTo>
                        <a:pt x="108" y="125"/>
                      </a:lnTo>
                      <a:lnTo>
                        <a:pt x="111" y="118"/>
                      </a:lnTo>
                      <a:lnTo>
                        <a:pt x="114" y="112"/>
                      </a:lnTo>
                      <a:lnTo>
                        <a:pt x="115" y="107"/>
                      </a:lnTo>
                      <a:lnTo>
                        <a:pt x="117" y="102"/>
                      </a:lnTo>
                      <a:lnTo>
                        <a:pt x="118" y="98"/>
                      </a:lnTo>
                      <a:lnTo>
                        <a:pt x="119" y="95"/>
                      </a:lnTo>
                      <a:lnTo>
                        <a:pt x="120" y="93"/>
                      </a:lnTo>
                      <a:lnTo>
                        <a:pt x="121" y="93"/>
                      </a:lnTo>
                      <a:lnTo>
                        <a:pt x="122" y="93"/>
                      </a:lnTo>
                      <a:lnTo>
                        <a:pt x="123" y="93"/>
                      </a:lnTo>
                      <a:lnTo>
                        <a:pt x="124" y="94"/>
                      </a:lnTo>
                      <a:lnTo>
                        <a:pt x="125" y="94"/>
                      </a:lnTo>
                      <a:lnTo>
                        <a:pt x="125" y="96"/>
                      </a:lnTo>
                      <a:lnTo>
                        <a:pt x="127" y="98"/>
                      </a:lnTo>
                      <a:lnTo>
                        <a:pt x="128" y="100"/>
                      </a:lnTo>
                      <a:lnTo>
                        <a:pt x="130" y="103"/>
                      </a:lnTo>
                      <a:lnTo>
                        <a:pt x="131" y="106"/>
                      </a:lnTo>
                      <a:lnTo>
                        <a:pt x="133" y="109"/>
                      </a:lnTo>
                      <a:lnTo>
                        <a:pt x="135" y="113"/>
                      </a:lnTo>
                      <a:lnTo>
                        <a:pt x="137" y="118"/>
                      </a:lnTo>
                      <a:lnTo>
                        <a:pt x="140" y="123"/>
                      </a:lnTo>
                      <a:lnTo>
                        <a:pt x="149" y="120"/>
                      </a:lnTo>
                      <a:lnTo>
                        <a:pt x="157" y="116"/>
                      </a:lnTo>
                      <a:lnTo>
                        <a:pt x="165" y="112"/>
                      </a:lnTo>
                      <a:lnTo>
                        <a:pt x="169" y="110"/>
                      </a:lnTo>
                      <a:lnTo>
                        <a:pt x="172" y="107"/>
                      </a:lnTo>
                      <a:lnTo>
                        <a:pt x="177" y="102"/>
                      </a:lnTo>
                      <a:lnTo>
                        <a:pt x="180" y="97"/>
                      </a:lnTo>
                      <a:lnTo>
                        <a:pt x="183" y="92"/>
                      </a:lnTo>
                      <a:lnTo>
                        <a:pt x="185" y="87"/>
                      </a:lnTo>
                      <a:lnTo>
                        <a:pt x="186" y="83"/>
                      </a:lnTo>
                      <a:lnTo>
                        <a:pt x="187" y="79"/>
                      </a:lnTo>
                      <a:lnTo>
                        <a:pt x="188" y="76"/>
                      </a:lnTo>
                      <a:lnTo>
                        <a:pt x="188" y="74"/>
                      </a:lnTo>
                      <a:lnTo>
                        <a:pt x="189" y="73"/>
                      </a:lnTo>
                      <a:lnTo>
                        <a:pt x="189" y="74"/>
                      </a:lnTo>
                      <a:lnTo>
                        <a:pt x="189" y="76"/>
                      </a:lnTo>
                      <a:lnTo>
                        <a:pt x="189" y="77"/>
                      </a:lnTo>
                      <a:lnTo>
                        <a:pt x="190" y="79"/>
                      </a:lnTo>
                      <a:lnTo>
                        <a:pt x="190" y="82"/>
                      </a:lnTo>
                      <a:lnTo>
                        <a:pt x="190" y="85"/>
                      </a:lnTo>
                      <a:lnTo>
                        <a:pt x="191" y="89"/>
                      </a:lnTo>
                      <a:lnTo>
                        <a:pt x="192" y="93"/>
                      </a:lnTo>
                      <a:lnTo>
                        <a:pt x="193" y="97"/>
                      </a:lnTo>
                      <a:lnTo>
                        <a:pt x="194" y="103"/>
                      </a:lnTo>
                      <a:lnTo>
                        <a:pt x="195" y="109"/>
                      </a:lnTo>
                      <a:lnTo>
                        <a:pt x="196" y="115"/>
                      </a:lnTo>
                      <a:lnTo>
                        <a:pt x="200" y="109"/>
                      </a:lnTo>
                      <a:lnTo>
                        <a:pt x="203" y="102"/>
                      </a:lnTo>
                      <a:lnTo>
                        <a:pt x="206" y="95"/>
                      </a:lnTo>
                      <a:lnTo>
                        <a:pt x="209" y="88"/>
                      </a:lnTo>
                      <a:lnTo>
                        <a:pt x="213" y="81"/>
                      </a:lnTo>
                      <a:lnTo>
                        <a:pt x="217" y="75"/>
                      </a:lnTo>
                      <a:lnTo>
                        <a:pt x="219" y="73"/>
                      </a:lnTo>
                      <a:lnTo>
                        <a:pt x="222" y="70"/>
                      </a:lnTo>
                      <a:lnTo>
                        <a:pt x="225" y="69"/>
                      </a:lnTo>
                      <a:lnTo>
                        <a:pt x="228" y="67"/>
                      </a:lnTo>
                      <a:lnTo>
                        <a:pt x="231" y="66"/>
                      </a:lnTo>
                      <a:lnTo>
                        <a:pt x="235" y="66"/>
                      </a:lnTo>
                      <a:lnTo>
                        <a:pt x="239" y="66"/>
                      </a:lnTo>
                      <a:lnTo>
                        <a:pt x="242" y="67"/>
                      </a:lnTo>
                      <a:lnTo>
                        <a:pt x="246" y="68"/>
                      </a:lnTo>
                      <a:lnTo>
                        <a:pt x="251" y="69"/>
                      </a:lnTo>
                      <a:lnTo>
                        <a:pt x="258" y="73"/>
                      </a:lnTo>
                      <a:lnTo>
                        <a:pt x="266" y="77"/>
                      </a:lnTo>
                      <a:lnTo>
                        <a:pt x="271" y="80"/>
                      </a:lnTo>
                      <a:lnTo>
                        <a:pt x="273" y="81"/>
                      </a:lnTo>
                      <a:lnTo>
                        <a:pt x="275" y="82"/>
                      </a:lnTo>
                      <a:lnTo>
                        <a:pt x="276" y="83"/>
                      </a:lnTo>
                      <a:lnTo>
                        <a:pt x="284" y="78"/>
                      </a:lnTo>
                      <a:lnTo>
                        <a:pt x="290" y="74"/>
                      </a:lnTo>
                      <a:lnTo>
                        <a:pt x="295" y="70"/>
                      </a:lnTo>
                      <a:lnTo>
                        <a:pt x="299" y="67"/>
                      </a:lnTo>
                      <a:lnTo>
                        <a:pt x="302" y="65"/>
                      </a:lnTo>
                      <a:lnTo>
                        <a:pt x="305" y="63"/>
                      </a:lnTo>
                      <a:lnTo>
                        <a:pt x="307" y="62"/>
                      </a:lnTo>
                      <a:lnTo>
                        <a:pt x="307" y="61"/>
                      </a:lnTo>
                      <a:lnTo>
                        <a:pt x="308" y="61"/>
                      </a:lnTo>
                      <a:lnTo>
                        <a:pt x="307" y="61"/>
                      </a:lnTo>
                      <a:lnTo>
                        <a:pt x="306" y="62"/>
                      </a:lnTo>
                      <a:lnTo>
                        <a:pt x="304" y="64"/>
                      </a:lnTo>
                      <a:lnTo>
                        <a:pt x="300" y="67"/>
                      </a:lnTo>
                      <a:lnTo>
                        <a:pt x="297" y="70"/>
                      </a:lnTo>
                      <a:lnTo>
                        <a:pt x="294" y="74"/>
                      </a:lnTo>
                      <a:lnTo>
                        <a:pt x="292" y="78"/>
                      </a:lnTo>
                      <a:lnTo>
                        <a:pt x="292" y="81"/>
                      </a:lnTo>
                      <a:lnTo>
                        <a:pt x="294" y="82"/>
                      </a:lnTo>
                      <a:lnTo>
                        <a:pt x="296" y="83"/>
                      </a:lnTo>
                      <a:lnTo>
                        <a:pt x="297" y="84"/>
                      </a:lnTo>
                      <a:lnTo>
                        <a:pt x="301" y="85"/>
                      </a:lnTo>
                      <a:lnTo>
                        <a:pt x="305" y="85"/>
                      </a:lnTo>
                      <a:lnTo>
                        <a:pt x="310" y="85"/>
                      </a:lnTo>
                      <a:lnTo>
                        <a:pt x="316" y="84"/>
                      </a:lnTo>
                      <a:lnTo>
                        <a:pt x="324" y="83"/>
                      </a:lnTo>
                      <a:lnTo>
                        <a:pt x="327" y="82"/>
                      </a:lnTo>
                      <a:lnTo>
                        <a:pt x="331" y="79"/>
                      </a:lnTo>
                      <a:lnTo>
                        <a:pt x="334" y="77"/>
                      </a:lnTo>
                      <a:lnTo>
                        <a:pt x="337" y="73"/>
                      </a:lnTo>
                      <a:lnTo>
                        <a:pt x="342" y="66"/>
                      </a:lnTo>
                      <a:lnTo>
                        <a:pt x="345" y="62"/>
                      </a:lnTo>
                      <a:lnTo>
                        <a:pt x="348" y="59"/>
                      </a:lnTo>
                      <a:lnTo>
                        <a:pt x="351" y="52"/>
                      </a:lnTo>
                      <a:lnTo>
                        <a:pt x="353" y="45"/>
                      </a:lnTo>
                      <a:lnTo>
                        <a:pt x="360" y="31"/>
                      </a:lnTo>
                      <a:lnTo>
                        <a:pt x="362" y="24"/>
                      </a:lnTo>
                      <a:lnTo>
                        <a:pt x="364" y="17"/>
                      </a:lnTo>
                      <a:lnTo>
                        <a:pt x="365" y="10"/>
                      </a:lnTo>
                      <a:lnTo>
                        <a:pt x="364" y="3"/>
                      </a:lnTo>
                      <a:lnTo>
                        <a:pt x="363" y="1"/>
                      </a:lnTo>
                      <a:lnTo>
                        <a:pt x="362" y="1"/>
                      </a:lnTo>
                      <a:lnTo>
                        <a:pt x="361" y="0"/>
                      </a:lnTo>
                      <a:lnTo>
                        <a:pt x="360" y="1"/>
                      </a:lnTo>
                      <a:lnTo>
                        <a:pt x="359" y="2"/>
                      </a:lnTo>
                      <a:lnTo>
                        <a:pt x="357" y="4"/>
                      </a:lnTo>
                      <a:lnTo>
                        <a:pt x="356" y="6"/>
                      </a:lnTo>
                      <a:lnTo>
                        <a:pt x="354" y="8"/>
                      </a:lnTo>
                      <a:lnTo>
                        <a:pt x="351" y="14"/>
                      </a:lnTo>
                      <a:lnTo>
                        <a:pt x="347" y="19"/>
                      </a:lnTo>
                      <a:lnTo>
                        <a:pt x="344" y="23"/>
                      </a:lnTo>
                      <a:lnTo>
                        <a:pt x="342" y="25"/>
                      </a:lnTo>
                      <a:lnTo>
                        <a:pt x="340" y="27"/>
                      </a:lnTo>
                      <a:lnTo>
                        <a:pt x="335" y="31"/>
                      </a:lnTo>
                      <a:lnTo>
                        <a:pt x="331" y="34"/>
                      </a:lnTo>
                      <a:lnTo>
                        <a:pt x="326" y="37"/>
                      </a:lnTo>
                      <a:lnTo>
                        <a:pt x="323" y="39"/>
                      </a:lnTo>
                      <a:lnTo>
                        <a:pt x="319" y="41"/>
                      </a:lnTo>
                      <a:lnTo>
                        <a:pt x="316" y="43"/>
                      </a:lnTo>
                      <a:lnTo>
                        <a:pt x="309" y="45"/>
                      </a:lnTo>
                      <a:lnTo>
                        <a:pt x="302" y="47"/>
                      </a:lnTo>
                      <a:lnTo>
                        <a:pt x="293" y="47"/>
                      </a:lnTo>
                      <a:lnTo>
                        <a:pt x="288" y="48"/>
                      </a:lnTo>
                      <a:lnTo>
                        <a:pt x="282" y="49"/>
                      </a:lnTo>
                      <a:lnTo>
                        <a:pt x="276" y="50"/>
                      </a:lnTo>
                      <a:lnTo>
                        <a:pt x="268" y="51"/>
                      </a:lnTo>
                      <a:lnTo>
                        <a:pt x="272" y="57"/>
                      </a:lnTo>
                      <a:lnTo>
                        <a:pt x="275" y="62"/>
                      </a:lnTo>
                      <a:lnTo>
                        <a:pt x="277" y="66"/>
                      </a:lnTo>
                      <a:lnTo>
                        <a:pt x="279" y="69"/>
                      </a:lnTo>
                      <a:lnTo>
                        <a:pt x="281" y="72"/>
                      </a:lnTo>
                      <a:lnTo>
                        <a:pt x="282" y="74"/>
                      </a:lnTo>
                      <a:lnTo>
                        <a:pt x="284" y="76"/>
                      </a:lnTo>
                      <a:lnTo>
                        <a:pt x="284" y="77"/>
                      </a:lnTo>
                      <a:lnTo>
                        <a:pt x="284" y="78"/>
                      </a:lnTo>
                      <a:lnTo>
                        <a:pt x="284" y="77"/>
                      </a:lnTo>
                      <a:lnTo>
                        <a:pt x="284" y="76"/>
                      </a:lnTo>
                      <a:lnTo>
                        <a:pt x="284" y="74"/>
                      </a:lnTo>
                      <a:lnTo>
                        <a:pt x="282" y="71"/>
                      </a:lnTo>
                      <a:lnTo>
                        <a:pt x="282" y="67"/>
                      </a:lnTo>
                      <a:lnTo>
                        <a:pt x="282" y="63"/>
                      </a:lnTo>
                      <a:lnTo>
                        <a:pt x="282" y="58"/>
                      </a:lnTo>
                      <a:lnTo>
                        <a:pt x="284" y="53"/>
                      </a:lnTo>
                      <a:lnTo>
                        <a:pt x="287" y="49"/>
                      </a:lnTo>
                      <a:lnTo>
                        <a:pt x="292" y="46"/>
                      </a:lnTo>
                      <a:lnTo>
                        <a:pt x="295" y="45"/>
                      </a:lnTo>
                      <a:lnTo>
                        <a:pt x="299" y="44"/>
                      </a:lnTo>
                      <a:lnTo>
                        <a:pt x="303" y="43"/>
                      </a:lnTo>
                      <a:lnTo>
                        <a:pt x="308" y="43"/>
                      </a:lnTo>
                      <a:lnTo>
                        <a:pt x="310" y="43"/>
                      </a:lnTo>
                      <a:lnTo>
                        <a:pt x="312" y="44"/>
                      </a:lnTo>
                      <a:lnTo>
                        <a:pt x="314" y="45"/>
                      </a:lnTo>
                      <a:lnTo>
                        <a:pt x="315" y="47"/>
                      </a:lnTo>
                      <a:lnTo>
                        <a:pt x="317" y="50"/>
                      </a:lnTo>
                      <a:lnTo>
                        <a:pt x="319" y="55"/>
                      </a:lnTo>
                      <a:lnTo>
                        <a:pt x="320" y="60"/>
                      </a:lnTo>
                      <a:lnTo>
                        <a:pt x="321" y="65"/>
                      </a:lnTo>
                      <a:lnTo>
                        <a:pt x="322" y="70"/>
                      </a:lnTo>
                      <a:lnTo>
                        <a:pt x="324" y="75"/>
                      </a:lnTo>
                      <a:lnTo>
                        <a:pt x="326" y="59"/>
                      </a:lnTo>
                      <a:lnTo>
                        <a:pt x="329" y="43"/>
                      </a:lnTo>
                      <a:lnTo>
                        <a:pt x="331" y="27"/>
                      </a:lnTo>
                      <a:lnTo>
                        <a:pt x="332" y="11"/>
                      </a:lnTo>
                      <a:lnTo>
                        <a:pt x="332" y="10"/>
                      </a:lnTo>
                      <a:lnTo>
                        <a:pt x="332" y="9"/>
                      </a:lnTo>
                      <a:lnTo>
                        <a:pt x="331" y="10"/>
                      </a:lnTo>
                      <a:lnTo>
                        <a:pt x="331" y="12"/>
                      </a:lnTo>
                      <a:lnTo>
                        <a:pt x="331" y="13"/>
                      </a:lnTo>
                      <a:lnTo>
                        <a:pt x="329" y="17"/>
                      </a:lnTo>
                      <a:lnTo>
                        <a:pt x="328" y="22"/>
                      </a:lnTo>
                      <a:lnTo>
                        <a:pt x="327" y="27"/>
                      </a:lnTo>
                      <a:lnTo>
                        <a:pt x="326" y="31"/>
                      </a:lnTo>
                      <a:lnTo>
                        <a:pt x="324" y="33"/>
                      </a:lnTo>
                      <a:lnTo>
                        <a:pt x="324" y="35"/>
                      </a:lnTo>
                      <a:lnTo>
                        <a:pt x="322" y="38"/>
                      </a:lnTo>
                      <a:lnTo>
                        <a:pt x="319" y="42"/>
                      </a:lnTo>
                      <a:lnTo>
                        <a:pt x="312" y="48"/>
                      </a:lnTo>
                      <a:lnTo>
                        <a:pt x="309" y="51"/>
                      </a:lnTo>
                      <a:lnTo>
                        <a:pt x="307" y="54"/>
                      </a:lnTo>
                      <a:lnTo>
                        <a:pt x="307" y="56"/>
                      </a:lnTo>
                      <a:lnTo>
                        <a:pt x="308" y="59"/>
                      </a:lnTo>
                      <a:lnTo>
                        <a:pt x="310" y="60"/>
                      </a:lnTo>
                      <a:lnTo>
                        <a:pt x="311" y="61"/>
                      </a:lnTo>
                      <a:lnTo>
                        <a:pt x="313" y="62"/>
                      </a:lnTo>
                      <a:lnTo>
                        <a:pt x="315" y="62"/>
                      </a:lnTo>
                      <a:lnTo>
                        <a:pt x="319" y="61"/>
                      </a:lnTo>
                      <a:lnTo>
                        <a:pt x="323" y="59"/>
                      </a:lnTo>
                      <a:lnTo>
                        <a:pt x="327" y="57"/>
                      </a:lnTo>
                      <a:lnTo>
                        <a:pt x="331" y="55"/>
                      </a:lnTo>
                      <a:lnTo>
                        <a:pt x="336" y="53"/>
                      </a:lnTo>
                      <a:lnTo>
                        <a:pt x="340" y="51"/>
                      </a:lnTo>
                      <a:lnTo>
                        <a:pt x="336" y="54"/>
                      </a:lnTo>
                      <a:lnTo>
                        <a:pt x="332" y="58"/>
                      </a:lnTo>
                      <a:lnTo>
                        <a:pt x="329" y="62"/>
                      </a:lnTo>
                      <a:lnTo>
                        <a:pt x="325" y="66"/>
                      </a:lnTo>
                      <a:lnTo>
                        <a:pt x="321" y="69"/>
                      </a:lnTo>
                      <a:lnTo>
                        <a:pt x="317" y="72"/>
                      </a:lnTo>
                      <a:lnTo>
                        <a:pt x="313" y="74"/>
                      </a:lnTo>
                      <a:lnTo>
                        <a:pt x="311" y="75"/>
                      </a:lnTo>
                      <a:lnTo>
                        <a:pt x="308" y="75"/>
                      </a:lnTo>
                      <a:lnTo>
                        <a:pt x="306" y="75"/>
                      </a:lnTo>
                      <a:lnTo>
                        <a:pt x="305" y="74"/>
                      </a:lnTo>
                      <a:lnTo>
                        <a:pt x="304" y="73"/>
                      </a:lnTo>
                      <a:lnTo>
                        <a:pt x="302" y="71"/>
                      </a:lnTo>
                      <a:lnTo>
                        <a:pt x="301" y="67"/>
                      </a:lnTo>
                      <a:lnTo>
                        <a:pt x="300" y="63"/>
                      </a:lnTo>
                      <a:lnTo>
                        <a:pt x="299" y="59"/>
                      </a:lnTo>
                      <a:lnTo>
                        <a:pt x="297" y="55"/>
                      </a:lnTo>
                      <a:lnTo>
                        <a:pt x="296" y="53"/>
                      </a:lnTo>
                      <a:lnTo>
                        <a:pt x="295" y="52"/>
                      </a:lnTo>
                      <a:lnTo>
                        <a:pt x="294" y="51"/>
                      </a:lnTo>
                      <a:lnTo>
                        <a:pt x="292" y="51"/>
                      </a:lnTo>
                      <a:lnTo>
                        <a:pt x="289" y="51"/>
                      </a:lnTo>
                      <a:lnTo>
                        <a:pt x="287" y="52"/>
                      </a:lnTo>
                      <a:lnTo>
                        <a:pt x="283" y="54"/>
                      </a:lnTo>
                      <a:lnTo>
                        <a:pt x="279" y="57"/>
                      </a:lnTo>
                      <a:lnTo>
                        <a:pt x="276" y="60"/>
                      </a:lnTo>
                      <a:lnTo>
                        <a:pt x="272" y="64"/>
                      </a:lnTo>
                      <a:lnTo>
                        <a:pt x="268" y="68"/>
                      </a:lnTo>
                      <a:lnTo>
                        <a:pt x="264" y="72"/>
                      </a:lnTo>
                      <a:lnTo>
                        <a:pt x="260" y="75"/>
                      </a:lnTo>
                      <a:lnTo>
                        <a:pt x="258" y="70"/>
                      </a:lnTo>
                      <a:lnTo>
                        <a:pt x="257" y="64"/>
                      </a:lnTo>
                      <a:lnTo>
                        <a:pt x="256" y="58"/>
                      </a:lnTo>
                      <a:lnTo>
                        <a:pt x="255" y="52"/>
                      </a:lnTo>
                      <a:lnTo>
                        <a:pt x="254" y="47"/>
                      </a:lnTo>
                      <a:lnTo>
                        <a:pt x="251" y="42"/>
                      </a:lnTo>
                      <a:lnTo>
                        <a:pt x="249" y="38"/>
                      </a:lnTo>
                      <a:lnTo>
                        <a:pt x="247" y="36"/>
                      </a:lnTo>
                      <a:lnTo>
                        <a:pt x="244" y="35"/>
                      </a:lnTo>
                      <a:lnTo>
                        <a:pt x="239" y="33"/>
                      </a:lnTo>
                      <a:lnTo>
                        <a:pt x="234" y="33"/>
                      </a:lnTo>
                      <a:lnTo>
                        <a:pt x="229" y="33"/>
                      </a:lnTo>
                      <a:lnTo>
                        <a:pt x="225" y="34"/>
                      </a:lnTo>
                      <a:lnTo>
                        <a:pt x="220" y="36"/>
                      </a:lnTo>
                      <a:lnTo>
                        <a:pt x="217" y="38"/>
                      </a:lnTo>
                      <a:lnTo>
                        <a:pt x="213" y="41"/>
                      </a:lnTo>
                      <a:lnTo>
                        <a:pt x="209" y="45"/>
                      </a:lnTo>
                      <a:lnTo>
                        <a:pt x="203" y="52"/>
                      </a:lnTo>
                      <a:lnTo>
                        <a:pt x="197" y="61"/>
                      </a:lnTo>
                      <a:lnTo>
                        <a:pt x="192" y="68"/>
                      </a:lnTo>
                      <a:lnTo>
                        <a:pt x="190" y="72"/>
                      </a:lnTo>
                      <a:lnTo>
                        <a:pt x="188" y="75"/>
                      </a:lnTo>
                      <a:lnTo>
                        <a:pt x="176" y="71"/>
                      </a:lnTo>
                      <a:lnTo>
                        <a:pt x="166" y="68"/>
                      </a:lnTo>
                      <a:lnTo>
                        <a:pt x="162" y="66"/>
                      </a:lnTo>
                      <a:lnTo>
                        <a:pt x="157" y="66"/>
                      </a:lnTo>
                      <a:lnTo>
                        <a:pt x="153" y="65"/>
                      </a:lnTo>
                      <a:lnTo>
                        <a:pt x="148" y="65"/>
                      </a:lnTo>
                      <a:lnTo>
                        <a:pt x="144" y="65"/>
                      </a:lnTo>
                      <a:lnTo>
                        <a:pt x="139" y="66"/>
                      </a:lnTo>
                      <a:lnTo>
                        <a:pt x="134" y="67"/>
                      </a:lnTo>
                      <a:lnTo>
                        <a:pt x="128" y="69"/>
                      </a:lnTo>
                      <a:lnTo>
                        <a:pt x="122" y="71"/>
                      </a:lnTo>
                      <a:lnTo>
                        <a:pt x="115" y="75"/>
                      </a:lnTo>
                      <a:lnTo>
                        <a:pt x="108" y="78"/>
                      </a:lnTo>
                      <a:lnTo>
                        <a:pt x="100" y="83"/>
                      </a:lnTo>
                      <a:lnTo>
                        <a:pt x="98" y="84"/>
                      </a:lnTo>
                      <a:lnTo>
                        <a:pt x="97" y="86"/>
                      </a:lnTo>
                      <a:lnTo>
                        <a:pt x="95" y="88"/>
                      </a:lnTo>
                      <a:lnTo>
                        <a:pt x="95" y="91"/>
                      </a:lnTo>
                      <a:lnTo>
                        <a:pt x="93" y="96"/>
                      </a:lnTo>
                      <a:lnTo>
                        <a:pt x="93" y="101"/>
                      </a:lnTo>
                      <a:lnTo>
                        <a:pt x="92" y="107"/>
                      </a:lnTo>
                      <a:lnTo>
                        <a:pt x="91" y="109"/>
                      </a:lnTo>
                      <a:lnTo>
                        <a:pt x="90" y="111"/>
                      </a:lnTo>
                      <a:lnTo>
                        <a:pt x="89" y="113"/>
                      </a:lnTo>
                      <a:lnTo>
                        <a:pt x="88" y="114"/>
                      </a:lnTo>
                      <a:lnTo>
                        <a:pt x="86" y="115"/>
                      </a:lnTo>
                      <a:lnTo>
                        <a:pt x="84" y="115"/>
                      </a:lnTo>
                      <a:lnTo>
                        <a:pt x="82" y="115"/>
                      </a:lnTo>
                      <a:lnTo>
                        <a:pt x="81" y="114"/>
                      </a:lnTo>
                      <a:lnTo>
                        <a:pt x="80" y="113"/>
                      </a:lnTo>
                      <a:lnTo>
                        <a:pt x="80" y="112"/>
                      </a:lnTo>
                      <a:lnTo>
                        <a:pt x="81" y="108"/>
                      </a:lnTo>
                      <a:lnTo>
                        <a:pt x="83" y="103"/>
                      </a:lnTo>
                      <a:lnTo>
                        <a:pt x="85" y="98"/>
                      </a:lnTo>
                      <a:lnTo>
                        <a:pt x="88" y="93"/>
                      </a:lnTo>
                      <a:lnTo>
                        <a:pt x="90" y="88"/>
                      </a:lnTo>
                      <a:lnTo>
                        <a:pt x="92" y="83"/>
                      </a:lnTo>
                      <a:lnTo>
                        <a:pt x="95" y="88"/>
                      </a:lnTo>
                      <a:lnTo>
                        <a:pt x="97" y="93"/>
                      </a:lnTo>
                      <a:lnTo>
                        <a:pt x="100" y="97"/>
                      </a:lnTo>
                      <a:lnTo>
                        <a:pt x="102" y="103"/>
                      </a:lnTo>
                      <a:lnTo>
                        <a:pt x="105" y="107"/>
                      </a:lnTo>
                      <a:lnTo>
                        <a:pt x="108" y="111"/>
                      </a:lnTo>
                      <a:lnTo>
                        <a:pt x="112" y="113"/>
                      </a:lnTo>
                      <a:lnTo>
                        <a:pt x="114" y="114"/>
                      </a:lnTo>
                      <a:lnTo>
                        <a:pt x="116" y="115"/>
                      </a:lnTo>
                      <a:lnTo>
                        <a:pt x="129" y="117"/>
                      </a:lnTo>
                      <a:lnTo>
                        <a:pt x="139" y="118"/>
                      </a:lnTo>
                      <a:lnTo>
                        <a:pt x="149" y="119"/>
                      </a:lnTo>
                      <a:lnTo>
                        <a:pt x="157" y="119"/>
                      </a:lnTo>
                      <a:lnTo>
                        <a:pt x="164" y="119"/>
                      </a:lnTo>
                      <a:lnTo>
                        <a:pt x="169" y="117"/>
                      </a:lnTo>
                      <a:lnTo>
                        <a:pt x="174" y="116"/>
                      </a:lnTo>
                      <a:lnTo>
                        <a:pt x="178" y="113"/>
                      </a:lnTo>
                      <a:lnTo>
                        <a:pt x="181" y="110"/>
                      </a:lnTo>
                      <a:lnTo>
                        <a:pt x="184" y="107"/>
                      </a:lnTo>
                      <a:lnTo>
                        <a:pt x="186" y="103"/>
                      </a:lnTo>
                      <a:lnTo>
                        <a:pt x="189" y="99"/>
                      </a:lnTo>
                      <a:lnTo>
                        <a:pt x="190" y="94"/>
                      </a:lnTo>
                      <a:lnTo>
                        <a:pt x="192" y="88"/>
                      </a:lnTo>
                      <a:lnTo>
                        <a:pt x="194" y="82"/>
                      </a:lnTo>
                      <a:lnTo>
                        <a:pt x="196" y="75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4" name="Line 16"/>
                <p:cNvSpPr>
                  <a:spLocks noChangeShapeType="1"/>
                </p:cNvSpPr>
                <p:nvPr/>
              </p:nvSpPr>
              <p:spPr bwMode="auto">
                <a:xfrm>
                  <a:off x="2544" y="1056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553" name="Rectangle 17"/>
              <p:cNvSpPr>
                <a:spLocks noChangeArrowheads="1"/>
              </p:cNvSpPr>
              <p:nvPr/>
            </p:nvSpPr>
            <p:spPr bwMode="auto">
              <a:xfrm>
                <a:off x="2403" y="2595"/>
                <a:ext cx="52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Dave</a:t>
                </a:r>
              </a:p>
            </p:txBody>
          </p:sp>
        </p:grpSp>
        <p:grpSp>
          <p:nvGrpSpPr>
            <p:cNvPr id="5128" name="Group 18"/>
            <p:cNvGrpSpPr>
              <a:grpSpLocks/>
            </p:cNvGrpSpPr>
            <p:nvPr/>
          </p:nvGrpSpPr>
          <p:grpSpPr bwMode="auto">
            <a:xfrm>
              <a:off x="1440" y="1632"/>
              <a:ext cx="575" cy="1019"/>
              <a:chOff x="1155" y="1780"/>
              <a:chExt cx="575" cy="1019"/>
            </a:xfrm>
          </p:grpSpPr>
          <p:grpSp>
            <p:nvGrpSpPr>
              <p:cNvPr id="5172" name="Group 19"/>
              <p:cNvGrpSpPr>
                <a:grpSpLocks/>
              </p:cNvGrpSpPr>
              <p:nvPr/>
            </p:nvGrpSpPr>
            <p:grpSpPr bwMode="auto">
              <a:xfrm>
                <a:off x="1252" y="1780"/>
                <a:ext cx="478" cy="526"/>
                <a:chOff x="1057" y="721"/>
                <a:chExt cx="478" cy="526"/>
              </a:xfrm>
            </p:grpSpPr>
            <p:sp>
              <p:nvSpPr>
                <p:cNvPr id="5175" name="Oval 20"/>
                <p:cNvSpPr>
                  <a:spLocks noChangeArrowheads="1"/>
                </p:cNvSpPr>
                <p:nvPr/>
              </p:nvSpPr>
              <p:spPr bwMode="auto">
                <a:xfrm>
                  <a:off x="1057" y="721"/>
                  <a:ext cx="478" cy="526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5176" name="Line 21"/>
                <p:cNvSpPr>
                  <a:spLocks noChangeShapeType="1"/>
                </p:cNvSpPr>
                <p:nvPr/>
              </p:nvSpPr>
              <p:spPr bwMode="auto">
                <a:xfrm>
                  <a:off x="1296" y="864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7" name="Line 22"/>
                <p:cNvSpPr>
                  <a:spLocks noChangeShapeType="1"/>
                </p:cNvSpPr>
                <p:nvPr/>
              </p:nvSpPr>
              <p:spPr bwMode="auto">
                <a:xfrm>
                  <a:off x="1248" y="1104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8" name="Oval 23"/>
                <p:cNvSpPr>
                  <a:spLocks noChangeArrowheads="1"/>
                </p:cNvSpPr>
                <p:nvPr/>
              </p:nvSpPr>
              <p:spPr bwMode="auto">
                <a:xfrm>
                  <a:off x="1201" y="817"/>
                  <a:ext cx="94" cy="14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5179" name="Oval 24"/>
                <p:cNvSpPr>
                  <a:spLocks noChangeArrowheads="1"/>
                </p:cNvSpPr>
                <p:nvPr/>
              </p:nvSpPr>
              <p:spPr bwMode="auto">
                <a:xfrm>
                  <a:off x="1345" y="817"/>
                  <a:ext cx="94" cy="14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sp>
            <p:nvSpPr>
              <p:cNvPr id="65561" name="Rectangle 25"/>
              <p:cNvSpPr>
                <a:spLocks noChangeArrowheads="1"/>
              </p:cNvSpPr>
              <p:nvPr/>
            </p:nvSpPr>
            <p:spPr bwMode="auto">
              <a:xfrm>
                <a:off x="1155" y="2547"/>
                <a:ext cx="52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Mark</a:t>
                </a:r>
              </a:p>
            </p:txBody>
          </p:sp>
          <p:sp>
            <p:nvSpPr>
              <p:cNvPr id="5174" name="Freeform 26"/>
              <p:cNvSpPr>
                <a:spLocks/>
              </p:cNvSpPr>
              <p:nvPr/>
            </p:nvSpPr>
            <p:spPr bwMode="auto">
              <a:xfrm>
                <a:off x="1243" y="2051"/>
                <a:ext cx="467" cy="521"/>
              </a:xfrm>
              <a:custGeom>
                <a:avLst/>
                <a:gdLst>
                  <a:gd name="T0" fmla="*/ 11 w 467"/>
                  <a:gd name="T1" fmla="*/ 133 h 521"/>
                  <a:gd name="T2" fmla="*/ 49 w 467"/>
                  <a:gd name="T3" fmla="*/ 189 h 521"/>
                  <a:gd name="T4" fmla="*/ 57 w 467"/>
                  <a:gd name="T5" fmla="*/ 224 h 521"/>
                  <a:gd name="T6" fmla="*/ 87 w 467"/>
                  <a:gd name="T7" fmla="*/ 263 h 521"/>
                  <a:gd name="T8" fmla="*/ 147 w 467"/>
                  <a:gd name="T9" fmla="*/ 398 h 521"/>
                  <a:gd name="T10" fmla="*/ 132 w 467"/>
                  <a:gd name="T11" fmla="*/ 270 h 521"/>
                  <a:gd name="T12" fmla="*/ 72 w 467"/>
                  <a:gd name="T13" fmla="*/ 168 h 521"/>
                  <a:gd name="T14" fmla="*/ 39 w 467"/>
                  <a:gd name="T15" fmla="*/ 113 h 521"/>
                  <a:gd name="T16" fmla="*/ 32 w 467"/>
                  <a:gd name="T17" fmla="*/ 68 h 521"/>
                  <a:gd name="T18" fmla="*/ 57 w 467"/>
                  <a:gd name="T19" fmla="*/ 174 h 521"/>
                  <a:gd name="T20" fmla="*/ 176 w 467"/>
                  <a:gd name="T21" fmla="*/ 304 h 521"/>
                  <a:gd name="T22" fmla="*/ 183 w 467"/>
                  <a:gd name="T23" fmla="*/ 337 h 521"/>
                  <a:gd name="T24" fmla="*/ 177 w 467"/>
                  <a:gd name="T25" fmla="*/ 373 h 521"/>
                  <a:gd name="T26" fmla="*/ 177 w 467"/>
                  <a:gd name="T27" fmla="*/ 453 h 521"/>
                  <a:gd name="T28" fmla="*/ 197 w 467"/>
                  <a:gd name="T29" fmla="*/ 463 h 521"/>
                  <a:gd name="T30" fmla="*/ 243 w 467"/>
                  <a:gd name="T31" fmla="*/ 388 h 521"/>
                  <a:gd name="T32" fmla="*/ 254 w 467"/>
                  <a:gd name="T33" fmla="*/ 497 h 521"/>
                  <a:gd name="T34" fmla="*/ 264 w 467"/>
                  <a:gd name="T35" fmla="*/ 456 h 521"/>
                  <a:gd name="T36" fmla="*/ 275 w 467"/>
                  <a:gd name="T37" fmla="*/ 284 h 521"/>
                  <a:gd name="T38" fmla="*/ 286 w 467"/>
                  <a:gd name="T39" fmla="*/ 287 h 521"/>
                  <a:gd name="T40" fmla="*/ 297 w 467"/>
                  <a:gd name="T41" fmla="*/ 403 h 521"/>
                  <a:gd name="T42" fmla="*/ 310 w 467"/>
                  <a:gd name="T43" fmla="*/ 406 h 521"/>
                  <a:gd name="T44" fmla="*/ 328 w 467"/>
                  <a:gd name="T45" fmla="*/ 248 h 521"/>
                  <a:gd name="T46" fmla="*/ 394 w 467"/>
                  <a:gd name="T47" fmla="*/ 448 h 521"/>
                  <a:gd name="T48" fmla="*/ 410 w 467"/>
                  <a:gd name="T49" fmla="*/ 294 h 521"/>
                  <a:gd name="T50" fmla="*/ 411 w 467"/>
                  <a:gd name="T51" fmla="*/ 233 h 521"/>
                  <a:gd name="T52" fmla="*/ 403 w 467"/>
                  <a:gd name="T53" fmla="*/ 277 h 521"/>
                  <a:gd name="T54" fmla="*/ 390 w 467"/>
                  <a:gd name="T55" fmla="*/ 273 h 521"/>
                  <a:gd name="T56" fmla="*/ 374 w 467"/>
                  <a:gd name="T57" fmla="*/ 243 h 521"/>
                  <a:gd name="T58" fmla="*/ 367 w 467"/>
                  <a:gd name="T59" fmla="*/ 302 h 521"/>
                  <a:gd name="T60" fmla="*/ 367 w 467"/>
                  <a:gd name="T61" fmla="*/ 226 h 521"/>
                  <a:gd name="T62" fmla="*/ 406 w 467"/>
                  <a:gd name="T63" fmla="*/ 136 h 521"/>
                  <a:gd name="T64" fmla="*/ 402 w 467"/>
                  <a:gd name="T65" fmla="*/ 214 h 521"/>
                  <a:gd name="T66" fmla="*/ 408 w 467"/>
                  <a:gd name="T67" fmla="*/ 168 h 521"/>
                  <a:gd name="T68" fmla="*/ 423 w 467"/>
                  <a:gd name="T69" fmla="*/ 90 h 521"/>
                  <a:gd name="T70" fmla="*/ 454 w 467"/>
                  <a:gd name="T71" fmla="*/ 87 h 521"/>
                  <a:gd name="T72" fmla="*/ 445 w 467"/>
                  <a:gd name="T73" fmla="*/ 108 h 521"/>
                  <a:gd name="T74" fmla="*/ 407 w 467"/>
                  <a:gd name="T75" fmla="*/ 73 h 521"/>
                  <a:gd name="T76" fmla="*/ 343 w 467"/>
                  <a:gd name="T77" fmla="*/ 7 h 521"/>
                  <a:gd name="T78" fmla="*/ 297 w 467"/>
                  <a:gd name="T79" fmla="*/ 102 h 521"/>
                  <a:gd name="T80" fmla="*/ 274 w 467"/>
                  <a:gd name="T81" fmla="*/ 111 h 521"/>
                  <a:gd name="T82" fmla="*/ 210 w 467"/>
                  <a:gd name="T83" fmla="*/ 102 h 521"/>
                  <a:gd name="T84" fmla="*/ 161 w 467"/>
                  <a:gd name="T85" fmla="*/ 127 h 521"/>
                  <a:gd name="T86" fmla="*/ 150 w 467"/>
                  <a:gd name="T87" fmla="*/ 58 h 521"/>
                  <a:gd name="T88" fmla="*/ 111 w 467"/>
                  <a:gd name="T89" fmla="*/ 149 h 521"/>
                  <a:gd name="T90" fmla="*/ 89 w 467"/>
                  <a:gd name="T91" fmla="*/ 174 h 521"/>
                  <a:gd name="T92" fmla="*/ 87 w 467"/>
                  <a:gd name="T93" fmla="*/ 126 h 521"/>
                  <a:gd name="T94" fmla="*/ 77 w 467"/>
                  <a:gd name="T95" fmla="*/ 169 h 521"/>
                  <a:gd name="T96" fmla="*/ 64 w 467"/>
                  <a:gd name="T97" fmla="*/ 148 h 521"/>
                  <a:gd name="T98" fmla="*/ 96 w 467"/>
                  <a:gd name="T99" fmla="*/ 230 h 521"/>
                  <a:gd name="T100" fmla="*/ 110 w 467"/>
                  <a:gd name="T101" fmla="*/ 298 h 521"/>
                  <a:gd name="T102" fmla="*/ 136 w 467"/>
                  <a:gd name="T103" fmla="*/ 312 h 521"/>
                  <a:gd name="T104" fmla="*/ 166 w 467"/>
                  <a:gd name="T105" fmla="*/ 227 h 521"/>
                  <a:gd name="T106" fmla="*/ 157 w 467"/>
                  <a:gd name="T107" fmla="*/ 337 h 521"/>
                  <a:gd name="T108" fmla="*/ 152 w 467"/>
                  <a:gd name="T109" fmla="*/ 375 h 521"/>
                  <a:gd name="T110" fmla="*/ 177 w 467"/>
                  <a:gd name="T111" fmla="*/ 323 h 521"/>
                  <a:gd name="T112" fmla="*/ 198 w 467"/>
                  <a:gd name="T113" fmla="*/ 275 h 521"/>
                  <a:gd name="T114" fmla="*/ 235 w 467"/>
                  <a:gd name="T115" fmla="*/ 289 h 521"/>
                  <a:gd name="T116" fmla="*/ 272 w 467"/>
                  <a:gd name="T117" fmla="*/ 333 h 521"/>
                  <a:gd name="T118" fmla="*/ 347 w 467"/>
                  <a:gd name="T119" fmla="*/ 273 h 521"/>
                  <a:gd name="T120" fmla="*/ 359 w 467"/>
                  <a:gd name="T121" fmla="*/ 198 h 521"/>
                  <a:gd name="T122" fmla="*/ 356 w 467"/>
                  <a:gd name="T123" fmla="*/ 246 h 52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67" h="521">
                    <a:moveTo>
                      <a:pt x="0" y="96"/>
                    </a:moveTo>
                    <a:lnTo>
                      <a:pt x="2" y="104"/>
                    </a:lnTo>
                    <a:lnTo>
                      <a:pt x="4" y="112"/>
                    </a:lnTo>
                    <a:lnTo>
                      <a:pt x="5" y="118"/>
                    </a:lnTo>
                    <a:lnTo>
                      <a:pt x="6" y="122"/>
                    </a:lnTo>
                    <a:lnTo>
                      <a:pt x="8" y="126"/>
                    </a:lnTo>
                    <a:lnTo>
                      <a:pt x="8" y="128"/>
                    </a:lnTo>
                    <a:lnTo>
                      <a:pt x="11" y="133"/>
                    </a:lnTo>
                    <a:lnTo>
                      <a:pt x="14" y="139"/>
                    </a:lnTo>
                    <a:lnTo>
                      <a:pt x="17" y="143"/>
                    </a:lnTo>
                    <a:lnTo>
                      <a:pt x="20" y="147"/>
                    </a:lnTo>
                    <a:lnTo>
                      <a:pt x="24" y="152"/>
                    </a:lnTo>
                    <a:lnTo>
                      <a:pt x="28" y="158"/>
                    </a:lnTo>
                    <a:lnTo>
                      <a:pt x="33" y="166"/>
                    </a:lnTo>
                    <a:lnTo>
                      <a:pt x="40" y="176"/>
                    </a:lnTo>
                    <a:lnTo>
                      <a:pt x="49" y="189"/>
                    </a:lnTo>
                    <a:lnTo>
                      <a:pt x="55" y="200"/>
                    </a:lnTo>
                    <a:lnTo>
                      <a:pt x="58" y="208"/>
                    </a:lnTo>
                    <a:lnTo>
                      <a:pt x="61" y="214"/>
                    </a:lnTo>
                    <a:lnTo>
                      <a:pt x="61" y="218"/>
                    </a:lnTo>
                    <a:lnTo>
                      <a:pt x="61" y="221"/>
                    </a:lnTo>
                    <a:lnTo>
                      <a:pt x="60" y="223"/>
                    </a:lnTo>
                    <a:lnTo>
                      <a:pt x="58" y="223"/>
                    </a:lnTo>
                    <a:lnTo>
                      <a:pt x="57" y="224"/>
                    </a:lnTo>
                    <a:lnTo>
                      <a:pt x="56" y="224"/>
                    </a:lnTo>
                    <a:lnTo>
                      <a:pt x="55" y="224"/>
                    </a:lnTo>
                    <a:lnTo>
                      <a:pt x="57" y="225"/>
                    </a:lnTo>
                    <a:lnTo>
                      <a:pt x="59" y="227"/>
                    </a:lnTo>
                    <a:lnTo>
                      <a:pt x="64" y="229"/>
                    </a:lnTo>
                    <a:lnTo>
                      <a:pt x="71" y="234"/>
                    </a:lnTo>
                    <a:lnTo>
                      <a:pt x="80" y="240"/>
                    </a:lnTo>
                    <a:lnTo>
                      <a:pt x="87" y="263"/>
                    </a:lnTo>
                    <a:lnTo>
                      <a:pt x="93" y="287"/>
                    </a:lnTo>
                    <a:lnTo>
                      <a:pt x="104" y="335"/>
                    </a:lnTo>
                    <a:lnTo>
                      <a:pt x="112" y="384"/>
                    </a:lnTo>
                    <a:lnTo>
                      <a:pt x="120" y="432"/>
                    </a:lnTo>
                    <a:lnTo>
                      <a:pt x="126" y="427"/>
                    </a:lnTo>
                    <a:lnTo>
                      <a:pt x="132" y="422"/>
                    </a:lnTo>
                    <a:lnTo>
                      <a:pt x="141" y="411"/>
                    </a:lnTo>
                    <a:lnTo>
                      <a:pt x="147" y="398"/>
                    </a:lnTo>
                    <a:lnTo>
                      <a:pt x="152" y="384"/>
                    </a:lnTo>
                    <a:lnTo>
                      <a:pt x="153" y="369"/>
                    </a:lnTo>
                    <a:lnTo>
                      <a:pt x="153" y="353"/>
                    </a:lnTo>
                    <a:lnTo>
                      <a:pt x="152" y="337"/>
                    </a:lnTo>
                    <a:lnTo>
                      <a:pt x="148" y="320"/>
                    </a:lnTo>
                    <a:lnTo>
                      <a:pt x="143" y="303"/>
                    </a:lnTo>
                    <a:lnTo>
                      <a:pt x="138" y="287"/>
                    </a:lnTo>
                    <a:lnTo>
                      <a:pt x="132" y="270"/>
                    </a:lnTo>
                    <a:lnTo>
                      <a:pt x="125" y="254"/>
                    </a:lnTo>
                    <a:lnTo>
                      <a:pt x="118" y="239"/>
                    </a:lnTo>
                    <a:lnTo>
                      <a:pt x="110" y="225"/>
                    </a:lnTo>
                    <a:lnTo>
                      <a:pt x="103" y="212"/>
                    </a:lnTo>
                    <a:lnTo>
                      <a:pt x="96" y="200"/>
                    </a:lnTo>
                    <a:lnTo>
                      <a:pt x="90" y="192"/>
                    </a:lnTo>
                    <a:lnTo>
                      <a:pt x="84" y="184"/>
                    </a:lnTo>
                    <a:lnTo>
                      <a:pt x="72" y="168"/>
                    </a:lnTo>
                    <a:lnTo>
                      <a:pt x="67" y="162"/>
                    </a:lnTo>
                    <a:lnTo>
                      <a:pt x="62" y="154"/>
                    </a:lnTo>
                    <a:lnTo>
                      <a:pt x="52" y="138"/>
                    </a:lnTo>
                    <a:lnTo>
                      <a:pt x="47" y="131"/>
                    </a:lnTo>
                    <a:lnTo>
                      <a:pt x="43" y="125"/>
                    </a:lnTo>
                    <a:lnTo>
                      <a:pt x="41" y="122"/>
                    </a:lnTo>
                    <a:lnTo>
                      <a:pt x="40" y="120"/>
                    </a:lnTo>
                    <a:lnTo>
                      <a:pt x="39" y="113"/>
                    </a:lnTo>
                    <a:lnTo>
                      <a:pt x="38" y="103"/>
                    </a:lnTo>
                    <a:lnTo>
                      <a:pt x="36" y="93"/>
                    </a:lnTo>
                    <a:lnTo>
                      <a:pt x="35" y="84"/>
                    </a:lnTo>
                    <a:lnTo>
                      <a:pt x="33" y="76"/>
                    </a:lnTo>
                    <a:lnTo>
                      <a:pt x="33" y="73"/>
                    </a:lnTo>
                    <a:lnTo>
                      <a:pt x="33" y="70"/>
                    </a:lnTo>
                    <a:lnTo>
                      <a:pt x="33" y="69"/>
                    </a:lnTo>
                    <a:lnTo>
                      <a:pt x="32" y="68"/>
                    </a:lnTo>
                    <a:lnTo>
                      <a:pt x="32" y="69"/>
                    </a:lnTo>
                    <a:lnTo>
                      <a:pt x="32" y="72"/>
                    </a:lnTo>
                    <a:lnTo>
                      <a:pt x="33" y="90"/>
                    </a:lnTo>
                    <a:lnTo>
                      <a:pt x="35" y="108"/>
                    </a:lnTo>
                    <a:lnTo>
                      <a:pt x="39" y="125"/>
                    </a:lnTo>
                    <a:lnTo>
                      <a:pt x="43" y="142"/>
                    </a:lnTo>
                    <a:lnTo>
                      <a:pt x="49" y="158"/>
                    </a:lnTo>
                    <a:lnTo>
                      <a:pt x="57" y="174"/>
                    </a:lnTo>
                    <a:lnTo>
                      <a:pt x="65" y="190"/>
                    </a:lnTo>
                    <a:lnTo>
                      <a:pt x="74" y="205"/>
                    </a:lnTo>
                    <a:lnTo>
                      <a:pt x="85" y="219"/>
                    </a:lnTo>
                    <a:lnTo>
                      <a:pt x="96" y="233"/>
                    </a:lnTo>
                    <a:lnTo>
                      <a:pt x="108" y="247"/>
                    </a:lnTo>
                    <a:lnTo>
                      <a:pt x="120" y="259"/>
                    </a:lnTo>
                    <a:lnTo>
                      <a:pt x="147" y="283"/>
                    </a:lnTo>
                    <a:lnTo>
                      <a:pt x="176" y="304"/>
                    </a:lnTo>
                    <a:lnTo>
                      <a:pt x="177" y="311"/>
                    </a:lnTo>
                    <a:lnTo>
                      <a:pt x="179" y="316"/>
                    </a:lnTo>
                    <a:lnTo>
                      <a:pt x="181" y="324"/>
                    </a:lnTo>
                    <a:lnTo>
                      <a:pt x="183" y="330"/>
                    </a:lnTo>
                    <a:lnTo>
                      <a:pt x="184" y="333"/>
                    </a:lnTo>
                    <a:lnTo>
                      <a:pt x="184" y="336"/>
                    </a:lnTo>
                    <a:lnTo>
                      <a:pt x="184" y="337"/>
                    </a:lnTo>
                    <a:lnTo>
                      <a:pt x="183" y="337"/>
                    </a:lnTo>
                    <a:lnTo>
                      <a:pt x="182" y="338"/>
                    </a:lnTo>
                    <a:lnTo>
                      <a:pt x="180" y="339"/>
                    </a:lnTo>
                    <a:lnTo>
                      <a:pt x="180" y="343"/>
                    </a:lnTo>
                    <a:lnTo>
                      <a:pt x="178" y="348"/>
                    </a:lnTo>
                    <a:lnTo>
                      <a:pt x="177" y="356"/>
                    </a:lnTo>
                    <a:lnTo>
                      <a:pt x="177" y="361"/>
                    </a:lnTo>
                    <a:lnTo>
                      <a:pt x="177" y="367"/>
                    </a:lnTo>
                    <a:lnTo>
                      <a:pt x="177" y="373"/>
                    </a:lnTo>
                    <a:lnTo>
                      <a:pt x="176" y="381"/>
                    </a:lnTo>
                    <a:lnTo>
                      <a:pt x="176" y="390"/>
                    </a:lnTo>
                    <a:lnTo>
                      <a:pt x="176" y="400"/>
                    </a:lnTo>
                    <a:lnTo>
                      <a:pt x="176" y="411"/>
                    </a:lnTo>
                    <a:lnTo>
                      <a:pt x="176" y="421"/>
                    </a:lnTo>
                    <a:lnTo>
                      <a:pt x="177" y="430"/>
                    </a:lnTo>
                    <a:lnTo>
                      <a:pt x="177" y="438"/>
                    </a:lnTo>
                    <a:lnTo>
                      <a:pt x="177" y="453"/>
                    </a:lnTo>
                    <a:lnTo>
                      <a:pt x="180" y="466"/>
                    </a:lnTo>
                    <a:lnTo>
                      <a:pt x="181" y="478"/>
                    </a:lnTo>
                    <a:lnTo>
                      <a:pt x="184" y="490"/>
                    </a:lnTo>
                    <a:lnTo>
                      <a:pt x="188" y="504"/>
                    </a:lnTo>
                    <a:lnTo>
                      <a:pt x="190" y="512"/>
                    </a:lnTo>
                    <a:lnTo>
                      <a:pt x="192" y="520"/>
                    </a:lnTo>
                    <a:lnTo>
                      <a:pt x="194" y="491"/>
                    </a:lnTo>
                    <a:lnTo>
                      <a:pt x="197" y="463"/>
                    </a:lnTo>
                    <a:lnTo>
                      <a:pt x="200" y="436"/>
                    </a:lnTo>
                    <a:lnTo>
                      <a:pt x="205" y="409"/>
                    </a:lnTo>
                    <a:lnTo>
                      <a:pt x="211" y="383"/>
                    </a:lnTo>
                    <a:lnTo>
                      <a:pt x="218" y="357"/>
                    </a:lnTo>
                    <a:lnTo>
                      <a:pt x="228" y="330"/>
                    </a:lnTo>
                    <a:lnTo>
                      <a:pt x="240" y="304"/>
                    </a:lnTo>
                    <a:lnTo>
                      <a:pt x="241" y="346"/>
                    </a:lnTo>
                    <a:lnTo>
                      <a:pt x="243" y="388"/>
                    </a:lnTo>
                    <a:lnTo>
                      <a:pt x="245" y="430"/>
                    </a:lnTo>
                    <a:lnTo>
                      <a:pt x="248" y="472"/>
                    </a:lnTo>
                    <a:lnTo>
                      <a:pt x="248" y="475"/>
                    </a:lnTo>
                    <a:lnTo>
                      <a:pt x="249" y="480"/>
                    </a:lnTo>
                    <a:lnTo>
                      <a:pt x="250" y="489"/>
                    </a:lnTo>
                    <a:lnTo>
                      <a:pt x="251" y="493"/>
                    </a:lnTo>
                    <a:lnTo>
                      <a:pt x="253" y="496"/>
                    </a:lnTo>
                    <a:lnTo>
                      <a:pt x="254" y="497"/>
                    </a:lnTo>
                    <a:lnTo>
                      <a:pt x="256" y="496"/>
                    </a:lnTo>
                    <a:lnTo>
                      <a:pt x="259" y="492"/>
                    </a:lnTo>
                    <a:lnTo>
                      <a:pt x="262" y="488"/>
                    </a:lnTo>
                    <a:lnTo>
                      <a:pt x="262" y="483"/>
                    </a:lnTo>
                    <a:lnTo>
                      <a:pt x="262" y="478"/>
                    </a:lnTo>
                    <a:lnTo>
                      <a:pt x="263" y="467"/>
                    </a:lnTo>
                    <a:lnTo>
                      <a:pt x="263" y="461"/>
                    </a:lnTo>
                    <a:lnTo>
                      <a:pt x="264" y="456"/>
                    </a:lnTo>
                    <a:lnTo>
                      <a:pt x="266" y="423"/>
                    </a:lnTo>
                    <a:lnTo>
                      <a:pt x="268" y="392"/>
                    </a:lnTo>
                    <a:lnTo>
                      <a:pt x="269" y="360"/>
                    </a:lnTo>
                    <a:lnTo>
                      <a:pt x="272" y="328"/>
                    </a:lnTo>
                    <a:lnTo>
                      <a:pt x="273" y="313"/>
                    </a:lnTo>
                    <a:lnTo>
                      <a:pt x="273" y="298"/>
                    </a:lnTo>
                    <a:lnTo>
                      <a:pt x="274" y="292"/>
                    </a:lnTo>
                    <a:lnTo>
                      <a:pt x="275" y="284"/>
                    </a:lnTo>
                    <a:lnTo>
                      <a:pt x="277" y="278"/>
                    </a:lnTo>
                    <a:lnTo>
                      <a:pt x="280" y="272"/>
                    </a:lnTo>
                    <a:lnTo>
                      <a:pt x="281" y="271"/>
                    </a:lnTo>
                    <a:lnTo>
                      <a:pt x="282" y="270"/>
                    </a:lnTo>
                    <a:lnTo>
                      <a:pt x="284" y="272"/>
                    </a:lnTo>
                    <a:lnTo>
                      <a:pt x="284" y="275"/>
                    </a:lnTo>
                    <a:lnTo>
                      <a:pt x="285" y="280"/>
                    </a:lnTo>
                    <a:lnTo>
                      <a:pt x="286" y="287"/>
                    </a:lnTo>
                    <a:lnTo>
                      <a:pt x="287" y="293"/>
                    </a:lnTo>
                    <a:lnTo>
                      <a:pt x="287" y="299"/>
                    </a:lnTo>
                    <a:lnTo>
                      <a:pt x="288" y="304"/>
                    </a:lnTo>
                    <a:lnTo>
                      <a:pt x="290" y="328"/>
                    </a:lnTo>
                    <a:lnTo>
                      <a:pt x="292" y="352"/>
                    </a:lnTo>
                    <a:lnTo>
                      <a:pt x="294" y="376"/>
                    </a:lnTo>
                    <a:lnTo>
                      <a:pt x="296" y="400"/>
                    </a:lnTo>
                    <a:lnTo>
                      <a:pt x="297" y="403"/>
                    </a:lnTo>
                    <a:lnTo>
                      <a:pt x="297" y="408"/>
                    </a:lnTo>
                    <a:lnTo>
                      <a:pt x="300" y="418"/>
                    </a:lnTo>
                    <a:lnTo>
                      <a:pt x="300" y="422"/>
                    </a:lnTo>
                    <a:lnTo>
                      <a:pt x="302" y="425"/>
                    </a:lnTo>
                    <a:lnTo>
                      <a:pt x="303" y="426"/>
                    </a:lnTo>
                    <a:lnTo>
                      <a:pt x="304" y="424"/>
                    </a:lnTo>
                    <a:lnTo>
                      <a:pt x="307" y="415"/>
                    </a:lnTo>
                    <a:lnTo>
                      <a:pt x="310" y="406"/>
                    </a:lnTo>
                    <a:lnTo>
                      <a:pt x="315" y="384"/>
                    </a:lnTo>
                    <a:lnTo>
                      <a:pt x="319" y="362"/>
                    </a:lnTo>
                    <a:lnTo>
                      <a:pt x="321" y="338"/>
                    </a:lnTo>
                    <a:lnTo>
                      <a:pt x="322" y="313"/>
                    </a:lnTo>
                    <a:lnTo>
                      <a:pt x="325" y="289"/>
                    </a:lnTo>
                    <a:lnTo>
                      <a:pt x="326" y="268"/>
                    </a:lnTo>
                    <a:lnTo>
                      <a:pt x="327" y="258"/>
                    </a:lnTo>
                    <a:lnTo>
                      <a:pt x="328" y="248"/>
                    </a:lnTo>
                    <a:lnTo>
                      <a:pt x="336" y="274"/>
                    </a:lnTo>
                    <a:lnTo>
                      <a:pt x="343" y="300"/>
                    </a:lnTo>
                    <a:lnTo>
                      <a:pt x="356" y="353"/>
                    </a:lnTo>
                    <a:lnTo>
                      <a:pt x="363" y="379"/>
                    </a:lnTo>
                    <a:lnTo>
                      <a:pt x="372" y="405"/>
                    </a:lnTo>
                    <a:lnTo>
                      <a:pt x="381" y="431"/>
                    </a:lnTo>
                    <a:lnTo>
                      <a:pt x="392" y="456"/>
                    </a:lnTo>
                    <a:lnTo>
                      <a:pt x="394" y="448"/>
                    </a:lnTo>
                    <a:lnTo>
                      <a:pt x="396" y="438"/>
                    </a:lnTo>
                    <a:lnTo>
                      <a:pt x="397" y="428"/>
                    </a:lnTo>
                    <a:lnTo>
                      <a:pt x="399" y="418"/>
                    </a:lnTo>
                    <a:lnTo>
                      <a:pt x="402" y="394"/>
                    </a:lnTo>
                    <a:lnTo>
                      <a:pt x="405" y="369"/>
                    </a:lnTo>
                    <a:lnTo>
                      <a:pt x="407" y="343"/>
                    </a:lnTo>
                    <a:lnTo>
                      <a:pt x="409" y="318"/>
                    </a:lnTo>
                    <a:lnTo>
                      <a:pt x="410" y="294"/>
                    </a:lnTo>
                    <a:lnTo>
                      <a:pt x="411" y="283"/>
                    </a:lnTo>
                    <a:lnTo>
                      <a:pt x="411" y="273"/>
                    </a:lnTo>
                    <a:lnTo>
                      <a:pt x="412" y="263"/>
                    </a:lnTo>
                    <a:lnTo>
                      <a:pt x="412" y="255"/>
                    </a:lnTo>
                    <a:lnTo>
                      <a:pt x="412" y="248"/>
                    </a:lnTo>
                    <a:lnTo>
                      <a:pt x="412" y="242"/>
                    </a:lnTo>
                    <a:lnTo>
                      <a:pt x="412" y="237"/>
                    </a:lnTo>
                    <a:lnTo>
                      <a:pt x="411" y="233"/>
                    </a:lnTo>
                    <a:lnTo>
                      <a:pt x="411" y="232"/>
                    </a:lnTo>
                    <a:lnTo>
                      <a:pt x="410" y="233"/>
                    </a:lnTo>
                    <a:lnTo>
                      <a:pt x="410" y="234"/>
                    </a:lnTo>
                    <a:lnTo>
                      <a:pt x="409" y="238"/>
                    </a:lnTo>
                    <a:lnTo>
                      <a:pt x="407" y="244"/>
                    </a:lnTo>
                    <a:lnTo>
                      <a:pt x="407" y="253"/>
                    </a:lnTo>
                    <a:lnTo>
                      <a:pt x="405" y="263"/>
                    </a:lnTo>
                    <a:lnTo>
                      <a:pt x="403" y="277"/>
                    </a:lnTo>
                    <a:lnTo>
                      <a:pt x="402" y="293"/>
                    </a:lnTo>
                    <a:lnTo>
                      <a:pt x="400" y="312"/>
                    </a:lnTo>
                    <a:lnTo>
                      <a:pt x="400" y="310"/>
                    </a:lnTo>
                    <a:lnTo>
                      <a:pt x="399" y="308"/>
                    </a:lnTo>
                    <a:lnTo>
                      <a:pt x="397" y="303"/>
                    </a:lnTo>
                    <a:lnTo>
                      <a:pt x="397" y="298"/>
                    </a:lnTo>
                    <a:lnTo>
                      <a:pt x="394" y="287"/>
                    </a:lnTo>
                    <a:lnTo>
                      <a:pt x="390" y="273"/>
                    </a:lnTo>
                    <a:lnTo>
                      <a:pt x="386" y="259"/>
                    </a:lnTo>
                    <a:lnTo>
                      <a:pt x="385" y="253"/>
                    </a:lnTo>
                    <a:lnTo>
                      <a:pt x="382" y="248"/>
                    </a:lnTo>
                    <a:lnTo>
                      <a:pt x="381" y="244"/>
                    </a:lnTo>
                    <a:lnTo>
                      <a:pt x="379" y="242"/>
                    </a:lnTo>
                    <a:lnTo>
                      <a:pt x="378" y="240"/>
                    </a:lnTo>
                    <a:lnTo>
                      <a:pt x="376" y="240"/>
                    </a:lnTo>
                    <a:lnTo>
                      <a:pt x="374" y="243"/>
                    </a:lnTo>
                    <a:lnTo>
                      <a:pt x="372" y="248"/>
                    </a:lnTo>
                    <a:lnTo>
                      <a:pt x="370" y="253"/>
                    </a:lnTo>
                    <a:lnTo>
                      <a:pt x="369" y="259"/>
                    </a:lnTo>
                    <a:lnTo>
                      <a:pt x="367" y="273"/>
                    </a:lnTo>
                    <a:lnTo>
                      <a:pt x="366" y="286"/>
                    </a:lnTo>
                    <a:lnTo>
                      <a:pt x="366" y="292"/>
                    </a:lnTo>
                    <a:lnTo>
                      <a:pt x="366" y="297"/>
                    </a:lnTo>
                    <a:lnTo>
                      <a:pt x="367" y="302"/>
                    </a:lnTo>
                    <a:lnTo>
                      <a:pt x="367" y="305"/>
                    </a:lnTo>
                    <a:lnTo>
                      <a:pt x="367" y="308"/>
                    </a:lnTo>
                    <a:lnTo>
                      <a:pt x="368" y="308"/>
                    </a:lnTo>
                    <a:lnTo>
                      <a:pt x="368" y="307"/>
                    </a:lnTo>
                    <a:lnTo>
                      <a:pt x="368" y="304"/>
                    </a:lnTo>
                    <a:lnTo>
                      <a:pt x="367" y="277"/>
                    </a:lnTo>
                    <a:lnTo>
                      <a:pt x="367" y="251"/>
                    </a:lnTo>
                    <a:lnTo>
                      <a:pt x="367" y="226"/>
                    </a:lnTo>
                    <a:lnTo>
                      <a:pt x="369" y="203"/>
                    </a:lnTo>
                    <a:lnTo>
                      <a:pt x="371" y="193"/>
                    </a:lnTo>
                    <a:lnTo>
                      <a:pt x="374" y="182"/>
                    </a:lnTo>
                    <a:lnTo>
                      <a:pt x="378" y="172"/>
                    </a:lnTo>
                    <a:lnTo>
                      <a:pt x="383" y="163"/>
                    </a:lnTo>
                    <a:lnTo>
                      <a:pt x="389" y="153"/>
                    </a:lnTo>
                    <a:lnTo>
                      <a:pt x="397" y="144"/>
                    </a:lnTo>
                    <a:lnTo>
                      <a:pt x="406" y="136"/>
                    </a:lnTo>
                    <a:lnTo>
                      <a:pt x="416" y="128"/>
                    </a:lnTo>
                    <a:lnTo>
                      <a:pt x="413" y="156"/>
                    </a:lnTo>
                    <a:lnTo>
                      <a:pt x="408" y="184"/>
                    </a:lnTo>
                    <a:lnTo>
                      <a:pt x="407" y="193"/>
                    </a:lnTo>
                    <a:lnTo>
                      <a:pt x="405" y="201"/>
                    </a:lnTo>
                    <a:lnTo>
                      <a:pt x="403" y="207"/>
                    </a:lnTo>
                    <a:lnTo>
                      <a:pt x="403" y="212"/>
                    </a:lnTo>
                    <a:lnTo>
                      <a:pt x="402" y="214"/>
                    </a:lnTo>
                    <a:lnTo>
                      <a:pt x="401" y="217"/>
                    </a:lnTo>
                    <a:lnTo>
                      <a:pt x="401" y="215"/>
                    </a:lnTo>
                    <a:lnTo>
                      <a:pt x="401" y="213"/>
                    </a:lnTo>
                    <a:lnTo>
                      <a:pt x="402" y="208"/>
                    </a:lnTo>
                    <a:lnTo>
                      <a:pt x="403" y="204"/>
                    </a:lnTo>
                    <a:lnTo>
                      <a:pt x="404" y="194"/>
                    </a:lnTo>
                    <a:lnTo>
                      <a:pt x="406" y="182"/>
                    </a:lnTo>
                    <a:lnTo>
                      <a:pt x="408" y="168"/>
                    </a:lnTo>
                    <a:lnTo>
                      <a:pt x="410" y="153"/>
                    </a:lnTo>
                    <a:lnTo>
                      <a:pt x="413" y="138"/>
                    </a:lnTo>
                    <a:lnTo>
                      <a:pt x="416" y="123"/>
                    </a:lnTo>
                    <a:lnTo>
                      <a:pt x="418" y="111"/>
                    </a:lnTo>
                    <a:lnTo>
                      <a:pt x="420" y="101"/>
                    </a:lnTo>
                    <a:lnTo>
                      <a:pt x="422" y="96"/>
                    </a:lnTo>
                    <a:lnTo>
                      <a:pt x="422" y="93"/>
                    </a:lnTo>
                    <a:lnTo>
                      <a:pt x="423" y="90"/>
                    </a:lnTo>
                    <a:lnTo>
                      <a:pt x="424" y="88"/>
                    </a:lnTo>
                    <a:lnTo>
                      <a:pt x="425" y="86"/>
                    </a:lnTo>
                    <a:lnTo>
                      <a:pt x="428" y="84"/>
                    </a:lnTo>
                    <a:lnTo>
                      <a:pt x="435" y="83"/>
                    </a:lnTo>
                    <a:lnTo>
                      <a:pt x="441" y="82"/>
                    </a:lnTo>
                    <a:lnTo>
                      <a:pt x="448" y="80"/>
                    </a:lnTo>
                    <a:lnTo>
                      <a:pt x="450" y="83"/>
                    </a:lnTo>
                    <a:lnTo>
                      <a:pt x="454" y="87"/>
                    </a:lnTo>
                    <a:lnTo>
                      <a:pt x="461" y="93"/>
                    </a:lnTo>
                    <a:lnTo>
                      <a:pt x="464" y="97"/>
                    </a:lnTo>
                    <a:lnTo>
                      <a:pt x="466" y="100"/>
                    </a:lnTo>
                    <a:lnTo>
                      <a:pt x="466" y="103"/>
                    </a:lnTo>
                    <a:lnTo>
                      <a:pt x="464" y="104"/>
                    </a:lnTo>
                    <a:lnTo>
                      <a:pt x="458" y="106"/>
                    </a:lnTo>
                    <a:lnTo>
                      <a:pt x="452" y="108"/>
                    </a:lnTo>
                    <a:lnTo>
                      <a:pt x="445" y="108"/>
                    </a:lnTo>
                    <a:lnTo>
                      <a:pt x="439" y="107"/>
                    </a:lnTo>
                    <a:lnTo>
                      <a:pt x="426" y="103"/>
                    </a:lnTo>
                    <a:lnTo>
                      <a:pt x="421" y="100"/>
                    </a:lnTo>
                    <a:lnTo>
                      <a:pt x="416" y="96"/>
                    </a:lnTo>
                    <a:lnTo>
                      <a:pt x="412" y="92"/>
                    </a:lnTo>
                    <a:lnTo>
                      <a:pt x="410" y="86"/>
                    </a:lnTo>
                    <a:lnTo>
                      <a:pt x="407" y="80"/>
                    </a:lnTo>
                    <a:lnTo>
                      <a:pt x="407" y="73"/>
                    </a:lnTo>
                    <a:lnTo>
                      <a:pt x="404" y="60"/>
                    </a:lnTo>
                    <a:lnTo>
                      <a:pt x="403" y="54"/>
                    </a:lnTo>
                    <a:lnTo>
                      <a:pt x="400" y="48"/>
                    </a:lnTo>
                    <a:lnTo>
                      <a:pt x="389" y="35"/>
                    </a:lnTo>
                    <a:lnTo>
                      <a:pt x="377" y="23"/>
                    </a:lnTo>
                    <a:lnTo>
                      <a:pt x="364" y="12"/>
                    </a:lnTo>
                    <a:lnTo>
                      <a:pt x="352" y="0"/>
                    </a:lnTo>
                    <a:lnTo>
                      <a:pt x="343" y="7"/>
                    </a:lnTo>
                    <a:lnTo>
                      <a:pt x="335" y="13"/>
                    </a:lnTo>
                    <a:lnTo>
                      <a:pt x="328" y="21"/>
                    </a:lnTo>
                    <a:lnTo>
                      <a:pt x="322" y="29"/>
                    </a:lnTo>
                    <a:lnTo>
                      <a:pt x="317" y="37"/>
                    </a:lnTo>
                    <a:lnTo>
                      <a:pt x="313" y="45"/>
                    </a:lnTo>
                    <a:lnTo>
                      <a:pt x="306" y="63"/>
                    </a:lnTo>
                    <a:lnTo>
                      <a:pt x="301" y="82"/>
                    </a:lnTo>
                    <a:lnTo>
                      <a:pt x="297" y="102"/>
                    </a:lnTo>
                    <a:lnTo>
                      <a:pt x="293" y="123"/>
                    </a:lnTo>
                    <a:lnTo>
                      <a:pt x="288" y="144"/>
                    </a:lnTo>
                    <a:lnTo>
                      <a:pt x="286" y="136"/>
                    </a:lnTo>
                    <a:lnTo>
                      <a:pt x="284" y="128"/>
                    </a:lnTo>
                    <a:lnTo>
                      <a:pt x="281" y="123"/>
                    </a:lnTo>
                    <a:lnTo>
                      <a:pt x="279" y="118"/>
                    </a:lnTo>
                    <a:lnTo>
                      <a:pt x="277" y="113"/>
                    </a:lnTo>
                    <a:lnTo>
                      <a:pt x="274" y="111"/>
                    </a:lnTo>
                    <a:lnTo>
                      <a:pt x="268" y="107"/>
                    </a:lnTo>
                    <a:lnTo>
                      <a:pt x="261" y="104"/>
                    </a:lnTo>
                    <a:lnTo>
                      <a:pt x="251" y="103"/>
                    </a:lnTo>
                    <a:lnTo>
                      <a:pt x="246" y="102"/>
                    </a:lnTo>
                    <a:lnTo>
                      <a:pt x="239" y="100"/>
                    </a:lnTo>
                    <a:lnTo>
                      <a:pt x="232" y="98"/>
                    </a:lnTo>
                    <a:lnTo>
                      <a:pt x="224" y="96"/>
                    </a:lnTo>
                    <a:lnTo>
                      <a:pt x="210" y="102"/>
                    </a:lnTo>
                    <a:lnTo>
                      <a:pt x="199" y="108"/>
                    </a:lnTo>
                    <a:lnTo>
                      <a:pt x="189" y="113"/>
                    </a:lnTo>
                    <a:lnTo>
                      <a:pt x="181" y="118"/>
                    </a:lnTo>
                    <a:lnTo>
                      <a:pt x="174" y="123"/>
                    </a:lnTo>
                    <a:lnTo>
                      <a:pt x="169" y="125"/>
                    </a:lnTo>
                    <a:lnTo>
                      <a:pt x="165" y="128"/>
                    </a:lnTo>
                    <a:lnTo>
                      <a:pt x="163" y="128"/>
                    </a:lnTo>
                    <a:lnTo>
                      <a:pt x="161" y="127"/>
                    </a:lnTo>
                    <a:lnTo>
                      <a:pt x="159" y="123"/>
                    </a:lnTo>
                    <a:lnTo>
                      <a:pt x="158" y="118"/>
                    </a:lnTo>
                    <a:lnTo>
                      <a:pt x="157" y="112"/>
                    </a:lnTo>
                    <a:lnTo>
                      <a:pt x="156" y="102"/>
                    </a:lnTo>
                    <a:lnTo>
                      <a:pt x="155" y="89"/>
                    </a:lnTo>
                    <a:lnTo>
                      <a:pt x="154" y="74"/>
                    </a:lnTo>
                    <a:lnTo>
                      <a:pt x="152" y="56"/>
                    </a:lnTo>
                    <a:lnTo>
                      <a:pt x="150" y="58"/>
                    </a:lnTo>
                    <a:lnTo>
                      <a:pt x="149" y="63"/>
                    </a:lnTo>
                    <a:lnTo>
                      <a:pt x="146" y="70"/>
                    </a:lnTo>
                    <a:lnTo>
                      <a:pt x="143" y="78"/>
                    </a:lnTo>
                    <a:lnTo>
                      <a:pt x="138" y="88"/>
                    </a:lnTo>
                    <a:lnTo>
                      <a:pt x="134" y="98"/>
                    </a:lnTo>
                    <a:lnTo>
                      <a:pt x="124" y="119"/>
                    </a:lnTo>
                    <a:lnTo>
                      <a:pt x="115" y="140"/>
                    </a:lnTo>
                    <a:lnTo>
                      <a:pt x="111" y="149"/>
                    </a:lnTo>
                    <a:lnTo>
                      <a:pt x="107" y="158"/>
                    </a:lnTo>
                    <a:lnTo>
                      <a:pt x="103" y="165"/>
                    </a:lnTo>
                    <a:lnTo>
                      <a:pt x="100" y="171"/>
                    </a:lnTo>
                    <a:lnTo>
                      <a:pt x="98" y="174"/>
                    </a:lnTo>
                    <a:lnTo>
                      <a:pt x="96" y="176"/>
                    </a:lnTo>
                    <a:lnTo>
                      <a:pt x="93" y="176"/>
                    </a:lnTo>
                    <a:lnTo>
                      <a:pt x="91" y="176"/>
                    </a:lnTo>
                    <a:lnTo>
                      <a:pt x="89" y="174"/>
                    </a:lnTo>
                    <a:lnTo>
                      <a:pt x="88" y="172"/>
                    </a:lnTo>
                    <a:lnTo>
                      <a:pt x="86" y="165"/>
                    </a:lnTo>
                    <a:lnTo>
                      <a:pt x="86" y="157"/>
                    </a:lnTo>
                    <a:lnTo>
                      <a:pt x="87" y="148"/>
                    </a:lnTo>
                    <a:lnTo>
                      <a:pt x="88" y="138"/>
                    </a:lnTo>
                    <a:lnTo>
                      <a:pt x="89" y="128"/>
                    </a:lnTo>
                    <a:lnTo>
                      <a:pt x="88" y="120"/>
                    </a:lnTo>
                    <a:lnTo>
                      <a:pt x="87" y="126"/>
                    </a:lnTo>
                    <a:lnTo>
                      <a:pt x="87" y="133"/>
                    </a:lnTo>
                    <a:lnTo>
                      <a:pt x="87" y="146"/>
                    </a:lnTo>
                    <a:lnTo>
                      <a:pt x="86" y="153"/>
                    </a:lnTo>
                    <a:lnTo>
                      <a:pt x="86" y="158"/>
                    </a:lnTo>
                    <a:lnTo>
                      <a:pt x="83" y="163"/>
                    </a:lnTo>
                    <a:lnTo>
                      <a:pt x="80" y="168"/>
                    </a:lnTo>
                    <a:lnTo>
                      <a:pt x="78" y="169"/>
                    </a:lnTo>
                    <a:lnTo>
                      <a:pt x="77" y="169"/>
                    </a:lnTo>
                    <a:lnTo>
                      <a:pt x="74" y="166"/>
                    </a:lnTo>
                    <a:lnTo>
                      <a:pt x="71" y="161"/>
                    </a:lnTo>
                    <a:lnTo>
                      <a:pt x="69" y="155"/>
                    </a:lnTo>
                    <a:lnTo>
                      <a:pt x="67" y="149"/>
                    </a:lnTo>
                    <a:lnTo>
                      <a:pt x="65" y="145"/>
                    </a:lnTo>
                    <a:lnTo>
                      <a:pt x="64" y="143"/>
                    </a:lnTo>
                    <a:lnTo>
                      <a:pt x="64" y="144"/>
                    </a:lnTo>
                    <a:lnTo>
                      <a:pt x="64" y="148"/>
                    </a:lnTo>
                    <a:lnTo>
                      <a:pt x="65" y="153"/>
                    </a:lnTo>
                    <a:lnTo>
                      <a:pt x="67" y="158"/>
                    </a:lnTo>
                    <a:lnTo>
                      <a:pt x="70" y="166"/>
                    </a:lnTo>
                    <a:lnTo>
                      <a:pt x="75" y="182"/>
                    </a:lnTo>
                    <a:lnTo>
                      <a:pt x="83" y="198"/>
                    </a:lnTo>
                    <a:lnTo>
                      <a:pt x="89" y="215"/>
                    </a:lnTo>
                    <a:lnTo>
                      <a:pt x="93" y="223"/>
                    </a:lnTo>
                    <a:lnTo>
                      <a:pt x="96" y="230"/>
                    </a:lnTo>
                    <a:lnTo>
                      <a:pt x="99" y="237"/>
                    </a:lnTo>
                    <a:lnTo>
                      <a:pt x="101" y="242"/>
                    </a:lnTo>
                    <a:lnTo>
                      <a:pt x="103" y="246"/>
                    </a:lnTo>
                    <a:lnTo>
                      <a:pt x="104" y="248"/>
                    </a:lnTo>
                    <a:lnTo>
                      <a:pt x="105" y="263"/>
                    </a:lnTo>
                    <a:lnTo>
                      <a:pt x="106" y="277"/>
                    </a:lnTo>
                    <a:lnTo>
                      <a:pt x="108" y="291"/>
                    </a:lnTo>
                    <a:lnTo>
                      <a:pt x="110" y="298"/>
                    </a:lnTo>
                    <a:lnTo>
                      <a:pt x="112" y="304"/>
                    </a:lnTo>
                    <a:lnTo>
                      <a:pt x="115" y="307"/>
                    </a:lnTo>
                    <a:lnTo>
                      <a:pt x="117" y="310"/>
                    </a:lnTo>
                    <a:lnTo>
                      <a:pt x="124" y="313"/>
                    </a:lnTo>
                    <a:lnTo>
                      <a:pt x="127" y="315"/>
                    </a:lnTo>
                    <a:lnTo>
                      <a:pt x="130" y="315"/>
                    </a:lnTo>
                    <a:lnTo>
                      <a:pt x="133" y="314"/>
                    </a:lnTo>
                    <a:lnTo>
                      <a:pt x="136" y="312"/>
                    </a:lnTo>
                    <a:lnTo>
                      <a:pt x="139" y="306"/>
                    </a:lnTo>
                    <a:lnTo>
                      <a:pt x="143" y="300"/>
                    </a:lnTo>
                    <a:lnTo>
                      <a:pt x="149" y="285"/>
                    </a:lnTo>
                    <a:lnTo>
                      <a:pt x="154" y="269"/>
                    </a:lnTo>
                    <a:lnTo>
                      <a:pt x="159" y="253"/>
                    </a:lnTo>
                    <a:lnTo>
                      <a:pt x="163" y="239"/>
                    </a:lnTo>
                    <a:lnTo>
                      <a:pt x="165" y="233"/>
                    </a:lnTo>
                    <a:lnTo>
                      <a:pt x="166" y="227"/>
                    </a:lnTo>
                    <a:lnTo>
                      <a:pt x="167" y="223"/>
                    </a:lnTo>
                    <a:lnTo>
                      <a:pt x="168" y="219"/>
                    </a:lnTo>
                    <a:lnTo>
                      <a:pt x="168" y="217"/>
                    </a:lnTo>
                    <a:lnTo>
                      <a:pt x="168" y="216"/>
                    </a:lnTo>
                    <a:lnTo>
                      <a:pt x="165" y="264"/>
                    </a:lnTo>
                    <a:lnTo>
                      <a:pt x="160" y="312"/>
                    </a:lnTo>
                    <a:lnTo>
                      <a:pt x="159" y="325"/>
                    </a:lnTo>
                    <a:lnTo>
                      <a:pt x="157" y="337"/>
                    </a:lnTo>
                    <a:lnTo>
                      <a:pt x="155" y="347"/>
                    </a:lnTo>
                    <a:lnTo>
                      <a:pt x="154" y="356"/>
                    </a:lnTo>
                    <a:lnTo>
                      <a:pt x="152" y="363"/>
                    </a:lnTo>
                    <a:lnTo>
                      <a:pt x="152" y="368"/>
                    </a:lnTo>
                    <a:lnTo>
                      <a:pt x="151" y="373"/>
                    </a:lnTo>
                    <a:lnTo>
                      <a:pt x="151" y="375"/>
                    </a:lnTo>
                    <a:lnTo>
                      <a:pt x="152" y="376"/>
                    </a:lnTo>
                    <a:lnTo>
                      <a:pt x="152" y="375"/>
                    </a:lnTo>
                    <a:lnTo>
                      <a:pt x="154" y="373"/>
                    </a:lnTo>
                    <a:lnTo>
                      <a:pt x="157" y="368"/>
                    </a:lnTo>
                    <a:lnTo>
                      <a:pt x="160" y="363"/>
                    </a:lnTo>
                    <a:lnTo>
                      <a:pt x="165" y="355"/>
                    </a:lnTo>
                    <a:lnTo>
                      <a:pt x="170" y="347"/>
                    </a:lnTo>
                    <a:lnTo>
                      <a:pt x="176" y="336"/>
                    </a:lnTo>
                    <a:lnTo>
                      <a:pt x="177" y="330"/>
                    </a:lnTo>
                    <a:lnTo>
                      <a:pt x="177" y="323"/>
                    </a:lnTo>
                    <a:lnTo>
                      <a:pt x="177" y="311"/>
                    </a:lnTo>
                    <a:lnTo>
                      <a:pt x="177" y="304"/>
                    </a:lnTo>
                    <a:lnTo>
                      <a:pt x="179" y="298"/>
                    </a:lnTo>
                    <a:lnTo>
                      <a:pt x="181" y="293"/>
                    </a:lnTo>
                    <a:lnTo>
                      <a:pt x="184" y="288"/>
                    </a:lnTo>
                    <a:lnTo>
                      <a:pt x="188" y="283"/>
                    </a:lnTo>
                    <a:lnTo>
                      <a:pt x="193" y="279"/>
                    </a:lnTo>
                    <a:lnTo>
                      <a:pt x="198" y="275"/>
                    </a:lnTo>
                    <a:lnTo>
                      <a:pt x="203" y="273"/>
                    </a:lnTo>
                    <a:lnTo>
                      <a:pt x="209" y="270"/>
                    </a:lnTo>
                    <a:lnTo>
                      <a:pt x="215" y="269"/>
                    </a:lnTo>
                    <a:lnTo>
                      <a:pt x="219" y="269"/>
                    </a:lnTo>
                    <a:lnTo>
                      <a:pt x="224" y="272"/>
                    </a:lnTo>
                    <a:lnTo>
                      <a:pt x="228" y="276"/>
                    </a:lnTo>
                    <a:lnTo>
                      <a:pt x="231" y="280"/>
                    </a:lnTo>
                    <a:lnTo>
                      <a:pt x="235" y="289"/>
                    </a:lnTo>
                    <a:lnTo>
                      <a:pt x="237" y="300"/>
                    </a:lnTo>
                    <a:lnTo>
                      <a:pt x="238" y="313"/>
                    </a:lnTo>
                    <a:lnTo>
                      <a:pt x="238" y="324"/>
                    </a:lnTo>
                    <a:lnTo>
                      <a:pt x="237" y="337"/>
                    </a:lnTo>
                    <a:lnTo>
                      <a:pt x="238" y="348"/>
                    </a:lnTo>
                    <a:lnTo>
                      <a:pt x="240" y="360"/>
                    </a:lnTo>
                    <a:lnTo>
                      <a:pt x="257" y="346"/>
                    </a:lnTo>
                    <a:lnTo>
                      <a:pt x="272" y="333"/>
                    </a:lnTo>
                    <a:lnTo>
                      <a:pt x="287" y="323"/>
                    </a:lnTo>
                    <a:lnTo>
                      <a:pt x="299" y="314"/>
                    </a:lnTo>
                    <a:lnTo>
                      <a:pt x="310" y="307"/>
                    </a:lnTo>
                    <a:lnTo>
                      <a:pt x="320" y="300"/>
                    </a:lnTo>
                    <a:lnTo>
                      <a:pt x="328" y="293"/>
                    </a:lnTo>
                    <a:lnTo>
                      <a:pt x="336" y="287"/>
                    </a:lnTo>
                    <a:lnTo>
                      <a:pt x="342" y="280"/>
                    </a:lnTo>
                    <a:lnTo>
                      <a:pt x="347" y="273"/>
                    </a:lnTo>
                    <a:lnTo>
                      <a:pt x="352" y="265"/>
                    </a:lnTo>
                    <a:lnTo>
                      <a:pt x="355" y="256"/>
                    </a:lnTo>
                    <a:lnTo>
                      <a:pt x="357" y="245"/>
                    </a:lnTo>
                    <a:lnTo>
                      <a:pt x="359" y="233"/>
                    </a:lnTo>
                    <a:lnTo>
                      <a:pt x="360" y="218"/>
                    </a:lnTo>
                    <a:lnTo>
                      <a:pt x="360" y="200"/>
                    </a:lnTo>
                    <a:lnTo>
                      <a:pt x="360" y="198"/>
                    </a:lnTo>
                    <a:lnTo>
                      <a:pt x="359" y="198"/>
                    </a:lnTo>
                    <a:lnTo>
                      <a:pt x="358" y="201"/>
                    </a:lnTo>
                    <a:lnTo>
                      <a:pt x="357" y="204"/>
                    </a:lnTo>
                    <a:lnTo>
                      <a:pt x="356" y="208"/>
                    </a:lnTo>
                    <a:lnTo>
                      <a:pt x="354" y="218"/>
                    </a:lnTo>
                    <a:lnTo>
                      <a:pt x="353" y="229"/>
                    </a:lnTo>
                    <a:lnTo>
                      <a:pt x="353" y="238"/>
                    </a:lnTo>
                    <a:lnTo>
                      <a:pt x="354" y="243"/>
                    </a:lnTo>
                    <a:lnTo>
                      <a:pt x="356" y="246"/>
                    </a:lnTo>
                    <a:lnTo>
                      <a:pt x="358" y="248"/>
                    </a:lnTo>
                    <a:lnTo>
                      <a:pt x="360" y="248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29" name="Group 27"/>
            <p:cNvGrpSpPr>
              <a:grpSpLocks/>
            </p:cNvGrpSpPr>
            <p:nvPr/>
          </p:nvGrpSpPr>
          <p:grpSpPr bwMode="auto">
            <a:xfrm>
              <a:off x="3936" y="1680"/>
              <a:ext cx="528" cy="975"/>
              <a:chOff x="3363" y="1872"/>
              <a:chExt cx="528" cy="975"/>
            </a:xfrm>
          </p:grpSpPr>
          <p:pic>
            <p:nvPicPr>
              <p:cNvPr id="5167" name="Picture 28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1872"/>
                <a:ext cx="318" cy="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168" name="Line 29"/>
              <p:cNvSpPr>
                <a:spLocks noChangeShapeType="1"/>
              </p:cNvSpPr>
              <p:nvPr/>
            </p:nvSpPr>
            <p:spPr bwMode="auto">
              <a:xfrm>
                <a:off x="3651" y="2115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6" name="Rectangle 30"/>
              <p:cNvSpPr>
                <a:spLocks noChangeArrowheads="1"/>
              </p:cNvSpPr>
              <p:nvPr/>
            </p:nvSpPr>
            <p:spPr bwMode="auto">
              <a:xfrm>
                <a:off x="3363" y="2595"/>
                <a:ext cx="52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Jim</a:t>
                </a:r>
              </a:p>
            </p:txBody>
          </p:sp>
          <p:sp>
            <p:nvSpPr>
              <p:cNvPr id="5170" name="Freeform 31"/>
              <p:cNvSpPr>
                <a:spLocks/>
              </p:cNvSpPr>
              <p:nvPr/>
            </p:nvSpPr>
            <p:spPr bwMode="auto">
              <a:xfrm>
                <a:off x="3595" y="2379"/>
                <a:ext cx="41" cy="209"/>
              </a:xfrm>
              <a:custGeom>
                <a:avLst/>
                <a:gdLst>
                  <a:gd name="T0" fmla="*/ 0 w 41"/>
                  <a:gd name="T1" fmla="*/ 0 h 209"/>
                  <a:gd name="T2" fmla="*/ 4 w 41"/>
                  <a:gd name="T3" fmla="*/ 13 h 209"/>
                  <a:gd name="T4" fmla="*/ 8 w 41"/>
                  <a:gd name="T5" fmla="*/ 25 h 209"/>
                  <a:gd name="T6" fmla="*/ 12 w 41"/>
                  <a:gd name="T7" fmla="*/ 38 h 209"/>
                  <a:gd name="T8" fmla="*/ 16 w 41"/>
                  <a:gd name="T9" fmla="*/ 51 h 209"/>
                  <a:gd name="T10" fmla="*/ 19 w 41"/>
                  <a:gd name="T11" fmla="*/ 64 h 209"/>
                  <a:gd name="T12" fmla="*/ 22 w 41"/>
                  <a:gd name="T13" fmla="*/ 77 h 209"/>
                  <a:gd name="T14" fmla="*/ 25 w 41"/>
                  <a:gd name="T15" fmla="*/ 90 h 209"/>
                  <a:gd name="T16" fmla="*/ 28 w 41"/>
                  <a:gd name="T17" fmla="*/ 103 h 209"/>
                  <a:gd name="T18" fmla="*/ 30 w 41"/>
                  <a:gd name="T19" fmla="*/ 109 h 209"/>
                  <a:gd name="T20" fmla="*/ 31 w 41"/>
                  <a:gd name="T21" fmla="*/ 116 h 209"/>
                  <a:gd name="T22" fmla="*/ 32 w 41"/>
                  <a:gd name="T23" fmla="*/ 122 h 209"/>
                  <a:gd name="T24" fmla="*/ 33 w 41"/>
                  <a:gd name="T25" fmla="*/ 129 h 209"/>
                  <a:gd name="T26" fmla="*/ 34 w 41"/>
                  <a:gd name="T27" fmla="*/ 135 h 209"/>
                  <a:gd name="T28" fmla="*/ 35 w 41"/>
                  <a:gd name="T29" fmla="*/ 142 h 209"/>
                  <a:gd name="T30" fmla="*/ 36 w 41"/>
                  <a:gd name="T31" fmla="*/ 148 h 209"/>
                  <a:gd name="T32" fmla="*/ 37 w 41"/>
                  <a:gd name="T33" fmla="*/ 155 h 209"/>
                  <a:gd name="T34" fmla="*/ 38 w 41"/>
                  <a:gd name="T35" fmla="*/ 162 h 209"/>
                  <a:gd name="T36" fmla="*/ 38 w 41"/>
                  <a:gd name="T37" fmla="*/ 168 h 209"/>
                  <a:gd name="T38" fmla="*/ 39 w 41"/>
                  <a:gd name="T39" fmla="*/ 175 h 209"/>
                  <a:gd name="T40" fmla="*/ 39 w 41"/>
                  <a:gd name="T41" fmla="*/ 182 h 209"/>
                  <a:gd name="T42" fmla="*/ 40 w 41"/>
                  <a:gd name="T43" fmla="*/ 188 h 209"/>
                  <a:gd name="T44" fmla="*/ 40 w 41"/>
                  <a:gd name="T45" fmla="*/ 195 h 209"/>
                  <a:gd name="T46" fmla="*/ 40 w 41"/>
                  <a:gd name="T47" fmla="*/ 201 h 209"/>
                  <a:gd name="T48" fmla="*/ 40 w 41"/>
                  <a:gd name="T49" fmla="*/ 208 h 20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1" h="209">
                    <a:moveTo>
                      <a:pt x="0" y="0"/>
                    </a:moveTo>
                    <a:lnTo>
                      <a:pt x="4" y="13"/>
                    </a:lnTo>
                    <a:lnTo>
                      <a:pt x="8" y="25"/>
                    </a:lnTo>
                    <a:lnTo>
                      <a:pt x="12" y="38"/>
                    </a:lnTo>
                    <a:lnTo>
                      <a:pt x="16" y="51"/>
                    </a:lnTo>
                    <a:lnTo>
                      <a:pt x="19" y="64"/>
                    </a:lnTo>
                    <a:lnTo>
                      <a:pt x="22" y="77"/>
                    </a:lnTo>
                    <a:lnTo>
                      <a:pt x="25" y="90"/>
                    </a:lnTo>
                    <a:lnTo>
                      <a:pt x="28" y="103"/>
                    </a:lnTo>
                    <a:lnTo>
                      <a:pt x="30" y="109"/>
                    </a:lnTo>
                    <a:lnTo>
                      <a:pt x="31" y="116"/>
                    </a:lnTo>
                    <a:lnTo>
                      <a:pt x="32" y="122"/>
                    </a:lnTo>
                    <a:lnTo>
                      <a:pt x="33" y="129"/>
                    </a:lnTo>
                    <a:lnTo>
                      <a:pt x="34" y="135"/>
                    </a:lnTo>
                    <a:lnTo>
                      <a:pt x="35" y="142"/>
                    </a:lnTo>
                    <a:lnTo>
                      <a:pt x="36" y="148"/>
                    </a:lnTo>
                    <a:lnTo>
                      <a:pt x="37" y="155"/>
                    </a:lnTo>
                    <a:lnTo>
                      <a:pt x="38" y="162"/>
                    </a:lnTo>
                    <a:lnTo>
                      <a:pt x="38" y="168"/>
                    </a:lnTo>
                    <a:lnTo>
                      <a:pt x="39" y="175"/>
                    </a:lnTo>
                    <a:lnTo>
                      <a:pt x="39" y="182"/>
                    </a:lnTo>
                    <a:lnTo>
                      <a:pt x="40" y="188"/>
                    </a:lnTo>
                    <a:lnTo>
                      <a:pt x="40" y="195"/>
                    </a:lnTo>
                    <a:lnTo>
                      <a:pt x="40" y="201"/>
                    </a:lnTo>
                    <a:lnTo>
                      <a:pt x="40" y="208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1" name="Freeform 32"/>
              <p:cNvSpPr>
                <a:spLocks/>
              </p:cNvSpPr>
              <p:nvPr/>
            </p:nvSpPr>
            <p:spPr bwMode="auto">
              <a:xfrm>
                <a:off x="3635" y="2427"/>
                <a:ext cx="33" cy="161"/>
              </a:xfrm>
              <a:custGeom>
                <a:avLst/>
                <a:gdLst>
                  <a:gd name="T0" fmla="*/ 32 w 33"/>
                  <a:gd name="T1" fmla="*/ 0 h 161"/>
                  <a:gd name="T2" fmla="*/ 31 w 33"/>
                  <a:gd name="T3" fmla="*/ 5 h 161"/>
                  <a:gd name="T4" fmla="*/ 30 w 33"/>
                  <a:gd name="T5" fmla="*/ 10 h 161"/>
                  <a:gd name="T6" fmla="*/ 30 w 33"/>
                  <a:gd name="T7" fmla="*/ 14 h 161"/>
                  <a:gd name="T8" fmla="*/ 29 w 33"/>
                  <a:gd name="T9" fmla="*/ 19 h 161"/>
                  <a:gd name="T10" fmla="*/ 28 w 33"/>
                  <a:gd name="T11" fmla="*/ 24 h 161"/>
                  <a:gd name="T12" fmla="*/ 26 w 33"/>
                  <a:gd name="T13" fmla="*/ 29 h 161"/>
                  <a:gd name="T14" fmla="*/ 25 w 33"/>
                  <a:gd name="T15" fmla="*/ 34 h 161"/>
                  <a:gd name="T16" fmla="*/ 24 w 33"/>
                  <a:gd name="T17" fmla="*/ 39 h 161"/>
                  <a:gd name="T18" fmla="*/ 21 w 33"/>
                  <a:gd name="T19" fmla="*/ 49 h 161"/>
                  <a:gd name="T20" fmla="*/ 19 w 33"/>
                  <a:gd name="T21" fmla="*/ 60 h 161"/>
                  <a:gd name="T22" fmla="*/ 16 w 33"/>
                  <a:gd name="T23" fmla="*/ 70 h 161"/>
                  <a:gd name="T24" fmla="*/ 13 w 33"/>
                  <a:gd name="T25" fmla="*/ 80 h 161"/>
                  <a:gd name="T26" fmla="*/ 11 w 33"/>
                  <a:gd name="T27" fmla="*/ 90 h 161"/>
                  <a:gd name="T28" fmla="*/ 8 w 33"/>
                  <a:gd name="T29" fmla="*/ 100 h 161"/>
                  <a:gd name="T30" fmla="*/ 7 w 33"/>
                  <a:gd name="T31" fmla="*/ 105 h 161"/>
                  <a:gd name="T32" fmla="*/ 6 w 33"/>
                  <a:gd name="T33" fmla="*/ 111 h 161"/>
                  <a:gd name="T34" fmla="*/ 5 w 33"/>
                  <a:gd name="T35" fmla="*/ 116 h 161"/>
                  <a:gd name="T36" fmla="*/ 4 w 33"/>
                  <a:gd name="T37" fmla="*/ 121 h 161"/>
                  <a:gd name="T38" fmla="*/ 3 w 33"/>
                  <a:gd name="T39" fmla="*/ 126 h 161"/>
                  <a:gd name="T40" fmla="*/ 2 w 33"/>
                  <a:gd name="T41" fmla="*/ 131 h 161"/>
                  <a:gd name="T42" fmla="*/ 2 w 33"/>
                  <a:gd name="T43" fmla="*/ 135 h 161"/>
                  <a:gd name="T44" fmla="*/ 1 w 33"/>
                  <a:gd name="T45" fmla="*/ 141 h 161"/>
                  <a:gd name="T46" fmla="*/ 1 w 33"/>
                  <a:gd name="T47" fmla="*/ 146 h 161"/>
                  <a:gd name="T48" fmla="*/ 0 w 33"/>
                  <a:gd name="T49" fmla="*/ 150 h 161"/>
                  <a:gd name="T50" fmla="*/ 0 w 33"/>
                  <a:gd name="T51" fmla="*/ 155 h 161"/>
                  <a:gd name="T52" fmla="*/ 0 w 33"/>
                  <a:gd name="T53" fmla="*/ 160 h 1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3" h="161">
                    <a:moveTo>
                      <a:pt x="32" y="0"/>
                    </a:moveTo>
                    <a:lnTo>
                      <a:pt x="31" y="5"/>
                    </a:lnTo>
                    <a:lnTo>
                      <a:pt x="30" y="10"/>
                    </a:lnTo>
                    <a:lnTo>
                      <a:pt x="30" y="14"/>
                    </a:lnTo>
                    <a:lnTo>
                      <a:pt x="29" y="19"/>
                    </a:lnTo>
                    <a:lnTo>
                      <a:pt x="28" y="24"/>
                    </a:lnTo>
                    <a:lnTo>
                      <a:pt x="26" y="29"/>
                    </a:lnTo>
                    <a:lnTo>
                      <a:pt x="25" y="34"/>
                    </a:lnTo>
                    <a:lnTo>
                      <a:pt x="24" y="39"/>
                    </a:lnTo>
                    <a:lnTo>
                      <a:pt x="21" y="49"/>
                    </a:lnTo>
                    <a:lnTo>
                      <a:pt x="19" y="60"/>
                    </a:lnTo>
                    <a:lnTo>
                      <a:pt x="16" y="70"/>
                    </a:lnTo>
                    <a:lnTo>
                      <a:pt x="13" y="80"/>
                    </a:lnTo>
                    <a:lnTo>
                      <a:pt x="11" y="90"/>
                    </a:lnTo>
                    <a:lnTo>
                      <a:pt x="8" y="100"/>
                    </a:lnTo>
                    <a:lnTo>
                      <a:pt x="7" y="105"/>
                    </a:lnTo>
                    <a:lnTo>
                      <a:pt x="6" y="111"/>
                    </a:lnTo>
                    <a:lnTo>
                      <a:pt x="5" y="116"/>
                    </a:lnTo>
                    <a:lnTo>
                      <a:pt x="4" y="121"/>
                    </a:lnTo>
                    <a:lnTo>
                      <a:pt x="3" y="126"/>
                    </a:lnTo>
                    <a:lnTo>
                      <a:pt x="2" y="131"/>
                    </a:lnTo>
                    <a:lnTo>
                      <a:pt x="2" y="135"/>
                    </a:lnTo>
                    <a:lnTo>
                      <a:pt x="1" y="141"/>
                    </a:lnTo>
                    <a:lnTo>
                      <a:pt x="1" y="146"/>
                    </a:lnTo>
                    <a:lnTo>
                      <a:pt x="0" y="150"/>
                    </a:lnTo>
                    <a:lnTo>
                      <a:pt x="0" y="155"/>
                    </a:lnTo>
                    <a:lnTo>
                      <a:pt x="0" y="16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30" name="Group 33"/>
            <p:cNvGrpSpPr>
              <a:grpSpLocks/>
            </p:cNvGrpSpPr>
            <p:nvPr/>
          </p:nvGrpSpPr>
          <p:grpSpPr bwMode="auto">
            <a:xfrm>
              <a:off x="720" y="2880"/>
              <a:ext cx="528" cy="875"/>
              <a:chOff x="387" y="2884"/>
              <a:chExt cx="528" cy="875"/>
            </a:xfrm>
          </p:grpSpPr>
          <p:sp>
            <p:nvSpPr>
              <p:cNvPr id="5155" name="Oval 34"/>
              <p:cNvSpPr>
                <a:spLocks noChangeArrowheads="1"/>
              </p:cNvSpPr>
              <p:nvPr/>
            </p:nvSpPr>
            <p:spPr bwMode="auto">
              <a:xfrm>
                <a:off x="388" y="2884"/>
                <a:ext cx="478" cy="52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5156" name="Group 35"/>
              <p:cNvGrpSpPr>
                <a:grpSpLocks/>
              </p:cNvGrpSpPr>
              <p:nvPr/>
            </p:nvGrpSpPr>
            <p:grpSpPr bwMode="auto">
              <a:xfrm>
                <a:off x="484" y="3027"/>
                <a:ext cx="336" cy="321"/>
                <a:chOff x="289" y="1968"/>
                <a:chExt cx="336" cy="321"/>
              </a:xfrm>
            </p:grpSpPr>
            <p:grpSp>
              <p:nvGrpSpPr>
                <p:cNvPr id="5158" name="Group 36"/>
                <p:cNvGrpSpPr>
                  <a:grpSpLocks/>
                </p:cNvGrpSpPr>
                <p:nvPr/>
              </p:nvGrpSpPr>
              <p:grpSpPr bwMode="auto">
                <a:xfrm>
                  <a:off x="289" y="1985"/>
                  <a:ext cx="238" cy="287"/>
                  <a:chOff x="289" y="1985"/>
                  <a:chExt cx="238" cy="287"/>
                </a:xfrm>
              </p:grpSpPr>
              <p:sp>
                <p:nvSpPr>
                  <p:cNvPr id="5163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84" y="2032"/>
                    <a:ext cx="0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64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36" y="2272"/>
                    <a:ext cx="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65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289" y="1985"/>
                    <a:ext cx="94" cy="1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66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433" y="1985"/>
                    <a:ext cx="94" cy="1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sp>
              <p:nvSpPr>
                <p:cNvPr id="5159" name="Freeform 41"/>
                <p:cNvSpPr>
                  <a:spLocks/>
                </p:cNvSpPr>
                <p:nvPr/>
              </p:nvSpPr>
              <p:spPr bwMode="auto">
                <a:xfrm>
                  <a:off x="312" y="2144"/>
                  <a:ext cx="282" cy="145"/>
                </a:xfrm>
                <a:custGeom>
                  <a:avLst/>
                  <a:gdLst>
                    <a:gd name="T0" fmla="*/ 8 w 282"/>
                    <a:gd name="T1" fmla="*/ 0 h 145"/>
                    <a:gd name="T2" fmla="*/ 9 w 282"/>
                    <a:gd name="T3" fmla="*/ 11 h 145"/>
                    <a:gd name="T4" fmla="*/ 9 w 282"/>
                    <a:gd name="T5" fmla="*/ 22 h 145"/>
                    <a:gd name="T6" fmla="*/ 10 w 282"/>
                    <a:gd name="T7" fmla="*/ 44 h 145"/>
                    <a:gd name="T8" fmla="*/ 10 w 282"/>
                    <a:gd name="T9" fmla="*/ 55 h 145"/>
                    <a:gd name="T10" fmla="*/ 11 w 282"/>
                    <a:gd name="T11" fmla="*/ 67 h 145"/>
                    <a:gd name="T12" fmla="*/ 13 w 282"/>
                    <a:gd name="T13" fmla="*/ 77 h 145"/>
                    <a:gd name="T14" fmla="*/ 16 w 282"/>
                    <a:gd name="T15" fmla="*/ 88 h 145"/>
                    <a:gd name="T16" fmla="*/ 18 w 282"/>
                    <a:gd name="T17" fmla="*/ 91 h 145"/>
                    <a:gd name="T18" fmla="*/ 21 w 282"/>
                    <a:gd name="T19" fmla="*/ 94 h 145"/>
                    <a:gd name="T20" fmla="*/ 26 w 282"/>
                    <a:gd name="T21" fmla="*/ 98 h 145"/>
                    <a:gd name="T22" fmla="*/ 32 w 282"/>
                    <a:gd name="T23" fmla="*/ 102 h 145"/>
                    <a:gd name="T24" fmla="*/ 39 w 282"/>
                    <a:gd name="T25" fmla="*/ 106 h 145"/>
                    <a:gd name="T26" fmla="*/ 47 w 282"/>
                    <a:gd name="T27" fmla="*/ 110 h 145"/>
                    <a:gd name="T28" fmla="*/ 55 w 282"/>
                    <a:gd name="T29" fmla="*/ 115 h 145"/>
                    <a:gd name="T30" fmla="*/ 63 w 282"/>
                    <a:gd name="T31" fmla="*/ 119 h 145"/>
                    <a:gd name="T32" fmla="*/ 72 w 282"/>
                    <a:gd name="T33" fmla="*/ 123 h 145"/>
                    <a:gd name="T34" fmla="*/ 81 w 282"/>
                    <a:gd name="T35" fmla="*/ 127 h 145"/>
                    <a:gd name="T36" fmla="*/ 89 w 282"/>
                    <a:gd name="T37" fmla="*/ 131 h 145"/>
                    <a:gd name="T38" fmla="*/ 97 w 282"/>
                    <a:gd name="T39" fmla="*/ 135 h 145"/>
                    <a:gd name="T40" fmla="*/ 104 w 282"/>
                    <a:gd name="T41" fmla="*/ 138 h 145"/>
                    <a:gd name="T42" fmla="*/ 111 w 282"/>
                    <a:gd name="T43" fmla="*/ 141 h 145"/>
                    <a:gd name="T44" fmla="*/ 116 w 282"/>
                    <a:gd name="T45" fmla="*/ 143 h 145"/>
                    <a:gd name="T46" fmla="*/ 120 w 282"/>
                    <a:gd name="T47" fmla="*/ 144 h 145"/>
                    <a:gd name="T48" fmla="*/ 137 w 282"/>
                    <a:gd name="T49" fmla="*/ 142 h 145"/>
                    <a:gd name="T50" fmla="*/ 154 w 282"/>
                    <a:gd name="T51" fmla="*/ 141 h 145"/>
                    <a:gd name="T52" fmla="*/ 188 w 282"/>
                    <a:gd name="T53" fmla="*/ 138 h 145"/>
                    <a:gd name="T54" fmla="*/ 205 w 282"/>
                    <a:gd name="T55" fmla="*/ 136 h 145"/>
                    <a:gd name="T56" fmla="*/ 222 w 282"/>
                    <a:gd name="T57" fmla="*/ 134 h 145"/>
                    <a:gd name="T58" fmla="*/ 239 w 282"/>
                    <a:gd name="T59" fmla="*/ 131 h 145"/>
                    <a:gd name="T60" fmla="*/ 256 w 282"/>
                    <a:gd name="T61" fmla="*/ 128 h 145"/>
                    <a:gd name="T62" fmla="*/ 259 w 282"/>
                    <a:gd name="T63" fmla="*/ 127 h 145"/>
                    <a:gd name="T64" fmla="*/ 263 w 282"/>
                    <a:gd name="T65" fmla="*/ 126 h 145"/>
                    <a:gd name="T66" fmla="*/ 267 w 282"/>
                    <a:gd name="T67" fmla="*/ 125 h 145"/>
                    <a:gd name="T68" fmla="*/ 270 w 282"/>
                    <a:gd name="T69" fmla="*/ 123 h 145"/>
                    <a:gd name="T70" fmla="*/ 273 w 282"/>
                    <a:gd name="T71" fmla="*/ 121 h 145"/>
                    <a:gd name="T72" fmla="*/ 276 w 282"/>
                    <a:gd name="T73" fmla="*/ 118 h 145"/>
                    <a:gd name="T74" fmla="*/ 279 w 282"/>
                    <a:gd name="T75" fmla="*/ 115 h 145"/>
                    <a:gd name="T76" fmla="*/ 280 w 282"/>
                    <a:gd name="T77" fmla="*/ 112 h 145"/>
                    <a:gd name="T78" fmla="*/ 281 w 282"/>
                    <a:gd name="T79" fmla="*/ 107 h 145"/>
                    <a:gd name="T80" fmla="*/ 281 w 282"/>
                    <a:gd name="T81" fmla="*/ 102 h 145"/>
                    <a:gd name="T82" fmla="*/ 280 w 282"/>
                    <a:gd name="T83" fmla="*/ 97 h 145"/>
                    <a:gd name="T84" fmla="*/ 279 w 282"/>
                    <a:gd name="T85" fmla="*/ 92 h 145"/>
                    <a:gd name="T86" fmla="*/ 275 w 282"/>
                    <a:gd name="T87" fmla="*/ 82 h 145"/>
                    <a:gd name="T88" fmla="*/ 273 w 282"/>
                    <a:gd name="T89" fmla="*/ 77 h 145"/>
                    <a:gd name="T90" fmla="*/ 272 w 282"/>
                    <a:gd name="T91" fmla="*/ 72 h 145"/>
                    <a:gd name="T92" fmla="*/ 255 w 282"/>
                    <a:gd name="T93" fmla="*/ 77 h 145"/>
                    <a:gd name="T94" fmla="*/ 238 w 282"/>
                    <a:gd name="T95" fmla="*/ 81 h 145"/>
                    <a:gd name="T96" fmla="*/ 222 w 282"/>
                    <a:gd name="T97" fmla="*/ 85 h 145"/>
                    <a:gd name="T98" fmla="*/ 204 w 282"/>
                    <a:gd name="T99" fmla="*/ 87 h 145"/>
                    <a:gd name="T100" fmla="*/ 187 w 282"/>
                    <a:gd name="T101" fmla="*/ 89 h 145"/>
                    <a:gd name="T102" fmla="*/ 170 w 282"/>
                    <a:gd name="T103" fmla="*/ 90 h 145"/>
                    <a:gd name="T104" fmla="*/ 152 w 282"/>
                    <a:gd name="T105" fmla="*/ 91 h 145"/>
                    <a:gd name="T106" fmla="*/ 135 w 282"/>
                    <a:gd name="T107" fmla="*/ 90 h 145"/>
                    <a:gd name="T108" fmla="*/ 117 w 282"/>
                    <a:gd name="T109" fmla="*/ 89 h 145"/>
                    <a:gd name="T110" fmla="*/ 99 w 282"/>
                    <a:gd name="T111" fmla="*/ 87 h 145"/>
                    <a:gd name="T112" fmla="*/ 83 w 282"/>
                    <a:gd name="T113" fmla="*/ 84 h 145"/>
                    <a:gd name="T114" fmla="*/ 65 w 282"/>
                    <a:gd name="T115" fmla="*/ 80 h 145"/>
                    <a:gd name="T116" fmla="*/ 48 w 282"/>
                    <a:gd name="T117" fmla="*/ 75 h 145"/>
                    <a:gd name="T118" fmla="*/ 32 w 282"/>
                    <a:gd name="T119" fmla="*/ 70 h 145"/>
                    <a:gd name="T120" fmla="*/ 16 w 282"/>
                    <a:gd name="T121" fmla="*/ 63 h 145"/>
                    <a:gd name="T122" fmla="*/ 0 w 282"/>
                    <a:gd name="T123" fmla="*/ 56 h 14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282" h="145">
                      <a:moveTo>
                        <a:pt x="8" y="0"/>
                      </a:moveTo>
                      <a:lnTo>
                        <a:pt x="9" y="11"/>
                      </a:lnTo>
                      <a:lnTo>
                        <a:pt x="9" y="22"/>
                      </a:lnTo>
                      <a:lnTo>
                        <a:pt x="10" y="44"/>
                      </a:lnTo>
                      <a:lnTo>
                        <a:pt x="10" y="55"/>
                      </a:lnTo>
                      <a:lnTo>
                        <a:pt x="11" y="67"/>
                      </a:lnTo>
                      <a:lnTo>
                        <a:pt x="13" y="77"/>
                      </a:lnTo>
                      <a:lnTo>
                        <a:pt x="16" y="88"/>
                      </a:lnTo>
                      <a:lnTo>
                        <a:pt x="18" y="91"/>
                      </a:lnTo>
                      <a:lnTo>
                        <a:pt x="21" y="94"/>
                      </a:lnTo>
                      <a:lnTo>
                        <a:pt x="26" y="98"/>
                      </a:lnTo>
                      <a:lnTo>
                        <a:pt x="32" y="102"/>
                      </a:lnTo>
                      <a:lnTo>
                        <a:pt x="39" y="106"/>
                      </a:lnTo>
                      <a:lnTo>
                        <a:pt x="47" y="110"/>
                      </a:lnTo>
                      <a:lnTo>
                        <a:pt x="55" y="115"/>
                      </a:lnTo>
                      <a:lnTo>
                        <a:pt x="63" y="119"/>
                      </a:lnTo>
                      <a:lnTo>
                        <a:pt x="72" y="123"/>
                      </a:lnTo>
                      <a:lnTo>
                        <a:pt x="81" y="127"/>
                      </a:lnTo>
                      <a:lnTo>
                        <a:pt x="89" y="131"/>
                      </a:lnTo>
                      <a:lnTo>
                        <a:pt x="97" y="135"/>
                      </a:lnTo>
                      <a:lnTo>
                        <a:pt x="104" y="138"/>
                      </a:lnTo>
                      <a:lnTo>
                        <a:pt x="111" y="141"/>
                      </a:lnTo>
                      <a:lnTo>
                        <a:pt x="116" y="143"/>
                      </a:lnTo>
                      <a:lnTo>
                        <a:pt x="120" y="144"/>
                      </a:lnTo>
                      <a:lnTo>
                        <a:pt x="137" y="142"/>
                      </a:lnTo>
                      <a:lnTo>
                        <a:pt x="154" y="141"/>
                      </a:lnTo>
                      <a:lnTo>
                        <a:pt x="188" y="138"/>
                      </a:lnTo>
                      <a:lnTo>
                        <a:pt x="205" y="136"/>
                      </a:lnTo>
                      <a:lnTo>
                        <a:pt x="222" y="134"/>
                      </a:lnTo>
                      <a:lnTo>
                        <a:pt x="239" y="131"/>
                      </a:lnTo>
                      <a:lnTo>
                        <a:pt x="256" y="128"/>
                      </a:lnTo>
                      <a:lnTo>
                        <a:pt x="259" y="127"/>
                      </a:lnTo>
                      <a:lnTo>
                        <a:pt x="263" y="126"/>
                      </a:lnTo>
                      <a:lnTo>
                        <a:pt x="267" y="125"/>
                      </a:lnTo>
                      <a:lnTo>
                        <a:pt x="270" y="123"/>
                      </a:lnTo>
                      <a:lnTo>
                        <a:pt x="273" y="121"/>
                      </a:lnTo>
                      <a:lnTo>
                        <a:pt x="276" y="118"/>
                      </a:lnTo>
                      <a:lnTo>
                        <a:pt x="279" y="115"/>
                      </a:lnTo>
                      <a:lnTo>
                        <a:pt x="280" y="112"/>
                      </a:lnTo>
                      <a:lnTo>
                        <a:pt x="281" y="107"/>
                      </a:lnTo>
                      <a:lnTo>
                        <a:pt x="281" y="102"/>
                      </a:lnTo>
                      <a:lnTo>
                        <a:pt x="280" y="97"/>
                      </a:lnTo>
                      <a:lnTo>
                        <a:pt x="279" y="92"/>
                      </a:lnTo>
                      <a:lnTo>
                        <a:pt x="275" y="82"/>
                      </a:lnTo>
                      <a:lnTo>
                        <a:pt x="273" y="77"/>
                      </a:lnTo>
                      <a:lnTo>
                        <a:pt x="272" y="72"/>
                      </a:lnTo>
                      <a:lnTo>
                        <a:pt x="255" y="77"/>
                      </a:lnTo>
                      <a:lnTo>
                        <a:pt x="238" y="81"/>
                      </a:lnTo>
                      <a:lnTo>
                        <a:pt x="222" y="85"/>
                      </a:lnTo>
                      <a:lnTo>
                        <a:pt x="204" y="87"/>
                      </a:lnTo>
                      <a:lnTo>
                        <a:pt x="187" y="89"/>
                      </a:lnTo>
                      <a:lnTo>
                        <a:pt x="170" y="90"/>
                      </a:lnTo>
                      <a:lnTo>
                        <a:pt x="152" y="91"/>
                      </a:lnTo>
                      <a:lnTo>
                        <a:pt x="135" y="90"/>
                      </a:lnTo>
                      <a:lnTo>
                        <a:pt x="117" y="89"/>
                      </a:lnTo>
                      <a:lnTo>
                        <a:pt x="99" y="87"/>
                      </a:lnTo>
                      <a:lnTo>
                        <a:pt x="83" y="84"/>
                      </a:lnTo>
                      <a:lnTo>
                        <a:pt x="65" y="80"/>
                      </a:lnTo>
                      <a:lnTo>
                        <a:pt x="48" y="75"/>
                      </a:lnTo>
                      <a:lnTo>
                        <a:pt x="32" y="70"/>
                      </a:lnTo>
                      <a:lnTo>
                        <a:pt x="16" y="63"/>
                      </a:lnTo>
                      <a:lnTo>
                        <a:pt x="0" y="56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0" name="Freeform 42"/>
                <p:cNvSpPr>
                  <a:spLocks/>
                </p:cNvSpPr>
                <p:nvPr/>
              </p:nvSpPr>
              <p:spPr bwMode="auto">
                <a:xfrm>
                  <a:off x="408" y="2000"/>
                  <a:ext cx="129" cy="170"/>
                </a:xfrm>
                <a:custGeom>
                  <a:avLst/>
                  <a:gdLst>
                    <a:gd name="T0" fmla="*/ 80 w 129"/>
                    <a:gd name="T1" fmla="*/ 0 h 170"/>
                    <a:gd name="T2" fmla="*/ 87 w 129"/>
                    <a:gd name="T3" fmla="*/ 20 h 170"/>
                    <a:gd name="T4" fmla="*/ 93 w 129"/>
                    <a:gd name="T5" fmla="*/ 40 h 170"/>
                    <a:gd name="T6" fmla="*/ 105 w 129"/>
                    <a:gd name="T7" fmla="*/ 80 h 170"/>
                    <a:gd name="T8" fmla="*/ 117 w 129"/>
                    <a:gd name="T9" fmla="*/ 119 h 170"/>
                    <a:gd name="T10" fmla="*/ 123 w 129"/>
                    <a:gd name="T11" fmla="*/ 140 h 170"/>
                    <a:gd name="T12" fmla="*/ 128 w 129"/>
                    <a:gd name="T13" fmla="*/ 160 h 170"/>
                    <a:gd name="T14" fmla="*/ 126 w 129"/>
                    <a:gd name="T15" fmla="*/ 160 h 170"/>
                    <a:gd name="T16" fmla="*/ 123 w 129"/>
                    <a:gd name="T17" fmla="*/ 161 h 170"/>
                    <a:gd name="T18" fmla="*/ 119 w 129"/>
                    <a:gd name="T19" fmla="*/ 161 h 170"/>
                    <a:gd name="T20" fmla="*/ 115 w 129"/>
                    <a:gd name="T21" fmla="*/ 162 h 170"/>
                    <a:gd name="T22" fmla="*/ 110 w 129"/>
                    <a:gd name="T23" fmla="*/ 163 h 170"/>
                    <a:gd name="T24" fmla="*/ 105 w 129"/>
                    <a:gd name="T25" fmla="*/ 163 h 170"/>
                    <a:gd name="T26" fmla="*/ 98 w 129"/>
                    <a:gd name="T27" fmla="*/ 164 h 170"/>
                    <a:gd name="T28" fmla="*/ 92 w 129"/>
                    <a:gd name="T29" fmla="*/ 165 h 170"/>
                    <a:gd name="T30" fmla="*/ 79 w 129"/>
                    <a:gd name="T31" fmla="*/ 166 h 170"/>
                    <a:gd name="T32" fmla="*/ 65 w 129"/>
                    <a:gd name="T33" fmla="*/ 168 h 170"/>
                    <a:gd name="T34" fmla="*/ 50 w 129"/>
                    <a:gd name="T35" fmla="*/ 169 h 170"/>
                    <a:gd name="T36" fmla="*/ 37 w 129"/>
                    <a:gd name="T37" fmla="*/ 169 h 170"/>
                    <a:gd name="T38" fmla="*/ 31 w 129"/>
                    <a:gd name="T39" fmla="*/ 169 h 170"/>
                    <a:gd name="T40" fmla="*/ 25 w 129"/>
                    <a:gd name="T41" fmla="*/ 169 h 170"/>
                    <a:gd name="T42" fmla="*/ 19 w 129"/>
                    <a:gd name="T43" fmla="*/ 169 h 170"/>
                    <a:gd name="T44" fmla="*/ 14 w 129"/>
                    <a:gd name="T45" fmla="*/ 169 h 170"/>
                    <a:gd name="T46" fmla="*/ 10 w 129"/>
                    <a:gd name="T47" fmla="*/ 168 h 170"/>
                    <a:gd name="T48" fmla="*/ 6 w 129"/>
                    <a:gd name="T49" fmla="*/ 168 h 170"/>
                    <a:gd name="T50" fmla="*/ 3 w 129"/>
                    <a:gd name="T51" fmla="*/ 166 h 170"/>
                    <a:gd name="T52" fmla="*/ 1 w 129"/>
                    <a:gd name="T53" fmla="*/ 165 h 170"/>
                    <a:gd name="T54" fmla="*/ 0 w 129"/>
                    <a:gd name="T55" fmla="*/ 164 h 170"/>
                    <a:gd name="T56" fmla="*/ 0 w 129"/>
                    <a:gd name="T57" fmla="*/ 162 h 170"/>
                    <a:gd name="T58" fmla="*/ 1 w 129"/>
                    <a:gd name="T59" fmla="*/ 160 h 170"/>
                    <a:gd name="T60" fmla="*/ 3 w 129"/>
                    <a:gd name="T61" fmla="*/ 157 h 170"/>
                    <a:gd name="T62" fmla="*/ 4 w 129"/>
                    <a:gd name="T63" fmla="*/ 156 h 170"/>
                    <a:gd name="T64" fmla="*/ 6 w 129"/>
                    <a:gd name="T65" fmla="*/ 155 h 170"/>
                    <a:gd name="T66" fmla="*/ 8 w 129"/>
                    <a:gd name="T67" fmla="*/ 153 h 170"/>
                    <a:gd name="T68" fmla="*/ 11 w 129"/>
                    <a:gd name="T69" fmla="*/ 151 h 170"/>
                    <a:gd name="T70" fmla="*/ 13 w 129"/>
                    <a:gd name="T71" fmla="*/ 150 h 170"/>
                    <a:gd name="T72" fmla="*/ 17 w 129"/>
                    <a:gd name="T73" fmla="*/ 148 h 170"/>
                    <a:gd name="T74" fmla="*/ 20 w 129"/>
                    <a:gd name="T75" fmla="*/ 146 h 170"/>
                    <a:gd name="T76" fmla="*/ 24 w 129"/>
                    <a:gd name="T77" fmla="*/ 144 h 170"/>
                    <a:gd name="T78" fmla="*/ 27 w 129"/>
                    <a:gd name="T79" fmla="*/ 143 h 170"/>
                    <a:gd name="T80" fmla="*/ 30 w 129"/>
                    <a:gd name="T81" fmla="*/ 141 h 170"/>
                    <a:gd name="T82" fmla="*/ 36 w 129"/>
                    <a:gd name="T83" fmla="*/ 140 h 170"/>
                    <a:gd name="T84" fmla="*/ 42 w 129"/>
                    <a:gd name="T85" fmla="*/ 138 h 170"/>
                    <a:gd name="T86" fmla="*/ 48 w 129"/>
                    <a:gd name="T87" fmla="*/ 136 h 170"/>
                    <a:gd name="T88" fmla="*/ 53 w 129"/>
                    <a:gd name="T89" fmla="*/ 119 h 170"/>
                    <a:gd name="T90" fmla="*/ 57 w 129"/>
                    <a:gd name="T91" fmla="*/ 102 h 170"/>
                    <a:gd name="T92" fmla="*/ 61 w 129"/>
                    <a:gd name="T93" fmla="*/ 85 h 170"/>
                    <a:gd name="T94" fmla="*/ 64 w 129"/>
                    <a:gd name="T95" fmla="*/ 68 h 170"/>
                    <a:gd name="T96" fmla="*/ 67 w 129"/>
                    <a:gd name="T97" fmla="*/ 51 h 170"/>
                    <a:gd name="T98" fmla="*/ 71 w 129"/>
                    <a:gd name="T99" fmla="*/ 34 h 170"/>
                    <a:gd name="T100" fmla="*/ 75 w 129"/>
                    <a:gd name="T101" fmla="*/ 17 h 170"/>
                    <a:gd name="T102" fmla="*/ 80 w 129"/>
                    <a:gd name="T103" fmla="*/ 0 h 17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129" h="170">
                      <a:moveTo>
                        <a:pt x="80" y="0"/>
                      </a:moveTo>
                      <a:lnTo>
                        <a:pt x="87" y="20"/>
                      </a:lnTo>
                      <a:lnTo>
                        <a:pt x="93" y="40"/>
                      </a:lnTo>
                      <a:lnTo>
                        <a:pt x="105" y="80"/>
                      </a:lnTo>
                      <a:lnTo>
                        <a:pt x="117" y="119"/>
                      </a:lnTo>
                      <a:lnTo>
                        <a:pt x="123" y="140"/>
                      </a:lnTo>
                      <a:lnTo>
                        <a:pt x="128" y="160"/>
                      </a:lnTo>
                      <a:lnTo>
                        <a:pt x="126" y="160"/>
                      </a:lnTo>
                      <a:lnTo>
                        <a:pt x="123" y="161"/>
                      </a:lnTo>
                      <a:lnTo>
                        <a:pt x="119" y="161"/>
                      </a:lnTo>
                      <a:lnTo>
                        <a:pt x="115" y="162"/>
                      </a:lnTo>
                      <a:lnTo>
                        <a:pt x="110" y="163"/>
                      </a:lnTo>
                      <a:lnTo>
                        <a:pt x="105" y="163"/>
                      </a:lnTo>
                      <a:lnTo>
                        <a:pt x="98" y="164"/>
                      </a:lnTo>
                      <a:lnTo>
                        <a:pt x="92" y="165"/>
                      </a:lnTo>
                      <a:lnTo>
                        <a:pt x="79" y="166"/>
                      </a:lnTo>
                      <a:lnTo>
                        <a:pt x="65" y="168"/>
                      </a:lnTo>
                      <a:lnTo>
                        <a:pt x="50" y="169"/>
                      </a:lnTo>
                      <a:lnTo>
                        <a:pt x="37" y="169"/>
                      </a:lnTo>
                      <a:lnTo>
                        <a:pt x="31" y="169"/>
                      </a:lnTo>
                      <a:lnTo>
                        <a:pt x="25" y="169"/>
                      </a:lnTo>
                      <a:lnTo>
                        <a:pt x="19" y="169"/>
                      </a:lnTo>
                      <a:lnTo>
                        <a:pt x="14" y="169"/>
                      </a:lnTo>
                      <a:lnTo>
                        <a:pt x="10" y="168"/>
                      </a:lnTo>
                      <a:lnTo>
                        <a:pt x="6" y="168"/>
                      </a:lnTo>
                      <a:lnTo>
                        <a:pt x="3" y="166"/>
                      </a:lnTo>
                      <a:lnTo>
                        <a:pt x="1" y="165"/>
                      </a:lnTo>
                      <a:lnTo>
                        <a:pt x="0" y="164"/>
                      </a:lnTo>
                      <a:lnTo>
                        <a:pt x="0" y="162"/>
                      </a:lnTo>
                      <a:lnTo>
                        <a:pt x="1" y="160"/>
                      </a:lnTo>
                      <a:lnTo>
                        <a:pt x="3" y="157"/>
                      </a:lnTo>
                      <a:lnTo>
                        <a:pt x="4" y="156"/>
                      </a:lnTo>
                      <a:lnTo>
                        <a:pt x="6" y="155"/>
                      </a:lnTo>
                      <a:lnTo>
                        <a:pt x="8" y="153"/>
                      </a:lnTo>
                      <a:lnTo>
                        <a:pt x="11" y="151"/>
                      </a:lnTo>
                      <a:lnTo>
                        <a:pt x="13" y="150"/>
                      </a:lnTo>
                      <a:lnTo>
                        <a:pt x="17" y="148"/>
                      </a:lnTo>
                      <a:lnTo>
                        <a:pt x="20" y="146"/>
                      </a:lnTo>
                      <a:lnTo>
                        <a:pt x="24" y="144"/>
                      </a:lnTo>
                      <a:lnTo>
                        <a:pt x="27" y="143"/>
                      </a:lnTo>
                      <a:lnTo>
                        <a:pt x="30" y="141"/>
                      </a:lnTo>
                      <a:lnTo>
                        <a:pt x="36" y="140"/>
                      </a:lnTo>
                      <a:lnTo>
                        <a:pt x="42" y="138"/>
                      </a:lnTo>
                      <a:lnTo>
                        <a:pt x="48" y="136"/>
                      </a:lnTo>
                      <a:lnTo>
                        <a:pt x="53" y="119"/>
                      </a:lnTo>
                      <a:lnTo>
                        <a:pt x="57" y="102"/>
                      </a:lnTo>
                      <a:lnTo>
                        <a:pt x="61" y="85"/>
                      </a:lnTo>
                      <a:lnTo>
                        <a:pt x="64" y="68"/>
                      </a:lnTo>
                      <a:lnTo>
                        <a:pt x="67" y="51"/>
                      </a:lnTo>
                      <a:lnTo>
                        <a:pt x="71" y="34"/>
                      </a:lnTo>
                      <a:lnTo>
                        <a:pt x="75" y="17"/>
                      </a:lnTo>
                      <a:lnTo>
                        <a:pt x="8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1" name="Freeform 43"/>
                <p:cNvSpPr>
                  <a:spLocks/>
                </p:cNvSpPr>
                <p:nvPr/>
              </p:nvSpPr>
              <p:spPr bwMode="auto">
                <a:xfrm>
                  <a:off x="320" y="1968"/>
                  <a:ext cx="122" cy="97"/>
                </a:xfrm>
                <a:custGeom>
                  <a:avLst/>
                  <a:gdLst>
                    <a:gd name="T0" fmla="*/ 67 w 122"/>
                    <a:gd name="T1" fmla="*/ 1 h 97"/>
                    <a:gd name="T2" fmla="*/ 58 w 122"/>
                    <a:gd name="T3" fmla="*/ 2 h 97"/>
                    <a:gd name="T4" fmla="*/ 51 w 122"/>
                    <a:gd name="T5" fmla="*/ 4 h 97"/>
                    <a:gd name="T6" fmla="*/ 44 w 122"/>
                    <a:gd name="T7" fmla="*/ 5 h 97"/>
                    <a:gd name="T8" fmla="*/ 38 w 122"/>
                    <a:gd name="T9" fmla="*/ 7 h 97"/>
                    <a:gd name="T10" fmla="*/ 30 w 122"/>
                    <a:gd name="T11" fmla="*/ 9 h 97"/>
                    <a:gd name="T12" fmla="*/ 22 w 122"/>
                    <a:gd name="T13" fmla="*/ 14 h 97"/>
                    <a:gd name="T14" fmla="*/ 16 w 122"/>
                    <a:gd name="T15" fmla="*/ 20 h 97"/>
                    <a:gd name="T16" fmla="*/ 13 w 122"/>
                    <a:gd name="T17" fmla="*/ 24 h 97"/>
                    <a:gd name="T18" fmla="*/ 11 w 122"/>
                    <a:gd name="T19" fmla="*/ 29 h 97"/>
                    <a:gd name="T20" fmla="*/ 8 w 122"/>
                    <a:gd name="T21" fmla="*/ 34 h 97"/>
                    <a:gd name="T22" fmla="*/ 6 w 122"/>
                    <a:gd name="T23" fmla="*/ 41 h 97"/>
                    <a:gd name="T24" fmla="*/ 3 w 122"/>
                    <a:gd name="T25" fmla="*/ 48 h 97"/>
                    <a:gd name="T26" fmla="*/ 0 w 122"/>
                    <a:gd name="T27" fmla="*/ 56 h 97"/>
                    <a:gd name="T28" fmla="*/ 6 w 122"/>
                    <a:gd name="T29" fmla="*/ 62 h 97"/>
                    <a:gd name="T30" fmla="*/ 12 w 122"/>
                    <a:gd name="T31" fmla="*/ 67 h 97"/>
                    <a:gd name="T32" fmla="*/ 18 w 122"/>
                    <a:gd name="T33" fmla="*/ 71 h 97"/>
                    <a:gd name="T34" fmla="*/ 23 w 122"/>
                    <a:gd name="T35" fmla="*/ 75 h 97"/>
                    <a:gd name="T36" fmla="*/ 34 w 122"/>
                    <a:gd name="T37" fmla="*/ 80 h 97"/>
                    <a:gd name="T38" fmla="*/ 45 w 122"/>
                    <a:gd name="T39" fmla="*/ 83 h 97"/>
                    <a:gd name="T40" fmla="*/ 56 w 122"/>
                    <a:gd name="T41" fmla="*/ 86 h 97"/>
                    <a:gd name="T42" fmla="*/ 68 w 122"/>
                    <a:gd name="T43" fmla="*/ 89 h 97"/>
                    <a:gd name="T44" fmla="*/ 81 w 122"/>
                    <a:gd name="T45" fmla="*/ 92 h 97"/>
                    <a:gd name="T46" fmla="*/ 96 w 122"/>
                    <a:gd name="T47" fmla="*/ 96 h 97"/>
                    <a:gd name="T48" fmla="*/ 103 w 122"/>
                    <a:gd name="T49" fmla="*/ 93 h 97"/>
                    <a:gd name="T50" fmla="*/ 110 w 122"/>
                    <a:gd name="T51" fmla="*/ 89 h 97"/>
                    <a:gd name="T52" fmla="*/ 116 w 122"/>
                    <a:gd name="T53" fmla="*/ 86 h 97"/>
                    <a:gd name="T54" fmla="*/ 119 w 122"/>
                    <a:gd name="T55" fmla="*/ 81 h 97"/>
                    <a:gd name="T56" fmla="*/ 121 w 122"/>
                    <a:gd name="T57" fmla="*/ 77 h 97"/>
                    <a:gd name="T58" fmla="*/ 120 w 122"/>
                    <a:gd name="T59" fmla="*/ 71 h 97"/>
                    <a:gd name="T60" fmla="*/ 118 w 122"/>
                    <a:gd name="T61" fmla="*/ 63 h 97"/>
                    <a:gd name="T62" fmla="*/ 115 w 122"/>
                    <a:gd name="T63" fmla="*/ 55 h 97"/>
                    <a:gd name="T64" fmla="*/ 111 w 122"/>
                    <a:gd name="T65" fmla="*/ 46 h 97"/>
                    <a:gd name="T66" fmla="*/ 107 w 122"/>
                    <a:gd name="T67" fmla="*/ 38 h 97"/>
                    <a:gd name="T68" fmla="*/ 102 w 122"/>
                    <a:gd name="T69" fmla="*/ 31 h 97"/>
                    <a:gd name="T70" fmla="*/ 98 w 122"/>
                    <a:gd name="T71" fmla="*/ 26 h 97"/>
                    <a:gd name="T72" fmla="*/ 96 w 122"/>
                    <a:gd name="T73" fmla="*/ 24 h 97"/>
                    <a:gd name="T74" fmla="*/ 93 w 122"/>
                    <a:gd name="T75" fmla="*/ 23 h 97"/>
                    <a:gd name="T76" fmla="*/ 87 w 122"/>
                    <a:gd name="T77" fmla="*/ 21 h 97"/>
                    <a:gd name="T78" fmla="*/ 80 w 122"/>
                    <a:gd name="T79" fmla="*/ 20 h 97"/>
                    <a:gd name="T80" fmla="*/ 76 w 122"/>
                    <a:gd name="T81" fmla="*/ 18 h 97"/>
                    <a:gd name="T82" fmla="*/ 73 w 122"/>
                    <a:gd name="T83" fmla="*/ 17 h 97"/>
                    <a:gd name="T84" fmla="*/ 71 w 122"/>
                    <a:gd name="T85" fmla="*/ 14 h 97"/>
                    <a:gd name="T86" fmla="*/ 70 w 122"/>
                    <a:gd name="T87" fmla="*/ 10 h 97"/>
                    <a:gd name="T88" fmla="*/ 71 w 122"/>
                    <a:gd name="T89" fmla="*/ 4 h 97"/>
                    <a:gd name="T90" fmla="*/ 72 w 122"/>
                    <a:gd name="T91" fmla="*/ 0 h 9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22" h="97">
                      <a:moveTo>
                        <a:pt x="72" y="0"/>
                      </a:moveTo>
                      <a:lnTo>
                        <a:pt x="67" y="1"/>
                      </a:lnTo>
                      <a:lnTo>
                        <a:pt x="63" y="2"/>
                      </a:lnTo>
                      <a:lnTo>
                        <a:pt x="58" y="2"/>
                      </a:lnTo>
                      <a:lnTo>
                        <a:pt x="54" y="3"/>
                      </a:lnTo>
                      <a:lnTo>
                        <a:pt x="51" y="4"/>
                      </a:lnTo>
                      <a:lnTo>
                        <a:pt x="47" y="5"/>
                      </a:lnTo>
                      <a:lnTo>
                        <a:pt x="44" y="5"/>
                      </a:lnTo>
                      <a:lnTo>
                        <a:pt x="41" y="6"/>
                      </a:lnTo>
                      <a:lnTo>
                        <a:pt x="38" y="7"/>
                      </a:lnTo>
                      <a:lnTo>
                        <a:pt x="35" y="7"/>
                      </a:lnTo>
                      <a:lnTo>
                        <a:pt x="30" y="9"/>
                      </a:lnTo>
                      <a:lnTo>
                        <a:pt x="26" y="11"/>
                      </a:lnTo>
                      <a:lnTo>
                        <a:pt x="22" y="14"/>
                      </a:lnTo>
                      <a:lnTo>
                        <a:pt x="19" y="17"/>
                      </a:lnTo>
                      <a:lnTo>
                        <a:pt x="16" y="20"/>
                      </a:lnTo>
                      <a:lnTo>
                        <a:pt x="14" y="22"/>
                      </a:lnTo>
                      <a:lnTo>
                        <a:pt x="13" y="24"/>
                      </a:lnTo>
                      <a:lnTo>
                        <a:pt x="12" y="26"/>
                      </a:lnTo>
                      <a:lnTo>
                        <a:pt x="11" y="29"/>
                      </a:lnTo>
                      <a:lnTo>
                        <a:pt x="9" y="31"/>
                      </a:lnTo>
                      <a:lnTo>
                        <a:pt x="8" y="34"/>
                      </a:lnTo>
                      <a:lnTo>
                        <a:pt x="7" y="37"/>
                      </a:lnTo>
                      <a:lnTo>
                        <a:pt x="6" y="41"/>
                      </a:lnTo>
                      <a:lnTo>
                        <a:pt x="4" y="44"/>
                      </a:lnTo>
                      <a:lnTo>
                        <a:pt x="3" y="48"/>
                      </a:lnTo>
                      <a:lnTo>
                        <a:pt x="1" y="52"/>
                      </a:lnTo>
                      <a:lnTo>
                        <a:pt x="0" y="56"/>
                      </a:lnTo>
                      <a:lnTo>
                        <a:pt x="3" y="59"/>
                      </a:lnTo>
                      <a:lnTo>
                        <a:pt x="6" y="62"/>
                      </a:lnTo>
                      <a:lnTo>
                        <a:pt x="9" y="65"/>
                      </a:lnTo>
                      <a:lnTo>
                        <a:pt x="12" y="67"/>
                      </a:lnTo>
                      <a:lnTo>
                        <a:pt x="15" y="69"/>
                      </a:lnTo>
                      <a:lnTo>
                        <a:pt x="18" y="71"/>
                      </a:lnTo>
                      <a:lnTo>
                        <a:pt x="21" y="73"/>
                      </a:lnTo>
                      <a:lnTo>
                        <a:pt x="23" y="75"/>
                      </a:lnTo>
                      <a:lnTo>
                        <a:pt x="29" y="78"/>
                      </a:lnTo>
                      <a:lnTo>
                        <a:pt x="34" y="80"/>
                      </a:lnTo>
                      <a:lnTo>
                        <a:pt x="39" y="82"/>
                      </a:lnTo>
                      <a:lnTo>
                        <a:pt x="45" y="83"/>
                      </a:lnTo>
                      <a:lnTo>
                        <a:pt x="50" y="85"/>
                      </a:lnTo>
                      <a:lnTo>
                        <a:pt x="56" y="86"/>
                      </a:lnTo>
                      <a:lnTo>
                        <a:pt x="62" y="87"/>
                      </a:lnTo>
                      <a:lnTo>
                        <a:pt x="68" y="89"/>
                      </a:lnTo>
                      <a:lnTo>
                        <a:pt x="74" y="90"/>
                      </a:lnTo>
                      <a:lnTo>
                        <a:pt x="81" y="92"/>
                      </a:lnTo>
                      <a:lnTo>
                        <a:pt x="88" y="94"/>
                      </a:lnTo>
                      <a:lnTo>
                        <a:pt x="96" y="96"/>
                      </a:lnTo>
                      <a:lnTo>
                        <a:pt x="99" y="94"/>
                      </a:lnTo>
                      <a:lnTo>
                        <a:pt x="103" y="93"/>
                      </a:lnTo>
                      <a:lnTo>
                        <a:pt x="106" y="91"/>
                      </a:lnTo>
                      <a:lnTo>
                        <a:pt x="110" y="89"/>
                      </a:lnTo>
                      <a:lnTo>
                        <a:pt x="113" y="88"/>
                      </a:lnTo>
                      <a:lnTo>
                        <a:pt x="116" y="86"/>
                      </a:lnTo>
                      <a:lnTo>
                        <a:pt x="118" y="83"/>
                      </a:lnTo>
                      <a:lnTo>
                        <a:pt x="119" y="81"/>
                      </a:lnTo>
                      <a:lnTo>
                        <a:pt x="120" y="80"/>
                      </a:lnTo>
                      <a:lnTo>
                        <a:pt x="121" y="77"/>
                      </a:lnTo>
                      <a:lnTo>
                        <a:pt x="121" y="74"/>
                      </a:lnTo>
                      <a:lnTo>
                        <a:pt x="120" y="71"/>
                      </a:lnTo>
                      <a:lnTo>
                        <a:pt x="119" y="67"/>
                      </a:lnTo>
                      <a:lnTo>
                        <a:pt x="118" y="63"/>
                      </a:lnTo>
                      <a:lnTo>
                        <a:pt x="117" y="59"/>
                      </a:lnTo>
                      <a:lnTo>
                        <a:pt x="115" y="55"/>
                      </a:lnTo>
                      <a:lnTo>
                        <a:pt x="113" y="50"/>
                      </a:lnTo>
                      <a:lnTo>
                        <a:pt x="111" y="46"/>
                      </a:lnTo>
                      <a:lnTo>
                        <a:pt x="109" y="42"/>
                      </a:lnTo>
                      <a:lnTo>
                        <a:pt x="107" y="38"/>
                      </a:lnTo>
                      <a:lnTo>
                        <a:pt x="105" y="34"/>
                      </a:lnTo>
                      <a:lnTo>
                        <a:pt x="102" y="31"/>
                      </a:lnTo>
                      <a:lnTo>
                        <a:pt x="100" y="28"/>
                      </a:lnTo>
                      <a:lnTo>
                        <a:pt x="98" y="26"/>
                      </a:lnTo>
                      <a:lnTo>
                        <a:pt x="97" y="25"/>
                      </a:lnTo>
                      <a:lnTo>
                        <a:pt x="96" y="24"/>
                      </a:lnTo>
                      <a:lnTo>
                        <a:pt x="95" y="23"/>
                      </a:lnTo>
                      <a:lnTo>
                        <a:pt x="93" y="23"/>
                      </a:lnTo>
                      <a:lnTo>
                        <a:pt x="90" y="21"/>
                      </a:lnTo>
                      <a:lnTo>
                        <a:pt x="87" y="21"/>
                      </a:lnTo>
                      <a:lnTo>
                        <a:pt x="84" y="20"/>
                      </a:lnTo>
                      <a:lnTo>
                        <a:pt x="80" y="20"/>
                      </a:lnTo>
                      <a:lnTo>
                        <a:pt x="77" y="19"/>
                      </a:lnTo>
                      <a:lnTo>
                        <a:pt x="76" y="18"/>
                      </a:lnTo>
                      <a:lnTo>
                        <a:pt x="74" y="18"/>
                      </a:lnTo>
                      <a:lnTo>
                        <a:pt x="73" y="17"/>
                      </a:lnTo>
                      <a:lnTo>
                        <a:pt x="72" y="16"/>
                      </a:lnTo>
                      <a:lnTo>
                        <a:pt x="71" y="14"/>
                      </a:lnTo>
                      <a:lnTo>
                        <a:pt x="70" y="12"/>
                      </a:lnTo>
                      <a:lnTo>
                        <a:pt x="70" y="10"/>
                      </a:lnTo>
                      <a:lnTo>
                        <a:pt x="71" y="8"/>
                      </a:lnTo>
                      <a:lnTo>
                        <a:pt x="71" y="4"/>
                      </a:lnTo>
                      <a:lnTo>
                        <a:pt x="72" y="2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2" name="Freeform 44"/>
                <p:cNvSpPr>
                  <a:spLocks/>
                </p:cNvSpPr>
                <p:nvPr/>
              </p:nvSpPr>
              <p:spPr bwMode="auto">
                <a:xfrm>
                  <a:off x="552" y="1976"/>
                  <a:ext cx="73" cy="89"/>
                </a:xfrm>
                <a:custGeom>
                  <a:avLst/>
                  <a:gdLst>
                    <a:gd name="T0" fmla="*/ 19 w 73"/>
                    <a:gd name="T1" fmla="*/ 8 h 89"/>
                    <a:gd name="T2" fmla="*/ 12 w 73"/>
                    <a:gd name="T3" fmla="*/ 18 h 89"/>
                    <a:gd name="T4" fmla="*/ 9 w 73"/>
                    <a:gd name="T5" fmla="*/ 24 h 89"/>
                    <a:gd name="T6" fmla="*/ 5 w 73"/>
                    <a:gd name="T7" fmla="*/ 30 h 89"/>
                    <a:gd name="T8" fmla="*/ 3 w 73"/>
                    <a:gd name="T9" fmla="*/ 35 h 89"/>
                    <a:gd name="T10" fmla="*/ 1 w 73"/>
                    <a:gd name="T11" fmla="*/ 40 h 89"/>
                    <a:gd name="T12" fmla="*/ 0 w 73"/>
                    <a:gd name="T13" fmla="*/ 45 h 89"/>
                    <a:gd name="T14" fmla="*/ 0 w 73"/>
                    <a:gd name="T15" fmla="*/ 50 h 89"/>
                    <a:gd name="T16" fmla="*/ 1 w 73"/>
                    <a:gd name="T17" fmla="*/ 55 h 89"/>
                    <a:gd name="T18" fmla="*/ 3 w 73"/>
                    <a:gd name="T19" fmla="*/ 60 h 89"/>
                    <a:gd name="T20" fmla="*/ 6 w 73"/>
                    <a:gd name="T21" fmla="*/ 65 h 89"/>
                    <a:gd name="T22" fmla="*/ 9 w 73"/>
                    <a:gd name="T23" fmla="*/ 69 h 89"/>
                    <a:gd name="T24" fmla="*/ 14 w 73"/>
                    <a:gd name="T25" fmla="*/ 74 h 89"/>
                    <a:gd name="T26" fmla="*/ 20 w 73"/>
                    <a:gd name="T27" fmla="*/ 80 h 89"/>
                    <a:gd name="T28" fmla="*/ 28 w 73"/>
                    <a:gd name="T29" fmla="*/ 85 h 89"/>
                    <a:gd name="T30" fmla="*/ 36 w 73"/>
                    <a:gd name="T31" fmla="*/ 87 h 89"/>
                    <a:gd name="T32" fmla="*/ 45 w 73"/>
                    <a:gd name="T33" fmla="*/ 86 h 89"/>
                    <a:gd name="T34" fmla="*/ 53 w 73"/>
                    <a:gd name="T35" fmla="*/ 85 h 89"/>
                    <a:gd name="T36" fmla="*/ 59 w 73"/>
                    <a:gd name="T37" fmla="*/ 83 h 89"/>
                    <a:gd name="T38" fmla="*/ 62 w 73"/>
                    <a:gd name="T39" fmla="*/ 81 h 89"/>
                    <a:gd name="T40" fmla="*/ 66 w 73"/>
                    <a:gd name="T41" fmla="*/ 78 h 89"/>
                    <a:gd name="T42" fmla="*/ 69 w 73"/>
                    <a:gd name="T43" fmla="*/ 73 h 89"/>
                    <a:gd name="T44" fmla="*/ 71 w 73"/>
                    <a:gd name="T45" fmla="*/ 67 h 89"/>
                    <a:gd name="T46" fmla="*/ 72 w 73"/>
                    <a:gd name="T47" fmla="*/ 60 h 89"/>
                    <a:gd name="T48" fmla="*/ 72 w 73"/>
                    <a:gd name="T49" fmla="*/ 52 h 89"/>
                    <a:gd name="T50" fmla="*/ 71 w 73"/>
                    <a:gd name="T51" fmla="*/ 45 h 89"/>
                    <a:gd name="T52" fmla="*/ 69 w 73"/>
                    <a:gd name="T53" fmla="*/ 39 h 89"/>
                    <a:gd name="T54" fmla="*/ 66 w 73"/>
                    <a:gd name="T55" fmla="*/ 34 h 89"/>
                    <a:gd name="T56" fmla="*/ 62 w 73"/>
                    <a:gd name="T57" fmla="*/ 30 h 89"/>
                    <a:gd name="T58" fmla="*/ 56 w 73"/>
                    <a:gd name="T59" fmla="*/ 26 h 89"/>
                    <a:gd name="T60" fmla="*/ 49 w 73"/>
                    <a:gd name="T61" fmla="*/ 21 h 89"/>
                    <a:gd name="T62" fmla="*/ 43 w 73"/>
                    <a:gd name="T63" fmla="*/ 19 h 89"/>
                    <a:gd name="T64" fmla="*/ 39 w 73"/>
                    <a:gd name="T65" fmla="*/ 18 h 89"/>
                    <a:gd name="T66" fmla="*/ 36 w 73"/>
                    <a:gd name="T67" fmla="*/ 19 h 89"/>
                    <a:gd name="T68" fmla="*/ 34 w 73"/>
                    <a:gd name="T69" fmla="*/ 20 h 89"/>
                    <a:gd name="T70" fmla="*/ 32 w 73"/>
                    <a:gd name="T71" fmla="*/ 23 h 89"/>
                    <a:gd name="T72" fmla="*/ 32 w 73"/>
                    <a:gd name="T73" fmla="*/ 25 h 89"/>
                    <a:gd name="T74" fmla="*/ 31 w 73"/>
                    <a:gd name="T75" fmla="*/ 23 h 89"/>
                    <a:gd name="T76" fmla="*/ 30 w 73"/>
                    <a:gd name="T77" fmla="*/ 19 h 89"/>
                    <a:gd name="T78" fmla="*/ 28 w 73"/>
                    <a:gd name="T79" fmla="*/ 13 h 89"/>
                    <a:gd name="T80" fmla="*/ 27 w 73"/>
                    <a:gd name="T81" fmla="*/ 10 h 89"/>
                    <a:gd name="T82" fmla="*/ 26 w 73"/>
                    <a:gd name="T83" fmla="*/ 5 h 89"/>
                    <a:gd name="T84" fmla="*/ 24 w 73"/>
                    <a:gd name="T85" fmla="*/ 0 h 8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73" h="89">
                      <a:moveTo>
                        <a:pt x="24" y="0"/>
                      </a:moveTo>
                      <a:lnTo>
                        <a:pt x="19" y="8"/>
                      </a:lnTo>
                      <a:lnTo>
                        <a:pt x="14" y="14"/>
                      </a:lnTo>
                      <a:lnTo>
                        <a:pt x="12" y="18"/>
                      </a:lnTo>
                      <a:lnTo>
                        <a:pt x="10" y="21"/>
                      </a:lnTo>
                      <a:lnTo>
                        <a:pt x="9" y="24"/>
                      </a:lnTo>
                      <a:lnTo>
                        <a:pt x="7" y="27"/>
                      </a:lnTo>
                      <a:lnTo>
                        <a:pt x="5" y="30"/>
                      </a:lnTo>
                      <a:lnTo>
                        <a:pt x="4" y="32"/>
                      </a:lnTo>
                      <a:lnTo>
                        <a:pt x="3" y="35"/>
                      </a:lnTo>
                      <a:lnTo>
                        <a:pt x="2" y="38"/>
                      </a:lnTo>
                      <a:lnTo>
                        <a:pt x="1" y="40"/>
                      </a:lnTo>
                      <a:lnTo>
                        <a:pt x="1" y="43"/>
                      </a:lnTo>
                      <a:lnTo>
                        <a:pt x="0" y="45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1" y="53"/>
                      </a:lnTo>
                      <a:lnTo>
                        <a:pt x="1" y="55"/>
                      </a:lnTo>
                      <a:lnTo>
                        <a:pt x="2" y="57"/>
                      </a:lnTo>
                      <a:lnTo>
                        <a:pt x="3" y="60"/>
                      </a:lnTo>
                      <a:lnTo>
                        <a:pt x="4" y="62"/>
                      </a:lnTo>
                      <a:lnTo>
                        <a:pt x="6" y="65"/>
                      </a:lnTo>
                      <a:lnTo>
                        <a:pt x="7" y="67"/>
                      </a:lnTo>
                      <a:lnTo>
                        <a:pt x="9" y="69"/>
                      </a:lnTo>
                      <a:lnTo>
                        <a:pt x="12" y="72"/>
                      </a:lnTo>
                      <a:lnTo>
                        <a:pt x="14" y="74"/>
                      </a:lnTo>
                      <a:lnTo>
                        <a:pt x="17" y="77"/>
                      </a:lnTo>
                      <a:lnTo>
                        <a:pt x="20" y="80"/>
                      </a:lnTo>
                      <a:lnTo>
                        <a:pt x="24" y="82"/>
                      </a:lnTo>
                      <a:lnTo>
                        <a:pt x="28" y="85"/>
                      </a:lnTo>
                      <a:lnTo>
                        <a:pt x="32" y="88"/>
                      </a:lnTo>
                      <a:lnTo>
                        <a:pt x="36" y="87"/>
                      </a:lnTo>
                      <a:lnTo>
                        <a:pt x="40" y="87"/>
                      </a:lnTo>
                      <a:lnTo>
                        <a:pt x="45" y="86"/>
                      </a:lnTo>
                      <a:lnTo>
                        <a:pt x="49" y="85"/>
                      </a:lnTo>
                      <a:lnTo>
                        <a:pt x="53" y="85"/>
                      </a:lnTo>
                      <a:lnTo>
                        <a:pt x="57" y="84"/>
                      </a:lnTo>
                      <a:lnTo>
                        <a:pt x="59" y="83"/>
                      </a:lnTo>
                      <a:lnTo>
                        <a:pt x="61" y="82"/>
                      </a:lnTo>
                      <a:lnTo>
                        <a:pt x="62" y="81"/>
                      </a:lnTo>
                      <a:lnTo>
                        <a:pt x="64" y="80"/>
                      </a:lnTo>
                      <a:lnTo>
                        <a:pt x="66" y="78"/>
                      </a:lnTo>
                      <a:lnTo>
                        <a:pt x="68" y="76"/>
                      </a:lnTo>
                      <a:lnTo>
                        <a:pt x="69" y="73"/>
                      </a:lnTo>
                      <a:lnTo>
                        <a:pt x="70" y="70"/>
                      </a:lnTo>
                      <a:lnTo>
                        <a:pt x="71" y="67"/>
                      </a:lnTo>
                      <a:lnTo>
                        <a:pt x="72" y="63"/>
                      </a:lnTo>
                      <a:lnTo>
                        <a:pt x="72" y="60"/>
                      </a:lnTo>
                      <a:lnTo>
                        <a:pt x="72" y="56"/>
                      </a:lnTo>
                      <a:lnTo>
                        <a:pt x="72" y="52"/>
                      </a:lnTo>
                      <a:lnTo>
                        <a:pt x="72" y="49"/>
                      </a:lnTo>
                      <a:lnTo>
                        <a:pt x="71" y="45"/>
                      </a:lnTo>
                      <a:lnTo>
                        <a:pt x="70" y="42"/>
                      </a:lnTo>
                      <a:lnTo>
                        <a:pt x="69" y="39"/>
                      </a:lnTo>
                      <a:lnTo>
                        <a:pt x="68" y="36"/>
                      </a:lnTo>
                      <a:lnTo>
                        <a:pt x="66" y="34"/>
                      </a:lnTo>
                      <a:lnTo>
                        <a:pt x="64" y="32"/>
                      </a:lnTo>
                      <a:lnTo>
                        <a:pt x="62" y="30"/>
                      </a:lnTo>
                      <a:lnTo>
                        <a:pt x="60" y="29"/>
                      </a:lnTo>
                      <a:lnTo>
                        <a:pt x="56" y="26"/>
                      </a:lnTo>
                      <a:lnTo>
                        <a:pt x="52" y="23"/>
                      </a:lnTo>
                      <a:lnTo>
                        <a:pt x="49" y="21"/>
                      </a:lnTo>
                      <a:lnTo>
                        <a:pt x="46" y="20"/>
                      </a:lnTo>
                      <a:lnTo>
                        <a:pt x="43" y="19"/>
                      </a:lnTo>
                      <a:lnTo>
                        <a:pt x="41" y="19"/>
                      </a:lnTo>
                      <a:lnTo>
                        <a:pt x="39" y="18"/>
                      </a:lnTo>
                      <a:lnTo>
                        <a:pt x="38" y="18"/>
                      </a:lnTo>
                      <a:lnTo>
                        <a:pt x="36" y="19"/>
                      </a:lnTo>
                      <a:lnTo>
                        <a:pt x="35" y="19"/>
                      </a:lnTo>
                      <a:lnTo>
                        <a:pt x="34" y="20"/>
                      </a:lnTo>
                      <a:lnTo>
                        <a:pt x="33" y="21"/>
                      </a:lnTo>
                      <a:lnTo>
                        <a:pt x="32" y="23"/>
                      </a:lnTo>
                      <a:lnTo>
                        <a:pt x="32" y="24"/>
                      </a:lnTo>
                      <a:lnTo>
                        <a:pt x="32" y="25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0" y="21"/>
                      </a:lnTo>
                      <a:lnTo>
                        <a:pt x="30" y="19"/>
                      </a:lnTo>
                      <a:lnTo>
                        <a:pt x="29" y="16"/>
                      </a:lnTo>
                      <a:lnTo>
                        <a:pt x="28" y="13"/>
                      </a:lnTo>
                      <a:lnTo>
                        <a:pt x="28" y="12"/>
                      </a:lnTo>
                      <a:lnTo>
                        <a:pt x="27" y="10"/>
                      </a:lnTo>
                      <a:lnTo>
                        <a:pt x="26" y="7"/>
                      </a:lnTo>
                      <a:lnTo>
                        <a:pt x="26" y="5"/>
                      </a:lnTo>
                      <a:lnTo>
                        <a:pt x="25" y="3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581" name="Rectangle 45"/>
              <p:cNvSpPr>
                <a:spLocks noChangeArrowheads="1"/>
              </p:cNvSpPr>
              <p:nvPr/>
            </p:nvSpPr>
            <p:spPr bwMode="auto">
              <a:xfrm>
                <a:off x="387" y="3507"/>
                <a:ext cx="52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Alan</a:t>
                </a:r>
              </a:p>
            </p:txBody>
          </p:sp>
        </p:grpSp>
        <p:grpSp>
          <p:nvGrpSpPr>
            <p:cNvPr id="5131" name="Group 46"/>
            <p:cNvGrpSpPr>
              <a:grpSpLocks/>
            </p:cNvGrpSpPr>
            <p:nvPr/>
          </p:nvGrpSpPr>
          <p:grpSpPr bwMode="auto">
            <a:xfrm>
              <a:off x="2832" y="2832"/>
              <a:ext cx="726" cy="1112"/>
              <a:chOff x="2403" y="2935"/>
              <a:chExt cx="726" cy="1112"/>
            </a:xfrm>
          </p:grpSpPr>
          <p:grpSp>
            <p:nvGrpSpPr>
              <p:cNvPr id="5144" name="Group 47"/>
              <p:cNvGrpSpPr>
                <a:grpSpLocks/>
              </p:cNvGrpSpPr>
              <p:nvPr/>
            </p:nvGrpSpPr>
            <p:grpSpPr bwMode="auto">
              <a:xfrm>
                <a:off x="2496" y="2976"/>
                <a:ext cx="606" cy="660"/>
                <a:chOff x="2301" y="1917"/>
                <a:chExt cx="606" cy="660"/>
              </a:xfrm>
            </p:grpSpPr>
            <p:pic>
              <p:nvPicPr>
                <p:cNvPr id="5152" name="Picture 48"/>
                <p:cNvPicPr>
                  <a:picLocks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01" y="1917"/>
                  <a:ext cx="606" cy="6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153" name="Freeform 49"/>
                <p:cNvSpPr>
                  <a:spLocks/>
                </p:cNvSpPr>
                <p:nvPr/>
              </p:nvSpPr>
              <p:spPr bwMode="auto">
                <a:xfrm>
                  <a:off x="2420" y="2437"/>
                  <a:ext cx="366" cy="140"/>
                </a:xfrm>
                <a:custGeom>
                  <a:avLst/>
                  <a:gdLst>
                    <a:gd name="T0" fmla="*/ 189 w 366"/>
                    <a:gd name="T1" fmla="*/ 127 h 140"/>
                    <a:gd name="T2" fmla="*/ 188 w 366"/>
                    <a:gd name="T3" fmla="*/ 133 h 140"/>
                    <a:gd name="T4" fmla="*/ 182 w 366"/>
                    <a:gd name="T5" fmla="*/ 88 h 140"/>
                    <a:gd name="T6" fmla="*/ 176 w 366"/>
                    <a:gd name="T7" fmla="*/ 85 h 140"/>
                    <a:gd name="T8" fmla="*/ 164 w 366"/>
                    <a:gd name="T9" fmla="*/ 104 h 140"/>
                    <a:gd name="T10" fmla="*/ 125 w 366"/>
                    <a:gd name="T11" fmla="*/ 108 h 140"/>
                    <a:gd name="T12" fmla="*/ 112 w 366"/>
                    <a:gd name="T13" fmla="*/ 95 h 140"/>
                    <a:gd name="T14" fmla="*/ 93 w 366"/>
                    <a:gd name="T15" fmla="*/ 91 h 140"/>
                    <a:gd name="T16" fmla="*/ 75 w 366"/>
                    <a:gd name="T17" fmla="*/ 75 h 140"/>
                    <a:gd name="T18" fmla="*/ 73 w 366"/>
                    <a:gd name="T19" fmla="*/ 70 h 140"/>
                    <a:gd name="T20" fmla="*/ 59 w 366"/>
                    <a:gd name="T21" fmla="*/ 82 h 140"/>
                    <a:gd name="T22" fmla="*/ 47 w 366"/>
                    <a:gd name="T23" fmla="*/ 60 h 140"/>
                    <a:gd name="T24" fmla="*/ 31 w 366"/>
                    <a:gd name="T25" fmla="*/ 76 h 140"/>
                    <a:gd name="T26" fmla="*/ 21 w 366"/>
                    <a:gd name="T27" fmla="*/ 27 h 140"/>
                    <a:gd name="T28" fmla="*/ 10 w 366"/>
                    <a:gd name="T29" fmla="*/ 44 h 140"/>
                    <a:gd name="T30" fmla="*/ 0 w 366"/>
                    <a:gd name="T31" fmla="*/ 73 h 140"/>
                    <a:gd name="T32" fmla="*/ 7 w 366"/>
                    <a:gd name="T33" fmla="*/ 63 h 140"/>
                    <a:gd name="T34" fmla="*/ 40 w 366"/>
                    <a:gd name="T35" fmla="*/ 47 h 140"/>
                    <a:gd name="T36" fmla="*/ 88 w 366"/>
                    <a:gd name="T37" fmla="*/ 92 h 140"/>
                    <a:gd name="T38" fmla="*/ 93 w 366"/>
                    <a:gd name="T39" fmla="*/ 125 h 140"/>
                    <a:gd name="T40" fmla="*/ 67 w 366"/>
                    <a:gd name="T41" fmla="*/ 131 h 140"/>
                    <a:gd name="T42" fmla="*/ 104 w 366"/>
                    <a:gd name="T43" fmla="*/ 132 h 140"/>
                    <a:gd name="T44" fmla="*/ 120 w 366"/>
                    <a:gd name="T45" fmla="*/ 93 h 140"/>
                    <a:gd name="T46" fmla="*/ 128 w 366"/>
                    <a:gd name="T47" fmla="*/ 100 h 140"/>
                    <a:gd name="T48" fmla="*/ 157 w 366"/>
                    <a:gd name="T49" fmla="*/ 116 h 140"/>
                    <a:gd name="T50" fmla="*/ 186 w 366"/>
                    <a:gd name="T51" fmla="*/ 83 h 140"/>
                    <a:gd name="T52" fmla="*/ 190 w 366"/>
                    <a:gd name="T53" fmla="*/ 79 h 140"/>
                    <a:gd name="T54" fmla="*/ 196 w 366"/>
                    <a:gd name="T55" fmla="*/ 115 h 140"/>
                    <a:gd name="T56" fmla="*/ 222 w 366"/>
                    <a:gd name="T57" fmla="*/ 70 h 140"/>
                    <a:gd name="T58" fmla="*/ 251 w 366"/>
                    <a:gd name="T59" fmla="*/ 69 h 140"/>
                    <a:gd name="T60" fmla="*/ 290 w 366"/>
                    <a:gd name="T61" fmla="*/ 74 h 140"/>
                    <a:gd name="T62" fmla="*/ 307 w 366"/>
                    <a:gd name="T63" fmla="*/ 61 h 140"/>
                    <a:gd name="T64" fmla="*/ 294 w 366"/>
                    <a:gd name="T65" fmla="*/ 82 h 140"/>
                    <a:gd name="T66" fmla="*/ 327 w 366"/>
                    <a:gd name="T67" fmla="*/ 82 h 140"/>
                    <a:gd name="T68" fmla="*/ 353 w 366"/>
                    <a:gd name="T69" fmla="*/ 45 h 140"/>
                    <a:gd name="T70" fmla="*/ 361 w 366"/>
                    <a:gd name="T71" fmla="*/ 0 h 140"/>
                    <a:gd name="T72" fmla="*/ 344 w 366"/>
                    <a:gd name="T73" fmla="*/ 23 h 140"/>
                    <a:gd name="T74" fmla="*/ 316 w 366"/>
                    <a:gd name="T75" fmla="*/ 43 h 140"/>
                    <a:gd name="T76" fmla="*/ 272 w 366"/>
                    <a:gd name="T77" fmla="*/ 57 h 140"/>
                    <a:gd name="T78" fmla="*/ 284 w 366"/>
                    <a:gd name="T79" fmla="*/ 78 h 140"/>
                    <a:gd name="T80" fmla="*/ 284 w 366"/>
                    <a:gd name="T81" fmla="*/ 53 h 140"/>
                    <a:gd name="T82" fmla="*/ 312 w 366"/>
                    <a:gd name="T83" fmla="*/ 44 h 140"/>
                    <a:gd name="T84" fmla="*/ 324 w 366"/>
                    <a:gd name="T85" fmla="*/ 75 h 140"/>
                    <a:gd name="T86" fmla="*/ 331 w 366"/>
                    <a:gd name="T87" fmla="*/ 12 h 140"/>
                    <a:gd name="T88" fmla="*/ 322 w 366"/>
                    <a:gd name="T89" fmla="*/ 38 h 140"/>
                    <a:gd name="T90" fmla="*/ 311 w 366"/>
                    <a:gd name="T91" fmla="*/ 61 h 140"/>
                    <a:gd name="T92" fmla="*/ 340 w 366"/>
                    <a:gd name="T93" fmla="*/ 51 h 140"/>
                    <a:gd name="T94" fmla="*/ 311 w 366"/>
                    <a:gd name="T95" fmla="*/ 75 h 140"/>
                    <a:gd name="T96" fmla="*/ 299 w 366"/>
                    <a:gd name="T97" fmla="*/ 59 h 140"/>
                    <a:gd name="T98" fmla="*/ 283 w 366"/>
                    <a:gd name="T99" fmla="*/ 54 h 140"/>
                    <a:gd name="T100" fmla="*/ 257 w 366"/>
                    <a:gd name="T101" fmla="*/ 64 h 140"/>
                    <a:gd name="T102" fmla="*/ 239 w 366"/>
                    <a:gd name="T103" fmla="*/ 33 h 140"/>
                    <a:gd name="T104" fmla="*/ 203 w 366"/>
                    <a:gd name="T105" fmla="*/ 52 h 140"/>
                    <a:gd name="T106" fmla="*/ 157 w 366"/>
                    <a:gd name="T107" fmla="*/ 66 h 140"/>
                    <a:gd name="T108" fmla="*/ 115 w 366"/>
                    <a:gd name="T109" fmla="*/ 75 h 140"/>
                    <a:gd name="T110" fmla="*/ 93 w 366"/>
                    <a:gd name="T111" fmla="*/ 101 h 140"/>
                    <a:gd name="T112" fmla="*/ 82 w 366"/>
                    <a:gd name="T113" fmla="*/ 115 h 140"/>
                    <a:gd name="T114" fmla="*/ 90 w 366"/>
                    <a:gd name="T115" fmla="*/ 88 h 140"/>
                    <a:gd name="T116" fmla="*/ 112 w 366"/>
                    <a:gd name="T117" fmla="*/ 113 h 140"/>
                    <a:gd name="T118" fmla="*/ 169 w 366"/>
                    <a:gd name="T119" fmla="*/ 117 h 140"/>
                    <a:gd name="T120" fmla="*/ 192 w 366"/>
                    <a:gd name="T121" fmla="*/ 88 h 14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366" h="140">
                      <a:moveTo>
                        <a:pt x="196" y="75"/>
                      </a:moveTo>
                      <a:lnTo>
                        <a:pt x="195" y="86"/>
                      </a:lnTo>
                      <a:lnTo>
                        <a:pt x="194" y="95"/>
                      </a:lnTo>
                      <a:lnTo>
                        <a:pt x="192" y="103"/>
                      </a:lnTo>
                      <a:lnTo>
                        <a:pt x="191" y="111"/>
                      </a:lnTo>
                      <a:lnTo>
                        <a:pt x="190" y="117"/>
                      </a:lnTo>
                      <a:lnTo>
                        <a:pt x="190" y="123"/>
                      </a:lnTo>
                      <a:lnTo>
                        <a:pt x="189" y="127"/>
                      </a:lnTo>
                      <a:lnTo>
                        <a:pt x="189" y="130"/>
                      </a:lnTo>
                      <a:lnTo>
                        <a:pt x="189" y="133"/>
                      </a:lnTo>
                      <a:lnTo>
                        <a:pt x="188" y="135"/>
                      </a:lnTo>
                      <a:lnTo>
                        <a:pt x="188" y="136"/>
                      </a:lnTo>
                      <a:lnTo>
                        <a:pt x="188" y="137"/>
                      </a:lnTo>
                      <a:lnTo>
                        <a:pt x="188" y="136"/>
                      </a:lnTo>
                      <a:lnTo>
                        <a:pt x="188" y="135"/>
                      </a:lnTo>
                      <a:lnTo>
                        <a:pt x="188" y="133"/>
                      </a:lnTo>
                      <a:lnTo>
                        <a:pt x="188" y="131"/>
                      </a:lnTo>
                      <a:lnTo>
                        <a:pt x="188" y="129"/>
                      </a:lnTo>
                      <a:lnTo>
                        <a:pt x="188" y="123"/>
                      </a:lnTo>
                      <a:lnTo>
                        <a:pt x="188" y="116"/>
                      </a:lnTo>
                      <a:lnTo>
                        <a:pt x="187" y="109"/>
                      </a:lnTo>
                      <a:lnTo>
                        <a:pt x="186" y="102"/>
                      </a:lnTo>
                      <a:lnTo>
                        <a:pt x="185" y="95"/>
                      </a:lnTo>
                      <a:lnTo>
                        <a:pt x="182" y="88"/>
                      </a:lnTo>
                      <a:lnTo>
                        <a:pt x="181" y="86"/>
                      </a:lnTo>
                      <a:lnTo>
                        <a:pt x="180" y="83"/>
                      </a:lnTo>
                      <a:lnTo>
                        <a:pt x="179" y="82"/>
                      </a:lnTo>
                      <a:lnTo>
                        <a:pt x="178" y="82"/>
                      </a:lnTo>
                      <a:lnTo>
                        <a:pt x="177" y="82"/>
                      </a:lnTo>
                      <a:lnTo>
                        <a:pt x="177" y="83"/>
                      </a:lnTo>
                      <a:lnTo>
                        <a:pt x="177" y="84"/>
                      </a:lnTo>
                      <a:lnTo>
                        <a:pt x="176" y="85"/>
                      </a:lnTo>
                      <a:lnTo>
                        <a:pt x="175" y="89"/>
                      </a:lnTo>
                      <a:lnTo>
                        <a:pt x="174" y="94"/>
                      </a:lnTo>
                      <a:lnTo>
                        <a:pt x="174" y="99"/>
                      </a:lnTo>
                      <a:lnTo>
                        <a:pt x="173" y="103"/>
                      </a:lnTo>
                      <a:lnTo>
                        <a:pt x="173" y="105"/>
                      </a:lnTo>
                      <a:lnTo>
                        <a:pt x="172" y="107"/>
                      </a:lnTo>
                      <a:lnTo>
                        <a:pt x="168" y="106"/>
                      </a:lnTo>
                      <a:lnTo>
                        <a:pt x="164" y="104"/>
                      </a:lnTo>
                      <a:lnTo>
                        <a:pt x="156" y="103"/>
                      </a:lnTo>
                      <a:lnTo>
                        <a:pt x="149" y="103"/>
                      </a:lnTo>
                      <a:lnTo>
                        <a:pt x="144" y="103"/>
                      </a:lnTo>
                      <a:lnTo>
                        <a:pt x="139" y="104"/>
                      </a:lnTo>
                      <a:lnTo>
                        <a:pt x="134" y="105"/>
                      </a:lnTo>
                      <a:lnTo>
                        <a:pt x="131" y="106"/>
                      </a:lnTo>
                      <a:lnTo>
                        <a:pt x="128" y="107"/>
                      </a:lnTo>
                      <a:lnTo>
                        <a:pt x="125" y="108"/>
                      </a:lnTo>
                      <a:lnTo>
                        <a:pt x="122" y="108"/>
                      </a:lnTo>
                      <a:lnTo>
                        <a:pt x="120" y="107"/>
                      </a:lnTo>
                      <a:lnTo>
                        <a:pt x="118" y="106"/>
                      </a:lnTo>
                      <a:lnTo>
                        <a:pt x="117" y="104"/>
                      </a:lnTo>
                      <a:lnTo>
                        <a:pt x="116" y="102"/>
                      </a:lnTo>
                      <a:lnTo>
                        <a:pt x="115" y="100"/>
                      </a:lnTo>
                      <a:lnTo>
                        <a:pt x="114" y="98"/>
                      </a:lnTo>
                      <a:lnTo>
                        <a:pt x="112" y="95"/>
                      </a:lnTo>
                      <a:lnTo>
                        <a:pt x="111" y="91"/>
                      </a:lnTo>
                      <a:lnTo>
                        <a:pt x="109" y="88"/>
                      </a:lnTo>
                      <a:lnTo>
                        <a:pt x="108" y="83"/>
                      </a:lnTo>
                      <a:lnTo>
                        <a:pt x="105" y="84"/>
                      </a:lnTo>
                      <a:lnTo>
                        <a:pt x="102" y="86"/>
                      </a:lnTo>
                      <a:lnTo>
                        <a:pt x="99" y="88"/>
                      </a:lnTo>
                      <a:lnTo>
                        <a:pt x="96" y="90"/>
                      </a:lnTo>
                      <a:lnTo>
                        <a:pt x="93" y="91"/>
                      </a:lnTo>
                      <a:lnTo>
                        <a:pt x="90" y="92"/>
                      </a:lnTo>
                      <a:lnTo>
                        <a:pt x="87" y="92"/>
                      </a:lnTo>
                      <a:lnTo>
                        <a:pt x="84" y="91"/>
                      </a:lnTo>
                      <a:lnTo>
                        <a:pt x="80" y="88"/>
                      </a:lnTo>
                      <a:lnTo>
                        <a:pt x="77" y="85"/>
                      </a:lnTo>
                      <a:lnTo>
                        <a:pt x="76" y="82"/>
                      </a:lnTo>
                      <a:lnTo>
                        <a:pt x="75" y="78"/>
                      </a:lnTo>
                      <a:lnTo>
                        <a:pt x="75" y="75"/>
                      </a:lnTo>
                      <a:lnTo>
                        <a:pt x="75" y="71"/>
                      </a:lnTo>
                      <a:lnTo>
                        <a:pt x="75" y="68"/>
                      </a:lnTo>
                      <a:lnTo>
                        <a:pt x="76" y="66"/>
                      </a:lnTo>
                      <a:lnTo>
                        <a:pt x="77" y="64"/>
                      </a:lnTo>
                      <a:lnTo>
                        <a:pt x="76" y="65"/>
                      </a:lnTo>
                      <a:lnTo>
                        <a:pt x="75" y="66"/>
                      </a:lnTo>
                      <a:lnTo>
                        <a:pt x="75" y="68"/>
                      </a:lnTo>
                      <a:lnTo>
                        <a:pt x="73" y="70"/>
                      </a:lnTo>
                      <a:lnTo>
                        <a:pt x="72" y="72"/>
                      </a:lnTo>
                      <a:lnTo>
                        <a:pt x="70" y="75"/>
                      </a:lnTo>
                      <a:lnTo>
                        <a:pt x="68" y="78"/>
                      </a:lnTo>
                      <a:lnTo>
                        <a:pt x="66" y="82"/>
                      </a:lnTo>
                      <a:lnTo>
                        <a:pt x="63" y="86"/>
                      </a:lnTo>
                      <a:lnTo>
                        <a:pt x="60" y="91"/>
                      </a:lnTo>
                      <a:lnTo>
                        <a:pt x="59" y="87"/>
                      </a:lnTo>
                      <a:lnTo>
                        <a:pt x="59" y="82"/>
                      </a:lnTo>
                      <a:lnTo>
                        <a:pt x="59" y="73"/>
                      </a:lnTo>
                      <a:lnTo>
                        <a:pt x="58" y="68"/>
                      </a:lnTo>
                      <a:lnTo>
                        <a:pt x="57" y="64"/>
                      </a:lnTo>
                      <a:lnTo>
                        <a:pt x="55" y="61"/>
                      </a:lnTo>
                      <a:lnTo>
                        <a:pt x="52" y="59"/>
                      </a:lnTo>
                      <a:lnTo>
                        <a:pt x="50" y="59"/>
                      </a:lnTo>
                      <a:lnTo>
                        <a:pt x="48" y="59"/>
                      </a:lnTo>
                      <a:lnTo>
                        <a:pt x="47" y="60"/>
                      </a:lnTo>
                      <a:lnTo>
                        <a:pt x="45" y="61"/>
                      </a:lnTo>
                      <a:lnTo>
                        <a:pt x="43" y="63"/>
                      </a:lnTo>
                      <a:lnTo>
                        <a:pt x="42" y="64"/>
                      </a:lnTo>
                      <a:lnTo>
                        <a:pt x="38" y="68"/>
                      </a:lnTo>
                      <a:lnTo>
                        <a:pt x="35" y="72"/>
                      </a:lnTo>
                      <a:lnTo>
                        <a:pt x="34" y="74"/>
                      </a:lnTo>
                      <a:lnTo>
                        <a:pt x="32" y="75"/>
                      </a:lnTo>
                      <a:lnTo>
                        <a:pt x="31" y="76"/>
                      </a:lnTo>
                      <a:lnTo>
                        <a:pt x="30" y="77"/>
                      </a:lnTo>
                      <a:lnTo>
                        <a:pt x="29" y="76"/>
                      </a:lnTo>
                      <a:lnTo>
                        <a:pt x="28" y="75"/>
                      </a:lnTo>
                      <a:lnTo>
                        <a:pt x="24" y="68"/>
                      </a:lnTo>
                      <a:lnTo>
                        <a:pt x="22" y="60"/>
                      </a:lnTo>
                      <a:lnTo>
                        <a:pt x="21" y="52"/>
                      </a:lnTo>
                      <a:lnTo>
                        <a:pt x="20" y="44"/>
                      </a:lnTo>
                      <a:lnTo>
                        <a:pt x="21" y="27"/>
                      </a:lnTo>
                      <a:lnTo>
                        <a:pt x="21" y="19"/>
                      </a:lnTo>
                      <a:lnTo>
                        <a:pt x="20" y="11"/>
                      </a:lnTo>
                      <a:lnTo>
                        <a:pt x="18" y="17"/>
                      </a:lnTo>
                      <a:lnTo>
                        <a:pt x="17" y="24"/>
                      </a:lnTo>
                      <a:lnTo>
                        <a:pt x="15" y="29"/>
                      </a:lnTo>
                      <a:lnTo>
                        <a:pt x="13" y="34"/>
                      </a:lnTo>
                      <a:lnTo>
                        <a:pt x="12" y="39"/>
                      </a:lnTo>
                      <a:lnTo>
                        <a:pt x="10" y="44"/>
                      </a:lnTo>
                      <a:lnTo>
                        <a:pt x="9" y="48"/>
                      </a:lnTo>
                      <a:lnTo>
                        <a:pt x="8" y="52"/>
                      </a:lnTo>
                      <a:lnTo>
                        <a:pt x="7" y="55"/>
                      </a:lnTo>
                      <a:lnTo>
                        <a:pt x="6" y="58"/>
                      </a:lnTo>
                      <a:lnTo>
                        <a:pt x="4" y="64"/>
                      </a:lnTo>
                      <a:lnTo>
                        <a:pt x="2" y="68"/>
                      </a:lnTo>
                      <a:lnTo>
                        <a:pt x="2" y="71"/>
                      </a:lnTo>
                      <a:lnTo>
                        <a:pt x="0" y="73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4"/>
                      </a:lnTo>
                      <a:lnTo>
                        <a:pt x="0" y="73"/>
                      </a:lnTo>
                      <a:lnTo>
                        <a:pt x="1" y="72"/>
                      </a:lnTo>
                      <a:lnTo>
                        <a:pt x="2" y="70"/>
                      </a:lnTo>
                      <a:lnTo>
                        <a:pt x="3" y="68"/>
                      </a:lnTo>
                      <a:lnTo>
                        <a:pt x="7" y="63"/>
                      </a:lnTo>
                      <a:lnTo>
                        <a:pt x="12" y="57"/>
                      </a:lnTo>
                      <a:lnTo>
                        <a:pt x="18" y="52"/>
                      </a:lnTo>
                      <a:lnTo>
                        <a:pt x="21" y="50"/>
                      </a:lnTo>
                      <a:lnTo>
                        <a:pt x="24" y="48"/>
                      </a:lnTo>
                      <a:lnTo>
                        <a:pt x="28" y="47"/>
                      </a:lnTo>
                      <a:lnTo>
                        <a:pt x="32" y="46"/>
                      </a:lnTo>
                      <a:lnTo>
                        <a:pt x="36" y="46"/>
                      </a:lnTo>
                      <a:lnTo>
                        <a:pt x="40" y="47"/>
                      </a:lnTo>
                      <a:lnTo>
                        <a:pt x="45" y="48"/>
                      </a:lnTo>
                      <a:lnTo>
                        <a:pt x="50" y="51"/>
                      </a:lnTo>
                      <a:lnTo>
                        <a:pt x="55" y="54"/>
                      </a:lnTo>
                      <a:lnTo>
                        <a:pt x="60" y="59"/>
                      </a:lnTo>
                      <a:lnTo>
                        <a:pt x="69" y="68"/>
                      </a:lnTo>
                      <a:lnTo>
                        <a:pt x="77" y="77"/>
                      </a:lnTo>
                      <a:lnTo>
                        <a:pt x="83" y="85"/>
                      </a:lnTo>
                      <a:lnTo>
                        <a:pt x="88" y="92"/>
                      </a:lnTo>
                      <a:lnTo>
                        <a:pt x="92" y="98"/>
                      </a:lnTo>
                      <a:lnTo>
                        <a:pt x="95" y="104"/>
                      </a:lnTo>
                      <a:lnTo>
                        <a:pt x="97" y="109"/>
                      </a:lnTo>
                      <a:lnTo>
                        <a:pt x="97" y="113"/>
                      </a:lnTo>
                      <a:lnTo>
                        <a:pt x="97" y="117"/>
                      </a:lnTo>
                      <a:lnTo>
                        <a:pt x="97" y="120"/>
                      </a:lnTo>
                      <a:lnTo>
                        <a:pt x="95" y="123"/>
                      </a:lnTo>
                      <a:lnTo>
                        <a:pt x="93" y="125"/>
                      </a:lnTo>
                      <a:lnTo>
                        <a:pt x="91" y="126"/>
                      </a:lnTo>
                      <a:lnTo>
                        <a:pt x="88" y="128"/>
                      </a:lnTo>
                      <a:lnTo>
                        <a:pt x="86" y="129"/>
                      </a:lnTo>
                      <a:lnTo>
                        <a:pt x="83" y="130"/>
                      </a:lnTo>
                      <a:lnTo>
                        <a:pt x="77" y="131"/>
                      </a:lnTo>
                      <a:lnTo>
                        <a:pt x="72" y="131"/>
                      </a:lnTo>
                      <a:lnTo>
                        <a:pt x="68" y="131"/>
                      </a:lnTo>
                      <a:lnTo>
                        <a:pt x="67" y="131"/>
                      </a:lnTo>
                      <a:lnTo>
                        <a:pt x="68" y="131"/>
                      </a:lnTo>
                      <a:lnTo>
                        <a:pt x="70" y="132"/>
                      </a:lnTo>
                      <a:lnTo>
                        <a:pt x="74" y="133"/>
                      </a:lnTo>
                      <a:lnTo>
                        <a:pt x="78" y="134"/>
                      </a:lnTo>
                      <a:lnTo>
                        <a:pt x="84" y="135"/>
                      </a:lnTo>
                      <a:lnTo>
                        <a:pt x="91" y="137"/>
                      </a:lnTo>
                      <a:lnTo>
                        <a:pt x="100" y="139"/>
                      </a:lnTo>
                      <a:lnTo>
                        <a:pt x="104" y="132"/>
                      </a:lnTo>
                      <a:lnTo>
                        <a:pt x="108" y="125"/>
                      </a:lnTo>
                      <a:lnTo>
                        <a:pt x="111" y="118"/>
                      </a:lnTo>
                      <a:lnTo>
                        <a:pt x="114" y="112"/>
                      </a:lnTo>
                      <a:lnTo>
                        <a:pt x="115" y="107"/>
                      </a:lnTo>
                      <a:lnTo>
                        <a:pt x="117" y="102"/>
                      </a:lnTo>
                      <a:lnTo>
                        <a:pt x="118" y="98"/>
                      </a:lnTo>
                      <a:lnTo>
                        <a:pt x="119" y="95"/>
                      </a:lnTo>
                      <a:lnTo>
                        <a:pt x="120" y="93"/>
                      </a:lnTo>
                      <a:lnTo>
                        <a:pt x="121" y="93"/>
                      </a:lnTo>
                      <a:lnTo>
                        <a:pt x="122" y="93"/>
                      </a:lnTo>
                      <a:lnTo>
                        <a:pt x="123" y="93"/>
                      </a:lnTo>
                      <a:lnTo>
                        <a:pt x="124" y="94"/>
                      </a:lnTo>
                      <a:lnTo>
                        <a:pt x="125" y="94"/>
                      </a:lnTo>
                      <a:lnTo>
                        <a:pt x="125" y="96"/>
                      </a:lnTo>
                      <a:lnTo>
                        <a:pt x="127" y="98"/>
                      </a:lnTo>
                      <a:lnTo>
                        <a:pt x="128" y="100"/>
                      </a:lnTo>
                      <a:lnTo>
                        <a:pt x="130" y="103"/>
                      </a:lnTo>
                      <a:lnTo>
                        <a:pt x="131" y="106"/>
                      </a:lnTo>
                      <a:lnTo>
                        <a:pt x="133" y="109"/>
                      </a:lnTo>
                      <a:lnTo>
                        <a:pt x="135" y="113"/>
                      </a:lnTo>
                      <a:lnTo>
                        <a:pt x="137" y="118"/>
                      </a:lnTo>
                      <a:lnTo>
                        <a:pt x="140" y="123"/>
                      </a:lnTo>
                      <a:lnTo>
                        <a:pt x="149" y="120"/>
                      </a:lnTo>
                      <a:lnTo>
                        <a:pt x="157" y="116"/>
                      </a:lnTo>
                      <a:lnTo>
                        <a:pt x="165" y="112"/>
                      </a:lnTo>
                      <a:lnTo>
                        <a:pt x="169" y="110"/>
                      </a:lnTo>
                      <a:lnTo>
                        <a:pt x="172" y="107"/>
                      </a:lnTo>
                      <a:lnTo>
                        <a:pt x="177" y="102"/>
                      </a:lnTo>
                      <a:lnTo>
                        <a:pt x="180" y="97"/>
                      </a:lnTo>
                      <a:lnTo>
                        <a:pt x="183" y="92"/>
                      </a:lnTo>
                      <a:lnTo>
                        <a:pt x="185" y="87"/>
                      </a:lnTo>
                      <a:lnTo>
                        <a:pt x="186" y="83"/>
                      </a:lnTo>
                      <a:lnTo>
                        <a:pt x="187" y="79"/>
                      </a:lnTo>
                      <a:lnTo>
                        <a:pt x="188" y="76"/>
                      </a:lnTo>
                      <a:lnTo>
                        <a:pt x="188" y="74"/>
                      </a:lnTo>
                      <a:lnTo>
                        <a:pt x="189" y="73"/>
                      </a:lnTo>
                      <a:lnTo>
                        <a:pt x="189" y="74"/>
                      </a:lnTo>
                      <a:lnTo>
                        <a:pt x="189" y="76"/>
                      </a:lnTo>
                      <a:lnTo>
                        <a:pt x="189" y="77"/>
                      </a:lnTo>
                      <a:lnTo>
                        <a:pt x="190" y="79"/>
                      </a:lnTo>
                      <a:lnTo>
                        <a:pt x="190" y="82"/>
                      </a:lnTo>
                      <a:lnTo>
                        <a:pt x="190" y="85"/>
                      </a:lnTo>
                      <a:lnTo>
                        <a:pt x="191" y="89"/>
                      </a:lnTo>
                      <a:lnTo>
                        <a:pt x="192" y="93"/>
                      </a:lnTo>
                      <a:lnTo>
                        <a:pt x="193" y="97"/>
                      </a:lnTo>
                      <a:lnTo>
                        <a:pt x="194" y="103"/>
                      </a:lnTo>
                      <a:lnTo>
                        <a:pt x="195" y="109"/>
                      </a:lnTo>
                      <a:lnTo>
                        <a:pt x="196" y="115"/>
                      </a:lnTo>
                      <a:lnTo>
                        <a:pt x="200" y="109"/>
                      </a:lnTo>
                      <a:lnTo>
                        <a:pt x="203" y="102"/>
                      </a:lnTo>
                      <a:lnTo>
                        <a:pt x="206" y="95"/>
                      </a:lnTo>
                      <a:lnTo>
                        <a:pt x="209" y="88"/>
                      </a:lnTo>
                      <a:lnTo>
                        <a:pt x="213" y="81"/>
                      </a:lnTo>
                      <a:lnTo>
                        <a:pt x="217" y="75"/>
                      </a:lnTo>
                      <a:lnTo>
                        <a:pt x="219" y="73"/>
                      </a:lnTo>
                      <a:lnTo>
                        <a:pt x="222" y="70"/>
                      </a:lnTo>
                      <a:lnTo>
                        <a:pt x="225" y="69"/>
                      </a:lnTo>
                      <a:lnTo>
                        <a:pt x="228" y="67"/>
                      </a:lnTo>
                      <a:lnTo>
                        <a:pt x="231" y="66"/>
                      </a:lnTo>
                      <a:lnTo>
                        <a:pt x="235" y="66"/>
                      </a:lnTo>
                      <a:lnTo>
                        <a:pt x="239" y="66"/>
                      </a:lnTo>
                      <a:lnTo>
                        <a:pt x="242" y="67"/>
                      </a:lnTo>
                      <a:lnTo>
                        <a:pt x="246" y="68"/>
                      </a:lnTo>
                      <a:lnTo>
                        <a:pt x="251" y="69"/>
                      </a:lnTo>
                      <a:lnTo>
                        <a:pt x="258" y="73"/>
                      </a:lnTo>
                      <a:lnTo>
                        <a:pt x="266" y="77"/>
                      </a:lnTo>
                      <a:lnTo>
                        <a:pt x="271" y="80"/>
                      </a:lnTo>
                      <a:lnTo>
                        <a:pt x="273" y="81"/>
                      </a:lnTo>
                      <a:lnTo>
                        <a:pt x="275" y="82"/>
                      </a:lnTo>
                      <a:lnTo>
                        <a:pt x="276" y="83"/>
                      </a:lnTo>
                      <a:lnTo>
                        <a:pt x="284" y="78"/>
                      </a:lnTo>
                      <a:lnTo>
                        <a:pt x="290" y="74"/>
                      </a:lnTo>
                      <a:lnTo>
                        <a:pt x="295" y="70"/>
                      </a:lnTo>
                      <a:lnTo>
                        <a:pt x="299" y="67"/>
                      </a:lnTo>
                      <a:lnTo>
                        <a:pt x="302" y="65"/>
                      </a:lnTo>
                      <a:lnTo>
                        <a:pt x="305" y="63"/>
                      </a:lnTo>
                      <a:lnTo>
                        <a:pt x="307" y="62"/>
                      </a:lnTo>
                      <a:lnTo>
                        <a:pt x="307" y="61"/>
                      </a:lnTo>
                      <a:lnTo>
                        <a:pt x="308" y="61"/>
                      </a:lnTo>
                      <a:lnTo>
                        <a:pt x="307" y="61"/>
                      </a:lnTo>
                      <a:lnTo>
                        <a:pt x="306" y="62"/>
                      </a:lnTo>
                      <a:lnTo>
                        <a:pt x="304" y="64"/>
                      </a:lnTo>
                      <a:lnTo>
                        <a:pt x="300" y="67"/>
                      </a:lnTo>
                      <a:lnTo>
                        <a:pt x="297" y="70"/>
                      </a:lnTo>
                      <a:lnTo>
                        <a:pt x="294" y="74"/>
                      </a:lnTo>
                      <a:lnTo>
                        <a:pt x="292" y="78"/>
                      </a:lnTo>
                      <a:lnTo>
                        <a:pt x="292" y="81"/>
                      </a:lnTo>
                      <a:lnTo>
                        <a:pt x="294" y="82"/>
                      </a:lnTo>
                      <a:lnTo>
                        <a:pt x="296" y="83"/>
                      </a:lnTo>
                      <a:lnTo>
                        <a:pt x="297" y="84"/>
                      </a:lnTo>
                      <a:lnTo>
                        <a:pt x="301" y="85"/>
                      </a:lnTo>
                      <a:lnTo>
                        <a:pt x="305" y="85"/>
                      </a:lnTo>
                      <a:lnTo>
                        <a:pt x="310" y="85"/>
                      </a:lnTo>
                      <a:lnTo>
                        <a:pt x="316" y="84"/>
                      </a:lnTo>
                      <a:lnTo>
                        <a:pt x="324" y="83"/>
                      </a:lnTo>
                      <a:lnTo>
                        <a:pt x="327" y="82"/>
                      </a:lnTo>
                      <a:lnTo>
                        <a:pt x="331" y="79"/>
                      </a:lnTo>
                      <a:lnTo>
                        <a:pt x="334" y="77"/>
                      </a:lnTo>
                      <a:lnTo>
                        <a:pt x="337" y="73"/>
                      </a:lnTo>
                      <a:lnTo>
                        <a:pt x="342" y="66"/>
                      </a:lnTo>
                      <a:lnTo>
                        <a:pt x="345" y="62"/>
                      </a:lnTo>
                      <a:lnTo>
                        <a:pt x="348" y="59"/>
                      </a:lnTo>
                      <a:lnTo>
                        <a:pt x="351" y="52"/>
                      </a:lnTo>
                      <a:lnTo>
                        <a:pt x="353" y="45"/>
                      </a:lnTo>
                      <a:lnTo>
                        <a:pt x="360" y="31"/>
                      </a:lnTo>
                      <a:lnTo>
                        <a:pt x="362" y="24"/>
                      </a:lnTo>
                      <a:lnTo>
                        <a:pt x="364" y="17"/>
                      </a:lnTo>
                      <a:lnTo>
                        <a:pt x="365" y="10"/>
                      </a:lnTo>
                      <a:lnTo>
                        <a:pt x="364" y="3"/>
                      </a:lnTo>
                      <a:lnTo>
                        <a:pt x="363" y="1"/>
                      </a:lnTo>
                      <a:lnTo>
                        <a:pt x="362" y="1"/>
                      </a:lnTo>
                      <a:lnTo>
                        <a:pt x="361" y="0"/>
                      </a:lnTo>
                      <a:lnTo>
                        <a:pt x="360" y="1"/>
                      </a:lnTo>
                      <a:lnTo>
                        <a:pt x="359" y="2"/>
                      </a:lnTo>
                      <a:lnTo>
                        <a:pt x="357" y="4"/>
                      </a:lnTo>
                      <a:lnTo>
                        <a:pt x="356" y="6"/>
                      </a:lnTo>
                      <a:lnTo>
                        <a:pt x="354" y="8"/>
                      </a:lnTo>
                      <a:lnTo>
                        <a:pt x="351" y="14"/>
                      </a:lnTo>
                      <a:lnTo>
                        <a:pt x="347" y="19"/>
                      </a:lnTo>
                      <a:lnTo>
                        <a:pt x="344" y="23"/>
                      </a:lnTo>
                      <a:lnTo>
                        <a:pt x="342" y="25"/>
                      </a:lnTo>
                      <a:lnTo>
                        <a:pt x="340" y="27"/>
                      </a:lnTo>
                      <a:lnTo>
                        <a:pt x="335" y="31"/>
                      </a:lnTo>
                      <a:lnTo>
                        <a:pt x="331" y="34"/>
                      </a:lnTo>
                      <a:lnTo>
                        <a:pt x="326" y="37"/>
                      </a:lnTo>
                      <a:lnTo>
                        <a:pt x="323" y="39"/>
                      </a:lnTo>
                      <a:lnTo>
                        <a:pt x="319" y="41"/>
                      </a:lnTo>
                      <a:lnTo>
                        <a:pt x="316" y="43"/>
                      </a:lnTo>
                      <a:lnTo>
                        <a:pt x="309" y="45"/>
                      </a:lnTo>
                      <a:lnTo>
                        <a:pt x="302" y="47"/>
                      </a:lnTo>
                      <a:lnTo>
                        <a:pt x="293" y="47"/>
                      </a:lnTo>
                      <a:lnTo>
                        <a:pt x="288" y="48"/>
                      </a:lnTo>
                      <a:lnTo>
                        <a:pt x="282" y="49"/>
                      </a:lnTo>
                      <a:lnTo>
                        <a:pt x="276" y="50"/>
                      </a:lnTo>
                      <a:lnTo>
                        <a:pt x="268" y="51"/>
                      </a:lnTo>
                      <a:lnTo>
                        <a:pt x="272" y="57"/>
                      </a:lnTo>
                      <a:lnTo>
                        <a:pt x="275" y="62"/>
                      </a:lnTo>
                      <a:lnTo>
                        <a:pt x="277" y="66"/>
                      </a:lnTo>
                      <a:lnTo>
                        <a:pt x="279" y="69"/>
                      </a:lnTo>
                      <a:lnTo>
                        <a:pt x="281" y="72"/>
                      </a:lnTo>
                      <a:lnTo>
                        <a:pt x="282" y="74"/>
                      </a:lnTo>
                      <a:lnTo>
                        <a:pt x="284" y="76"/>
                      </a:lnTo>
                      <a:lnTo>
                        <a:pt x="284" y="77"/>
                      </a:lnTo>
                      <a:lnTo>
                        <a:pt x="284" y="78"/>
                      </a:lnTo>
                      <a:lnTo>
                        <a:pt x="284" y="77"/>
                      </a:lnTo>
                      <a:lnTo>
                        <a:pt x="284" y="76"/>
                      </a:lnTo>
                      <a:lnTo>
                        <a:pt x="284" y="74"/>
                      </a:lnTo>
                      <a:lnTo>
                        <a:pt x="282" y="71"/>
                      </a:lnTo>
                      <a:lnTo>
                        <a:pt x="282" y="67"/>
                      </a:lnTo>
                      <a:lnTo>
                        <a:pt x="282" y="63"/>
                      </a:lnTo>
                      <a:lnTo>
                        <a:pt x="282" y="58"/>
                      </a:lnTo>
                      <a:lnTo>
                        <a:pt x="284" y="53"/>
                      </a:lnTo>
                      <a:lnTo>
                        <a:pt x="287" y="49"/>
                      </a:lnTo>
                      <a:lnTo>
                        <a:pt x="292" y="46"/>
                      </a:lnTo>
                      <a:lnTo>
                        <a:pt x="295" y="45"/>
                      </a:lnTo>
                      <a:lnTo>
                        <a:pt x="299" y="44"/>
                      </a:lnTo>
                      <a:lnTo>
                        <a:pt x="303" y="43"/>
                      </a:lnTo>
                      <a:lnTo>
                        <a:pt x="308" y="43"/>
                      </a:lnTo>
                      <a:lnTo>
                        <a:pt x="310" y="43"/>
                      </a:lnTo>
                      <a:lnTo>
                        <a:pt x="312" y="44"/>
                      </a:lnTo>
                      <a:lnTo>
                        <a:pt x="314" y="45"/>
                      </a:lnTo>
                      <a:lnTo>
                        <a:pt x="315" y="47"/>
                      </a:lnTo>
                      <a:lnTo>
                        <a:pt x="317" y="50"/>
                      </a:lnTo>
                      <a:lnTo>
                        <a:pt x="319" y="55"/>
                      </a:lnTo>
                      <a:lnTo>
                        <a:pt x="320" y="60"/>
                      </a:lnTo>
                      <a:lnTo>
                        <a:pt x="321" y="65"/>
                      </a:lnTo>
                      <a:lnTo>
                        <a:pt x="322" y="70"/>
                      </a:lnTo>
                      <a:lnTo>
                        <a:pt x="324" y="75"/>
                      </a:lnTo>
                      <a:lnTo>
                        <a:pt x="326" y="59"/>
                      </a:lnTo>
                      <a:lnTo>
                        <a:pt x="329" y="43"/>
                      </a:lnTo>
                      <a:lnTo>
                        <a:pt x="331" y="27"/>
                      </a:lnTo>
                      <a:lnTo>
                        <a:pt x="332" y="11"/>
                      </a:lnTo>
                      <a:lnTo>
                        <a:pt x="332" y="10"/>
                      </a:lnTo>
                      <a:lnTo>
                        <a:pt x="332" y="9"/>
                      </a:lnTo>
                      <a:lnTo>
                        <a:pt x="331" y="10"/>
                      </a:lnTo>
                      <a:lnTo>
                        <a:pt x="331" y="12"/>
                      </a:lnTo>
                      <a:lnTo>
                        <a:pt x="331" y="13"/>
                      </a:lnTo>
                      <a:lnTo>
                        <a:pt x="329" y="17"/>
                      </a:lnTo>
                      <a:lnTo>
                        <a:pt x="328" y="22"/>
                      </a:lnTo>
                      <a:lnTo>
                        <a:pt x="327" y="27"/>
                      </a:lnTo>
                      <a:lnTo>
                        <a:pt x="326" y="31"/>
                      </a:lnTo>
                      <a:lnTo>
                        <a:pt x="324" y="33"/>
                      </a:lnTo>
                      <a:lnTo>
                        <a:pt x="324" y="35"/>
                      </a:lnTo>
                      <a:lnTo>
                        <a:pt x="322" y="38"/>
                      </a:lnTo>
                      <a:lnTo>
                        <a:pt x="319" y="42"/>
                      </a:lnTo>
                      <a:lnTo>
                        <a:pt x="312" y="48"/>
                      </a:lnTo>
                      <a:lnTo>
                        <a:pt x="309" y="51"/>
                      </a:lnTo>
                      <a:lnTo>
                        <a:pt x="307" y="54"/>
                      </a:lnTo>
                      <a:lnTo>
                        <a:pt x="307" y="56"/>
                      </a:lnTo>
                      <a:lnTo>
                        <a:pt x="308" y="59"/>
                      </a:lnTo>
                      <a:lnTo>
                        <a:pt x="310" y="60"/>
                      </a:lnTo>
                      <a:lnTo>
                        <a:pt x="311" y="61"/>
                      </a:lnTo>
                      <a:lnTo>
                        <a:pt x="313" y="62"/>
                      </a:lnTo>
                      <a:lnTo>
                        <a:pt x="315" y="62"/>
                      </a:lnTo>
                      <a:lnTo>
                        <a:pt x="319" y="61"/>
                      </a:lnTo>
                      <a:lnTo>
                        <a:pt x="323" y="59"/>
                      </a:lnTo>
                      <a:lnTo>
                        <a:pt x="327" y="57"/>
                      </a:lnTo>
                      <a:lnTo>
                        <a:pt x="331" y="55"/>
                      </a:lnTo>
                      <a:lnTo>
                        <a:pt x="336" y="53"/>
                      </a:lnTo>
                      <a:lnTo>
                        <a:pt x="340" y="51"/>
                      </a:lnTo>
                      <a:lnTo>
                        <a:pt x="336" y="54"/>
                      </a:lnTo>
                      <a:lnTo>
                        <a:pt x="332" y="58"/>
                      </a:lnTo>
                      <a:lnTo>
                        <a:pt x="329" y="62"/>
                      </a:lnTo>
                      <a:lnTo>
                        <a:pt x="325" y="66"/>
                      </a:lnTo>
                      <a:lnTo>
                        <a:pt x="321" y="69"/>
                      </a:lnTo>
                      <a:lnTo>
                        <a:pt x="317" y="72"/>
                      </a:lnTo>
                      <a:lnTo>
                        <a:pt x="313" y="74"/>
                      </a:lnTo>
                      <a:lnTo>
                        <a:pt x="311" y="75"/>
                      </a:lnTo>
                      <a:lnTo>
                        <a:pt x="308" y="75"/>
                      </a:lnTo>
                      <a:lnTo>
                        <a:pt x="306" y="75"/>
                      </a:lnTo>
                      <a:lnTo>
                        <a:pt x="305" y="74"/>
                      </a:lnTo>
                      <a:lnTo>
                        <a:pt x="304" y="73"/>
                      </a:lnTo>
                      <a:lnTo>
                        <a:pt x="302" y="71"/>
                      </a:lnTo>
                      <a:lnTo>
                        <a:pt x="301" y="67"/>
                      </a:lnTo>
                      <a:lnTo>
                        <a:pt x="300" y="63"/>
                      </a:lnTo>
                      <a:lnTo>
                        <a:pt x="299" y="59"/>
                      </a:lnTo>
                      <a:lnTo>
                        <a:pt x="297" y="55"/>
                      </a:lnTo>
                      <a:lnTo>
                        <a:pt x="296" y="53"/>
                      </a:lnTo>
                      <a:lnTo>
                        <a:pt x="295" y="52"/>
                      </a:lnTo>
                      <a:lnTo>
                        <a:pt x="294" y="51"/>
                      </a:lnTo>
                      <a:lnTo>
                        <a:pt x="292" y="51"/>
                      </a:lnTo>
                      <a:lnTo>
                        <a:pt x="289" y="51"/>
                      </a:lnTo>
                      <a:lnTo>
                        <a:pt x="287" y="52"/>
                      </a:lnTo>
                      <a:lnTo>
                        <a:pt x="283" y="54"/>
                      </a:lnTo>
                      <a:lnTo>
                        <a:pt x="279" y="57"/>
                      </a:lnTo>
                      <a:lnTo>
                        <a:pt x="276" y="60"/>
                      </a:lnTo>
                      <a:lnTo>
                        <a:pt x="272" y="64"/>
                      </a:lnTo>
                      <a:lnTo>
                        <a:pt x="268" y="68"/>
                      </a:lnTo>
                      <a:lnTo>
                        <a:pt x="264" y="72"/>
                      </a:lnTo>
                      <a:lnTo>
                        <a:pt x="260" y="75"/>
                      </a:lnTo>
                      <a:lnTo>
                        <a:pt x="258" y="70"/>
                      </a:lnTo>
                      <a:lnTo>
                        <a:pt x="257" y="64"/>
                      </a:lnTo>
                      <a:lnTo>
                        <a:pt x="256" y="58"/>
                      </a:lnTo>
                      <a:lnTo>
                        <a:pt x="255" y="52"/>
                      </a:lnTo>
                      <a:lnTo>
                        <a:pt x="254" y="47"/>
                      </a:lnTo>
                      <a:lnTo>
                        <a:pt x="251" y="42"/>
                      </a:lnTo>
                      <a:lnTo>
                        <a:pt x="249" y="38"/>
                      </a:lnTo>
                      <a:lnTo>
                        <a:pt x="247" y="36"/>
                      </a:lnTo>
                      <a:lnTo>
                        <a:pt x="244" y="35"/>
                      </a:lnTo>
                      <a:lnTo>
                        <a:pt x="239" y="33"/>
                      </a:lnTo>
                      <a:lnTo>
                        <a:pt x="234" y="33"/>
                      </a:lnTo>
                      <a:lnTo>
                        <a:pt x="229" y="33"/>
                      </a:lnTo>
                      <a:lnTo>
                        <a:pt x="225" y="34"/>
                      </a:lnTo>
                      <a:lnTo>
                        <a:pt x="220" y="36"/>
                      </a:lnTo>
                      <a:lnTo>
                        <a:pt x="217" y="38"/>
                      </a:lnTo>
                      <a:lnTo>
                        <a:pt x="213" y="41"/>
                      </a:lnTo>
                      <a:lnTo>
                        <a:pt x="209" y="45"/>
                      </a:lnTo>
                      <a:lnTo>
                        <a:pt x="203" y="52"/>
                      </a:lnTo>
                      <a:lnTo>
                        <a:pt x="197" y="61"/>
                      </a:lnTo>
                      <a:lnTo>
                        <a:pt x="192" y="68"/>
                      </a:lnTo>
                      <a:lnTo>
                        <a:pt x="190" y="72"/>
                      </a:lnTo>
                      <a:lnTo>
                        <a:pt x="188" y="75"/>
                      </a:lnTo>
                      <a:lnTo>
                        <a:pt x="176" y="71"/>
                      </a:lnTo>
                      <a:lnTo>
                        <a:pt x="166" y="68"/>
                      </a:lnTo>
                      <a:lnTo>
                        <a:pt x="162" y="66"/>
                      </a:lnTo>
                      <a:lnTo>
                        <a:pt x="157" y="66"/>
                      </a:lnTo>
                      <a:lnTo>
                        <a:pt x="153" y="65"/>
                      </a:lnTo>
                      <a:lnTo>
                        <a:pt x="148" y="65"/>
                      </a:lnTo>
                      <a:lnTo>
                        <a:pt x="144" y="65"/>
                      </a:lnTo>
                      <a:lnTo>
                        <a:pt x="139" y="66"/>
                      </a:lnTo>
                      <a:lnTo>
                        <a:pt x="134" y="67"/>
                      </a:lnTo>
                      <a:lnTo>
                        <a:pt x="128" y="69"/>
                      </a:lnTo>
                      <a:lnTo>
                        <a:pt x="122" y="71"/>
                      </a:lnTo>
                      <a:lnTo>
                        <a:pt x="115" y="75"/>
                      </a:lnTo>
                      <a:lnTo>
                        <a:pt x="108" y="78"/>
                      </a:lnTo>
                      <a:lnTo>
                        <a:pt x="100" y="83"/>
                      </a:lnTo>
                      <a:lnTo>
                        <a:pt x="98" y="84"/>
                      </a:lnTo>
                      <a:lnTo>
                        <a:pt x="97" y="86"/>
                      </a:lnTo>
                      <a:lnTo>
                        <a:pt x="95" y="88"/>
                      </a:lnTo>
                      <a:lnTo>
                        <a:pt x="95" y="91"/>
                      </a:lnTo>
                      <a:lnTo>
                        <a:pt x="93" y="96"/>
                      </a:lnTo>
                      <a:lnTo>
                        <a:pt x="93" y="101"/>
                      </a:lnTo>
                      <a:lnTo>
                        <a:pt x="92" y="107"/>
                      </a:lnTo>
                      <a:lnTo>
                        <a:pt x="91" y="109"/>
                      </a:lnTo>
                      <a:lnTo>
                        <a:pt x="90" y="111"/>
                      </a:lnTo>
                      <a:lnTo>
                        <a:pt x="89" y="113"/>
                      </a:lnTo>
                      <a:lnTo>
                        <a:pt x="88" y="114"/>
                      </a:lnTo>
                      <a:lnTo>
                        <a:pt x="86" y="115"/>
                      </a:lnTo>
                      <a:lnTo>
                        <a:pt x="84" y="115"/>
                      </a:lnTo>
                      <a:lnTo>
                        <a:pt x="82" y="115"/>
                      </a:lnTo>
                      <a:lnTo>
                        <a:pt x="81" y="114"/>
                      </a:lnTo>
                      <a:lnTo>
                        <a:pt x="80" y="113"/>
                      </a:lnTo>
                      <a:lnTo>
                        <a:pt x="80" y="112"/>
                      </a:lnTo>
                      <a:lnTo>
                        <a:pt x="81" y="108"/>
                      </a:lnTo>
                      <a:lnTo>
                        <a:pt x="83" y="103"/>
                      </a:lnTo>
                      <a:lnTo>
                        <a:pt x="85" y="98"/>
                      </a:lnTo>
                      <a:lnTo>
                        <a:pt x="88" y="93"/>
                      </a:lnTo>
                      <a:lnTo>
                        <a:pt x="90" y="88"/>
                      </a:lnTo>
                      <a:lnTo>
                        <a:pt x="92" y="83"/>
                      </a:lnTo>
                      <a:lnTo>
                        <a:pt x="95" y="88"/>
                      </a:lnTo>
                      <a:lnTo>
                        <a:pt x="97" y="93"/>
                      </a:lnTo>
                      <a:lnTo>
                        <a:pt x="100" y="97"/>
                      </a:lnTo>
                      <a:lnTo>
                        <a:pt x="102" y="103"/>
                      </a:lnTo>
                      <a:lnTo>
                        <a:pt x="105" y="107"/>
                      </a:lnTo>
                      <a:lnTo>
                        <a:pt x="108" y="111"/>
                      </a:lnTo>
                      <a:lnTo>
                        <a:pt x="112" y="113"/>
                      </a:lnTo>
                      <a:lnTo>
                        <a:pt x="114" y="114"/>
                      </a:lnTo>
                      <a:lnTo>
                        <a:pt x="116" y="115"/>
                      </a:lnTo>
                      <a:lnTo>
                        <a:pt x="129" y="117"/>
                      </a:lnTo>
                      <a:lnTo>
                        <a:pt x="139" y="118"/>
                      </a:lnTo>
                      <a:lnTo>
                        <a:pt x="149" y="119"/>
                      </a:lnTo>
                      <a:lnTo>
                        <a:pt x="157" y="119"/>
                      </a:lnTo>
                      <a:lnTo>
                        <a:pt x="164" y="119"/>
                      </a:lnTo>
                      <a:lnTo>
                        <a:pt x="169" y="117"/>
                      </a:lnTo>
                      <a:lnTo>
                        <a:pt x="174" y="116"/>
                      </a:lnTo>
                      <a:lnTo>
                        <a:pt x="178" y="113"/>
                      </a:lnTo>
                      <a:lnTo>
                        <a:pt x="181" y="110"/>
                      </a:lnTo>
                      <a:lnTo>
                        <a:pt x="184" y="107"/>
                      </a:lnTo>
                      <a:lnTo>
                        <a:pt x="186" y="103"/>
                      </a:lnTo>
                      <a:lnTo>
                        <a:pt x="189" y="99"/>
                      </a:lnTo>
                      <a:lnTo>
                        <a:pt x="190" y="94"/>
                      </a:lnTo>
                      <a:lnTo>
                        <a:pt x="192" y="88"/>
                      </a:lnTo>
                      <a:lnTo>
                        <a:pt x="194" y="82"/>
                      </a:lnTo>
                      <a:lnTo>
                        <a:pt x="196" y="75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4" name="Line 50"/>
                <p:cNvSpPr>
                  <a:spLocks noChangeShapeType="1"/>
                </p:cNvSpPr>
                <p:nvPr/>
              </p:nvSpPr>
              <p:spPr bwMode="auto">
                <a:xfrm>
                  <a:off x="2592" y="2208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45" name="Line 51"/>
              <p:cNvSpPr>
                <a:spLocks noChangeShapeType="1"/>
              </p:cNvSpPr>
              <p:nvPr/>
            </p:nvSpPr>
            <p:spPr bwMode="auto">
              <a:xfrm>
                <a:off x="2787" y="3171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6" name="Line 52"/>
              <p:cNvSpPr>
                <a:spLocks noChangeShapeType="1"/>
              </p:cNvSpPr>
              <p:nvPr/>
            </p:nvSpPr>
            <p:spPr bwMode="auto">
              <a:xfrm>
                <a:off x="2643" y="3075"/>
                <a:ext cx="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" name="Line 53"/>
              <p:cNvSpPr>
                <a:spLocks noChangeShapeType="1"/>
              </p:cNvSpPr>
              <p:nvPr/>
            </p:nvSpPr>
            <p:spPr bwMode="auto">
              <a:xfrm flipH="1">
                <a:off x="2451" y="3027"/>
                <a:ext cx="28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" name="Line 54"/>
              <p:cNvSpPr>
                <a:spLocks noChangeShapeType="1"/>
              </p:cNvSpPr>
              <p:nvPr/>
            </p:nvSpPr>
            <p:spPr bwMode="auto">
              <a:xfrm flipV="1">
                <a:off x="2547" y="2979"/>
                <a:ext cx="24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9" name="Line 55"/>
              <p:cNvSpPr>
                <a:spLocks noChangeShapeType="1"/>
              </p:cNvSpPr>
              <p:nvPr/>
            </p:nvSpPr>
            <p:spPr bwMode="auto">
              <a:xfrm flipH="1" flipV="1">
                <a:off x="2787" y="2979"/>
                <a:ext cx="144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0" name="Freeform 56"/>
              <p:cNvSpPr>
                <a:spLocks/>
              </p:cNvSpPr>
              <p:nvPr/>
            </p:nvSpPr>
            <p:spPr bwMode="auto">
              <a:xfrm>
                <a:off x="2403" y="2935"/>
                <a:ext cx="726" cy="366"/>
              </a:xfrm>
              <a:custGeom>
                <a:avLst/>
                <a:gdLst>
                  <a:gd name="T0" fmla="*/ 234 w 726"/>
                  <a:gd name="T1" fmla="*/ 108 h 366"/>
                  <a:gd name="T2" fmla="*/ 199 w 726"/>
                  <a:gd name="T3" fmla="*/ 138 h 366"/>
                  <a:gd name="T4" fmla="*/ 115 w 726"/>
                  <a:gd name="T5" fmla="*/ 170 h 366"/>
                  <a:gd name="T6" fmla="*/ 112 w 726"/>
                  <a:gd name="T7" fmla="*/ 68 h 366"/>
                  <a:gd name="T8" fmla="*/ 132 w 726"/>
                  <a:gd name="T9" fmla="*/ 142 h 366"/>
                  <a:gd name="T10" fmla="*/ 109 w 726"/>
                  <a:gd name="T11" fmla="*/ 201 h 366"/>
                  <a:gd name="T12" fmla="*/ 117 w 726"/>
                  <a:gd name="T13" fmla="*/ 109 h 366"/>
                  <a:gd name="T14" fmla="*/ 115 w 726"/>
                  <a:gd name="T15" fmla="*/ 112 h 366"/>
                  <a:gd name="T16" fmla="*/ 49 w 726"/>
                  <a:gd name="T17" fmla="*/ 187 h 366"/>
                  <a:gd name="T18" fmla="*/ 20 w 726"/>
                  <a:gd name="T19" fmla="*/ 204 h 366"/>
                  <a:gd name="T20" fmla="*/ 67 w 726"/>
                  <a:gd name="T21" fmla="*/ 183 h 366"/>
                  <a:gd name="T22" fmla="*/ 104 w 726"/>
                  <a:gd name="T23" fmla="*/ 124 h 366"/>
                  <a:gd name="T24" fmla="*/ 151 w 726"/>
                  <a:gd name="T25" fmla="*/ 104 h 366"/>
                  <a:gd name="T26" fmla="*/ 111 w 726"/>
                  <a:gd name="T27" fmla="*/ 136 h 366"/>
                  <a:gd name="T28" fmla="*/ 42 w 726"/>
                  <a:gd name="T29" fmla="*/ 213 h 366"/>
                  <a:gd name="T30" fmla="*/ 63 w 726"/>
                  <a:gd name="T31" fmla="*/ 241 h 366"/>
                  <a:gd name="T32" fmla="*/ 105 w 726"/>
                  <a:gd name="T33" fmla="*/ 197 h 366"/>
                  <a:gd name="T34" fmla="*/ 171 w 726"/>
                  <a:gd name="T35" fmla="*/ 113 h 366"/>
                  <a:gd name="T36" fmla="*/ 196 w 726"/>
                  <a:gd name="T37" fmla="*/ 84 h 366"/>
                  <a:gd name="T38" fmla="*/ 145 w 726"/>
                  <a:gd name="T39" fmla="*/ 104 h 366"/>
                  <a:gd name="T40" fmla="*/ 82 w 726"/>
                  <a:gd name="T41" fmla="*/ 157 h 366"/>
                  <a:gd name="T42" fmla="*/ 138 w 726"/>
                  <a:gd name="T43" fmla="*/ 128 h 366"/>
                  <a:gd name="T44" fmla="*/ 169 w 726"/>
                  <a:gd name="T45" fmla="*/ 62 h 366"/>
                  <a:gd name="T46" fmla="*/ 206 w 726"/>
                  <a:gd name="T47" fmla="*/ 90 h 366"/>
                  <a:gd name="T48" fmla="*/ 268 w 726"/>
                  <a:gd name="T49" fmla="*/ 81 h 366"/>
                  <a:gd name="T50" fmla="*/ 320 w 726"/>
                  <a:gd name="T51" fmla="*/ 36 h 366"/>
                  <a:gd name="T52" fmla="*/ 330 w 726"/>
                  <a:gd name="T53" fmla="*/ 14 h 366"/>
                  <a:gd name="T54" fmla="*/ 397 w 726"/>
                  <a:gd name="T55" fmla="*/ 52 h 366"/>
                  <a:gd name="T56" fmla="*/ 419 w 726"/>
                  <a:gd name="T57" fmla="*/ 96 h 366"/>
                  <a:gd name="T58" fmla="*/ 390 w 726"/>
                  <a:gd name="T59" fmla="*/ 94 h 366"/>
                  <a:gd name="T60" fmla="*/ 368 w 726"/>
                  <a:gd name="T61" fmla="*/ 41 h 366"/>
                  <a:gd name="T62" fmla="*/ 470 w 726"/>
                  <a:gd name="T63" fmla="*/ 85 h 366"/>
                  <a:gd name="T64" fmla="*/ 501 w 726"/>
                  <a:gd name="T65" fmla="*/ 118 h 366"/>
                  <a:gd name="T66" fmla="*/ 509 w 726"/>
                  <a:gd name="T67" fmla="*/ 51 h 366"/>
                  <a:gd name="T68" fmla="*/ 483 w 726"/>
                  <a:gd name="T69" fmla="*/ 0 h 366"/>
                  <a:gd name="T70" fmla="*/ 444 w 726"/>
                  <a:gd name="T71" fmla="*/ 39 h 366"/>
                  <a:gd name="T72" fmla="*/ 535 w 726"/>
                  <a:gd name="T73" fmla="*/ 56 h 366"/>
                  <a:gd name="T74" fmla="*/ 580 w 726"/>
                  <a:gd name="T75" fmla="*/ 99 h 366"/>
                  <a:gd name="T76" fmla="*/ 588 w 726"/>
                  <a:gd name="T77" fmla="*/ 142 h 366"/>
                  <a:gd name="T78" fmla="*/ 611 w 726"/>
                  <a:gd name="T79" fmla="*/ 127 h 366"/>
                  <a:gd name="T80" fmla="*/ 622 w 726"/>
                  <a:gd name="T81" fmla="*/ 143 h 366"/>
                  <a:gd name="T82" fmla="*/ 673 w 726"/>
                  <a:gd name="T83" fmla="*/ 338 h 366"/>
                  <a:gd name="T84" fmla="*/ 725 w 726"/>
                  <a:gd name="T85" fmla="*/ 310 h 366"/>
                  <a:gd name="T86" fmla="*/ 714 w 726"/>
                  <a:gd name="T87" fmla="*/ 275 h 366"/>
                  <a:gd name="T88" fmla="*/ 704 w 726"/>
                  <a:gd name="T89" fmla="*/ 340 h 366"/>
                  <a:gd name="T90" fmla="*/ 693 w 726"/>
                  <a:gd name="T91" fmla="*/ 250 h 366"/>
                  <a:gd name="T92" fmla="*/ 666 w 726"/>
                  <a:gd name="T93" fmla="*/ 268 h 366"/>
                  <a:gd name="T94" fmla="*/ 648 w 726"/>
                  <a:gd name="T95" fmla="*/ 228 h 366"/>
                  <a:gd name="T96" fmla="*/ 662 w 726"/>
                  <a:gd name="T97" fmla="*/ 356 h 366"/>
                  <a:gd name="T98" fmla="*/ 672 w 726"/>
                  <a:gd name="T99" fmla="*/ 344 h 366"/>
                  <a:gd name="T100" fmla="*/ 675 w 726"/>
                  <a:gd name="T101" fmla="*/ 208 h 366"/>
                  <a:gd name="T102" fmla="*/ 643 w 726"/>
                  <a:gd name="T103" fmla="*/ 173 h 366"/>
                  <a:gd name="T104" fmla="*/ 614 w 726"/>
                  <a:gd name="T105" fmla="*/ 172 h 366"/>
                  <a:gd name="T106" fmla="*/ 596 w 726"/>
                  <a:gd name="T107" fmla="*/ 106 h 366"/>
                  <a:gd name="T108" fmla="*/ 565 w 726"/>
                  <a:gd name="T109" fmla="*/ 106 h 366"/>
                  <a:gd name="T110" fmla="*/ 524 w 726"/>
                  <a:gd name="T111" fmla="*/ 151 h 366"/>
                  <a:gd name="T112" fmla="*/ 512 w 726"/>
                  <a:gd name="T113" fmla="*/ 168 h 366"/>
                  <a:gd name="T114" fmla="*/ 478 w 726"/>
                  <a:gd name="T115" fmla="*/ 118 h 366"/>
                  <a:gd name="T116" fmla="*/ 451 w 726"/>
                  <a:gd name="T117" fmla="*/ 94 h 36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26" h="366">
                    <a:moveTo>
                      <a:pt x="256" y="100"/>
                    </a:moveTo>
                    <a:lnTo>
                      <a:pt x="246" y="103"/>
                    </a:lnTo>
                    <a:lnTo>
                      <a:pt x="239" y="106"/>
                    </a:lnTo>
                    <a:lnTo>
                      <a:pt x="234" y="107"/>
                    </a:lnTo>
                    <a:lnTo>
                      <a:pt x="232" y="108"/>
                    </a:lnTo>
                    <a:lnTo>
                      <a:pt x="231" y="108"/>
                    </a:lnTo>
                    <a:lnTo>
                      <a:pt x="232" y="108"/>
                    </a:lnTo>
                    <a:lnTo>
                      <a:pt x="234" y="108"/>
                    </a:lnTo>
                    <a:lnTo>
                      <a:pt x="237" y="109"/>
                    </a:lnTo>
                    <a:lnTo>
                      <a:pt x="237" y="110"/>
                    </a:lnTo>
                    <a:lnTo>
                      <a:pt x="235" y="112"/>
                    </a:lnTo>
                    <a:lnTo>
                      <a:pt x="232" y="115"/>
                    </a:lnTo>
                    <a:lnTo>
                      <a:pt x="227" y="120"/>
                    </a:lnTo>
                    <a:lnTo>
                      <a:pt x="219" y="125"/>
                    </a:lnTo>
                    <a:lnTo>
                      <a:pt x="208" y="132"/>
                    </a:lnTo>
                    <a:lnTo>
                      <a:pt x="199" y="138"/>
                    </a:lnTo>
                    <a:lnTo>
                      <a:pt x="190" y="144"/>
                    </a:lnTo>
                    <a:lnTo>
                      <a:pt x="182" y="148"/>
                    </a:lnTo>
                    <a:lnTo>
                      <a:pt x="176" y="152"/>
                    </a:lnTo>
                    <a:lnTo>
                      <a:pt x="163" y="158"/>
                    </a:lnTo>
                    <a:lnTo>
                      <a:pt x="152" y="162"/>
                    </a:lnTo>
                    <a:lnTo>
                      <a:pt x="142" y="165"/>
                    </a:lnTo>
                    <a:lnTo>
                      <a:pt x="130" y="167"/>
                    </a:lnTo>
                    <a:lnTo>
                      <a:pt x="115" y="170"/>
                    </a:lnTo>
                    <a:lnTo>
                      <a:pt x="105" y="171"/>
                    </a:lnTo>
                    <a:lnTo>
                      <a:pt x="96" y="172"/>
                    </a:lnTo>
                    <a:lnTo>
                      <a:pt x="98" y="146"/>
                    </a:lnTo>
                    <a:lnTo>
                      <a:pt x="100" y="118"/>
                    </a:lnTo>
                    <a:lnTo>
                      <a:pt x="101" y="105"/>
                    </a:lnTo>
                    <a:lnTo>
                      <a:pt x="103" y="92"/>
                    </a:lnTo>
                    <a:lnTo>
                      <a:pt x="107" y="80"/>
                    </a:lnTo>
                    <a:lnTo>
                      <a:pt x="112" y="68"/>
                    </a:lnTo>
                    <a:lnTo>
                      <a:pt x="114" y="66"/>
                    </a:lnTo>
                    <a:lnTo>
                      <a:pt x="116" y="64"/>
                    </a:lnTo>
                    <a:lnTo>
                      <a:pt x="123" y="62"/>
                    </a:lnTo>
                    <a:lnTo>
                      <a:pt x="129" y="62"/>
                    </a:lnTo>
                    <a:lnTo>
                      <a:pt x="136" y="60"/>
                    </a:lnTo>
                    <a:lnTo>
                      <a:pt x="135" y="88"/>
                    </a:lnTo>
                    <a:lnTo>
                      <a:pt x="134" y="115"/>
                    </a:lnTo>
                    <a:lnTo>
                      <a:pt x="132" y="142"/>
                    </a:lnTo>
                    <a:lnTo>
                      <a:pt x="131" y="168"/>
                    </a:lnTo>
                    <a:lnTo>
                      <a:pt x="128" y="193"/>
                    </a:lnTo>
                    <a:lnTo>
                      <a:pt x="123" y="218"/>
                    </a:lnTo>
                    <a:lnTo>
                      <a:pt x="115" y="243"/>
                    </a:lnTo>
                    <a:lnTo>
                      <a:pt x="104" y="268"/>
                    </a:lnTo>
                    <a:lnTo>
                      <a:pt x="105" y="243"/>
                    </a:lnTo>
                    <a:lnTo>
                      <a:pt x="107" y="221"/>
                    </a:lnTo>
                    <a:lnTo>
                      <a:pt x="109" y="201"/>
                    </a:lnTo>
                    <a:lnTo>
                      <a:pt x="110" y="183"/>
                    </a:lnTo>
                    <a:lnTo>
                      <a:pt x="111" y="167"/>
                    </a:lnTo>
                    <a:lnTo>
                      <a:pt x="112" y="153"/>
                    </a:lnTo>
                    <a:lnTo>
                      <a:pt x="114" y="141"/>
                    </a:lnTo>
                    <a:lnTo>
                      <a:pt x="115" y="131"/>
                    </a:lnTo>
                    <a:lnTo>
                      <a:pt x="116" y="122"/>
                    </a:lnTo>
                    <a:lnTo>
                      <a:pt x="117" y="115"/>
                    </a:lnTo>
                    <a:lnTo>
                      <a:pt x="117" y="109"/>
                    </a:lnTo>
                    <a:lnTo>
                      <a:pt x="118" y="105"/>
                    </a:lnTo>
                    <a:lnTo>
                      <a:pt x="118" y="102"/>
                    </a:lnTo>
                    <a:lnTo>
                      <a:pt x="118" y="100"/>
                    </a:lnTo>
                    <a:lnTo>
                      <a:pt x="118" y="101"/>
                    </a:lnTo>
                    <a:lnTo>
                      <a:pt x="117" y="102"/>
                    </a:lnTo>
                    <a:lnTo>
                      <a:pt x="117" y="105"/>
                    </a:lnTo>
                    <a:lnTo>
                      <a:pt x="116" y="108"/>
                    </a:lnTo>
                    <a:lnTo>
                      <a:pt x="115" y="112"/>
                    </a:lnTo>
                    <a:lnTo>
                      <a:pt x="110" y="121"/>
                    </a:lnTo>
                    <a:lnTo>
                      <a:pt x="104" y="133"/>
                    </a:lnTo>
                    <a:lnTo>
                      <a:pt x="97" y="144"/>
                    </a:lnTo>
                    <a:lnTo>
                      <a:pt x="89" y="157"/>
                    </a:lnTo>
                    <a:lnTo>
                      <a:pt x="77" y="169"/>
                    </a:lnTo>
                    <a:lnTo>
                      <a:pt x="64" y="180"/>
                    </a:lnTo>
                    <a:lnTo>
                      <a:pt x="57" y="184"/>
                    </a:lnTo>
                    <a:lnTo>
                      <a:pt x="49" y="187"/>
                    </a:lnTo>
                    <a:lnTo>
                      <a:pt x="41" y="190"/>
                    </a:lnTo>
                    <a:lnTo>
                      <a:pt x="33" y="191"/>
                    </a:lnTo>
                    <a:lnTo>
                      <a:pt x="16" y="193"/>
                    </a:lnTo>
                    <a:lnTo>
                      <a:pt x="8" y="194"/>
                    </a:lnTo>
                    <a:lnTo>
                      <a:pt x="0" y="196"/>
                    </a:lnTo>
                    <a:lnTo>
                      <a:pt x="5" y="197"/>
                    </a:lnTo>
                    <a:lnTo>
                      <a:pt x="11" y="199"/>
                    </a:lnTo>
                    <a:lnTo>
                      <a:pt x="20" y="204"/>
                    </a:lnTo>
                    <a:lnTo>
                      <a:pt x="26" y="205"/>
                    </a:lnTo>
                    <a:lnTo>
                      <a:pt x="30" y="206"/>
                    </a:lnTo>
                    <a:lnTo>
                      <a:pt x="35" y="206"/>
                    </a:lnTo>
                    <a:lnTo>
                      <a:pt x="40" y="204"/>
                    </a:lnTo>
                    <a:lnTo>
                      <a:pt x="47" y="200"/>
                    </a:lnTo>
                    <a:lnTo>
                      <a:pt x="54" y="195"/>
                    </a:lnTo>
                    <a:lnTo>
                      <a:pt x="61" y="190"/>
                    </a:lnTo>
                    <a:lnTo>
                      <a:pt x="67" y="183"/>
                    </a:lnTo>
                    <a:lnTo>
                      <a:pt x="77" y="170"/>
                    </a:lnTo>
                    <a:lnTo>
                      <a:pt x="88" y="156"/>
                    </a:lnTo>
                    <a:lnTo>
                      <a:pt x="90" y="152"/>
                    </a:lnTo>
                    <a:lnTo>
                      <a:pt x="91" y="148"/>
                    </a:lnTo>
                    <a:lnTo>
                      <a:pt x="95" y="139"/>
                    </a:lnTo>
                    <a:lnTo>
                      <a:pt x="98" y="131"/>
                    </a:lnTo>
                    <a:lnTo>
                      <a:pt x="101" y="127"/>
                    </a:lnTo>
                    <a:lnTo>
                      <a:pt x="104" y="124"/>
                    </a:lnTo>
                    <a:lnTo>
                      <a:pt x="110" y="120"/>
                    </a:lnTo>
                    <a:lnTo>
                      <a:pt x="117" y="115"/>
                    </a:lnTo>
                    <a:lnTo>
                      <a:pt x="125" y="110"/>
                    </a:lnTo>
                    <a:lnTo>
                      <a:pt x="134" y="106"/>
                    </a:lnTo>
                    <a:lnTo>
                      <a:pt x="141" y="103"/>
                    </a:lnTo>
                    <a:lnTo>
                      <a:pt x="146" y="102"/>
                    </a:lnTo>
                    <a:lnTo>
                      <a:pt x="149" y="102"/>
                    </a:lnTo>
                    <a:lnTo>
                      <a:pt x="151" y="104"/>
                    </a:lnTo>
                    <a:lnTo>
                      <a:pt x="152" y="106"/>
                    </a:lnTo>
                    <a:lnTo>
                      <a:pt x="152" y="108"/>
                    </a:lnTo>
                    <a:lnTo>
                      <a:pt x="151" y="115"/>
                    </a:lnTo>
                    <a:lnTo>
                      <a:pt x="146" y="119"/>
                    </a:lnTo>
                    <a:lnTo>
                      <a:pt x="141" y="124"/>
                    </a:lnTo>
                    <a:lnTo>
                      <a:pt x="134" y="127"/>
                    </a:lnTo>
                    <a:lnTo>
                      <a:pt x="118" y="133"/>
                    </a:lnTo>
                    <a:lnTo>
                      <a:pt x="111" y="136"/>
                    </a:lnTo>
                    <a:lnTo>
                      <a:pt x="104" y="140"/>
                    </a:lnTo>
                    <a:lnTo>
                      <a:pt x="91" y="151"/>
                    </a:lnTo>
                    <a:lnTo>
                      <a:pt x="80" y="163"/>
                    </a:lnTo>
                    <a:lnTo>
                      <a:pt x="68" y="176"/>
                    </a:lnTo>
                    <a:lnTo>
                      <a:pt x="56" y="188"/>
                    </a:lnTo>
                    <a:lnTo>
                      <a:pt x="54" y="194"/>
                    </a:lnTo>
                    <a:lnTo>
                      <a:pt x="50" y="201"/>
                    </a:lnTo>
                    <a:lnTo>
                      <a:pt x="42" y="213"/>
                    </a:lnTo>
                    <a:lnTo>
                      <a:pt x="39" y="219"/>
                    </a:lnTo>
                    <a:lnTo>
                      <a:pt x="37" y="225"/>
                    </a:lnTo>
                    <a:lnTo>
                      <a:pt x="37" y="231"/>
                    </a:lnTo>
                    <a:lnTo>
                      <a:pt x="40" y="236"/>
                    </a:lnTo>
                    <a:lnTo>
                      <a:pt x="45" y="240"/>
                    </a:lnTo>
                    <a:lnTo>
                      <a:pt x="50" y="242"/>
                    </a:lnTo>
                    <a:lnTo>
                      <a:pt x="56" y="242"/>
                    </a:lnTo>
                    <a:lnTo>
                      <a:pt x="63" y="241"/>
                    </a:lnTo>
                    <a:lnTo>
                      <a:pt x="70" y="239"/>
                    </a:lnTo>
                    <a:lnTo>
                      <a:pt x="77" y="235"/>
                    </a:lnTo>
                    <a:lnTo>
                      <a:pt x="83" y="232"/>
                    </a:lnTo>
                    <a:lnTo>
                      <a:pt x="88" y="228"/>
                    </a:lnTo>
                    <a:lnTo>
                      <a:pt x="94" y="221"/>
                    </a:lnTo>
                    <a:lnTo>
                      <a:pt x="98" y="214"/>
                    </a:lnTo>
                    <a:lnTo>
                      <a:pt x="103" y="206"/>
                    </a:lnTo>
                    <a:lnTo>
                      <a:pt x="105" y="197"/>
                    </a:lnTo>
                    <a:lnTo>
                      <a:pt x="111" y="180"/>
                    </a:lnTo>
                    <a:lnTo>
                      <a:pt x="115" y="171"/>
                    </a:lnTo>
                    <a:lnTo>
                      <a:pt x="119" y="164"/>
                    </a:lnTo>
                    <a:lnTo>
                      <a:pt x="131" y="151"/>
                    </a:lnTo>
                    <a:lnTo>
                      <a:pt x="143" y="139"/>
                    </a:lnTo>
                    <a:lnTo>
                      <a:pt x="156" y="128"/>
                    </a:lnTo>
                    <a:lnTo>
                      <a:pt x="167" y="116"/>
                    </a:lnTo>
                    <a:lnTo>
                      <a:pt x="171" y="113"/>
                    </a:lnTo>
                    <a:lnTo>
                      <a:pt x="175" y="109"/>
                    </a:lnTo>
                    <a:lnTo>
                      <a:pt x="183" y="101"/>
                    </a:lnTo>
                    <a:lnTo>
                      <a:pt x="186" y="98"/>
                    </a:lnTo>
                    <a:lnTo>
                      <a:pt x="190" y="95"/>
                    </a:lnTo>
                    <a:lnTo>
                      <a:pt x="191" y="93"/>
                    </a:lnTo>
                    <a:lnTo>
                      <a:pt x="192" y="92"/>
                    </a:lnTo>
                    <a:lnTo>
                      <a:pt x="193" y="89"/>
                    </a:lnTo>
                    <a:lnTo>
                      <a:pt x="196" y="84"/>
                    </a:lnTo>
                    <a:lnTo>
                      <a:pt x="200" y="76"/>
                    </a:lnTo>
                    <a:lnTo>
                      <a:pt x="201" y="72"/>
                    </a:lnTo>
                    <a:lnTo>
                      <a:pt x="203" y="69"/>
                    </a:lnTo>
                    <a:lnTo>
                      <a:pt x="203" y="67"/>
                    </a:lnTo>
                    <a:lnTo>
                      <a:pt x="200" y="68"/>
                    </a:lnTo>
                    <a:lnTo>
                      <a:pt x="180" y="80"/>
                    </a:lnTo>
                    <a:lnTo>
                      <a:pt x="162" y="93"/>
                    </a:lnTo>
                    <a:lnTo>
                      <a:pt x="145" y="104"/>
                    </a:lnTo>
                    <a:lnTo>
                      <a:pt x="130" y="114"/>
                    </a:lnTo>
                    <a:lnTo>
                      <a:pt x="117" y="124"/>
                    </a:lnTo>
                    <a:lnTo>
                      <a:pt x="107" y="132"/>
                    </a:lnTo>
                    <a:lnTo>
                      <a:pt x="97" y="140"/>
                    </a:lnTo>
                    <a:lnTo>
                      <a:pt x="90" y="146"/>
                    </a:lnTo>
                    <a:lnTo>
                      <a:pt x="85" y="151"/>
                    </a:lnTo>
                    <a:lnTo>
                      <a:pt x="83" y="154"/>
                    </a:lnTo>
                    <a:lnTo>
                      <a:pt x="82" y="157"/>
                    </a:lnTo>
                    <a:lnTo>
                      <a:pt x="84" y="157"/>
                    </a:lnTo>
                    <a:lnTo>
                      <a:pt x="89" y="155"/>
                    </a:lnTo>
                    <a:lnTo>
                      <a:pt x="96" y="152"/>
                    </a:lnTo>
                    <a:lnTo>
                      <a:pt x="107" y="147"/>
                    </a:lnTo>
                    <a:lnTo>
                      <a:pt x="119" y="140"/>
                    </a:lnTo>
                    <a:lnTo>
                      <a:pt x="125" y="136"/>
                    </a:lnTo>
                    <a:lnTo>
                      <a:pt x="132" y="132"/>
                    </a:lnTo>
                    <a:lnTo>
                      <a:pt x="138" y="128"/>
                    </a:lnTo>
                    <a:lnTo>
                      <a:pt x="144" y="124"/>
                    </a:lnTo>
                    <a:lnTo>
                      <a:pt x="150" y="109"/>
                    </a:lnTo>
                    <a:lnTo>
                      <a:pt x="153" y="97"/>
                    </a:lnTo>
                    <a:lnTo>
                      <a:pt x="158" y="86"/>
                    </a:lnTo>
                    <a:lnTo>
                      <a:pt x="160" y="77"/>
                    </a:lnTo>
                    <a:lnTo>
                      <a:pt x="164" y="70"/>
                    </a:lnTo>
                    <a:lnTo>
                      <a:pt x="166" y="65"/>
                    </a:lnTo>
                    <a:lnTo>
                      <a:pt x="169" y="62"/>
                    </a:lnTo>
                    <a:lnTo>
                      <a:pt x="171" y="60"/>
                    </a:lnTo>
                    <a:lnTo>
                      <a:pt x="173" y="60"/>
                    </a:lnTo>
                    <a:lnTo>
                      <a:pt x="177" y="61"/>
                    </a:lnTo>
                    <a:lnTo>
                      <a:pt x="180" y="64"/>
                    </a:lnTo>
                    <a:lnTo>
                      <a:pt x="185" y="69"/>
                    </a:lnTo>
                    <a:lnTo>
                      <a:pt x="191" y="74"/>
                    </a:lnTo>
                    <a:lnTo>
                      <a:pt x="198" y="82"/>
                    </a:lnTo>
                    <a:lnTo>
                      <a:pt x="206" y="90"/>
                    </a:lnTo>
                    <a:lnTo>
                      <a:pt x="216" y="100"/>
                    </a:lnTo>
                    <a:lnTo>
                      <a:pt x="227" y="96"/>
                    </a:lnTo>
                    <a:lnTo>
                      <a:pt x="238" y="93"/>
                    </a:lnTo>
                    <a:lnTo>
                      <a:pt x="246" y="90"/>
                    </a:lnTo>
                    <a:lnTo>
                      <a:pt x="252" y="88"/>
                    </a:lnTo>
                    <a:lnTo>
                      <a:pt x="258" y="86"/>
                    </a:lnTo>
                    <a:lnTo>
                      <a:pt x="261" y="85"/>
                    </a:lnTo>
                    <a:lnTo>
                      <a:pt x="268" y="81"/>
                    </a:lnTo>
                    <a:lnTo>
                      <a:pt x="272" y="79"/>
                    </a:lnTo>
                    <a:lnTo>
                      <a:pt x="275" y="76"/>
                    </a:lnTo>
                    <a:lnTo>
                      <a:pt x="280" y="72"/>
                    </a:lnTo>
                    <a:lnTo>
                      <a:pt x="285" y="67"/>
                    </a:lnTo>
                    <a:lnTo>
                      <a:pt x="290" y="62"/>
                    </a:lnTo>
                    <a:lnTo>
                      <a:pt x="299" y="54"/>
                    </a:lnTo>
                    <a:lnTo>
                      <a:pt x="308" y="46"/>
                    </a:lnTo>
                    <a:lnTo>
                      <a:pt x="320" y="36"/>
                    </a:lnTo>
                    <a:lnTo>
                      <a:pt x="322" y="29"/>
                    </a:lnTo>
                    <a:lnTo>
                      <a:pt x="324" y="22"/>
                    </a:lnTo>
                    <a:lnTo>
                      <a:pt x="326" y="18"/>
                    </a:lnTo>
                    <a:lnTo>
                      <a:pt x="327" y="15"/>
                    </a:lnTo>
                    <a:lnTo>
                      <a:pt x="327" y="13"/>
                    </a:lnTo>
                    <a:lnTo>
                      <a:pt x="328" y="12"/>
                    </a:lnTo>
                    <a:lnTo>
                      <a:pt x="329" y="13"/>
                    </a:lnTo>
                    <a:lnTo>
                      <a:pt x="330" y="14"/>
                    </a:lnTo>
                    <a:lnTo>
                      <a:pt x="331" y="17"/>
                    </a:lnTo>
                    <a:lnTo>
                      <a:pt x="335" y="23"/>
                    </a:lnTo>
                    <a:lnTo>
                      <a:pt x="342" y="29"/>
                    </a:lnTo>
                    <a:lnTo>
                      <a:pt x="347" y="32"/>
                    </a:lnTo>
                    <a:lnTo>
                      <a:pt x="353" y="36"/>
                    </a:lnTo>
                    <a:lnTo>
                      <a:pt x="362" y="40"/>
                    </a:lnTo>
                    <a:lnTo>
                      <a:pt x="374" y="44"/>
                    </a:lnTo>
                    <a:lnTo>
                      <a:pt x="397" y="52"/>
                    </a:lnTo>
                    <a:lnTo>
                      <a:pt x="408" y="55"/>
                    </a:lnTo>
                    <a:lnTo>
                      <a:pt x="416" y="58"/>
                    </a:lnTo>
                    <a:lnTo>
                      <a:pt x="422" y="60"/>
                    </a:lnTo>
                    <a:lnTo>
                      <a:pt x="424" y="60"/>
                    </a:lnTo>
                    <a:lnTo>
                      <a:pt x="423" y="67"/>
                    </a:lnTo>
                    <a:lnTo>
                      <a:pt x="422" y="74"/>
                    </a:lnTo>
                    <a:lnTo>
                      <a:pt x="420" y="89"/>
                    </a:lnTo>
                    <a:lnTo>
                      <a:pt x="419" y="96"/>
                    </a:lnTo>
                    <a:lnTo>
                      <a:pt x="417" y="102"/>
                    </a:lnTo>
                    <a:lnTo>
                      <a:pt x="413" y="106"/>
                    </a:lnTo>
                    <a:lnTo>
                      <a:pt x="408" y="108"/>
                    </a:lnTo>
                    <a:lnTo>
                      <a:pt x="405" y="108"/>
                    </a:lnTo>
                    <a:lnTo>
                      <a:pt x="402" y="107"/>
                    </a:lnTo>
                    <a:lnTo>
                      <a:pt x="397" y="105"/>
                    </a:lnTo>
                    <a:lnTo>
                      <a:pt x="394" y="100"/>
                    </a:lnTo>
                    <a:lnTo>
                      <a:pt x="390" y="94"/>
                    </a:lnTo>
                    <a:lnTo>
                      <a:pt x="386" y="87"/>
                    </a:lnTo>
                    <a:lnTo>
                      <a:pt x="383" y="80"/>
                    </a:lnTo>
                    <a:lnTo>
                      <a:pt x="379" y="74"/>
                    </a:lnTo>
                    <a:lnTo>
                      <a:pt x="376" y="68"/>
                    </a:lnTo>
                    <a:lnTo>
                      <a:pt x="370" y="62"/>
                    </a:lnTo>
                    <a:lnTo>
                      <a:pt x="364" y="56"/>
                    </a:lnTo>
                    <a:lnTo>
                      <a:pt x="353" y="44"/>
                    </a:lnTo>
                    <a:lnTo>
                      <a:pt x="368" y="41"/>
                    </a:lnTo>
                    <a:lnTo>
                      <a:pt x="382" y="40"/>
                    </a:lnTo>
                    <a:lnTo>
                      <a:pt x="396" y="41"/>
                    </a:lnTo>
                    <a:lnTo>
                      <a:pt x="409" y="43"/>
                    </a:lnTo>
                    <a:lnTo>
                      <a:pt x="422" y="46"/>
                    </a:lnTo>
                    <a:lnTo>
                      <a:pt x="436" y="51"/>
                    </a:lnTo>
                    <a:lnTo>
                      <a:pt x="464" y="60"/>
                    </a:lnTo>
                    <a:lnTo>
                      <a:pt x="467" y="73"/>
                    </a:lnTo>
                    <a:lnTo>
                      <a:pt x="470" y="85"/>
                    </a:lnTo>
                    <a:lnTo>
                      <a:pt x="474" y="97"/>
                    </a:lnTo>
                    <a:lnTo>
                      <a:pt x="480" y="108"/>
                    </a:lnTo>
                    <a:lnTo>
                      <a:pt x="485" y="113"/>
                    </a:lnTo>
                    <a:lnTo>
                      <a:pt x="488" y="116"/>
                    </a:lnTo>
                    <a:lnTo>
                      <a:pt x="492" y="117"/>
                    </a:lnTo>
                    <a:lnTo>
                      <a:pt x="495" y="118"/>
                    </a:lnTo>
                    <a:lnTo>
                      <a:pt x="499" y="118"/>
                    </a:lnTo>
                    <a:lnTo>
                      <a:pt x="501" y="118"/>
                    </a:lnTo>
                    <a:lnTo>
                      <a:pt x="504" y="116"/>
                    </a:lnTo>
                    <a:lnTo>
                      <a:pt x="507" y="111"/>
                    </a:lnTo>
                    <a:lnTo>
                      <a:pt x="509" y="106"/>
                    </a:lnTo>
                    <a:lnTo>
                      <a:pt x="511" y="93"/>
                    </a:lnTo>
                    <a:lnTo>
                      <a:pt x="511" y="80"/>
                    </a:lnTo>
                    <a:lnTo>
                      <a:pt x="512" y="68"/>
                    </a:lnTo>
                    <a:lnTo>
                      <a:pt x="511" y="60"/>
                    </a:lnTo>
                    <a:lnTo>
                      <a:pt x="509" y="51"/>
                    </a:lnTo>
                    <a:lnTo>
                      <a:pt x="508" y="33"/>
                    </a:lnTo>
                    <a:lnTo>
                      <a:pt x="507" y="25"/>
                    </a:lnTo>
                    <a:lnTo>
                      <a:pt x="505" y="17"/>
                    </a:lnTo>
                    <a:lnTo>
                      <a:pt x="501" y="10"/>
                    </a:lnTo>
                    <a:lnTo>
                      <a:pt x="495" y="4"/>
                    </a:lnTo>
                    <a:lnTo>
                      <a:pt x="491" y="1"/>
                    </a:lnTo>
                    <a:lnTo>
                      <a:pt x="487" y="0"/>
                    </a:lnTo>
                    <a:lnTo>
                      <a:pt x="483" y="0"/>
                    </a:lnTo>
                    <a:lnTo>
                      <a:pt x="478" y="0"/>
                    </a:lnTo>
                    <a:lnTo>
                      <a:pt x="474" y="2"/>
                    </a:lnTo>
                    <a:lnTo>
                      <a:pt x="470" y="5"/>
                    </a:lnTo>
                    <a:lnTo>
                      <a:pt x="466" y="9"/>
                    </a:lnTo>
                    <a:lnTo>
                      <a:pt x="461" y="12"/>
                    </a:lnTo>
                    <a:lnTo>
                      <a:pt x="454" y="21"/>
                    </a:lnTo>
                    <a:lnTo>
                      <a:pt x="449" y="31"/>
                    </a:lnTo>
                    <a:lnTo>
                      <a:pt x="444" y="39"/>
                    </a:lnTo>
                    <a:lnTo>
                      <a:pt x="442" y="42"/>
                    </a:lnTo>
                    <a:lnTo>
                      <a:pt x="440" y="44"/>
                    </a:lnTo>
                    <a:lnTo>
                      <a:pt x="457" y="47"/>
                    </a:lnTo>
                    <a:lnTo>
                      <a:pt x="473" y="49"/>
                    </a:lnTo>
                    <a:lnTo>
                      <a:pt x="490" y="52"/>
                    </a:lnTo>
                    <a:lnTo>
                      <a:pt x="505" y="54"/>
                    </a:lnTo>
                    <a:lnTo>
                      <a:pt x="520" y="56"/>
                    </a:lnTo>
                    <a:lnTo>
                      <a:pt x="535" y="56"/>
                    </a:lnTo>
                    <a:lnTo>
                      <a:pt x="552" y="55"/>
                    </a:lnTo>
                    <a:lnTo>
                      <a:pt x="568" y="52"/>
                    </a:lnTo>
                    <a:lnTo>
                      <a:pt x="570" y="59"/>
                    </a:lnTo>
                    <a:lnTo>
                      <a:pt x="572" y="65"/>
                    </a:lnTo>
                    <a:lnTo>
                      <a:pt x="574" y="77"/>
                    </a:lnTo>
                    <a:lnTo>
                      <a:pt x="576" y="86"/>
                    </a:lnTo>
                    <a:lnTo>
                      <a:pt x="579" y="93"/>
                    </a:lnTo>
                    <a:lnTo>
                      <a:pt x="580" y="99"/>
                    </a:lnTo>
                    <a:lnTo>
                      <a:pt x="581" y="104"/>
                    </a:lnTo>
                    <a:lnTo>
                      <a:pt x="582" y="108"/>
                    </a:lnTo>
                    <a:lnTo>
                      <a:pt x="583" y="112"/>
                    </a:lnTo>
                    <a:lnTo>
                      <a:pt x="584" y="119"/>
                    </a:lnTo>
                    <a:lnTo>
                      <a:pt x="584" y="123"/>
                    </a:lnTo>
                    <a:lnTo>
                      <a:pt x="586" y="128"/>
                    </a:lnTo>
                    <a:lnTo>
                      <a:pt x="587" y="135"/>
                    </a:lnTo>
                    <a:lnTo>
                      <a:pt x="588" y="142"/>
                    </a:lnTo>
                    <a:lnTo>
                      <a:pt x="589" y="152"/>
                    </a:lnTo>
                    <a:lnTo>
                      <a:pt x="591" y="164"/>
                    </a:lnTo>
                    <a:lnTo>
                      <a:pt x="601" y="152"/>
                    </a:lnTo>
                    <a:lnTo>
                      <a:pt x="604" y="146"/>
                    </a:lnTo>
                    <a:lnTo>
                      <a:pt x="608" y="140"/>
                    </a:lnTo>
                    <a:lnTo>
                      <a:pt x="609" y="137"/>
                    </a:lnTo>
                    <a:lnTo>
                      <a:pt x="610" y="132"/>
                    </a:lnTo>
                    <a:lnTo>
                      <a:pt x="611" y="127"/>
                    </a:lnTo>
                    <a:lnTo>
                      <a:pt x="613" y="122"/>
                    </a:lnTo>
                    <a:lnTo>
                      <a:pt x="614" y="118"/>
                    </a:lnTo>
                    <a:lnTo>
                      <a:pt x="614" y="115"/>
                    </a:lnTo>
                    <a:lnTo>
                      <a:pt x="615" y="115"/>
                    </a:lnTo>
                    <a:lnTo>
                      <a:pt x="616" y="115"/>
                    </a:lnTo>
                    <a:lnTo>
                      <a:pt x="616" y="116"/>
                    </a:lnTo>
                    <a:lnTo>
                      <a:pt x="621" y="129"/>
                    </a:lnTo>
                    <a:lnTo>
                      <a:pt x="622" y="143"/>
                    </a:lnTo>
                    <a:lnTo>
                      <a:pt x="623" y="158"/>
                    </a:lnTo>
                    <a:lnTo>
                      <a:pt x="624" y="172"/>
                    </a:lnTo>
                    <a:lnTo>
                      <a:pt x="631" y="214"/>
                    </a:lnTo>
                    <a:lnTo>
                      <a:pt x="639" y="256"/>
                    </a:lnTo>
                    <a:lnTo>
                      <a:pt x="648" y="298"/>
                    </a:lnTo>
                    <a:lnTo>
                      <a:pt x="656" y="340"/>
                    </a:lnTo>
                    <a:lnTo>
                      <a:pt x="664" y="339"/>
                    </a:lnTo>
                    <a:lnTo>
                      <a:pt x="673" y="338"/>
                    </a:lnTo>
                    <a:lnTo>
                      <a:pt x="691" y="336"/>
                    </a:lnTo>
                    <a:lnTo>
                      <a:pt x="699" y="335"/>
                    </a:lnTo>
                    <a:lnTo>
                      <a:pt x="707" y="333"/>
                    </a:lnTo>
                    <a:lnTo>
                      <a:pt x="714" y="329"/>
                    </a:lnTo>
                    <a:lnTo>
                      <a:pt x="720" y="324"/>
                    </a:lnTo>
                    <a:lnTo>
                      <a:pt x="723" y="321"/>
                    </a:lnTo>
                    <a:lnTo>
                      <a:pt x="724" y="318"/>
                    </a:lnTo>
                    <a:lnTo>
                      <a:pt x="725" y="310"/>
                    </a:lnTo>
                    <a:lnTo>
                      <a:pt x="725" y="301"/>
                    </a:lnTo>
                    <a:lnTo>
                      <a:pt x="724" y="292"/>
                    </a:lnTo>
                    <a:lnTo>
                      <a:pt x="723" y="283"/>
                    </a:lnTo>
                    <a:lnTo>
                      <a:pt x="720" y="280"/>
                    </a:lnTo>
                    <a:lnTo>
                      <a:pt x="719" y="277"/>
                    </a:lnTo>
                    <a:lnTo>
                      <a:pt x="718" y="276"/>
                    </a:lnTo>
                    <a:lnTo>
                      <a:pt x="716" y="275"/>
                    </a:lnTo>
                    <a:lnTo>
                      <a:pt x="714" y="275"/>
                    </a:lnTo>
                    <a:lnTo>
                      <a:pt x="712" y="276"/>
                    </a:lnTo>
                    <a:lnTo>
                      <a:pt x="707" y="283"/>
                    </a:lnTo>
                    <a:lnTo>
                      <a:pt x="705" y="290"/>
                    </a:lnTo>
                    <a:lnTo>
                      <a:pt x="704" y="298"/>
                    </a:lnTo>
                    <a:lnTo>
                      <a:pt x="704" y="306"/>
                    </a:lnTo>
                    <a:lnTo>
                      <a:pt x="705" y="323"/>
                    </a:lnTo>
                    <a:lnTo>
                      <a:pt x="705" y="332"/>
                    </a:lnTo>
                    <a:lnTo>
                      <a:pt x="704" y="340"/>
                    </a:lnTo>
                    <a:lnTo>
                      <a:pt x="704" y="318"/>
                    </a:lnTo>
                    <a:lnTo>
                      <a:pt x="704" y="295"/>
                    </a:lnTo>
                    <a:lnTo>
                      <a:pt x="704" y="284"/>
                    </a:lnTo>
                    <a:lnTo>
                      <a:pt x="703" y="273"/>
                    </a:lnTo>
                    <a:lnTo>
                      <a:pt x="700" y="263"/>
                    </a:lnTo>
                    <a:lnTo>
                      <a:pt x="696" y="252"/>
                    </a:lnTo>
                    <a:lnTo>
                      <a:pt x="695" y="251"/>
                    </a:lnTo>
                    <a:lnTo>
                      <a:pt x="693" y="250"/>
                    </a:lnTo>
                    <a:lnTo>
                      <a:pt x="691" y="250"/>
                    </a:lnTo>
                    <a:lnTo>
                      <a:pt x="690" y="251"/>
                    </a:lnTo>
                    <a:lnTo>
                      <a:pt x="686" y="254"/>
                    </a:lnTo>
                    <a:lnTo>
                      <a:pt x="682" y="258"/>
                    </a:lnTo>
                    <a:lnTo>
                      <a:pt x="677" y="263"/>
                    </a:lnTo>
                    <a:lnTo>
                      <a:pt x="672" y="266"/>
                    </a:lnTo>
                    <a:lnTo>
                      <a:pt x="669" y="268"/>
                    </a:lnTo>
                    <a:lnTo>
                      <a:pt x="666" y="268"/>
                    </a:lnTo>
                    <a:lnTo>
                      <a:pt x="664" y="268"/>
                    </a:lnTo>
                    <a:lnTo>
                      <a:pt x="659" y="265"/>
                    </a:lnTo>
                    <a:lnTo>
                      <a:pt x="657" y="261"/>
                    </a:lnTo>
                    <a:lnTo>
                      <a:pt x="655" y="256"/>
                    </a:lnTo>
                    <a:lnTo>
                      <a:pt x="654" y="251"/>
                    </a:lnTo>
                    <a:lnTo>
                      <a:pt x="651" y="239"/>
                    </a:lnTo>
                    <a:lnTo>
                      <a:pt x="650" y="233"/>
                    </a:lnTo>
                    <a:lnTo>
                      <a:pt x="648" y="228"/>
                    </a:lnTo>
                    <a:lnTo>
                      <a:pt x="652" y="260"/>
                    </a:lnTo>
                    <a:lnTo>
                      <a:pt x="656" y="292"/>
                    </a:lnTo>
                    <a:lnTo>
                      <a:pt x="658" y="307"/>
                    </a:lnTo>
                    <a:lnTo>
                      <a:pt x="659" y="320"/>
                    </a:lnTo>
                    <a:lnTo>
                      <a:pt x="659" y="332"/>
                    </a:lnTo>
                    <a:lnTo>
                      <a:pt x="661" y="341"/>
                    </a:lnTo>
                    <a:lnTo>
                      <a:pt x="661" y="350"/>
                    </a:lnTo>
                    <a:lnTo>
                      <a:pt x="662" y="356"/>
                    </a:lnTo>
                    <a:lnTo>
                      <a:pt x="662" y="361"/>
                    </a:lnTo>
                    <a:lnTo>
                      <a:pt x="663" y="363"/>
                    </a:lnTo>
                    <a:lnTo>
                      <a:pt x="663" y="365"/>
                    </a:lnTo>
                    <a:lnTo>
                      <a:pt x="664" y="364"/>
                    </a:lnTo>
                    <a:lnTo>
                      <a:pt x="665" y="361"/>
                    </a:lnTo>
                    <a:lnTo>
                      <a:pt x="668" y="358"/>
                    </a:lnTo>
                    <a:lnTo>
                      <a:pt x="670" y="352"/>
                    </a:lnTo>
                    <a:lnTo>
                      <a:pt x="672" y="344"/>
                    </a:lnTo>
                    <a:lnTo>
                      <a:pt x="676" y="335"/>
                    </a:lnTo>
                    <a:lnTo>
                      <a:pt x="680" y="324"/>
                    </a:lnTo>
                    <a:lnTo>
                      <a:pt x="677" y="305"/>
                    </a:lnTo>
                    <a:lnTo>
                      <a:pt x="676" y="286"/>
                    </a:lnTo>
                    <a:lnTo>
                      <a:pt x="676" y="266"/>
                    </a:lnTo>
                    <a:lnTo>
                      <a:pt x="676" y="246"/>
                    </a:lnTo>
                    <a:lnTo>
                      <a:pt x="676" y="227"/>
                    </a:lnTo>
                    <a:lnTo>
                      <a:pt x="675" y="208"/>
                    </a:lnTo>
                    <a:lnTo>
                      <a:pt x="671" y="190"/>
                    </a:lnTo>
                    <a:lnTo>
                      <a:pt x="664" y="172"/>
                    </a:lnTo>
                    <a:lnTo>
                      <a:pt x="663" y="170"/>
                    </a:lnTo>
                    <a:lnTo>
                      <a:pt x="661" y="168"/>
                    </a:lnTo>
                    <a:lnTo>
                      <a:pt x="658" y="168"/>
                    </a:lnTo>
                    <a:lnTo>
                      <a:pt x="656" y="168"/>
                    </a:lnTo>
                    <a:lnTo>
                      <a:pt x="650" y="170"/>
                    </a:lnTo>
                    <a:lnTo>
                      <a:pt x="643" y="173"/>
                    </a:lnTo>
                    <a:lnTo>
                      <a:pt x="636" y="177"/>
                    </a:lnTo>
                    <a:lnTo>
                      <a:pt x="629" y="182"/>
                    </a:lnTo>
                    <a:lnTo>
                      <a:pt x="623" y="186"/>
                    </a:lnTo>
                    <a:lnTo>
                      <a:pt x="616" y="188"/>
                    </a:lnTo>
                    <a:lnTo>
                      <a:pt x="616" y="186"/>
                    </a:lnTo>
                    <a:lnTo>
                      <a:pt x="615" y="182"/>
                    </a:lnTo>
                    <a:lnTo>
                      <a:pt x="615" y="178"/>
                    </a:lnTo>
                    <a:lnTo>
                      <a:pt x="614" y="172"/>
                    </a:lnTo>
                    <a:lnTo>
                      <a:pt x="613" y="166"/>
                    </a:lnTo>
                    <a:lnTo>
                      <a:pt x="611" y="159"/>
                    </a:lnTo>
                    <a:lnTo>
                      <a:pt x="609" y="144"/>
                    </a:lnTo>
                    <a:lnTo>
                      <a:pt x="606" y="129"/>
                    </a:lnTo>
                    <a:lnTo>
                      <a:pt x="603" y="122"/>
                    </a:lnTo>
                    <a:lnTo>
                      <a:pt x="601" y="115"/>
                    </a:lnTo>
                    <a:lnTo>
                      <a:pt x="598" y="110"/>
                    </a:lnTo>
                    <a:lnTo>
                      <a:pt x="596" y="106"/>
                    </a:lnTo>
                    <a:lnTo>
                      <a:pt x="594" y="102"/>
                    </a:lnTo>
                    <a:lnTo>
                      <a:pt x="591" y="100"/>
                    </a:lnTo>
                    <a:lnTo>
                      <a:pt x="588" y="98"/>
                    </a:lnTo>
                    <a:lnTo>
                      <a:pt x="584" y="98"/>
                    </a:lnTo>
                    <a:lnTo>
                      <a:pt x="581" y="98"/>
                    </a:lnTo>
                    <a:lnTo>
                      <a:pt x="579" y="99"/>
                    </a:lnTo>
                    <a:lnTo>
                      <a:pt x="572" y="102"/>
                    </a:lnTo>
                    <a:lnTo>
                      <a:pt x="565" y="106"/>
                    </a:lnTo>
                    <a:lnTo>
                      <a:pt x="557" y="111"/>
                    </a:lnTo>
                    <a:lnTo>
                      <a:pt x="550" y="117"/>
                    </a:lnTo>
                    <a:lnTo>
                      <a:pt x="543" y="121"/>
                    </a:lnTo>
                    <a:lnTo>
                      <a:pt x="536" y="124"/>
                    </a:lnTo>
                    <a:lnTo>
                      <a:pt x="533" y="132"/>
                    </a:lnTo>
                    <a:lnTo>
                      <a:pt x="529" y="139"/>
                    </a:lnTo>
                    <a:lnTo>
                      <a:pt x="526" y="146"/>
                    </a:lnTo>
                    <a:lnTo>
                      <a:pt x="524" y="151"/>
                    </a:lnTo>
                    <a:lnTo>
                      <a:pt x="519" y="160"/>
                    </a:lnTo>
                    <a:lnTo>
                      <a:pt x="516" y="168"/>
                    </a:lnTo>
                    <a:lnTo>
                      <a:pt x="514" y="173"/>
                    </a:lnTo>
                    <a:lnTo>
                      <a:pt x="513" y="176"/>
                    </a:lnTo>
                    <a:lnTo>
                      <a:pt x="512" y="177"/>
                    </a:lnTo>
                    <a:lnTo>
                      <a:pt x="512" y="175"/>
                    </a:lnTo>
                    <a:lnTo>
                      <a:pt x="512" y="172"/>
                    </a:lnTo>
                    <a:lnTo>
                      <a:pt x="512" y="168"/>
                    </a:lnTo>
                    <a:lnTo>
                      <a:pt x="512" y="163"/>
                    </a:lnTo>
                    <a:lnTo>
                      <a:pt x="509" y="152"/>
                    </a:lnTo>
                    <a:lnTo>
                      <a:pt x="507" y="146"/>
                    </a:lnTo>
                    <a:lnTo>
                      <a:pt x="504" y="140"/>
                    </a:lnTo>
                    <a:lnTo>
                      <a:pt x="499" y="135"/>
                    </a:lnTo>
                    <a:lnTo>
                      <a:pt x="493" y="131"/>
                    </a:lnTo>
                    <a:lnTo>
                      <a:pt x="480" y="124"/>
                    </a:lnTo>
                    <a:lnTo>
                      <a:pt x="478" y="118"/>
                    </a:lnTo>
                    <a:lnTo>
                      <a:pt x="477" y="111"/>
                    </a:lnTo>
                    <a:lnTo>
                      <a:pt x="476" y="105"/>
                    </a:lnTo>
                    <a:lnTo>
                      <a:pt x="472" y="100"/>
                    </a:lnTo>
                    <a:lnTo>
                      <a:pt x="470" y="98"/>
                    </a:lnTo>
                    <a:lnTo>
                      <a:pt x="466" y="97"/>
                    </a:lnTo>
                    <a:lnTo>
                      <a:pt x="459" y="96"/>
                    </a:lnTo>
                    <a:lnTo>
                      <a:pt x="453" y="95"/>
                    </a:lnTo>
                    <a:lnTo>
                      <a:pt x="451" y="94"/>
                    </a:lnTo>
                    <a:lnTo>
                      <a:pt x="449" y="92"/>
                    </a:lnTo>
                    <a:lnTo>
                      <a:pt x="446" y="85"/>
                    </a:lnTo>
                    <a:lnTo>
                      <a:pt x="446" y="77"/>
                    </a:lnTo>
                    <a:lnTo>
                      <a:pt x="447" y="69"/>
                    </a:lnTo>
                    <a:lnTo>
                      <a:pt x="449" y="6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3" name="Rectangle 57"/>
              <p:cNvSpPr>
                <a:spLocks noChangeArrowheads="1"/>
              </p:cNvSpPr>
              <p:nvPr/>
            </p:nvSpPr>
            <p:spPr bwMode="auto">
              <a:xfrm>
                <a:off x="2451" y="3795"/>
                <a:ext cx="52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Nick</a:t>
                </a:r>
              </a:p>
            </p:txBody>
          </p:sp>
        </p:grpSp>
        <p:grpSp>
          <p:nvGrpSpPr>
            <p:cNvPr id="5132" name="Group 58"/>
            <p:cNvGrpSpPr>
              <a:grpSpLocks/>
            </p:cNvGrpSpPr>
            <p:nvPr/>
          </p:nvGrpSpPr>
          <p:grpSpPr bwMode="auto">
            <a:xfrm>
              <a:off x="1632" y="2784"/>
              <a:ext cx="577" cy="1020"/>
              <a:chOff x="1251" y="2931"/>
              <a:chExt cx="577" cy="1020"/>
            </a:xfrm>
          </p:grpSpPr>
          <p:sp>
            <p:nvSpPr>
              <p:cNvPr id="5138" name="Freeform 59"/>
              <p:cNvSpPr>
                <a:spLocks/>
              </p:cNvSpPr>
              <p:nvPr/>
            </p:nvSpPr>
            <p:spPr bwMode="auto">
              <a:xfrm>
                <a:off x="1251" y="2979"/>
                <a:ext cx="577" cy="577"/>
              </a:xfrm>
              <a:custGeom>
                <a:avLst/>
                <a:gdLst>
                  <a:gd name="T0" fmla="*/ 288 w 577"/>
                  <a:gd name="T1" fmla="*/ 155 h 577"/>
                  <a:gd name="T2" fmla="*/ 223 w 577"/>
                  <a:gd name="T3" fmla="*/ 61 h 577"/>
                  <a:gd name="T4" fmla="*/ 195 w 577"/>
                  <a:gd name="T5" fmla="*/ 169 h 577"/>
                  <a:gd name="T6" fmla="*/ 10 w 577"/>
                  <a:gd name="T7" fmla="*/ 61 h 577"/>
                  <a:gd name="T8" fmla="*/ 123 w 577"/>
                  <a:gd name="T9" fmla="*/ 203 h 577"/>
                  <a:gd name="T10" fmla="*/ 0 w 577"/>
                  <a:gd name="T11" fmla="*/ 230 h 577"/>
                  <a:gd name="T12" fmla="*/ 99 w 577"/>
                  <a:gd name="T13" fmla="*/ 314 h 577"/>
                  <a:gd name="T14" fmla="*/ 4 w 577"/>
                  <a:gd name="T15" fmla="*/ 389 h 577"/>
                  <a:gd name="T16" fmla="*/ 151 w 577"/>
                  <a:gd name="T17" fmla="*/ 372 h 577"/>
                  <a:gd name="T18" fmla="*/ 127 w 577"/>
                  <a:gd name="T19" fmla="*/ 470 h 577"/>
                  <a:gd name="T20" fmla="*/ 206 w 577"/>
                  <a:gd name="T21" fmla="*/ 417 h 577"/>
                  <a:gd name="T22" fmla="*/ 226 w 577"/>
                  <a:gd name="T23" fmla="*/ 576 h 577"/>
                  <a:gd name="T24" fmla="*/ 281 w 577"/>
                  <a:gd name="T25" fmla="*/ 398 h 577"/>
                  <a:gd name="T26" fmla="*/ 353 w 577"/>
                  <a:gd name="T27" fmla="*/ 526 h 577"/>
                  <a:gd name="T28" fmla="*/ 374 w 577"/>
                  <a:gd name="T29" fmla="*/ 386 h 577"/>
                  <a:gd name="T30" fmla="*/ 484 w 577"/>
                  <a:gd name="T31" fmla="*/ 483 h 577"/>
                  <a:gd name="T32" fmla="*/ 449 w 577"/>
                  <a:gd name="T33" fmla="*/ 345 h 577"/>
                  <a:gd name="T34" fmla="*/ 576 w 577"/>
                  <a:gd name="T35" fmla="*/ 354 h 577"/>
                  <a:gd name="T36" fmla="*/ 470 w 577"/>
                  <a:gd name="T37" fmla="*/ 279 h 577"/>
                  <a:gd name="T38" fmla="*/ 563 w 577"/>
                  <a:gd name="T39" fmla="*/ 217 h 577"/>
                  <a:gd name="T40" fmla="*/ 445 w 577"/>
                  <a:gd name="T41" fmla="*/ 195 h 577"/>
                  <a:gd name="T42" fmla="*/ 490 w 577"/>
                  <a:gd name="T43" fmla="*/ 119 h 577"/>
                  <a:gd name="T44" fmla="*/ 377 w 577"/>
                  <a:gd name="T45" fmla="*/ 142 h 577"/>
                  <a:gd name="T46" fmla="*/ 387 w 577"/>
                  <a:gd name="T47" fmla="*/ 0 h 577"/>
                  <a:gd name="T48" fmla="*/ 288 w 577"/>
                  <a:gd name="T49" fmla="*/ 155 h 57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77" h="577">
                    <a:moveTo>
                      <a:pt x="288" y="155"/>
                    </a:moveTo>
                    <a:lnTo>
                      <a:pt x="223" y="61"/>
                    </a:lnTo>
                    <a:lnTo>
                      <a:pt x="195" y="169"/>
                    </a:lnTo>
                    <a:lnTo>
                      <a:pt x="10" y="61"/>
                    </a:lnTo>
                    <a:lnTo>
                      <a:pt x="123" y="203"/>
                    </a:lnTo>
                    <a:lnTo>
                      <a:pt x="0" y="230"/>
                    </a:lnTo>
                    <a:lnTo>
                      <a:pt x="99" y="314"/>
                    </a:lnTo>
                    <a:lnTo>
                      <a:pt x="4" y="389"/>
                    </a:lnTo>
                    <a:lnTo>
                      <a:pt x="151" y="372"/>
                    </a:lnTo>
                    <a:lnTo>
                      <a:pt x="127" y="470"/>
                    </a:lnTo>
                    <a:lnTo>
                      <a:pt x="206" y="417"/>
                    </a:lnTo>
                    <a:lnTo>
                      <a:pt x="226" y="576"/>
                    </a:lnTo>
                    <a:lnTo>
                      <a:pt x="281" y="398"/>
                    </a:lnTo>
                    <a:lnTo>
                      <a:pt x="353" y="526"/>
                    </a:lnTo>
                    <a:lnTo>
                      <a:pt x="374" y="386"/>
                    </a:lnTo>
                    <a:lnTo>
                      <a:pt x="484" y="483"/>
                    </a:lnTo>
                    <a:lnTo>
                      <a:pt x="449" y="345"/>
                    </a:lnTo>
                    <a:lnTo>
                      <a:pt x="576" y="354"/>
                    </a:lnTo>
                    <a:lnTo>
                      <a:pt x="470" y="279"/>
                    </a:lnTo>
                    <a:lnTo>
                      <a:pt x="563" y="217"/>
                    </a:lnTo>
                    <a:lnTo>
                      <a:pt x="445" y="195"/>
                    </a:lnTo>
                    <a:lnTo>
                      <a:pt x="490" y="119"/>
                    </a:lnTo>
                    <a:lnTo>
                      <a:pt x="377" y="142"/>
                    </a:lnTo>
                    <a:lnTo>
                      <a:pt x="387" y="0"/>
                    </a:lnTo>
                    <a:lnTo>
                      <a:pt x="288" y="155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39" name="Group 60"/>
              <p:cNvGrpSpPr>
                <a:grpSpLocks/>
              </p:cNvGrpSpPr>
              <p:nvPr/>
            </p:nvGrpSpPr>
            <p:grpSpPr bwMode="auto">
              <a:xfrm>
                <a:off x="1347" y="2931"/>
                <a:ext cx="323" cy="675"/>
                <a:chOff x="1152" y="1872"/>
                <a:chExt cx="323" cy="675"/>
              </a:xfrm>
            </p:grpSpPr>
            <p:pic>
              <p:nvPicPr>
                <p:cNvPr id="5141" name="Picture 61"/>
                <p:cNvPicPr>
                  <a:picLocks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7" y="1941"/>
                  <a:ext cx="318" cy="6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142" name="Freeform 62"/>
                <p:cNvSpPr>
                  <a:spLocks/>
                </p:cNvSpPr>
                <p:nvPr/>
              </p:nvSpPr>
              <p:spPr bwMode="auto">
                <a:xfrm>
                  <a:off x="1152" y="1872"/>
                  <a:ext cx="277" cy="229"/>
                </a:xfrm>
                <a:custGeom>
                  <a:avLst/>
                  <a:gdLst>
                    <a:gd name="T0" fmla="*/ 37 w 277"/>
                    <a:gd name="T1" fmla="*/ 187 h 229"/>
                    <a:gd name="T2" fmla="*/ 65 w 277"/>
                    <a:gd name="T3" fmla="*/ 131 h 229"/>
                    <a:gd name="T4" fmla="*/ 85 w 277"/>
                    <a:gd name="T5" fmla="*/ 70 h 229"/>
                    <a:gd name="T6" fmla="*/ 112 w 277"/>
                    <a:gd name="T7" fmla="*/ 54 h 229"/>
                    <a:gd name="T8" fmla="*/ 150 w 277"/>
                    <a:gd name="T9" fmla="*/ 79 h 229"/>
                    <a:gd name="T10" fmla="*/ 163 w 277"/>
                    <a:gd name="T11" fmla="*/ 83 h 229"/>
                    <a:gd name="T12" fmla="*/ 153 w 277"/>
                    <a:gd name="T13" fmla="*/ 64 h 229"/>
                    <a:gd name="T14" fmla="*/ 128 w 277"/>
                    <a:gd name="T15" fmla="*/ 112 h 229"/>
                    <a:gd name="T16" fmla="*/ 116 w 277"/>
                    <a:gd name="T17" fmla="*/ 70 h 229"/>
                    <a:gd name="T18" fmla="*/ 77 w 277"/>
                    <a:gd name="T19" fmla="*/ 91 h 229"/>
                    <a:gd name="T20" fmla="*/ 38 w 277"/>
                    <a:gd name="T21" fmla="*/ 179 h 229"/>
                    <a:gd name="T22" fmla="*/ 31 w 277"/>
                    <a:gd name="T23" fmla="*/ 220 h 229"/>
                    <a:gd name="T24" fmla="*/ 49 w 277"/>
                    <a:gd name="T25" fmla="*/ 227 h 229"/>
                    <a:gd name="T26" fmla="*/ 108 w 277"/>
                    <a:gd name="T27" fmla="*/ 219 h 229"/>
                    <a:gd name="T28" fmla="*/ 164 w 277"/>
                    <a:gd name="T29" fmla="*/ 212 h 229"/>
                    <a:gd name="T30" fmla="*/ 173 w 277"/>
                    <a:gd name="T31" fmla="*/ 184 h 229"/>
                    <a:gd name="T32" fmla="*/ 190 w 277"/>
                    <a:gd name="T33" fmla="*/ 105 h 229"/>
                    <a:gd name="T34" fmla="*/ 208 w 277"/>
                    <a:gd name="T35" fmla="*/ 209 h 229"/>
                    <a:gd name="T36" fmla="*/ 202 w 277"/>
                    <a:gd name="T37" fmla="*/ 187 h 229"/>
                    <a:gd name="T38" fmla="*/ 166 w 277"/>
                    <a:gd name="T39" fmla="*/ 156 h 229"/>
                    <a:gd name="T40" fmla="*/ 76 w 277"/>
                    <a:gd name="T41" fmla="*/ 159 h 229"/>
                    <a:gd name="T42" fmla="*/ 49 w 277"/>
                    <a:gd name="T43" fmla="*/ 190 h 229"/>
                    <a:gd name="T44" fmla="*/ 62 w 277"/>
                    <a:gd name="T45" fmla="*/ 190 h 229"/>
                    <a:gd name="T46" fmla="*/ 112 w 277"/>
                    <a:gd name="T47" fmla="*/ 179 h 229"/>
                    <a:gd name="T48" fmla="*/ 172 w 277"/>
                    <a:gd name="T49" fmla="*/ 180 h 229"/>
                    <a:gd name="T50" fmla="*/ 217 w 277"/>
                    <a:gd name="T51" fmla="*/ 141 h 229"/>
                    <a:gd name="T52" fmla="*/ 230 w 277"/>
                    <a:gd name="T53" fmla="*/ 121 h 229"/>
                    <a:gd name="T54" fmla="*/ 253 w 277"/>
                    <a:gd name="T55" fmla="*/ 153 h 229"/>
                    <a:gd name="T56" fmla="*/ 264 w 277"/>
                    <a:gd name="T57" fmla="*/ 168 h 229"/>
                    <a:gd name="T58" fmla="*/ 272 w 277"/>
                    <a:gd name="T59" fmla="*/ 120 h 229"/>
                    <a:gd name="T60" fmla="*/ 233 w 277"/>
                    <a:gd name="T61" fmla="*/ 100 h 229"/>
                    <a:gd name="T62" fmla="*/ 185 w 277"/>
                    <a:gd name="T63" fmla="*/ 29 h 229"/>
                    <a:gd name="T64" fmla="*/ 109 w 277"/>
                    <a:gd name="T65" fmla="*/ 1 h 229"/>
                    <a:gd name="T66" fmla="*/ 87 w 277"/>
                    <a:gd name="T67" fmla="*/ 14 h 229"/>
                    <a:gd name="T68" fmla="*/ 118 w 277"/>
                    <a:gd name="T69" fmla="*/ 57 h 229"/>
                    <a:gd name="T70" fmla="*/ 174 w 277"/>
                    <a:gd name="T71" fmla="*/ 110 h 229"/>
                    <a:gd name="T72" fmla="*/ 200 w 277"/>
                    <a:gd name="T73" fmla="*/ 100 h 229"/>
                    <a:gd name="T74" fmla="*/ 177 w 277"/>
                    <a:gd name="T75" fmla="*/ 86 h 229"/>
                    <a:gd name="T76" fmla="*/ 85 w 277"/>
                    <a:gd name="T77" fmla="*/ 112 h 229"/>
                    <a:gd name="T78" fmla="*/ 7 w 277"/>
                    <a:gd name="T79" fmla="*/ 141 h 229"/>
                    <a:gd name="T80" fmla="*/ 31 w 277"/>
                    <a:gd name="T81" fmla="*/ 146 h 229"/>
                    <a:gd name="T82" fmla="*/ 47 w 277"/>
                    <a:gd name="T83" fmla="*/ 169 h 229"/>
                    <a:gd name="T84" fmla="*/ 40 w 277"/>
                    <a:gd name="T85" fmla="*/ 168 h 229"/>
                    <a:gd name="T86" fmla="*/ 49 w 277"/>
                    <a:gd name="T87" fmla="*/ 110 h 229"/>
                    <a:gd name="T88" fmla="*/ 61 w 277"/>
                    <a:gd name="T89" fmla="*/ 119 h 229"/>
                    <a:gd name="T90" fmla="*/ 77 w 277"/>
                    <a:gd name="T91" fmla="*/ 140 h 229"/>
                    <a:gd name="T92" fmla="*/ 98 w 277"/>
                    <a:gd name="T93" fmla="*/ 169 h 229"/>
                    <a:gd name="T94" fmla="*/ 119 w 277"/>
                    <a:gd name="T95" fmla="*/ 163 h 229"/>
                    <a:gd name="T96" fmla="*/ 144 w 277"/>
                    <a:gd name="T97" fmla="*/ 128 h 229"/>
                    <a:gd name="T98" fmla="*/ 180 w 277"/>
                    <a:gd name="T99" fmla="*/ 135 h 229"/>
                    <a:gd name="T100" fmla="*/ 207 w 277"/>
                    <a:gd name="T101" fmla="*/ 119 h 229"/>
                    <a:gd name="T102" fmla="*/ 237 w 277"/>
                    <a:gd name="T103" fmla="*/ 160 h 229"/>
                    <a:gd name="T104" fmla="*/ 220 w 277"/>
                    <a:gd name="T105" fmla="*/ 176 h 229"/>
                    <a:gd name="T106" fmla="*/ 219 w 277"/>
                    <a:gd name="T107" fmla="*/ 177 h 229"/>
                    <a:gd name="T108" fmla="*/ 244 w 277"/>
                    <a:gd name="T109" fmla="*/ 167 h 229"/>
                    <a:gd name="T110" fmla="*/ 232 w 277"/>
                    <a:gd name="T111" fmla="*/ 128 h 22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277" h="229">
                      <a:moveTo>
                        <a:pt x="8" y="224"/>
                      </a:moveTo>
                      <a:lnTo>
                        <a:pt x="13" y="220"/>
                      </a:lnTo>
                      <a:lnTo>
                        <a:pt x="17" y="218"/>
                      </a:lnTo>
                      <a:lnTo>
                        <a:pt x="23" y="211"/>
                      </a:lnTo>
                      <a:lnTo>
                        <a:pt x="28" y="205"/>
                      </a:lnTo>
                      <a:lnTo>
                        <a:pt x="32" y="199"/>
                      </a:lnTo>
                      <a:lnTo>
                        <a:pt x="35" y="193"/>
                      </a:lnTo>
                      <a:lnTo>
                        <a:pt x="37" y="187"/>
                      </a:lnTo>
                      <a:lnTo>
                        <a:pt x="40" y="174"/>
                      </a:lnTo>
                      <a:lnTo>
                        <a:pt x="42" y="168"/>
                      </a:lnTo>
                      <a:lnTo>
                        <a:pt x="44" y="162"/>
                      </a:lnTo>
                      <a:lnTo>
                        <a:pt x="46" y="156"/>
                      </a:lnTo>
                      <a:lnTo>
                        <a:pt x="50" y="149"/>
                      </a:lnTo>
                      <a:lnTo>
                        <a:pt x="55" y="142"/>
                      </a:lnTo>
                      <a:lnTo>
                        <a:pt x="61" y="135"/>
                      </a:lnTo>
                      <a:lnTo>
                        <a:pt x="65" y="131"/>
                      </a:lnTo>
                      <a:lnTo>
                        <a:pt x="69" y="127"/>
                      </a:lnTo>
                      <a:lnTo>
                        <a:pt x="75" y="124"/>
                      </a:lnTo>
                      <a:lnTo>
                        <a:pt x="80" y="120"/>
                      </a:lnTo>
                      <a:lnTo>
                        <a:pt x="82" y="107"/>
                      </a:lnTo>
                      <a:lnTo>
                        <a:pt x="83" y="96"/>
                      </a:lnTo>
                      <a:lnTo>
                        <a:pt x="84" y="86"/>
                      </a:lnTo>
                      <a:lnTo>
                        <a:pt x="85" y="77"/>
                      </a:lnTo>
                      <a:lnTo>
                        <a:pt x="85" y="70"/>
                      </a:lnTo>
                      <a:lnTo>
                        <a:pt x="86" y="64"/>
                      </a:lnTo>
                      <a:lnTo>
                        <a:pt x="88" y="59"/>
                      </a:lnTo>
                      <a:lnTo>
                        <a:pt x="90" y="56"/>
                      </a:lnTo>
                      <a:lnTo>
                        <a:pt x="92" y="53"/>
                      </a:lnTo>
                      <a:lnTo>
                        <a:pt x="95" y="52"/>
                      </a:lnTo>
                      <a:lnTo>
                        <a:pt x="100" y="52"/>
                      </a:lnTo>
                      <a:lnTo>
                        <a:pt x="105" y="52"/>
                      </a:lnTo>
                      <a:lnTo>
                        <a:pt x="112" y="54"/>
                      </a:lnTo>
                      <a:lnTo>
                        <a:pt x="121" y="57"/>
                      </a:lnTo>
                      <a:lnTo>
                        <a:pt x="126" y="58"/>
                      </a:lnTo>
                      <a:lnTo>
                        <a:pt x="132" y="60"/>
                      </a:lnTo>
                      <a:lnTo>
                        <a:pt x="137" y="62"/>
                      </a:lnTo>
                      <a:lnTo>
                        <a:pt x="144" y="64"/>
                      </a:lnTo>
                      <a:lnTo>
                        <a:pt x="146" y="67"/>
                      </a:lnTo>
                      <a:lnTo>
                        <a:pt x="147" y="71"/>
                      </a:lnTo>
                      <a:lnTo>
                        <a:pt x="150" y="79"/>
                      </a:lnTo>
                      <a:lnTo>
                        <a:pt x="152" y="83"/>
                      </a:lnTo>
                      <a:lnTo>
                        <a:pt x="154" y="86"/>
                      </a:lnTo>
                      <a:lnTo>
                        <a:pt x="157" y="87"/>
                      </a:lnTo>
                      <a:lnTo>
                        <a:pt x="160" y="88"/>
                      </a:lnTo>
                      <a:lnTo>
                        <a:pt x="161" y="88"/>
                      </a:lnTo>
                      <a:lnTo>
                        <a:pt x="162" y="87"/>
                      </a:lnTo>
                      <a:lnTo>
                        <a:pt x="163" y="86"/>
                      </a:lnTo>
                      <a:lnTo>
                        <a:pt x="163" y="83"/>
                      </a:lnTo>
                      <a:lnTo>
                        <a:pt x="163" y="79"/>
                      </a:lnTo>
                      <a:lnTo>
                        <a:pt x="162" y="74"/>
                      </a:lnTo>
                      <a:lnTo>
                        <a:pt x="160" y="70"/>
                      </a:lnTo>
                      <a:lnTo>
                        <a:pt x="159" y="67"/>
                      </a:lnTo>
                      <a:lnTo>
                        <a:pt x="157" y="66"/>
                      </a:lnTo>
                      <a:lnTo>
                        <a:pt x="156" y="65"/>
                      </a:lnTo>
                      <a:lnTo>
                        <a:pt x="155" y="64"/>
                      </a:lnTo>
                      <a:lnTo>
                        <a:pt x="153" y="64"/>
                      </a:lnTo>
                      <a:lnTo>
                        <a:pt x="152" y="64"/>
                      </a:lnTo>
                      <a:lnTo>
                        <a:pt x="147" y="69"/>
                      </a:lnTo>
                      <a:lnTo>
                        <a:pt x="143" y="74"/>
                      </a:lnTo>
                      <a:lnTo>
                        <a:pt x="140" y="80"/>
                      </a:lnTo>
                      <a:lnTo>
                        <a:pt x="138" y="86"/>
                      </a:lnTo>
                      <a:lnTo>
                        <a:pt x="133" y="99"/>
                      </a:lnTo>
                      <a:lnTo>
                        <a:pt x="131" y="106"/>
                      </a:lnTo>
                      <a:lnTo>
                        <a:pt x="128" y="112"/>
                      </a:lnTo>
                      <a:lnTo>
                        <a:pt x="127" y="107"/>
                      </a:lnTo>
                      <a:lnTo>
                        <a:pt x="127" y="101"/>
                      </a:lnTo>
                      <a:lnTo>
                        <a:pt x="127" y="90"/>
                      </a:lnTo>
                      <a:lnTo>
                        <a:pt x="126" y="85"/>
                      </a:lnTo>
                      <a:lnTo>
                        <a:pt x="126" y="80"/>
                      </a:lnTo>
                      <a:lnTo>
                        <a:pt x="123" y="75"/>
                      </a:lnTo>
                      <a:lnTo>
                        <a:pt x="120" y="72"/>
                      </a:lnTo>
                      <a:lnTo>
                        <a:pt x="116" y="70"/>
                      </a:lnTo>
                      <a:lnTo>
                        <a:pt x="112" y="69"/>
                      </a:lnTo>
                      <a:lnTo>
                        <a:pt x="108" y="70"/>
                      </a:lnTo>
                      <a:lnTo>
                        <a:pt x="104" y="71"/>
                      </a:lnTo>
                      <a:lnTo>
                        <a:pt x="100" y="73"/>
                      </a:lnTo>
                      <a:lnTo>
                        <a:pt x="95" y="75"/>
                      </a:lnTo>
                      <a:lnTo>
                        <a:pt x="88" y="80"/>
                      </a:lnTo>
                      <a:lnTo>
                        <a:pt x="82" y="85"/>
                      </a:lnTo>
                      <a:lnTo>
                        <a:pt x="77" y="91"/>
                      </a:lnTo>
                      <a:lnTo>
                        <a:pt x="67" y="103"/>
                      </a:lnTo>
                      <a:lnTo>
                        <a:pt x="58" y="116"/>
                      </a:lnTo>
                      <a:lnTo>
                        <a:pt x="48" y="128"/>
                      </a:lnTo>
                      <a:lnTo>
                        <a:pt x="46" y="140"/>
                      </a:lnTo>
                      <a:lnTo>
                        <a:pt x="44" y="151"/>
                      </a:lnTo>
                      <a:lnTo>
                        <a:pt x="42" y="161"/>
                      </a:lnTo>
                      <a:lnTo>
                        <a:pt x="40" y="170"/>
                      </a:lnTo>
                      <a:lnTo>
                        <a:pt x="38" y="179"/>
                      </a:lnTo>
                      <a:lnTo>
                        <a:pt x="36" y="187"/>
                      </a:lnTo>
                      <a:lnTo>
                        <a:pt x="35" y="193"/>
                      </a:lnTo>
                      <a:lnTo>
                        <a:pt x="34" y="199"/>
                      </a:lnTo>
                      <a:lnTo>
                        <a:pt x="33" y="205"/>
                      </a:lnTo>
                      <a:lnTo>
                        <a:pt x="32" y="209"/>
                      </a:lnTo>
                      <a:lnTo>
                        <a:pt x="31" y="213"/>
                      </a:lnTo>
                      <a:lnTo>
                        <a:pt x="31" y="217"/>
                      </a:lnTo>
                      <a:lnTo>
                        <a:pt x="31" y="220"/>
                      </a:lnTo>
                      <a:lnTo>
                        <a:pt x="32" y="222"/>
                      </a:lnTo>
                      <a:lnTo>
                        <a:pt x="33" y="224"/>
                      </a:lnTo>
                      <a:lnTo>
                        <a:pt x="34" y="226"/>
                      </a:lnTo>
                      <a:lnTo>
                        <a:pt x="36" y="227"/>
                      </a:lnTo>
                      <a:lnTo>
                        <a:pt x="38" y="227"/>
                      </a:lnTo>
                      <a:lnTo>
                        <a:pt x="41" y="228"/>
                      </a:lnTo>
                      <a:lnTo>
                        <a:pt x="44" y="228"/>
                      </a:lnTo>
                      <a:lnTo>
                        <a:pt x="49" y="227"/>
                      </a:lnTo>
                      <a:lnTo>
                        <a:pt x="53" y="227"/>
                      </a:lnTo>
                      <a:lnTo>
                        <a:pt x="59" y="226"/>
                      </a:lnTo>
                      <a:lnTo>
                        <a:pt x="65" y="225"/>
                      </a:lnTo>
                      <a:lnTo>
                        <a:pt x="72" y="224"/>
                      </a:lnTo>
                      <a:lnTo>
                        <a:pt x="80" y="223"/>
                      </a:lnTo>
                      <a:lnTo>
                        <a:pt x="88" y="222"/>
                      </a:lnTo>
                      <a:lnTo>
                        <a:pt x="98" y="220"/>
                      </a:lnTo>
                      <a:lnTo>
                        <a:pt x="108" y="219"/>
                      </a:lnTo>
                      <a:lnTo>
                        <a:pt x="119" y="218"/>
                      </a:lnTo>
                      <a:lnTo>
                        <a:pt x="131" y="217"/>
                      </a:lnTo>
                      <a:lnTo>
                        <a:pt x="144" y="216"/>
                      </a:lnTo>
                      <a:lnTo>
                        <a:pt x="147" y="215"/>
                      </a:lnTo>
                      <a:lnTo>
                        <a:pt x="151" y="215"/>
                      </a:lnTo>
                      <a:lnTo>
                        <a:pt x="158" y="214"/>
                      </a:lnTo>
                      <a:lnTo>
                        <a:pt x="160" y="213"/>
                      </a:lnTo>
                      <a:lnTo>
                        <a:pt x="164" y="212"/>
                      </a:lnTo>
                      <a:lnTo>
                        <a:pt x="166" y="210"/>
                      </a:lnTo>
                      <a:lnTo>
                        <a:pt x="168" y="208"/>
                      </a:lnTo>
                      <a:lnTo>
                        <a:pt x="169" y="206"/>
                      </a:lnTo>
                      <a:lnTo>
                        <a:pt x="169" y="205"/>
                      </a:lnTo>
                      <a:lnTo>
                        <a:pt x="169" y="203"/>
                      </a:lnTo>
                      <a:lnTo>
                        <a:pt x="170" y="198"/>
                      </a:lnTo>
                      <a:lnTo>
                        <a:pt x="172" y="191"/>
                      </a:lnTo>
                      <a:lnTo>
                        <a:pt x="173" y="184"/>
                      </a:lnTo>
                      <a:lnTo>
                        <a:pt x="175" y="175"/>
                      </a:lnTo>
                      <a:lnTo>
                        <a:pt x="177" y="166"/>
                      </a:lnTo>
                      <a:lnTo>
                        <a:pt x="179" y="156"/>
                      </a:lnTo>
                      <a:lnTo>
                        <a:pt x="183" y="137"/>
                      </a:lnTo>
                      <a:lnTo>
                        <a:pt x="185" y="128"/>
                      </a:lnTo>
                      <a:lnTo>
                        <a:pt x="187" y="119"/>
                      </a:lnTo>
                      <a:lnTo>
                        <a:pt x="188" y="112"/>
                      </a:lnTo>
                      <a:lnTo>
                        <a:pt x="190" y="105"/>
                      </a:lnTo>
                      <a:lnTo>
                        <a:pt x="191" y="100"/>
                      </a:lnTo>
                      <a:lnTo>
                        <a:pt x="192" y="98"/>
                      </a:lnTo>
                      <a:lnTo>
                        <a:pt x="192" y="96"/>
                      </a:lnTo>
                      <a:lnTo>
                        <a:pt x="196" y="124"/>
                      </a:lnTo>
                      <a:lnTo>
                        <a:pt x="201" y="152"/>
                      </a:lnTo>
                      <a:lnTo>
                        <a:pt x="205" y="180"/>
                      </a:lnTo>
                      <a:lnTo>
                        <a:pt x="208" y="208"/>
                      </a:lnTo>
                      <a:lnTo>
                        <a:pt x="208" y="209"/>
                      </a:lnTo>
                      <a:lnTo>
                        <a:pt x="208" y="210"/>
                      </a:lnTo>
                      <a:lnTo>
                        <a:pt x="208" y="209"/>
                      </a:lnTo>
                      <a:lnTo>
                        <a:pt x="208" y="208"/>
                      </a:lnTo>
                      <a:lnTo>
                        <a:pt x="207" y="206"/>
                      </a:lnTo>
                      <a:lnTo>
                        <a:pt x="206" y="202"/>
                      </a:lnTo>
                      <a:lnTo>
                        <a:pt x="205" y="197"/>
                      </a:lnTo>
                      <a:lnTo>
                        <a:pt x="203" y="192"/>
                      </a:lnTo>
                      <a:lnTo>
                        <a:pt x="202" y="187"/>
                      </a:lnTo>
                      <a:lnTo>
                        <a:pt x="200" y="184"/>
                      </a:lnTo>
                      <a:lnTo>
                        <a:pt x="195" y="177"/>
                      </a:lnTo>
                      <a:lnTo>
                        <a:pt x="190" y="170"/>
                      </a:lnTo>
                      <a:lnTo>
                        <a:pt x="187" y="167"/>
                      </a:lnTo>
                      <a:lnTo>
                        <a:pt x="184" y="164"/>
                      </a:lnTo>
                      <a:lnTo>
                        <a:pt x="180" y="162"/>
                      </a:lnTo>
                      <a:lnTo>
                        <a:pt x="176" y="160"/>
                      </a:lnTo>
                      <a:lnTo>
                        <a:pt x="166" y="156"/>
                      </a:lnTo>
                      <a:lnTo>
                        <a:pt x="155" y="154"/>
                      </a:lnTo>
                      <a:lnTo>
                        <a:pt x="143" y="152"/>
                      </a:lnTo>
                      <a:lnTo>
                        <a:pt x="133" y="150"/>
                      </a:lnTo>
                      <a:lnTo>
                        <a:pt x="110" y="148"/>
                      </a:lnTo>
                      <a:lnTo>
                        <a:pt x="99" y="146"/>
                      </a:lnTo>
                      <a:lnTo>
                        <a:pt x="88" y="144"/>
                      </a:lnTo>
                      <a:lnTo>
                        <a:pt x="81" y="152"/>
                      </a:lnTo>
                      <a:lnTo>
                        <a:pt x="76" y="159"/>
                      </a:lnTo>
                      <a:lnTo>
                        <a:pt x="70" y="165"/>
                      </a:lnTo>
                      <a:lnTo>
                        <a:pt x="65" y="171"/>
                      </a:lnTo>
                      <a:lnTo>
                        <a:pt x="61" y="175"/>
                      </a:lnTo>
                      <a:lnTo>
                        <a:pt x="58" y="179"/>
                      </a:lnTo>
                      <a:lnTo>
                        <a:pt x="54" y="183"/>
                      </a:lnTo>
                      <a:lnTo>
                        <a:pt x="52" y="186"/>
                      </a:lnTo>
                      <a:lnTo>
                        <a:pt x="50" y="188"/>
                      </a:lnTo>
                      <a:lnTo>
                        <a:pt x="49" y="190"/>
                      </a:lnTo>
                      <a:lnTo>
                        <a:pt x="48" y="192"/>
                      </a:lnTo>
                      <a:lnTo>
                        <a:pt x="48" y="193"/>
                      </a:lnTo>
                      <a:lnTo>
                        <a:pt x="49" y="193"/>
                      </a:lnTo>
                      <a:lnTo>
                        <a:pt x="51" y="193"/>
                      </a:lnTo>
                      <a:lnTo>
                        <a:pt x="53" y="193"/>
                      </a:lnTo>
                      <a:lnTo>
                        <a:pt x="55" y="192"/>
                      </a:lnTo>
                      <a:lnTo>
                        <a:pt x="59" y="191"/>
                      </a:lnTo>
                      <a:lnTo>
                        <a:pt x="62" y="190"/>
                      </a:lnTo>
                      <a:lnTo>
                        <a:pt x="67" y="189"/>
                      </a:lnTo>
                      <a:lnTo>
                        <a:pt x="71" y="187"/>
                      </a:lnTo>
                      <a:lnTo>
                        <a:pt x="77" y="186"/>
                      </a:lnTo>
                      <a:lnTo>
                        <a:pt x="83" y="185"/>
                      </a:lnTo>
                      <a:lnTo>
                        <a:pt x="89" y="183"/>
                      </a:lnTo>
                      <a:lnTo>
                        <a:pt x="96" y="182"/>
                      </a:lnTo>
                      <a:lnTo>
                        <a:pt x="104" y="181"/>
                      </a:lnTo>
                      <a:lnTo>
                        <a:pt x="112" y="179"/>
                      </a:lnTo>
                      <a:lnTo>
                        <a:pt x="120" y="178"/>
                      </a:lnTo>
                      <a:lnTo>
                        <a:pt x="129" y="177"/>
                      </a:lnTo>
                      <a:lnTo>
                        <a:pt x="139" y="176"/>
                      </a:lnTo>
                      <a:lnTo>
                        <a:pt x="149" y="176"/>
                      </a:lnTo>
                      <a:lnTo>
                        <a:pt x="160" y="176"/>
                      </a:lnTo>
                      <a:lnTo>
                        <a:pt x="164" y="176"/>
                      </a:lnTo>
                      <a:lnTo>
                        <a:pt x="169" y="178"/>
                      </a:lnTo>
                      <a:lnTo>
                        <a:pt x="172" y="180"/>
                      </a:lnTo>
                      <a:lnTo>
                        <a:pt x="176" y="182"/>
                      </a:lnTo>
                      <a:lnTo>
                        <a:pt x="184" y="187"/>
                      </a:lnTo>
                      <a:lnTo>
                        <a:pt x="188" y="190"/>
                      </a:lnTo>
                      <a:lnTo>
                        <a:pt x="192" y="192"/>
                      </a:lnTo>
                      <a:lnTo>
                        <a:pt x="204" y="168"/>
                      </a:lnTo>
                      <a:lnTo>
                        <a:pt x="211" y="156"/>
                      </a:lnTo>
                      <a:lnTo>
                        <a:pt x="216" y="144"/>
                      </a:lnTo>
                      <a:lnTo>
                        <a:pt x="217" y="141"/>
                      </a:lnTo>
                      <a:lnTo>
                        <a:pt x="218" y="137"/>
                      </a:lnTo>
                      <a:lnTo>
                        <a:pt x="218" y="130"/>
                      </a:lnTo>
                      <a:lnTo>
                        <a:pt x="219" y="126"/>
                      </a:lnTo>
                      <a:lnTo>
                        <a:pt x="220" y="123"/>
                      </a:lnTo>
                      <a:lnTo>
                        <a:pt x="222" y="121"/>
                      </a:lnTo>
                      <a:lnTo>
                        <a:pt x="224" y="120"/>
                      </a:lnTo>
                      <a:lnTo>
                        <a:pt x="228" y="120"/>
                      </a:lnTo>
                      <a:lnTo>
                        <a:pt x="230" y="121"/>
                      </a:lnTo>
                      <a:lnTo>
                        <a:pt x="234" y="123"/>
                      </a:lnTo>
                      <a:lnTo>
                        <a:pt x="236" y="125"/>
                      </a:lnTo>
                      <a:lnTo>
                        <a:pt x="242" y="131"/>
                      </a:lnTo>
                      <a:lnTo>
                        <a:pt x="245" y="134"/>
                      </a:lnTo>
                      <a:lnTo>
                        <a:pt x="248" y="136"/>
                      </a:lnTo>
                      <a:lnTo>
                        <a:pt x="250" y="141"/>
                      </a:lnTo>
                      <a:lnTo>
                        <a:pt x="251" y="147"/>
                      </a:lnTo>
                      <a:lnTo>
                        <a:pt x="253" y="153"/>
                      </a:lnTo>
                      <a:lnTo>
                        <a:pt x="254" y="159"/>
                      </a:lnTo>
                      <a:lnTo>
                        <a:pt x="256" y="164"/>
                      </a:lnTo>
                      <a:lnTo>
                        <a:pt x="257" y="166"/>
                      </a:lnTo>
                      <a:lnTo>
                        <a:pt x="258" y="168"/>
                      </a:lnTo>
                      <a:lnTo>
                        <a:pt x="259" y="169"/>
                      </a:lnTo>
                      <a:lnTo>
                        <a:pt x="261" y="169"/>
                      </a:lnTo>
                      <a:lnTo>
                        <a:pt x="262" y="169"/>
                      </a:lnTo>
                      <a:lnTo>
                        <a:pt x="264" y="168"/>
                      </a:lnTo>
                      <a:lnTo>
                        <a:pt x="268" y="164"/>
                      </a:lnTo>
                      <a:lnTo>
                        <a:pt x="271" y="159"/>
                      </a:lnTo>
                      <a:lnTo>
                        <a:pt x="274" y="153"/>
                      </a:lnTo>
                      <a:lnTo>
                        <a:pt x="275" y="146"/>
                      </a:lnTo>
                      <a:lnTo>
                        <a:pt x="276" y="139"/>
                      </a:lnTo>
                      <a:lnTo>
                        <a:pt x="275" y="132"/>
                      </a:lnTo>
                      <a:lnTo>
                        <a:pt x="274" y="126"/>
                      </a:lnTo>
                      <a:lnTo>
                        <a:pt x="272" y="120"/>
                      </a:lnTo>
                      <a:lnTo>
                        <a:pt x="270" y="117"/>
                      </a:lnTo>
                      <a:lnTo>
                        <a:pt x="267" y="115"/>
                      </a:lnTo>
                      <a:lnTo>
                        <a:pt x="263" y="114"/>
                      </a:lnTo>
                      <a:lnTo>
                        <a:pt x="259" y="113"/>
                      </a:lnTo>
                      <a:lnTo>
                        <a:pt x="249" y="113"/>
                      </a:lnTo>
                      <a:lnTo>
                        <a:pt x="244" y="113"/>
                      </a:lnTo>
                      <a:lnTo>
                        <a:pt x="240" y="112"/>
                      </a:lnTo>
                      <a:lnTo>
                        <a:pt x="233" y="100"/>
                      </a:lnTo>
                      <a:lnTo>
                        <a:pt x="227" y="88"/>
                      </a:lnTo>
                      <a:lnTo>
                        <a:pt x="221" y="78"/>
                      </a:lnTo>
                      <a:lnTo>
                        <a:pt x="215" y="68"/>
                      </a:lnTo>
                      <a:lnTo>
                        <a:pt x="210" y="59"/>
                      </a:lnTo>
                      <a:lnTo>
                        <a:pt x="204" y="50"/>
                      </a:lnTo>
                      <a:lnTo>
                        <a:pt x="198" y="43"/>
                      </a:lnTo>
                      <a:lnTo>
                        <a:pt x="192" y="36"/>
                      </a:lnTo>
                      <a:lnTo>
                        <a:pt x="185" y="29"/>
                      </a:lnTo>
                      <a:lnTo>
                        <a:pt x="177" y="23"/>
                      </a:lnTo>
                      <a:lnTo>
                        <a:pt x="169" y="18"/>
                      </a:lnTo>
                      <a:lnTo>
                        <a:pt x="160" y="13"/>
                      </a:lnTo>
                      <a:lnTo>
                        <a:pt x="150" y="9"/>
                      </a:lnTo>
                      <a:lnTo>
                        <a:pt x="139" y="6"/>
                      </a:lnTo>
                      <a:lnTo>
                        <a:pt x="126" y="3"/>
                      </a:lnTo>
                      <a:lnTo>
                        <a:pt x="112" y="0"/>
                      </a:lnTo>
                      <a:lnTo>
                        <a:pt x="109" y="1"/>
                      </a:lnTo>
                      <a:lnTo>
                        <a:pt x="105" y="1"/>
                      </a:lnTo>
                      <a:lnTo>
                        <a:pt x="99" y="2"/>
                      </a:lnTo>
                      <a:lnTo>
                        <a:pt x="95" y="3"/>
                      </a:lnTo>
                      <a:lnTo>
                        <a:pt x="92" y="4"/>
                      </a:lnTo>
                      <a:lnTo>
                        <a:pt x="90" y="5"/>
                      </a:lnTo>
                      <a:lnTo>
                        <a:pt x="88" y="8"/>
                      </a:lnTo>
                      <a:lnTo>
                        <a:pt x="87" y="11"/>
                      </a:lnTo>
                      <a:lnTo>
                        <a:pt x="87" y="14"/>
                      </a:lnTo>
                      <a:lnTo>
                        <a:pt x="87" y="18"/>
                      </a:lnTo>
                      <a:lnTo>
                        <a:pt x="89" y="21"/>
                      </a:lnTo>
                      <a:lnTo>
                        <a:pt x="92" y="27"/>
                      </a:lnTo>
                      <a:lnTo>
                        <a:pt x="96" y="32"/>
                      </a:lnTo>
                      <a:lnTo>
                        <a:pt x="101" y="38"/>
                      </a:lnTo>
                      <a:lnTo>
                        <a:pt x="106" y="44"/>
                      </a:lnTo>
                      <a:lnTo>
                        <a:pt x="112" y="50"/>
                      </a:lnTo>
                      <a:lnTo>
                        <a:pt x="118" y="57"/>
                      </a:lnTo>
                      <a:lnTo>
                        <a:pt x="132" y="70"/>
                      </a:lnTo>
                      <a:lnTo>
                        <a:pt x="145" y="83"/>
                      </a:lnTo>
                      <a:lnTo>
                        <a:pt x="151" y="89"/>
                      </a:lnTo>
                      <a:lnTo>
                        <a:pt x="157" y="94"/>
                      </a:lnTo>
                      <a:lnTo>
                        <a:pt x="162" y="99"/>
                      </a:lnTo>
                      <a:lnTo>
                        <a:pt x="167" y="104"/>
                      </a:lnTo>
                      <a:lnTo>
                        <a:pt x="171" y="107"/>
                      </a:lnTo>
                      <a:lnTo>
                        <a:pt x="174" y="110"/>
                      </a:lnTo>
                      <a:lnTo>
                        <a:pt x="176" y="112"/>
                      </a:lnTo>
                      <a:lnTo>
                        <a:pt x="180" y="110"/>
                      </a:lnTo>
                      <a:lnTo>
                        <a:pt x="184" y="109"/>
                      </a:lnTo>
                      <a:lnTo>
                        <a:pt x="188" y="107"/>
                      </a:lnTo>
                      <a:lnTo>
                        <a:pt x="193" y="105"/>
                      </a:lnTo>
                      <a:lnTo>
                        <a:pt x="197" y="103"/>
                      </a:lnTo>
                      <a:lnTo>
                        <a:pt x="200" y="101"/>
                      </a:lnTo>
                      <a:lnTo>
                        <a:pt x="200" y="100"/>
                      </a:lnTo>
                      <a:lnTo>
                        <a:pt x="201" y="99"/>
                      </a:lnTo>
                      <a:lnTo>
                        <a:pt x="201" y="97"/>
                      </a:lnTo>
                      <a:lnTo>
                        <a:pt x="200" y="96"/>
                      </a:lnTo>
                      <a:lnTo>
                        <a:pt x="197" y="92"/>
                      </a:lnTo>
                      <a:lnTo>
                        <a:pt x="193" y="90"/>
                      </a:lnTo>
                      <a:lnTo>
                        <a:pt x="187" y="88"/>
                      </a:lnTo>
                      <a:lnTo>
                        <a:pt x="182" y="87"/>
                      </a:lnTo>
                      <a:lnTo>
                        <a:pt x="177" y="86"/>
                      </a:lnTo>
                      <a:lnTo>
                        <a:pt x="171" y="86"/>
                      </a:lnTo>
                      <a:lnTo>
                        <a:pt x="165" y="87"/>
                      </a:lnTo>
                      <a:lnTo>
                        <a:pt x="160" y="88"/>
                      </a:lnTo>
                      <a:lnTo>
                        <a:pt x="149" y="91"/>
                      </a:lnTo>
                      <a:lnTo>
                        <a:pt x="137" y="94"/>
                      </a:lnTo>
                      <a:lnTo>
                        <a:pt x="125" y="98"/>
                      </a:lnTo>
                      <a:lnTo>
                        <a:pt x="112" y="102"/>
                      </a:lnTo>
                      <a:lnTo>
                        <a:pt x="85" y="112"/>
                      </a:lnTo>
                      <a:lnTo>
                        <a:pt x="72" y="116"/>
                      </a:lnTo>
                      <a:lnTo>
                        <a:pt x="59" y="121"/>
                      </a:lnTo>
                      <a:lnTo>
                        <a:pt x="47" y="126"/>
                      </a:lnTo>
                      <a:lnTo>
                        <a:pt x="36" y="130"/>
                      </a:lnTo>
                      <a:lnTo>
                        <a:pt x="26" y="134"/>
                      </a:lnTo>
                      <a:lnTo>
                        <a:pt x="17" y="137"/>
                      </a:lnTo>
                      <a:lnTo>
                        <a:pt x="10" y="140"/>
                      </a:lnTo>
                      <a:lnTo>
                        <a:pt x="7" y="141"/>
                      </a:lnTo>
                      <a:lnTo>
                        <a:pt x="5" y="143"/>
                      </a:lnTo>
                      <a:lnTo>
                        <a:pt x="3" y="143"/>
                      </a:lnTo>
                      <a:lnTo>
                        <a:pt x="1" y="144"/>
                      </a:lnTo>
                      <a:lnTo>
                        <a:pt x="0" y="144"/>
                      </a:lnTo>
                      <a:lnTo>
                        <a:pt x="6" y="145"/>
                      </a:lnTo>
                      <a:lnTo>
                        <a:pt x="12" y="145"/>
                      </a:lnTo>
                      <a:lnTo>
                        <a:pt x="25" y="145"/>
                      </a:lnTo>
                      <a:lnTo>
                        <a:pt x="31" y="146"/>
                      </a:lnTo>
                      <a:lnTo>
                        <a:pt x="37" y="147"/>
                      </a:lnTo>
                      <a:lnTo>
                        <a:pt x="43" y="149"/>
                      </a:lnTo>
                      <a:lnTo>
                        <a:pt x="48" y="152"/>
                      </a:lnTo>
                      <a:lnTo>
                        <a:pt x="49" y="153"/>
                      </a:lnTo>
                      <a:lnTo>
                        <a:pt x="50" y="155"/>
                      </a:lnTo>
                      <a:lnTo>
                        <a:pt x="50" y="159"/>
                      </a:lnTo>
                      <a:lnTo>
                        <a:pt x="49" y="164"/>
                      </a:lnTo>
                      <a:lnTo>
                        <a:pt x="47" y="169"/>
                      </a:lnTo>
                      <a:lnTo>
                        <a:pt x="44" y="174"/>
                      </a:lnTo>
                      <a:lnTo>
                        <a:pt x="43" y="175"/>
                      </a:lnTo>
                      <a:lnTo>
                        <a:pt x="42" y="176"/>
                      </a:lnTo>
                      <a:lnTo>
                        <a:pt x="42" y="177"/>
                      </a:lnTo>
                      <a:lnTo>
                        <a:pt x="41" y="178"/>
                      </a:lnTo>
                      <a:lnTo>
                        <a:pt x="40" y="177"/>
                      </a:lnTo>
                      <a:lnTo>
                        <a:pt x="40" y="176"/>
                      </a:lnTo>
                      <a:lnTo>
                        <a:pt x="40" y="168"/>
                      </a:lnTo>
                      <a:lnTo>
                        <a:pt x="41" y="161"/>
                      </a:lnTo>
                      <a:lnTo>
                        <a:pt x="41" y="154"/>
                      </a:lnTo>
                      <a:lnTo>
                        <a:pt x="41" y="148"/>
                      </a:lnTo>
                      <a:lnTo>
                        <a:pt x="42" y="143"/>
                      </a:lnTo>
                      <a:lnTo>
                        <a:pt x="42" y="137"/>
                      </a:lnTo>
                      <a:lnTo>
                        <a:pt x="44" y="128"/>
                      </a:lnTo>
                      <a:lnTo>
                        <a:pt x="46" y="119"/>
                      </a:lnTo>
                      <a:lnTo>
                        <a:pt x="49" y="110"/>
                      </a:lnTo>
                      <a:lnTo>
                        <a:pt x="52" y="100"/>
                      </a:lnTo>
                      <a:lnTo>
                        <a:pt x="54" y="94"/>
                      </a:lnTo>
                      <a:lnTo>
                        <a:pt x="56" y="88"/>
                      </a:lnTo>
                      <a:lnTo>
                        <a:pt x="58" y="95"/>
                      </a:lnTo>
                      <a:lnTo>
                        <a:pt x="59" y="101"/>
                      </a:lnTo>
                      <a:lnTo>
                        <a:pt x="60" y="108"/>
                      </a:lnTo>
                      <a:lnTo>
                        <a:pt x="60" y="114"/>
                      </a:lnTo>
                      <a:lnTo>
                        <a:pt x="61" y="119"/>
                      </a:lnTo>
                      <a:lnTo>
                        <a:pt x="62" y="124"/>
                      </a:lnTo>
                      <a:lnTo>
                        <a:pt x="63" y="128"/>
                      </a:lnTo>
                      <a:lnTo>
                        <a:pt x="64" y="132"/>
                      </a:lnTo>
                      <a:lnTo>
                        <a:pt x="65" y="135"/>
                      </a:lnTo>
                      <a:lnTo>
                        <a:pt x="67" y="137"/>
                      </a:lnTo>
                      <a:lnTo>
                        <a:pt x="69" y="139"/>
                      </a:lnTo>
                      <a:lnTo>
                        <a:pt x="73" y="140"/>
                      </a:lnTo>
                      <a:lnTo>
                        <a:pt x="77" y="140"/>
                      </a:lnTo>
                      <a:lnTo>
                        <a:pt x="82" y="140"/>
                      </a:lnTo>
                      <a:lnTo>
                        <a:pt x="88" y="138"/>
                      </a:lnTo>
                      <a:lnTo>
                        <a:pt x="96" y="136"/>
                      </a:lnTo>
                      <a:lnTo>
                        <a:pt x="97" y="141"/>
                      </a:lnTo>
                      <a:lnTo>
                        <a:pt x="97" y="147"/>
                      </a:lnTo>
                      <a:lnTo>
                        <a:pt x="97" y="158"/>
                      </a:lnTo>
                      <a:lnTo>
                        <a:pt x="97" y="164"/>
                      </a:lnTo>
                      <a:lnTo>
                        <a:pt x="98" y="169"/>
                      </a:lnTo>
                      <a:lnTo>
                        <a:pt x="100" y="173"/>
                      </a:lnTo>
                      <a:lnTo>
                        <a:pt x="104" y="176"/>
                      </a:lnTo>
                      <a:lnTo>
                        <a:pt x="106" y="176"/>
                      </a:lnTo>
                      <a:lnTo>
                        <a:pt x="108" y="175"/>
                      </a:lnTo>
                      <a:lnTo>
                        <a:pt x="110" y="174"/>
                      </a:lnTo>
                      <a:lnTo>
                        <a:pt x="113" y="171"/>
                      </a:lnTo>
                      <a:lnTo>
                        <a:pt x="116" y="167"/>
                      </a:lnTo>
                      <a:lnTo>
                        <a:pt x="119" y="163"/>
                      </a:lnTo>
                      <a:lnTo>
                        <a:pt x="126" y="155"/>
                      </a:lnTo>
                      <a:lnTo>
                        <a:pt x="132" y="146"/>
                      </a:lnTo>
                      <a:lnTo>
                        <a:pt x="135" y="142"/>
                      </a:lnTo>
                      <a:lnTo>
                        <a:pt x="138" y="137"/>
                      </a:lnTo>
                      <a:lnTo>
                        <a:pt x="140" y="134"/>
                      </a:lnTo>
                      <a:lnTo>
                        <a:pt x="142" y="131"/>
                      </a:lnTo>
                      <a:lnTo>
                        <a:pt x="143" y="129"/>
                      </a:lnTo>
                      <a:lnTo>
                        <a:pt x="144" y="128"/>
                      </a:lnTo>
                      <a:lnTo>
                        <a:pt x="152" y="131"/>
                      </a:lnTo>
                      <a:lnTo>
                        <a:pt x="160" y="134"/>
                      </a:lnTo>
                      <a:lnTo>
                        <a:pt x="164" y="135"/>
                      </a:lnTo>
                      <a:lnTo>
                        <a:pt x="168" y="135"/>
                      </a:lnTo>
                      <a:lnTo>
                        <a:pt x="172" y="136"/>
                      </a:lnTo>
                      <a:lnTo>
                        <a:pt x="176" y="136"/>
                      </a:lnTo>
                      <a:lnTo>
                        <a:pt x="178" y="135"/>
                      </a:lnTo>
                      <a:lnTo>
                        <a:pt x="180" y="135"/>
                      </a:lnTo>
                      <a:lnTo>
                        <a:pt x="185" y="132"/>
                      </a:lnTo>
                      <a:lnTo>
                        <a:pt x="189" y="128"/>
                      </a:lnTo>
                      <a:lnTo>
                        <a:pt x="194" y="125"/>
                      </a:lnTo>
                      <a:lnTo>
                        <a:pt x="198" y="121"/>
                      </a:lnTo>
                      <a:lnTo>
                        <a:pt x="202" y="119"/>
                      </a:lnTo>
                      <a:lnTo>
                        <a:pt x="203" y="118"/>
                      </a:lnTo>
                      <a:lnTo>
                        <a:pt x="205" y="118"/>
                      </a:lnTo>
                      <a:lnTo>
                        <a:pt x="207" y="119"/>
                      </a:lnTo>
                      <a:lnTo>
                        <a:pt x="208" y="120"/>
                      </a:lnTo>
                      <a:lnTo>
                        <a:pt x="216" y="127"/>
                      </a:lnTo>
                      <a:lnTo>
                        <a:pt x="222" y="135"/>
                      </a:lnTo>
                      <a:lnTo>
                        <a:pt x="227" y="141"/>
                      </a:lnTo>
                      <a:lnTo>
                        <a:pt x="231" y="146"/>
                      </a:lnTo>
                      <a:lnTo>
                        <a:pt x="234" y="151"/>
                      </a:lnTo>
                      <a:lnTo>
                        <a:pt x="236" y="156"/>
                      </a:lnTo>
                      <a:lnTo>
                        <a:pt x="237" y="160"/>
                      </a:lnTo>
                      <a:lnTo>
                        <a:pt x="237" y="163"/>
                      </a:lnTo>
                      <a:lnTo>
                        <a:pt x="237" y="166"/>
                      </a:lnTo>
                      <a:lnTo>
                        <a:pt x="236" y="168"/>
                      </a:lnTo>
                      <a:lnTo>
                        <a:pt x="235" y="170"/>
                      </a:lnTo>
                      <a:lnTo>
                        <a:pt x="234" y="172"/>
                      </a:lnTo>
                      <a:lnTo>
                        <a:pt x="229" y="174"/>
                      </a:lnTo>
                      <a:lnTo>
                        <a:pt x="225" y="175"/>
                      </a:lnTo>
                      <a:lnTo>
                        <a:pt x="220" y="176"/>
                      </a:lnTo>
                      <a:lnTo>
                        <a:pt x="216" y="176"/>
                      </a:lnTo>
                      <a:lnTo>
                        <a:pt x="215" y="176"/>
                      </a:lnTo>
                      <a:lnTo>
                        <a:pt x="214" y="176"/>
                      </a:lnTo>
                      <a:lnTo>
                        <a:pt x="213" y="176"/>
                      </a:lnTo>
                      <a:lnTo>
                        <a:pt x="214" y="176"/>
                      </a:lnTo>
                      <a:lnTo>
                        <a:pt x="215" y="176"/>
                      </a:lnTo>
                      <a:lnTo>
                        <a:pt x="216" y="176"/>
                      </a:lnTo>
                      <a:lnTo>
                        <a:pt x="219" y="177"/>
                      </a:lnTo>
                      <a:lnTo>
                        <a:pt x="222" y="178"/>
                      </a:lnTo>
                      <a:lnTo>
                        <a:pt x="227" y="179"/>
                      </a:lnTo>
                      <a:lnTo>
                        <a:pt x="233" y="180"/>
                      </a:lnTo>
                      <a:lnTo>
                        <a:pt x="240" y="182"/>
                      </a:lnTo>
                      <a:lnTo>
                        <a:pt x="248" y="184"/>
                      </a:lnTo>
                      <a:lnTo>
                        <a:pt x="247" y="180"/>
                      </a:lnTo>
                      <a:lnTo>
                        <a:pt x="246" y="176"/>
                      </a:lnTo>
                      <a:lnTo>
                        <a:pt x="244" y="167"/>
                      </a:lnTo>
                      <a:lnTo>
                        <a:pt x="241" y="158"/>
                      </a:lnTo>
                      <a:lnTo>
                        <a:pt x="238" y="149"/>
                      </a:lnTo>
                      <a:lnTo>
                        <a:pt x="236" y="141"/>
                      </a:lnTo>
                      <a:lnTo>
                        <a:pt x="235" y="137"/>
                      </a:lnTo>
                      <a:lnTo>
                        <a:pt x="234" y="134"/>
                      </a:lnTo>
                      <a:lnTo>
                        <a:pt x="233" y="132"/>
                      </a:lnTo>
                      <a:lnTo>
                        <a:pt x="233" y="130"/>
                      </a:lnTo>
                      <a:lnTo>
                        <a:pt x="232" y="128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3" name="Line 63"/>
                <p:cNvSpPr>
                  <a:spLocks noChangeShapeType="1"/>
                </p:cNvSpPr>
                <p:nvPr/>
              </p:nvSpPr>
              <p:spPr bwMode="auto">
                <a:xfrm>
                  <a:off x="1304" y="218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600" name="Rectangle 64"/>
              <p:cNvSpPr>
                <a:spLocks noChangeArrowheads="1"/>
              </p:cNvSpPr>
              <p:nvPr/>
            </p:nvSpPr>
            <p:spPr bwMode="auto">
              <a:xfrm>
                <a:off x="1251" y="3699"/>
                <a:ext cx="52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Mate</a:t>
                </a:r>
              </a:p>
            </p:txBody>
          </p:sp>
        </p:grpSp>
        <p:grpSp>
          <p:nvGrpSpPr>
            <p:cNvPr id="5133" name="Group 65"/>
            <p:cNvGrpSpPr>
              <a:grpSpLocks/>
            </p:cNvGrpSpPr>
            <p:nvPr/>
          </p:nvGrpSpPr>
          <p:grpSpPr bwMode="auto">
            <a:xfrm>
              <a:off x="4080" y="2784"/>
              <a:ext cx="864" cy="1002"/>
              <a:chOff x="3315" y="2976"/>
              <a:chExt cx="864" cy="1002"/>
            </a:xfrm>
          </p:grpSpPr>
          <p:grpSp>
            <p:nvGrpSpPr>
              <p:cNvPr id="5134" name="Group 66"/>
              <p:cNvGrpSpPr>
                <a:grpSpLocks/>
              </p:cNvGrpSpPr>
              <p:nvPr/>
            </p:nvGrpSpPr>
            <p:grpSpPr bwMode="auto">
              <a:xfrm>
                <a:off x="3360" y="2976"/>
                <a:ext cx="318" cy="606"/>
                <a:chOff x="3165" y="1917"/>
                <a:chExt cx="318" cy="606"/>
              </a:xfrm>
            </p:grpSpPr>
            <p:pic>
              <p:nvPicPr>
                <p:cNvPr id="5136" name="Picture 67"/>
                <p:cNvPicPr>
                  <a:picLocks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5" y="1917"/>
                  <a:ext cx="318" cy="6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137" name="Line 68"/>
                <p:cNvSpPr>
                  <a:spLocks noChangeShapeType="1"/>
                </p:cNvSpPr>
                <p:nvPr/>
              </p:nvSpPr>
              <p:spPr bwMode="auto">
                <a:xfrm>
                  <a:off x="3312" y="216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605" name="Rectangle 69"/>
              <p:cNvSpPr>
                <a:spLocks noChangeArrowheads="1"/>
              </p:cNvSpPr>
              <p:nvPr/>
            </p:nvSpPr>
            <p:spPr bwMode="auto">
              <a:xfrm>
                <a:off x="3315" y="3747"/>
                <a:ext cx="86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Robert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264577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nimBg="1" autoUpdateAnimBg="0"/>
      <p:bldP spid="65539" grpId="0" build="p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"/>
            <a:ext cx="427355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6563" name="Group 3"/>
          <p:cNvGrpSpPr>
            <a:grpSpLocks/>
          </p:cNvGrpSpPr>
          <p:nvPr/>
        </p:nvGrpSpPr>
        <p:grpSpPr bwMode="auto">
          <a:xfrm>
            <a:off x="1371600" y="5105402"/>
            <a:ext cx="6438900" cy="1114426"/>
            <a:chOff x="569" y="3192"/>
            <a:chExt cx="4056" cy="702"/>
          </a:xfrm>
        </p:grpSpPr>
        <p:sp>
          <p:nvSpPr>
            <p:cNvPr id="66564" name="Rectangle 4"/>
            <p:cNvSpPr>
              <a:spLocks noChangeArrowheads="1"/>
            </p:cNvSpPr>
            <p:nvPr/>
          </p:nvSpPr>
          <p:spPr bwMode="auto">
            <a:xfrm>
              <a:off x="569" y="3192"/>
              <a:ext cx="15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A - size of hair</a:t>
              </a:r>
            </a:p>
          </p:txBody>
        </p:sp>
        <p:sp>
          <p:nvSpPr>
            <p:cNvPr id="66565" name="Rectangle 5"/>
            <p:cNvSpPr>
              <a:spLocks noChangeArrowheads="1"/>
            </p:cNvSpPr>
            <p:nvPr/>
          </p:nvSpPr>
          <p:spPr bwMode="auto">
            <a:xfrm>
              <a:off x="579" y="3555"/>
              <a:ext cx="168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C - size of beard</a:t>
              </a:r>
            </a:p>
          </p:txBody>
        </p:sp>
        <p:sp>
          <p:nvSpPr>
            <p:cNvPr id="66566" name="Rectangle 6"/>
            <p:cNvSpPr>
              <a:spLocks noChangeArrowheads="1"/>
            </p:cNvSpPr>
            <p:nvPr/>
          </p:nvSpPr>
          <p:spPr bwMode="auto">
            <a:xfrm>
              <a:off x="2931" y="3603"/>
              <a:ext cx="16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D - color of eyes</a:t>
              </a:r>
            </a:p>
          </p:txBody>
        </p:sp>
        <p:sp>
          <p:nvSpPr>
            <p:cNvPr id="66567" name="Rectangle 7"/>
            <p:cNvSpPr>
              <a:spLocks noChangeArrowheads="1"/>
            </p:cNvSpPr>
            <p:nvPr/>
          </p:nvSpPr>
          <p:spPr bwMode="auto">
            <a:xfrm>
              <a:off x="2883" y="3267"/>
              <a:ext cx="158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B - size of nose</a:t>
              </a:r>
            </a:p>
          </p:txBody>
        </p:sp>
      </p:grpSp>
      <p:grpSp>
        <p:nvGrpSpPr>
          <p:cNvPr id="66568" name="Group 8"/>
          <p:cNvGrpSpPr>
            <a:grpSpLocks/>
          </p:cNvGrpSpPr>
          <p:nvPr/>
        </p:nvGrpSpPr>
        <p:grpSpPr bwMode="auto">
          <a:xfrm>
            <a:off x="685800" y="1295400"/>
            <a:ext cx="8077200" cy="1700213"/>
            <a:chOff x="432" y="816"/>
            <a:chExt cx="5088" cy="1071"/>
          </a:xfrm>
        </p:grpSpPr>
        <p:sp>
          <p:nvSpPr>
            <p:cNvPr id="66569" name="Rectangle 9"/>
            <p:cNvSpPr>
              <a:spLocks noChangeArrowheads="1"/>
            </p:cNvSpPr>
            <p:nvPr/>
          </p:nvSpPr>
          <p:spPr bwMode="auto">
            <a:xfrm>
              <a:off x="2259" y="1635"/>
              <a:ext cx="52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Dave</a:t>
              </a:r>
            </a:p>
          </p:txBody>
        </p:sp>
        <p:sp>
          <p:nvSpPr>
            <p:cNvPr id="66570" name="Rectangle 10"/>
            <p:cNvSpPr>
              <a:spLocks noChangeArrowheads="1"/>
            </p:cNvSpPr>
            <p:nvPr/>
          </p:nvSpPr>
          <p:spPr bwMode="auto">
            <a:xfrm>
              <a:off x="3219" y="1635"/>
              <a:ext cx="52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Jim</a:t>
              </a:r>
            </a:p>
          </p:txBody>
        </p:sp>
        <p:grpSp>
          <p:nvGrpSpPr>
            <p:cNvPr id="6188" name="Group 11"/>
            <p:cNvGrpSpPr>
              <a:grpSpLocks/>
            </p:cNvGrpSpPr>
            <p:nvPr/>
          </p:nvGrpSpPr>
          <p:grpSpPr bwMode="auto">
            <a:xfrm>
              <a:off x="432" y="816"/>
              <a:ext cx="5088" cy="1007"/>
              <a:chOff x="147" y="820"/>
              <a:chExt cx="5421" cy="1007"/>
            </a:xfrm>
          </p:grpSpPr>
          <p:sp>
            <p:nvSpPr>
              <p:cNvPr id="6189" name="Rectangle 12"/>
              <p:cNvSpPr>
                <a:spLocks noChangeArrowheads="1"/>
              </p:cNvSpPr>
              <p:nvPr/>
            </p:nvSpPr>
            <p:spPr bwMode="auto">
              <a:xfrm>
                <a:off x="435" y="1443"/>
                <a:ext cx="489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lnSpc>
                    <a:spcPct val="110000"/>
                  </a:lnSpc>
                  <a:buClr>
                    <a:srgbClr val="FFCC00"/>
                  </a:buClr>
                  <a:buSzPct val="80000"/>
                  <a:buFont typeface="Wingdings" panose="05000000000000000000" pitchFamily="2" charset="2"/>
                  <a:buChar char="è"/>
                </a:pPr>
                <a:endParaRPr lang="en-US" altLang="en-US" sz="2400"/>
              </a:p>
            </p:txBody>
          </p:sp>
          <p:grpSp>
            <p:nvGrpSpPr>
              <p:cNvPr id="6190" name="Group 13"/>
              <p:cNvGrpSpPr>
                <a:grpSpLocks/>
              </p:cNvGrpSpPr>
              <p:nvPr/>
            </p:nvGrpSpPr>
            <p:grpSpPr bwMode="auto">
              <a:xfrm>
                <a:off x="2304" y="864"/>
                <a:ext cx="606" cy="660"/>
                <a:chOff x="2253" y="765"/>
                <a:chExt cx="606" cy="660"/>
              </a:xfrm>
            </p:grpSpPr>
            <p:pic>
              <p:nvPicPr>
                <p:cNvPr id="6209" name="Picture 14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53" y="765"/>
                  <a:ext cx="606" cy="6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6210" name="Freeform 15"/>
                <p:cNvSpPr>
                  <a:spLocks/>
                </p:cNvSpPr>
                <p:nvPr/>
              </p:nvSpPr>
              <p:spPr bwMode="auto">
                <a:xfrm>
                  <a:off x="2372" y="1285"/>
                  <a:ext cx="366" cy="140"/>
                </a:xfrm>
                <a:custGeom>
                  <a:avLst/>
                  <a:gdLst>
                    <a:gd name="T0" fmla="*/ 189 w 366"/>
                    <a:gd name="T1" fmla="*/ 127 h 140"/>
                    <a:gd name="T2" fmla="*/ 188 w 366"/>
                    <a:gd name="T3" fmla="*/ 133 h 140"/>
                    <a:gd name="T4" fmla="*/ 182 w 366"/>
                    <a:gd name="T5" fmla="*/ 88 h 140"/>
                    <a:gd name="T6" fmla="*/ 176 w 366"/>
                    <a:gd name="T7" fmla="*/ 85 h 140"/>
                    <a:gd name="T8" fmla="*/ 164 w 366"/>
                    <a:gd name="T9" fmla="*/ 104 h 140"/>
                    <a:gd name="T10" fmla="*/ 125 w 366"/>
                    <a:gd name="T11" fmla="*/ 108 h 140"/>
                    <a:gd name="T12" fmla="*/ 112 w 366"/>
                    <a:gd name="T13" fmla="*/ 95 h 140"/>
                    <a:gd name="T14" fmla="*/ 93 w 366"/>
                    <a:gd name="T15" fmla="*/ 91 h 140"/>
                    <a:gd name="T16" fmla="*/ 75 w 366"/>
                    <a:gd name="T17" fmla="*/ 75 h 140"/>
                    <a:gd name="T18" fmla="*/ 73 w 366"/>
                    <a:gd name="T19" fmla="*/ 70 h 140"/>
                    <a:gd name="T20" fmla="*/ 59 w 366"/>
                    <a:gd name="T21" fmla="*/ 82 h 140"/>
                    <a:gd name="T22" fmla="*/ 47 w 366"/>
                    <a:gd name="T23" fmla="*/ 60 h 140"/>
                    <a:gd name="T24" fmla="*/ 31 w 366"/>
                    <a:gd name="T25" fmla="*/ 76 h 140"/>
                    <a:gd name="T26" fmla="*/ 21 w 366"/>
                    <a:gd name="T27" fmla="*/ 27 h 140"/>
                    <a:gd name="T28" fmla="*/ 10 w 366"/>
                    <a:gd name="T29" fmla="*/ 44 h 140"/>
                    <a:gd name="T30" fmla="*/ 0 w 366"/>
                    <a:gd name="T31" fmla="*/ 73 h 140"/>
                    <a:gd name="T32" fmla="*/ 7 w 366"/>
                    <a:gd name="T33" fmla="*/ 63 h 140"/>
                    <a:gd name="T34" fmla="*/ 40 w 366"/>
                    <a:gd name="T35" fmla="*/ 47 h 140"/>
                    <a:gd name="T36" fmla="*/ 88 w 366"/>
                    <a:gd name="T37" fmla="*/ 92 h 140"/>
                    <a:gd name="T38" fmla="*/ 93 w 366"/>
                    <a:gd name="T39" fmla="*/ 125 h 140"/>
                    <a:gd name="T40" fmla="*/ 67 w 366"/>
                    <a:gd name="T41" fmla="*/ 131 h 140"/>
                    <a:gd name="T42" fmla="*/ 104 w 366"/>
                    <a:gd name="T43" fmla="*/ 132 h 140"/>
                    <a:gd name="T44" fmla="*/ 120 w 366"/>
                    <a:gd name="T45" fmla="*/ 93 h 140"/>
                    <a:gd name="T46" fmla="*/ 128 w 366"/>
                    <a:gd name="T47" fmla="*/ 100 h 140"/>
                    <a:gd name="T48" fmla="*/ 157 w 366"/>
                    <a:gd name="T49" fmla="*/ 116 h 140"/>
                    <a:gd name="T50" fmla="*/ 186 w 366"/>
                    <a:gd name="T51" fmla="*/ 83 h 140"/>
                    <a:gd name="T52" fmla="*/ 190 w 366"/>
                    <a:gd name="T53" fmla="*/ 79 h 140"/>
                    <a:gd name="T54" fmla="*/ 196 w 366"/>
                    <a:gd name="T55" fmla="*/ 115 h 140"/>
                    <a:gd name="T56" fmla="*/ 222 w 366"/>
                    <a:gd name="T57" fmla="*/ 70 h 140"/>
                    <a:gd name="T58" fmla="*/ 251 w 366"/>
                    <a:gd name="T59" fmla="*/ 69 h 140"/>
                    <a:gd name="T60" fmla="*/ 290 w 366"/>
                    <a:gd name="T61" fmla="*/ 74 h 140"/>
                    <a:gd name="T62" fmla="*/ 307 w 366"/>
                    <a:gd name="T63" fmla="*/ 61 h 140"/>
                    <a:gd name="T64" fmla="*/ 294 w 366"/>
                    <a:gd name="T65" fmla="*/ 82 h 140"/>
                    <a:gd name="T66" fmla="*/ 327 w 366"/>
                    <a:gd name="T67" fmla="*/ 82 h 140"/>
                    <a:gd name="T68" fmla="*/ 353 w 366"/>
                    <a:gd name="T69" fmla="*/ 45 h 140"/>
                    <a:gd name="T70" fmla="*/ 361 w 366"/>
                    <a:gd name="T71" fmla="*/ 0 h 140"/>
                    <a:gd name="T72" fmla="*/ 344 w 366"/>
                    <a:gd name="T73" fmla="*/ 23 h 140"/>
                    <a:gd name="T74" fmla="*/ 316 w 366"/>
                    <a:gd name="T75" fmla="*/ 43 h 140"/>
                    <a:gd name="T76" fmla="*/ 272 w 366"/>
                    <a:gd name="T77" fmla="*/ 57 h 140"/>
                    <a:gd name="T78" fmla="*/ 284 w 366"/>
                    <a:gd name="T79" fmla="*/ 78 h 140"/>
                    <a:gd name="T80" fmla="*/ 284 w 366"/>
                    <a:gd name="T81" fmla="*/ 53 h 140"/>
                    <a:gd name="T82" fmla="*/ 312 w 366"/>
                    <a:gd name="T83" fmla="*/ 44 h 140"/>
                    <a:gd name="T84" fmla="*/ 324 w 366"/>
                    <a:gd name="T85" fmla="*/ 75 h 140"/>
                    <a:gd name="T86" fmla="*/ 331 w 366"/>
                    <a:gd name="T87" fmla="*/ 12 h 140"/>
                    <a:gd name="T88" fmla="*/ 322 w 366"/>
                    <a:gd name="T89" fmla="*/ 38 h 140"/>
                    <a:gd name="T90" fmla="*/ 311 w 366"/>
                    <a:gd name="T91" fmla="*/ 61 h 140"/>
                    <a:gd name="T92" fmla="*/ 340 w 366"/>
                    <a:gd name="T93" fmla="*/ 51 h 140"/>
                    <a:gd name="T94" fmla="*/ 311 w 366"/>
                    <a:gd name="T95" fmla="*/ 75 h 140"/>
                    <a:gd name="T96" fmla="*/ 299 w 366"/>
                    <a:gd name="T97" fmla="*/ 59 h 140"/>
                    <a:gd name="T98" fmla="*/ 283 w 366"/>
                    <a:gd name="T99" fmla="*/ 54 h 140"/>
                    <a:gd name="T100" fmla="*/ 257 w 366"/>
                    <a:gd name="T101" fmla="*/ 64 h 140"/>
                    <a:gd name="T102" fmla="*/ 239 w 366"/>
                    <a:gd name="T103" fmla="*/ 33 h 140"/>
                    <a:gd name="T104" fmla="*/ 203 w 366"/>
                    <a:gd name="T105" fmla="*/ 52 h 140"/>
                    <a:gd name="T106" fmla="*/ 157 w 366"/>
                    <a:gd name="T107" fmla="*/ 66 h 140"/>
                    <a:gd name="T108" fmla="*/ 115 w 366"/>
                    <a:gd name="T109" fmla="*/ 75 h 140"/>
                    <a:gd name="T110" fmla="*/ 93 w 366"/>
                    <a:gd name="T111" fmla="*/ 101 h 140"/>
                    <a:gd name="T112" fmla="*/ 82 w 366"/>
                    <a:gd name="T113" fmla="*/ 115 h 140"/>
                    <a:gd name="T114" fmla="*/ 90 w 366"/>
                    <a:gd name="T115" fmla="*/ 88 h 140"/>
                    <a:gd name="T116" fmla="*/ 112 w 366"/>
                    <a:gd name="T117" fmla="*/ 113 h 140"/>
                    <a:gd name="T118" fmla="*/ 169 w 366"/>
                    <a:gd name="T119" fmla="*/ 117 h 140"/>
                    <a:gd name="T120" fmla="*/ 192 w 366"/>
                    <a:gd name="T121" fmla="*/ 88 h 14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366" h="140">
                      <a:moveTo>
                        <a:pt x="196" y="75"/>
                      </a:moveTo>
                      <a:lnTo>
                        <a:pt x="195" y="86"/>
                      </a:lnTo>
                      <a:lnTo>
                        <a:pt x="194" y="95"/>
                      </a:lnTo>
                      <a:lnTo>
                        <a:pt x="192" y="103"/>
                      </a:lnTo>
                      <a:lnTo>
                        <a:pt x="191" y="111"/>
                      </a:lnTo>
                      <a:lnTo>
                        <a:pt x="190" y="117"/>
                      </a:lnTo>
                      <a:lnTo>
                        <a:pt x="190" y="123"/>
                      </a:lnTo>
                      <a:lnTo>
                        <a:pt x="189" y="127"/>
                      </a:lnTo>
                      <a:lnTo>
                        <a:pt x="189" y="130"/>
                      </a:lnTo>
                      <a:lnTo>
                        <a:pt x="189" y="133"/>
                      </a:lnTo>
                      <a:lnTo>
                        <a:pt x="188" y="135"/>
                      </a:lnTo>
                      <a:lnTo>
                        <a:pt x="188" y="136"/>
                      </a:lnTo>
                      <a:lnTo>
                        <a:pt x="188" y="137"/>
                      </a:lnTo>
                      <a:lnTo>
                        <a:pt x="188" y="136"/>
                      </a:lnTo>
                      <a:lnTo>
                        <a:pt x="188" y="135"/>
                      </a:lnTo>
                      <a:lnTo>
                        <a:pt x="188" y="133"/>
                      </a:lnTo>
                      <a:lnTo>
                        <a:pt x="188" y="131"/>
                      </a:lnTo>
                      <a:lnTo>
                        <a:pt x="188" y="129"/>
                      </a:lnTo>
                      <a:lnTo>
                        <a:pt x="188" y="123"/>
                      </a:lnTo>
                      <a:lnTo>
                        <a:pt x="188" y="116"/>
                      </a:lnTo>
                      <a:lnTo>
                        <a:pt x="187" y="109"/>
                      </a:lnTo>
                      <a:lnTo>
                        <a:pt x="186" y="102"/>
                      </a:lnTo>
                      <a:lnTo>
                        <a:pt x="185" y="95"/>
                      </a:lnTo>
                      <a:lnTo>
                        <a:pt x="182" y="88"/>
                      </a:lnTo>
                      <a:lnTo>
                        <a:pt x="181" y="86"/>
                      </a:lnTo>
                      <a:lnTo>
                        <a:pt x="180" y="83"/>
                      </a:lnTo>
                      <a:lnTo>
                        <a:pt x="179" y="82"/>
                      </a:lnTo>
                      <a:lnTo>
                        <a:pt x="178" y="82"/>
                      </a:lnTo>
                      <a:lnTo>
                        <a:pt x="177" y="82"/>
                      </a:lnTo>
                      <a:lnTo>
                        <a:pt x="177" y="83"/>
                      </a:lnTo>
                      <a:lnTo>
                        <a:pt x="177" y="84"/>
                      </a:lnTo>
                      <a:lnTo>
                        <a:pt x="176" y="85"/>
                      </a:lnTo>
                      <a:lnTo>
                        <a:pt x="175" y="89"/>
                      </a:lnTo>
                      <a:lnTo>
                        <a:pt x="174" y="94"/>
                      </a:lnTo>
                      <a:lnTo>
                        <a:pt x="174" y="99"/>
                      </a:lnTo>
                      <a:lnTo>
                        <a:pt x="173" y="103"/>
                      </a:lnTo>
                      <a:lnTo>
                        <a:pt x="173" y="105"/>
                      </a:lnTo>
                      <a:lnTo>
                        <a:pt x="172" y="107"/>
                      </a:lnTo>
                      <a:lnTo>
                        <a:pt x="168" y="106"/>
                      </a:lnTo>
                      <a:lnTo>
                        <a:pt x="164" y="104"/>
                      </a:lnTo>
                      <a:lnTo>
                        <a:pt x="156" y="103"/>
                      </a:lnTo>
                      <a:lnTo>
                        <a:pt x="149" y="103"/>
                      </a:lnTo>
                      <a:lnTo>
                        <a:pt x="144" y="103"/>
                      </a:lnTo>
                      <a:lnTo>
                        <a:pt x="139" y="104"/>
                      </a:lnTo>
                      <a:lnTo>
                        <a:pt x="134" y="105"/>
                      </a:lnTo>
                      <a:lnTo>
                        <a:pt x="131" y="106"/>
                      </a:lnTo>
                      <a:lnTo>
                        <a:pt x="128" y="107"/>
                      </a:lnTo>
                      <a:lnTo>
                        <a:pt x="125" y="108"/>
                      </a:lnTo>
                      <a:lnTo>
                        <a:pt x="122" y="108"/>
                      </a:lnTo>
                      <a:lnTo>
                        <a:pt x="120" y="107"/>
                      </a:lnTo>
                      <a:lnTo>
                        <a:pt x="118" y="106"/>
                      </a:lnTo>
                      <a:lnTo>
                        <a:pt x="117" y="104"/>
                      </a:lnTo>
                      <a:lnTo>
                        <a:pt x="116" y="102"/>
                      </a:lnTo>
                      <a:lnTo>
                        <a:pt x="115" y="100"/>
                      </a:lnTo>
                      <a:lnTo>
                        <a:pt x="114" y="98"/>
                      </a:lnTo>
                      <a:lnTo>
                        <a:pt x="112" y="95"/>
                      </a:lnTo>
                      <a:lnTo>
                        <a:pt x="111" y="91"/>
                      </a:lnTo>
                      <a:lnTo>
                        <a:pt x="109" y="88"/>
                      </a:lnTo>
                      <a:lnTo>
                        <a:pt x="108" y="83"/>
                      </a:lnTo>
                      <a:lnTo>
                        <a:pt x="105" y="84"/>
                      </a:lnTo>
                      <a:lnTo>
                        <a:pt x="102" y="86"/>
                      </a:lnTo>
                      <a:lnTo>
                        <a:pt x="99" y="88"/>
                      </a:lnTo>
                      <a:lnTo>
                        <a:pt x="96" y="90"/>
                      </a:lnTo>
                      <a:lnTo>
                        <a:pt x="93" y="91"/>
                      </a:lnTo>
                      <a:lnTo>
                        <a:pt x="90" y="92"/>
                      </a:lnTo>
                      <a:lnTo>
                        <a:pt x="87" y="92"/>
                      </a:lnTo>
                      <a:lnTo>
                        <a:pt x="84" y="91"/>
                      </a:lnTo>
                      <a:lnTo>
                        <a:pt x="80" y="88"/>
                      </a:lnTo>
                      <a:lnTo>
                        <a:pt x="77" y="85"/>
                      </a:lnTo>
                      <a:lnTo>
                        <a:pt x="76" y="82"/>
                      </a:lnTo>
                      <a:lnTo>
                        <a:pt x="75" y="78"/>
                      </a:lnTo>
                      <a:lnTo>
                        <a:pt x="75" y="75"/>
                      </a:lnTo>
                      <a:lnTo>
                        <a:pt x="75" y="71"/>
                      </a:lnTo>
                      <a:lnTo>
                        <a:pt x="75" y="68"/>
                      </a:lnTo>
                      <a:lnTo>
                        <a:pt x="76" y="66"/>
                      </a:lnTo>
                      <a:lnTo>
                        <a:pt x="77" y="64"/>
                      </a:lnTo>
                      <a:lnTo>
                        <a:pt x="76" y="65"/>
                      </a:lnTo>
                      <a:lnTo>
                        <a:pt x="75" y="66"/>
                      </a:lnTo>
                      <a:lnTo>
                        <a:pt x="75" y="68"/>
                      </a:lnTo>
                      <a:lnTo>
                        <a:pt x="73" y="70"/>
                      </a:lnTo>
                      <a:lnTo>
                        <a:pt x="72" y="72"/>
                      </a:lnTo>
                      <a:lnTo>
                        <a:pt x="70" y="75"/>
                      </a:lnTo>
                      <a:lnTo>
                        <a:pt x="68" y="78"/>
                      </a:lnTo>
                      <a:lnTo>
                        <a:pt x="66" y="82"/>
                      </a:lnTo>
                      <a:lnTo>
                        <a:pt x="63" y="86"/>
                      </a:lnTo>
                      <a:lnTo>
                        <a:pt x="60" y="91"/>
                      </a:lnTo>
                      <a:lnTo>
                        <a:pt x="59" y="87"/>
                      </a:lnTo>
                      <a:lnTo>
                        <a:pt x="59" y="82"/>
                      </a:lnTo>
                      <a:lnTo>
                        <a:pt x="59" y="73"/>
                      </a:lnTo>
                      <a:lnTo>
                        <a:pt x="58" y="68"/>
                      </a:lnTo>
                      <a:lnTo>
                        <a:pt x="57" y="64"/>
                      </a:lnTo>
                      <a:lnTo>
                        <a:pt x="55" y="61"/>
                      </a:lnTo>
                      <a:lnTo>
                        <a:pt x="52" y="59"/>
                      </a:lnTo>
                      <a:lnTo>
                        <a:pt x="50" y="59"/>
                      </a:lnTo>
                      <a:lnTo>
                        <a:pt x="48" y="59"/>
                      </a:lnTo>
                      <a:lnTo>
                        <a:pt x="47" y="60"/>
                      </a:lnTo>
                      <a:lnTo>
                        <a:pt x="45" y="61"/>
                      </a:lnTo>
                      <a:lnTo>
                        <a:pt x="43" y="63"/>
                      </a:lnTo>
                      <a:lnTo>
                        <a:pt x="42" y="64"/>
                      </a:lnTo>
                      <a:lnTo>
                        <a:pt x="38" y="68"/>
                      </a:lnTo>
                      <a:lnTo>
                        <a:pt x="35" y="72"/>
                      </a:lnTo>
                      <a:lnTo>
                        <a:pt x="34" y="74"/>
                      </a:lnTo>
                      <a:lnTo>
                        <a:pt x="32" y="75"/>
                      </a:lnTo>
                      <a:lnTo>
                        <a:pt x="31" y="76"/>
                      </a:lnTo>
                      <a:lnTo>
                        <a:pt x="30" y="77"/>
                      </a:lnTo>
                      <a:lnTo>
                        <a:pt x="29" y="76"/>
                      </a:lnTo>
                      <a:lnTo>
                        <a:pt x="28" y="75"/>
                      </a:lnTo>
                      <a:lnTo>
                        <a:pt x="24" y="68"/>
                      </a:lnTo>
                      <a:lnTo>
                        <a:pt x="22" y="60"/>
                      </a:lnTo>
                      <a:lnTo>
                        <a:pt x="21" y="52"/>
                      </a:lnTo>
                      <a:lnTo>
                        <a:pt x="20" y="44"/>
                      </a:lnTo>
                      <a:lnTo>
                        <a:pt x="21" y="27"/>
                      </a:lnTo>
                      <a:lnTo>
                        <a:pt x="21" y="19"/>
                      </a:lnTo>
                      <a:lnTo>
                        <a:pt x="20" y="11"/>
                      </a:lnTo>
                      <a:lnTo>
                        <a:pt x="18" y="17"/>
                      </a:lnTo>
                      <a:lnTo>
                        <a:pt x="17" y="24"/>
                      </a:lnTo>
                      <a:lnTo>
                        <a:pt x="15" y="29"/>
                      </a:lnTo>
                      <a:lnTo>
                        <a:pt x="13" y="34"/>
                      </a:lnTo>
                      <a:lnTo>
                        <a:pt x="12" y="39"/>
                      </a:lnTo>
                      <a:lnTo>
                        <a:pt x="10" y="44"/>
                      </a:lnTo>
                      <a:lnTo>
                        <a:pt x="9" y="48"/>
                      </a:lnTo>
                      <a:lnTo>
                        <a:pt x="8" y="52"/>
                      </a:lnTo>
                      <a:lnTo>
                        <a:pt x="7" y="55"/>
                      </a:lnTo>
                      <a:lnTo>
                        <a:pt x="6" y="58"/>
                      </a:lnTo>
                      <a:lnTo>
                        <a:pt x="4" y="64"/>
                      </a:lnTo>
                      <a:lnTo>
                        <a:pt x="2" y="68"/>
                      </a:lnTo>
                      <a:lnTo>
                        <a:pt x="2" y="71"/>
                      </a:lnTo>
                      <a:lnTo>
                        <a:pt x="0" y="73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4"/>
                      </a:lnTo>
                      <a:lnTo>
                        <a:pt x="0" y="73"/>
                      </a:lnTo>
                      <a:lnTo>
                        <a:pt x="1" y="72"/>
                      </a:lnTo>
                      <a:lnTo>
                        <a:pt x="2" y="70"/>
                      </a:lnTo>
                      <a:lnTo>
                        <a:pt x="3" y="68"/>
                      </a:lnTo>
                      <a:lnTo>
                        <a:pt x="7" y="63"/>
                      </a:lnTo>
                      <a:lnTo>
                        <a:pt x="12" y="57"/>
                      </a:lnTo>
                      <a:lnTo>
                        <a:pt x="18" y="52"/>
                      </a:lnTo>
                      <a:lnTo>
                        <a:pt x="21" y="50"/>
                      </a:lnTo>
                      <a:lnTo>
                        <a:pt x="24" y="48"/>
                      </a:lnTo>
                      <a:lnTo>
                        <a:pt x="28" y="47"/>
                      </a:lnTo>
                      <a:lnTo>
                        <a:pt x="32" y="46"/>
                      </a:lnTo>
                      <a:lnTo>
                        <a:pt x="36" y="46"/>
                      </a:lnTo>
                      <a:lnTo>
                        <a:pt x="40" y="47"/>
                      </a:lnTo>
                      <a:lnTo>
                        <a:pt x="45" y="48"/>
                      </a:lnTo>
                      <a:lnTo>
                        <a:pt x="50" y="51"/>
                      </a:lnTo>
                      <a:lnTo>
                        <a:pt x="55" y="54"/>
                      </a:lnTo>
                      <a:lnTo>
                        <a:pt x="60" y="59"/>
                      </a:lnTo>
                      <a:lnTo>
                        <a:pt x="69" y="68"/>
                      </a:lnTo>
                      <a:lnTo>
                        <a:pt x="77" y="77"/>
                      </a:lnTo>
                      <a:lnTo>
                        <a:pt x="83" y="85"/>
                      </a:lnTo>
                      <a:lnTo>
                        <a:pt x="88" y="92"/>
                      </a:lnTo>
                      <a:lnTo>
                        <a:pt x="92" y="98"/>
                      </a:lnTo>
                      <a:lnTo>
                        <a:pt x="95" y="104"/>
                      </a:lnTo>
                      <a:lnTo>
                        <a:pt x="97" y="109"/>
                      </a:lnTo>
                      <a:lnTo>
                        <a:pt x="97" y="113"/>
                      </a:lnTo>
                      <a:lnTo>
                        <a:pt x="97" y="117"/>
                      </a:lnTo>
                      <a:lnTo>
                        <a:pt x="97" y="120"/>
                      </a:lnTo>
                      <a:lnTo>
                        <a:pt x="95" y="123"/>
                      </a:lnTo>
                      <a:lnTo>
                        <a:pt x="93" y="125"/>
                      </a:lnTo>
                      <a:lnTo>
                        <a:pt x="91" y="126"/>
                      </a:lnTo>
                      <a:lnTo>
                        <a:pt x="88" y="128"/>
                      </a:lnTo>
                      <a:lnTo>
                        <a:pt x="86" y="129"/>
                      </a:lnTo>
                      <a:lnTo>
                        <a:pt x="83" y="130"/>
                      </a:lnTo>
                      <a:lnTo>
                        <a:pt x="77" y="131"/>
                      </a:lnTo>
                      <a:lnTo>
                        <a:pt x="72" y="131"/>
                      </a:lnTo>
                      <a:lnTo>
                        <a:pt x="68" y="131"/>
                      </a:lnTo>
                      <a:lnTo>
                        <a:pt x="67" y="131"/>
                      </a:lnTo>
                      <a:lnTo>
                        <a:pt x="68" y="131"/>
                      </a:lnTo>
                      <a:lnTo>
                        <a:pt x="70" y="132"/>
                      </a:lnTo>
                      <a:lnTo>
                        <a:pt x="74" y="133"/>
                      </a:lnTo>
                      <a:lnTo>
                        <a:pt x="78" y="134"/>
                      </a:lnTo>
                      <a:lnTo>
                        <a:pt x="84" y="135"/>
                      </a:lnTo>
                      <a:lnTo>
                        <a:pt x="91" y="137"/>
                      </a:lnTo>
                      <a:lnTo>
                        <a:pt x="100" y="139"/>
                      </a:lnTo>
                      <a:lnTo>
                        <a:pt x="104" y="132"/>
                      </a:lnTo>
                      <a:lnTo>
                        <a:pt x="108" y="125"/>
                      </a:lnTo>
                      <a:lnTo>
                        <a:pt x="111" y="118"/>
                      </a:lnTo>
                      <a:lnTo>
                        <a:pt x="114" y="112"/>
                      </a:lnTo>
                      <a:lnTo>
                        <a:pt x="115" y="107"/>
                      </a:lnTo>
                      <a:lnTo>
                        <a:pt x="117" y="102"/>
                      </a:lnTo>
                      <a:lnTo>
                        <a:pt x="118" y="98"/>
                      </a:lnTo>
                      <a:lnTo>
                        <a:pt x="119" y="95"/>
                      </a:lnTo>
                      <a:lnTo>
                        <a:pt x="120" y="93"/>
                      </a:lnTo>
                      <a:lnTo>
                        <a:pt x="121" y="93"/>
                      </a:lnTo>
                      <a:lnTo>
                        <a:pt x="122" y="93"/>
                      </a:lnTo>
                      <a:lnTo>
                        <a:pt x="123" y="93"/>
                      </a:lnTo>
                      <a:lnTo>
                        <a:pt x="124" y="94"/>
                      </a:lnTo>
                      <a:lnTo>
                        <a:pt x="125" y="94"/>
                      </a:lnTo>
                      <a:lnTo>
                        <a:pt x="125" y="96"/>
                      </a:lnTo>
                      <a:lnTo>
                        <a:pt x="127" y="98"/>
                      </a:lnTo>
                      <a:lnTo>
                        <a:pt x="128" y="100"/>
                      </a:lnTo>
                      <a:lnTo>
                        <a:pt x="130" y="103"/>
                      </a:lnTo>
                      <a:lnTo>
                        <a:pt x="131" y="106"/>
                      </a:lnTo>
                      <a:lnTo>
                        <a:pt x="133" y="109"/>
                      </a:lnTo>
                      <a:lnTo>
                        <a:pt x="135" y="113"/>
                      </a:lnTo>
                      <a:lnTo>
                        <a:pt x="137" y="118"/>
                      </a:lnTo>
                      <a:lnTo>
                        <a:pt x="140" y="123"/>
                      </a:lnTo>
                      <a:lnTo>
                        <a:pt x="149" y="120"/>
                      </a:lnTo>
                      <a:lnTo>
                        <a:pt x="157" y="116"/>
                      </a:lnTo>
                      <a:lnTo>
                        <a:pt x="165" y="112"/>
                      </a:lnTo>
                      <a:lnTo>
                        <a:pt x="169" y="110"/>
                      </a:lnTo>
                      <a:lnTo>
                        <a:pt x="172" y="107"/>
                      </a:lnTo>
                      <a:lnTo>
                        <a:pt x="177" y="102"/>
                      </a:lnTo>
                      <a:lnTo>
                        <a:pt x="180" y="97"/>
                      </a:lnTo>
                      <a:lnTo>
                        <a:pt x="183" y="92"/>
                      </a:lnTo>
                      <a:lnTo>
                        <a:pt x="185" y="87"/>
                      </a:lnTo>
                      <a:lnTo>
                        <a:pt x="186" y="83"/>
                      </a:lnTo>
                      <a:lnTo>
                        <a:pt x="187" y="79"/>
                      </a:lnTo>
                      <a:lnTo>
                        <a:pt x="188" y="76"/>
                      </a:lnTo>
                      <a:lnTo>
                        <a:pt x="188" y="74"/>
                      </a:lnTo>
                      <a:lnTo>
                        <a:pt x="189" y="73"/>
                      </a:lnTo>
                      <a:lnTo>
                        <a:pt x="189" y="74"/>
                      </a:lnTo>
                      <a:lnTo>
                        <a:pt x="189" y="76"/>
                      </a:lnTo>
                      <a:lnTo>
                        <a:pt x="189" y="77"/>
                      </a:lnTo>
                      <a:lnTo>
                        <a:pt x="190" y="79"/>
                      </a:lnTo>
                      <a:lnTo>
                        <a:pt x="190" y="82"/>
                      </a:lnTo>
                      <a:lnTo>
                        <a:pt x="190" y="85"/>
                      </a:lnTo>
                      <a:lnTo>
                        <a:pt x="191" y="89"/>
                      </a:lnTo>
                      <a:lnTo>
                        <a:pt x="192" y="93"/>
                      </a:lnTo>
                      <a:lnTo>
                        <a:pt x="193" y="97"/>
                      </a:lnTo>
                      <a:lnTo>
                        <a:pt x="194" y="103"/>
                      </a:lnTo>
                      <a:lnTo>
                        <a:pt x="195" y="109"/>
                      </a:lnTo>
                      <a:lnTo>
                        <a:pt x="196" y="115"/>
                      </a:lnTo>
                      <a:lnTo>
                        <a:pt x="200" y="109"/>
                      </a:lnTo>
                      <a:lnTo>
                        <a:pt x="203" y="102"/>
                      </a:lnTo>
                      <a:lnTo>
                        <a:pt x="206" y="95"/>
                      </a:lnTo>
                      <a:lnTo>
                        <a:pt x="209" y="88"/>
                      </a:lnTo>
                      <a:lnTo>
                        <a:pt x="213" y="81"/>
                      </a:lnTo>
                      <a:lnTo>
                        <a:pt x="217" y="75"/>
                      </a:lnTo>
                      <a:lnTo>
                        <a:pt x="219" y="73"/>
                      </a:lnTo>
                      <a:lnTo>
                        <a:pt x="222" y="70"/>
                      </a:lnTo>
                      <a:lnTo>
                        <a:pt x="225" y="69"/>
                      </a:lnTo>
                      <a:lnTo>
                        <a:pt x="228" y="67"/>
                      </a:lnTo>
                      <a:lnTo>
                        <a:pt x="231" y="66"/>
                      </a:lnTo>
                      <a:lnTo>
                        <a:pt x="235" y="66"/>
                      </a:lnTo>
                      <a:lnTo>
                        <a:pt x="239" y="66"/>
                      </a:lnTo>
                      <a:lnTo>
                        <a:pt x="242" y="67"/>
                      </a:lnTo>
                      <a:lnTo>
                        <a:pt x="246" y="68"/>
                      </a:lnTo>
                      <a:lnTo>
                        <a:pt x="251" y="69"/>
                      </a:lnTo>
                      <a:lnTo>
                        <a:pt x="258" y="73"/>
                      </a:lnTo>
                      <a:lnTo>
                        <a:pt x="266" y="77"/>
                      </a:lnTo>
                      <a:lnTo>
                        <a:pt x="271" y="80"/>
                      </a:lnTo>
                      <a:lnTo>
                        <a:pt x="273" y="81"/>
                      </a:lnTo>
                      <a:lnTo>
                        <a:pt x="275" y="82"/>
                      </a:lnTo>
                      <a:lnTo>
                        <a:pt x="276" y="83"/>
                      </a:lnTo>
                      <a:lnTo>
                        <a:pt x="284" y="78"/>
                      </a:lnTo>
                      <a:lnTo>
                        <a:pt x="290" y="74"/>
                      </a:lnTo>
                      <a:lnTo>
                        <a:pt x="295" y="70"/>
                      </a:lnTo>
                      <a:lnTo>
                        <a:pt x="299" y="67"/>
                      </a:lnTo>
                      <a:lnTo>
                        <a:pt x="302" y="65"/>
                      </a:lnTo>
                      <a:lnTo>
                        <a:pt x="305" y="63"/>
                      </a:lnTo>
                      <a:lnTo>
                        <a:pt x="307" y="62"/>
                      </a:lnTo>
                      <a:lnTo>
                        <a:pt x="307" y="61"/>
                      </a:lnTo>
                      <a:lnTo>
                        <a:pt x="308" y="61"/>
                      </a:lnTo>
                      <a:lnTo>
                        <a:pt x="307" y="61"/>
                      </a:lnTo>
                      <a:lnTo>
                        <a:pt x="306" y="62"/>
                      </a:lnTo>
                      <a:lnTo>
                        <a:pt x="304" y="64"/>
                      </a:lnTo>
                      <a:lnTo>
                        <a:pt x="300" y="67"/>
                      </a:lnTo>
                      <a:lnTo>
                        <a:pt x="297" y="70"/>
                      </a:lnTo>
                      <a:lnTo>
                        <a:pt x="294" y="74"/>
                      </a:lnTo>
                      <a:lnTo>
                        <a:pt x="292" y="78"/>
                      </a:lnTo>
                      <a:lnTo>
                        <a:pt x="292" y="81"/>
                      </a:lnTo>
                      <a:lnTo>
                        <a:pt x="294" y="82"/>
                      </a:lnTo>
                      <a:lnTo>
                        <a:pt x="296" y="83"/>
                      </a:lnTo>
                      <a:lnTo>
                        <a:pt x="297" y="84"/>
                      </a:lnTo>
                      <a:lnTo>
                        <a:pt x="301" y="85"/>
                      </a:lnTo>
                      <a:lnTo>
                        <a:pt x="305" y="85"/>
                      </a:lnTo>
                      <a:lnTo>
                        <a:pt x="310" y="85"/>
                      </a:lnTo>
                      <a:lnTo>
                        <a:pt x="316" y="84"/>
                      </a:lnTo>
                      <a:lnTo>
                        <a:pt x="324" y="83"/>
                      </a:lnTo>
                      <a:lnTo>
                        <a:pt x="327" y="82"/>
                      </a:lnTo>
                      <a:lnTo>
                        <a:pt x="331" y="79"/>
                      </a:lnTo>
                      <a:lnTo>
                        <a:pt x="334" y="77"/>
                      </a:lnTo>
                      <a:lnTo>
                        <a:pt x="337" y="73"/>
                      </a:lnTo>
                      <a:lnTo>
                        <a:pt x="342" y="66"/>
                      </a:lnTo>
                      <a:lnTo>
                        <a:pt x="345" y="62"/>
                      </a:lnTo>
                      <a:lnTo>
                        <a:pt x="348" y="59"/>
                      </a:lnTo>
                      <a:lnTo>
                        <a:pt x="351" y="52"/>
                      </a:lnTo>
                      <a:lnTo>
                        <a:pt x="353" y="45"/>
                      </a:lnTo>
                      <a:lnTo>
                        <a:pt x="360" y="31"/>
                      </a:lnTo>
                      <a:lnTo>
                        <a:pt x="362" y="24"/>
                      </a:lnTo>
                      <a:lnTo>
                        <a:pt x="364" y="17"/>
                      </a:lnTo>
                      <a:lnTo>
                        <a:pt x="365" y="10"/>
                      </a:lnTo>
                      <a:lnTo>
                        <a:pt x="364" y="3"/>
                      </a:lnTo>
                      <a:lnTo>
                        <a:pt x="363" y="1"/>
                      </a:lnTo>
                      <a:lnTo>
                        <a:pt x="362" y="1"/>
                      </a:lnTo>
                      <a:lnTo>
                        <a:pt x="361" y="0"/>
                      </a:lnTo>
                      <a:lnTo>
                        <a:pt x="360" y="1"/>
                      </a:lnTo>
                      <a:lnTo>
                        <a:pt x="359" y="2"/>
                      </a:lnTo>
                      <a:lnTo>
                        <a:pt x="357" y="4"/>
                      </a:lnTo>
                      <a:lnTo>
                        <a:pt x="356" y="6"/>
                      </a:lnTo>
                      <a:lnTo>
                        <a:pt x="354" y="8"/>
                      </a:lnTo>
                      <a:lnTo>
                        <a:pt x="351" y="14"/>
                      </a:lnTo>
                      <a:lnTo>
                        <a:pt x="347" y="19"/>
                      </a:lnTo>
                      <a:lnTo>
                        <a:pt x="344" y="23"/>
                      </a:lnTo>
                      <a:lnTo>
                        <a:pt x="342" y="25"/>
                      </a:lnTo>
                      <a:lnTo>
                        <a:pt x="340" y="27"/>
                      </a:lnTo>
                      <a:lnTo>
                        <a:pt x="335" y="31"/>
                      </a:lnTo>
                      <a:lnTo>
                        <a:pt x="331" y="34"/>
                      </a:lnTo>
                      <a:lnTo>
                        <a:pt x="326" y="37"/>
                      </a:lnTo>
                      <a:lnTo>
                        <a:pt x="323" y="39"/>
                      </a:lnTo>
                      <a:lnTo>
                        <a:pt x="319" y="41"/>
                      </a:lnTo>
                      <a:lnTo>
                        <a:pt x="316" y="43"/>
                      </a:lnTo>
                      <a:lnTo>
                        <a:pt x="309" y="45"/>
                      </a:lnTo>
                      <a:lnTo>
                        <a:pt x="302" y="47"/>
                      </a:lnTo>
                      <a:lnTo>
                        <a:pt x="293" y="47"/>
                      </a:lnTo>
                      <a:lnTo>
                        <a:pt x="288" y="48"/>
                      </a:lnTo>
                      <a:lnTo>
                        <a:pt x="282" y="49"/>
                      </a:lnTo>
                      <a:lnTo>
                        <a:pt x="276" y="50"/>
                      </a:lnTo>
                      <a:lnTo>
                        <a:pt x="268" y="51"/>
                      </a:lnTo>
                      <a:lnTo>
                        <a:pt x="272" y="57"/>
                      </a:lnTo>
                      <a:lnTo>
                        <a:pt x="275" y="62"/>
                      </a:lnTo>
                      <a:lnTo>
                        <a:pt x="277" y="66"/>
                      </a:lnTo>
                      <a:lnTo>
                        <a:pt x="279" y="69"/>
                      </a:lnTo>
                      <a:lnTo>
                        <a:pt x="281" y="72"/>
                      </a:lnTo>
                      <a:lnTo>
                        <a:pt x="282" y="74"/>
                      </a:lnTo>
                      <a:lnTo>
                        <a:pt x="284" y="76"/>
                      </a:lnTo>
                      <a:lnTo>
                        <a:pt x="284" y="77"/>
                      </a:lnTo>
                      <a:lnTo>
                        <a:pt x="284" y="78"/>
                      </a:lnTo>
                      <a:lnTo>
                        <a:pt x="284" y="77"/>
                      </a:lnTo>
                      <a:lnTo>
                        <a:pt x="284" y="76"/>
                      </a:lnTo>
                      <a:lnTo>
                        <a:pt x="284" y="74"/>
                      </a:lnTo>
                      <a:lnTo>
                        <a:pt x="282" y="71"/>
                      </a:lnTo>
                      <a:lnTo>
                        <a:pt x="282" y="67"/>
                      </a:lnTo>
                      <a:lnTo>
                        <a:pt x="282" y="63"/>
                      </a:lnTo>
                      <a:lnTo>
                        <a:pt x="282" y="58"/>
                      </a:lnTo>
                      <a:lnTo>
                        <a:pt x="284" y="53"/>
                      </a:lnTo>
                      <a:lnTo>
                        <a:pt x="287" y="49"/>
                      </a:lnTo>
                      <a:lnTo>
                        <a:pt x="292" y="46"/>
                      </a:lnTo>
                      <a:lnTo>
                        <a:pt x="295" y="45"/>
                      </a:lnTo>
                      <a:lnTo>
                        <a:pt x="299" y="44"/>
                      </a:lnTo>
                      <a:lnTo>
                        <a:pt x="303" y="43"/>
                      </a:lnTo>
                      <a:lnTo>
                        <a:pt x="308" y="43"/>
                      </a:lnTo>
                      <a:lnTo>
                        <a:pt x="310" y="43"/>
                      </a:lnTo>
                      <a:lnTo>
                        <a:pt x="312" y="44"/>
                      </a:lnTo>
                      <a:lnTo>
                        <a:pt x="314" y="45"/>
                      </a:lnTo>
                      <a:lnTo>
                        <a:pt x="315" y="47"/>
                      </a:lnTo>
                      <a:lnTo>
                        <a:pt x="317" y="50"/>
                      </a:lnTo>
                      <a:lnTo>
                        <a:pt x="319" y="55"/>
                      </a:lnTo>
                      <a:lnTo>
                        <a:pt x="320" y="60"/>
                      </a:lnTo>
                      <a:lnTo>
                        <a:pt x="321" y="65"/>
                      </a:lnTo>
                      <a:lnTo>
                        <a:pt x="322" y="70"/>
                      </a:lnTo>
                      <a:lnTo>
                        <a:pt x="324" y="75"/>
                      </a:lnTo>
                      <a:lnTo>
                        <a:pt x="326" y="59"/>
                      </a:lnTo>
                      <a:lnTo>
                        <a:pt x="329" y="43"/>
                      </a:lnTo>
                      <a:lnTo>
                        <a:pt x="331" y="27"/>
                      </a:lnTo>
                      <a:lnTo>
                        <a:pt x="332" y="11"/>
                      </a:lnTo>
                      <a:lnTo>
                        <a:pt x="332" y="10"/>
                      </a:lnTo>
                      <a:lnTo>
                        <a:pt x="332" y="9"/>
                      </a:lnTo>
                      <a:lnTo>
                        <a:pt x="331" y="10"/>
                      </a:lnTo>
                      <a:lnTo>
                        <a:pt x="331" y="12"/>
                      </a:lnTo>
                      <a:lnTo>
                        <a:pt x="331" y="13"/>
                      </a:lnTo>
                      <a:lnTo>
                        <a:pt x="329" y="17"/>
                      </a:lnTo>
                      <a:lnTo>
                        <a:pt x="328" y="22"/>
                      </a:lnTo>
                      <a:lnTo>
                        <a:pt x="327" y="27"/>
                      </a:lnTo>
                      <a:lnTo>
                        <a:pt x="326" y="31"/>
                      </a:lnTo>
                      <a:lnTo>
                        <a:pt x="324" y="33"/>
                      </a:lnTo>
                      <a:lnTo>
                        <a:pt x="324" y="35"/>
                      </a:lnTo>
                      <a:lnTo>
                        <a:pt x="322" y="38"/>
                      </a:lnTo>
                      <a:lnTo>
                        <a:pt x="319" y="42"/>
                      </a:lnTo>
                      <a:lnTo>
                        <a:pt x="312" y="48"/>
                      </a:lnTo>
                      <a:lnTo>
                        <a:pt x="309" y="51"/>
                      </a:lnTo>
                      <a:lnTo>
                        <a:pt x="307" y="54"/>
                      </a:lnTo>
                      <a:lnTo>
                        <a:pt x="307" y="56"/>
                      </a:lnTo>
                      <a:lnTo>
                        <a:pt x="308" y="59"/>
                      </a:lnTo>
                      <a:lnTo>
                        <a:pt x="310" y="60"/>
                      </a:lnTo>
                      <a:lnTo>
                        <a:pt x="311" y="61"/>
                      </a:lnTo>
                      <a:lnTo>
                        <a:pt x="313" y="62"/>
                      </a:lnTo>
                      <a:lnTo>
                        <a:pt x="315" y="62"/>
                      </a:lnTo>
                      <a:lnTo>
                        <a:pt x="319" y="61"/>
                      </a:lnTo>
                      <a:lnTo>
                        <a:pt x="323" y="59"/>
                      </a:lnTo>
                      <a:lnTo>
                        <a:pt x="327" y="57"/>
                      </a:lnTo>
                      <a:lnTo>
                        <a:pt x="331" y="55"/>
                      </a:lnTo>
                      <a:lnTo>
                        <a:pt x="336" y="53"/>
                      </a:lnTo>
                      <a:lnTo>
                        <a:pt x="340" y="51"/>
                      </a:lnTo>
                      <a:lnTo>
                        <a:pt x="336" y="54"/>
                      </a:lnTo>
                      <a:lnTo>
                        <a:pt x="332" y="58"/>
                      </a:lnTo>
                      <a:lnTo>
                        <a:pt x="329" y="62"/>
                      </a:lnTo>
                      <a:lnTo>
                        <a:pt x="325" y="66"/>
                      </a:lnTo>
                      <a:lnTo>
                        <a:pt x="321" y="69"/>
                      </a:lnTo>
                      <a:lnTo>
                        <a:pt x="317" y="72"/>
                      </a:lnTo>
                      <a:lnTo>
                        <a:pt x="313" y="74"/>
                      </a:lnTo>
                      <a:lnTo>
                        <a:pt x="311" y="75"/>
                      </a:lnTo>
                      <a:lnTo>
                        <a:pt x="308" y="75"/>
                      </a:lnTo>
                      <a:lnTo>
                        <a:pt x="306" y="75"/>
                      </a:lnTo>
                      <a:lnTo>
                        <a:pt x="305" y="74"/>
                      </a:lnTo>
                      <a:lnTo>
                        <a:pt x="304" y="73"/>
                      </a:lnTo>
                      <a:lnTo>
                        <a:pt x="302" y="71"/>
                      </a:lnTo>
                      <a:lnTo>
                        <a:pt x="301" y="67"/>
                      </a:lnTo>
                      <a:lnTo>
                        <a:pt x="300" y="63"/>
                      </a:lnTo>
                      <a:lnTo>
                        <a:pt x="299" y="59"/>
                      </a:lnTo>
                      <a:lnTo>
                        <a:pt x="297" y="55"/>
                      </a:lnTo>
                      <a:lnTo>
                        <a:pt x="296" y="53"/>
                      </a:lnTo>
                      <a:lnTo>
                        <a:pt x="295" y="52"/>
                      </a:lnTo>
                      <a:lnTo>
                        <a:pt x="294" y="51"/>
                      </a:lnTo>
                      <a:lnTo>
                        <a:pt x="292" y="51"/>
                      </a:lnTo>
                      <a:lnTo>
                        <a:pt x="289" y="51"/>
                      </a:lnTo>
                      <a:lnTo>
                        <a:pt x="287" y="52"/>
                      </a:lnTo>
                      <a:lnTo>
                        <a:pt x="283" y="54"/>
                      </a:lnTo>
                      <a:lnTo>
                        <a:pt x="279" y="57"/>
                      </a:lnTo>
                      <a:lnTo>
                        <a:pt x="276" y="60"/>
                      </a:lnTo>
                      <a:lnTo>
                        <a:pt x="272" y="64"/>
                      </a:lnTo>
                      <a:lnTo>
                        <a:pt x="268" y="68"/>
                      </a:lnTo>
                      <a:lnTo>
                        <a:pt x="264" y="72"/>
                      </a:lnTo>
                      <a:lnTo>
                        <a:pt x="260" y="75"/>
                      </a:lnTo>
                      <a:lnTo>
                        <a:pt x="258" y="70"/>
                      </a:lnTo>
                      <a:lnTo>
                        <a:pt x="257" y="64"/>
                      </a:lnTo>
                      <a:lnTo>
                        <a:pt x="256" y="58"/>
                      </a:lnTo>
                      <a:lnTo>
                        <a:pt x="255" y="52"/>
                      </a:lnTo>
                      <a:lnTo>
                        <a:pt x="254" y="47"/>
                      </a:lnTo>
                      <a:lnTo>
                        <a:pt x="251" y="42"/>
                      </a:lnTo>
                      <a:lnTo>
                        <a:pt x="249" y="38"/>
                      </a:lnTo>
                      <a:lnTo>
                        <a:pt x="247" y="36"/>
                      </a:lnTo>
                      <a:lnTo>
                        <a:pt x="244" y="35"/>
                      </a:lnTo>
                      <a:lnTo>
                        <a:pt x="239" y="33"/>
                      </a:lnTo>
                      <a:lnTo>
                        <a:pt x="234" y="33"/>
                      </a:lnTo>
                      <a:lnTo>
                        <a:pt x="229" y="33"/>
                      </a:lnTo>
                      <a:lnTo>
                        <a:pt x="225" y="34"/>
                      </a:lnTo>
                      <a:lnTo>
                        <a:pt x="220" y="36"/>
                      </a:lnTo>
                      <a:lnTo>
                        <a:pt x="217" y="38"/>
                      </a:lnTo>
                      <a:lnTo>
                        <a:pt x="213" y="41"/>
                      </a:lnTo>
                      <a:lnTo>
                        <a:pt x="209" y="45"/>
                      </a:lnTo>
                      <a:lnTo>
                        <a:pt x="203" y="52"/>
                      </a:lnTo>
                      <a:lnTo>
                        <a:pt x="197" y="61"/>
                      </a:lnTo>
                      <a:lnTo>
                        <a:pt x="192" y="68"/>
                      </a:lnTo>
                      <a:lnTo>
                        <a:pt x="190" y="72"/>
                      </a:lnTo>
                      <a:lnTo>
                        <a:pt x="188" y="75"/>
                      </a:lnTo>
                      <a:lnTo>
                        <a:pt x="176" y="71"/>
                      </a:lnTo>
                      <a:lnTo>
                        <a:pt x="166" y="68"/>
                      </a:lnTo>
                      <a:lnTo>
                        <a:pt x="162" y="66"/>
                      </a:lnTo>
                      <a:lnTo>
                        <a:pt x="157" y="66"/>
                      </a:lnTo>
                      <a:lnTo>
                        <a:pt x="153" y="65"/>
                      </a:lnTo>
                      <a:lnTo>
                        <a:pt x="148" y="65"/>
                      </a:lnTo>
                      <a:lnTo>
                        <a:pt x="144" y="65"/>
                      </a:lnTo>
                      <a:lnTo>
                        <a:pt x="139" y="66"/>
                      </a:lnTo>
                      <a:lnTo>
                        <a:pt x="134" y="67"/>
                      </a:lnTo>
                      <a:lnTo>
                        <a:pt x="128" y="69"/>
                      </a:lnTo>
                      <a:lnTo>
                        <a:pt x="122" y="71"/>
                      </a:lnTo>
                      <a:lnTo>
                        <a:pt x="115" y="75"/>
                      </a:lnTo>
                      <a:lnTo>
                        <a:pt x="108" y="78"/>
                      </a:lnTo>
                      <a:lnTo>
                        <a:pt x="100" y="83"/>
                      </a:lnTo>
                      <a:lnTo>
                        <a:pt x="98" y="84"/>
                      </a:lnTo>
                      <a:lnTo>
                        <a:pt x="97" y="86"/>
                      </a:lnTo>
                      <a:lnTo>
                        <a:pt x="95" y="88"/>
                      </a:lnTo>
                      <a:lnTo>
                        <a:pt x="95" y="91"/>
                      </a:lnTo>
                      <a:lnTo>
                        <a:pt x="93" y="96"/>
                      </a:lnTo>
                      <a:lnTo>
                        <a:pt x="93" y="101"/>
                      </a:lnTo>
                      <a:lnTo>
                        <a:pt x="92" y="107"/>
                      </a:lnTo>
                      <a:lnTo>
                        <a:pt x="91" y="109"/>
                      </a:lnTo>
                      <a:lnTo>
                        <a:pt x="90" y="111"/>
                      </a:lnTo>
                      <a:lnTo>
                        <a:pt x="89" y="113"/>
                      </a:lnTo>
                      <a:lnTo>
                        <a:pt x="88" y="114"/>
                      </a:lnTo>
                      <a:lnTo>
                        <a:pt x="86" y="115"/>
                      </a:lnTo>
                      <a:lnTo>
                        <a:pt x="84" y="115"/>
                      </a:lnTo>
                      <a:lnTo>
                        <a:pt x="82" y="115"/>
                      </a:lnTo>
                      <a:lnTo>
                        <a:pt x="81" y="114"/>
                      </a:lnTo>
                      <a:lnTo>
                        <a:pt x="80" y="113"/>
                      </a:lnTo>
                      <a:lnTo>
                        <a:pt x="80" y="112"/>
                      </a:lnTo>
                      <a:lnTo>
                        <a:pt x="81" y="108"/>
                      </a:lnTo>
                      <a:lnTo>
                        <a:pt x="83" y="103"/>
                      </a:lnTo>
                      <a:lnTo>
                        <a:pt x="85" y="98"/>
                      </a:lnTo>
                      <a:lnTo>
                        <a:pt x="88" y="93"/>
                      </a:lnTo>
                      <a:lnTo>
                        <a:pt x="90" y="88"/>
                      </a:lnTo>
                      <a:lnTo>
                        <a:pt x="92" y="83"/>
                      </a:lnTo>
                      <a:lnTo>
                        <a:pt x="95" y="88"/>
                      </a:lnTo>
                      <a:lnTo>
                        <a:pt x="97" y="93"/>
                      </a:lnTo>
                      <a:lnTo>
                        <a:pt x="100" y="97"/>
                      </a:lnTo>
                      <a:lnTo>
                        <a:pt x="102" y="103"/>
                      </a:lnTo>
                      <a:lnTo>
                        <a:pt x="105" y="107"/>
                      </a:lnTo>
                      <a:lnTo>
                        <a:pt x="108" y="111"/>
                      </a:lnTo>
                      <a:lnTo>
                        <a:pt x="112" y="113"/>
                      </a:lnTo>
                      <a:lnTo>
                        <a:pt x="114" y="114"/>
                      </a:lnTo>
                      <a:lnTo>
                        <a:pt x="116" y="115"/>
                      </a:lnTo>
                      <a:lnTo>
                        <a:pt x="129" y="117"/>
                      </a:lnTo>
                      <a:lnTo>
                        <a:pt x="139" y="118"/>
                      </a:lnTo>
                      <a:lnTo>
                        <a:pt x="149" y="119"/>
                      </a:lnTo>
                      <a:lnTo>
                        <a:pt x="157" y="119"/>
                      </a:lnTo>
                      <a:lnTo>
                        <a:pt x="164" y="119"/>
                      </a:lnTo>
                      <a:lnTo>
                        <a:pt x="169" y="117"/>
                      </a:lnTo>
                      <a:lnTo>
                        <a:pt x="174" y="116"/>
                      </a:lnTo>
                      <a:lnTo>
                        <a:pt x="178" y="113"/>
                      </a:lnTo>
                      <a:lnTo>
                        <a:pt x="181" y="110"/>
                      </a:lnTo>
                      <a:lnTo>
                        <a:pt x="184" y="107"/>
                      </a:lnTo>
                      <a:lnTo>
                        <a:pt x="186" y="103"/>
                      </a:lnTo>
                      <a:lnTo>
                        <a:pt x="189" y="99"/>
                      </a:lnTo>
                      <a:lnTo>
                        <a:pt x="190" y="94"/>
                      </a:lnTo>
                      <a:lnTo>
                        <a:pt x="192" y="88"/>
                      </a:lnTo>
                      <a:lnTo>
                        <a:pt x="194" y="82"/>
                      </a:lnTo>
                      <a:lnTo>
                        <a:pt x="196" y="75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1" name="Line 16"/>
                <p:cNvSpPr>
                  <a:spLocks noChangeShapeType="1"/>
                </p:cNvSpPr>
                <p:nvPr/>
              </p:nvSpPr>
              <p:spPr bwMode="auto">
                <a:xfrm>
                  <a:off x="2544" y="1056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6191" name="Picture 17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" y="840"/>
                <a:ext cx="318" cy="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192" name="Freeform 18"/>
              <p:cNvSpPr>
                <a:spLocks/>
              </p:cNvSpPr>
              <p:nvPr/>
            </p:nvSpPr>
            <p:spPr bwMode="auto">
              <a:xfrm>
                <a:off x="243" y="1347"/>
                <a:ext cx="277" cy="229"/>
              </a:xfrm>
              <a:custGeom>
                <a:avLst/>
                <a:gdLst>
                  <a:gd name="T0" fmla="*/ 37 w 277"/>
                  <a:gd name="T1" fmla="*/ 187 h 229"/>
                  <a:gd name="T2" fmla="*/ 65 w 277"/>
                  <a:gd name="T3" fmla="*/ 131 h 229"/>
                  <a:gd name="T4" fmla="*/ 85 w 277"/>
                  <a:gd name="T5" fmla="*/ 70 h 229"/>
                  <a:gd name="T6" fmla="*/ 112 w 277"/>
                  <a:gd name="T7" fmla="*/ 54 h 229"/>
                  <a:gd name="T8" fmla="*/ 150 w 277"/>
                  <a:gd name="T9" fmla="*/ 79 h 229"/>
                  <a:gd name="T10" fmla="*/ 163 w 277"/>
                  <a:gd name="T11" fmla="*/ 83 h 229"/>
                  <a:gd name="T12" fmla="*/ 153 w 277"/>
                  <a:gd name="T13" fmla="*/ 64 h 229"/>
                  <a:gd name="T14" fmla="*/ 128 w 277"/>
                  <a:gd name="T15" fmla="*/ 112 h 229"/>
                  <a:gd name="T16" fmla="*/ 116 w 277"/>
                  <a:gd name="T17" fmla="*/ 70 h 229"/>
                  <a:gd name="T18" fmla="*/ 77 w 277"/>
                  <a:gd name="T19" fmla="*/ 91 h 229"/>
                  <a:gd name="T20" fmla="*/ 38 w 277"/>
                  <a:gd name="T21" fmla="*/ 179 h 229"/>
                  <a:gd name="T22" fmla="*/ 31 w 277"/>
                  <a:gd name="T23" fmla="*/ 220 h 229"/>
                  <a:gd name="T24" fmla="*/ 49 w 277"/>
                  <a:gd name="T25" fmla="*/ 227 h 229"/>
                  <a:gd name="T26" fmla="*/ 108 w 277"/>
                  <a:gd name="T27" fmla="*/ 219 h 229"/>
                  <a:gd name="T28" fmla="*/ 164 w 277"/>
                  <a:gd name="T29" fmla="*/ 212 h 229"/>
                  <a:gd name="T30" fmla="*/ 173 w 277"/>
                  <a:gd name="T31" fmla="*/ 184 h 229"/>
                  <a:gd name="T32" fmla="*/ 190 w 277"/>
                  <a:gd name="T33" fmla="*/ 105 h 229"/>
                  <a:gd name="T34" fmla="*/ 208 w 277"/>
                  <a:gd name="T35" fmla="*/ 209 h 229"/>
                  <a:gd name="T36" fmla="*/ 202 w 277"/>
                  <a:gd name="T37" fmla="*/ 187 h 229"/>
                  <a:gd name="T38" fmla="*/ 166 w 277"/>
                  <a:gd name="T39" fmla="*/ 156 h 229"/>
                  <a:gd name="T40" fmla="*/ 76 w 277"/>
                  <a:gd name="T41" fmla="*/ 159 h 229"/>
                  <a:gd name="T42" fmla="*/ 49 w 277"/>
                  <a:gd name="T43" fmla="*/ 190 h 229"/>
                  <a:gd name="T44" fmla="*/ 62 w 277"/>
                  <a:gd name="T45" fmla="*/ 190 h 229"/>
                  <a:gd name="T46" fmla="*/ 112 w 277"/>
                  <a:gd name="T47" fmla="*/ 179 h 229"/>
                  <a:gd name="T48" fmla="*/ 172 w 277"/>
                  <a:gd name="T49" fmla="*/ 180 h 229"/>
                  <a:gd name="T50" fmla="*/ 217 w 277"/>
                  <a:gd name="T51" fmla="*/ 141 h 229"/>
                  <a:gd name="T52" fmla="*/ 230 w 277"/>
                  <a:gd name="T53" fmla="*/ 121 h 229"/>
                  <a:gd name="T54" fmla="*/ 253 w 277"/>
                  <a:gd name="T55" fmla="*/ 153 h 229"/>
                  <a:gd name="T56" fmla="*/ 264 w 277"/>
                  <a:gd name="T57" fmla="*/ 168 h 229"/>
                  <a:gd name="T58" fmla="*/ 272 w 277"/>
                  <a:gd name="T59" fmla="*/ 120 h 229"/>
                  <a:gd name="T60" fmla="*/ 233 w 277"/>
                  <a:gd name="T61" fmla="*/ 100 h 229"/>
                  <a:gd name="T62" fmla="*/ 185 w 277"/>
                  <a:gd name="T63" fmla="*/ 29 h 229"/>
                  <a:gd name="T64" fmla="*/ 109 w 277"/>
                  <a:gd name="T65" fmla="*/ 1 h 229"/>
                  <a:gd name="T66" fmla="*/ 87 w 277"/>
                  <a:gd name="T67" fmla="*/ 14 h 229"/>
                  <a:gd name="T68" fmla="*/ 118 w 277"/>
                  <a:gd name="T69" fmla="*/ 57 h 229"/>
                  <a:gd name="T70" fmla="*/ 174 w 277"/>
                  <a:gd name="T71" fmla="*/ 110 h 229"/>
                  <a:gd name="T72" fmla="*/ 200 w 277"/>
                  <a:gd name="T73" fmla="*/ 100 h 229"/>
                  <a:gd name="T74" fmla="*/ 177 w 277"/>
                  <a:gd name="T75" fmla="*/ 86 h 229"/>
                  <a:gd name="T76" fmla="*/ 85 w 277"/>
                  <a:gd name="T77" fmla="*/ 112 h 229"/>
                  <a:gd name="T78" fmla="*/ 7 w 277"/>
                  <a:gd name="T79" fmla="*/ 141 h 229"/>
                  <a:gd name="T80" fmla="*/ 31 w 277"/>
                  <a:gd name="T81" fmla="*/ 146 h 229"/>
                  <a:gd name="T82" fmla="*/ 47 w 277"/>
                  <a:gd name="T83" fmla="*/ 169 h 229"/>
                  <a:gd name="T84" fmla="*/ 40 w 277"/>
                  <a:gd name="T85" fmla="*/ 168 h 229"/>
                  <a:gd name="T86" fmla="*/ 49 w 277"/>
                  <a:gd name="T87" fmla="*/ 110 h 229"/>
                  <a:gd name="T88" fmla="*/ 61 w 277"/>
                  <a:gd name="T89" fmla="*/ 119 h 229"/>
                  <a:gd name="T90" fmla="*/ 77 w 277"/>
                  <a:gd name="T91" fmla="*/ 140 h 229"/>
                  <a:gd name="T92" fmla="*/ 98 w 277"/>
                  <a:gd name="T93" fmla="*/ 169 h 229"/>
                  <a:gd name="T94" fmla="*/ 119 w 277"/>
                  <a:gd name="T95" fmla="*/ 163 h 229"/>
                  <a:gd name="T96" fmla="*/ 144 w 277"/>
                  <a:gd name="T97" fmla="*/ 128 h 229"/>
                  <a:gd name="T98" fmla="*/ 180 w 277"/>
                  <a:gd name="T99" fmla="*/ 135 h 229"/>
                  <a:gd name="T100" fmla="*/ 207 w 277"/>
                  <a:gd name="T101" fmla="*/ 119 h 229"/>
                  <a:gd name="T102" fmla="*/ 237 w 277"/>
                  <a:gd name="T103" fmla="*/ 160 h 229"/>
                  <a:gd name="T104" fmla="*/ 220 w 277"/>
                  <a:gd name="T105" fmla="*/ 176 h 229"/>
                  <a:gd name="T106" fmla="*/ 219 w 277"/>
                  <a:gd name="T107" fmla="*/ 177 h 229"/>
                  <a:gd name="T108" fmla="*/ 244 w 277"/>
                  <a:gd name="T109" fmla="*/ 167 h 229"/>
                  <a:gd name="T110" fmla="*/ 232 w 277"/>
                  <a:gd name="T111" fmla="*/ 128 h 2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7" h="229">
                    <a:moveTo>
                      <a:pt x="8" y="224"/>
                    </a:moveTo>
                    <a:lnTo>
                      <a:pt x="13" y="220"/>
                    </a:lnTo>
                    <a:lnTo>
                      <a:pt x="17" y="218"/>
                    </a:lnTo>
                    <a:lnTo>
                      <a:pt x="23" y="211"/>
                    </a:lnTo>
                    <a:lnTo>
                      <a:pt x="28" y="205"/>
                    </a:lnTo>
                    <a:lnTo>
                      <a:pt x="32" y="199"/>
                    </a:lnTo>
                    <a:lnTo>
                      <a:pt x="35" y="193"/>
                    </a:lnTo>
                    <a:lnTo>
                      <a:pt x="37" y="187"/>
                    </a:lnTo>
                    <a:lnTo>
                      <a:pt x="40" y="174"/>
                    </a:lnTo>
                    <a:lnTo>
                      <a:pt x="42" y="168"/>
                    </a:lnTo>
                    <a:lnTo>
                      <a:pt x="44" y="162"/>
                    </a:lnTo>
                    <a:lnTo>
                      <a:pt x="46" y="156"/>
                    </a:lnTo>
                    <a:lnTo>
                      <a:pt x="50" y="149"/>
                    </a:lnTo>
                    <a:lnTo>
                      <a:pt x="55" y="142"/>
                    </a:lnTo>
                    <a:lnTo>
                      <a:pt x="61" y="135"/>
                    </a:lnTo>
                    <a:lnTo>
                      <a:pt x="65" y="131"/>
                    </a:lnTo>
                    <a:lnTo>
                      <a:pt x="69" y="127"/>
                    </a:lnTo>
                    <a:lnTo>
                      <a:pt x="75" y="124"/>
                    </a:lnTo>
                    <a:lnTo>
                      <a:pt x="80" y="120"/>
                    </a:lnTo>
                    <a:lnTo>
                      <a:pt x="82" y="107"/>
                    </a:lnTo>
                    <a:lnTo>
                      <a:pt x="83" y="96"/>
                    </a:lnTo>
                    <a:lnTo>
                      <a:pt x="84" y="86"/>
                    </a:lnTo>
                    <a:lnTo>
                      <a:pt x="85" y="77"/>
                    </a:lnTo>
                    <a:lnTo>
                      <a:pt x="85" y="70"/>
                    </a:lnTo>
                    <a:lnTo>
                      <a:pt x="86" y="64"/>
                    </a:lnTo>
                    <a:lnTo>
                      <a:pt x="88" y="59"/>
                    </a:lnTo>
                    <a:lnTo>
                      <a:pt x="90" y="56"/>
                    </a:lnTo>
                    <a:lnTo>
                      <a:pt x="92" y="53"/>
                    </a:lnTo>
                    <a:lnTo>
                      <a:pt x="95" y="52"/>
                    </a:lnTo>
                    <a:lnTo>
                      <a:pt x="100" y="52"/>
                    </a:lnTo>
                    <a:lnTo>
                      <a:pt x="105" y="52"/>
                    </a:lnTo>
                    <a:lnTo>
                      <a:pt x="112" y="54"/>
                    </a:lnTo>
                    <a:lnTo>
                      <a:pt x="121" y="57"/>
                    </a:lnTo>
                    <a:lnTo>
                      <a:pt x="126" y="58"/>
                    </a:lnTo>
                    <a:lnTo>
                      <a:pt x="132" y="60"/>
                    </a:lnTo>
                    <a:lnTo>
                      <a:pt x="137" y="62"/>
                    </a:lnTo>
                    <a:lnTo>
                      <a:pt x="144" y="64"/>
                    </a:lnTo>
                    <a:lnTo>
                      <a:pt x="146" y="67"/>
                    </a:lnTo>
                    <a:lnTo>
                      <a:pt x="147" y="71"/>
                    </a:lnTo>
                    <a:lnTo>
                      <a:pt x="150" y="79"/>
                    </a:lnTo>
                    <a:lnTo>
                      <a:pt x="152" y="83"/>
                    </a:lnTo>
                    <a:lnTo>
                      <a:pt x="154" y="86"/>
                    </a:lnTo>
                    <a:lnTo>
                      <a:pt x="157" y="87"/>
                    </a:lnTo>
                    <a:lnTo>
                      <a:pt x="160" y="88"/>
                    </a:lnTo>
                    <a:lnTo>
                      <a:pt x="161" y="88"/>
                    </a:lnTo>
                    <a:lnTo>
                      <a:pt x="162" y="87"/>
                    </a:lnTo>
                    <a:lnTo>
                      <a:pt x="163" y="86"/>
                    </a:lnTo>
                    <a:lnTo>
                      <a:pt x="163" y="83"/>
                    </a:lnTo>
                    <a:lnTo>
                      <a:pt x="163" y="79"/>
                    </a:lnTo>
                    <a:lnTo>
                      <a:pt x="162" y="74"/>
                    </a:lnTo>
                    <a:lnTo>
                      <a:pt x="160" y="70"/>
                    </a:lnTo>
                    <a:lnTo>
                      <a:pt x="159" y="67"/>
                    </a:lnTo>
                    <a:lnTo>
                      <a:pt x="157" y="66"/>
                    </a:lnTo>
                    <a:lnTo>
                      <a:pt x="156" y="65"/>
                    </a:lnTo>
                    <a:lnTo>
                      <a:pt x="155" y="64"/>
                    </a:lnTo>
                    <a:lnTo>
                      <a:pt x="153" y="64"/>
                    </a:lnTo>
                    <a:lnTo>
                      <a:pt x="152" y="64"/>
                    </a:lnTo>
                    <a:lnTo>
                      <a:pt x="147" y="69"/>
                    </a:lnTo>
                    <a:lnTo>
                      <a:pt x="143" y="74"/>
                    </a:lnTo>
                    <a:lnTo>
                      <a:pt x="140" y="80"/>
                    </a:lnTo>
                    <a:lnTo>
                      <a:pt x="138" y="86"/>
                    </a:lnTo>
                    <a:lnTo>
                      <a:pt x="133" y="99"/>
                    </a:lnTo>
                    <a:lnTo>
                      <a:pt x="131" y="106"/>
                    </a:lnTo>
                    <a:lnTo>
                      <a:pt x="128" y="112"/>
                    </a:lnTo>
                    <a:lnTo>
                      <a:pt x="127" y="107"/>
                    </a:lnTo>
                    <a:lnTo>
                      <a:pt x="127" y="101"/>
                    </a:lnTo>
                    <a:lnTo>
                      <a:pt x="127" y="90"/>
                    </a:lnTo>
                    <a:lnTo>
                      <a:pt x="126" y="85"/>
                    </a:lnTo>
                    <a:lnTo>
                      <a:pt x="126" y="80"/>
                    </a:lnTo>
                    <a:lnTo>
                      <a:pt x="123" y="75"/>
                    </a:lnTo>
                    <a:lnTo>
                      <a:pt x="120" y="72"/>
                    </a:lnTo>
                    <a:lnTo>
                      <a:pt x="116" y="70"/>
                    </a:lnTo>
                    <a:lnTo>
                      <a:pt x="112" y="69"/>
                    </a:lnTo>
                    <a:lnTo>
                      <a:pt x="108" y="70"/>
                    </a:lnTo>
                    <a:lnTo>
                      <a:pt x="104" y="71"/>
                    </a:lnTo>
                    <a:lnTo>
                      <a:pt x="100" y="73"/>
                    </a:lnTo>
                    <a:lnTo>
                      <a:pt x="95" y="75"/>
                    </a:lnTo>
                    <a:lnTo>
                      <a:pt x="88" y="80"/>
                    </a:lnTo>
                    <a:lnTo>
                      <a:pt x="82" y="85"/>
                    </a:lnTo>
                    <a:lnTo>
                      <a:pt x="77" y="91"/>
                    </a:lnTo>
                    <a:lnTo>
                      <a:pt x="67" y="103"/>
                    </a:lnTo>
                    <a:lnTo>
                      <a:pt x="58" y="116"/>
                    </a:lnTo>
                    <a:lnTo>
                      <a:pt x="48" y="128"/>
                    </a:lnTo>
                    <a:lnTo>
                      <a:pt x="46" y="140"/>
                    </a:lnTo>
                    <a:lnTo>
                      <a:pt x="44" y="151"/>
                    </a:lnTo>
                    <a:lnTo>
                      <a:pt x="42" y="161"/>
                    </a:lnTo>
                    <a:lnTo>
                      <a:pt x="40" y="170"/>
                    </a:lnTo>
                    <a:lnTo>
                      <a:pt x="38" y="179"/>
                    </a:lnTo>
                    <a:lnTo>
                      <a:pt x="36" y="187"/>
                    </a:lnTo>
                    <a:lnTo>
                      <a:pt x="35" y="193"/>
                    </a:lnTo>
                    <a:lnTo>
                      <a:pt x="34" y="199"/>
                    </a:lnTo>
                    <a:lnTo>
                      <a:pt x="33" y="205"/>
                    </a:lnTo>
                    <a:lnTo>
                      <a:pt x="32" y="209"/>
                    </a:lnTo>
                    <a:lnTo>
                      <a:pt x="31" y="213"/>
                    </a:lnTo>
                    <a:lnTo>
                      <a:pt x="31" y="217"/>
                    </a:lnTo>
                    <a:lnTo>
                      <a:pt x="31" y="220"/>
                    </a:lnTo>
                    <a:lnTo>
                      <a:pt x="32" y="222"/>
                    </a:lnTo>
                    <a:lnTo>
                      <a:pt x="33" y="224"/>
                    </a:lnTo>
                    <a:lnTo>
                      <a:pt x="34" y="226"/>
                    </a:lnTo>
                    <a:lnTo>
                      <a:pt x="36" y="227"/>
                    </a:lnTo>
                    <a:lnTo>
                      <a:pt x="38" y="227"/>
                    </a:lnTo>
                    <a:lnTo>
                      <a:pt x="41" y="228"/>
                    </a:lnTo>
                    <a:lnTo>
                      <a:pt x="44" y="228"/>
                    </a:lnTo>
                    <a:lnTo>
                      <a:pt x="49" y="227"/>
                    </a:lnTo>
                    <a:lnTo>
                      <a:pt x="53" y="227"/>
                    </a:lnTo>
                    <a:lnTo>
                      <a:pt x="59" y="226"/>
                    </a:lnTo>
                    <a:lnTo>
                      <a:pt x="65" y="225"/>
                    </a:lnTo>
                    <a:lnTo>
                      <a:pt x="72" y="224"/>
                    </a:lnTo>
                    <a:lnTo>
                      <a:pt x="80" y="223"/>
                    </a:lnTo>
                    <a:lnTo>
                      <a:pt x="88" y="222"/>
                    </a:lnTo>
                    <a:lnTo>
                      <a:pt x="98" y="220"/>
                    </a:lnTo>
                    <a:lnTo>
                      <a:pt x="108" y="219"/>
                    </a:lnTo>
                    <a:lnTo>
                      <a:pt x="119" y="218"/>
                    </a:lnTo>
                    <a:lnTo>
                      <a:pt x="131" y="217"/>
                    </a:lnTo>
                    <a:lnTo>
                      <a:pt x="144" y="216"/>
                    </a:lnTo>
                    <a:lnTo>
                      <a:pt x="147" y="215"/>
                    </a:lnTo>
                    <a:lnTo>
                      <a:pt x="151" y="215"/>
                    </a:lnTo>
                    <a:lnTo>
                      <a:pt x="158" y="214"/>
                    </a:lnTo>
                    <a:lnTo>
                      <a:pt x="160" y="213"/>
                    </a:lnTo>
                    <a:lnTo>
                      <a:pt x="164" y="212"/>
                    </a:lnTo>
                    <a:lnTo>
                      <a:pt x="166" y="210"/>
                    </a:lnTo>
                    <a:lnTo>
                      <a:pt x="168" y="208"/>
                    </a:lnTo>
                    <a:lnTo>
                      <a:pt x="169" y="206"/>
                    </a:lnTo>
                    <a:lnTo>
                      <a:pt x="169" y="205"/>
                    </a:lnTo>
                    <a:lnTo>
                      <a:pt x="169" y="203"/>
                    </a:lnTo>
                    <a:lnTo>
                      <a:pt x="170" y="198"/>
                    </a:lnTo>
                    <a:lnTo>
                      <a:pt x="172" y="191"/>
                    </a:lnTo>
                    <a:lnTo>
                      <a:pt x="173" y="184"/>
                    </a:lnTo>
                    <a:lnTo>
                      <a:pt x="175" y="175"/>
                    </a:lnTo>
                    <a:lnTo>
                      <a:pt x="177" y="166"/>
                    </a:lnTo>
                    <a:lnTo>
                      <a:pt x="179" y="156"/>
                    </a:lnTo>
                    <a:lnTo>
                      <a:pt x="183" y="137"/>
                    </a:lnTo>
                    <a:lnTo>
                      <a:pt x="185" y="128"/>
                    </a:lnTo>
                    <a:lnTo>
                      <a:pt x="187" y="119"/>
                    </a:lnTo>
                    <a:lnTo>
                      <a:pt x="188" y="112"/>
                    </a:lnTo>
                    <a:lnTo>
                      <a:pt x="190" y="105"/>
                    </a:lnTo>
                    <a:lnTo>
                      <a:pt x="191" y="100"/>
                    </a:lnTo>
                    <a:lnTo>
                      <a:pt x="192" y="98"/>
                    </a:lnTo>
                    <a:lnTo>
                      <a:pt x="192" y="96"/>
                    </a:lnTo>
                    <a:lnTo>
                      <a:pt x="196" y="124"/>
                    </a:lnTo>
                    <a:lnTo>
                      <a:pt x="201" y="152"/>
                    </a:lnTo>
                    <a:lnTo>
                      <a:pt x="205" y="180"/>
                    </a:lnTo>
                    <a:lnTo>
                      <a:pt x="208" y="208"/>
                    </a:lnTo>
                    <a:lnTo>
                      <a:pt x="208" y="209"/>
                    </a:lnTo>
                    <a:lnTo>
                      <a:pt x="208" y="210"/>
                    </a:lnTo>
                    <a:lnTo>
                      <a:pt x="208" y="209"/>
                    </a:lnTo>
                    <a:lnTo>
                      <a:pt x="208" y="208"/>
                    </a:lnTo>
                    <a:lnTo>
                      <a:pt x="207" y="206"/>
                    </a:lnTo>
                    <a:lnTo>
                      <a:pt x="206" y="202"/>
                    </a:lnTo>
                    <a:lnTo>
                      <a:pt x="205" y="197"/>
                    </a:lnTo>
                    <a:lnTo>
                      <a:pt x="203" y="192"/>
                    </a:lnTo>
                    <a:lnTo>
                      <a:pt x="202" y="187"/>
                    </a:lnTo>
                    <a:lnTo>
                      <a:pt x="200" y="184"/>
                    </a:lnTo>
                    <a:lnTo>
                      <a:pt x="195" y="177"/>
                    </a:lnTo>
                    <a:lnTo>
                      <a:pt x="190" y="170"/>
                    </a:lnTo>
                    <a:lnTo>
                      <a:pt x="187" y="167"/>
                    </a:lnTo>
                    <a:lnTo>
                      <a:pt x="184" y="164"/>
                    </a:lnTo>
                    <a:lnTo>
                      <a:pt x="180" y="162"/>
                    </a:lnTo>
                    <a:lnTo>
                      <a:pt x="176" y="160"/>
                    </a:lnTo>
                    <a:lnTo>
                      <a:pt x="166" y="156"/>
                    </a:lnTo>
                    <a:lnTo>
                      <a:pt x="155" y="154"/>
                    </a:lnTo>
                    <a:lnTo>
                      <a:pt x="143" y="152"/>
                    </a:lnTo>
                    <a:lnTo>
                      <a:pt x="133" y="150"/>
                    </a:lnTo>
                    <a:lnTo>
                      <a:pt x="110" y="148"/>
                    </a:lnTo>
                    <a:lnTo>
                      <a:pt x="99" y="146"/>
                    </a:lnTo>
                    <a:lnTo>
                      <a:pt x="88" y="144"/>
                    </a:lnTo>
                    <a:lnTo>
                      <a:pt x="81" y="152"/>
                    </a:lnTo>
                    <a:lnTo>
                      <a:pt x="76" y="159"/>
                    </a:lnTo>
                    <a:lnTo>
                      <a:pt x="70" y="165"/>
                    </a:lnTo>
                    <a:lnTo>
                      <a:pt x="65" y="171"/>
                    </a:lnTo>
                    <a:lnTo>
                      <a:pt x="61" y="175"/>
                    </a:lnTo>
                    <a:lnTo>
                      <a:pt x="58" y="179"/>
                    </a:lnTo>
                    <a:lnTo>
                      <a:pt x="54" y="183"/>
                    </a:lnTo>
                    <a:lnTo>
                      <a:pt x="52" y="186"/>
                    </a:lnTo>
                    <a:lnTo>
                      <a:pt x="50" y="188"/>
                    </a:lnTo>
                    <a:lnTo>
                      <a:pt x="49" y="190"/>
                    </a:lnTo>
                    <a:lnTo>
                      <a:pt x="48" y="192"/>
                    </a:lnTo>
                    <a:lnTo>
                      <a:pt x="48" y="193"/>
                    </a:lnTo>
                    <a:lnTo>
                      <a:pt x="49" y="193"/>
                    </a:lnTo>
                    <a:lnTo>
                      <a:pt x="51" y="193"/>
                    </a:lnTo>
                    <a:lnTo>
                      <a:pt x="53" y="193"/>
                    </a:lnTo>
                    <a:lnTo>
                      <a:pt x="55" y="192"/>
                    </a:lnTo>
                    <a:lnTo>
                      <a:pt x="59" y="191"/>
                    </a:lnTo>
                    <a:lnTo>
                      <a:pt x="62" y="190"/>
                    </a:lnTo>
                    <a:lnTo>
                      <a:pt x="67" y="189"/>
                    </a:lnTo>
                    <a:lnTo>
                      <a:pt x="71" y="187"/>
                    </a:lnTo>
                    <a:lnTo>
                      <a:pt x="77" y="186"/>
                    </a:lnTo>
                    <a:lnTo>
                      <a:pt x="83" y="185"/>
                    </a:lnTo>
                    <a:lnTo>
                      <a:pt x="89" y="183"/>
                    </a:lnTo>
                    <a:lnTo>
                      <a:pt x="96" y="182"/>
                    </a:lnTo>
                    <a:lnTo>
                      <a:pt x="104" y="181"/>
                    </a:lnTo>
                    <a:lnTo>
                      <a:pt x="112" y="179"/>
                    </a:lnTo>
                    <a:lnTo>
                      <a:pt x="120" y="178"/>
                    </a:lnTo>
                    <a:lnTo>
                      <a:pt x="129" y="177"/>
                    </a:lnTo>
                    <a:lnTo>
                      <a:pt x="139" y="176"/>
                    </a:lnTo>
                    <a:lnTo>
                      <a:pt x="149" y="176"/>
                    </a:lnTo>
                    <a:lnTo>
                      <a:pt x="160" y="176"/>
                    </a:lnTo>
                    <a:lnTo>
                      <a:pt x="164" y="176"/>
                    </a:lnTo>
                    <a:lnTo>
                      <a:pt x="169" y="178"/>
                    </a:lnTo>
                    <a:lnTo>
                      <a:pt x="172" y="180"/>
                    </a:lnTo>
                    <a:lnTo>
                      <a:pt x="176" y="182"/>
                    </a:lnTo>
                    <a:lnTo>
                      <a:pt x="184" y="187"/>
                    </a:lnTo>
                    <a:lnTo>
                      <a:pt x="188" y="190"/>
                    </a:lnTo>
                    <a:lnTo>
                      <a:pt x="192" y="192"/>
                    </a:lnTo>
                    <a:lnTo>
                      <a:pt x="204" y="168"/>
                    </a:lnTo>
                    <a:lnTo>
                      <a:pt x="211" y="156"/>
                    </a:lnTo>
                    <a:lnTo>
                      <a:pt x="216" y="144"/>
                    </a:lnTo>
                    <a:lnTo>
                      <a:pt x="217" y="141"/>
                    </a:lnTo>
                    <a:lnTo>
                      <a:pt x="218" y="137"/>
                    </a:lnTo>
                    <a:lnTo>
                      <a:pt x="218" y="130"/>
                    </a:lnTo>
                    <a:lnTo>
                      <a:pt x="219" y="126"/>
                    </a:lnTo>
                    <a:lnTo>
                      <a:pt x="220" y="123"/>
                    </a:lnTo>
                    <a:lnTo>
                      <a:pt x="222" y="121"/>
                    </a:lnTo>
                    <a:lnTo>
                      <a:pt x="224" y="120"/>
                    </a:lnTo>
                    <a:lnTo>
                      <a:pt x="228" y="120"/>
                    </a:lnTo>
                    <a:lnTo>
                      <a:pt x="230" y="121"/>
                    </a:lnTo>
                    <a:lnTo>
                      <a:pt x="234" y="123"/>
                    </a:lnTo>
                    <a:lnTo>
                      <a:pt x="236" y="125"/>
                    </a:lnTo>
                    <a:lnTo>
                      <a:pt x="242" y="131"/>
                    </a:lnTo>
                    <a:lnTo>
                      <a:pt x="245" y="134"/>
                    </a:lnTo>
                    <a:lnTo>
                      <a:pt x="248" y="136"/>
                    </a:lnTo>
                    <a:lnTo>
                      <a:pt x="250" y="141"/>
                    </a:lnTo>
                    <a:lnTo>
                      <a:pt x="251" y="147"/>
                    </a:lnTo>
                    <a:lnTo>
                      <a:pt x="253" y="153"/>
                    </a:lnTo>
                    <a:lnTo>
                      <a:pt x="254" y="159"/>
                    </a:lnTo>
                    <a:lnTo>
                      <a:pt x="256" y="164"/>
                    </a:lnTo>
                    <a:lnTo>
                      <a:pt x="257" y="166"/>
                    </a:lnTo>
                    <a:lnTo>
                      <a:pt x="258" y="168"/>
                    </a:lnTo>
                    <a:lnTo>
                      <a:pt x="259" y="169"/>
                    </a:lnTo>
                    <a:lnTo>
                      <a:pt x="261" y="169"/>
                    </a:lnTo>
                    <a:lnTo>
                      <a:pt x="262" y="169"/>
                    </a:lnTo>
                    <a:lnTo>
                      <a:pt x="264" y="168"/>
                    </a:lnTo>
                    <a:lnTo>
                      <a:pt x="268" y="164"/>
                    </a:lnTo>
                    <a:lnTo>
                      <a:pt x="271" y="159"/>
                    </a:lnTo>
                    <a:lnTo>
                      <a:pt x="274" y="153"/>
                    </a:lnTo>
                    <a:lnTo>
                      <a:pt x="275" y="146"/>
                    </a:lnTo>
                    <a:lnTo>
                      <a:pt x="276" y="139"/>
                    </a:lnTo>
                    <a:lnTo>
                      <a:pt x="275" y="132"/>
                    </a:lnTo>
                    <a:lnTo>
                      <a:pt x="274" y="126"/>
                    </a:lnTo>
                    <a:lnTo>
                      <a:pt x="272" y="120"/>
                    </a:lnTo>
                    <a:lnTo>
                      <a:pt x="270" y="117"/>
                    </a:lnTo>
                    <a:lnTo>
                      <a:pt x="267" y="115"/>
                    </a:lnTo>
                    <a:lnTo>
                      <a:pt x="263" y="114"/>
                    </a:lnTo>
                    <a:lnTo>
                      <a:pt x="259" y="113"/>
                    </a:lnTo>
                    <a:lnTo>
                      <a:pt x="249" y="113"/>
                    </a:lnTo>
                    <a:lnTo>
                      <a:pt x="244" y="113"/>
                    </a:lnTo>
                    <a:lnTo>
                      <a:pt x="240" y="112"/>
                    </a:lnTo>
                    <a:lnTo>
                      <a:pt x="233" y="100"/>
                    </a:lnTo>
                    <a:lnTo>
                      <a:pt x="227" y="88"/>
                    </a:lnTo>
                    <a:lnTo>
                      <a:pt x="221" y="78"/>
                    </a:lnTo>
                    <a:lnTo>
                      <a:pt x="215" y="68"/>
                    </a:lnTo>
                    <a:lnTo>
                      <a:pt x="210" y="59"/>
                    </a:lnTo>
                    <a:lnTo>
                      <a:pt x="204" y="50"/>
                    </a:lnTo>
                    <a:lnTo>
                      <a:pt x="198" y="43"/>
                    </a:lnTo>
                    <a:lnTo>
                      <a:pt x="192" y="36"/>
                    </a:lnTo>
                    <a:lnTo>
                      <a:pt x="185" y="29"/>
                    </a:lnTo>
                    <a:lnTo>
                      <a:pt x="177" y="23"/>
                    </a:lnTo>
                    <a:lnTo>
                      <a:pt x="169" y="18"/>
                    </a:lnTo>
                    <a:lnTo>
                      <a:pt x="160" y="13"/>
                    </a:lnTo>
                    <a:lnTo>
                      <a:pt x="150" y="9"/>
                    </a:lnTo>
                    <a:lnTo>
                      <a:pt x="139" y="6"/>
                    </a:lnTo>
                    <a:lnTo>
                      <a:pt x="126" y="3"/>
                    </a:lnTo>
                    <a:lnTo>
                      <a:pt x="112" y="0"/>
                    </a:lnTo>
                    <a:lnTo>
                      <a:pt x="109" y="1"/>
                    </a:lnTo>
                    <a:lnTo>
                      <a:pt x="105" y="1"/>
                    </a:lnTo>
                    <a:lnTo>
                      <a:pt x="99" y="2"/>
                    </a:lnTo>
                    <a:lnTo>
                      <a:pt x="95" y="3"/>
                    </a:lnTo>
                    <a:lnTo>
                      <a:pt x="92" y="4"/>
                    </a:lnTo>
                    <a:lnTo>
                      <a:pt x="90" y="5"/>
                    </a:lnTo>
                    <a:lnTo>
                      <a:pt x="88" y="8"/>
                    </a:lnTo>
                    <a:lnTo>
                      <a:pt x="87" y="11"/>
                    </a:lnTo>
                    <a:lnTo>
                      <a:pt x="87" y="14"/>
                    </a:lnTo>
                    <a:lnTo>
                      <a:pt x="87" y="18"/>
                    </a:lnTo>
                    <a:lnTo>
                      <a:pt x="89" y="21"/>
                    </a:lnTo>
                    <a:lnTo>
                      <a:pt x="92" y="27"/>
                    </a:lnTo>
                    <a:lnTo>
                      <a:pt x="96" y="32"/>
                    </a:lnTo>
                    <a:lnTo>
                      <a:pt x="101" y="38"/>
                    </a:lnTo>
                    <a:lnTo>
                      <a:pt x="106" y="44"/>
                    </a:lnTo>
                    <a:lnTo>
                      <a:pt x="112" y="50"/>
                    </a:lnTo>
                    <a:lnTo>
                      <a:pt x="118" y="57"/>
                    </a:lnTo>
                    <a:lnTo>
                      <a:pt x="132" y="70"/>
                    </a:lnTo>
                    <a:lnTo>
                      <a:pt x="145" y="83"/>
                    </a:lnTo>
                    <a:lnTo>
                      <a:pt x="151" y="89"/>
                    </a:lnTo>
                    <a:lnTo>
                      <a:pt x="157" y="94"/>
                    </a:lnTo>
                    <a:lnTo>
                      <a:pt x="162" y="99"/>
                    </a:lnTo>
                    <a:lnTo>
                      <a:pt x="167" y="104"/>
                    </a:lnTo>
                    <a:lnTo>
                      <a:pt x="171" y="107"/>
                    </a:lnTo>
                    <a:lnTo>
                      <a:pt x="174" y="110"/>
                    </a:lnTo>
                    <a:lnTo>
                      <a:pt x="176" y="112"/>
                    </a:lnTo>
                    <a:lnTo>
                      <a:pt x="180" y="110"/>
                    </a:lnTo>
                    <a:lnTo>
                      <a:pt x="184" y="109"/>
                    </a:lnTo>
                    <a:lnTo>
                      <a:pt x="188" y="107"/>
                    </a:lnTo>
                    <a:lnTo>
                      <a:pt x="193" y="105"/>
                    </a:lnTo>
                    <a:lnTo>
                      <a:pt x="197" y="103"/>
                    </a:lnTo>
                    <a:lnTo>
                      <a:pt x="200" y="101"/>
                    </a:lnTo>
                    <a:lnTo>
                      <a:pt x="200" y="100"/>
                    </a:lnTo>
                    <a:lnTo>
                      <a:pt x="201" y="99"/>
                    </a:lnTo>
                    <a:lnTo>
                      <a:pt x="201" y="97"/>
                    </a:lnTo>
                    <a:lnTo>
                      <a:pt x="200" y="96"/>
                    </a:lnTo>
                    <a:lnTo>
                      <a:pt x="197" y="92"/>
                    </a:lnTo>
                    <a:lnTo>
                      <a:pt x="193" y="90"/>
                    </a:lnTo>
                    <a:lnTo>
                      <a:pt x="187" y="88"/>
                    </a:lnTo>
                    <a:lnTo>
                      <a:pt x="182" y="87"/>
                    </a:lnTo>
                    <a:lnTo>
                      <a:pt x="177" y="86"/>
                    </a:lnTo>
                    <a:lnTo>
                      <a:pt x="171" y="86"/>
                    </a:lnTo>
                    <a:lnTo>
                      <a:pt x="165" y="87"/>
                    </a:lnTo>
                    <a:lnTo>
                      <a:pt x="160" y="88"/>
                    </a:lnTo>
                    <a:lnTo>
                      <a:pt x="149" y="91"/>
                    </a:lnTo>
                    <a:lnTo>
                      <a:pt x="137" y="94"/>
                    </a:lnTo>
                    <a:lnTo>
                      <a:pt x="125" y="98"/>
                    </a:lnTo>
                    <a:lnTo>
                      <a:pt x="112" y="102"/>
                    </a:lnTo>
                    <a:lnTo>
                      <a:pt x="85" y="112"/>
                    </a:lnTo>
                    <a:lnTo>
                      <a:pt x="72" y="116"/>
                    </a:lnTo>
                    <a:lnTo>
                      <a:pt x="59" y="121"/>
                    </a:lnTo>
                    <a:lnTo>
                      <a:pt x="47" y="126"/>
                    </a:lnTo>
                    <a:lnTo>
                      <a:pt x="36" y="130"/>
                    </a:lnTo>
                    <a:lnTo>
                      <a:pt x="26" y="134"/>
                    </a:lnTo>
                    <a:lnTo>
                      <a:pt x="17" y="137"/>
                    </a:lnTo>
                    <a:lnTo>
                      <a:pt x="10" y="140"/>
                    </a:lnTo>
                    <a:lnTo>
                      <a:pt x="7" y="141"/>
                    </a:lnTo>
                    <a:lnTo>
                      <a:pt x="5" y="143"/>
                    </a:lnTo>
                    <a:lnTo>
                      <a:pt x="3" y="143"/>
                    </a:lnTo>
                    <a:lnTo>
                      <a:pt x="1" y="144"/>
                    </a:lnTo>
                    <a:lnTo>
                      <a:pt x="0" y="144"/>
                    </a:lnTo>
                    <a:lnTo>
                      <a:pt x="6" y="145"/>
                    </a:lnTo>
                    <a:lnTo>
                      <a:pt x="12" y="145"/>
                    </a:lnTo>
                    <a:lnTo>
                      <a:pt x="25" y="145"/>
                    </a:lnTo>
                    <a:lnTo>
                      <a:pt x="31" y="146"/>
                    </a:lnTo>
                    <a:lnTo>
                      <a:pt x="37" y="147"/>
                    </a:lnTo>
                    <a:lnTo>
                      <a:pt x="43" y="149"/>
                    </a:lnTo>
                    <a:lnTo>
                      <a:pt x="48" y="152"/>
                    </a:lnTo>
                    <a:lnTo>
                      <a:pt x="49" y="153"/>
                    </a:lnTo>
                    <a:lnTo>
                      <a:pt x="50" y="155"/>
                    </a:lnTo>
                    <a:lnTo>
                      <a:pt x="50" y="159"/>
                    </a:lnTo>
                    <a:lnTo>
                      <a:pt x="49" y="164"/>
                    </a:lnTo>
                    <a:lnTo>
                      <a:pt x="47" y="169"/>
                    </a:lnTo>
                    <a:lnTo>
                      <a:pt x="44" y="174"/>
                    </a:lnTo>
                    <a:lnTo>
                      <a:pt x="43" y="175"/>
                    </a:lnTo>
                    <a:lnTo>
                      <a:pt x="42" y="176"/>
                    </a:lnTo>
                    <a:lnTo>
                      <a:pt x="42" y="177"/>
                    </a:lnTo>
                    <a:lnTo>
                      <a:pt x="41" y="178"/>
                    </a:lnTo>
                    <a:lnTo>
                      <a:pt x="40" y="177"/>
                    </a:lnTo>
                    <a:lnTo>
                      <a:pt x="40" y="176"/>
                    </a:lnTo>
                    <a:lnTo>
                      <a:pt x="40" y="168"/>
                    </a:lnTo>
                    <a:lnTo>
                      <a:pt x="41" y="161"/>
                    </a:lnTo>
                    <a:lnTo>
                      <a:pt x="41" y="154"/>
                    </a:lnTo>
                    <a:lnTo>
                      <a:pt x="41" y="148"/>
                    </a:lnTo>
                    <a:lnTo>
                      <a:pt x="42" y="143"/>
                    </a:lnTo>
                    <a:lnTo>
                      <a:pt x="42" y="137"/>
                    </a:lnTo>
                    <a:lnTo>
                      <a:pt x="44" y="128"/>
                    </a:lnTo>
                    <a:lnTo>
                      <a:pt x="46" y="119"/>
                    </a:lnTo>
                    <a:lnTo>
                      <a:pt x="49" y="110"/>
                    </a:lnTo>
                    <a:lnTo>
                      <a:pt x="52" y="100"/>
                    </a:lnTo>
                    <a:lnTo>
                      <a:pt x="54" y="94"/>
                    </a:lnTo>
                    <a:lnTo>
                      <a:pt x="56" y="88"/>
                    </a:lnTo>
                    <a:lnTo>
                      <a:pt x="58" y="95"/>
                    </a:lnTo>
                    <a:lnTo>
                      <a:pt x="59" y="101"/>
                    </a:lnTo>
                    <a:lnTo>
                      <a:pt x="60" y="108"/>
                    </a:lnTo>
                    <a:lnTo>
                      <a:pt x="60" y="114"/>
                    </a:lnTo>
                    <a:lnTo>
                      <a:pt x="61" y="119"/>
                    </a:lnTo>
                    <a:lnTo>
                      <a:pt x="62" y="124"/>
                    </a:lnTo>
                    <a:lnTo>
                      <a:pt x="63" y="128"/>
                    </a:lnTo>
                    <a:lnTo>
                      <a:pt x="64" y="132"/>
                    </a:lnTo>
                    <a:lnTo>
                      <a:pt x="65" y="135"/>
                    </a:lnTo>
                    <a:lnTo>
                      <a:pt x="67" y="137"/>
                    </a:lnTo>
                    <a:lnTo>
                      <a:pt x="69" y="139"/>
                    </a:lnTo>
                    <a:lnTo>
                      <a:pt x="73" y="140"/>
                    </a:lnTo>
                    <a:lnTo>
                      <a:pt x="77" y="140"/>
                    </a:lnTo>
                    <a:lnTo>
                      <a:pt x="82" y="140"/>
                    </a:lnTo>
                    <a:lnTo>
                      <a:pt x="88" y="138"/>
                    </a:lnTo>
                    <a:lnTo>
                      <a:pt x="96" y="136"/>
                    </a:lnTo>
                    <a:lnTo>
                      <a:pt x="97" y="141"/>
                    </a:lnTo>
                    <a:lnTo>
                      <a:pt x="97" y="147"/>
                    </a:lnTo>
                    <a:lnTo>
                      <a:pt x="97" y="158"/>
                    </a:lnTo>
                    <a:lnTo>
                      <a:pt x="97" y="164"/>
                    </a:lnTo>
                    <a:lnTo>
                      <a:pt x="98" y="169"/>
                    </a:lnTo>
                    <a:lnTo>
                      <a:pt x="100" y="173"/>
                    </a:lnTo>
                    <a:lnTo>
                      <a:pt x="104" y="176"/>
                    </a:lnTo>
                    <a:lnTo>
                      <a:pt x="106" y="176"/>
                    </a:lnTo>
                    <a:lnTo>
                      <a:pt x="108" y="175"/>
                    </a:lnTo>
                    <a:lnTo>
                      <a:pt x="110" y="174"/>
                    </a:lnTo>
                    <a:lnTo>
                      <a:pt x="113" y="171"/>
                    </a:lnTo>
                    <a:lnTo>
                      <a:pt x="116" y="167"/>
                    </a:lnTo>
                    <a:lnTo>
                      <a:pt x="119" y="163"/>
                    </a:lnTo>
                    <a:lnTo>
                      <a:pt x="126" y="155"/>
                    </a:lnTo>
                    <a:lnTo>
                      <a:pt x="132" y="146"/>
                    </a:lnTo>
                    <a:lnTo>
                      <a:pt x="135" y="142"/>
                    </a:lnTo>
                    <a:lnTo>
                      <a:pt x="138" y="137"/>
                    </a:lnTo>
                    <a:lnTo>
                      <a:pt x="140" y="134"/>
                    </a:lnTo>
                    <a:lnTo>
                      <a:pt x="142" y="131"/>
                    </a:lnTo>
                    <a:lnTo>
                      <a:pt x="143" y="129"/>
                    </a:lnTo>
                    <a:lnTo>
                      <a:pt x="144" y="128"/>
                    </a:lnTo>
                    <a:lnTo>
                      <a:pt x="152" y="131"/>
                    </a:lnTo>
                    <a:lnTo>
                      <a:pt x="160" y="134"/>
                    </a:lnTo>
                    <a:lnTo>
                      <a:pt x="164" y="135"/>
                    </a:lnTo>
                    <a:lnTo>
                      <a:pt x="168" y="135"/>
                    </a:lnTo>
                    <a:lnTo>
                      <a:pt x="172" y="136"/>
                    </a:lnTo>
                    <a:lnTo>
                      <a:pt x="176" y="136"/>
                    </a:lnTo>
                    <a:lnTo>
                      <a:pt x="178" y="135"/>
                    </a:lnTo>
                    <a:lnTo>
                      <a:pt x="180" y="135"/>
                    </a:lnTo>
                    <a:lnTo>
                      <a:pt x="185" y="132"/>
                    </a:lnTo>
                    <a:lnTo>
                      <a:pt x="189" y="128"/>
                    </a:lnTo>
                    <a:lnTo>
                      <a:pt x="194" y="125"/>
                    </a:lnTo>
                    <a:lnTo>
                      <a:pt x="198" y="121"/>
                    </a:lnTo>
                    <a:lnTo>
                      <a:pt x="202" y="119"/>
                    </a:lnTo>
                    <a:lnTo>
                      <a:pt x="203" y="118"/>
                    </a:lnTo>
                    <a:lnTo>
                      <a:pt x="205" y="118"/>
                    </a:lnTo>
                    <a:lnTo>
                      <a:pt x="207" y="119"/>
                    </a:lnTo>
                    <a:lnTo>
                      <a:pt x="208" y="120"/>
                    </a:lnTo>
                    <a:lnTo>
                      <a:pt x="216" y="127"/>
                    </a:lnTo>
                    <a:lnTo>
                      <a:pt x="222" y="135"/>
                    </a:lnTo>
                    <a:lnTo>
                      <a:pt x="227" y="141"/>
                    </a:lnTo>
                    <a:lnTo>
                      <a:pt x="231" y="146"/>
                    </a:lnTo>
                    <a:lnTo>
                      <a:pt x="234" y="151"/>
                    </a:lnTo>
                    <a:lnTo>
                      <a:pt x="236" y="156"/>
                    </a:lnTo>
                    <a:lnTo>
                      <a:pt x="237" y="160"/>
                    </a:lnTo>
                    <a:lnTo>
                      <a:pt x="237" y="163"/>
                    </a:lnTo>
                    <a:lnTo>
                      <a:pt x="237" y="166"/>
                    </a:lnTo>
                    <a:lnTo>
                      <a:pt x="236" y="168"/>
                    </a:lnTo>
                    <a:lnTo>
                      <a:pt x="235" y="170"/>
                    </a:lnTo>
                    <a:lnTo>
                      <a:pt x="234" y="172"/>
                    </a:lnTo>
                    <a:lnTo>
                      <a:pt x="229" y="174"/>
                    </a:lnTo>
                    <a:lnTo>
                      <a:pt x="225" y="175"/>
                    </a:lnTo>
                    <a:lnTo>
                      <a:pt x="220" y="176"/>
                    </a:lnTo>
                    <a:lnTo>
                      <a:pt x="216" y="176"/>
                    </a:lnTo>
                    <a:lnTo>
                      <a:pt x="215" y="176"/>
                    </a:lnTo>
                    <a:lnTo>
                      <a:pt x="214" y="176"/>
                    </a:lnTo>
                    <a:lnTo>
                      <a:pt x="213" y="176"/>
                    </a:lnTo>
                    <a:lnTo>
                      <a:pt x="214" y="176"/>
                    </a:lnTo>
                    <a:lnTo>
                      <a:pt x="215" y="176"/>
                    </a:lnTo>
                    <a:lnTo>
                      <a:pt x="216" y="176"/>
                    </a:lnTo>
                    <a:lnTo>
                      <a:pt x="219" y="177"/>
                    </a:lnTo>
                    <a:lnTo>
                      <a:pt x="222" y="178"/>
                    </a:lnTo>
                    <a:lnTo>
                      <a:pt x="227" y="179"/>
                    </a:lnTo>
                    <a:lnTo>
                      <a:pt x="233" y="180"/>
                    </a:lnTo>
                    <a:lnTo>
                      <a:pt x="240" y="182"/>
                    </a:lnTo>
                    <a:lnTo>
                      <a:pt x="248" y="184"/>
                    </a:lnTo>
                    <a:lnTo>
                      <a:pt x="247" y="180"/>
                    </a:lnTo>
                    <a:lnTo>
                      <a:pt x="246" y="176"/>
                    </a:lnTo>
                    <a:lnTo>
                      <a:pt x="244" y="167"/>
                    </a:lnTo>
                    <a:lnTo>
                      <a:pt x="241" y="158"/>
                    </a:lnTo>
                    <a:lnTo>
                      <a:pt x="238" y="149"/>
                    </a:lnTo>
                    <a:lnTo>
                      <a:pt x="236" y="141"/>
                    </a:lnTo>
                    <a:lnTo>
                      <a:pt x="235" y="137"/>
                    </a:lnTo>
                    <a:lnTo>
                      <a:pt x="234" y="134"/>
                    </a:lnTo>
                    <a:lnTo>
                      <a:pt x="233" y="132"/>
                    </a:lnTo>
                    <a:lnTo>
                      <a:pt x="233" y="130"/>
                    </a:lnTo>
                    <a:lnTo>
                      <a:pt x="232" y="128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3" name="Line 19"/>
              <p:cNvSpPr>
                <a:spLocks noChangeShapeType="1"/>
              </p:cNvSpPr>
              <p:nvPr/>
            </p:nvSpPr>
            <p:spPr bwMode="auto">
              <a:xfrm>
                <a:off x="395" y="1083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94" name="Group 20"/>
              <p:cNvGrpSpPr>
                <a:grpSpLocks/>
              </p:cNvGrpSpPr>
              <p:nvPr/>
            </p:nvGrpSpPr>
            <p:grpSpPr bwMode="auto">
              <a:xfrm>
                <a:off x="1108" y="820"/>
                <a:ext cx="478" cy="526"/>
                <a:chOff x="1057" y="721"/>
                <a:chExt cx="478" cy="526"/>
              </a:xfrm>
            </p:grpSpPr>
            <p:sp>
              <p:nvSpPr>
                <p:cNvPr id="6204" name="Oval 21"/>
                <p:cNvSpPr>
                  <a:spLocks noChangeArrowheads="1"/>
                </p:cNvSpPr>
                <p:nvPr/>
              </p:nvSpPr>
              <p:spPr bwMode="auto">
                <a:xfrm>
                  <a:off x="1057" y="721"/>
                  <a:ext cx="478" cy="526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6205" name="Line 22"/>
                <p:cNvSpPr>
                  <a:spLocks noChangeShapeType="1"/>
                </p:cNvSpPr>
                <p:nvPr/>
              </p:nvSpPr>
              <p:spPr bwMode="auto">
                <a:xfrm>
                  <a:off x="1296" y="864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6" name="Line 23"/>
                <p:cNvSpPr>
                  <a:spLocks noChangeShapeType="1"/>
                </p:cNvSpPr>
                <p:nvPr/>
              </p:nvSpPr>
              <p:spPr bwMode="auto">
                <a:xfrm>
                  <a:off x="1248" y="1104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7" name="Oval 24"/>
                <p:cNvSpPr>
                  <a:spLocks noChangeArrowheads="1"/>
                </p:cNvSpPr>
                <p:nvPr/>
              </p:nvSpPr>
              <p:spPr bwMode="auto">
                <a:xfrm>
                  <a:off x="1201" y="817"/>
                  <a:ext cx="94" cy="14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6208" name="Oval 25"/>
                <p:cNvSpPr>
                  <a:spLocks noChangeArrowheads="1"/>
                </p:cNvSpPr>
                <p:nvPr/>
              </p:nvSpPr>
              <p:spPr bwMode="auto">
                <a:xfrm>
                  <a:off x="1345" y="817"/>
                  <a:ext cx="94" cy="14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pic>
            <p:nvPicPr>
              <p:cNvPr id="6195" name="Picture 26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912"/>
                <a:ext cx="318" cy="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196" name="Line 27"/>
              <p:cNvSpPr>
                <a:spLocks noChangeShapeType="1"/>
              </p:cNvSpPr>
              <p:nvPr/>
            </p:nvSpPr>
            <p:spPr bwMode="auto">
              <a:xfrm>
                <a:off x="3507" y="1155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88" name="Rectangle 28"/>
              <p:cNvSpPr>
                <a:spLocks noChangeArrowheads="1"/>
              </p:cNvSpPr>
              <p:nvPr/>
            </p:nvSpPr>
            <p:spPr bwMode="auto">
              <a:xfrm>
                <a:off x="147" y="1539"/>
                <a:ext cx="52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John</a:t>
                </a:r>
              </a:p>
            </p:txBody>
          </p:sp>
          <p:sp>
            <p:nvSpPr>
              <p:cNvPr id="66589" name="Rectangle 29"/>
              <p:cNvSpPr>
                <a:spLocks noChangeArrowheads="1"/>
              </p:cNvSpPr>
              <p:nvPr/>
            </p:nvSpPr>
            <p:spPr bwMode="auto">
              <a:xfrm>
                <a:off x="1011" y="1587"/>
                <a:ext cx="52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Mark</a:t>
                </a:r>
              </a:p>
            </p:txBody>
          </p:sp>
          <p:sp>
            <p:nvSpPr>
              <p:cNvPr id="6199" name="Freeform 30"/>
              <p:cNvSpPr>
                <a:spLocks/>
              </p:cNvSpPr>
              <p:nvPr/>
            </p:nvSpPr>
            <p:spPr bwMode="auto">
              <a:xfrm>
                <a:off x="1099" y="1091"/>
                <a:ext cx="467" cy="521"/>
              </a:xfrm>
              <a:custGeom>
                <a:avLst/>
                <a:gdLst>
                  <a:gd name="T0" fmla="*/ 11 w 467"/>
                  <a:gd name="T1" fmla="*/ 133 h 521"/>
                  <a:gd name="T2" fmla="*/ 49 w 467"/>
                  <a:gd name="T3" fmla="*/ 189 h 521"/>
                  <a:gd name="T4" fmla="*/ 57 w 467"/>
                  <a:gd name="T5" fmla="*/ 224 h 521"/>
                  <a:gd name="T6" fmla="*/ 87 w 467"/>
                  <a:gd name="T7" fmla="*/ 263 h 521"/>
                  <a:gd name="T8" fmla="*/ 147 w 467"/>
                  <a:gd name="T9" fmla="*/ 398 h 521"/>
                  <a:gd name="T10" fmla="*/ 132 w 467"/>
                  <a:gd name="T11" fmla="*/ 270 h 521"/>
                  <a:gd name="T12" fmla="*/ 72 w 467"/>
                  <a:gd name="T13" fmla="*/ 168 h 521"/>
                  <a:gd name="T14" fmla="*/ 39 w 467"/>
                  <a:gd name="T15" fmla="*/ 113 h 521"/>
                  <a:gd name="T16" fmla="*/ 32 w 467"/>
                  <a:gd name="T17" fmla="*/ 68 h 521"/>
                  <a:gd name="T18" fmla="*/ 57 w 467"/>
                  <a:gd name="T19" fmla="*/ 174 h 521"/>
                  <a:gd name="T20" fmla="*/ 176 w 467"/>
                  <a:gd name="T21" fmla="*/ 304 h 521"/>
                  <a:gd name="T22" fmla="*/ 183 w 467"/>
                  <a:gd name="T23" fmla="*/ 337 h 521"/>
                  <a:gd name="T24" fmla="*/ 177 w 467"/>
                  <a:gd name="T25" fmla="*/ 373 h 521"/>
                  <a:gd name="T26" fmla="*/ 177 w 467"/>
                  <a:gd name="T27" fmla="*/ 453 h 521"/>
                  <a:gd name="T28" fmla="*/ 197 w 467"/>
                  <a:gd name="T29" fmla="*/ 463 h 521"/>
                  <a:gd name="T30" fmla="*/ 243 w 467"/>
                  <a:gd name="T31" fmla="*/ 388 h 521"/>
                  <a:gd name="T32" fmla="*/ 254 w 467"/>
                  <a:gd name="T33" fmla="*/ 497 h 521"/>
                  <a:gd name="T34" fmla="*/ 264 w 467"/>
                  <a:gd name="T35" fmla="*/ 456 h 521"/>
                  <a:gd name="T36" fmla="*/ 275 w 467"/>
                  <a:gd name="T37" fmla="*/ 284 h 521"/>
                  <a:gd name="T38" fmla="*/ 286 w 467"/>
                  <a:gd name="T39" fmla="*/ 287 h 521"/>
                  <a:gd name="T40" fmla="*/ 297 w 467"/>
                  <a:gd name="T41" fmla="*/ 403 h 521"/>
                  <a:gd name="T42" fmla="*/ 310 w 467"/>
                  <a:gd name="T43" fmla="*/ 406 h 521"/>
                  <a:gd name="T44" fmla="*/ 328 w 467"/>
                  <a:gd name="T45" fmla="*/ 248 h 521"/>
                  <a:gd name="T46" fmla="*/ 394 w 467"/>
                  <a:gd name="T47" fmla="*/ 448 h 521"/>
                  <a:gd name="T48" fmla="*/ 410 w 467"/>
                  <a:gd name="T49" fmla="*/ 294 h 521"/>
                  <a:gd name="T50" fmla="*/ 411 w 467"/>
                  <a:gd name="T51" fmla="*/ 233 h 521"/>
                  <a:gd name="T52" fmla="*/ 403 w 467"/>
                  <a:gd name="T53" fmla="*/ 277 h 521"/>
                  <a:gd name="T54" fmla="*/ 390 w 467"/>
                  <a:gd name="T55" fmla="*/ 273 h 521"/>
                  <a:gd name="T56" fmla="*/ 374 w 467"/>
                  <a:gd name="T57" fmla="*/ 243 h 521"/>
                  <a:gd name="T58" fmla="*/ 367 w 467"/>
                  <a:gd name="T59" fmla="*/ 302 h 521"/>
                  <a:gd name="T60" fmla="*/ 367 w 467"/>
                  <a:gd name="T61" fmla="*/ 226 h 521"/>
                  <a:gd name="T62" fmla="*/ 406 w 467"/>
                  <a:gd name="T63" fmla="*/ 136 h 521"/>
                  <a:gd name="T64" fmla="*/ 402 w 467"/>
                  <a:gd name="T65" fmla="*/ 214 h 521"/>
                  <a:gd name="T66" fmla="*/ 408 w 467"/>
                  <a:gd name="T67" fmla="*/ 168 h 521"/>
                  <a:gd name="T68" fmla="*/ 423 w 467"/>
                  <a:gd name="T69" fmla="*/ 90 h 521"/>
                  <a:gd name="T70" fmla="*/ 454 w 467"/>
                  <a:gd name="T71" fmla="*/ 87 h 521"/>
                  <a:gd name="T72" fmla="*/ 445 w 467"/>
                  <a:gd name="T73" fmla="*/ 108 h 521"/>
                  <a:gd name="T74" fmla="*/ 407 w 467"/>
                  <a:gd name="T75" fmla="*/ 73 h 521"/>
                  <a:gd name="T76" fmla="*/ 343 w 467"/>
                  <a:gd name="T77" fmla="*/ 7 h 521"/>
                  <a:gd name="T78" fmla="*/ 297 w 467"/>
                  <a:gd name="T79" fmla="*/ 102 h 521"/>
                  <a:gd name="T80" fmla="*/ 274 w 467"/>
                  <a:gd name="T81" fmla="*/ 111 h 521"/>
                  <a:gd name="T82" fmla="*/ 210 w 467"/>
                  <a:gd name="T83" fmla="*/ 102 h 521"/>
                  <a:gd name="T84" fmla="*/ 161 w 467"/>
                  <a:gd name="T85" fmla="*/ 127 h 521"/>
                  <a:gd name="T86" fmla="*/ 150 w 467"/>
                  <a:gd name="T87" fmla="*/ 58 h 521"/>
                  <a:gd name="T88" fmla="*/ 111 w 467"/>
                  <a:gd name="T89" fmla="*/ 149 h 521"/>
                  <a:gd name="T90" fmla="*/ 89 w 467"/>
                  <a:gd name="T91" fmla="*/ 174 h 521"/>
                  <a:gd name="T92" fmla="*/ 87 w 467"/>
                  <a:gd name="T93" fmla="*/ 126 h 521"/>
                  <a:gd name="T94" fmla="*/ 77 w 467"/>
                  <a:gd name="T95" fmla="*/ 169 h 521"/>
                  <a:gd name="T96" fmla="*/ 64 w 467"/>
                  <a:gd name="T97" fmla="*/ 148 h 521"/>
                  <a:gd name="T98" fmla="*/ 96 w 467"/>
                  <a:gd name="T99" fmla="*/ 230 h 521"/>
                  <a:gd name="T100" fmla="*/ 110 w 467"/>
                  <a:gd name="T101" fmla="*/ 298 h 521"/>
                  <a:gd name="T102" fmla="*/ 136 w 467"/>
                  <a:gd name="T103" fmla="*/ 312 h 521"/>
                  <a:gd name="T104" fmla="*/ 166 w 467"/>
                  <a:gd name="T105" fmla="*/ 227 h 521"/>
                  <a:gd name="T106" fmla="*/ 157 w 467"/>
                  <a:gd name="T107" fmla="*/ 337 h 521"/>
                  <a:gd name="T108" fmla="*/ 152 w 467"/>
                  <a:gd name="T109" fmla="*/ 375 h 521"/>
                  <a:gd name="T110" fmla="*/ 177 w 467"/>
                  <a:gd name="T111" fmla="*/ 323 h 521"/>
                  <a:gd name="T112" fmla="*/ 198 w 467"/>
                  <a:gd name="T113" fmla="*/ 275 h 521"/>
                  <a:gd name="T114" fmla="*/ 235 w 467"/>
                  <a:gd name="T115" fmla="*/ 289 h 521"/>
                  <a:gd name="T116" fmla="*/ 272 w 467"/>
                  <a:gd name="T117" fmla="*/ 333 h 521"/>
                  <a:gd name="T118" fmla="*/ 347 w 467"/>
                  <a:gd name="T119" fmla="*/ 273 h 521"/>
                  <a:gd name="T120" fmla="*/ 359 w 467"/>
                  <a:gd name="T121" fmla="*/ 198 h 521"/>
                  <a:gd name="T122" fmla="*/ 356 w 467"/>
                  <a:gd name="T123" fmla="*/ 246 h 52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67" h="521">
                    <a:moveTo>
                      <a:pt x="0" y="96"/>
                    </a:moveTo>
                    <a:lnTo>
                      <a:pt x="2" y="104"/>
                    </a:lnTo>
                    <a:lnTo>
                      <a:pt x="4" y="112"/>
                    </a:lnTo>
                    <a:lnTo>
                      <a:pt x="5" y="118"/>
                    </a:lnTo>
                    <a:lnTo>
                      <a:pt x="6" y="122"/>
                    </a:lnTo>
                    <a:lnTo>
                      <a:pt x="8" y="126"/>
                    </a:lnTo>
                    <a:lnTo>
                      <a:pt x="8" y="128"/>
                    </a:lnTo>
                    <a:lnTo>
                      <a:pt x="11" y="133"/>
                    </a:lnTo>
                    <a:lnTo>
                      <a:pt x="14" y="139"/>
                    </a:lnTo>
                    <a:lnTo>
                      <a:pt x="17" y="143"/>
                    </a:lnTo>
                    <a:lnTo>
                      <a:pt x="20" y="147"/>
                    </a:lnTo>
                    <a:lnTo>
                      <a:pt x="24" y="152"/>
                    </a:lnTo>
                    <a:lnTo>
                      <a:pt x="28" y="158"/>
                    </a:lnTo>
                    <a:lnTo>
                      <a:pt x="33" y="166"/>
                    </a:lnTo>
                    <a:lnTo>
                      <a:pt x="40" y="176"/>
                    </a:lnTo>
                    <a:lnTo>
                      <a:pt x="49" y="189"/>
                    </a:lnTo>
                    <a:lnTo>
                      <a:pt x="55" y="200"/>
                    </a:lnTo>
                    <a:lnTo>
                      <a:pt x="58" y="208"/>
                    </a:lnTo>
                    <a:lnTo>
                      <a:pt x="61" y="214"/>
                    </a:lnTo>
                    <a:lnTo>
                      <a:pt x="61" y="218"/>
                    </a:lnTo>
                    <a:lnTo>
                      <a:pt x="61" y="221"/>
                    </a:lnTo>
                    <a:lnTo>
                      <a:pt x="60" y="223"/>
                    </a:lnTo>
                    <a:lnTo>
                      <a:pt x="58" y="223"/>
                    </a:lnTo>
                    <a:lnTo>
                      <a:pt x="57" y="224"/>
                    </a:lnTo>
                    <a:lnTo>
                      <a:pt x="56" y="224"/>
                    </a:lnTo>
                    <a:lnTo>
                      <a:pt x="55" y="224"/>
                    </a:lnTo>
                    <a:lnTo>
                      <a:pt x="57" y="225"/>
                    </a:lnTo>
                    <a:lnTo>
                      <a:pt x="59" y="227"/>
                    </a:lnTo>
                    <a:lnTo>
                      <a:pt x="64" y="229"/>
                    </a:lnTo>
                    <a:lnTo>
                      <a:pt x="71" y="234"/>
                    </a:lnTo>
                    <a:lnTo>
                      <a:pt x="80" y="240"/>
                    </a:lnTo>
                    <a:lnTo>
                      <a:pt x="87" y="263"/>
                    </a:lnTo>
                    <a:lnTo>
                      <a:pt x="93" y="287"/>
                    </a:lnTo>
                    <a:lnTo>
                      <a:pt x="104" y="335"/>
                    </a:lnTo>
                    <a:lnTo>
                      <a:pt x="112" y="384"/>
                    </a:lnTo>
                    <a:lnTo>
                      <a:pt x="120" y="432"/>
                    </a:lnTo>
                    <a:lnTo>
                      <a:pt x="126" y="427"/>
                    </a:lnTo>
                    <a:lnTo>
                      <a:pt x="132" y="422"/>
                    </a:lnTo>
                    <a:lnTo>
                      <a:pt x="141" y="411"/>
                    </a:lnTo>
                    <a:lnTo>
                      <a:pt x="147" y="398"/>
                    </a:lnTo>
                    <a:lnTo>
                      <a:pt x="152" y="384"/>
                    </a:lnTo>
                    <a:lnTo>
                      <a:pt x="153" y="369"/>
                    </a:lnTo>
                    <a:lnTo>
                      <a:pt x="153" y="353"/>
                    </a:lnTo>
                    <a:lnTo>
                      <a:pt x="152" y="337"/>
                    </a:lnTo>
                    <a:lnTo>
                      <a:pt x="148" y="320"/>
                    </a:lnTo>
                    <a:lnTo>
                      <a:pt x="143" y="303"/>
                    </a:lnTo>
                    <a:lnTo>
                      <a:pt x="138" y="287"/>
                    </a:lnTo>
                    <a:lnTo>
                      <a:pt x="132" y="270"/>
                    </a:lnTo>
                    <a:lnTo>
                      <a:pt x="125" y="254"/>
                    </a:lnTo>
                    <a:lnTo>
                      <a:pt x="118" y="239"/>
                    </a:lnTo>
                    <a:lnTo>
                      <a:pt x="110" y="225"/>
                    </a:lnTo>
                    <a:lnTo>
                      <a:pt x="103" y="212"/>
                    </a:lnTo>
                    <a:lnTo>
                      <a:pt x="96" y="200"/>
                    </a:lnTo>
                    <a:lnTo>
                      <a:pt x="90" y="192"/>
                    </a:lnTo>
                    <a:lnTo>
                      <a:pt x="84" y="184"/>
                    </a:lnTo>
                    <a:lnTo>
                      <a:pt x="72" y="168"/>
                    </a:lnTo>
                    <a:lnTo>
                      <a:pt x="67" y="162"/>
                    </a:lnTo>
                    <a:lnTo>
                      <a:pt x="62" y="154"/>
                    </a:lnTo>
                    <a:lnTo>
                      <a:pt x="52" y="138"/>
                    </a:lnTo>
                    <a:lnTo>
                      <a:pt x="47" y="131"/>
                    </a:lnTo>
                    <a:lnTo>
                      <a:pt x="43" y="125"/>
                    </a:lnTo>
                    <a:lnTo>
                      <a:pt x="41" y="122"/>
                    </a:lnTo>
                    <a:lnTo>
                      <a:pt x="40" y="120"/>
                    </a:lnTo>
                    <a:lnTo>
                      <a:pt x="39" y="113"/>
                    </a:lnTo>
                    <a:lnTo>
                      <a:pt x="38" y="103"/>
                    </a:lnTo>
                    <a:lnTo>
                      <a:pt x="36" y="93"/>
                    </a:lnTo>
                    <a:lnTo>
                      <a:pt x="35" y="84"/>
                    </a:lnTo>
                    <a:lnTo>
                      <a:pt x="33" y="76"/>
                    </a:lnTo>
                    <a:lnTo>
                      <a:pt x="33" y="73"/>
                    </a:lnTo>
                    <a:lnTo>
                      <a:pt x="33" y="70"/>
                    </a:lnTo>
                    <a:lnTo>
                      <a:pt x="33" y="69"/>
                    </a:lnTo>
                    <a:lnTo>
                      <a:pt x="32" y="68"/>
                    </a:lnTo>
                    <a:lnTo>
                      <a:pt x="32" y="69"/>
                    </a:lnTo>
                    <a:lnTo>
                      <a:pt x="32" y="72"/>
                    </a:lnTo>
                    <a:lnTo>
                      <a:pt x="33" y="90"/>
                    </a:lnTo>
                    <a:lnTo>
                      <a:pt x="35" y="108"/>
                    </a:lnTo>
                    <a:lnTo>
                      <a:pt x="39" y="125"/>
                    </a:lnTo>
                    <a:lnTo>
                      <a:pt x="43" y="142"/>
                    </a:lnTo>
                    <a:lnTo>
                      <a:pt x="49" y="158"/>
                    </a:lnTo>
                    <a:lnTo>
                      <a:pt x="57" y="174"/>
                    </a:lnTo>
                    <a:lnTo>
                      <a:pt x="65" y="190"/>
                    </a:lnTo>
                    <a:lnTo>
                      <a:pt x="74" y="205"/>
                    </a:lnTo>
                    <a:lnTo>
                      <a:pt x="85" y="219"/>
                    </a:lnTo>
                    <a:lnTo>
                      <a:pt x="96" y="233"/>
                    </a:lnTo>
                    <a:lnTo>
                      <a:pt x="108" y="247"/>
                    </a:lnTo>
                    <a:lnTo>
                      <a:pt x="120" y="259"/>
                    </a:lnTo>
                    <a:lnTo>
                      <a:pt x="147" y="283"/>
                    </a:lnTo>
                    <a:lnTo>
                      <a:pt x="176" y="304"/>
                    </a:lnTo>
                    <a:lnTo>
                      <a:pt x="177" y="311"/>
                    </a:lnTo>
                    <a:lnTo>
                      <a:pt x="179" y="316"/>
                    </a:lnTo>
                    <a:lnTo>
                      <a:pt x="181" y="324"/>
                    </a:lnTo>
                    <a:lnTo>
                      <a:pt x="183" y="330"/>
                    </a:lnTo>
                    <a:lnTo>
                      <a:pt x="184" y="333"/>
                    </a:lnTo>
                    <a:lnTo>
                      <a:pt x="184" y="336"/>
                    </a:lnTo>
                    <a:lnTo>
                      <a:pt x="184" y="337"/>
                    </a:lnTo>
                    <a:lnTo>
                      <a:pt x="183" y="337"/>
                    </a:lnTo>
                    <a:lnTo>
                      <a:pt x="182" y="338"/>
                    </a:lnTo>
                    <a:lnTo>
                      <a:pt x="180" y="339"/>
                    </a:lnTo>
                    <a:lnTo>
                      <a:pt x="180" y="343"/>
                    </a:lnTo>
                    <a:lnTo>
                      <a:pt x="178" y="348"/>
                    </a:lnTo>
                    <a:lnTo>
                      <a:pt x="177" y="356"/>
                    </a:lnTo>
                    <a:lnTo>
                      <a:pt x="177" y="361"/>
                    </a:lnTo>
                    <a:lnTo>
                      <a:pt x="177" y="367"/>
                    </a:lnTo>
                    <a:lnTo>
                      <a:pt x="177" y="373"/>
                    </a:lnTo>
                    <a:lnTo>
                      <a:pt x="176" y="381"/>
                    </a:lnTo>
                    <a:lnTo>
                      <a:pt x="176" y="390"/>
                    </a:lnTo>
                    <a:lnTo>
                      <a:pt x="176" y="400"/>
                    </a:lnTo>
                    <a:lnTo>
                      <a:pt x="176" y="411"/>
                    </a:lnTo>
                    <a:lnTo>
                      <a:pt x="176" y="421"/>
                    </a:lnTo>
                    <a:lnTo>
                      <a:pt x="177" y="430"/>
                    </a:lnTo>
                    <a:lnTo>
                      <a:pt x="177" y="438"/>
                    </a:lnTo>
                    <a:lnTo>
                      <a:pt x="177" y="453"/>
                    </a:lnTo>
                    <a:lnTo>
                      <a:pt x="180" y="466"/>
                    </a:lnTo>
                    <a:lnTo>
                      <a:pt x="181" y="478"/>
                    </a:lnTo>
                    <a:lnTo>
                      <a:pt x="184" y="490"/>
                    </a:lnTo>
                    <a:lnTo>
                      <a:pt x="188" y="504"/>
                    </a:lnTo>
                    <a:lnTo>
                      <a:pt x="190" y="512"/>
                    </a:lnTo>
                    <a:lnTo>
                      <a:pt x="192" y="520"/>
                    </a:lnTo>
                    <a:lnTo>
                      <a:pt x="194" y="491"/>
                    </a:lnTo>
                    <a:lnTo>
                      <a:pt x="197" y="463"/>
                    </a:lnTo>
                    <a:lnTo>
                      <a:pt x="200" y="436"/>
                    </a:lnTo>
                    <a:lnTo>
                      <a:pt x="205" y="409"/>
                    </a:lnTo>
                    <a:lnTo>
                      <a:pt x="211" y="383"/>
                    </a:lnTo>
                    <a:lnTo>
                      <a:pt x="218" y="357"/>
                    </a:lnTo>
                    <a:lnTo>
                      <a:pt x="228" y="330"/>
                    </a:lnTo>
                    <a:lnTo>
                      <a:pt x="240" y="304"/>
                    </a:lnTo>
                    <a:lnTo>
                      <a:pt x="241" y="346"/>
                    </a:lnTo>
                    <a:lnTo>
                      <a:pt x="243" y="388"/>
                    </a:lnTo>
                    <a:lnTo>
                      <a:pt x="245" y="430"/>
                    </a:lnTo>
                    <a:lnTo>
                      <a:pt x="248" y="472"/>
                    </a:lnTo>
                    <a:lnTo>
                      <a:pt x="248" y="475"/>
                    </a:lnTo>
                    <a:lnTo>
                      <a:pt x="249" y="480"/>
                    </a:lnTo>
                    <a:lnTo>
                      <a:pt x="250" y="489"/>
                    </a:lnTo>
                    <a:lnTo>
                      <a:pt x="251" y="493"/>
                    </a:lnTo>
                    <a:lnTo>
                      <a:pt x="253" y="496"/>
                    </a:lnTo>
                    <a:lnTo>
                      <a:pt x="254" y="497"/>
                    </a:lnTo>
                    <a:lnTo>
                      <a:pt x="256" y="496"/>
                    </a:lnTo>
                    <a:lnTo>
                      <a:pt x="259" y="492"/>
                    </a:lnTo>
                    <a:lnTo>
                      <a:pt x="262" y="488"/>
                    </a:lnTo>
                    <a:lnTo>
                      <a:pt x="262" y="483"/>
                    </a:lnTo>
                    <a:lnTo>
                      <a:pt x="262" y="478"/>
                    </a:lnTo>
                    <a:lnTo>
                      <a:pt x="263" y="467"/>
                    </a:lnTo>
                    <a:lnTo>
                      <a:pt x="263" y="461"/>
                    </a:lnTo>
                    <a:lnTo>
                      <a:pt x="264" y="456"/>
                    </a:lnTo>
                    <a:lnTo>
                      <a:pt x="266" y="423"/>
                    </a:lnTo>
                    <a:lnTo>
                      <a:pt x="268" y="392"/>
                    </a:lnTo>
                    <a:lnTo>
                      <a:pt x="269" y="360"/>
                    </a:lnTo>
                    <a:lnTo>
                      <a:pt x="272" y="328"/>
                    </a:lnTo>
                    <a:lnTo>
                      <a:pt x="273" y="313"/>
                    </a:lnTo>
                    <a:lnTo>
                      <a:pt x="273" y="298"/>
                    </a:lnTo>
                    <a:lnTo>
                      <a:pt x="274" y="292"/>
                    </a:lnTo>
                    <a:lnTo>
                      <a:pt x="275" y="284"/>
                    </a:lnTo>
                    <a:lnTo>
                      <a:pt x="277" y="278"/>
                    </a:lnTo>
                    <a:lnTo>
                      <a:pt x="280" y="272"/>
                    </a:lnTo>
                    <a:lnTo>
                      <a:pt x="281" y="271"/>
                    </a:lnTo>
                    <a:lnTo>
                      <a:pt x="282" y="270"/>
                    </a:lnTo>
                    <a:lnTo>
                      <a:pt x="284" y="272"/>
                    </a:lnTo>
                    <a:lnTo>
                      <a:pt x="284" y="275"/>
                    </a:lnTo>
                    <a:lnTo>
                      <a:pt x="285" y="280"/>
                    </a:lnTo>
                    <a:lnTo>
                      <a:pt x="286" y="287"/>
                    </a:lnTo>
                    <a:lnTo>
                      <a:pt x="287" y="293"/>
                    </a:lnTo>
                    <a:lnTo>
                      <a:pt x="287" y="299"/>
                    </a:lnTo>
                    <a:lnTo>
                      <a:pt x="288" y="304"/>
                    </a:lnTo>
                    <a:lnTo>
                      <a:pt x="290" y="328"/>
                    </a:lnTo>
                    <a:lnTo>
                      <a:pt x="292" y="352"/>
                    </a:lnTo>
                    <a:lnTo>
                      <a:pt x="294" y="376"/>
                    </a:lnTo>
                    <a:lnTo>
                      <a:pt x="296" y="400"/>
                    </a:lnTo>
                    <a:lnTo>
                      <a:pt x="297" y="403"/>
                    </a:lnTo>
                    <a:lnTo>
                      <a:pt x="297" y="408"/>
                    </a:lnTo>
                    <a:lnTo>
                      <a:pt x="300" y="418"/>
                    </a:lnTo>
                    <a:lnTo>
                      <a:pt x="300" y="422"/>
                    </a:lnTo>
                    <a:lnTo>
                      <a:pt x="302" y="425"/>
                    </a:lnTo>
                    <a:lnTo>
                      <a:pt x="303" y="426"/>
                    </a:lnTo>
                    <a:lnTo>
                      <a:pt x="304" y="424"/>
                    </a:lnTo>
                    <a:lnTo>
                      <a:pt x="307" y="415"/>
                    </a:lnTo>
                    <a:lnTo>
                      <a:pt x="310" y="406"/>
                    </a:lnTo>
                    <a:lnTo>
                      <a:pt x="315" y="384"/>
                    </a:lnTo>
                    <a:lnTo>
                      <a:pt x="319" y="362"/>
                    </a:lnTo>
                    <a:lnTo>
                      <a:pt x="321" y="338"/>
                    </a:lnTo>
                    <a:lnTo>
                      <a:pt x="322" y="313"/>
                    </a:lnTo>
                    <a:lnTo>
                      <a:pt x="325" y="289"/>
                    </a:lnTo>
                    <a:lnTo>
                      <a:pt x="326" y="268"/>
                    </a:lnTo>
                    <a:lnTo>
                      <a:pt x="327" y="258"/>
                    </a:lnTo>
                    <a:lnTo>
                      <a:pt x="328" y="248"/>
                    </a:lnTo>
                    <a:lnTo>
                      <a:pt x="336" y="274"/>
                    </a:lnTo>
                    <a:lnTo>
                      <a:pt x="343" y="300"/>
                    </a:lnTo>
                    <a:lnTo>
                      <a:pt x="356" y="353"/>
                    </a:lnTo>
                    <a:lnTo>
                      <a:pt x="363" y="379"/>
                    </a:lnTo>
                    <a:lnTo>
                      <a:pt x="372" y="405"/>
                    </a:lnTo>
                    <a:lnTo>
                      <a:pt x="381" y="431"/>
                    </a:lnTo>
                    <a:lnTo>
                      <a:pt x="392" y="456"/>
                    </a:lnTo>
                    <a:lnTo>
                      <a:pt x="394" y="448"/>
                    </a:lnTo>
                    <a:lnTo>
                      <a:pt x="396" y="438"/>
                    </a:lnTo>
                    <a:lnTo>
                      <a:pt x="397" y="428"/>
                    </a:lnTo>
                    <a:lnTo>
                      <a:pt x="399" y="418"/>
                    </a:lnTo>
                    <a:lnTo>
                      <a:pt x="402" y="394"/>
                    </a:lnTo>
                    <a:lnTo>
                      <a:pt x="405" y="369"/>
                    </a:lnTo>
                    <a:lnTo>
                      <a:pt x="407" y="343"/>
                    </a:lnTo>
                    <a:lnTo>
                      <a:pt x="409" y="318"/>
                    </a:lnTo>
                    <a:lnTo>
                      <a:pt x="410" y="294"/>
                    </a:lnTo>
                    <a:lnTo>
                      <a:pt x="411" y="283"/>
                    </a:lnTo>
                    <a:lnTo>
                      <a:pt x="411" y="273"/>
                    </a:lnTo>
                    <a:lnTo>
                      <a:pt x="412" y="263"/>
                    </a:lnTo>
                    <a:lnTo>
                      <a:pt x="412" y="255"/>
                    </a:lnTo>
                    <a:lnTo>
                      <a:pt x="412" y="248"/>
                    </a:lnTo>
                    <a:lnTo>
                      <a:pt x="412" y="242"/>
                    </a:lnTo>
                    <a:lnTo>
                      <a:pt x="412" y="237"/>
                    </a:lnTo>
                    <a:lnTo>
                      <a:pt x="411" y="233"/>
                    </a:lnTo>
                    <a:lnTo>
                      <a:pt x="411" y="232"/>
                    </a:lnTo>
                    <a:lnTo>
                      <a:pt x="410" y="233"/>
                    </a:lnTo>
                    <a:lnTo>
                      <a:pt x="410" y="234"/>
                    </a:lnTo>
                    <a:lnTo>
                      <a:pt x="409" y="238"/>
                    </a:lnTo>
                    <a:lnTo>
                      <a:pt x="407" y="244"/>
                    </a:lnTo>
                    <a:lnTo>
                      <a:pt x="407" y="253"/>
                    </a:lnTo>
                    <a:lnTo>
                      <a:pt x="405" y="263"/>
                    </a:lnTo>
                    <a:lnTo>
                      <a:pt x="403" y="277"/>
                    </a:lnTo>
                    <a:lnTo>
                      <a:pt x="402" y="293"/>
                    </a:lnTo>
                    <a:lnTo>
                      <a:pt x="400" y="312"/>
                    </a:lnTo>
                    <a:lnTo>
                      <a:pt x="400" y="310"/>
                    </a:lnTo>
                    <a:lnTo>
                      <a:pt x="399" y="308"/>
                    </a:lnTo>
                    <a:lnTo>
                      <a:pt x="397" y="303"/>
                    </a:lnTo>
                    <a:lnTo>
                      <a:pt x="397" y="298"/>
                    </a:lnTo>
                    <a:lnTo>
                      <a:pt x="394" y="287"/>
                    </a:lnTo>
                    <a:lnTo>
                      <a:pt x="390" y="273"/>
                    </a:lnTo>
                    <a:lnTo>
                      <a:pt x="386" y="259"/>
                    </a:lnTo>
                    <a:lnTo>
                      <a:pt x="385" y="253"/>
                    </a:lnTo>
                    <a:lnTo>
                      <a:pt x="382" y="248"/>
                    </a:lnTo>
                    <a:lnTo>
                      <a:pt x="381" y="244"/>
                    </a:lnTo>
                    <a:lnTo>
                      <a:pt x="379" y="242"/>
                    </a:lnTo>
                    <a:lnTo>
                      <a:pt x="378" y="240"/>
                    </a:lnTo>
                    <a:lnTo>
                      <a:pt x="376" y="240"/>
                    </a:lnTo>
                    <a:lnTo>
                      <a:pt x="374" y="243"/>
                    </a:lnTo>
                    <a:lnTo>
                      <a:pt x="372" y="248"/>
                    </a:lnTo>
                    <a:lnTo>
                      <a:pt x="370" y="253"/>
                    </a:lnTo>
                    <a:lnTo>
                      <a:pt x="369" y="259"/>
                    </a:lnTo>
                    <a:lnTo>
                      <a:pt x="367" y="273"/>
                    </a:lnTo>
                    <a:lnTo>
                      <a:pt x="366" y="286"/>
                    </a:lnTo>
                    <a:lnTo>
                      <a:pt x="366" y="292"/>
                    </a:lnTo>
                    <a:lnTo>
                      <a:pt x="366" y="297"/>
                    </a:lnTo>
                    <a:lnTo>
                      <a:pt x="367" y="302"/>
                    </a:lnTo>
                    <a:lnTo>
                      <a:pt x="367" y="305"/>
                    </a:lnTo>
                    <a:lnTo>
                      <a:pt x="367" y="308"/>
                    </a:lnTo>
                    <a:lnTo>
                      <a:pt x="368" y="308"/>
                    </a:lnTo>
                    <a:lnTo>
                      <a:pt x="368" y="307"/>
                    </a:lnTo>
                    <a:lnTo>
                      <a:pt x="368" y="304"/>
                    </a:lnTo>
                    <a:lnTo>
                      <a:pt x="367" y="277"/>
                    </a:lnTo>
                    <a:lnTo>
                      <a:pt x="367" y="251"/>
                    </a:lnTo>
                    <a:lnTo>
                      <a:pt x="367" y="226"/>
                    </a:lnTo>
                    <a:lnTo>
                      <a:pt x="369" y="203"/>
                    </a:lnTo>
                    <a:lnTo>
                      <a:pt x="371" y="193"/>
                    </a:lnTo>
                    <a:lnTo>
                      <a:pt x="374" y="182"/>
                    </a:lnTo>
                    <a:lnTo>
                      <a:pt x="378" y="172"/>
                    </a:lnTo>
                    <a:lnTo>
                      <a:pt x="383" y="163"/>
                    </a:lnTo>
                    <a:lnTo>
                      <a:pt x="389" y="153"/>
                    </a:lnTo>
                    <a:lnTo>
                      <a:pt x="397" y="144"/>
                    </a:lnTo>
                    <a:lnTo>
                      <a:pt x="406" y="136"/>
                    </a:lnTo>
                    <a:lnTo>
                      <a:pt x="416" y="128"/>
                    </a:lnTo>
                    <a:lnTo>
                      <a:pt x="413" y="156"/>
                    </a:lnTo>
                    <a:lnTo>
                      <a:pt x="408" y="184"/>
                    </a:lnTo>
                    <a:lnTo>
                      <a:pt x="407" y="193"/>
                    </a:lnTo>
                    <a:lnTo>
                      <a:pt x="405" y="201"/>
                    </a:lnTo>
                    <a:lnTo>
                      <a:pt x="403" y="207"/>
                    </a:lnTo>
                    <a:lnTo>
                      <a:pt x="403" y="212"/>
                    </a:lnTo>
                    <a:lnTo>
                      <a:pt x="402" y="214"/>
                    </a:lnTo>
                    <a:lnTo>
                      <a:pt x="401" y="217"/>
                    </a:lnTo>
                    <a:lnTo>
                      <a:pt x="401" y="215"/>
                    </a:lnTo>
                    <a:lnTo>
                      <a:pt x="401" y="213"/>
                    </a:lnTo>
                    <a:lnTo>
                      <a:pt x="402" y="208"/>
                    </a:lnTo>
                    <a:lnTo>
                      <a:pt x="403" y="204"/>
                    </a:lnTo>
                    <a:lnTo>
                      <a:pt x="404" y="194"/>
                    </a:lnTo>
                    <a:lnTo>
                      <a:pt x="406" y="182"/>
                    </a:lnTo>
                    <a:lnTo>
                      <a:pt x="408" y="168"/>
                    </a:lnTo>
                    <a:lnTo>
                      <a:pt x="410" y="153"/>
                    </a:lnTo>
                    <a:lnTo>
                      <a:pt x="413" y="138"/>
                    </a:lnTo>
                    <a:lnTo>
                      <a:pt x="416" y="123"/>
                    </a:lnTo>
                    <a:lnTo>
                      <a:pt x="418" y="111"/>
                    </a:lnTo>
                    <a:lnTo>
                      <a:pt x="420" y="101"/>
                    </a:lnTo>
                    <a:lnTo>
                      <a:pt x="422" y="96"/>
                    </a:lnTo>
                    <a:lnTo>
                      <a:pt x="422" y="93"/>
                    </a:lnTo>
                    <a:lnTo>
                      <a:pt x="423" y="90"/>
                    </a:lnTo>
                    <a:lnTo>
                      <a:pt x="424" y="88"/>
                    </a:lnTo>
                    <a:lnTo>
                      <a:pt x="425" y="86"/>
                    </a:lnTo>
                    <a:lnTo>
                      <a:pt x="428" y="84"/>
                    </a:lnTo>
                    <a:lnTo>
                      <a:pt x="435" y="83"/>
                    </a:lnTo>
                    <a:lnTo>
                      <a:pt x="441" y="82"/>
                    </a:lnTo>
                    <a:lnTo>
                      <a:pt x="448" y="80"/>
                    </a:lnTo>
                    <a:lnTo>
                      <a:pt x="450" y="83"/>
                    </a:lnTo>
                    <a:lnTo>
                      <a:pt x="454" y="87"/>
                    </a:lnTo>
                    <a:lnTo>
                      <a:pt x="461" y="93"/>
                    </a:lnTo>
                    <a:lnTo>
                      <a:pt x="464" y="97"/>
                    </a:lnTo>
                    <a:lnTo>
                      <a:pt x="466" y="100"/>
                    </a:lnTo>
                    <a:lnTo>
                      <a:pt x="466" y="103"/>
                    </a:lnTo>
                    <a:lnTo>
                      <a:pt x="464" y="104"/>
                    </a:lnTo>
                    <a:lnTo>
                      <a:pt x="458" y="106"/>
                    </a:lnTo>
                    <a:lnTo>
                      <a:pt x="452" y="108"/>
                    </a:lnTo>
                    <a:lnTo>
                      <a:pt x="445" y="108"/>
                    </a:lnTo>
                    <a:lnTo>
                      <a:pt x="439" y="107"/>
                    </a:lnTo>
                    <a:lnTo>
                      <a:pt x="426" y="103"/>
                    </a:lnTo>
                    <a:lnTo>
                      <a:pt x="421" y="100"/>
                    </a:lnTo>
                    <a:lnTo>
                      <a:pt x="416" y="96"/>
                    </a:lnTo>
                    <a:lnTo>
                      <a:pt x="412" y="92"/>
                    </a:lnTo>
                    <a:lnTo>
                      <a:pt x="410" y="86"/>
                    </a:lnTo>
                    <a:lnTo>
                      <a:pt x="407" y="80"/>
                    </a:lnTo>
                    <a:lnTo>
                      <a:pt x="407" y="73"/>
                    </a:lnTo>
                    <a:lnTo>
                      <a:pt x="404" y="60"/>
                    </a:lnTo>
                    <a:lnTo>
                      <a:pt x="403" y="54"/>
                    </a:lnTo>
                    <a:lnTo>
                      <a:pt x="400" y="48"/>
                    </a:lnTo>
                    <a:lnTo>
                      <a:pt x="389" y="35"/>
                    </a:lnTo>
                    <a:lnTo>
                      <a:pt x="377" y="23"/>
                    </a:lnTo>
                    <a:lnTo>
                      <a:pt x="364" y="12"/>
                    </a:lnTo>
                    <a:lnTo>
                      <a:pt x="352" y="0"/>
                    </a:lnTo>
                    <a:lnTo>
                      <a:pt x="343" y="7"/>
                    </a:lnTo>
                    <a:lnTo>
                      <a:pt x="335" y="13"/>
                    </a:lnTo>
                    <a:lnTo>
                      <a:pt x="328" y="21"/>
                    </a:lnTo>
                    <a:lnTo>
                      <a:pt x="322" y="29"/>
                    </a:lnTo>
                    <a:lnTo>
                      <a:pt x="317" y="37"/>
                    </a:lnTo>
                    <a:lnTo>
                      <a:pt x="313" y="45"/>
                    </a:lnTo>
                    <a:lnTo>
                      <a:pt x="306" y="63"/>
                    </a:lnTo>
                    <a:lnTo>
                      <a:pt x="301" y="82"/>
                    </a:lnTo>
                    <a:lnTo>
                      <a:pt x="297" y="102"/>
                    </a:lnTo>
                    <a:lnTo>
                      <a:pt x="293" y="123"/>
                    </a:lnTo>
                    <a:lnTo>
                      <a:pt x="288" y="144"/>
                    </a:lnTo>
                    <a:lnTo>
                      <a:pt x="286" y="136"/>
                    </a:lnTo>
                    <a:lnTo>
                      <a:pt x="284" y="128"/>
                    </a:lnTo>
                    <a:lnTo>
                      <a:pt x="281" y="123"/>
                    </a:lnTo>
                    <a:lnTo>
                      <a:pt x="279" y="118"/>
                    </a:lnTo>
                    <a:lnTo>
                      <a:pt x="277" y="113"/>
                    </a:lnTo>
                    <a:lnTo>
                      <a:pt x="274" y="111"/>
                    </a:lnTo>
                    <a:lnTo>
                      <a:pt x="268" y="107"/>
                    </a:lnTo>
                    <a:lnTo>
                      <a:pt x="261" y="104"/>
                    </a:lnTo>
                    <a:lnTo>
                      <a:pt x="251" y="103"/>
                    </a:lnTo>
                    <a:lnTo>
                      <a:pt x="246" y="102"/>
                    </a:lnTo>
                    <a:lnTo>
                      <a:pt x="239" y="100"/>
                    </a:lnTo>
                    <a:lnTo>
                      <a:pt x="232" y="98"/>
                    </a:lnTo>
                    <a:lnTo>
                      <a:pt x="224" y="96"/>
                    </a:lnTo>
                    <a:lnTo>
                      <a:pt x="210" y="102"/>
                    </a:lnTo>
                    <a:lnTo>
                      <a:pt x="199" y="108"/>
                    </a:lnTo>
                    <a:lnTo>
                      <a:pt x="189" y="113"/>
                    </a:lnTo>
                    <a:lnTo>
                      <a:pt x="181" y="118"/>
                    </a:lnTo>
                    <a:lnTo>
                      <a:pt x="174" y="123"/>
                    </a:lnTo>
                    <a:lnTo>
                      <a:pt x="169" y="125"/>
                    </a:lnTo>
                    <a:lnTo>
                      <a:pt x="165" y="128"/>
                    </a:lnTo>
                    <a:lnTo>
                      <a:pt x="163" y="128"/>
                    </a:lnTo>
                    <a:lnTo>
                      <a:pt x="161" y="127"/>
                    </a:lnTo>
                    <a:lnTo>
                      <a:pt x="159" y="123"/>
                    </a:lnTo>
                    <a:lnTo>
                      <a:pt x="158" y="118"/>
                    </a:lnTo>
                    <a:lnTo>
                      <a:pt x="157" y="112"/>
                    </a:lnTo>
                    <a:lnTo>
                      <a:pt x="156" y="102"/>
                    </a:lnTo>
                    <a:lnTo>
                      <a:pt x="155" y="89"/>
                    </a:lnTo>
                    <a:lnTo>
                      <a:pt x="154" y="74"/>
                    </a:lnTo>
                    <a:lnTo>
                      <a:pt x="152" y="56"/>
                    </a:lnTo>
                    <a:lnTo>
                      <a:pt x="150" y="58"/>
                    </a:lnTo>
                    <a:lnTo>
                      <a:pt x="149" y="63"/>
                    </a:lnTo>
                    <a:lnTo>
                      <a:pt x="146" y="70"/>
                    </a:lnTo>
                    <a:lnTo>
                      <a:pt x="143" y="78"/>
                    </a:lnTo>
                    <a:lnTo>
                      <a:pt x="138" y="88"/>
                    </a:lnTo>
                    <a:lnTo>
                      <a:pt x="134" y="98"/>
                    </a:lnTo>
                    <a:lnTo>
                      <a:pt x="124" y="119"/>
                    </a:lnTo>
                    <a:lnTo>
                      <a:pt x="115" y="140"/>
                    </a:lnTo>
                    <a:lnTo>
                      <a:pt x="111" y="149"/>
                    </a:lnTo>
                    <a:lnTo>
                      <a:pt x="107" y="158"/>
                    </a:lnTo>
                    <a:lnTo>
                      <a:pt x="103" y="165"/>
                    </a:lnTo>
                    <a:lnTo>
                      <a:pt x="100" y="171"/>
                    </a:lnTo>
                    <a:lnTo>
                      <a:pt x="98" y="174"/>
                    </a:lnTo>
                    <a:lnTo>
                      <a:pt x="96" y="176"/>
                    </a:lnTo>
                    <a:lnTo>
                      <a:pt x="93" y="176"/>
                    </a:lnTo>
                    <a:lnTo>
                      <a:pt x="91" y="176"/>
                    </a:lnTo>
                    <a:lnTo>
                      <a:pt x="89" y="174"/>
                    </a:lnTo>
                    <a:lnTo>
                      <a:pt x="88" y="172"/>
                    </a:lnTo>
                    <a:lnTo>
                      <a:pt x="86" y="165"/>
                    </a:lnTo>
                    <a:lnTo>
                      <a:pt x="86" y="157"/>
                    </a:lnTo>
                    <a:lnTo>
                      <a:pt x="87" y="148"/>
                    </a:lnTo>
                    <a:lnTo>
                      <a:pt x="88" y="138"/>
                    </a:lnTo>
                    <a:lnTo>
                      <a:pt x="89" y="128"/>
                    </a:lnTo>
                    <a:lnTo>
                      <a:pt x="88" y="120"/>
                    </a:lnTo>
                    <a:lnTo>
                      <a:pt x="87" y="126"/>
                    </a:lnTo>
                    <a:lnTo>
                      <a:pt x="87" y="133"/>
                    </a:lnTo>
                    <a:lnTo>
                      <a:pt x="87" y="146"/>
                    </a:lnTo>
                    <a:lnTo>
                      <a:pt x="86" y="153"/>
                    </a:lnTo>
                    <a:lnTo>
                      <a:pt x="86" y="158"/>
                    </a:lnTo>
                    <a:lnTo>
                      <a:pt x="83" y="163"/>
                    </a:lnTo>
                    <a:lnTo>
                      <a:pt x="80" y="168"/>
                    </a:lnTo>
                    <a:lnTo>
                      <a:pt x="78" y="169"/>
                    </a:lnTo>
                    <a:lnTo>
                      <a:pt x="77" y="169"/>
                    </a:lnTo>
                    <a:lnTo>
                      <a:pt x="74" y="166"/>
                    </a:lnTo>
                    <a:lnTo>
                      <a:pt x="71" y="161"/>
                    </a:lnTo>
                    <a:lnTo>
                      <a:pt x="69" y="155"/>
                    </a:lnTo>
                    <a:lnTo>
                      <a:pt x="67" y="149"/>
                    </a:lnTo>
                    <a:lnTo>
                      <a:pt x="65" y="145"/>
                    </a:lnTo>
                    <a:lnTo>
                      <a:pt x="64" y="143"/>
                    </a:lnTo>
                    <a:lnTo>
                      <a:pt x="64" y="144"/>
                    </a:lnTo>
                    <a:lnTo>
                      <a:pt x="64" y="148"/>
                    </a:lnTo>
                    <a:lnTo>
                      <a:pt x="65" y="153"/>
                    </a:lnTo>
                    <a:lnTo>
                      <a:pt x="67" y="158"/>
                    </a:lnTo>
                    <a:lnTo>
                      <a:pt x="70" y="166"/>
                    </a:lnTo>
                    <a:lnTo>
                      <a:pt x="75" y="182"/>
                    </a:lnTo>
                    <a:lnTo>
                      <a:pt x="83" y="198"/>
                    </a:lnTo>
                    <a:lnTo>
                      <a:pt x="89" y="215"/>
                    </a:lnTo>
                    <a:lnTo>
                      <a:pt x="93" y="223"/>
                    </a:lnTo>
                    <a:lnTo>
                      <a:pt x="96" y="230"/>
                    </a:lnTo>
                    <a:lnTo>
                      <a:pt x="99" y="237"/>
                    </a:lnTo>
                    <a:lnTo>
                      <a:pt x="101" y="242"/>
                    </a:lnTo>
                    <a:lnTo>
                      <a:pt x="103" y="246"/>
                    </a:lnTo>
                    <a:lnTo>
                      <a:pt x="104" y="248"/>
                    </a:lnTo>
                    <a:lnTo>
                      <a:pt x="105" y="263"/>
                    </a:lnTo>
                    <a:lnTo>
                      <a:pt x="106" y="277"/>
                    </a:lnTo>
                    <a:lnTo>
                      <a:pt x="108" y="291"/>
                    </a:lnTo>
                    <a:lnTo>
                      <a:pt x="110" y="298"/>
                    </a:lnTo>
                    <a:lnTo>
                      <a:pt x="112" y="304"/>
                    </a:lnTo>
                    <a:lnTo>
                      <a:pt x="115" y="307"/>
                    </a:lnTo>
                    <a:lnTo>
                      <a:pt x="117" y="310"/>
                    </a:lnTo>
                    <a:lnTo>
                      <a:pt x="124" y="313"/>
                    </a:lnTo>
                    <a:lnTo>
                      <a:pt x="127" y="315"/>
                    </a:lnTo>
                    <a:lnTo>
                      <a:pt x="130" y="315"/>
                    </a:lnTo>
                    <a:lnTo>
                      <a:pt x="133" y="314"/>
                    </a:lnTo>
                    <a:lnTo>
                      <a:pt x="136" y="312"/>
                    </a:lnTo>
                    <a:lnTo>
                      <a:pt x="139" y="306"/>
                    </a:lnTo>
                    <a:lnTo>
                      <a:pt x="143" y="300"/>
                    </a:lnTo>
                    <a:lnTo>
                      <a:pt x="149" y="285"/>
                    </a:lnTo>
                    <a:lnTo>
                      <a:pt x="154" y="269"/>
                    </a:lnTo>
                    <a:lnTo>
                      <a:pt x="159" y="253"/>
                    </a:lnTo>
                    <a:lnTo>
                      <a:pt x="163" y="239"/>
                    </a:lnTo>
                    <a:lnTo>
                      <a:pt x="165" y="233"/>
                    </a:lnTo>
                    <a:lnTo>
                      <a:pt x="166" y="227"/>
                    </a:lnTo>
                    <a:lnTo>
                      <a:pt x="167" y="223"/>
                    </a:lnTo>
                    <a:lnTo>
                      <a:pt x="168" y="219"/>
                    </a:lnTo>
                    <a:lnTo>
                      <a:pt x="168" y="217"/>
                    </a:lnTo>
                    <a:lnTo>
                      <a:pt x="168" y="216"/>
                    </a:lnTo>
                    <a:lnTo>
                      <a:pt x="165" y="264"/>
                    </a:lnTo>
                    <a:lnTo>
                      <a:pt x="160" y="312"/>
                    </a:lnTo>
                    <a:lnTo>
                      <a:pt x="159" y="325"/>
                    </a:lnTo>
                    <a:lnTo>
                      <a:pt x="157" y="337"/>
                    </a:lnTo>
                    <a:lnTo>
                      <a:pt x="155" y="347"/>
                    </a:lnTo>
                    <a:lnTo>
                      <a:pt x="154" y="356"/>
                    </a:lnTo>
                    <a:lnTo>
                      <a:pt x="152" y="363"/>
                    </a:lnTo>
                    <a:lnTo>
                      <a:pt x="152" y="368"/>
                    </a:lnTo>
                    <a:lnTo>
                      <a:pt x="151" y="373"/>
                    </a:lnTo>
                    <a:lnTo>
                      <a:pt x="151" y="375"/>
                    </a:lnTo>
                    <a:lnTo>
                      <a:pt x="152" y="376"/>
                    </a:lnTo>
                    <a:lnTo>
                      <a:pt x="152" y="375"/>
                    </a:lnTo>
                    <a:lnTo>
                      <a:pt x="154" y="373"/>
                    </a:lnTo>
                    <a:lnTo>
                      <a:pt x="157" y="368"/>
                    </a:lnTo>
                    <a:lnTo>
                      <a:pt x="160" y="363"/>
                    </a:lnTo>
                    <a:lnTo>
                      <a:pt x="165" y="355"/>
                    </a:lnTo>
                    <a:lnTo>
                      <a:pt x="170" y="347"/>
                    </a:lnTo>
                    <a:lnTo>
                      <a:pt x="176" y="336"/>
                    </a:lnTo>
                    <a:lnTo>
                      <a:pt x="177" y="330"/>
                    </a:lnTo>
                    <a:lnTo>
                      <a:pt x="177" y="323"/>
                    </a:lnTo>
                    <a:lnTo>
                      <a:pt x="177" y="311"/>
                    </a:lnTo>
                    <a:lnTo>
                      <a:pt x="177" y="304"/>
                    </a:lnTo>
                    <a:lnTo>
                      <a:pt x="179" y="298"/>
                    </a:lnTo>
                    <a:lnTo>
                      <a:pt x="181" y="293"/>
                    </a:lnTo>
                    <a:lnTo>
                      <a:pt x="184" y="288"/>
                    </a:lnTo>
                    <a:lnTo>
                      <a:pt x="188" y="283"/>
                    </a:lnTo>
                    <a:lnTo>
                      <a:pt x="193" y="279"/>
                    </a:lnTo>
                    <a:lnTo>
                      <a:pt x="198" y="275"/>
                    </a:lnTo>
                    <a:lnTo>
                      <a:pt x="203" y="273"/>
                    </a:lnTo>
                    <a:lnTo>
                      <a:pt x="209" y="270"/>
                    </a:lnTo>
                    <a:lnTo>
                      <a:pt x="215" y="269"/>
                    </a:lnTo>
                    <a:lnTo>
                      <a:pt x="219" y="269"/>
                    </a:lnTo>
                    <a:lnTo>
                      <a:pt x="224" y="272"/>
                    </a:lnTo>
                    <a:lnTo>
                      <a:pt x="228" y="276"/>
                    </a:lnTo>
                    <a:lnTo>
                      <a:pt x="231" y="280"/>
                    </a:lnTo>
                    <a:lnTo>
                      <a:pt x="235" y="289"/>
                    </a:lnTo>
                    <a:lnTo>
                      <a:pt x="237" y="300"/>
                    </a:lnTo>
                    <a:lnTo>
                      <a:pt x="238" y="313"/>
                    </a:lnTo>
                    <a:lnTo>
                      <a:pt x="238" y="324"/>
                    </a:lnTo>
                    <a:lnTo>
                      <a:pt x="237" y="337"/>
                    </a:lnTo>
                    <a:lnTo>
                      <a:pt x="238" y="348"/>
                    </a:lnTo>
                    <a:lnTo>
                      <a:pt x="240" y="360"/>
                    </a:lnTo>
                    <a:lnTo>
                      <a:pt x="257" y="346"/>
                    </a:lnTo>
                    <a:lnTo>
                      <a:pt x="272" y="333"/>
                    </a:lnTo>
                    <a:lnTo>
                      <a:pt x="287" y="323"/>
                    </a:lnTo>
                    <a:lnTo>
                      <a:pt x="299" y="314"/>
                    </a:lnTo>
                    <a:lnTo>
                      <a:pt x="310" y="307"/>
                    </a:lnTo>
                    <a:lnTo>
                      <a:pt x="320" y="300"/>
                    </a:lnTo>
                    <a:lnTo>
                      <a:pt x="328" y="293"/>
                    </a:lnTo>
                    <a:lnTo>
                      <a:pt x="336" y="287"/>
                    </a:lnTo>
                    <a:lnTo>
                      <a:pt x="342" y="280"/>
                    </a:lnTo>
                    <a:lnTo>
                      <a:pt x="347" y="273"/>
                    </a:lnTo>
                    <a:lnTo>
                      <a:pt x="352" y="265"/>
                    </a:lnTo>
                    <a:lnTo>
                      <a:pt x="355" y="256"/>
                    </a:lnTo>
                    <a:lnTo>
                      <a:pt x="357" y="245"/>
                    </a:lnTo>
                    <a:lnTo>
                      <a:pt x="359" y="233"/>
                    </a:lnTo>
                    <a:lnTo>
                      <a:pt x="360" y="218"/>
                    </a:lnTo>
                    <a:lnTo>
                      <a:pt x="360" y="200"/>
                    </a:lnTo>
                    <a:lnTo>
                      <a:pt x="360" y="198"/>
                    </a:lnTo>
                    <a:lnTo>
                      <a:pt x="359" y="198"/>
                    </a:lnTo>
                    <a:lnTo>
                      <a:pt x="358" y="201"/>
                    </a:lnTo>
                    <a:lnTo>
                      <a:pt x="357" y="204"/>
                    </a:lnTo>
                    <a:lnTo>
                      <a:pt x="356" y="208"/>
                    </a:lnTo>
                    <a:lnTo>
                      <a:pt x="354" y="218"/>
                    </a:lnTo>
                    <a:lnTo>
                      <a:pt x="353" y="229"/>
                    </a:lnTo>
                    <a:lnTo>
                      <a:pt x="353" y="238"/>
                    </a:lnTo>
                    <a:lnTo>
                      <a:pt x="354" y="243"/>
                    </a:lnTo>
                    <a:lnTo>
                      <a:pt x="356" y="246"/>
                    </a:lnTo>
                    <a:lnTo>
                      <a:pt x="358" y="248"/>
                    </a:lnTo>
                    <a:lnTo>
                      <a:pt x="360" y="248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0" name="Freeform 31"/>
              <p:cNvSpPr>
                <a:spLocks/>
              </p:cNvSpPr>
              <p:nvPr/>
            </p:nvSpPr>
            <p:spPr bwMode="auto">
              <a:xfrm>
                <a:off x="3451" y="1419"/>
                <a:ext cx="41" cy="209"/>
              </a:xfrm>
              <a:custGeom>
                <a:avLst/>
                <a:gdLst>
                  <a:gd name="T0" fmla="*/ 0 w 41"/>
                  <a:gd name="T1" fmla="*/ 0 h 209"/>
                  <a:gd name="T2" fmla="*/ 4 w 41"/>
                  <a:gd name="T3" fmla="*/ 13 h 209"/>
                  <a:gd name="T4" fmla="*/ 8 w 41"/>
                  <a:gd name="T5" fmla="*/ 25 h 209"/>
                  <a:gd name="T6" fmla="*/ 12 w 41"/>
                  <a:gd name="T7" fmla="*/ 38 h 209"/>
                  <a:gd name="T8" fmla="*/ 16 w 41"/>
                  <a:gd name="T9" fmla="*/ 51 h 209"/>
                  <a:gd name="T10" fmla="*/ 19 w 41"/>
                  <a:gd name="T11" fmla="*/ 64 h 209"/>
                  <a:gd name="T12" fmla="*/ 22 w 41"/>
                  <a:gd name="T13" fmla="*/ 77 h 209"/>
                  <a:gd name="T14" fmla="*/ 25 w 41"/>
                  <a:gd name="T15" fmla="*/ 90 h 209"/>
                  <a:gd name="T16" fmla="*/ 28 w 41"/>
                  <a:gd name="T17" fmla="*/ 103 h 209"/>
                  <a:gd name="T18" fmla="*/ 30 w 41"/>
                  <a:gd name="T19" fmla="*/ 109 h 209"/>
                  <a:gd name="T20" fmla="*/ 31 w 41"/>
                  <a:gd name="T21" fmla="*/ 116 h 209"/>
                  <a:gd name="T22" fmla="*/ 32 w 41"/>
                  <a:gd name="T23" fmla="*/ 122 h 209"/>
                  <a:gd name="T24" fmla="*/ 33 w 41"/>
                  <a:gd name="T25" fmla="*/ 129 h 209"/>
                  <a:gd name="T26" fmla="*/ 34 w 41"/>
                  <a:gd name="T27" fmla="*/ 135 h 209"/>
                  <a:gd name="T28" fmla="*/ 35 w 41"/>
                  <a:gd name="T29" fmla="*/ 142 h 209"/>
                  <a:gd name="T30" fmla="*/ 36 w 41"/>
                  <a:gd name="T31" fmla="*/ 148 h 209"/>
                  <a:gd name="T32" fmla="*/ 37 w 41"/>
                  <a:gd name="T33" fmla="*/ 155 h 209"/>
                  <a:gd name="T34" fmla="*/ 38 w 41"/>
                  <a:gd name="T35" fmla="*/ 162 h 209"/>
                  <a:gd name="T36" fmla="*/ 38 w 41"/>
                  <a:gd name="T37" fmla="*/ 168 h 209"/>
                  <a:gd name="T38" fmla="*/ 39 w 41"/>
                  <a:gd name="T39" fmla="*/ 175 h 209"/>
                  <a:gd name="T40" fmla="*/ 39 w 41"/>
                  <a:gd name="T41" fmla="*/ 182 h 209"/>
                  <a:gd name="T42" fmla="*/ 40 w 41"/>
                  <a:gd name="T43" fmla="*/ 188 h 209"/>
                  <a:gd name="T44" fmla="*/ 40 w 41"/>
                  <a:gd name="T45" fmla="*/ 195 h 209"/>
                  <a:gd name="T46" fmla="*/ 40 w 41"/>
                  <a:gd name="T47" fmla="*/ 201 h 209"/>
                  <a:gd name="T48" fmla="*/ 40 w 41"/>
                  <a:gd name="T49" fmla="*/ 208 h 20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1" h="209">
                    <a:moveTo>
                      <a:pt x="0" y="0"/>
                    </a:moveTo>
                    <a:lnTo>
                      <a:pt x="4" y="13"/>
                    </a:lnTo>
                    <a:lnTo>
                      <a:pt x="8" y="25"/>
                    </a:lnTo>
                    <a:lnTo>
                      <a:pt x="12" y="38"/>
                    </a:lnTo>
                    <a:lnTo>
                      <a:pt x="16" y="51"/>
                    </a:lnTo>
                    <a:lnTo>
                      <a:pt x="19" y="64"/>
                    </a:lnTo>
                    <a:lnTo>
                      <a:pt x="22" y="77"/>
                    </a:lnTo>
                    <a:lnTo>
                      <a:pt x="25" y="90"/>
                    </a:lnTo>
                    <a:lnTo>
                      <a:pt x="28" y="103"/>
                    </a:lnTo>
                    <a:lnTo>
                      <a:pt x="30" y="109"/>
                    </a:lnTo>
                    <a:lnTo>
                      <a:pt x="31" y="116"/>
                    </a:lnTo>
                    <a:lnTo>
                      <a:pt x="32" y="122"/>
                    </a:lnTo>
                    <a:lnTo>
                      <a:pt x="33" y="129"/>
                    </a:lnTo>
                    <a:lnTo>
                      <a:pt x="34" y="135"/>
                    </a:lnTo>
                    <a:lnTo>
                      <a:pt x="35" y="142"/>
                    </a:lnTo>
                    <a:lnTo>
                      <a:pt x="36" y="148"/>
                    </a:lnTo>
                    <a:lnTo>
                      <a:pt x="37" y="155"/>
                    </a:lnTo>
                    <a:lnTo>
                      <a:pt x="38" y="162"/>
                    </a:lnTo>
                    <a:lnTo>
                      <a:pt x="38" y="168"/>
                    </a:lnTo>
                    <a:lnTo>
                      <a:pt x="39" y="175"/>
                    </a:lnTo>
                    <a:lnTo>
                      <a:pt x="39" y="182"/>
                    </a:lnTo>
                    <a:lnTo>
                      <a:pt x="40" y="188"/>
                    </a:lnTo>
                    <a:lnTo>
                      <a:pt x="40" y="195"/>
                    </a:lnTo>
                    <a:lnTo>
                      <a:pt x="40" y="201"/>
                    </a:lnTo>
                    <a:lnTo>
                      <a:pt x="40" y="208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1" name="Freeform 32"/>
              <p:cNvSpPr>
                <a:spLocks/>
              </p:cNvSpPr>
              <p:nvPr/>
            </p:nvSpPr>
            <p:spPr bwMode="auto">
              <a:xfrm>
                <a:off x="3491" y="1467"/>
                <a:ext cx="33" cy="161"/>
              </a:xfrm>
              <a:custGeom>
                <a:avLst/>
                <a:gdLst>
                  <a:gd name="T0" fmla="*/ 32 w 33"/>
                  <a:gd name="T1" fmla="*/ 0 h 161"/>
                  <a:gd name="T2" fmla="*/ 31 w 33"/>
                  <a:gd name="T3" fmla="*/ 5 h 161"/>
                  <a:gd name="T4" fmla="*/ 30 w 33"/>
                  <a:gd name="T5" fmla="*/ 10 h 161"/>
                  <a:gd name="T6" fmla="*/ 30 w 33"/>
                  <a:gd name="T7" fmla="*/ 14 h 161"/>
                  <a:gd name="T8" fmla="*/ 29 w 33"/>
                  <a:gd name="T9" fmla="*/ 19 h 161"/>
                  <a:gd name="T10" fmla="*/ 28 w 33"/>
                  <a:gd name="T11" fmla="*/ 24 h 161"/>
                  <a:gd name="T12" fmla="*/ 26 w 33"/>
                  <a:gd name="T13" fmla="*/ 29 h 161"/>
                  <a:gd name="T14" fmla="*/ 25 w 33"/>
                  <a:gd name="T15" fmla="*/ 34 h 161"/>
                  <a:gd name="T16" fmla="*/ 24 w 33"/>
                  <a:gd name="T17" fmla="*/ 39 h 161"/>
                  <a:gd name="T18" fmla="*/ 21 w 33"/>
                  <a:gd name="T19" fmla="*/ 49 h 161"/>
                  <a:gd name="T20" fmla="*/ 19 w 33"/>
                  <a:gd name="T21" fmla="*/ 60 h 161"/>
                  <a:gd name="T22" fmla="*/ 16 w 33"/>
                  <a:gd name="T23" fmla="*/ 70 h 161"/>
                  <a:gd name="T24" fmla="*/ 13 w 33"/>
                  <a:gd name="T25" fmla="*/ 80 h 161"/>
                  <a:gd name="T26" fmla="*/ 11 w 33"/>
                  <a:gd name="T27" fmla="*/ 90 h 161"/>
                  <a:gd name="T28" fmla="*/ 8 w 33"/>
                  <a:gd name="T29" fmla="*/ 100 h 161"/>
                  <a:gd name="T30" fmla="*/ 7 w 33"/>
                  <a:gd name="T31" fmla="*/ 105 h 161"/>
                  <a:gd name="T32" fmla="*/ 6 w 33"/>
                  <a:gd name="T33" fmla="*/ 111 h 161"/>
                  <a:gd name="T34" fmla="*/ 5 w 33"/>
                  <a:gd name="T35" fmla="*/ 116 h 161"/>
                  <a:gd name="T36" fmla="*/ 4 w 33"/>
                  <a:gd name="T37" fmla="*/ 121 h 161"/>
                  <a:gd name="T38" fmla="*/ 3 w 33"/>
                  <a:gd name="T39" fmla="*/ 126 h 161"/>
                  <a:gd name="T40" fmla="*/ 2 w 33"/>
                  <a:gd name="T41" fmla="*/ 131 h 161"/>
                  <a:gd name="T42" fmla="*/ 2 w 33"/>
                  <a:gd name="T43" fmla="*/ 135 h 161"/>
                  <a:gd name="T44" fmla="*/ 1 w 33"/>
                  <a:gd name="T45" fmla="*/ 141 h 161"/>
                  <a:gd name="T46" fmla="*/ 1 w 33"/>
                  <a:gd name="T47" fmla="*/ 146 h 161"/>
                  <a:gd name="T48" fmla="*/ 0 w 33"/>
                  <a:gd name="T49" fmla="*/ 150 h 161"/>
                  <a:gd name="T50" fmla="*/ 0 w 33"/>
                  <a:gd name="T51" fmla="*/ 155 h 161"/>
                  <a:gd name="T52" fmla="*/ 0 w 33"/>
                  <a:gd name="T53" fmla="*/ 160 h 1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3" h="161">
                    <a:moveTo>
                      <a:pt x="32" y="0"/>
                    </a:moveTo>
                    <a:lnTo>
                      <a:pt x="31" y="5"/>
                    </a:lnTo>
                    <a:lnTo>
                      <a:pt x="30" y="10"/>
                    </a:lnTo>
                    <a:lnTo>
                      <a:pt x="30" y="14"/>
                    </a:lnTo>
                    <a:lnTo>
                      <a:pt x="29" y="19"/>
                    </a:lnTo>
                    <a:lnTo>
                      <a:pt x="28" y="24"/>
                    </a:lnTo>
                    <a:lnTo>
                      <a:pt x="26" y="29"/>
                    </a:lnTo>
                    <a:lnTo>
                      <a:pt x="25" y="34"/>
                    </a:lnTo>
                    <a:lnTo>
                      <a:pt x="24" y="39"/>
                    </a:lnTo>
                    <a:lnTo>
                      <a:pt x="21" y="49"/>
                    </a:lnTo>
                    <a:lnTo>
                      <a:pt x="19" y="60"/>
                    </a:lnTo>
                    <a:lnTo>
                      <a:pt x="16" y="70"/>
                    </a:lnTo>
                    <a:lnTo>
                      <a:pt x="13" y="80"/>
                    </a:lnTo>
                    <a:lnTo>
                      <a:pt x="11" y="90"/>
                    </a:lnTo>
                    <a:lnTo>
                      <a:pt x="8" y="100"/>
                    </a:lnTo>
                    <a:lnTo>
                      <a:pt x="7" y="105"/>
                    </a:lnTo>
                    <a:lnTo>
                      <a:pt x="6" y="111"/>
                    </a:lnTo>
                    <a:lnTo>
                      <a:pt x="5" y="116"/>
                    </a:lnTo>
                    <a:lnTo>
                      <a:pt x="4" y="121"/>
                    </a:lnTo>
                    <a:lnTo>
                      <a:pt x="3" y="126"/>
                    </a:lnTo>
                    <a:lnTo>
                      <a:pt x="2" y="131"/>
                    </a:lnTo>
                    <a:lnTo>
                      <a:pt x="2" y="135"/>
                    </a:lnTo>
                    <a:lnTo>
                      <a:pt x="1" y="141"/>
                    </a:lnTo>
                    <a:lnTo>
                      <a:pt x="1" y="146"/>
                    </a:lnTo>
                    <a:lnTo>
                      <a:pt x="0" y="150"/>
                    </a:lnTo>
                    <a:lnTo>
                      <a:pt x="0" y="155"/>
                    </a:lnTo>
                    <a:lnTo>
                      <a:pt x="0" y="16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2" name="Line 33"/>
              <p:cNvSpPr>
                <a:spLocks noChangeShapeType="1"/>
              </p:cNvSpPr>
              <p:nvPr/>
            </p:nvSpPr>
            <p:spPr bwMode="auto">
              <a:xfrm>
                <a:off x="387" y="963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94" name="Rectangle 34"/>
              <p:cNvSpPr>
                <a:spLocks noChangeArrowheads="1"/>
              </p:cNvSpPr>
              <p:nvPr/>
            </p:nvSpPr>
            <p:spPr bwMode="auto">
              <a:xfrm>
                <a:off x="3936" y="1104"/>
                <a:ext cx="163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Good guys</a:t>
                </a:r>
              </a:p>
            </p:txBody>
          </p:sp>
        </p:grpSp>
      </p:grpSp>
      <p:grpSp>
        <p:nvGrpSpPr>
          <p:cNvPr id="66595" name="Group 35"/>
          <p:cNvGrpSpPr>
            <a:grpSpLocks/>
          </p:cNvGrpSpPr>
          <p:nvPr/>
        </p:nvGrpSpPr>
        <p:grpSpPr bwMode="auto">
          <a:xfrm>
            <a:off x="1300163" y="3048000"/>
            <a:ext cx="7843837" cy="1846263"/>
            <a:chOff x="243" y="1924"/>
            <a:chExt cx="5373" cy="1163"/>
          </a:xfrm>
        </p:grpSpPr>
        <p:grpSp>
          <p:nvGrpSpPr>
            <p:cNvPr id="6150" name="Group 36"/>
            <p:cNvGrpSpPr>
              <a:grpSpLocks/>
            </p:cNvGrpSpPr>
            <p:nvPr/>
          </p:nvGrpSpPr>
          <p:grpSpPr bwMode="auto">
            <a:xfrm>
              <a:off x="243" y="1924"/>
              <a:ext cx="3792" cy="1163"/>
              <a:chOff x="192" y="1825"/>
              <a:chExt cx="3792" cy="1163"/>
            </a:xfrm>
          </p:grpSpPr>
          <p:grpSp>
            <p:nvGrpSpPr>
              <p:cNvPr id="6152" name="Group 37"/>
              <p:cNvGrpSpPr>
                <a:grpSpLocks/>
              </p:cNvGrpSpPr>
              <p:nvPr/>
            </p:nvGrpSpPr>
            <p:grpSpPr bwMode="auto">
              <a:xfrm>
                <a:off x="2301" y="1917"/>
                <a:ext cx="606" cy="660"/>
                <a:chOff x="2301" y="1917"/>
                <a:chExt cx="606" cy="660"/>
              </a:xfrm>
            </p:grpSpPr>
            <p:pic>
              <p:nvPicPr>
                <p:cNvPr id="6183" name="Picture 38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01" y="1917"/>
                  <a:ext cx="606" cy="6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6184" name="Freeform 39"/>
                <p:cNvSpPr>
                  <a:spLocks/>
                </p:cNvSpPr>
                <p:nvPr/>
              </p:nvSpPr>
              <p:spPr bwMode="auto">
                <a:xfrm>
                  <a:off x="2420" y="2437"/>
                  <a:ext cx="366" cy="140"/>
                </a:xfrm>
                <a:custGeom>
                  <a:avLst/>
                  <a:gdLst>
                    <a:gd name="T0" fmla="*/ 189 w 366"/>
                    <a:gd name="T1" fmla="*/ 127 h 140"/>
                    <a:gd name="T2" fmla="*/ 188 w 366"/>
                    <a:gd name="T3" fmla="*/ 133 h 140"/>
                    <a:gd name="T4" fmla="*/ 182 w 366"/>
                    <a:gd name="T5" fmla="*/ 88 h 140"/>
                    <a:gd name="T6" fmla="*/ 176 w 366"/>
                    <a:gd name="T7" fmla="*/ 85 h 140"/>
                    <a:gd name="T8" fmla="*/ 164 w 366"/>
                    <a:gd name="T9" fmla="*/ 104 h 140"/>
                    <a:gd name="T10" fmla="*/ 125 w 366"/>
                    <a:gd name="T11" fmla="*/ 108 h 140"/>
                    <a:gd name="T12" fmla="*/ 112 w 366"/>
                    <a:gd name="T13" fmla="*/ 95 h 140"/>
                    <a:gd name="T14" fmla="*/ 93 w 366"/>
                    <a:gd name="T15" fmla="*/ 91 h 140"/>
                    <a:gd name="T16" fmla="*/ 75 w 366"/>
                    <a:gd name="T17" fmla="*/ 75 h 140"/>
                    <a:gd name="T18" fmla="*/ 73 w 366"/>
                    <a:gd name="T19" fmla="*/ 70 h 140"/>
                    <a:gd name="T20" fmla="*/ 59 w 366"/>
                    <a:gd name="T21" fmla="*/ 82 h 140"/>
                    <a:gd name="T22" fmla="*/ 47 w 366"/>
                    <a:gd name="T23" fmla="*/ 60 h 140"/>
                    <a:gd name="T24" fmla="*/ 31 w 366"/>
                    <a:gd name="T25" fmla="*/ 76 h 140"/>
                    <a:gd name="T26" fmla="*/ 21 w 366"/>
                    <a:gd name="T27" fmla="*/ 27 h 140"/>
                    <a:gd name="T28" fmla="*/ 10 w 366"/>
                    <a:gd name="T29" fmla="*/ 44 h 140"/>
                    <a:gd name="T30" fmla="*/ 0 w 366"/>
                    <a:gd name="T31" fmla="*/ 73 h 140"/>
                    <a:gd name="T32" fmla="*/ 7 w 366"/>
                    <a:gd name="T33" fmla="*/ 63 h 140"/>
                    <a:gd name="T34" fmla="*/ 40 w 366"/>
                    <a:gd name="T35" fmla="*/ 47 h 140"/>
                    <a:gd name="T36" fmla="*/ 88 w 366"/>
                    <a:gd name="T37" fmla="*/ 92 h 140"/>
                    <a:gd name="T38" fmla="*/ 93 w 366"/>
                    <a:gd name="T39" fmla="*/ 125 h 140"/>
                    <a:gd name="T40" fmla="*/ 67 w 366"/>
                    <a:gd name="T41" fmla="*/ 131 h 140"/>
                    <a:gd name="T42" fmla="*/ 104 w 366"/>
                    <a:gd name="T43" fmla="*/ 132 h 140"/>
                    <a:gd name="T44" fmla="*/ 120 w 366"/>
                    <a:gd name="T45" fmla="*/ 93 h 140"/>
                    <a:gd name="T46" fmla="*/ 128 w 366"/>
                    <a:gd name="T47" fmla="*/ 100 h 140"/>
                    <a:gd name="T48" fmla="*/ 157 w 366"/>
                    <a:gd name="T49" fmla="*/ 116 h 140"/>
                    <a:gd name="T50" fmla="*/ 186 w 366"/>
                    <a:gd name="T51" fmla="*/ 83 h 140"/>
                    <a:gd name="T52" fmla="*/ 190 w 366"/>
                    <a:gd name="T53" fmla="*/ 79 h 140"/>
                    <a:gd name="T54" fmla="*/ 196 w 366"/>
                    <a:gd name="T55" fmla="*/ 115 h 140"/>
                    <a:gd name="T56" fmla="*/ 222 w 366"/>
                    <a:gd name="T57" fmla="*/ 70 h 140"/>
                    <a:gd name="T58" fmla="*/ 251 w 366"/>
                    <a:gd name="T59" fmla="*/ 69 h 140"/>
                    <a:gd name="T60" fmla="*/ 290 w 366"/>
                    <a:gd name="T61" fmla="*/ 74 h 140"/>
                    <a:gd name="T62" fmla="*/ 307 w 366"/>
                    <a:gd name="T63" fmla="*/ 61 h 140"/>
                    <a:gd name="T64" fmla="*/ 294 w 366"/>
                    <a:gd name="T65" fmla="*/ 82 h 140"/>
                    <a:gd name="T66" fmla="*/ 327 w 366"/>
                    <a:gd name="T67" fmla="*/ 82 h 140"/>
                    <a:gd name="T68" fmla="*/ 353 w 366"/>
                    <a:gd name="T69" fmla="*/ 45 h 140"/>
                    <a:gd name="T70" fmla="*/ 361 w 366"/>
                    <a:gd name="T71" fmla="*/ 0 h 140"/>
                    <a:gd name="T72" fmla="*/ 344 w 366"/>
                    <a:gd name="T73" fmla="*/ 23 h 140"/>
                    <a:gd name="T74" fmla="*/ 316 w 366"/>
                    <a:gd name="T75" fmla="*/ 43 h 140"/>
                    <a:gd name="T76" fmla="*/ 272 w 366"/>
                    <a:gd name="T77" fmla="*/ 57 h 140"/>
                    <a:gd name="T78" fmla="*/ 284 w 366"/>
                    <a:gd name="T79" fmla="*/ 78 h 140"/>
                    <a:gd name="T80" fmla="*/ 284 w 366"/>
                    <a:gd name="T81" fmla="*/ 53 h 140"/>
                    <a:gd name="T82" fmla="*/ 312 w 366"/>
                    <a:gd name="T83" fmla="*/ 44 h 140"/>
                    <a:gd name="T84" fmla="*/ 324 w 366"/>
                    <a:gd name="T85" fmla="*/ 75 h 140"/>
                    <a:gd name="T86" fmla="*/ 331 w 366"/>
                    <a:gd name="T87" fmla="*/ 12 h 140"/>
                    <a:gd name="T88" fmla="*/ 322 w 366"/>
                    <a:gd name="T89" fmla="*/ 38 h 140"/>
                    <a:gd name="T90" fmla="*/ 311 w 366"/>
                    <a:gd name="T91" fmla="*/ 61 h 140"/>
                    <a:gd name="T92" fmla="*/ 340 w 366"/>
                    <a:gd name="T93" fmla="*/ 51 h 140"/>
                    <a:gd name="T94" fmla="*/ 311 w 366"/>
                    <a:gd name="T95" fmla="*/ 75 h 140"/>
                    <a:gd name="T96" fmla="*/ 299 w 366"/>
                    <a:gd name="T97" fmla="*/ 59 h 140"/>
                    <a:gd name="T98" fmla="*/ 283 w 366"/>
                    <a:gd name="T99" fmla="*/ 54 h 140"/>
                    <a:gd name="T100" fmla="*/ 257 w 366"/>
                    <a:gd name="T101" fmla="*/ 64 h 140"/>
                    <a:gd name="T102" fmla="*/ 239 w 366"/>
                    <a:gd name="T103" fmla="*/ 33 h 140"/>
                    <a:gd name="T104" fmla="*/ 203 w 366"/>
                    <a:gd name="T105" fmla="*/ 52 h 140"/>
                    <a:gd name="T106" fmla="*/ 157 w 366"/>
                    <a:gd name="T107" fmla="*/ 66 h 140"/>
                    <a:gd name="T108" fmla="*/ 115 w 366"/>
                    <a:gd name="T109" fmla="*/ 75 h 140"/>
                    <a:gd name="T110" fmla="*/ 93 w 366"/>
                    <a:gd name="T111" fmla="*/ 101 h 140"/>
                    <a:gd name="T112" fmla="*/ 82 w 366"/>
                    <a:gd name="T113" fmla="*/ 115 h 140"/>
                    <a:gd name="T114" fmla="*/ 90 w 366"/>
                    <a:gd name="T115" fmla="*/ 88 h 140"/>
                    <a:gd name="T116" fmla="*/ 112 w 366"/>
                    <a:gd name="T117" fmla="*/ 113 h 140"/>
                    <a:gd name="T118" fmla="*/ 169 w 366"/>
                    <a:gd name="T119" fmla="*/ 117 h 140"/>
                    <a:gd name="T120" fmla="*/ 192 w 366"/>
                    <a:gd name="T121" fmla="*/ 88 h 14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366" h="140">
                      <a:moveTo>
                        <a:pt x="196" y="75"/>
                      </a:moveTo>
                      <a:lnTo>
                        <a:pt x="195" y="86"/>
                      </a:lnTo>
                      <a:lnTo>
                        <a:pt x="194" y="95"/>
                      </a:lnTo>
                      <a:lnTo>
                        <a:pt x="192" y="103"/>
                      </a:lnTo>
                      <a:lnTo>
                        <a:pt x="191" y="111"/>
                      </a:lnTo>
                      <a:lnTo>
                        <a:pt x="190" y="117"/>
                      </a:lnTo>
                      <a:lnTo>
                        <a:pt x="190" y="123"/>
                      </a:lnTo>
                      <a:lnTo>
                        <a:pt x="189" y="127"/>
                      </a:lnTo>
                      <a:lnTo>
                        <a:pt x="189" y="130"/>
                      </a:lnTo>
                      <a:lnTo>
                        <a:pt x="189" y="133"/>
                      </a:lnTo>
                      <a:lnTo>
                        <a:pt x="188" y="135"/>
                      </a:lnTo>
                      <a:lnTo>
                        <a:pt x="188" y="136"/>
                      </a:lnTo>
                      <a:lnTo>
                        <a:pt x="188" y="137"/>
                      </a:lnTo>
                      <a:lnTo>
                        <a:pt x="188" y="136"/>
                      </a:lnTo>
                      <a:lnTo>
                        <a:pt x="188" y="135"/>
                      </a:lnTo>
                      <a:lnTo>
                        <a:pt x="188" y="133"/>
                      </a:lnTo>
                      <a:lnTo>
                        <a:pt x="188" y="131"/>
                      </a:lnTo>
                      <a:lnTo>
                        <a:pt x="188" y="129"/>
                      </a:lnTo>
                      <a:lnTo>
                        <a:pt x="188" y="123"/>
                      </a:lnTo>
                      <a:lnTo>
                        <a:pt x="188" y="116"/>
                      </a:lnTo>
                      <a:lnTo>
                        <a:pt x="187" y="109"/>
                      </a:lnTo>
                      <a:lnTo>
                        <a:pt x="186" y="102"/>
                      </a:lnTo>
                      <a:lnTo>
                        <a:pt x="185" y="95"/>
                      </a:lnTo>
                      <a:lnTo>
                        <a:pt x="182" y="88"/>
                      </a:lnTo>
                      <a:lnTo>
                        <a:pt x="181" y="86"/>
                      </a:lnTo>
                      <a:lnTo>
                        <a:pt x="180" y="83"/>
                      </a:lnTo>
                      <a:lnTo>
                        <a:pt x="179" y="82"/>
                      </a:lnTo>
                      <a:lnTo>
                        <a:pt x="178" y="82"/>
                      </a:lnTo>
                      <a:lnTo>
                        <a:pt x="177" y="82"/>
                      </a:lnTo>
                      <a:lnTo>
                        <a:pt x="177" y="83"/>
                      </a:lnTo>
                      <a:lnTo>
                        <a:pt x="177" y="84"/>
                      </a:lnTo>
                      <a:lnTo>
                        <a:pt x="176" y="85"/>
                      </a:lnTo>
                      <a:lnTo>
                        <a:pt x="175" y="89"/>
                      </a:lnTo>
                      <a:lnTo>
                        <a:pt x="174" y="94"/>
                      </a:lnTo>
                      <a:lnTo>
                        <a:pt x="174" y="99"/>
                      </a:lnTo>
                      <a:lnTo>
                        <a:pt x="173" y="103"/>
                      </a:lnTo>
                      <a:lnTo>
                        <a:pt x="173" y="105"/>
                      </a:lnTo>
                      <a:lnTo>
                        <a:pt x="172" y="107"/>
                      </a:lnTo>
                      <a:lnTo>
                        <a:pt x="168" y="106"/>
                      </a:lnTo>
                      <a:lnTo>
                        <a:pt x="164" y="104"/>
                      </a:lnTo>
                      <a:lnTo>
                        <a:pt x="156" y="103"/>
                      </a:lnTo>
                      <a:lnTo>
                        <a:pt x="149" y="103"/>
                      </a:lnTo>
                      <a:lnTo>
                        <a:pt x="144" y="103"/>
                      </a:lnTo>
                      <a:lnTo>
                        <a:pt x="139" y="104"/>
                      </a:lnTo>
                      <a:lnTo>
                        <a:pt x="134" y="105"/>
                      </a:lnTo>
                      <a:lnTo>
                        <a:pt x="131" y="106"/>
                      </a:lnTo>
                      <a:lnTo>
                        <a:pt x="128" y="107"/>
                      </a:lnTo>
                      <a:lnTo>
                        <a:pt x="125" y="108"/>
                      </a:lnTo>
                      <a:lnTo>
                        <a:pt x="122" y="108"/>
                      </a:lnTo>
                      <a:lnTo>
                        <a:pt x="120" y="107"/>
                      </a:lnTo>
                      <a:lnTo>
                        <a:pt x="118" y="106"/>
                      </a:lnTo>
                      <a:lnTo>
                        <a:pt x="117" y="104"/>
                      </a:lnTo>
                      <a:lnTo>
                        <a:pt x="116" y="102"/>
                      </a:lnTo>
                      <a:lnTo>
                        <a:pt x="115" y="100"/>
                      </a:lnTo>
                      <a:lnTo>
                        <a:pt x="114" y="98"/>
                      </a:lnTo>
                      <a:lnTo>
                        <a:pt x="112" y="95"/>
                      </a:lnTo>
                      <a:lnTo>
                        <a:pt x="111" y="91"/>
                      </a:lnTo>
                      <a:lnTo>
                        <a:pt x="109" y="88"/>
                      </a:lnTo>
                      <a:lnTo>
                        <a:pt x="108" y="83"/>
                      </a:lnTo>
                      <a:lnTo>
                        <a:pt x="105" y="84"/>
                      </a:lnTo>
                      <a:lnTo>
                        <a:pt x="102" y="86"/>
                      </a:lnTo>
                      <a:lnTo>
                        <a:pt x="99" y="88"/>
                      </a:lnTo>
                      <a:lnTo>
                        <a:pt x="96" y="90"/>
                      </a:lnTo>
                      <a:lnTo>
                        <a:pt x="93" y="91"/>
                      </a:lnTo>
                      <a:lnTo>
                        <a:pt x="90" y="92"/>
                      </a:lnTo>
                      <a:lnTo>
                        <a:pt x="87" y="92"/>
                      </a:lnTo>
                      <a:lnTo>
                        <a:pt x="84" y="91"/>
                      </a:lnTo>
                      <a:lnTo>
                        <a:pt x="80" y="88"/>
                      </a:lnTo>
                      <a:lnTo>
                        <a:pt x="77" y="85"/>
                      </a:lnTo>
                      <a:lnTo>
                        <a:pt x="76" y="82"/>
                      </a:lnTo>
                      <a:lnTo>
                        <a:pt x="75" y="78"/>
                      </a:lnTo>
                      <a:lnTo>
                        <a:pt x="75" y="75"/>
                      </a:lnTo>
                      <a:lnTo>
                        <a:pt x="75" y="71"/>
                      </a:lnTo>
                      <a:lnTo>
                        <a:pt x="75" y="68"/>
                      </a:lnTo>
                      <a:lnTo>
                        <a:pt x="76" y="66"/>
                      </a:lnTo>
                      <a:lnTo>
                        <a:pt x="77" y="64"/>
                      </a:lnTo>
                      <a:lnTo>
                        <a:pt x="76" y="65"/>
                      </a:lnTo>
                      <a:lnTo>
                        <a:pt x="75" y="66"/>
                      </a:lnTo>
                      <a:lnTo>
                        <a:pt x="75" y="68"/>
                      </a:lnTo>
                      <a:lnTo>
                        <a:pt x="73" y="70"/>
                      </a:lnTo>
                      <a:lnTo>
                        <a:pt x="72" y="72"/>
                      </a:lnTo>
                      <a:lnTo>
                        <a:pt x="70" y="75"/>
                      </a:lnTo>
                      <a:lnTo>
                        <a:pt x="68" y="78"/>
                      </a:lnTo>
                      <a:lnTo>
                        <a:pt x="66" y="82"/>
                      </a:lnTo>
                      <a:lnTo>
                        <a:pt x="63" y="86"/>
                      </a:lnTo>
                      <a:lnTo>
                        <a:pt x="60" y="91"/>
                      </a:lnTo>
                      <a:lnTo>
                        <a:pt x="59" y="87"/>
                      </a:lnTo>
                      <a:lnTo>
                        <a:pt x="59" y="82"/>
                      </a:lnTo>
                      <a:lnTo>
                        <a:pt x="59" y="73"/>
                      </a:lnTo>
                      <a:lnTo>
                        <a:pt x="58" y="68"/>
                      </a:lnTo>
                      <a:lnTo>
                        <a:pt x="57" y="64"/>
                      </a:lnTo>
                      <a:lnTo>
                        <a:pt x="55" y="61"/>
                      </a:lnTo>
                      <a:lnTo>
                        <a:pt x="52" y="59"/>
                      </a:lnTo>
                      <a:lnTo>
                        <a:pt x="50" y="59"/>
                      </a:lnTo>
                      <a:lnTo>
                        <a:pt x="48" y="59"/>
                      </a:lnTo>
                      <a:lnTo>
                        <a:pt x="47" y="60"/>
                      </a:lnTo>
                      <a:lnTo>
                        <a:pt x="45" y="61"/>
                      </a:lnTo>
                      <a:lnTo>
                        <a:pt x="43" y="63"/>
                      </a:lnTo>
                      <a:lnTo>
                        <a:pt x="42" y="64"/>
                      </a:lnTo>
                      <a:lnTo>
                        <a:pt x="38" y="68"/>
                      </a:lnTo>
                      <a:lnTo>
                        <a:pt x="35" y="72"/>
                      </a:lnTo>
                      <a:lnTo>
                        <a:pt x="34" y="74"/>
                      </a:lnTo>
                      <a:lnTo>
                        <a:pt x="32" y="75"/>
                      </a:lnTo>
                      <a:lnTo>
                        <a:pt x="31" y="76"/>
                      </a:lnTo>
                      <a:lnTo>
                        <a:pt x="30" y="77"/>
                      </a:lnTo>
                      <a:lnTo>
                        <a:pt x="29" y="76"/>
                      </a:lnTo>
                      <a:lnTo>
                        <a:pt x="28" y="75"/>
                      </a:lnTo>
                      <a:lnTo>
                        <a:pt x="24" y="68"/>
                      </a:lnTo>
                      <a:lnTo>
                        <a:pt x="22" y="60"/>
                      </a:lnTo>
                      <a:lnTo>
                        <a:pt x="21" y="52"/>
                      </a:lnTo>
                      <a:lnTo>
                        <a:pt x="20" y="44"/>
                      </a:lnTo>
                      <a:lnTo>
                        <a:pt x="21" y="27"/>
                      </a:lnTo>
                      <a:lnTo>
                        <a:pt x="21" y="19"/>
                      </a:lnTo>
                      <a:lnTo>
                        <a:pt x="20" y="11"/>
                      </a:lnTo>
                      <a:lnTo>
                        <a:pt x="18" y="17"/>
                      </a:lnTo>
                      <a:lnTo>
                        <a:pt x="17" y="24"/>
                      </a:lnTo>
                      <a:lnTo>
                        <a:pt x="15" y="29"/>
                      </a:lnTo>
                      <a:lnTo>
                        <a:pt x="13" y="34"/>
                      </a:lnTo>
                      <a:lnTo>
                        <a:pt x="12" y="39"/>
                      </a:lnTo>
                      <a:lnTo>
                        <a:pt x="10" y="44"/>
                      </a:lnTo>
                      <a:lnTo>
                        <a:pt x="9" y="48"/>
                      </a:lnTo>
                      <a:lnTo>
                        <a:pt x="8" y="52"/>
                      </a:lnTo>
                      <a:lnTo>
                        <a:pt x="7" y="55"/>
                      </a:lnTo>
                      <a:lnTo>
                        <a:pt x="6" y="58"/>
                      </a:lnTo>
                      <a:lnTo>
                        <a:pt x="4" y="64"/>
                      </a:lnTo>
                      <a:lnTo>
                        <a:pt x="2" y="68"/>
                      </a:lnTo>
                      <a:lnTo>
                        <a:pt x="2" y="71"/>
                      </a:lnTo>
                      <a:lnTo>
                        <a:pt x="0" y="73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4"/>
                      </a:lnTo>
                      <a:lnTo>
                        <a:pt x="0" y="73"/>
                      </a:lnTo>
                      <a:lnTo>
                        <a:pt x="1" y="72"/>
                      </a:lnTo>
                      <a:lnTo>
                        <a:pt x="2" y="70"/>
                      </a:lnTo>
                      <a:lnTo>
                        <a:pt x="3" y="68"/>
                      </a:lnTo>
                      <a:lnTo>
                        <a:pt x="7" y="63"/>
                      </a:lnTo>
                      <a:lnTo>
                        <a:pt x="12" y="57"/>
                      </a:lnTo>
                      <a:lnTo>
                        <a:pt x="18" y="52"/>
                      </a:lnTo>
                      <a:lnTo>
                        <a:pt x="21" y="50"/>
                      </a:lnTo>
                      <a:lnTo>
                        <a:pt x="24" y="48"/>
                      </a:lnTo>
                      <a:lnTo>
                        <a:pt x="28" y="47"/>
                      </a:lnTo>
                      <a:lnTo>
                        <a:pt x="32" y="46"/>
                      </a:lnTo>
                      <a:lnTo>
                        <a:pt x="36" y="46"/>
                      </a:lnTo>
                      <a:lnTo>
                        <a:pt x="40" y="47"/>
                      </a:lnTo>
                      <a:lnTo>
                        <a:pt x="45" y="48"/>
                      </a:lnTo>
                      <a:lnTo>
                        <a:pt x="50" y="51"/>
                      </a:lnTo>
                      <a:lnTo>
                        <a:pt x="55" y="54"/>
                      </a:lnTo>
                      <a:lnTo>
                        <a:pt x="60" y="59"/>
                      </a:lnTo>
                      <a:lnTo>
                        <a:pt x="69" y="68"/>
                      </a:lnTo>
                      <a:lnTo>
                        <a:pt x="77" y="77"/>
                      </a:lnTo>
                      <a:lnTo>
                        <a:pt x="83" y="85"/>
                      </a:lnTo>
                      <a:lnTo>
                        <a:pt x="88" y="92"/>
                      </a:lnTo>
                      <a:lnTo>
                        <a:pt x="92" y="98"/>
                      </a:lnTo>
                      <a:lnTo>
                        <a:pt x="95" y="104"/>
                      </a:lnTo>
                      <a:lnTo>
                        <a:pt x="97" y="109"/>
                      </a:lnTo>
                      <a:lnTo>
                        <a:pt x="97" y="113"/>
                      </a:lnTo>
                      <a:lnTo>
                        <a:pt x="97" y="117"/>
                      </a:lnTo>
                      <a:lnTo>
                        <a:pt x="97" y="120"/>
                      </a:lnTo>
                      <a:lnTo>
                        <a:pt x="95" y="123"/>
                      </a:lnTo>
                      <a:lnTo>
                        <a:pt x="93" y="125"/>
                      </a:lnTo>
                      <a:lnTo>
                        <a:pt x="91" y="126"/>
                      </a:lnTo>
                      <a:lnTo>
                        <a:pt x="88" y="128"/>
                      </a:lnTo>
                      <a:lnTo>
                        <a:pt x="86" y="129"/>
                      </a:lnTo>
                      <a:lnTo>
                        <a:pt x="83" y="130"/>
                      </a:lnTo>
                      <a:lnTo>
                        <a:pt x="77" y="131"/>
                      </a:lnTo>
                      <a:lnTo>
                        <a:pt x="72" y="131"/>
                      </a:lnTo>
                      <a:lnTo>
                        <a:pt x="68" y="131"/>
                      </a:lnTo>
                      <a:lnTo>
                        <a:pt x="67" y="131"/>
                      </a:lnTo>
                      <a:lnTo>
                        <a:pt x="68" y="131"/>
                      </a:lnTo>
                      <a:lnTo>
                        <a:pt x="70" y="132"/>
                      </a:lnTo>
                      <a:lnTo>
                        <a:pt x="74" y="133"/>
                      </a:lnTo>
                      <a:lnTo>
                        <a:pt x="78" y="134"/>
                      </a:lnTo>
                      <a:lnTo>
                        <a:pt x="84" y="135"/>
                      </a:lnTo>
                      <a:lnTo>
                        <a:pt x="91" y="137"/>
                      </a:lnTo>
                      <a:lnTo>
                        <a:pt x="100" y="139"/>
                      </a:lnTo>
                      <a:lnTo>
                        <a:pt x="104" y="132"/>
                      </a:lnTo>
                      <a:lnTo>
                        <a:pt x="108" y="125"/>
                      </a:lnTo>
                      <a:lnTo>
                        <a:pt x="111" y="118"/>
                      </a:lnTo>
                      <a:lnTo>
                        <a:pt x="114" y="112"/>
                      </a:lnTo>
                      <a:lnTo>
                        <a:pt x="115" y="107"/>
                      </a:lnTo>
                      <a:lnTo>
                        <a:pt x="117" y="102"/>
                      </a:lnTo>
                      <a:lnTo>
                        <a:pt x="118" y="98"/>
                      </a:lnTo>
                      <a:lnTo>
                        <a:pt x="119" y="95"/>
                      </a:lnTo>
                      <a:lnTo>
                        <a:pt x="120" y="93"/>
                      </a:lnTo>
                      <a:lnTo>
                        <a:pt x="121" y="93"/>
                      </a:lnTo>
                      <a:lnTo>
                        <a:pt x="122" y="93"/>
                      </a:lnTo>
                      <a:lnTo>
                        <a:pt x="123" y="93"/>
                      </a:lnTo>
                      <a:lnTo>
                        <a:pt x="124" y="94"/>
                      </a:lnTo>
                      <a:lnTo>
                        <a:pt x="125" y="94"/>
                      </a:lnTo>
                      <a:lnTo>
                        <a:pt x="125" y="96"/>
                      </a:lnTo>
                      <a:lnTo>
                        <a:pt x="127" y="98"/>
                      </a:lnTo>
                      <a:lnTo>
                        <a:pt x="128" y="100"/>
                      </a:lnTo>
                      <a:lnTo>
                        <a:pt x="130" y="103"/>
                      </a:lnTo>
                      <a:lnTo>
                        <a:pt x="131" y="106"/>
                      </a:lnTo>
                      <a:lnTo>
                        <a:pt x="133" y="109"/>
                      </a:lnTo>
                      <a:lnTo>
                        <a:pt x="135" y="113"/>
                      </a:lnTo>
                      <a:lnTo>
                        <a:pt x="137" y="118"/>
                      </a:lnTo>
                      <a:lnTo>
                        <a:pt x="140" y="123"/>
                      </a:lnTo>
                      <a:lnTo>
                        <a:pt x="149" y="120"/>
                      </a:lnTo>
                      <a:lnTo>
                        <a:pt x="157" y="116"/>
                      </a:lnTo>
                      <a:lnTo>
                        <a:pt x="165" y="112"/>
                      </a:lnTo>
                      <a:lnTo>
                        <a:pt x="169" y="110"/>
                      </a:lnTo>
                      <a:lnTo>
                        <a:pt x="172" y="107"/>
                      </a:lnTo>
                      <a:lnTo>
                        <a:pt x="177" y="102"/>
                      </a:lnTo>
                      <a:lnTo>
                        <a:pt x="180" y="97"/>
                      </a:lnTo>
                      <a:lnTo>
                        <a:pt x="183" y="92"/>
                      </a:lnTo>
                      <a:lnTo>
                        <a:pt x="185" y="87"/>
                      </a:lnTo>
                      <a:lnTo>
                        <a:pt x="186" y="83"/>
                      </a:lnTo>
                      <a:lnTo>
                        <a:pt x="187" y="79"/>
                      </a:lnTo>
                      <a:lnTo>
                        <a:pt x="188" y="76"/>
                      </a:lnTo>
                      <a:lnTo>
                        <a:pt x="188" y="74"/>
                      </a:lnTo>
                      <a:lnTo>
                        <a:pt x="189" y="73"/>
                      </a:lnTo>
                      <a:lnTo>
                        <a:pt x="189" y="74"/>
                      </a:lnTo>
                      <a:lnTo>
                        <a:pt x="189" y="76"/>
                      </a:lnTo>
                      <a:lnTo>
                        <a:pt x="189" y="77"/>
                      </a:lnTo>
                      <a:lnTo>
                        <a:pt x="190" y="79"/>
                      </a:lnTo>
                      <a:lnTo>
                        <a:pt x="190" y="82"/>
                      </a:lnTo>
                      <a:lnTo>
                        <a:pt x="190" y="85"/>
                      </a:lnTo>
                      <a:lnTo>
                        <a:pt x="191" y="89"/>
                      </a:lnTo>
                      <a:lnTo>
                        <a:pt x="192" y="93"/>
                      </a:lnTo>
                      <a:lnTo>
                        <a:pt x="193" y="97"/>
                      </a:lnTo>
                      <a:lnTo>
                        <a:pt x="194" y="103"/>
                      </a:lnTo>
                      <a:lnTo>
                        <a:pt x="195" y="109"/>
                      </a:lnTo>
                      <a:lnTo>
                        <a:pt x="196" y="115"/>
                      </a:lnTo>
                      <a:lnTo>
                        <a:pt x="200" y="109"/>
                      </a:lnTo>
                      <a:lnTo>
                        <a:pt x="203" y="102"/>
                      </a:lnTo>
                      <a:lnTo>
                        <a:pt x="206" y="95"/>
                      </a:lnTo>
                      <a:lnTo>
                        <a:pt x="209" y="88"/>
                      </a:lnTo>
                      <a:lnTo>
                        <a:pt x="213" y="81"/>
                      </a:lnTo>
                      <a:lnTo>
                        <a:pt x="217" y="75"/>
                      </a:lnTo>
                      <a:lnTo>
                        <a:pt x="219" y="73"/>
                      </a:lnTo>
                      <a:lnTo>
                        <a:pt x="222" y="70"/>
                      </a:lnTo>
                      <a:lnTo>
                        <a:pt x="225" y="69"/>
                      </a:lnTo>
                      <a:lnTo>
                        <a:pt x="228" y="67"/>
                      </a:lnTo>
                      <a:lnTo>
                        <a:pt x="231" y="66"/>
                      </a:lnTo>
                      <a:lnTo>
                        <a:pt x="235" y="66"/>
                      </a:lnTo>
                      <a:lnTo>
                        <a:pt x="239" y="66"/>
                      </a:lnTo>
                      <a:lnTo>
                        <a:pt x="242" y="67"/>
                      </a:lnTo>
                      <a:lnTo>
                        <a:pt x="246" y="68"/>
                      </a:lnTo>
                      <a:lnTo>
                        <a:pt x="251" y="69"/>
                      </a:lnTo>
                      <a:lnTo>
                        <a:pt x="258" y="73"/>
                      </a:lnTo>
                      <a:lnTo>
                        <a:pt x="266" y="77"/>
                      </a:lnTo>
                      <a:lnTo>
                        <a:pt x="271" y="80"/>
                      </a:lnTo>
                      <a:lnTo>
                        <a:pt x="273" y="81"/>
                      </a:lnTo>
                      <a:lnTo>
                        <a:pt x="275" y="82"/>
                      </a:lnTo>
                      <a:lnTo>
                        <a:pt x="276" y="83"/>
                      </a:lnTo>
                      <a:lnTo>
                        <a:pt x="284" y="78"/>
                      </a:lnTo>
                      <a:lnTo>
                        <a:pt x="290" y="74"/>
                      </a:lnTo>
                      <a:lnTo>
                        <a:pt x="295" y="70"/>
                      </a:lnTo>
                      <a:lnTo>
                        <a:pt x="299" y="67"/>
                      </a:lnTo>
                      <a:lnTo>
                        <a:pt x="302" y="65"/>
                      </a:lnTo>
                      <a:lnTo>
                        <a:pt x="305" y="63"/>
                      </a:lnTo>
                      <a:lnTo>
                        <a:pt x="307" y="62"/>
                      </a:lnTo>
                      <a:lnTo>
                        <a:pt x="307" y="61"/>
                      </a:lnTo>
                      <a:lnTo>
                        <a:pt x="308" y="61"/>
                      </a:lnTo>
                      <a:lnTo>
                        <a:pt x="307" y="61"/>
                      </a:lnTo>
                      <a:lnTo>
                        <a:pt x="306" y="62"/>
                      </a:lnTo>
                      <a:lnTo>
                        <a:pt x="304" y="64"/>
                      </a:lnTo>
                      <a:lnTo>
                        <a:pt x="300" y="67"/>
                      </a:lnTo>
                      <a:lnTo>
                        <a:pt x="297" y="70"/>
                      </a:lnTo>
                      <a:lnTo>
                        <a:pt x="294" y="74"/>
                      </a:lnTo>
                      <a:lnTo>
                        <a:pt x="292" y="78"/>
                      </a:lnTo>
                      <a:lnTo>
                        <a:pt x="292" y="81"/>
                      </a:lnTo>
                      <a:lnTo>
                        <a:pt x="294" y="82"/>
                      </a:lnTo>
                      <a:lnTo>
                        <a:pt x="296" y="83"/>
                      </a:lnTo>
                      <a:lnTo>
                        <a:pt x="297" y="84"/>
                      </a:lnTo>
                      <a:lnTo>
                        <a:pt x="301" y="85"/>
                      </a:lnTo>
                      <a:lnTo>
                        <a:pt x="305" y="85"/>
                      </a:lnTo>
                      <a:lnTo>
                        <a:pt x="310" y="85"/>
                      </a:lnTo>
                      <a:lnTo>
                        <a:pt x="316" y="84"/>
                      </a:lnTo>
                      <a:lnTo>
                        <a:pt x="324" y="83"/>
                      </a:lnTo>
                      <a:lnTo>
                        <a:pt x="327" y="82"/>
                      </a:lnTo>
                      <a:lnTo>
                        <a:pt x="331" y="79"/>
                      </a:lnTo>
                      <a:lnTo>
                        <a:pt x="334" y="77"/>
                      </a:lnTo>
                      <a:lnTo>
                        <a:pt x="337" y="73"/>
                      </a:lnTo>
                      <a:lnTo>
                        <a:pt x="342" y="66"/>
                      </a:lnTo>
                      <a:lnTo>
                        <a:pt x="345" y="62"/>
                      </a:lnTo>
                      <a:lnTo>
                        <a:pt x="348" y="59"/>
                      </a:lnTo>
                      <a:lnTo>
                        <a:pt x="351" y="52"/>
                      </a:lnTo>
                      <a:lnTo>
                        <a:pt x="353" y="45"/>
                      </a:lnTo>
                      <a:lnTo>
                        <a:pt x="360" y="31"/>
                      </a:lnTo>
                      <a:lnTo>
                        <a:pt x="362" y="24"/>
                      </a:lnTo>
                      <a:lnTo>
                        <a:pt x="364" y="17"/>
                      </a:lnTo>
                      <a:lnTo>
                        <a:pt x="365" y="10"/>
                      </a:lnTo>
                      <a:lnTo>
                        <a:pt x="364" y="3"/>
                      </a:lnTo>
                      <a:lnTo>
                        <a:pt x="363" y="1"/>
                      </a:lnTo>
                      <a:lnTo>
                        <a:pt x="362" y="1"/>
                      </a:lnTo>
                      <a:lnTo>
                        <a:pt x="361" y="0"/>
                      </a:lnTo>
                      <a:lnTo>
                        <a:pt x="360" y="1"/>
                      </a:lnTo>
                      <a:lnTo>
                        <a:pt x="359" y="2"/>
                      </a:lnTo>
                      <a:lnTo>
                        <a:pt x="357" y="4"/>
                      </a:lnTo>
                      <a:lnTo>
                        <a:pt x="356" y="6"/>
                      </a:lnTo>
                      <a:lnTo>
                        <a:pt x="354" y="8"/>
                      </a:lnTo>
                      <a:lnTo>
                        <a:pt x="351" y="14"/>
                      </a:lnTo>
                      <a:lnTo>
                        <a:pt x="347" y="19"/>
                      </a:lnTo>
                      <a:lnTo>
                        <a:pt x="344" y="23"/>
                      </a:lnTo>
                      <a:lnTo>
                        <a:pt x="342" y="25"/>
                      </a:lnTo>
                      <a:lnTo>
                        <a:pt x="340" y="27"/>
                      </a:lnTo>
                      <a:lnTo>
                        <a:pt x="335" y="31"/>
                      </a:lnTo>
                      <a:lnTo>
                        <a:pt x="331" y="34"/>
                      </a:lnTo>
                      <a:lnTo>
                        <a:pt x="326" y="37"/>
                      </a:lnTo>
                      <a:lnTo>
                        <a:pt x="323" y="39"/>
                      </a:lnTo>
                      <a:lnTo>
                        <a:pt x="319" y="41"/>
                      </a:lnTo>
                      <a:lnTo>
                        <a:pt x="316" y="43"/>
                      </a:lnTo>
                      <a:lnTo>
                        <a:pt x="309" y="45"/>
                      </a:lnTo>
                      <a:lnTo>
                        <a:pt x="302" y="47"/>
                      </a:lnTo>
                      <a:lnTo>
                        <a:pt x="293" y="47"/>
                      </a:lnTo>
                      <a:lnTo>
                        <a:pt x="288" y="48"/>
                      </a:lnTo>
                      <a:lnTo>
                        <a:pt x="282" y="49"/>
                      </a:lnTo>
                      <a:lnTo>
                        <a:pt x="276" y="50"/>
                      </a:lnTo>
                      <a:lnTo>
                        <a:pt x="268" y="51"/>
                      </a:lnTo>
                      <a:lnTo>
                        <a:pt x="272" y="57"/>
                      </a:lnTo>
                      <a:lnTo>
                        <a:pt x="275" y="62"/>
                      </a:lnTo>
                      <a:lnTo>
                        <a:pt x="277" y="66"/>
                      </a:lnTo>
                      <a:lnTo>
                        <a:pt x="279" y="69"/>
                      </a:lnTo>
                      <a:lnTo>
                        <a:pt x="281" y="72"/>
                      </a:lnTo>
                      <a:lnTo>
                        <a:pt x="282" y="74"/>
                      </a:lnTo>
                      <a:lnTo>
                        <a:pt x="284" y="76"/>
                      </a:lnTo>
                      <a:lnTo>
                        <a:pt x="284" y="77"/>
                      </a:lnTo>
                      <a:lnTo>
                        <a:pt x="284" y="78"/>
                      </a:lnTo>
                      <a:lnTo>
                        <a:pt x="284" y="77"/>
                      </a:lnTo>
                      <a:lnTo>
                        <a:pt x="284" y="76"/>
                      </a:lnTo>
                      <a:lnTo>
                        <a:pt x="284" y="74"/>
                      </a:lnTo>
                      <a:lnTo>
                        <a:pt x="282" y="71"/>
                      </a:lnTo>
                      <a:lnTo>
                        <a:pt x="282" y="67"/>
                      </a:lnTo>
                      <a:lnTo>
                        <a:pt x="282" y="63"/>
                      </a:lnTo>
                      <a:lnTo>
                        <a:pt x="282" y="58"/>
                      </a:lnTo>
                      <a:lnTo>
                        <a:pt x="284" y="53"/>
                      </a:lnTo>
                      <a:lnTo>
                        <a:pt x="287" y="49"/>
                      </a:lnTo>
                      <a:lnTo>
                        <a:pt x="292" y="46"/>
                      </a:lnTo>
                      <a:lnTo>
                        <a:pt x="295" y="45"/>
                      </a:lnTo>
                      <a:lnTo>
                        <a:pt x="299" y="44"/>
                      </a:lnTo>
                      <a:lnTo>
                        <a:pt x="303" y="43"/>
                      </a:lnTo>
                      <a:lnTo>
                        <a:pt x="308" y="43"/>
                      </a:lnTo>
                      <a:lnTo>
                        <a:pt x="310" y="43"/>
                      </a:lnTo>
                      <a:lnTo>
                        <a:pt x="312" y="44"/>
                      </a:lnTo>
                      <a:lnTo>
                        <a:pt x="314" y="45"/>
                      </a:lnTo>
                      <a:lnTo>
                        <a:pt x="315" y="47"/>
                      </a:lnTo>
                      <a:lnTo>
                        <a:pt x="317" y="50"/>
                      </a:lnTo>
                      <a:lnTo>
                        <a:pt x="319" y="55"/>
                      </a:lnTo>
                      <a:lnTo>
                        <a:pt x="320" y="60"/>
                      </a:lnTo>
                      <a:lnTo>
                        <a:pt x="321" y="65"/>
                      </a:lnTo>
                      <a:lnTo>
                        <a:pt x="322" y="70"/>
                      </a:lnTo>
                      <a:lnTo>
                        <a:pt x="324" y="75"/>
                      </a:lnTo>
                      <a:lnTo>
                        <a:pt x="326" y="59"/>
                      </a:lnTo>
                      <a:lnTo>
                        <a:pt x="329" y="43"/>
                      </a:lnTo>
                      <a:lnTo>
                        <a:pt x="331" y="27"/>
                      </a:lnTo>
                      <a:lnTo>
                        <a:pt x="332" y="11"/>
                      </a:lnTo>
                      <a:lnTo>
                        <a:pt x="332" y="10"/>
                      </a:lnTo>
                      <a:lnTo>
                        <a:pt x="332" y="9"/>
                      </a:lnTo>
                      <a:lnTo>
                        <a:pt x="331" y="10"/>
                      </a:lnTo>
                      <a:lnTo>
                        <a:pt x="331" y="12"/>
                      </a:lnTo>
                      <a:lnTo>
                        <a:pt x="331" y="13"/>
                      </a:lnTo>
                      <a:lnTo>
                        <a:pt x="329" y="17"/>
                      </a:lnTo>
                      <a:lnTo>
                        <a:pt x="328" y="22"/>
                      </a:lnTo>
                      <a:lnTo>
                        <a:pt x="327" y="27"/>
                      </a:lnTo>
                      <a:lnTo>
                        <a:pt x="326" y="31"/>
                      </a:lnTo>
                      <a:lnTo>
                        <a:pt x="324" y="33"/>
                      </a:lnTo>
                      <a:lnTo>
                        <a:pt x="324" y="35"/>
                      </a:lnTo>
                      <a:lnTo>
                        <a:pt x="322" y="38"/>
                      </a:lnTo>
                      <a:lnTo>
                        <a:pt x="319" y="42"/>
                      </a:lnTo>
                      <a:lnTo>
                        <a:pt x="312" y="48"/>
                      </a:lnTo>
                      <a:lnTo>
                        <a:pt x="309" y="51"/>
                      </a:lnTo>
                      <a:lnTo>
                        <a:pt x="307" y="54"/>
                      </a:lnTo>
                      <a:lnTo>
                        <a:pt x="307" y="56"/>
                      </a:lnTo>
                      <a:lnTo>
                        <a:pt x="308" y="59"/>
                      </a:lnTo>
                      <a:lnTo>
                        <a:pt x="310" y="60"/>
                      </a:lnTo>
                      <a:lnTo>
                        <a:pt x="311" y="61"/>
                      </a:lnTo>
                      <a:lnTo>
                        <a:pt x="313" y="62"/>
                      </a:lnTo>
                      <a:lnTo>
                        <a:pt x="315" y="62"/>
                      </a:lnTo>
                      <a:lnTo>
                        <a:pt x="319" y="61"/>
                      </a:lnTo>
                      <a:lnTo>
                        <a:pt x="323" y="59"/>
                      </a:lnTo>
                      <a:lnTo>
                        <a:pt x="327" y="57"/>
                      </a:lnTo>
                      <a:lnTo>
                        <a:pt x="331" y="55"/>
                      </a:lnTo>
                      <a:lnTo>
                        <a:pt x="336" y="53"/>
                      </a:lnTo>
                      <a:lnTo>
                        <a:pt x="340" y="51"/>
                      </a:lnTo>
                      <a:lnTo>
                        <a:pt x="336" y="54"/>
                      </a:lnTo>
                      <a:lnTo>
                        <a:pt x="332" y="58"/>
                      </a:lnTo>
                      <a:lnTo>
                        <a:pt x="329" y="62"/>
                      </a:lnTo>
                      <a:lnTo>
                        <a:pt x="325" y="66"/>
                      </a:lnTo>
                      <a:lnTo>
                        <a:pt x="321" y="69"/>
                      </a:lnTo>
                      <a:lnTo>
                        <a:pt x="317" y="72"/>
                      </a:lnTo>
                      <a:lnTo>
                        <a:pt x="313" y="74"/>
                      </a:lnTo>
                      <a:lnTo>
                        <a:pt x="311" y="75"/>
                      </a:lnTo>
                      <a:lnTo>
                        <a:pt x="308" y="75"/>
                      </a:lnTo>
                      <a:lnTo>
                        <a:pt x="306" y="75"/>
                      </a:lnTo>
                      <a:lnTo>
                        <a:pt x="305" y="74"/>
                      </a:lnTo>
                      <a:lnTo>
                        <a:pt x="304" y="73"/>
                      </a:lnTo>
                      <a:lnTo>
                        <a:pt x="302" y="71"/>
                      </a:lnTo>
                      <a:lnTo>
                        <a:pt x="301" y="67"/>
                      </a:lnTo>
                      <a:lnTo>
                        <a:pt x="300" y="63"/>
                      </a:lnTo>
                      <a:lnTo>
                        <a:pt x="299" y="59"/>
                      </a:lnTo>
                      <a:lnTo>
                        <a:pt x="297" y="55"/>
                      </a:lnTo>
                      <a:lnTo>
                        <a:pt x="296" y="53"/>
                      </a:lnTo>
                      <a:lnTo>
                        <a:pt x="295" y="52"/>
                      </a:lnTo>
                      <a:lnTo>
                        <a:pt x="294" y="51"/>
                      </a:lnTo>
                      <a:lnTo>
                        <a:pt x="292" y="51"/>
                      </a:lnTo>
                      <a:lnTo>
                        <a:pt x="289" y="51"/>
                      </a:lnTo>
                      <a:lnTo>
                        <a:pt x="287" y="52"/>
                      </a:lnTo>
                      <a:lnTo>
                        <a:pt x="283" y="54"/>
                      </a:lnTo>
                      <a:lnTo>
                        <a:pt x="279" y="57"/>
                      </a:lnTo>
                      <a:lnTo>
                        <a:pt x="276" y="60"/>
                      </a:lnTo>
                      <a:lnTo>
                        <a:pt x="272" y="64"/>
                      </a:lnTo>
                      <a:lnTo>
                        <a:pt x="268" y="68"/>
                      </a:lnTo>
                      <a:lnTo>
                        <a:pt x="264" y="72"/>
                      </a:lnTo>
                      <a:lnTo>
                        <a:pt x="260" y="75"/>
                      </a:lnTo>
                      <a:lnTo>
                        <a:pt x="258" y="70"/>
                      </a:lnTo>
                      <a:lnTo>
                        <a:pt x="257" y="64"/>
                      </a:lnTo>
                      <a:lnTo>
                        <a:pt x="256" y="58"/>
                      </a:lnTo>
                      <a:lnTo>
                        <a:pt x="255" y="52"/>
                      </a:lnTo>
                      <a:lnTo>
                        <a:pt x="254" y="47"/>
                      </a:lnTo>
                      <a:lnTo>
                        <a:pt x="251" y="42"/>
                      </a:lnTo>
                      <a:lnTo>
                        <a:pt x="249" y="38"/>
                      </a:lnTo>
                      <a:lnTo>
                        <a:pt x="247" y="36"/>
                      </a:lnTo>
                      <a:lnTo>
                        <a:pt x="244" y="35"/>
                      </a:lnTo>
                      <a:lnTo>
                        <a:pt x="239" y="33"/>
                      </a:lnTo>
                      <a:lnTo>
                        <a:pt x="234" y="33"/>
                      </a:lnTo>
                      <a:lnTo>
                        <a:pt x="229" y="33"/>
                      </a:lnTo>
                      <a:lnTo>
                        <a:pt x="225" y="34"/>
                      </a:lnTo>
                      <a:lnTo>
                        <a:pt x="220" y="36"/>
                      </a:lnTo>
                      <a:lnTo>
                        <a:pt x="217" y="38"/>
                      </a:lnTo>
                      <a:lnTo>
                        <a:pt x="213" y="41"/>
                      </a:lnTo>
                      <a:lnTo>
                        <a:pt x="209" y="45"/>
                      </a:lnTo>
                      <a:lnTo>
                        <a:pt x="203" y="52"/>
                      </a:lnTo>
                      <a:lnTo>
                        <a:pt x="197" y="61"/>
                      </a:lnTo>
                      <a:lnTo>
                        <a:pt x="192" y="68"/>
                      </a:lnTo>
                      <a:lnTo>
                        <a:pt x="190" y="72"/>
                      </a:lnTo>
                      <a:lnTo>
                        <a:pt x="188" y="75"/>
                      </a:lnTo>
                      <a:lnTo>
                        <a:pt x="176" y="71"/>
                      </a:lnTo>
                      <a:lnTo>
                        <a:pt x="166" y="68"/>
                      </a:lnTo>
                      <a:lnTo>
                        <a:pt x="162" y="66"/>
                      </a:lnTo>
                      <a:lnTo>
                        <a:pt x="157" y="66"/>
                      </a:lnTo>
                      <a:lnTo>
                        <a:pt x="153" y="65"/>
                      </a:lnTo>
                      <a:lnTo>
                        <a:pt x="148" y="65"/>
                      </a:lnTo>
                      <a:lnTo>
                        <a:pt x="144" y="65"/>
                      </a:lnTo>
                      <a:lnTo>
                        <a:pt x="139" y="66"/>
                      </a:lnTo>
                      <a:lnTo>
                        <a:pt x="134" y="67"/>
                      </a:lnTo>
                      <a:lnTo>
                        <a:pt x="128" y="69"/>
                      </a:lnTo>
                      <a:lnTo>
                        <a:pt x="122" y="71"/>
                      </a:lnTo>
                      <a:lnTo>
                        <a:pt x="115" y="75"/>
                      </a:lnTo>
                      <a:lnTo>
                        <a:pt x="108" y="78"/>
                      </a:lnTo>
                      <a:lnTo>
                        <a:pt x="100" y="83"/>
                      </a:lnTo>
                      <a:lnTo>
                        <a:pt x="98" y="84"/>
                      </a:lnTo>
                      <a:lnTo>
                        <a:pt x="97" y="86"/>
                      </a:lnTo>
                      <a:lnTo>
                        <a:pt x="95" y="88"/>
                      </a:lnTo>
                      <a:lnTo>
                        <a:pt x="95" y="91"/>
                      </a:lnTo>
                      <a:lnTo>
                        <a:pt x="93" y="96"/>
                      </a:lnTo>
                      <a:lnTo>
                        <a:pt x="93" y="101"/>
                      </a:lnTo>
                      <a:lnTo>
                        <a:pt x="92" y="107"/>
                      </a:lnTo>
                      <a:lnTo>
                        <a:pt x="91" y="109"/>
                      </a:lnTo>
                      <a:lnTo>
                        <a:pt x="90" y="111"/>
                      </a:lnTo>
                      <a:lnTo>
                        <a:pt x="89" y="113"/>
                      </a:lnTo>
                      <a:lnTo>
                        <a:pt x="88" y="114"/>
                      </a:lnTo>
                      <a:lnTo>
                        <a:pt x="86" y="115"/>
                      </a:lnTo>
                      <a:lnTo>
                        <a:pt x="84" y="115"/>
                      </a:lnTo>
                      <a:lnTo>
                        <a:pt x="82" y="115"/>
                      </a:lnTo>
                      <a:lnTo>
                        <a:pt x="81" y="114"/>
                      </a:lnTo>
                      <a:lnTo>
                        <a:pt x="80" y="113"/>
                      </a:lnTo>
                      <a:lnTo>
                        <a:pt x="80" y="112"/>
                      </a:lnTo>
                      <a:lnTo>
                        <a:pt x="81" y="108"/>
                      </a:lnTo>
                      <a:lnTo>
                        <a:pt x="83" y="103"/>
                      </a:lnTo>
                      <a:lnTo>
                        <a:pt x="85" y="98"/>
                      </a:lnTo>
                      <a:lnTo>
                        <a:pt x="88" y="93"/>
                      </a:lnTo>
                      <a:lnTo>
                        <a:pt x="90" y="88"/>
                      </a:lnTo>
                      <a:lnTo>
                        <a:pt x="92" y="83"/>
                      </a:lnTo>
                      <a:lnTo>
                        <a:pt x="95" y="88"/>
                      </a:lnTo>
                      <a:lnTo>
                        <a:pt x="97" y="93"/>
                      </a:lnTo>
                      <a:lnTo>
                        <a:pt x="100" y="97"/>
                      </a:lnTo>
                      <a:lnTo>
                        <a:pt x="102" y="103"/>
                      </a:lnTo>
                      <a:lnTo>
                        <a:pt x="105" y="107"/>
                      </a:lnTo>
                      <a:lnTo>
                        <a:pt x="108" y="111"/>
                      </a:lnTo>
                      <a:lnTo>
                        <a:pt x="112" y="113"/>
                      </a:lnTo>
                      <a:lnTo>
                        <a:pt x="114" y="114"/>
                      </a:lnTo>
                      <a:lnTo>
                        <a:pt x="116" y="115"/>
                      </a:lnTo>
                      <a:lnTo>
                        <a:pt x="129" y="117"/>
                      </a:lnTo>
                      <a:lnTo>
                        <a:pt x="139" y="118"/>
                      </a:lnTo>
                      <a:lnTo>
                        <a:pt x="149" y="119"/>
                      </a:lnTo>
                      <a:lnTo>
                        <a:pt x="157" y="119"/>
                      </a:lnTo>
                      <a:lnTo>
                        <a:pt x="164" y="119"/>
                      </a:lnTo>
                      <a:lnTo>
                        <a:pt x="169" y="117"/>
                      </a:lnTo>
                      <a:lnTo>
                        <a:pt x="174" y="116"/>
                      </a:lnTo>
                      <a:lnTo>
                        <a:pt x="178" y="113"/>
                      </a:lnTo>
                      <a:lnTo>
                        <a:pt x="181" y="110"/>
                      </a:lnTo>
                      <a:lnTo>
                        <a:pt x="184" y="107"/>
                      </a:lnTo>
                      <a:lnTo>
                        <a:pt x="186" y="103"/>
                      </a:lnTo>
                      <a:lnTo>
                        <a:pt x="189" y="99"/>
                      </a:lnTo>
                      <a:lnTo>
                        <a:pt x="190" y="94"/>
                      </a:lnTo>
                      <a:lnTo>
                        <a:pt x="192" y="88"/>
                      </a:lnTo>
                      <a:lnTo>
                        <a:pt x="194" y="82"/>
                      </a:lnTo>
                      <a:lnTo>
                        <a:pt x="196" y="75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5" name="Line 40"/>
                <p:cNvSpPr>
                  <a:spLocks noChangeShapeType="1"/>
                </p:cNvSpPr>
                <p:nvPr/>
              </p:nvSpPr>
              <p:spPr bwMode="auto">
                <a:xfrm>
                  <a:off x="2592" y="2208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53" name="Group 41"/>
              <p:cNvGrpSpPr>
                <a:grpSpLocks/>
              </p:cNvGrpSpPr>
              <p:nvPr/>
            </p:nvGrpSpPr>
            <p:grpSpPr bwMode="auto">
              <a:xfrm>
                <a:off x="3165" y="1917"/>
                <a:ext cx="318" cy="606"/>
                <a:chOff x="3165" y="1917"/>
                <a:chExt cx="318" cy="606"/>
              </a:xfrm>
            </p:grpSpPr>
            <p:pic>
              <p:nvPicPr>
                <p:cNvPr id="6181" name="Picture 42"/>
                <p:cNvPicPr>
                  <a:picLocks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5" y="1917"/>
                  <a:ext cx="318" cy="6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6182" name="Line 43"/>
                <p:cNvSpPr>
                  <a:spLocks noChangeShapeType="1"/>
                </p:cNvSpPr>
                <p:nvPr/>
              </p:nvSpPr>
              <p:spPr bwMode="auto">
                <a:xfrm>
                  <a:off x="3312" y="216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54" name="Freeform 44"/>
              <p:cNvSpPr>
                <a:spLocks/>
              </p:cNvSpPr>
              <p:nvPr/>
            </p:nvSpPr>
            <p:spPr bwMode="auto">
              <a:xfrm>
                <a:off x="1056" y="1920"/>
                <a:ext cx="577" cy="577"/>
              </a:xfrm>
              <a:custGeom>
                <a:avLst/>
                <a:gdLst>
                  <a:gd name="T0" fmla="*/ 288 w 577"/>
                  <a:gd name="T1" fmla="*/ 155 h 577"/>
                  <a:gd name="T2" fmla="*/ 223 w 577"/>
                  <a:gd name="T3" fmla="*/ 61 h 577"/>
                  <a:gd name="T4" fmla="*/ 195 w 577"/>
                  <a:gd name="T5" fmla="*/ 169 h 577"/>
                  <a:gd name="T6" fmla="*/ 10 w 577"/>
                  <a:gd name="T7" fmla="*/ 61 h 577"/>
                  <a:gd name="T8" fmla="*/ 123 w 577"/>
                  <a:gd name="T9" fmla="*/ 203 h 577"/>
                  <a:gd name="T10" fmla="*/ 0 w 577"/>
                  <a:gd name="T11" fmla="*/ 230 h 577"/>
                  <a:gd name="T12" fmla="*/ 99 w 577"/>
                  <a:gd name="T13" fmla="*/ 314 h 577"/>
                  <a:gd name="T14" fmla="*/ 4 w 577"/>
                  <a:gd name="T15" fmla="*/ 389 h 577"/>
                  <a:gd name="T16" fmla="*/ 151 w 577"/>
                  <a:gd name="T17" fmla="*/ 372 h 577"/>
                  <a:gd name="T18" fmla="*/ 127 w 577"/>
                  <a:gd name="T19" fmla="*/ 470 h 577"/>
                  <a:gd name="T20" fmla="*/ 206 w 577"/>
                  <a:gd name="T21" fmla="*/ 417 h 577"/>
                  <a:gd name="T22" fmla="*/ 226 w 577"/>
                  <a:gd name="T23" fmla="*/ 576 h 577"/>
                  <a:gd name="T24" fmla="*/ 281 w 577"/>
                  <a:gd name="T25" fmla="*/ 398 h 577"/>
                  <a:gd name="T26" fmla="*/ 353 w 577"/>
                  <a:gd name="T27" fmla="*/ 526 h 577"/>
                  <a:gd name="T28" fmla="*/ 374 w 577"/>
                  <a:gd name="T29" fmla="*/ 386 h 577"/>
                  <a:gd name="T30" fmla="*/ 484 w 577"/>
                  <a:gd name="T31" fmla="*/ 483 h 577"/>
                  <a:gd name="T32" fmla="*/ 449 w 577"/>
                  <a:gd name="T33" fmla="*/ 345 h 577"/>
                  <a:gd name="T34" fmla="*/ 576 w 577"/>
                  <a:gd name="T35" fmla="*/ 354 h 577"/>
                  <a:gd name="T36" fmla="*/ 470 w 577"/>
                  <a:gd name="T37" fmla="*/ 279 h 577"/>
                  <a:gd name="T38" fmla="*/ 563 w 577"/>
                  <a:gd name="T39" fmla="*/ 217 h 577"/>
                  <a:gd name="T40" fmla="*/ 445 w 577"/>
                  <a:gd name="T41" fmla="*/ 195 h 577"/>
                  <a:gd name="T42" fmla="*/ 490 w 577"/>
                  <a:gd name="T43" fmla="*/ 119 h 577"/>
                  <a:gd name="T44" fmla="*/ 377 w 577"/>
                  <a:gd name="T45" fmla="*/ 142 h 577"/>
                  <a:gd name="T46" fmla="*/ 387 w 577"/>
                  <a:gd name="T47" fmla="*/ 0 h 577"/>
                  <a:gd name="T48" fmla="*/ 288 w 577"/>
                  <a:gd name="T49" fmla="*/ 155 h 57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77" h="577">
                    <a:moveTo>
                      <a:pt x="288" y="155"/>
                    </a:moveTo>
                    <a:lnTo>
                      <a:pt x="223" y="61"/>
                    </a:lnTo>
                    <a:lnTo>
                      <a:pt x="195" y="169"/>
                    </a:lnTo>
                    <a:lnTo>
                      <a:pt x="10" y="61"/>
                    </a:lnTo>
                    <a:lnTo>
                      <a:pt x="123" y="203"/>
                    </a:lnTo>
                    <a:lnTo>
                      <a:pt x="0" y="230"/>
                    </a:lnTo>
                    <a:lnTo>
                      <a:pt x="99" y="314"/>
                    </a:lnTo>
                    <a:lnTo>
                      <a:pt x="4" y="389"/>
                    </a:lnTo>
                    <a:lnTo>
                      <a:pt x="151" y="372"/>
                    </a:lnTo>
                    <a:lnTo>
                      <a:pt x="127" y="470"/>
                    </a:lnTo>
                    <a:lnTo>
                      <a:pt x="206" y="417"/>
                    </a:lnTo>
                    <a:lnTo>
                      <a:pt x="226" y="576"/>
                    </a:lnTo>
                    <a:lnTo>
                      <a:pt x="281" y="398"/>
                    </a:lnTo>
                    <a:lnTo>
                      <a:pt x="353" y="526"/>
                    </a:lnTo>
                    <a:lnTo>
                      <a:pt x="374" y="386"/>
                    </a:lnTo>
                    <a:lnTo>
                      <a:pt x="484" y="483"/>
                    </a:lnTo>
                    <a:lnTo>
                      <a:pt x="449" y="345"/>
                    </a:lnTo>
                    <a:lnTo>
                      <a:pt x="576" y="354"/>
                    </a:lnTo>
                    <a:lnTo>
                      <a:pt x="470" y="279"/>
                    </a:lnTo>
                    <a:lnTo>
                      <a:pt x="563" y="217"/>
                    </a:lnTo>
                    <a:lnTo>
                      <a:pt x="445" y="195"/>
                    </a:lnTo>
                    <a:lnTo>
                      <a:pt x="490" y="119"/>
                    </a:lnTo>
                    <a:lnTo>
                      <a:pt x="377" y="142"/>
                    </a:lnTo>
                    <a:lnTo>
                      <a:pt x="387" y="0"/>
                    </a:lnTo>
                    <a:lnTo>
                      <a:pt x="288" y="155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55" name="Group 45"/>
              <p:cNvGrpSpPr>
                <a:grpSpLocks/>
              </p:cNvGrpSpPr>
              <p:nvPr/>
            </p:nvGrpSpPr>
            <p:grpSpPr bwMode="auto">
              <a:xfrm>
                <a:off x="193" y="1825"/>
                <a:ext cx="1282" cy="722"/>
                <a:chOff x="193" y="1825"/>
                <a:chExt cx="1282" cy="722"/>
              </a:xfrm>
            </p:grpSpPr>
            <p:sp>
              <p:nvSpPr>
                <p:cNvPr id="6176" name="Oval 46"/>
                <p:cNvSpPr>
                  <a:spLocks noChangeArrowheads="1"/>
                </p:cNvSpPr>
                <p:nvPr/>
              </p:nvSpPr>
              <p:spPr bwMode="auto">
                <a:xfrm>
                  <a:off x="193" y="1825"/>
                  <a:ext cx="478" cy="526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grpSp>
              <p:nvGrpSpPr>
                <p:cNvPr id="6177" name="Group 47"/>
                <p:cNvGrpSpPr>
                  <a:grpSpLocks/>
                </p:cNvGrpSpPr>
                <p:nvPr/>
              </p:nvGrpSpPr>
              <p:grpSpPr bwMode="auto">
                <a:xfrm>
                  <a:off x="1152" y="1872"/>
                  <a:ext cx="323" cy="675"/>
                  <a:chOff x="1152" y="1872"/>
                  <a:chExt cx="323" cy="675"/>
                </a:xfrm>
              </p:grpSpPr>
              <p:pic>
                <p:nvPicPr>
                  <p:cNvPr id="6178" name="Picture 48"/>
                  <p:cNvPicPr>
                    <a:picLocks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7" y="1941"/>
                    <a:ext cx="318" cy="60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6179" name="Freeform 49"/>
                  <p:cNvSpPr>
                    <a:spLocks/>
                  </p:cNvSpPr>
                  <p:nvPr/>
                </p:nvSpPr>
                <p:spPr bwMode="auto">
                  <a:xfrm>
                    <a:off x="1152" y="1872"/>
                    <a:ext cx="277" cy="229"/>
                  </a:xfrm>
                  <a:custGeom>
                    <a:avLst/>
                    <a:gdLst>
                      <a:gd name="T0" fmla="*/ 37 w 277"/>
                      <a:gd name="T1" fmla="*/ 187 h 229"/>
                      <a:gd name="T2" fmla="*/ 65 w 277"/>
                      <a:gd name="T3" fmla="*/ 131 h 229"/>
                      <a:gd name="T4" fmla="*/ 85 w 277"/>
                      <a:gd name="T5" fmla="*/ 70 h 229"/>
                      <a:gd name="T6" fmla="*/ 112 w 277"/>
                      <a:gd name="T7" fmla="*/ 54 h 229"/>
                      <a:gd name="T8" fmla="*/ 150 w 277"/>
                      <a:gd name="T9" fmla="*/ 79 h 229"/>
                      <a:gd name="T10" fmla="*/ 163 w 277"/>
                      <a:gd name="T11" fmla="*/ 83 h 229"/>
                      <a:gd name="T12" fmla="*/ 153 w 277"/>
                      <a:gd name="T13" fmla="*/ 64 h 229"/>
                      <a:gd name="T14" fmla="*/ 128 w 277"/>
                      <a:gd name="T15" fmla="*/ 112 h 229"/>
                      <a:gd name="T16" fmla="*/ 116 w 277"/>
                      <a:gd name="T17" fmla="*/ 70 h 229"/>
                      <a:gd name="T18" fmla="*/ 77 w 277"/>
                      <a:gd name="T19" fmla="*/ 91 h 229"/>
                      <a:gd name="T20" fmla="*/ 38 w 277"/>
                      <a:gd name="T21" fmla="*/ 179 h 229"/>
                      <a:gd name="T22" fmla="*/ 31 w 277"/>
                      <a:gd name="T23" fmla="*/ 220 h 229"/>
                      <a:gd name="T24" fmla="*/ 49 w 277"/>
                      <a:gd name="T25" fmla="*/ 227 h 229"/>
                      <a:gd name="T26" fmla="*/ 108 w 277"/>
                      <a:gd name="T27" fmla="*/ 219 h 229"/>
                      <a:gd name="T28" fmla="*/ 164 w 277"/>
                      <a:gd name="T29" fmla="*/ 212 h 229"/>
                      <a:gd name="T30" fmla="*/ 173 w 277"/>
                      <a:gd name="T31" fmla="*/ 184 h 229"/>
                      <a:gd name="T32" fmla="*/ 190 w 277"/>
                      <a:gd name="T33" fmla="*/ 105 h 229"/>
                      <a:gd name="T34" fmla="*/ 208 w 277"/>
                      <a:gd name="T35" fmla="*/ 209 h 229"/>
                      <a:gd name="T36" fmla="*/ 202 w 277"/>
                      <a:gd name="T37" fmla="*/ 187 h 229"/>
                      <a:gd name="T38" fmla="*/ 166 w 277"/>
                      <a:gd name="T39" fmla="*/ 156 h 229"/>
                      <a:gd name="T40" fmla="*/ 76 w 277"/>
                      <a:gd name="T41" fmla="*/ 159 h 229"/>
                      <a:gd name="T42" fmla="*/ 49 w 277"/>
                      <a:gd name="T43" fmla="*/ 190 h 229"/>
                      <a:gd name="T44" fmla="*/ 62 w 277"/>
                      <a:gd name="T45" fmla="*/ 190 h 229"/>
                      <a:gd name="T46" fmla="*/ 112 w 277"/>
                      <a:gd name="T47" fmla="*/ 179 h 229"/>
                      <a:gd name="T48" fmla="*/ 172 w 277"/>
                      <a:gd name="T49" fmla="*/ 180 h 229"/>
                      <a:gd name="T50" fmla="*/ 217 w 277"/>
                      <a:gd name="T51" fmla="*/ 141 h 229"/>
                      <a:gd name="T52" fmla="*/ 230 w 277"/>
                      <a:gd name="T53" fmla="*/ 121 h 229"/>
                      <a:gd name="T54" fmla="*/ 253 w 277"/>
                      <a:gd name="T55" fmla="*/ 153 h 229"/>
                      <a:gd name="T56" fmla="*/ 264 w 277"/>
                      <a:gd name="T57" fmla="*/ 168 h 229"/>
                      <a:gd name="T58" fmla="*/ 272 w 277"/>
                      <a:gd name="T59" fmla="*/ 120 h 229"/>
                      <a:gd name="T60" fmla="*/ 233 w 277"/>
                      <a:gd name="T61" fmla="*/ 100 h 229"/>
                      <a:gd name="T62" fmla="*/ 185 w 277"/>
                      <a:gd name="T63" fmla="*/ 29 h 229"/>
                      <a:gd name="T64" fmla="*/ 109 w 277"/>
                      <a:gd name="T65" fmla="*/ 1 h 229"/>
                      <a:gd name="T66" fmla="*/ 87 w 277"/>
                      <a:gd name="T67" fmla="*/ 14 h 229"/>
                      <a:gd name="T68" fmla="*/ 118 w 277"/>
                      <a:gd name="T69" fmla="*/ 57 h 229"/>
                      <a:gd name="T70" fmla="*/ 174 w 277"/>
                      <a:gd name="T71" fmla="*/ 110 h 229"/>
                      <a:gd name="T72" fmla="*/ 200 w 277"/>
                      <a:gd name="T73" fmla="*/ 100 h 229"/>
                      <a:gd name="T74" fmla="*/ 177 w 277"/>
                      <a:gd name="T75" fmla="*/ 86 h 229"/>
                      <a:gd name="T76" fmla="*/ 85 w 277"/>
                      <a:gd name="T77" fmla="*/ 112 h 229"/>
                      <a:gd name="T78" fmla="*/ 7 w 277"/>
                      <a:gd name="T79" fmla="*/ 141 h 229"/>
                      <a:gd name="T80" fmla="*/ 31 w 277"/>
                      <a:gd name="T81" fmla="*/ 146 h 229"/>
                      <a:gd name="T82" fmla="*/ 47 w 277"/>
                      <a:gd name="T83" fmla="*/ 169 h 229"/>
                      <a:gd name="T84" fmla="*/ 40 w 277"/>
                      <a:gd name="T85" fmla="*/ 168 h 229"/>
                      <a:gd name="T86" fmla="*/ 49 w 277"/>
                      <a:gd name="T87" fmla="*/ 110 h 229"/>
                      <a:gd name="T88" fmla="*/ 61 w 277"/>
                      <a:gd name="T89" fmla="*/ 119 h 229"/>
                      <a:gd name="T90" fmla="*/ 77 w 277"/>
                      <a:gd name="T91" fmla="*/ 140 h 229"/>
                      <a:gd name="T92" fmla="*/ 98 w 277"/>
                      <a:gd name="T93" fmla="*/ 169 h 229"/>
                      <a:gd name="T94" fmla="*/ 119 w 277"/>
                      <a:gd name="T95" fmla="*/ 163 h 229"/>
                      <a:gd name="T96" fmla="*/ 144 w 277"/>
                      <a:gd name="T97" fmla="*/ 128 h 229"/>
                      <a:gd name="T98" fmla="*/ 180 w 277"/>
                      <a:gd name="T99" fmla="*/ 135 h 229"/>
                      <a:gd name="T100" fmla="*/ 207 w 277"/>
                      <a:gd name="T101" fmla="*/ 119 h 229"/>
                      <a:gd name="T102" fmla="*/ 237 w 277"/>
                      <a:gd name="T103" fmla="*/ 160 h 229"/>
                      <a:gd name="T104" fmla="*/ 220 w 277"/>
                      <a:gd name="T105" fmla="*/ 176 h 229"/>
                      <a:gd name="T106" fmla="*/ 219 w 277"/>
                      <a:gd name="T107" fmla="*/ 177 h 229"/>
                      <a:gd name="T108" fmla="*/ 244 w 277"/>
                      <a:gd name="T109" fmla="*/ 167 h 229"/>
                      <a:gd name="T110" fmla="*/ 232 w 277"/>
                      <a:gd name="T111" fmla="*/ 128 h 229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0" t="0" r="r" b="b"/>
                    <a:pathLst>
                      <a:path w="277" h="229">
                        <a:moveTo>
                          <a:pt x="8" y="224"/>
                        </a:moveTo>
                        <a:lnTo>
                          <a:pt x="13" y="220"/>
                        </a:lnTo>
                        <a:lnTo>
                          <a:pt x="17" y="218"/>
                        </a:lnTo>
                        <a:lnTo>
                          <a:pt x="23" y="211"/>
                        </a:lnTo>
                        <a:lnTo>
                          <a:pt x="28" y="205"/>
                        </a:lnTo>
                        <a:lnTo>
                          <a:pt x="32" y="199"/>
                        </a:lnTo>
                        <a:lnTo>
                          <a:pt x="35" y="193"/>
                        </a:lnTo>
                        <a:lnTo>
                          <a:pt x="37" y="187"/>
                        </a:lnTo>
                        <a:lnTo>
                          <a:pt x="40" y="174"/>
                        </a:lnTo>
                        <a:lnTo>
                          <a:pt x="42" y="168"/>
                        </a:lnTo>
                        <a:lnTo>
                          <a:pt x="44" y="162"/>
                        </a:lnTo>
                        <a:lnTo>
                          <a:pt x="46" y="156"/>
                        </a:lnTo>
                        <a:lnTo>
                          <a:pt x="50" y="149"/>
                        </a:lnTo>
                        <a:lnTo>
                          <a:pt x="55" y="142"/>
                        </a:lnTo>
                        <a:lnTo>
                          <a:pt x="61" y="135"/>
                        </a:lnTo>
                        <a:lnTo>
                          <a:pt x="65" y="131"/>
                        </a:lnTo>
                        <a:lnTo>
                          <a:pt x="69" y="127"/>
                        </a:lnTo>
                        <a:lnTo>
                          <a:pt x="75" y="124"/>
                        </a:lnTo>
                        <a:lnTo>
                          <a:pt x="80" y="120"/>
                        </a:lnTo>
                        <a:lnTo>
                          <a:pt x="82" y="107"/>
                        </a:lnTo>
                        <a:lnTo>
                          <a:pt x="83" y="96"/>
                        </a:lnTo>
                        <a:lnTo>
                          <a:pt x="84" y="86"/>
                        </a:lnTo>
                        <a:lnTo>
                          <a:pt x="85" y="77"/>
                        </a:lnTo>
                        <a:lnTo>
                          <a:pt x="85" y="70"/>
                        </a:lnTo>
                        <a:lnTo>
                          <a:pt x="86" y="64"/>
                        </a:lnTo>
                        <a:lnTo>
                          <a:pt x="88" y="59"/>
                        </a:lnTo>
                        <a:lnTo>
                          <a:pt x="90" y="56"/>
                        </a:lnTo>
                        <a:lnTo>
                          <a:pt x="92" y="53"/>
                        </a:lnTo>
                        <a:lnTo>
                          <a:pt x="95" y="52"/>
                        </a:lnTo>
                        <a:lnTo>
                          <a:pt x="100" y="52"/>
                        </a:lnTo>
                        <a:lnTo>
                          <a:pt x="105" y="52"/>
                        </a:lnTo>
                        <a:lnTo>
                          <a:pt x="112" y="54"/>
                        </a:lnTo>
                        <a:lnTo>
                          <a:pt x="121" y="57"/>
                        </a:lnTo>
                        <a:lnTo>
                          <a:pt x="126" y="58"/>
                        </a:lnTo>
                        <a:lnTo>
                          <a:pt x="132" y="60"/>
                        </a:lnTo>
                        <a:lnTo>
                          <a:pt x="137" y="62"/>
                        </a:lnTo>
                        <a:lnTo>
                          <a:pt x="144" y="64"/>
                        </a:lnTo>
                        <a:lnTo>
                          <a:pt x="146" y="67"/>
                        </a:lnTo>
                        <a:lnTo>
                          <a:pt x="147" y="71"/>
                        </a:lnTo>
                        <a:lnTo>
                          <a:pt x="150" y="79"/>
                        </a:lnTo>
                        <a:lnTo>
                          <a:pt x="152" y="83"/>
                        </a:lnTo>
                        <a:lnTo>
                          <a:pt x="154" y="86"/>
                        </a:lnTo>
                        <a:lnTo>
                          <a:pt x="157" y="87"/>
                        </a:lnTo>
                        <a:lnTo>
                          <a:pt x="160" y="88"/>
                        </a:lnTo>
                        <a:lnTo>
                          <a:pt x="161" y="88"/>
                        </a:lnTo>
                        <a:lnTo>
                          <a:pt x="162" y="87"/>
                        </a:lnTo>
                        <a:lnTo>
                          <a:pt x="163" y="86"/>
                        </a:lnTo>
                        <a:lnTo>
                          <a:pt x="163" y="83"/>
                        </a:lnTo>
                        <a:lnTo>
                          <a:pt x="163" y="79"/>
                        </a:lnTo>
                        <a:lnTo>
                          <a:pt x="162" y="74"/>
                        </a:lnTo>
                        <a:lnTo>
                          <a:pt x="160" y="70"/>
                        </a:lnTo>
                        <a:lnTo>
                          <a:pt x="159" y="67"/>
                        </a:lnTo>
                        <a:lnTo>
                          <a:pt x="157" y="66"/>
                        </a:lnTo>
                        <a:lnTo>
                          <a:pt x="156" y="65"/>
                        </a:lnTo>
                        <a:lnTo>
                          <a:pt x="155" y="64"/>
                        </a:lnTo>
                        <a:lnTo>
                          <a:pt x="153" y="64"/>
                        </a:lnTo>
                        <a:lnTo>
                          <a:pt x="152" y="64"/>
                        </a:lnTo>
                        <a:lnTo>
                          <a:pt x="147" y="69"/>
                        </a:lnTo>
                        <a:lnTo>
                          <a:pt x="143" y="74"/>
                        </a:lnTo>
                        <a:lnTo>
                          <a:pt x="140" y="80"/>
                        </a:lnTo>
                        <a:lnTo>
                          <a:pt x="138" y="86"/>
                        </a:lnTo>
                        <a:lnTo>
                          <a:pt x="133" y="99"/>
                        </a:lnTo>
                        <a:lnTo>
                          <a:pt x="131" y="106"/>
                        </a:lnTo>
                        <a:lnTo>
                          <a:pt x="128" y="112"/>
                        </a:lnTo>
                        <a:lnTo>
                          <a:pt x="127" y="107"/>
                        </a:lnTo>
                        <a:lnTo>
                          <a:pt x="127" y="101"/>
                        </a:lnTo>
                        <a:lnTo>
                          <a:pt x="127" y="90"/>
                        </a:lnTo>
                        <a:lnTo>
                          <a:pt x="126" y="85"/>
                        </a:lnTo>
                        <a:lnTo>
                          <a:pt x="126" y="80"/>
                        </a:lnTo>
                        <a:lnTo>
                          <a:pt x="123" y="75"/>
                        </a:lnTo>
                        <a:lnTo>
                          <a:pt x="120" y="72"/>
                        </a:lnTo>
                        <a:lnTo>
                          <a:pt x="116" y="70"/>
                        </a:lnTo>
                        <a:lnTo>
                          <a:pt x="112" y="69"/>
                        </a:lnTo>
                        <a:lnTo>
                          <a:pt x="108" y="70"/>
                        </a:lnTo>
                        <a:lnTo>
                          <a:pt x="104" y="71"/>
                        </a:lnTo>
                        <a:lnTo>
                          <a:pt x="100" y="73"/>
                        </a:lnTo>
                        <a:lnTo>
                          <a:pt x="95" y="75"/>
                        </a:lnTo>
                        <a:lnTo>
                          <a:pt x="88" y="80"/>
                        </a:lnTo>
                        <a:lnTo>
                          <a:pt x="82" y="85"/>
                        </a:lnTo>
                        <a:lnTo>
                          <a:pt x="77" y="91"/>
                        </a:lnTo>
                        <a:lnTo>
                          <a:pt x="67" y="103"/>
                        </a:lnTo>
                        <a:lnTo>
                          <a:pt x="58" y="116"/>
                        </a:lnTo>
                        <a:lnTo>
                          <a:pt x="48" y="128"/>
                        </a:lnTo>
                        <a:lnTo>
                          <a:pt x="46" y="140"/>
                        </a:lnTo>
                        <a:lnTo>
                          <a:pt x="44" y="151"/>
                        </a:lnTo>
                        <a:lnTo>
                          <a:pt x="42" y="161"/>
                        </a:lnTo>
                        <a:lnTo>
                          <a:pt x="40" y="170"/>
                        </a:lnTo>
                        <a:lnTo>
                          <a:pt x="38" y="179"/>
                        </a:lnTo>
                        <a:lnTo>
                          <a:pt x="36" y="187"/>
                        </a:lnTo>
                        <a:lnTo>
                          <a:pt x="35" y="193"/>
                        </a:lnTo>
                        <a:lnTo>
                          <a:pt x="34" y="199"/>
                        </a:lnTo>
                        <a:lnTo>
                          <a:pt x="33" y="205"/>
                        </a:lnTo>
                        <a:lnTo>
                          <a:pt x="32" y="209"/>
                        </a:lnTo>
                        <a:lnTo>
                          <a:pt x="31" y="213"/>
                        </a:lnTo>
                        <a:lnTo>
                          <a:pt x="31" y="217"/>
                        </a:lnTo>
                        <a:lnTo>
                          <a:pt x="31" y="220"/>
                        </a:lnTo>
                        <a:lnTo>
                          <a:pt x="32" y="222"/>
                        </a:lnTo>
                        <a:lnTo>
                          <a:pt x="33" y="224"/>
                        </a:lnTo>
                        <a:lnTo>
                          <a:pt x="34" y="226"/>
                        </a:lnTo>
                        <a:lnTo>
                          <a:pt x="36" y="227"/>
                        </a:lnTo>
                        <a:lnTo>
                          <a:pt x="38" y="227"/>
                        </a:lnTo>
                        <a:lnTo>
                          <a:pt x="41" y="228"/>
                        </a:lnTo>
                        <a:lnTo>
                          <a:pt x="44" y="228"/>
                        </a:lnTo>
                        <a:lnTo>
                          <a:pt x="49" y="227"/>
                        </a:lnTo>
                        <a:lnTo>
                          <a:pt x="53" y="227"/>
                        </a:lnTo>
                        <a:lnTo>
                          <a:pt x="59" y="226"/>
                        </a:lnTo>
                        <a:lnTo>
                          <a:pt x="65" y="225"/>
                        </a:lnTo>
                        <a:lnTo>
                          <a:pt x="72" y="224"/>
                        </a:lnTo>
                        <a:lnTo>
                          <a:pt x="80" y="223"/>
                        </a:lnTo>
                        <a:lnTo>
                          <a:pt x="88" y="222"/>
                        </a:lnTo>
                        <a:lnTo>
                          <a:pt x="98" y="220"/>
                        </a:lnTo>
                        <a:lnTo>
                          <a:pt x="108" y="219"/>
                        </a:lnTo>
                        <a:lnTo>
                          <a:pt x="119" y="218"/>
                        </a:lnTo>
                        <a:lnTo>
                          <a:pt x="131" y="217"/>
                        </a:lnTo>
                        <a:lnTo>
                          <a:pt x="144" y="216"/>
                        </a:lnTo>
                        <a:lnTo>
                          <a:pt x="147" y="215"/>
                        </a:lnTo>
                        <a:lnTo>
                          <a:pt x="151" y="215"/>
                        </a:lnTo>
                        <a:lnTo>
                          <a:pt x="158" y="214"/>
                        </a:lnTo>
                        <a:lnTo>
                          <a:pt x="160" y="213"/>
                        </a:lnTo>
                        <a:lnTo>
                          <a:pt x="164" y="212"/>
                        </a:lnTo>
                        <a:lnTo>
                          <a:pt x="166" y="210"/>
                        </a:lnTo>
                        <a:lnTo>
                          <a:pt x="168" y="208"/>
                        </a:lnTo>
                        <a:lnTo>
                          <a:pt x="169" y="206"/>
                        </a:lnTo>
                        <a:lnTo>
                          <a:pt x="169" y="205"/>
                        </a:lnTo>
                        <a:lnTo>
                          <a:pt x="169" y="203"/>
                        </a:lnTo>
                        <a:lnTo>
                          <a:pt x="170" y="198"/>
                        </a:lnTo>
                        <a:lnTo>
                          <a:pt x="172" y="191"/>
                        </a:lnTo>
                        <a:lnTo>
                          <a:pt x="173" y="184"/>
                        </a:lnTo>
                        <a:lnTo>
                          <a:pt x="175" y="175"/>
                        </a:lnTo>
                        <a:lnTo>
                          <a:pt x="177" y="166"/>
                        </a:lnTo>
                        <a:lnTo>
                          <a:pt x="179" y="156"/>
                        </a:lnTo>
                        <a:lnTo>
                          <a:pt x="183" y="137"/>
                        </a:lnTo>
                        <a:lnTo>
                          <a:pt x="185" y="128"/>
                        </a:lnTo>
                        <a:lnTo>
                          <a:pt x="187" y="119"/>
                        </a:lnTo>
                        <a:lnTo>
                          <a:pt x="188" y="112"/>
                        </a:lnTo>
                        <a:lnTo>
                          <a:pt x="190" y="105"/>
                        </a:lnTo>
                        <a:lnTo>
                          <a:pt x="191" y="100"/>
                        </a:lnTo>
                        <a:lnTo>
                          <a:pt x="192" y="98"/>
                        </a:lnTo>
                        <a:lnTo>
                          <a:pt x="192" y="96"/>
                        </a:lnTo>
                        <a:lnTo>
                          <a:pt x="196" y="124"/>
                        </a:lnTo>
                        <a:lnTo>
                          <a:pt x="201" y="152"/>
                        </a:lnTo>
                        <a:lnTo>
                          <a:pt x="205" y="180"/>
                        </a:lnTo>
                        <a:lnTo>
                          <a:pt x="208" y="208"/>
                        </a:lnTo>
                        <a:lnTo>
                          <a:pt x="208" y="209"/>
                        </a:lnTo>
                        <a:lnTo>
                          <a:pt x="208" y="210"/>
                        </a:lnTo>
                        <a:lnTo>
                          <a:pt x="208" y="209"/>
                        </a:lnTo>
                        <a:lnTo>
                          <a:pt x="208" y="208"/>
                        </a:lnTo>
                        <a:lnTo>
                          <a:pt x="207" y="206"/>
                        </a:lnTo>
                        <a:lnTo>
                          <a:pt x="206" y="202"/>
                        </a:lnTo>
                        <a:lnTo>
                          <a:pt x="205" y="197"/>
                        </a:lnTo>
                        <a:lnTo>
                          <a:pt x="203" y="192"/>
                        </a:lnTo>
                        <a:lnTo>
                          <a:pt x="202" y="187"/>
                        </a:lnTo>
                        <a:lnTo>
                          <a:pt x="200" y="184"/>
                        </a:lnTo>
                        <a:lnTo>
                          <a:pt x="195" y="177"/>
                        </a:lnTo>
                        <a:lnTo>
                          <a:pt x="190" y="170"/>
                        </a:lnTo>
                        <a:lnTo>
                          <a:pt x="187" y="167"/>
                        </a:lnTo>
                        <a:lnTo>
                          <a:pt x="184" y="164"/>
                        </a:lnTo>
                        <a:lnTo>
                          <a:pt x="180" y="162"/>
                        </a:lnTo>
                        <a:lnTo>
                          <a:pt x="176" y="160"/>
                        </a:lnTo>
                        <a:lnTo>
                          <a:pt x="166" y="156"/>
                        </a:lnTo>
                        <a:lnTo>
                          <a:pt x="155" y="154"/>
                        </a:lnTo>
                        <a:lnTo>
                          <a:pt x="143" y="152"/>
                        </a:lnTo>
                        <a:lnTo>
                          <a:pt x="133" y="150"/>
                        </a:lnTo>
                        <a:lnTo>
                          <a:pt x="110" y="148"/>
                        </a:lnTo>
                        <a:lnTo>
                          <a:pt x="99" y="146"/>
                        </a:lnTo>
                        <a:lnTo>
                          <a:pt x="88" y="144"/>
                        </a:lnTo>
                        <a:lnTo>
                          <a:pt x="81" y="152"/>
                        </a:lnTo>
                        <a:lnTo>
                          <a:pt x="76" y="159"/>
                        </a:lnTo>
                        <a:lnTo>
                          <a:pt x="70" y="165"/>
                        </a:lnTo>
                        <a:lnTo>
                          <a:pt x="65" y="171"/>
                        </a:lnTo>
                        <a:lnTo>
                          <a:pt x="61" y="175"/>
                        </a:lnTo>
                        <a:lnTo>
                          <a:pt x="58" y="179"/>
                        </a:lnTo>
                        <a:lnTo>
                          <a:pt x="54" y="183"/>
                        </a:lnTo>
                        <a:lnTo>
                          <a:pt x="52" y="186"/>
                        </a:lnTo>
                        <a:lnTo>
                          <a:pt x="50" y="188"/>
                        </a:lnTo>
                        <a:lnTo>
                          <a:pt x="49" y="190"/>
                        </a:lnTo>
                        <a:lnTo>
                          <a:pt x="48" y="192"/>
                        </a:lnTo>
                        <a:lnTo>
                          <a:pt x="48" y="193"/>
                        </a:lnTo>
                        <a:lnTo>
                          <a:pt x="49" y="193"/>
                        </a:lnTo>
                        <a:lnTo>
                          <a:pt x="51" y="193"/>
                        </a:lnTo>
                        <a:lnTo>
                          <a:pt x="53" y="193"/>
                        </a:lnTo>
                        <a:lnTo>
                          <a:pt x="55" y="192"/>
                        </a:lnTo>
                        <a:lnTo>
                          <a:pt x="59" y="191"/>
                        </a:lnTo>
                        <a:lnTo>
                          <a:pt x="62" y="190"/>
                        </a:lnTo>
                        <a:lnTo>
                          <a:pt x="67" y="189"/>
                        </a:lnTo>
                        <a:lnTo>
                          <a:pt x="71" y="187"/>
                        </a:lnTo>
                        <a:lnTo>
                          <a:pt x="77" y="186"/>
                        </a:lnTo>
                        <a:lnTo>
                          <a:pt x="83" y="185"/>
                        </a:lnTo>
                        <a:lnTo>
                          <a:pt x="89" y="183"/>
                        </a:lnTo>
                        <a:lnTo>
                          <a:pt x="96" y="182"/>
                        </a:lnTo>
                        <a:lnTo>
                          <a:pt x="104" y="181"/>
                        </a:lnTo>
                        <a:lnTo>
                          <a:pt x="112" y="179"/>
                        </a:lnTo>
                        <a:lnTo>
                          <a:pt x="120" y="178"/>
                        </a:lnTo>
                        <a:lnTo>
                          <a:pt x="129" y="177"/>
                        </a:lnTo>
                        <a:lnTo>
                          <a:pt x="139" y="176"/>
                        </a:lnTo>
                        <a:lnTo>
                          <a:pt x="149" y="176"/>
                        </a:lnTo>
                        <a:lnTo>
                          <a:pt x="160" y="176"/>
                        </a:lnTo>
                        <a:lnTo>
                          <a:pt x="164" y="176"/>
                        </a:lnTo>
                        <a:lnTo>
                          <a:pt x="169" y="178"/>
                        </a:lnTo>
                        <a:lnTo>
                          <a:pt x="172" y="180"/>
                        </a:lnTo>
                        <a:lnTo>
                          <a:pt x="176" y="182"/>
                        </a:lnTo>
                        <a:lnTo>
                          <a:pt x="184" y="187"/>
                        </a:lnTo>
                        <a:lnTo>
                          <a:pt x="188" y="190"/>
                        </a:lnTo>
                        <a:lnTo>
                          <a:pt x="192" y="192"/>
                        </a:lnTo>
                        <a:lnTo>
                          <a:pt x="204" y="168"/>
                        </a:lnTo>
                        <a:lnTo>
                          <a:pt x="211" y="156"/>
                        </a:lnTo>
                        <a:lnTo>
                          <a:pt x="216" y="144"/>
                        </a:lnTo>
                        <a:lnTo>
                          <a:pt x="217" y="141"/>
                        </a:lnTo>
                        <a:lnTo>
                          <a:pt x="218" y="137"/>
                        </a:lnTo>
                        <a:lnTo>
                          <a:pt x="218" y="130"/>
                        </a:lnTo>
                        <a:lnTo>
                          <a:pt x="219" y="126"/>
                        </a:lnTo>
                        <a:lnTo>
                          <a:pt x="220" y="123"/>
                        </a:lnTo>
                        <a:lnTo>
                          <a:pt x="222" y="121"/>
                        </a:lnTo>
                        <a:lnTo>
                          <a:pt x="224" y="120"/>
                        </a:lnTo>
                        <a:lnTo>
                          <a:pt x="228" y="120"/>
                        </a:lnTo>
                        <a:lnTo>
                          <a:pt x="230" y="121"/>
                        </a:lnTo>
                        <a:lnTo>
                          <a:pt x="234" y="123"/>
                        </a:lnTo>
                        <a:lnTo>
                          <a:pt x="236" y="125"/>
                        </a:lnTo>
                        <a:lnTo>
                          <a:pt x="242" y="131"/>
                        </a:lnTo>
                        <a:lnTo>
                          <a:pt x="245" y="134"/>
                        </a:lnTo>
                        <a:lnTo>
                          <a:pt x="248" y="136"/>
                        </a:lnTo>
                        <a:lnTo>
                          <a:pt x="250" y="141"/>
                        </a:lnTo>
                        <a:lnTo>
                          <a:pt x="251" y="147"/>
                        </a:lnTo>
                        <a:lnTo>
                          <a:pt x="253" y="153"/>
                        </a:lnTo>
                        <a:lnTo>
                          <a:pt x="254" y="159"/>
                        </a:lnTo>
                        <a:lnTo>
                          <a:pt x="256" y="164"/>
                        </a:lnTo>
                        <a:lnTo>
                          <a:pt x="257" y="166"/>
                        </a:lnTo>
                        <a:lnTo>
                          <a:pt x="258" y="168"/>
                        </a:lnTo>
                        <a:lnTo>
                          <a:pt x="259" y="169"/>
                        </a:lnTo>
                        <a:lnTo>
                          <a:pt x="261" y="169"/>
                        </a:lnTo>
                        <a:lnTo>
                          <a:pt x="262" y="169"/>
                        </a:lnTo>
                        <a:lnTo>
                          <a:pt x="264" y="168"/>
                        </a:lnTo>
                        <a:lnTo>
                          <a:pt x="268" y="164"/>
                        </a:lnTo>
                        <a:lnTo>
                          <a:pt x="271" y="159"/>
                        </a:lnTo>
                        <a:lnTo>
                          <a:pt x="274" y="153"/>
                        </a:lnTo>
                        <a:lnTo>
                          <a:pt x="275" y="146"/>
                        </a:lnTo>
                        <a:lnTo>
                          <a:pt x="276" y="139"/>
                        </a:lnTo>
                        <a:lnTo>
                          <a:pt x="275" y="132"/>
                        </a:lnTo>
                        <a:lnTo>
                          <a:pt x="274" y="126"/>
                        </a:lnTo>
                        <a:lnTo>
                          <a:pt x="272" y="120"/>
                        </a:lnTo>
                        <a:lnTo>
                          <a:pt x="270" y="117"/>
                        </a:lnTo>
                        <a:lnTo>
                          <a:pt x="267" y="115"/>
                        </a:lnTo>
                        <a:lnTo>
                          <a:pt x="263" y="114"/>
                        </a:lnTo>
                        <a:lnTo>
                          <a:pt x="259" y="113"/>
                        </a:lnTo>
                        <a:lnTo>
                          <a:pt x="249" y="113"/>
                        </a:lnTo>
                        <a:lnTo>
                          <a:pt x="244" y="113"/>
                        </a:lnTo>
                        <a:lnTo>
                          <a:pt x="240" y="112"/>
                        </a:lnTo>
                        <a:lnTo>
                          <a:pt x="233" y="100"/>
                        </a:lnTo>
                        <a:lnTo>
                          <a:pt x="227" y="88"/>
                        </a:lnTo>
                        <a:lnTo>
                          <a:pt x="221" y="78"/>
                        </a:lnTo>
                        <a:lnTo>
                          <a:pt x="215" y="68"/>
                        </a:lnTo>
                        <a:lnTo>
                          <a:pt x="210" y="59"/>
                        </a:lnTo>
                        <a:lnTo>
                          <a:pt x="204" y="50"/>
                        </a:lnTo>
                        <a:lnTo>
                          <a:pt x="198" y="43"/>
                        </a:lnTo>
                        <a:lnTo>
                          <a:pt x="192" y="36"/>
                        </a:lnTo>
                        <a:lnTo>
                          <a:pt x="185" y="29"/>
                        </a:lnTo>
                        <a:lnTo>
                          <a:pt x="177" y="23"/>
                        </a:lnTo>
                        <a:lnTo>
                          <a:pt x="169" y="18"/>
                        </a:lnTo>
                        <a:lnTo>
                          <a:pt x="160" y="13"/>
                        </a:lnTo>
                        <a:lnTo>
                          <a:pt x="150" y="9"/>
                        </a:lnTo>
                        <a:lnTo>
                          <a:pt x="139" y="6"/>
                        </a:lnTo>
                        <a:lnTo>
                          <a:pt x="126" y="3"/>
                        </a:lnTo>
                        <a:lnTo>
                          <a:pt x="112" y="0"/>
                        </a:lnTo>
                        <a:lnTo>
                          <a:pt x="109" y="1"/>
                        </a:lnTo>
                        <a:lnTo>
                          <a:pt x="105" y="1"/>
                        </a:lnTo>
                        <a:lnTo>
                          <a:pt x="99" y="2"/>
                        </a:lnTo>
                        <a:lnTo>
                          <a:pt x="95" y="3"/>
                        </a:lnTo>
                        <a:lnTo>
                          <a:pt x="92" y="4"/>
                        </a:lnTo>
                        <a:lnTo>
                          <a:pt x="90" y="5"/>
                        </a:lnTo>
                        <a:lnTo>
                          <a:pt x="88" y="8"/>
                        </a:lnTo>
                        <a:lnTo>
                          <a:pt x="87" y="11"/>
                        </a:lnTo>
                        <a:lnTo>
                          <a:pt x="87" y="14"/>
                        </a:lnTo>
                        <a:lnTo>
                          <a:pt x="87" y="18"/>
                        </a:lnTo>
                        <a:lnTo>
                          <a:pt x="89" y="21"/>
                        </a:lnTo>
                        <a:lnTo>
                          <a:pt x="92" y="27"/>
                        </a:lnTo>
                        <a:lnTo>
                          <a:pt x="96" y="32"/>
                        </a:lnTo>
                        <a:lnTo>
                          <a:pt x="101" y="38"/>
                        </a:lnTo>
                        <a:lnTo>
                          <a:pt x="106" y="44"/>
                        </a:lnTo>
                        <a:lnTo>
                          <a:pt x="112" y="50"/>
                        </a:lnTo>
                        <a:lnTo>
                          <a:pt x="118" y="57"/>
                        </a:lnTo>
                        <a:lnTo>
                          <a:pt x="132" y="70"/>
                        </a:lnTo>
                        <a:lnTo>
                          <a:pt x="145" y="83"/>
                        </a:lnTo>
                        <a:lnTo>
                          <a:pt x="151" y="89"/>
                        </a:lnTo>
                        <a:lnTo>
                          <a:pt x="157" y="94"/>
                        </a:lnTo>
                        <a:lnTo>
                          <a:pt x="162" y="99"/>
                        </a:lnTo>
                        <a:lnTo>
                          <a:pt x="167" y="104"/>
                        </a:lnTo>
                        <a:lnTo>
                          <a:pt x="171" y="107"/>
                        </a:lnTo>
                        <a:lnTo>
                          <a:pt x="174" y="110"/>
                        </a:lnTo>
                        <a:lnTo>
                          <a:pt x="176" y="112"/>
                        </a:lnTo>
                        <a:lnTo>
                          <a:pt x="180" y="110"/>
                        </a:lnTo>
                        <a:lnTo>
                          <a:pt x="184" y="109"/>
                        </a:lnTo>
                        <a:lnTo>
                          <a:pt x="188" y="107"/>
                        </a:lnTo>
                        <a:lnTo>
                          <a:pt x="193" y="105"/>
                        </a:lnTo>
                        <a:lnTo>
                          <a:pt x="197" y="103"/>
                        </a:lnTo>
                        <a:lnTo>
                          <a:pt x="200" y="101"/>
                        </a:lnTo>
                        <a:lnTo>
                          <a:pt x="200" y="100"/>
                        </a:lnTo>
                        <a:lnTo>
                          <a:pt x="201" y="99"/>
                        </a:lnTo>
                        <a:lnTo>
                          <a:pt x="201" y="97"/>
                        </a:lnTo>
                        <a:lnTo>
                          <a:pt x="200" y="96"/>
                        </a:lnTo>
                        <a:lnTo>
                          <a:pt x="197" y="92"/>
                        </a:lnTo>
                        <a:lnTo>
                          <a:pt x="193" y="90"/>
                        </a:lnTo>
                        <a:lnTo>
                          <a:pt x="187" y="88"/>
                        </a:lnTo>
                        <a:lnTo>
                          <a:pt x="182" y="87"/>
                        </a:lnTo>
                        <a:lnTo>
                          <a:pt x="177" y="86"/>
                        </a:lnTo>
                        <a:lnTo>
                          <a:pt x="171" y="86"/>
                        </a:lnTo>
                        <a:lnTo>
                          <a:pt x="165" y="87"/>
                        </a:lnTo>
                        <a:lnTo>
                          <a:pt x="160" y="88"/>
                        </a:lnTo>
                        <a:lnTo>
                          <a:pt x="149" y="91"/>
                        </a:lnTo>
                        <a:lnTo>
                          <a:pt x="137" y="94"/>
                        </a:lnTo>
                        <a:lnTo>
                          <a:pt x="125" y="98"/>
                        </a:lnTo>
                        <a:lnTo>
                          <a:pt x="112" y="102"/>
                        </a:lnTo>
                        <a:lnTo>
                          <a:pt x="85" y="112"/>
                        </a:lnTo>
                        <a:lnTo>
                          <a:pt x="72" y="116"/>
                        </a:lnTo>
                        <a:lnTo>
                          <a:pt x="59" y="121"/>
                        </a:lnTo>
                        <a:lnTo>
                          <a:pt x="47" y="126"/>
                        </a:lnTo>
                        <a:lnTo>
                          <a:pt x="36" y="130"/>
                        </a:lnTo>
                        <a:lnTo>
                          <a:pt x="26" y="134"/>
                        </a:lnTo>
                        <a:lnTo>
                          <a:pt x="17" y="137"/>
                        </a:lnTo>
                        <a:lnTo>
                          <a:pt x="10" y="140"/>
                        </a:lnTo>
                        <a:lnTo>
                          <a:pt x="7" y="141"/>
                        </a:lnTo>
                        <a:lnTo>
                          <a:pt x="5" y="143"/>
                        </a:lnTo>
                        <a:lnTo>
                          <a:pt x="3" y="143"/>
                        </a:lnTo>
                        <a:lnTo>
                          <a:pt x="1" y="144"/>
                        </a:lnTo>
                        <a:lnTo>
                          <a:pt x="0" y="144"/>
                        </a:lnTo>
                        <a:lnTo>
                          <a:pt x="6" y="145"/>
                        </a:lnTo>
                        <a:lnTo>
                          <a:pt x="12" y="145"/>
                        </a:lnTo>
                        <a:lnTo>
                          <a:pt x="25" y="145"/>
                        </a:lnTo>
                        <a:lnTo>
                          <a:pt x="31" y="146"/>
                        </a:lnTo>
                        <a:lnTo>
                          <a:pt x="37" y="147"/>
                        </a:lnTo>
                        <a:lnTo>
                          <a:pt x="43" y="149"/>
                        </a:lnTo>
                        <a:lnTo>
                          <a:pt x="48" y="152"/>
                        </a:lnTo>
                        <a:lnTo>
                          <a:pt x="49" y="153"/>
                        </a:lnTo>
                        <a:lnTo>
                          <a:pt x="50" y="155"/>
                        </a:lnTo>
                        <a:lnTo>
                          <a:pt x="50" y="159"/>
                        </a:lnTo>
                        <a:lnTo>
                          <a:pt x="49" y="164"/>
                        </a:lnTo>
                        <a:lnTo>
                          <a:pt x="47" y="169"/>
                        </a:lnTo>
                        <a:lnTo>
                          <a:pt x="44" y="174"/>
                        </a:lnTo>
                        <a:lnTo>
                          <a:pt x="43" y="175"/>
                        </a:lnTo>
                        <a:lnTo>
                          <a:pt x="42" y="176"/>
                        </a:lnTo>
                        <a:lnTo>
                          <a:pt x="42" y="177"/>
                        </a:lnTo>
                        <a:lnTo>
                          <a:pt x="41" y="178"/>
                        </a:lnTo>
                        <a:lnTo>
                          <a:pt x="40" y="177"/>
                        </a:lnTo>
                        <a:lnTo>
                          <a:pt x="40" y="176"/>
                        </a:lnTo>
                        <a:lnTo>
                          <a:pt x="40" y="168"/>
                        </a:lnTo>
                        <a:lnTo>
                          <a:pt x="41" y="161"/>
                        </a:lnTo>
                        <a:lnTo>
                          <a:pt x="41" y="154"/>
                        </a:lnTo>
                        <a:lnTo>
                          <a:pt x="41" y="148"/>
                        </a:lnTo>
                        <a:lnTo>
                          <a:pt x="42" y="143"/>
                        </a:lnTo>
                        <a:lnTo>
                          <a:pt x="42" y="137"/>
                        </a:lnTo>
                        <a:lnTo>
                          <a:pt x="44" y="128"/>
                        </a:lnTo>
                        <a:lnTo>
                          <a:pt x="46" y="119"/>
                        </a:lnTo>
                        <a:lnTo>
                          <a:pt x="49" y="110"/>
                        </a:lnTo>
                        <a:lnTo>
                          <a:pt x="52" y="100"/>
                        </a:lnTo>
                        <a:lnTo>
                          <a:pt x="54" y="94"/>
                        </a:lnTo>
                        <a:lnTo>
                          <a:pt x="56" y="88"/>
                        </a:lnTo>
                        <a:lnTo>
                          <a:pt x="58" y="95"/>
                        </a:lnTo>
                        <a:lnTo>
                          <a:pt x="59" y="101"/>
                        </a:lnTo>
                        <a:lnTo>
                          <a:pt x="60" y="108"/>
                        </a:lnTo>
                        <a:lnTo>
                          <a:pt x="60" y="114"/>
                        </a:lnTo>
                        <a:lnTo>
                          <a:pt x="61" y="119"/>
                        </a:lnTo>
                        <a:lnTo>
                          <a:pt x="62" y="124"/>
                        </a:lnTo>
                        <a:lnTo>
                          <a:pt x="63" y="128"/>
                        </a:lnTo>
                        <a:lnTo>
                          <a:pt x="64" y="132"/>
                        </a:lnTo>
                        <a:lnTo>
                          <a:pt x="65" y="135"/>
                        </a:lnTo>
                        <a:lnTo>
                          <a:pt x="67" y="137"/>
                        </a:lnTo>
                        <a:lnTo>
                          <a:pt x="69" y="139"/>
                        </a:lnTo>
                        <a:lnTo>
                          <a:pt x="73" y="140"/>
                        </a:lnTo>
                        <a:lnTo>
                          <a:pt x="77" y="140"/>
                        </a:lnTo>
                        <a:lnTo>
                          <a:pt x="82" y="140"/>
                        </a:lnTo>
                        <a:lnTo>
                          <a:pt x="88" y="138"/>
                        </a:lnTo>
                        <a:lnTo>
                          <a:pt x="96" y="136"/>
                        </a:lnTo>
                        <a:lnTo>
                          <a:pt x="97" y="141"/>
                        </a:lnTo>
                        <a:lnTo>
                          <a:pt x="97" y="147"/>
                        </a:lnTo>
                        <a:lnTo>
                          <a:pt x="97" y="158"/>
                        </a:lnTo>
                        <a:lnTo>
                          <a:pt x="97" y="164"/>
                        </a:lnTo>
                        <a:lnTo>
                          <a:pt x="98" y="169"/>
                        </a:lnTo>
                        <a:lnTo>
                          <a:pt x="100" y="173"/>
                        </a:lnTo>
                        <a:lnTo>
                          <a:pt x="104" y="176"/>
                        </a:lnTo>
                        <a:lnTo>
                          <a:pt x="106" y="176"/>
                        </a:lnTo>
                        <a:lnTo>
                          <a:pt x="108" y="175"/>
                        </a:lnTo>
                        <a:lnTo>
                          <a:pt x="110" y="174"/>
                        </a:lnTo>
                        <a:lnTo>
                          <a:pt x="113" y="171"/>
                        </a:lnTo>
                        <a:lnTo>
                          <a:pt x="116" y="167"/>
                        </a:lnTo>
                        <a:lnTo>
                          <a:pt x="119" y="163"/>
                        </a:lnTo>
                        <a:lnTo>
                          <a:pt x="126" y="155"/>
                        </a:lnTo>
                        <a:lnTo>
                          <a:pt x="132" y="146"/>
                        </a:lnTo>
                        <a:lnTo>
                          <a:pt x="135" y="142"/>
                        </a:lnTo>
                        <a:lnTo>
                          <a:pt x="138" y="137"/>
                        </a:lnTo>
                        <a:lnTo>
                          <a:pt x="140" y="134"/>
                        </a:lnTo>
                        <a:lnTo>
                          <a:pt x="142" y="131"/>
                        </a:lnTo>
                        <a:lnTo>
                          <a:pt x="143" y="129"/>
                        </a:lnTo>
                        <a:lnTo>
                          <a:pt x="144" y="128"/>
                        </a:lnTo>
                        <a:lnTo>
                          <a:pt x="152" y="131"/>
                        </a:lnTo>
                        <a:lnTo>
                          <a:pt x="160" y="134"/>
                        </a:lnTo>
                        <a:lnTo>
                          <a:pt x="164" y="135"/>
                        </a:lnTo>
                        <a:lnTo>
                          <a:pt x="168" y="135"/>
                        </a:lnTo>
                        <a:lnTo>
                          <a:pt x="172" y="136"/>
                        </a:lnTo>
                        <a:lnTo>
                          <a:pt x="176" y="136"/>
                        </a:lnTo>
                        <a:lnTo>
                          <a:pt x="178" y="135"/>
                        </a:lnTo>
                        <a:lnTo>
                          <a:pt x="180" y="135"/>
                        </a:lnTo>
                        <a:lnTo>
                          <a:pt x="185" y="132"/>
                        </a:lnTo>
                        <a:lnTo>
                          <a:pt x="189" y="128"/>
                        </a:lnTo>
                        <a:lnTo>
                          <a:pt x="194" y="125"/>
                        </a:lnTo>
                        <a:lnTo>
                          <a:pt x="198" y="121"/>
                        </a:lnTo>
                        <a:lnTo>
                          <a:pt x="202" y="119"/>
                        </a:lnTo>
                        <a:lnTo>
                          <a:pt x="203" y="118"/>
                        </a:lnTo>
                        <a:lnTo>
                          <a:pt x="205" y="118"/>
                        </a:lnTo>
                        <a:lnTo>
                          <a:pt x="207" y="119"/>
                        </a:lnTo>
                        <a:lnTo>
                          <a:pt x="208" y="120"/>
                        </a:lnTo>
                        <a:lnTo>
                          <a:pt x="216" y="127"/>
                        </a:lnTo>
                        <a:lnTo>
                          <a:pt x="222" y="135"/>
                        </a:lnTo>
                        <a:lnTo>
                          <a:pt x="227" y="141"/>
                        </a:lnTo>
                        <a:lnTo>
                          <a:pt x="231" y="146"/>
                        </a:lnTo>
                        <a:lnTo>
                          <a:pt x="234" y="151"/>
                        </a:lnTo>
                        <a:lnTo>
                          <a:pt x="236" y="156"/>
                        </a:lnTo>
                        <a:lnTo>
                          <a:pt x="237" y="160"/>
                        </a:lnTo>
                        <a:lnTo>
                          <a:pt x="237" y="163"/>
                        </a:lnTo>
                        <a:lnTo>
                          <a:pt x="237" y="166"/>
                        </a:lnTo>
                        <a:lnTo>
                          <a:pt x="236" y="168"/>
                        </a:lnTo>
                        <a:lnTo>
                          <a:pt x="235" y="170"/>
                        </a:lnTo>
                        <a:lnTo>
                          <a:pt x="234" y="172"/>
                        </a:lnTo>
                        <a:lnTo>
                          <a:pt x="229" y="174"/>
                        </a:lnTo>
                        <a:lnTo>
                          <a:pt x="225" y="175"/>
                        </a:lnTo>
                        <a:lnTo>
                          <a:pt x="220" y="176"/>
                        </a:lnTo>
                        <a:lnTo>
                          <a:pt x="216" y="176"/>
                        </a:lnTo>
                        <a:lnTo>
                          <a:pt x="215" y="176"/>
                        </a:lnTo>
                        <a:lnTo>
                          <a:pt x="214" y="176"/>
                        </a:lnTo>
                        <a:lnTo>
                          <a:pt x="213" y="176"/>
                        </a:lnTo>
                        <a:lnTo>
                          <a:pt x="214" y="176"/>
                        </a:lnTo>
                        <a:lnTo>
                          <a:pt x="215" y="176"/>
                        </a:lnTo>
                        <a:lnTo>
                          <a:pt x="216" y="176"/>
                        </a:lnTo>
                        <a:lnTo>
                          <a:pt x="219" y="177"/>
                        </a:lnTo>
                        <a:lnTo>
                          <a:pt x="222" y="178"/>
                        </a:lnTo>
                        <a:lnTo>
                          <a:pt x="227" y="179"/>
                        </a:lnTo>
                        <a:lnTo>
                          <a:pt x="233" y="180"/>
                        </a:lnTo>
                        <a:lnTo>
                          <a:pt x="240" y="182"/>
                        </a:lnTo>
                        <a:lnTo>
                          <a:pt x="248" y="184"/>
                        </a:lnTo>
                        <a:lnTo>
                          <a:pt x="247" y="180"/>
                        </a:lnTo>
                        <a:lnTo>
                          <a:pt x="246" y="176"/>
                        </a:lnTo>
                        <a:lnTo>
                          <a:pt x="244" y="167"/>
                        </a:lnTo>
                        <a:lnTo>
                          <a:pt x="241" y="158"/>
                        </a:lnTo>
                        <a:lnTo>
                          <a:pt x="238" y="149"/>
                        </a:lnTo>
                        <a:lnTo>
                          <a:pt x="236" y="141"/>
                        </a:lnTo>
                        <a:lnTo>
                          <a:pt x="235" y="137"/>
                        </a:lnTo>
                        <a:lnTo>
                          <a:pt x="234" y="134"/>
                        </a:lnTo>
                        <a:lnTo>
                          <a:pt x="233" y="132"/>
                        </a:lnTo>
                        <a:lnTo>
                          <a:pt x="233" y="130"/>
                        </a:lnTo>
                        <a:lnTo>
                          <a:pt x="232" y="12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80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304" y="2184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56" name="Line 51"/>
              <p:cNvSpPr>
                <a:spLocks noChangeShapeType="1"/>
              </p:cNvSpPr>
              <p:nvPr/>
            </p:nvSpPr>
            <p:spPr bwMode="auto">
              <a:xfrm>
                <a:off x="2592" y="211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" name="Line 52"/>
              <p:cNvSpPr>
                <a:spLocks noChangeShapeType="1"/>
              </p:cNvSpPr>
              <p:nvPr/>
            </p:nvSpPr>
            <p:spPr bwMode="auto">
              <a:xfrm>
                <a:off x="2448" y="2016"/>
                <a:ext cx="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" name="Line 53"/>
              <p:cNvSpPr>
                <a:spLocks noChangeShapeType="1"/>
              </p:cNvSpPr>
              <p:nvPr/>
            </p:nvSpPr>
            <p:spPr bwMode="auto">
              <a:xfrm flipH="1">
                <a:off x="2256" y="1968"/>
                <a:ext cx="28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9" name="Line 54"/>
              <p:cNvSpPr>
                <a:spLocks noChangeShapeType="1"/>
              </p:cNvSpPr>
              <p:nvPr/>
            </p:nvSpPr>
            <p:spPr bwMode="auto">
              <a:xfrm flipV="1">
                <a:off x="2352" y="1920"/>
                <a:ext cx="24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0" name="Line 55"/>
              <p:cNvSpPr>
                <a:spLocks noChangeShapeType="1"/>
              </p:cNvSpPr>
              <p:nvPr/>
            </p:nvSpPr>
            <p:spPr bwMode="auto">
              <a:xfrm flipH="1" flipV="1">
                <a:off x="2592" y="1920"/>
                <a:ext cx="144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1" name="Freeform 56"/>
              <p:cNvSpPr>
                <a:spLocks/>
              </p:cNvSpPr>
              <p:nvPr/>
            </p:nvSpPr>
            <p:spPr bwMode="auto">
              <a:xfrm>
                <a:off x="2208" y="1876"/>
                <a:ext cx="726" cy="366"/>
              </a:xfrm>
              <a:custGeom>
                <a:avLst/>
                <a:gdLst>
                  <a:gd name="T0" fmla="*/ 234 w 726"/>
                  <a:gd name="T1" fmla="*/ 108 h 366"/>
                  <a:gd name="T2" fmla="*/ 199 w 726"/>
                  <a:gd name="T3" fmla="*/ 138 h 366"/>
                  <a:gd name="T4" fmla="*/ 115 w 726"/>
                  <a:gd name="T5" fmla="*/ 170 h 366"/>
                  <a:gd name="T6" fmla="*/ 112 w 726"/>
                  <a:gd name="T7" fmla="*/ 68 h 366"/>
                  <a:gd name="T8" fmla="*/ 132 w 726"/>
                  <a:gd name="T9" fmla="*/ 142 h 366"/>
                  <a:gd name="T10" fmla="*/ 109 w 726"/>
                  <a:gd name="T11" fmla="*/ 201 h 366"/>
                  <a:gd name="T12" fmla="*/ 117 w 726"/>
                  <a:gd name="T13" fmla="*/ 109 h 366"/>
                  <a:gd name="T14" fmla="*/ 115 w 726"/>
                  <a:gd name="T15" fmla="*/ 112 h 366"/>
                  <a:gd name="T16" fmla="*/ 49 w 726"/>
                  <a:gd name="T17" fmla="*/ 187 h 366"/>
                  <a:gd name="T18" fmla="*/ 20 w 726"/>
                  <a:gd name="T19" fmla="*/ 204 h 366"/>
                  <a:gd name="T20" fmla="*/ 67 w 726"/>
                  <a:gd name="T21" fmla="*/ 183 h 366"/>
                  <a:gd name="T22" fmla="*/ 104 w 726"/>
                  <a:gd name="T23" fmla="*/ 124 h 366"/>
                  <a:gd name="T24" fmla="*/ 151 w 726"/>
                  <a:gd name="T25" fmla="*/ 104 h 366"/>
                  <a:gd name="T26" fmla="*/ 111 w 726"/>
                  <a:gd name="T27" fmla="*/ 136 h 366"/>
                  <a:gd name="T28" fmla="*/ 42 w 726"/>
                  <a:gd name="T29" fmla="*/ 213 h 366"/>
                  <a:gd name="T30" fmla="*/ 63 w 726"/>
                  <a:gd name="T31" fmla="*/ 241 h 366"/>
                  <a:gd name="T32" fmla="*/ 105 w 726"/>
                  <a:gd name="T33" fmla="*/ 197 h 366"/>
                  <a:gd name="T34" fmla="*/ 171 w 726"/>
                  <a:gd name="T35" fmla="*/ 113 h 366"/>
                  <a:gd name="T36" fmla="*/ 196 w 726"/>
                  <a:gd name="T37" fmla="*/ 84 h 366"/>
                  <a:gd name="T38" fmla="*/ 145 w 726"/>
                  <a:gd name="T39" fmla="*/ 104 h 366"/>
                  <a:gd name="T40" fmla="*/ 82 w 726"/>
                  <a:gd name="T41" fmla="*/ 157 h 366"/>
                  <a:gd name="T42" fmla="*/ 138 w 726"/>
                  <a:gd name="T43" fmla="*/ 128 h 366"/>
                  <a:gd name="T44" fmla="*/ 169 w 726"/>
                  <a:gd name="T45" fmla="*/ 62 h 366"/>
                  <a:gd name="T46" fmla="*/ 206 w 726"/>
                  <a:gd name="T47" fmla="*/ 90 h 366"/>
                  <a:gd name="T48" fmla="*/ 268 w 726"/>
                  <a:gd name="T49" fmla="*/ 81 h 366"/>
                  <a:gd name="T50" fmla="*/ 320 w 726"/>
                  <a:gd name="T51" fmla="*/ 36 h 366"/>
                  <a:gd name="T52" fmla="*/ 330 w 726"/>
                  <a:gd name="T53" fmla="*/ 14 h 366"/>
                  <a:gd name="T54" fmla="*/ 397 w 726"/>
                  <a:gd name="T55" fmla="*/ 52 h 366"/>
                  <a:gd name="T56" fmla="*/ 419 w 726"/>
                  <a:gd name="T57" fmla="*/ 96 h 366"/>
                  <a:gd name="T58" fmla="*/ 390 w 726"/>
                  <a:gd name="T59" fmla="*/ 94 h 366"/>
                  <a:gd name="T60" fmla="*/ 368 w 726"/>
                  <a:gd name="T61" fmla="*/ 41 h 366"/>
                  <a:gd name="T62" fmla="*/ 470 w 726"/>
                  <a:gd name="T63" fmla="*/ 85 h 366"/>
                  <a:gd name="T64" fmla="*/ 501 w 726"/>
                  <a:gd name="T65" fmla="*/ 118 h 366"/>
                  <a:gd name="T66" fmla="*/ 509 w 726"/>
                  <a:gd name="T67" fmla="*/ 51 h 366"/>
                  <a:gd name="T68" fmla="*/ 483 w 726"/>
                  <a:gd name="T69" fmla="*/ 0 h 366"/>
                  <a:gd name="T70" fmla="*/ 444 w 726"/>
                  <a:gd name="T71" fmla="*/ 39 h 366"/>
                  <a:gd name="T72" fmla="*/ 535 w 726"/>
                  <a:gd name="T73" fmla="*/ 56 h 366"/>
                  <a:gd name="T74" fmla="*/ 580 w 726"/>
                  <a:gd name="T75" fmla="*/ 99 h 366"/>
                  <a:gd name="T76" fmla="*/ 588 w 726"/>
                  <a:gd name="T77" fmla="*/ 142 h 366"/>
                  <a:gd name="T78" fmla="*/ 611 w 726"/>
                  <a:gd name="T79" fmla="*/ 127 h 366"/>
                  <a:gd name="T80" fmla="*/ 622 w 726"/>
                  <a:gd name="T81" fmla="*/ 143 h 366"/>
                  <a:gd name="T82" fmla="*/ 673 w 726"/>
                  <a:gd name="T83" fmla="*/ 338 h 366"/>
                  <a:gd name="T84" fmla="*/ 725 w 726"/>
                  <a:gd name="T85" fmla="*/ 310 h 366"/>
                  <a:gd name="T86" fmla="*/ 714 w 726"/>
                  <a:gd name="T87" fmla="*/ 275 h 366"/>
                  <a:gd name="T88" fmla="*/ 704 w 726"/>
                  <a:gd name="T89" fmla="*/ 340 h 366"/>
                  <a:gd name="T90" fmla="*/ 693 w 726"/>
                  <a:gd name="T91" fmla="*/ 250 h 366"/>
                  <a:gd name="T92" fmla="*/ 666 w 726"/>
                  <a:gd name="T93" fmla="*/ 268 h 366"/>
                  <a:gd name="T94" fmla="*/ 648 w 726"/>
                  <a:gd name="T95" fmla="*/ 228 h 366"/>
                  <a:gd name="T96" fmla="*/ 662 w 726"/>
                  <a:gd name="T97" fmla="*/ 356 h 366"/>
                  <a:gd name="T98" fmla="*/ 672 w 726"/>
                  <a:gd name="T99" fmla="*/ 344 h 366"/>
                  <a:gd name="T100" fmla="*/ 675 w 726"/>
                  <a:gd name="T101" fmla="*/ 208 h 366"/>
                  <a:gd name="T102" fmla="*/ 643 w 726"/>
                  <a:gd name="T103" fmla="*/ 173 h 366"/>
                  <a:gd name="T104" fmla="*/ 614 w 726"/>
                  <a:gd name="T105" fmla="*/ 172 h 366"/>
                  <a:gd name="T106" fmla="*/ 596 w 726"/>
                  <a:gd name="T107" fmla="*/ 106 h 366"/>
                  <a:gd name="T108" fmla="*/ 565 w 726"/>
                  <a:gd name="T109" fmla="*/ 106 h 366"/>
                  <a:gd name="T110" fmla="*/ 524 w 726"/>
                  <a:gd name="T111" fmla="*/ 151 h 366"/>
                  <a:gd name="T112" fmla="*/ 512 w 726"/>
                  <a:gd name="T113" fmla="*/ 168 h 366"/>
                  <a:gd name="T114" fmla="*/ 478 w 726"/>
                  <a:gd name="T115" fmla="*/ 118 h 366"/>
                  <a:gd name="T116" fmla="*/ 451 w 726"/>
                  <a:gd name="T117" fmla="*/ 94 h 36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26" h="366">
                    <a:moveTo>
                      <a:pt x="256" y="100"/>
                    </a:moveTo>
                    <a:lnTo>
                      <a:pt x="246" y="103"/>
                    </a:lnTo>
                    <a:lnTo>
                      <a:pt x="239" y="106"/>
                    </a:lnTo>
                    <a:lnTo>
                      <a:pt x="234" y="107"/>
                    </a:lnTo>
                    <a:lnTo>
                      <a:pt x="232" y="108"/>
                    </a:lnTo>
                    <a:lnTo>
                      <a:pt x="231" y="108"/>
                    </a:lnTo>
                    <a:lnTo>
                      <a:pt x="232" y="108"/>
                    </a:lnTo>
                    <a:lnTo>
                      <a:pt x="234" y="108"/>
                    </a:lnTo>
                    <a:lnTo>
                      <a:pt x="237" y="109"/>
                    </a:lnTo>
                    <a:lnTo>
                      <a:pt x="237" y="110"/>
                    </a:lnTo>
                    <a:lnTo>
                      <a:pt x="235" y="112"/>
                    </a:lnTo>
                    <a:lnTo>
                      <a:pt x="232" y="115"/>
                    </a:lnTo>
                    <a:lnTo>
                      <a:pt x="227" y="120"/>
                    </a:lnTo>
                    <a:lnTo>
                      <a:pt x="219" y="125"/>
                    </a:lnTo>
                    <a:lnTo>
                      <a:pt x="208" y="132"/>
                    </a:lnTo>
                    <a:lnTo>
                      <a:pt x="199" y="138"/>
                    </a:lnTo>
                    <a:lnTo>
                      <a:pt x="190" y="144"/>
                    </a:lnTo>
                    <a:lnTo>
                      <a:pt x="182" y="148"/>
                    </a:lnTo>
                    <a:lnTo>
                      <a:pt x="176" y="152"/>
                    </a:lnTo>
                    <a:lnTo>
                      <a:pt x="163" y="158"/>
                    </a:lnTo>
                    <a:lnTo>
                      <a:pt x="152" y="162"/>
                    </a:lnTo>
                    <a:lnTo>
                      <a:pt x="142" y="165"/>
                    </a:lnTo>
                    <a:lnTo>
                      <a:pt x="130" y="167"/>
                    </a:lnTo>
                    <a:lnTo>
                      <a:pt x="115" y="170"/>
                    </a:lnTo>
                    <a:lnTo>
                      <a:pt x="105" y="171"/>
                    </a:lnTo>
                    <a:lnTo>
                      <a:pt x="96" y="172"/>
                    </a:lnTo>
                    <a:lnTo>
                      <a:pt x="98" y="146"/>
                    </a:lnTo>
                    <a:lnTo>
                      <a:pt x="100" y="118"/>
                    </a:lnTo>
                    <a:lnTo>
                      <a:pt x="101" y="105"/>
                    </a:lnTo>
                    <a:lnTo>
                      <a:pt x="103" y="92"/>
                    </a:lnTo>
                    <a:lnTo>
                      <a:pt x="107" y="80"/>
                    </a:lnTo>
                    <a:lnTo>
                      <a:pt x="112" y="68"/>
                    </a:lnTo>
                    <a:lnTo>
                      <a:pt x="114" y="66"/>
                    </a:lnTo>
                    <a:lnTo>
                      <a:pt x="116" y="64"/>
                    </a:lnTo>
                    <a:lnTo>
                      <a:pt x="123" y="62"/>
                    </a:lnTo>
                    <a:lnTo>
                      <a:pt x="129" y="62"/>
                    </a:lnTo>
                    <a:lnTo>
                      <a:pt x="136" y="60"/>
                    </a:lnTo>
                    <a:lnTo>
                      <a:pt x="135" y="88"/>
                    </a:lnTo>
                    <a:lnTo>
                      <a:pt x="134" y="115"/>
                    </a:lnTo>
                    <a:lnTo>
                      <a:pt x="132" y="142"/>
                    </a:lnTo>
                    <a:lnTo>
                      <a:pt x="131" y="168"/>
                    </a:lnTo>
                    <a:lnTo>
                      <a:pt x="128" y="193"/>
                    </a:lnTo>
                    <a:lnTo>
                      <a:pt x="123" y="218"/>
                    </a:lnTo>
                    <a:lnTo>
                      <a:pt x="115" y="243"/>
                    </a:lnTo>
                    <a:lnTo>
                      <a:pt x="104" y="268"/>
                    </a:lnTo>
                    <a:lnTo>
                      <a:pt x="105" y="243"/>
                    </a:lnTo>
                    <a:lnTo>
                      <a:pt x="107" y="221"/>
                    </a:lnTo>
                    <a:lnTo>
                      <a:pt x="109" y="201"/>
                    </a:lnTo>
                    <a:lnTo>
                      <a:pt x="110" y="183"/>
                    </a:lnTo>
                    <a:lnTo>
                      <a:pt x="111" y="167"/>
                    </a:lnTo>
                    <a:lnTo>
                      <a:pt x="112" y="153"/>
                    </a:lnTo>
                    <a:lnTo>
                      <a:pt x="114" y="141"/>
                    </a:lnTo>
                    <a:lnTo>
                      <a:pt x="115" y="131"/>
                    </a:lnTo>
                    <a:lnTo>
                      <a:pt x="116" y="122"/>
                    </a:lnTo>
                    <a:lnTo>
                      <a:pt x="117" y="115"/>
                    </a:lnTo>
                    <a:lnTo>
                      <a:pt x="117" y="109"/>
                    </a:lnTo>
                    <a:lnTo>
                      <a:pt x="118" y="105"/>
                    </a:lnTo>
                    <a:lnTo>
                      <a:pt x="118" y="102"/>
                    </a:lnTo>
                    <a:lnTo>
                      <a:pt x="118" y="100"/>
                    </a:lnTo>
                    <a:lnTo>
                      <a:pt x="118" y="101"/>
                    </a:lnTo>
                    <a:lnTo>
                      <a:pt x="117" y="102"/>
                    </a:lnTo>
                    <a:lnTo>
                      <a:pt x="117" y="105"/>
                    </a:lnTo>
                    <a:lnTo>
                      <a:pt x="116" y="108"/>
                    </a:lnTo>
                    <a:lnTo>
                      <a:pt x="115" y="112"/>
                    </a:lnTo>
                    <a:lnTo>
                      <a:pt x="110" y="121"/>
                    </a:lnTo>
                    <a:lnTo>
                      <a:pt x="104" y="133"/>
                    </a:lnTo>
                    <a:lnTo>
                      <a:pt x="97" y="144"/>
                    </a:lnTo>
                    <a:lnTo>
                      <a:pt x="89" y="157"/>
                    </a:lnTo>
                    <a:lnTo>
                      <a:pt x="77" y="169"/>
                    </a:lnTo>
                    <a:lnTo>
                      <a:pt x="64" y="180"/>
                    </a:lnTo>
                    <a:lnTo>
                      <a:pt x="57" y="184"/>
                    </a:lnTo>
                    <a:lnTo>
                      <a:pt x="49" y="187"/>
                    </a:lnTo>
                    <a:lnTo>
                      <a:pt x="41" y="190"/>
                    </a:lnTo>
                    <a:lnTo>
                      <a:pt x="33" y="191"/>
                    </a:lnTo>
                    <a:lnTo>
                      <a:pt x="16" y="193"/>
                    </a:lnTo>
                    <a:lnTo>
                      <a:pt x="8" y="194"/>
                    </a:lnTo>
                    <a:lnTo>
                      <a:pt x="0" y="196"/>
                    </a:lnTo>
                    <a:lnTo>
                      <a:pt x="5" y="197"/>
                    </a:lnTo>
                    <a:lnTo>
                      <a:pt x="11" y="199"/>
                    </a:lnTo>
                    <a:lnTo>
                      <a:pt x="20" y="204"/>
                    </a:lnTo>
                    <a:lnTo>
                      <a:pt x="26" y="205"/>
                    </a:lnTo>
                    <a:lnTo>
                      <a:pt x="30" y="206"/>
                    </a:lnTo>
                    <a:lnTo>
                      <a:pt x="35" y="206"/>
                    </a:lnTo>
                    <a:lnTo>
                      <a:pt x="40" y="204"/>
                    </a:lnTo>
                    <a:lnTo>
                      <a:pt x="47" y="200"/>
                    </a:lnTo>
                    <a:lnTo>
                      <a:pt x="54" y="195"/>
                    </a:lnTo>
                    <a:lnTo>
                      <a:pt x="61" y="190"/>
                    </a:lnTo>
                    <a:lnTo>
                      <a:pt x="67" y="183"/>
                    </a:lnTo>
                    <a:lnTo>
                      <a:pt x="77" y="170"/>
                    </a:lnTo>
                    <a:lnTo>
                      <a:pt x="88" y="156"/>
                    </a:lnTo>
                    <a:lnTo>
                      <a:pt x="90" y="152"/>
                    </a:lnTo>
                    <a:lnTo>
                      <a:pt x="91" y="148"/>
                    </a:lnTo>
                    <a:lnTo>
                      <a:pt x="95" y="139"/>
                    </a:lnTo>
                    <a:lnTo>
                      <a:pt x="98" y="131"/>
                    </a:lnTo>
                    <a:lnTo>
                      <a:pt x="101" y="127"/>
                    </a:lnTo>
                    <a:lnTo>
                      <a:pt x="104" y="124"/>
                    </a:lnTo>
                    <a:lnTo>
                      <a:pt x="110" y="120"/>
                    </a:lnTo>
                    <a:lnTo>
                      <a:pt x="117" y="115"/>
                    </a:lnTo>
                    <a:lnTo>
                      <a:pt x="125" y="110"/>
                    </a:lnTo>
                    <a:lnTo>
                      <a:pt x="134" y="106"/>
                    </a:lnTo>
                    <a:lnTo>
                      <a:pt x="141" y="103"/>
                    </a:lnTo>
                    <a:lnTo>
                      <a:pt x="146" y="102"/>
                    </a:lnTo>
                    <a:lnTo>
                      <a:pt x="149" y="102"/>
                    </a:lnTo>
                    <a:lnTo>
                      <a:pt x="151" y="104"/>
                    </a:lnTo>
                    <a:lnTo>
                      <a:pt x="152" y="106"/>
                    </a:lnTo>
                    <a:lnTo>
                      <a:pt x="152" y="108"/>
                    </a:lnTo>
                    <a:lnTo>
                      <a:pt x="151" y="115"/>
                    </a:lnTo>
                    <a:lnTo>
                      <a:pt x="146" y="119"/>
                    </a:lnTo>
                    <a:lnTo>
                      <a:pt x="141" y="124"/>
                    </a:lnTo>
                    <a:lnTo>
                      <a:pt x="134" y="127"/>
                    </a:lnTo>
                    <a:lnTo>
                      <a:pt x="118" y="133"/>
                    </a:lnTo>
                    <a:lnTo>
                      <a:pt x="111" y="136"/>
                    </a:lnTo>
                    <a:lnTo>
                      <a:pt x="104" y="140"/>
                    </a:lnTo>
                    <a:lnTo>
                      <a:pt x="91" y="151"/>
                    </a:lnTo>
                    <a:lnTo>
                      <a:pt x="80" y="163"/>
                    </a:lnTo>
                    <a:lnTo>
                      <a:pt x="68" y="176"/>
                    </a:lnTo>
                    <a:lnTo>
                      <a:pt x="56" y="188"/>
                    </a:lnTo>
                    <a:lnTo>
                      <a:pt x="54" y="194"/>
                    </a:lnTo>
                    <a:lnTo>
                      <a:pt x="50" y="201"/>
                    </a:lnTo>
                    <a:lnTo>
                      <a:pt x="42" y="213"/>
                    </a:lnTo>
                    <a:lnTo>
                      <a:pt x="39" y="219"/>
                    </a:lnTo>
                    <a:lnTo>
                      <a:pt x="37" y="225"/>
                    </a:lnTo>
                    <a:lnTo>
                      <a:pt x="37" y="231"/>
                    </a:lnTo>
                    <a:lnTo>
                      <a:pt x="40" y="236"/>
                    </a:lnTo>
                    <a:lnTo>
                      <a:pt x="45" y="240"/>
                    </a:lnTo>
                    <a:lnTo>
                      <a:pt x="50" y="242"/>
                    </a:lnTo>
                    <a:lnTo>
                      <a:pt x="56" y="242"/>
                    </a:lnTo>
                    <a:lnTo>
                      <a:pt x="63" y="241"/>
                    </a:lnTo>
                    <a:lnTo>
                      <a:pt x="70" y="239"/>
                    </a:lnTo>
                    <a:lnTo>
                      <a:pt x="77" y="235"/>
                    </a:lnTo>
                    <a:lnTo>
                      <a:pt x="83" y="232"/>
                    </a:lnTo>
                    <a:lnTo>
                      <a:pt x="88" y="228"/>
                    </a:lnTo>
                    <a:lnTo>
                      <a:pt x="94" y="221"/>
                    </a:lnTo>
                    <a:lnTo>
                      <a:pt x="98" y="214"/>
                    </a:lnTo>
                    <a:lnTo>
                      <a:pt x="103" y="206"/>
                    </a:lnTo>
                    <a:lnTo>
                      <a:pt x="105" y="197"/>
                    </a:lnTo>
                    <a:lnTo>
                      <a:pt x="111" y="180"/>
                    </a:lnTo>
                    <a:lnTo>
                      <a:pt x="115" y="171"/>
                    </a:lnTo>
                    <a:lnTo>
                      <a:pt x="119" y="164"/>
                    </a:lnTo>
                    <a:lnTo>
                      <a:pt x="131" y="151"/>
                    </a:lnTo>
                    <a:lnTo>
                      <a:pt x="143" y="139"/>
                    </a:lnTo>
                    <a:lnTo>
                      <a:pt x="156" y="128"/>
                    </a:lnTo>
                    <a:lnTo>
                      <a:pt x="167" y="116"/>
                    </a:lnTo>
                    <a:lnTo>
                      <a:pt x="171" y="113"/>
                    </a:lnTo>
                    <a:lnTo>
                      <a:pt x="175" y="109"/>
                    </a:lnTo>
                    <a:lnTo>
                      <a:pt x="183" y="101"/>
                    </a:lnTo>
                    <a:lnTo>
                      <a:pt x="186" y="98"/>
                    </a:lnTo>
                    <a:lnTo>
                      <a:pt x="190" y="95"/>
                    </a:lnTo>
                    <a:lnTo>
                      <a:pt x="191" y="93"/>
                    </a:lnTo>
                    <a:lnTo>
                      <a:pt x="192" y="92"/>
                    </a:lnTo>
                    <a:lnTo>
                      <a:pt x="193" y="89"/>
                    </a:lnTo>
                    <a:lnTo>
                      <a:pt x="196" y="84"/>
                    </a:lnTo>
                    <a:lnTo>
                      <a:pt x="200" y="76"/>
                    </a:lnTo>
                    <a:lnTo>
                      <a:pt x="201" y="72"/>
                    </a:lnTo>
                    <a:lnTo>
                      <a:pt x="203" y="69"/>
                    </a:lnTo>
                    <a:lnTo>
                      <a:pt x="203" y="67"/>
                    </a:lnTo>
                    <a:lnTo>
                      <a:pt x="200" y="68"/>
                    </a:lnTo>
                    <a:lnTo>
                      <a:pt x="180" y="80"/>
                    </a:lnTo>
                    <a:lnTo>
                      <a:pt x="162" y="93"/>
                    </a:lnTo>
                    <a:lnTo>
                      <a:pt x="145" y="104"/>
                    </a:lnTo>
                    <a:lnTo>
                      <a:pt x="130" y="114"/>
                    </a:lnTo>
                    <a:lnTo>
                      <a:pt x="117" y="124"/>
                    </a:lnTo>
                    <a:lnTo>
                      <a:pt x="107" y="132"/>
                    </a:lnTo>
                    <a:lnTo>
                      <a:pt x="97" y="140"/>
                    </a:lnTo>
                    <a:lnTo>
                      <a:pt x="90" y="146"/>
                    </a:lnTo>
                    <a:lnTo>
                      <a:pt x="85" y="151"/>
                    </a:lnTo>
                    <a:lnTo>
                      <a:pt x="83" y="154"/>
                    </a:lnTo>
                    <a:lnTo>
                      <a:pt x="82" y="157"/>
                    </a:lnTo>
                    <a:lnTo>
                      <a:pt x="84" y="157"/>
                    </a:lnTo>
                    <a:lnTo>
                      <a:pt x="89" y="155"/>
                    </a:lnTo>
                    <a:lnTo>
                      <a:pt x="96" y="152"/>
                    </a:lnTo>
                    <a:lnTo>
                      <a:pt x="107" y="147"/>
                    </a:lnTo>
                    <a:lnTo>
                      <a:pt x="119" y="140"/>
                    </a:lnTo>
                    <a:lnTo>
                      <a:pt x="125" y="136"/>
                    </a:lnTo>
                    <a:lnTo>
                      <a:pt x="132" y="132"/>
                    </a:lnTo>
                    <a:lnTo>
                      <a:pt x="138" y="128"/>
                    </a:lnTo>
                    <a:lnTo>
                      <a:pt x="144" y="124"/>
                    </a:lnTo>
                    <a:lnTo>
                      <a:pt x="150" y="109"/>
                    </a:lnTo>
                    <a:lnTo>
                      <a:pt x="153" y="97"/>
                    </a:lnTo>
                    <a:lnTo>
                      <a:pt x="158" y="86"/>
                    </a:lnTo>
                    <a:lnTo>
                      <a:pt x="160" y="77"/>
                    </a:lnTo>
                    <a:lnTo>
                      <a:pt x="164" y="70"/>
                    </a:lnTo>
                    <a:lnTo>
                      <a:pt x="166" y="65"/>
                    </a:lnTo>
                    <a:lnTo>
                      <a:pt x="169" y="62"/>
                    </a:lnTo>
                    <a:lnTo>
                      <a:pt x="171" y="60"/>
                    </a:lnTo>
                    <a:lnTo>
                      <a:pt x="173" y="60"/>
                    </a:lnTo>
                    <a:lnTo>
                      <a:pt x="177" y="61"/>
                    </a:lnTo>
                    <a:lnTo>
                      <a:pt x="180" y="64"/>
                    </a:lnTo>
                    <a:lnTo>
                      <a:pt x="185" y="69"/>
                    </a:lnTo>
                    <a:lnTo>
                      <a:pt x="191" y="74"/>
                    </a:lnTo>
                    <a:lnTo>
                      <a:pt x="198" y="82"/>
                    </a:lnTo>
                    <a:lnTo>
                      <a:pt x="206" y="90"/>
                    </a:lnTo>
                    <a:lnTo>
                      <a:pt x="216" y="100"/>
                    </a:lnTo>
                    <a:lnTo>
                      <a:pt x="227" y="96"/>
                    </a:lnTo>
                    <a:lnTo>
                      <a:pt x="238" y="93"/>
                    </a:lnTo>
                    <a:lnTo>
                      <a:pt x="246" y="90"/>
                    </a:lnTo>
                    <a:lnTo>
                      <a:pt x="252" y="88"/>
                    </a:lnTo>
                    <a:lnTo>
                      <a:pt x="258" y="86"/>
                    </a:lnTo>
                    <a:lnTo>
                      <a:pt x="261" y="85"/>
                    </a:lnTo>
                    <a:lnTo>
                      <a:pt x="268" y="81"/>
                    </a:lnTo>
                    <a:lnTo>
                      <a:pt x="272" y="79"/>
                    </a:lnTo>
                    <a:lnTo>
                      <a:pt x="275" y="76"/>
                    </a:lnTo>
                    <a:lnTo>
                      <a:pt x="280" y="72"/>
                    </a:lnTo>
                    <a:lnTo>
                      <a:pt x="285" y="67"/>
                    </a:lnTo>
                    <a:lnTo>
                      <a:pt x="290" y="62"/>
                    </a:lnTo>
                    <a:lnTo>
                      <a:pt x="299" y="54"/>
                    </a:lnTo>
                    <a:lnTo>
                      <a:pt x="308" y="46"/>
                    </a:lnTo>
                    <a:lnTo>
                      <a:pt x="320" y="36"/>
                    </a:lnTo>
                    <a:lnTo>
                      <a:pt x="322" y="29"/>
                    </a:lnTo>
                    <a:lnTo>
                      <a:pt x="324" y="22"/>
                    </a:lnTo>
                    <a:lnTo>
                      <a:pt x="326" y="18"/>
                    </a:lnTo>
                    <a:lnTo>
                      <a:pt x="327" y="15"/>
                    </a:lnTo>
                    <a:lnTo>
                      <a:pt x="327" y="13"/>
                    </a:lnTo>
                    <a:lnTo>
                      <a:pt x="328" y="12"/>
                    </a:lnTo>
                    <a:lnTo>
                      <a:pt x="329" y="13"/>
                    </a:lnTo>
                    <a:lnTo>
                      <a:pt x="330" y="14"/>
                    </a:lnTo>
                    <a:lnTo>
                      <a:pt x="331" y="17"/>
                    </a:lnTo>
                    <a:lnTo>
                      <a:pt x="335" y="23"/>
                    </a:lnTo>
                    <a:lnTo>
                      <a:pt x="342" y="29"/>
                    </a:lnTo>
                    <a:lnTo>
                      <a:pt x="347" y="32"/>
                    </a:lnTo>
                    <a:lnTo>
                      <a:pt x="353" y="36"/>
                    </a:lnTo>
                    <a:lnTo>
                      <a:pt x="362" y="40"/>
                    </a:lnTo>
                    <a:lnTo>
                      <a:pt x="374" y="44"/>
                    </a:lnTo>
                    <a:lnTo>
                      <a:pt x="397" y="52"/>
                    </a:lnTo>
                    <a:lnTo>
                      <a:pt x="408" y="55"/>
                    </a:lnTo>
                    <a:lnTo>
                      <a:pt x="416" y="58"/>
                    </a:lnTo>
                    <a:lnTo>
                      <a:pt x="422" y="60"/>
                    </a:lnTo>
                    <a:lnTo>
                      <a:pt x="424" y="60"/>
                    </a:lnTo>
                    <a:lnTo>
                      <a:pt x="423" y="67"/>
                    </a:lnTo>
                    <a:lnTo>
                      <a:pt x="422" y="74"/>
                    </a:lnTo>
                    <a:lnTo>
                      <a:pt x="420" y="89"/>
                    </a:lnTo>
                    <a:lnTo>
                      <a:pt x="419" y="96"/>
                    </a:lnTo>
                    <a:lnTo>
                      <a:pt x="417" y="102"/>
                    </a:lnTo>
                    <a:lnTo>
                      <a:pt x="413" y="106"/>
                    </a:lnTo>
                    <a:lnTo>
                      <a:pt x="408" y="108"/>
                    </a:lnTo>
                    <a:lnTo>
                      <a:pt x="405" y="108"/>
                    </a:lnTo>
                    <a:lnTo>
                      <a:pt x="402" y="107"/>
                    </a:lnTo>
                    <a:lnTo>
                      <a:pt x="397" y="105"/>
                    </a:lnTo>
                    <a:lnTo>
                      <a:pt x="394" y="100"/>
                    </a:lnTo>
                    <a:lnTo>
                      <a:pt x="390" y="94"/>
                    </a:lnTo>
                    <a:lnTo>
                      <a:pt x="386" y="87"/>
                    </a:lnTo>
                    <a:lnTo>
                      <a:pt x="383" y="80"/>
                    </a:lnTo>
                    <a:lnTo>
                      <a:pt x="379" y="74"/>
                    </a:lnTo>
                    <a:lnTo>
                      <a:pt x="376" y="68"/>
                    </a:lnTo>
                    <a:lnTo>
                      <a:pt x="370" y="62"/>
                    </a:lnTo>
                    <a:lnTo>
                      <a:pt x="364" y="56"/>
                    </a:lnTo>
                    <a:lnTo>
                      <a:pt x="353" y="44"/>
                    </a:lnTo>
                    <a:lnTo>
                      <a:pt x="368" y="41"/>
                    </a:lnTo>
                    <a:lnTo>
                      <a:pt x="382" y="40"/>
                    </a:lnTo>
                    <a:lnTo>
                      <a:pt x="396" y="41"/>
                    </a:lnTo>
                    <a:lnTo>
                      <a:pt x="409" y="43"/>
                    </a:lnTo>
                    <a:lnTo>
                      <a:pt x="422" y="46"/>
                    </a:lnTo>
                    <a:lnTo>
                      <a:pt x="436" y="51"/>
                    </a:lnTo>
                    <a:lnTo>
                      <a:pt x="464" y="60"/>
                    </a:lnTo>
                    <a:lnTo>
                      <a:pt x="467" y="73"/>
                    </a:lnTo>
                    <a:lnTo>
                      <a:pt x="470" y="85"/>
                    </a:lnTo>
                    <a:lnTo>
                      <a:pt x="474" y="97"/>
                    </a:lnTo>
                    <a:lnTo>
                      <a:pt x="480" y="108"/>
                    </a:lnTo>
                    <a:lnTo>
                      <a:pt x="485" y="113"/>
                    </a:lnTo>
                    <a:lnTo>
                      <a:pt x="488" y="116"/>
                    </a:lnTo>
                    <a:lnTo>
                      <a:pt x="492" y="117"/>
                    </a:lnTo>
                    <a:lnTo>
                      <a:pt x="495" y="118"/>
                    </a:lnTo>
                    <a:lnTo>
                      <a:pt x="499" y="118"/>
                    </a:lnTo>
                    <a:lnTo>
                      <a:pt x="501" y="118"/>
                    </a:lnTo>
                    <a:lnTo>
                      <a:pt x="504" y="116"/>
                    </a:lnTo>
                    <a:lnTo>
                      <a:pt x="507" y="111"/>
                    </a:lnTo>
                    <a:lnTo>
                      <a:pt x="509" y="106"/>
                    </a:lnTo>
                    <a:lnTo>
                      <a:pt x="511" y="93"/>
                    </a:lnTo>
                    <a:lnTo>
                      <a:pt x="511" y="80"/>
                    </a:lnTo>
                    <a:lnTo>
                      <a:pt x="512" y="68"/>
                    </a:lnTo>
                    <a:lnTo>
                      <a:pt x="511" y="60"/>
                    </a:lnTo>
                    <a:lnTo>
                      <a:pt x="509" y="51"/>
                    </a:lnTo>
                    <a:lnTo>
                      <a:pt x="508" y="33"/>
                    </a:lnTo>
                    <a:lnTo>
                      <a:pt x="507" y="25"/>
                    </a:lnTo>
                    <a:lnTo>
                      <a:pt x="505" y="17"/>
                    </a:lnTo>
                    <a:lnTo>
                      <a:pt x="501" y="10"/>
                    </a:lnTo>
                    <a:lnTo>
                      <a:pt x="495" y="4"/>
                    </a:lnTo>
                    <a:lnTo>
                      <a:pt x="491" y="1"/>
                    </a:lnTo>
                    <a:lnTo>
                      <a:pt x="487" y="0"/>
                    </a:lnTo>
                    <a:lnTo>
                      <a:pt x="483" y="0"/>
                    </a:lnTo>
                    <a:lnTo>
                      <a:pt x="478" y="0"/>
                    </a:lnTo>
                    <a:lnTo>
                      <a:pt x="474" y="2"/>
                    </a:lnTo>
                    <a:lnTo>
                      <a:pt x="470" y="5"/>
                    </a:lnTo>
                    <a:lnTo>
                      <a:pt x="466" y="9"/>
                    </a:lnTo>
                    <a:lnTo>
                      <a:pt x="461" y="12"/>
                    </a:lnTo>
                    <a:lnTo>
                      <a:pt x="454" y="21"/>
                    </a:lnTo>
                    <a:lnTo>
                      <a:pt x="449" y="31"/>
                    </a:lnTo>
                    <a:lnTo>
                      <a:pt x="444" y="39"/>
                    </a:lnTo>
                    <a:lnTo>
                      <a:pt x="442" y="42"/>
                    </a:lnTo>
                    <a:lnTo>
                      <a:pt x="440" y="44"/>
                    </a:lnTo>
                    <a:lnTo>
                      <a:pt x="457" y="47"/>
                    </a:lnTo>
                    <a:lnTo>
                      <a:pt x="473" y="49"/>
                    </a:lnTo>
                    <a:lnTo>
                      <a:pt x="490" y="52"/>
                    </a:lnTo>
                    <a:lnTo>
                      <a:pt x="505" y="54"/>
                    </a:lnTo>
                    <a:lnTo>
                      <a:pt x="520" y="56"/>
                    </a:lnTo>
                    <a:lnTo>
                      <a:pt x="535" y="56"/>
                    </a:lnTo>
                    <a:lnTo>
                      <a:pt x="552" y="55"/>
                    </a:lnTo>
                    <a:lnTo>
                      <a:pt x="568" y="52"/>
                    </a:lnTo>
                    <a:lnTo>
                      <a:pt x="570" y="59"/>
                    </a:lnTo>
                    <a:lnTo>
                      <a:pt x="572" y="65"/>
                    </a:lnTo>
                    <a:lnTo>
                      <a:pt x="574" y="77"/>
                    </a:lnTo>
                    <a:lnTo>
                      <a:pt x="576" y="86"/>
                    </a:lnTo>
                    <a:lnTo>
                      <a:pt x="579" y="93"/>
                    </a:lnTo>
                    <a:lnTo>
                      <a:pt x="580" y="99"/>
                    </a:lnTo>
                    <a:lnTo>
                      <a:pt x="581" y="104"/>
                    </a:lnTo>
                    <a:lnTo>
                      <a:pt x="582" y="108"/>
                    </a:lnTo>
                    <a:lnTo>
                      <a:pt x="583" y="112"/>
                    </a:lnTo>
                    <a:lnTo>
                      <a:pt x="584" y="119"/>
                    </a:lnTo>
                    <a:lnTo>
                      <a:pt x="584" y="123"/>
                    </a:lnTo>
                    <a:lnTo>
                      <a:pt x="586" y="128"/>
                    </a:lnTo>
                    <a:lnTo>
                      <a:pt x="587" y="135"/>
                    </a:lnTo>
                    <a:lnTo>
                      <a:pt x="588" y="142"/>
                    </a:lnTo>
                    <a:lnTo>
                      <a:pt x="589" y="152"/>
                    </a:lnTo>
                    <a:lnTo>
                      <a:pt x="591" y="164"/>
                    </a:lnTo>
                    <a:lnTo>
                      <a:pt x="601" y="152"/>
                    </a:lnTo>
                    <a:lnTo>
                      <a:pt x="604" y="146"/>
                    </a:lnTo>
                    <a:lnTo>
                      <a:pt x="608" y="140"/>
                    </a:lnTo>
                    <a:lnTo>
                      <a:pt x="609" y="137"/>
                    </a:lnTo>
                    <a:lnTo>
                      <a:pt x="610" y="132"/>
                    </a:lnTo>
                    <a:lnTo>
                      <a:pt x="611" y="127"/>
                    </a:lnTo>
                    <a:lnTo>
                      <a:pt x="613" y="122"/>
                    </a:lnTo>
                    <a:lnTo>
                      <a:pt x="614" y="118"/>
                    </a:lnTo>
                    <a:lnTo>
                      <a:pt x="614" y="115"/>
                    </a:lnTo>
                    <a:lnTo>
                      <a:pt x="615" y="115"/>
                    </a:lnTo>
                    <a:lnTo>
                      <a:pt x="616" y="115"/>
                    </a:lnTo>
                    <a:lnTo>
                      <a:pt x="616" y="116"/>
                    </a:lnTo>
                    <a:lnTo>
                      <a:pt x="621" y="129"/>
                    </a:lnTo>
                    <a:lnTo>
                      <a:pt x="622" y="143"/>
                    </a:lnTo>
                    <a:lnTo>
                      <a:pt x="623" y="158"/>
                    </a:lnTo>
                    <a:lnTo>
                      <a:pt x="624" y="172"/>
                    </a:lnTo>
                    <a:lnTo>
                      <a:pt x="631" y="214"/>
                    </a:lnTo>
                    <a:lnTo>
                      <a:pt x="639" y="256"/>
                    </a:lnTo>
                    <a:lnTo>
                      <a:pt x="648" y="298"/>
                    </a:lnTo>
                    <a:lnTo>
                      <a:pt x="656" y="340"/>
                    </a:lnTo>
                    <a:lnTo>
                      <a:pt x="664" y="339"/>
                    </a:lnTo>
                    <a:lnTo>
                      <a:pt x="673" y="338"/>
                    </a:lnTo>
                    <a:lnTo>
                      <a:pt x="691" y="336"/>
                    </a:lnTo>
                    <a:lnTo>
                      <a:pt x="699" y="335"/>
                    </a:lnTo>
                    <a:lnTo>
                      <a:pt x="707" y="333"/>
                    </a:lnTo>
                    <a:lnTo>
                      <a:pt x="714" y="329"/>
                    </a:lnTo>
                    <a:lnTo>
                      <a:pt x="720" y="324"/>
                    </a:lnTo>
                    <a:lnTo>
                      <a:pt x="723" y="321"/>
                    </a:lnTo>
                    <a:lnTo>
                      <a:pt x="724" y="318"/>
                    </a:lnTo>
                    <a:lnTo>
                      <a:pt x="725" y="310"/>
                    </a:lnTo>
                    <a:lnTo>
                      <a:pt x="725" y="301"/>
                    </a:lnTo>
                    <a:lnTo>
                      <a:pt x="724" y="292"/>
                    </a:lnTo>
                    <a:lnTo>
                      <a:pt x="723" y="283"/>
                    </a:lnTo>
                    <a:lnTo>
                      <a:pt x="720" y="280"/>
                    </a:lnTo>
                    <a:lnTo>
                      <a:pt x="719" y="277"/>
                    </a:lnTo>
                    <a:lnTo>
                      <a:pt x="718" y="276"/>
                    </a:lnTo>
                    <a:lnTo>
                      <a:pt x="716" y="275"/>
                    </a:lnTo>
                    <a:lnTo>
                      <a:pt x="714" y="275"/>
                    </a:lnTo>
                    <a:lnTo>
                      <a:pt x="712" y="276"/>
                    </a:lnTo>
                    <a:lnTo>
                      <a:pt x="707" y="283"/>
                    </a:lnTo>
                    <a:lnTo>
                      <a:pt x="705" y="290"/>
                    </a:lnTo>
                    <a:lnTo>
                      <a:pt x="704" y="298"/>
                    </a:lnTo>
                    <a:lnTo>
                      <a:pt x="704" y="306"/>
                    </a:lnTo>
                    <a:lnTo>
                      <a:pt x="705" y="323"/>
                    </a:lnTo>
                    <a:lnTo>
                      <a:pt x="705" y="332"/>
                    </a:lnTo>
                    <a:lnTo>
                      <a:pt x="704" y="340"/>
                    </a:lnTo>
                    <a:lnTo>
                      <a:pt x="704" y="318"/>
                    </a:lnTo>
                    <a:lnTo>
                      <a:pt x="704" y="295"/>
                    </a:lnTo>
                    <a:lnTo>
                      <a:pt x="704" y="284"/>
                    </a:lnTo>
                    <a:lnTo>
                      <a:pt x="703" y="273"/>
                    </a:lnTo>
                    <a:lnTo>
                      <a:pt x="700" y="263"/>
                    </a:lnTo>
                    <a:lnTo>
                      <a:pt x="696" y="252"/>
                    </a:lnTo>
                    <a:lnTo>
                      <a:pt x="695" y="251"/>
                    </a:lnTo>
                    <a:lnTo>
                      <a:pt x="693" y="250"/>
                    </a:lnTo>
                    <a:lnTo>
                      <a:pt x="691" y="250"/>
                    </a:lnTo>
                    <a:lnTo>
                      <a:pt x="690" y="251"/>
                    </a:lnTo>
                    <a:lnTo>
                      <a:pt x="686" y="254"/>
                    </a:lnTo>
                    <a:lnTo>
                      <a:pt x="682" y="258"/>
                    </a:lnTo>
                    <a:lnTo>
                      <a:pt x="677" y="263"/>
                    </a:lnTo>
                    <a:lnTo>
                      <a:pt x="672" y="266"/>
                    </a:lnTo>
                    <a:lnTo>
                      <a:pt x="669" y="268"/>
                    </a:lnTo>
                    <a:lnTo>
                      <a:pt x="666" y="268"/>
                    </a:lnTo>
                    <a:lnTo>
                      <a:pt x="664" y="268"/>
                    </a:lnTo>
                    <a:lnTo>
                      <a:pt x="659" y="265"/>
                    </a:lnTo>
                    <a:lnTo>
                      <a:pt x="657" y="261"/>
                    </a:lnTo>
                    <a:lnTo>
                      <a:pt x="655" y="256"/>
                    </a:lnTo>
                    <a:lnTo>
                      <a:pt x="654" y="251"/>
                    </a:lnTo>
                    <a:lnTo>
                      <a:pt x="651" y="239"/>
                    </a:lnTo>
                    <a:lnTo>
                      <a:pt x="650" y="233"/>
                    </a:lnTo>
                    <a:lnTo>
                      <a:pt x="648" y="228"/>
                    </a:lnTo>
                    <a:lnTo>
                      <a:pt x="652" y="260"/>
                    </a:lnTo>
                    <a:lnTo>
                      <a:pt x="656" y="292"/>
                    </a:lnTo>
                    <a:lnTo>
                      <a:pt x="658" y="307"/>
                    </a:lnTo>
                    <a:lnTo>
                      <a:pt x="659" y="320"/>
                    </a:lnTo>
                    <a:lnTo>
                      <a:pt x="659" y="332"/>
                    </a:lnTo>
                    <a:lnTo>
                      <a:pt x="661" y="341"/>
                    </a:lnTo>
                    <a:lnTo>
                      <a:pt x="661" y="350"/>
                    </a:lnTo>
                    <a:lnTo>
                      <a:pt x="662" y="356"/>
                    </a:lnTo>
                    <a:lnTo>
                      <a:pt x="662" y="361"/>
                    </a:lnTo>
                    <a:lnTo>
                      <a:pt x="663" y="363"/>
                    </a:lnTo>
                    <a:lnTo>
                      <a:pt x="663" y="365"/>
                    </a:lnTo>
                    <a:lnTo>
                      <a:pt x="664" y="364"/>
                    </a:lnTo>
                    <a:lnTo>
                      <a:pt x="665" y="361"/>
                    </a:lnTo>
                    <a:lnTo>
                      <a:pt x="668" y="358"/>
                    </a:lnTo>
                    <a:lnTo>
                      <a:pt x="670" y="352"/>
                    </a:lnTo>
                    <a:lnTo>
                      <a:pt x="672" y="344"/>
                    </a:lnTo>
                    <a:lnTo>
                      <a:pt x="676" y="335"/>
                    </a:lnTo>
                    <a:lnTo>
                      <a:pt x="680" y="324"/>
                    </a:lnTo>
                    <a:lnTo>
                      <a:pt x="677" y="305"/>
                    </a:lnTo>
                    <a:lnTo>
                      <a:pt x="676" y="286"/>
                    </a:lnTo>
                    <a:lnTo>
                      <a:pt x="676" y="266"/>
                    </a:lnTo>
                    <a:lnTo>
                      <a:pt x="676" y="246"/>
                    </a:lnTo>
                    <a:lnTo>
                      <a:pt x="676" y="227"/>
                    </a:lnTo>
                    <a:lnTo>
                      <a:pt x="675" y="208"/>
                    </a:lnTo>
                    <a:lnTo>
                      <a:pt x="671" y="190"/>
                    </a:lnTo>
                    <a:lnTo>
                      <a:pt x="664" y="172"/>
                    </a:lnTo>
                    <a:lnTo>
                      <a:pt x="663" y="170"/>
                    </a:lnTo>
                    <a:lnTo>
                      <a:pt x="661" y="168"/>
                    </a:lnTo>
                    <a:lnTo>
                      <a:pt x="658" y="168"/>
                    </a:lnTo>
                    <a:lnTo>
                      <a:pt x="656" y="168"/>
                    </a:lnTo>
                    <a:lnTo>
                      <a:pt x="650" y="170"/>
                    </a:lnTo>
                    <a:lnTo>
                      <a:pt x="643" y="173"/>
                    </a:lnTo>
                    <a:lnTo>
                      <a:pt x="636" y="177"/>
                    </a:lnTo>
                    <a:lnTo>
                      <a:pt x="629" y="182"/>
                    </a:lnTo>
                    <a:lnTo>
                      <a:pt x="623" y="186"/>
                    </a:lnTo>
                    <a:lnTo>
                      <a:pt x="616" y="188"/>
                    </a:lnTo>
                    <a:lnTo>
                      <a:pt x="616" y="186"/>
                    </a:lnTo>
                    <a:lnTo>
                      <a:pt x="615" y="182"/>
                    </a:lnTo>
                    <a:lnTo>
                      <a:pt x="615" y="178"/>
                    </a:lnTo>
                    <a:lnTo>
                      <a:pt x="614" y="172"/>
                    </a:lnTo>
                    <a:lnTo>
                      <a:pt x="613" y="166"/>
                    </a:lnTo>
                    <a:lnTo>
                      <a:pt x="611" y="159"/>
                    </a:lnTo>
                    <a:lnTo>
                      <a:pt x="609" y="144"/>
                    </a:lnTo>
                    <a:lnTo>
                      <a:pt x="606" y="129"/>
                    </a:lnTo>
                    <a:lnTo>
                      <a:pt x="603" y="122"/>
                    </a:lnTo>
                    <a:lnTo>
                      <a:pt x="601" y="115"/>
                    </a:lnTo>
                    <a:lnTo>
                      <a:pt x="598" y="110"/>
                    </a:lnTo>
                    <a:lnTo>
                      <a:pt x="596" y="106"/>
                    </a:lnTo>
                    <a:lnTo>
                      <a:pt x="594" y="102"/>
                    </a:lnTo>
                    <a:lnTo>
                      <a:pt x="591" y="100"/>
                    </a:lnTo>
                    <a:lnTo>
                      <a:pt x="588" y="98"/>
                    </a:lnTo>
                    <a:lnTo>
                      <a:pt x="584" y="98"/>
                    </a:lnTo>
                    <a:lnTo>
                      <a:pt x="581" y="98"/>
                    </a:lnTo>
                    <a:lnTo>
                      <a:pt x="579" y="99"/>
                    </a:lnTo>
                    <a:lnTo>
                      <a:pt x="572" y="102"/>
                    </a:lnTo>
                    <a:lnTo>
                      <a:pt x="565" y="106"/>
                    </a:lnTo>
                    <a:lnTo>
                      <a:pt x="557" y="111"/>
                    </a:lnTo>
                    <a:lnTo>
                      <a:pt x="550" y="117"/>
                    </a:lnTo>
                    <a:lnTo>
                      <a:pt x="543" y="121"/>
                    </a:lnTo>
                    <a:lnTo>
                      <a:pt x="536" y="124"/>
                    </a:lnTo>
                    <a:lnTo>
                      <a:pt x="533" y="132"/>
                    </a:lnTo>
                    <a:lnTo>
                      <a:pt x="529" y="139"/>
                    </a:lnTo>
                    <a:lnTo>
                      <a:pt x="526" y="146"/>
                    </a:lnTo>
                    <a:lnTo>
                      <a:pt x="524" y="151"/>
                    </a:lnTo>
                    <a:lnTo>
                      <a:pt x="519" y="160"/>
                    </a:lnTo>
                    <a:lnTo>
                      <a:pt x="516" y="168"/>
                    </a:lnTo>
                    <a:lnTo>
                      <a:pt x="514" y="173"/>
                    </a:lnTo>
                    <a:lnTo>
                      <a:pt x="513" y="176"/>
                    </a:lnTo>
                    <a:lnTo>
                      <a:pt x="512" y="177"/>
                    </a:lnTo>
                    <a:lnTo>
                      <a:pt x="512" y="175"/>
                    </a:lnTo>
                    <a:lnTo>
                      <a:pt x="512" y="172"/>
                    </a:lnTo>
                    <a:lnTo>
                      <a:pt x="512" y="168"/>
                    </a:lnTo>
                    <a:lnTo>
                      <a:pt x="512" y="163"/>
                    </a:lnTo>
                    <a:lnTo>
                      <a:pt x="509" y="152"/>
                    </a:lnTo>
                    <a:lnTo>
                      <a:pt x="507" y="146"/>
                    </a:lnTo>
                    <a:lnTo>
                      <a:pt x="504" y="140"/>
                    </a:lnTo>
                    <a:lnTo>
                      <a:pt x="499" y="135"/>
                    </a:lnTo>
                    <a:lnTo>
                      <a:pt x="493" y="131"/>
                    </a:lnTo>
                    <a:lnTo>
                      <a:pt x="480" y="124"/>
                    </a:lnTo>
                    <a:lnTo>
                      <a:pt x="478" y="118"/>
                    </a:lnTo>
                    <a:lnTo>
                      <a:pt x="477" y="111"/>
                    </a:lnTo>
                    <a:lnTo>
                      <a:pt x="476" y="105"/>
                    </a:lnTo>
                    <a:lnTo>
                      <a:pt x="472" y="100"/>
                    </a:lnTo>
                    <a:lnTo>
                      <a:pt x="470" y="98"/>
                    </a:lnTo>
                    <a:lnTo>
                      <a:pt x="466" y="97"/>
                    </a:lnTo>
                    <a:lnTo>
                      <a:pt x="459" y="96"/>
                    </a:lnTo>
                    <a:lnTo>
                      <a:pt x="453" y="95"/>
                    </a:lnTo>
                    <a:lnTo>
                      <a:pt x="451" y="94"/>
                    </a:lnTo>
                    <a:lnTo>
                      <a:pt x="449" y="92"/>
                    </a:lnTo>
                    <a:lnTo>
                      <a:pt x="446" y="85"/>
                    </a:lnTo>
                    <a:lnTo>
                      <a:pt x="446" y="77"/>
                    </a:lnTo>
                    <a:lnTo>
                      <a:pt x="447" y="69"/>
                    </a:lnTo>
                    <a:lnTo>
                      <a:pt x="449" y="6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62" name="Group 57"/>
              <p:cNvGrpSpPr>
                <a:grpSpLocks/>
              </p:cNvGrpSpPr>
              <p:nvPr/>
            </p:nvGrpSpPr>
            <p:grpSpPr bwMode="auto">
              <a:xfrm>
                <a:off x="289" y="1968"/>
                <a:ext cx="336" cy="321"/>
                <a:chOff x="289" y="1968"/>
                <a:chExt cx="336" cy="321"/>
              </a:xfrm>
            </p:grpSpPr>
            <p:grpSp>
              <p:nvGrpSpPr>
                <p:cNvPr id="6167" name="Group 58"/>
                <p:cNvGrpSpPr>
                  <a:grpSpLocks/>
                </p:cNvGrpSpPr>
                <p:nvPr/>
              </p:nvGrpSpPr>
              <p:grpSpPr bwMode="auto">
                <a:xfrm>
                  <a:off x="289" y="1985"/>
                  <a:ext cx="238" cy="287"/>
                  <a:chOff x="289" y="1985"/>
                  <a:chExt cx="238" cy="287"/>
                </a:xfrm>
              </p:grpSpPr>
              <p:sp>
                <p:nvSpPr>
                  <p:cNvPr id="6172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384" y="2032"/>
                    <a:ext cx="0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73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36" y="2272"/>
                    <a:ext cx="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74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289" y="1985"/>
                    <a:ext cx="94" cy="1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175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433" y="1985"/>
                    <a:ext cx="94" cy="1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sp>
              <p:nvSpPr>
                <p:cNvPr id="6168" name="Freeform 63"/>
                <p:cNvSpPr>
                  <a:spLocks/>
                </p:cNvSpPr>
                <p:nvPr/>
              </p:nvSpPr>
              <p:spPr bwMode="auto">
                <a:xfrm>
                  <a:off x="312" y="2144"/>
                  <a:ext cx="282" cy="145"/>
                </a:xfrm>
                <a:custGeom>
                  <a:avLst/>
                  <a:gdLst>
                    <a:gd name="T0" fmla="*/ 8 w 282"/>
                    <a:gd name="T1" fmla="*/ 0 h 145"/>
                    <a:gd name="T2" fmla="*/ 9 w 282"/>
                    <a:gd name="T3" fmla="*/ 11 h 145"/>
                    <a:gd name="T4" fmla="*/ 9 w 282"/>
                    <a:gd name="T5" fmla="*/ 22 h 145"/>
                    <a:gd name="T6" fmla="*/ 10 w 282"/>
                    <a:gd name="T7" fmla="*/ 44 h 145"/>
                    <a:gd name="T8" fmla="*/ 10 w 282"/>
                    <a:gd name="T9" fmla="*/ 55 h 145"/>
                    <a:gd name="T10" fmla="*/ 11 w 282"/>
                    <a:gd name="T11" fmla="*/ 67 h 145"/>
                    <a:gd name="T12" fmla="*/ 13 w 282"/>
                    <a:gd name="T13" fmla="*/ 77 h 145"/>
                    <a:gd name="T14" fmla="*/ 16 w 282"/>
                    <a:gd name="T15" fmla="*/ 88 h 145"/>
                    <a:gd name="T16" fmla="*/ 18 w 282"/>
                    <a:gd name="T17" fmla="*/ 91 h 145"/>
                    <a:gd name="T18" fmla="*/ 21 w 282"/>
                    <a:gd name="T19" fmla="*/ 94 h 145"/>
                    <a:gd name="T20" fmla="*/ 26 w 282"/>
                    <a:gd name="T21" fmla="*/ 98 h 145"/>
                    <a:gd name="T22" fmla="*/ 32 w 282"/>
                    <a:gd name="T23" fmla="*/ 102 h 145"/>
                    <a:gd name="T24" fmla="*/ 39 w 282"/>
                    <a:gd name="T25" fmla="*/ 106 h 145"/>
                    <a:gd name="T26" fmla="*/ 47 w 282"/>
                    <a:gd name="T27" fmla="*/ 110 h 145"/>
                    <a:gd name="T28" fmla="*/ 55 w 282"/>
                    <a:gd name="T29" fmla="*/ 115 h 145"/>
                    <a:gd name="T30" fmla="*/ 63 w 282"/>
                    <a:gd name="T31" fmla="*/ 119 h 145"/>
                    <a:gd name="T32" fmla="*/ 72 w 282"/>
                    <a:gd name="T33" fmla="*/ 123 h 145"/>
                    <a:gd name="T34" fmla="*/ 81 w 282"/>
                    <a:gd name="T35" fmla="*/ 127 h 145"/>
                    <a:gd name="T36" fmla="*/ 89 w 282"/>
                    <a:gd name="T37" fmla="*/ 131 h 145"/>
                    <a:gd name="T38" fmla="*/ 97 w 282"/>
                    <a:gd name="T39" fmla="*/ 135 h 145"/>
                    <a:gd name="T40" fmla="*/ 104 w 282"/>
                    <a:gd name="T41" fmla="*/ 138 h 145"/>
                    <a:gd name="T42" fmla="*/ 111 w 282"/>
                    <a:gd name="T43" fmla="*/ 141 h 145"/>
                    <a:gd name="T44" fmla="*/ 116 w 282"/>
                    <a:gd name="T45" fmla="*/ 143 h 145"/>
                    <a:gd name="T46" fmla="*/ 120 w 282"/>
                    <a:gd name="T47" fmla="*/ 144 h 145"/>
                    <a:gd name="T48" fmla="*/ 137 w 282"/>
                    <a:gd name="T49" fmla="*/ 142 h 145"/>
                    <a:gd name="T50" fmla="*/ 154 w 282"/>
                    <a:gd name="T51" fmla="*/ 141 h 145"/>
                    <a:gd name="T52" fmla="*/ 188 w 282"/>
                    <a:gd name="T53" fmla="*/ 138 h 145"/>
                    <a:gd name="T54" fmla="*/ 205 w 282"/>
                    <a:gd name="T55" fmla="*/ 136 h 145"/>
                    <a:gd name="T56" fmla="*/ 222 w 282"/>
                    <a:gd name="T57" fmla="*/ 134 h 145"/>
                    <a:gd name="T58" fmla="*/ 239 w 282"/>
                    <a:gd name="T59" fmla="*/ 131 h 145"/>
                    <a:gd name="T60" fmla="*/ 256 w 282"/>
                    <a:gd name="T61" fmla="*/ 128 h 145"/>
                    <a:gd name="T62" fmla="*/ 259 w 282"/>
                    <a:gd name="T63" fmla="*/ 127 h 145"/>
                    <a:gd name="T64" fmla="*/ 263 w 282"/>
                    <a:gd name="T65" fmla="*/ 126 h 145"/>
                    <a:gd name="T66" fmla="*/ 267 w 282"/>
                    <a:gd name="T67" fmla="*/ 125 h 145"/>
                    <a:gd name="T68" fmla="*/ 270 w 282"/>
                    <a:gd name="T69" fmla="*/ 123 h 145"/>
                    <a:gd name="T70" fmla="*/ 273 w 282"/>
                    <a:gd name="T71" fmla="*/ 121 h 145"/>
                    <a:gd name="T72" fmla="*/ 276 w 282"/>
                    <a:gd name="T73" fmla="*/ 118 h 145"/>
                    <a:gd name="T74" fmla="*/ 279 w 282"/>
                    <a:gd name="T75" fmla="*/ 115 h 145"/>
                    <a:gd name="T76" fmla="*/ 280 w 282"/>
                    <a:gd name="T77" fmla="*/ 112 h 145"/>
                    <a:gd name="T78" fmla="*/ 281 w 282"/>
                    <a:gd name="T79" fmla="*/ 107 h 145"/>
                    <a:gd name="T80" fmla="*/ 281 w 282"/>
                    <a:gd name="T81" fmla="*/ 102 h 145"/>
                    <a:gd name="T82" fmla="*/ 280 w 282"/>
                    <a:gd name="T83" fmla="*/ 97 h 145"/>
                    <a:gd name="T84" fmla="*/ 279 w 282"/>
                    <a:gd name="T85" fmla="*/ 92 h 145"/>
                    <a:gd name="T86" fmla="*/ 275 w 282"/>
                    <a:gd name="T87" fmla="*/ 82 h 145"/>
                    <a:gd name="T88" fmla="*/ 273 w 282"/>
                    <a:gd name="T89" fmla="*/ 77 h 145"/>
                    <a:gd name="T90" fmla="*/ 272 w 282"/>
                    <a:gd name="T91" fmla="*/ 72 h 145"/>
                    <a:gd name="T92" fmla="*/ 255 w 282"/>
                    <a:gd name="T93" fmla="*/ 77 h 145"/>
                    <a:gd name="T94" fmla="*/ 238 w 282"/>
                    <a:gd name="T95" fmla="*/ 81 h 145"/>
                    <a:gd name="T96" fmla="*/ 222 w 282"/>
                    <a:gd name="T97" fmla="*/ 85 h 145"/>
                    <a:gd name="T98" fmla="*/ 204 w 282"/>
                    <a:gd name="T99" fmla="*/ 87 h 145"/>
                    <a:gd name="T100" fmla="*/ 187 w 282"/>
                    <a:gd name="T101" fmla="*/ 89 h 145"/>
                    <a:gd name="T102" fmla="*/ 170 w 282"/>
                    <a:gd name="T103" fmla="*/ 90 h 145"/>
                    <a:gd name="T104" fmla="*/ 152 w 282"/>
                    <a:gd name="T105" fmla="*/ 91 h 145"/>
                    <a:gd name="T106" fmla="*/ 135 w 282"/>
                    <a:gd name="T107" fmla="*/ 90 h 145"/>
                    <a:gd name="T108" fmla="*/ 117 w 282"/>
                    <a:gd name="T109" fmla="*/ 89 h 145"/>
                    <a:gd name="T110" fmla="*/ 99 w 282"/>
                    <a:gd name="T111" fmla="*/ 87 h 145"/>
                    <a:gd name="T112" fmla="*/ 83 w 282"/>
                    <a:gd name="T113" fmla="*/ 84 h 145"/>
                    <a:gd name="T114" fmla="*/ 65 w 282"/>
                    <a:gd name="T115" fmla="*/ 80 h 145"/>
                    <a:gd name="T116" fmla="*/ 48 w 282"/>
                    <a:gd name="T117" fmla="*/ 75 h 145"/>
                    <a:gd name="T118" fmla="*/ 32 w 282"/>
                    <a:gd name="T119" fmla="*/ 70 h 145"/>
                    <a:gd name="T120" fmla="*/ 16 w 282"/>
                    <a:gd name="T121" fmla="*/ 63 h 145"/>
                    <a:gd name="T122" fmla="*/ 0 w 282"/>
                    <a:gd name="T123" fmla="*/ 56 h 14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282" h="145">
                      <a:moveTo>
                        <a:pt x="8" y="0"/>
                      </a:moveTo>
                      <a:lnTo>
                        <a:pt x="9" y="11"/>
                      </a:lnTo>
                      <a:lnTo>
                        <a:pt x="9" y="22"/>
                      </a:lnTo>
                      <a:lnTo>
                        <a:pt x="10" y="44"/>
                      </a:lnTo>
                      <a:lnTo>
                        <a:pt x="10" y="55"/>
                      </a:lnTo>
                      <a:lnTo>
                        <a:pt x="11" y="67"/>
                      </a:lnTo>
                      <a:lnTo>
                        <a:pt x="13" y="77"/>
                      </a:lnTo>
                      <a:lnTo>
                        <a:pt x="16" y="88"/>
                      </a:lnTo>
                      <a:lnTo>
                        <a:pt x="18" y="91"/>
                      </a:lnTo>
                      <a:lnTo>
                        <a:pt x="21" y="94"/>
                      </a:lnTo>
                      <a:lnTo>
                        <a:pt x="26" y="98"/>
                      </a:lnTo>
                      <a:lnTo>
                        <a:pt x="32" y="102"/>
                      </a:lnTo>
                      <a:lnTo>
                        <a:pt x="39" y="106"/>
                      </a:lnTo>
                      <a:lnTo>
                        <a:pt x="47" y="110"/>
                      </a:lnTo>
                      <a:lnTo>
                        <a:pt x="55" y="115"/>
                      </a:lnTo>
                      <a:lnTo>
                        <a:pt x="63" y="119"/>
                      </a:lnTo>
                      <a:lnTo>
                        <a:pt x="72" y="123"/>
                      </a:lnTo>
                      <a:lnTo>
                        <a:pt x="81" y="127"/>
                      </a:lnTo>
                      <a:lnTo>
                        <a:pt x="89" y="131"/>
                      </a:lnTo>
                      <a:lnTo>
                        <a:pt x="97" y="135"/>
                      </a:lnTo>
                      <a:lnTo>
                        <a:pt x="104" y="138"/>
                      </a:lnTo>
                      <a:lnTo>
                        <a:pt x="111" y="141"/>
                      </a:lnTo>
                      <a:lnTo>
                        <a:pt x="116" y="143"/>
                      </a:lnTo>
                      <a:lnTo>
                        <a:pt x="120" y="144"/>
                      </a:lnTo>
                      <a:lnTo>
                        <a:pt x="137" y="142"/>
                      </a:lnTo>
                      <a:lnTo>
                        <a:pt x="154" y="141"/>
                      </a:lnTo>
                      <a:lnTo>
                        <a:pt x="188" y="138"/>
                      </a:lnTo>
                      <a:lnTo>
                        <a:pt x="205" y="136"/>
                      </a:lnTo>
                      <a:lnTo>
                        <a:pt x="222" y="134"/>
                      </a:lnTo>
                      <a:lnTo>
                        <a:pt x="239" y="131"/>
                      </a:lnTo>
                      <a:lnTo>
                        <a:pt x="256" y="128"/>
                      </a:lnTo>
                      <a:lnTo>
                        <a:pt x="259" y="127"/>
                      </a:lnTo>
                      <a:lnTo>
                        <a:pt x="263" y="126"/>
                      </a:lnTo>
                      <a:lnTo>
                        <a:pt x="267" y="125"/>
                      </a:lnTo>
                      <a:lnTo>
                        <a:pt x="270" y="123"/>
                      </a:lnTo>
                      <a:lnTo>
                        <a:pt x="273" y="121"/>
                      </a:lnTo>
                      <a:lnTo>
                        <a:pt x="276" y="118"/>
                      </a:lnTo>
                      <a:lnTo>
                        <a:pt x="279" y="115"/>
                      </a:lnTo>
                      <a:lnTo>
                        <a:pt x="280" y="112"/>
                      </a:lnTo>
                      <a:lnTo>
                        <a:pt x="281" y="107"/>
                      </a:lnTo>
                      <a:lnTo>
                        <a:pt x="281" y="102"/>
                      </a:lnTo>
                      <a:lnTo>
                        <a:pt x="280" y="97"/>
                      </a:lnTo>
                      <a:lnTo>
                        <a:pt x="279" y="92"/>
                      </a:lnTo>
                      <a:lnTo>
                        <a:pt x="275" y="82"/>
                      </a:lnTo>
                      <a:lnTo>
                        <a:pt x="273" y="77"/>
                      </a:lnTo>
                      <a:lnTo>
                        <a:pt x="272" y="72"/>
                      </a:lnTo>
                      <a:lnTo>
                        <a:pt x="255" y="77"/>
                      </a:lnTo>
                      <a:lnTo>
                        <a:pt x="238" y="81"/>
                      </a:lnTo>
                      <a:lnTo>
                        <a:pt x="222" y="85"/>
                      </a:lnTo>
                      <a:lnTo>
                        <a:pt x="204" y="87"/>
                      </a:lnTo>
                      <a:lnTo>
                        <a:pt x="187" y="89"/>
                      </a:lnTo>
                      <a:lnTo>
                        <a:pt x="170" y="90"/>
                      </a:lnTo>
                      <a:lnTo>
                        <a:pt x="152" y="91"/>
                      </a:lnTo>
                      <a:lnTo>
                        <a:pt x="135" y="90"/>
                      </a:lnTo>
                      <a:lnTo>
                        <a:pt x="117" y="89"/>
                      </a:lnTo>
                      <a:lnTo>
                        <a:pt x="99" y="87"/>
                      </a:lnTo>
                      <a:lnTo>
                        <a:pt x="83" y="84"/>
                      </a:lnTo>
                      <a:lnTo>
                        <a:pt x="65" y="80"/>
                      </a:lnTo>
                      <a:lnTo>
                        <a:pt x="48" y="75"/>
                      </a:lnTo>
                      <a:lnTo>
                        <a:pt x="32" y="70"/>
                      </a:lnTo>
                      <a:lnTo>
                        <a:pt x="16" y="63"/>
                      </a:lnTo>
                      <a:lnTo>
                        <a:pt x="0" y="56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9" name="Freeform 64"/>
                <p:cNvSpPr>
                  <a:spLocks/>
                </p:cNvSpPr>
                <p:nvPr/>
              </p:nvSpPr>
              <p:spPr bwMode="auto">
                <a:xfrm>
                  <a:off x="408" y="2000"/>
                  <a:ext cx="129" cy="170"/>
                </a:xfrm>
                <a:custGeom>
                  <a:avLst/>
                  <a:gdLst>
                    <a:gd name="T0" fmla="*/ 80 w 129"/>
                    <a:gd name="T1" fmla="*/ 0 h 170"/>
                    <a:gd name="T2" fmla="*/ 87 w 129"/>
                    <a:gd name="T3" fmla="*/ 20 h 170"/>
                    <a:gd name="T4" fmla="*/ 93 w 129"/>
                    <a:gd name="T5" fmla="*/ 40 h 170"/>
                    <a:gd name="T6" fmla="*/ 105 w 129"/>
                    <a:gd name="T7" fmla="*/ 80 h 170"/>
                    <a:gd name="T8" fmla="*/ 117 w 129"/>
                    <a:gd name="T9" fmla="*/ 119 h 170"/>
                    <a:gd name="T10" fmla="*/ 123 w 129"/>
                    <a:gd name="T11" fmla="*/ 140 h 170"/>
                    <a:gd name="T12" fmla="*/ 128 w 129"/>
                    <a:gd name="T13" fmla="*/ 160 h 170"/>
                    <a:gd name="T14" fmla="*/ 126 w 129"/>
                    <a:gd name="T15" fmla="*/ 160 h 170"/>
                    <a:gd name="T16" fmla="*/ 123 w 129"/>
                    <a:gd name="T17" fmla="*/ 161 h 170"/>
                    <a:gd name="T18" fmla="*/ 119 w 129"/>
                    <a:gd name="T19" fmla="*/ 161 h 170"/>
                    <a:gd name="T20" fmla="*/ 115 w 129"/>
                    <a:gd name="T21" fmla="*/ 162 h 170"/>
                    <a:gd name="T22" fmla="*/ 110 w 129"/>
                    <a:gd name="T23" fmla="*/ 163 h 170"/>
                    <a:gd name="T24" fmla="*/ 105 w 129"/>
                    <a:gd name="T25" fmla="*/ 163 h 170"/>
                    <a:gd name="T26" fmla="*/ 98 w 129"/>
                    <a:gd name="T27" fmla="*/ 164 h 170"/>
                    <a:gd name="T28" fmla="*/ 92 w 129"/>
                    <a:gd name="T29" fmla="*/ 165 h 170"/>
                    <a:gd name="T30" fmla="*/ 79 w 129"/>
                    <a:gd name="T31" fmla="*/ 166 h 170"/>
                    <a:gd name="T32" fmla="*/ 65 w 129"/>
                    <a:gd name="T33" fmla="*/ 168 h 170"/>
                    <a:gd name="T34" fmla="*/ 50 w 129"/>
                    <a:gd name="T35" fmla="*/ 169 h 170"/>
                    <a:gd name="T36" fmla="*/ 37 w 129"/>
                    <a:gd name="T37" fmla="*/ 169 h 170"/>
                    <a:gd name="T38" fmla="*/ 31 w 129"/>
                    <a:gd name="T39" fmla="*/ 169 h 170"/>
                    <a:gd name="T40" fmla="*/ 25 w 129"/>
                    <a:gd name="T41" fmla="*/ 169 h 170"/>
                    <a:gd name="T42" fmla="*/ 19 w 129"/>
                    <a:gd name="T43" fmla="*/ 169 h 170"/>
                    <a:gd name="T44" fmla="*/ 14 w 129"/>
                    <a:gd name="T45" fmla="*/ 169 h 170"/>
                    <a:gd name="T46" fmla="*/ 10 w 129"/>
                    <a:gd name="T47" fmla="*/ 168 h 170"/>
                    <a:gd name="T48" fmla="*/ 6 w 129"/>
                    <a:gd name="T49" fmla="*/ 168 h 170"/>
                    <a:gd name="T50" fmla="*/ 3 w 129"/>
                    <a:gd name="T51" fmla="*/ 166 h 170"/>
                    <a:gd name="T52" fmla="*/ 1 w 129"/>
                    <a:gd name="T53" fmla="*/ 165 h 170"/>
                    <a:gd name="T54" fmla="*/ 0 w 129"/>
                    <a:gd name="T55" fmla="*/ 164 h 170"/>
                    <a:gd name="T56" fmla="*/ 0 w 129"/>
                    <a:gd name="T57" fmla="*/ 162 h 170"/>
                    <a:gd name="T58" fmla="*/ 1 w 129"/>
                    <a:gd name="T59" fmla="*/ 160 h 170"/>
                    <a:gd name="T60" fmla="*/ 3 w 129"/>
                    <a:gd name="T61" fmla="*/ 157 h 170"/>
                    <a:gd name="T62" fmla="*/ 4 w 129"/>
                    <a:gd name="T63" fmla="*/ 156 h 170"/>
                    <a:gd name="T64" fmla="*/ 6 w 129"/>
                    <a:gd name="T65" fmla="*/ 155 h 170"/>
                    <a:gd name="T66" fmla="*/ 8 w 129"/>
                    <a:gd name="T67" fmla="*/ 153 h 170"/>
                    <a:gd name="T68" fmla="*/ 11 w 129"/>
                    <a:gd name="T69" fmla="*/ 151 h 170"/>
                    <a:gd name="T70" fmla="*/ 13 w 129"/>
                    <a:gd name="T71" fmla="*/ 150 h 170"/>
                    <a:gd name="T72" fmla="*/ 17 w 129"/>
                    <a:gd name="T73" fmla="*/ 148 h 170"/>
                    <a:gd name="T74" fmla="*/ 20 w 129"/>
                    <a:gd name="T75" fmla="*/ 146 h 170"/>
                    <a:gd name="T76" fmla="*/ 24 w 129"/>
                    <a:gd name="T77" fmla="*/ 144 h 170"/>
                    <a:gd name="T78" fmla="*/ 27 w 129"/>
                    <a:gd name="T79" fmla="*/ 143 h 170"/>
                    <a:gd name="T80" fmla="*/ 30 w 129"/>
                    <a:gd name="T81" fmla="*/ 141 h 170"/>
                    <a:gd name="T82" fmla="*/ 36 w 129"/>
                    <a:gd name="T83" fmla="*/ 140 h 170"/>
                    <a:gd name="T84" fmla="*/ 42 w 129"/>
                    <a:gd name="T85" fmla="*/ 138 h 170"/>
                    <a:gd name="T86" fmla="*/ 48 w 129"/>
                    <a:gd name="T87" fmla="*/ 136 h 170"/>
                    <a:gd name="T88" fmla="*/ 53 w 129"/>
                    <a:gd name="T89" fmla="*/ 119 h 170"/>
                    <a:gd name="T90" fmla="*/ 57 w 129"/>
                    <a:gd name="T91" fmla="*/ 102 h 170"/>
                    <a:gd name="T92" fmla="*/ 61 w 129"/>
                    <a:gd name="T93" fmla="*/ 85 h 170"/>
                    <a:gd name="T94" fmla="*/ 64 w 129"/>
                    <a:gd name="T95" fmla="*/ 68 h 170"/>
                    <a:gd name="T96" fmla="*/ 67 w 129"/>
                    <a:gd name="T97" fmla="*/ 51 h 170"/>
                    <a:gd name="T98" fmla="*/ 71 w 129"/>
                    <a:gd name="T99" fmla="*/ 34 h 170"/>
                    <a:gd name="T100" fmla="*/ 75 w 129"/>
                    <a:gd name="T101" fmla="*/ 17 h 170"/>
                    <a:gd name="T102" fmla="*/ 80 w 129"/>
                    <a:gd name="T103" fmla="*/ 0 h 17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129" h="170">
                      <a:moveTo>
                        <a:pt x="80" y="0"/>
                      </a:moveTo>
                      <a:lnTo>
                        <a:pt x="87" y="20"/>
                      </a:lnTo>
                      <a:lnTo>
                        <a:pt x="93" y="40"/>
                      </a:lnTo>
                      <a:lnTo>
                        <a:pt x="105" y="80"/>
                      </a:lnTo>
                      <a:lnTo>
                        <a:pt x="117" y="119"/>
                      </a:lnTo>
                      <a:lnTo>
                        <a:pt x="123" y="140"/>
                      </a:lnTo>
                      <a:lnTo>
                        <a:pt x="128" y="160"/>
                      </a:lnTo>
                      <a:lnTo>
                        <a:pt x="126" y="160"/>
                      </a:lnTo>
                      <a:lnTo>
                        <a:pt x="123" y="161"/>
                      </a:lnTo>
                      <a:lnTo>
                        <a:pt x="119" y="161"/>
                      </a:lnTo>
                      <a:lnTo>
                        <a:pt x="115" y="162"/>
                      </a:lnTo>
                      <a:lnTo>
                        <a:pt x="110" y="163"/>
                      </a:lnTo>
                      <a:lnTo>
                        <a:pt x="105" y="163"/>
                      </a:lnTo>
                      <a:lnTo>
                        <a:pt x="98" y="164"/>
                      </a:lnTo>
                      <a:lnTo>
                        <a:pt x="92" y="165"/>
                      </a:lnTo>
                      <a:lnTo>
                        <a:pt x="79" y="166"/>
                      </a:lnTo>
                      <a:lnTo>
                        <a:pt x="65" y="168"/>
                      </a:lnTo>
                      <a:lnTo>
                        <a:pt x="50" y="169"/>
                      </a:lnTo>
                      <a:lnTo>
                        <a:pt x="37" y="169"/>
                      </a:lnTo>
                      <a:lnTo>
                        <a:pt x="31" y="169"/>
                      </a:lnTo>
                      <a:lnTo>
                        <a:pt x="25" y="169"/>
                      </a:lnTo>
                      <a:lnTo>
                        <a:pt x="19" y="169"/>
                      </a:lnTo>
                      <a:lnTo>
                        <a:pt x="14" y="169"/>
                      </a:lnTo>
                      <a:lnTo>
                        <a:pt x="10" y="168"/>
                      </a:lnTo>
                      <a:lnTo>
                        <a:pt x="6" y="168"/>
                      </a:lnTo>
                      <a:lnTo>
                        <a:pt x="3" y="166"/>
                      </a:lnTo>
                      <a:lnTo>
                        <a:pt x="1" y="165"/>
                      </a:lnTo>
                      <a:lnTo>
                        <a:pt x="0" y="164"/>
                      </a:lnTo>
                      <a:lnTo>
                        <a:pt x="0" y="162"/>
                      </a:lnTo>
                      <a:lnTo>
                        <a:pt x="1" y="160"/>
                      </a:lnTo>
                      <a:lnTo>
                        <a:pt x="3" y="157"/>
                      </a:lnTo>
                      <a:lnTo>
                        <a:pt x="4" y="156"/>
                      </a:lnTo>
                      <a:lnTo>
                        <a:pt x="6" y="155"/>
                      </a:lnTo>
                      <a:lnTo>
                        <a:pt x="8" y="153"/>
                      </a:lnTo>
                      <a:lnTo>
                        <a:pt x="11" y="151"/>
                      </a:lnTo>
                      <a:lnTo>
                        <a:pt x="13" y="150"/>
                      </a:lnTo>
                      <a:lnTo>
                        <a:pt x="17" y="148"/>
                      </a:lnTo>
                      <a:lnTo>
                        <a:pt x="20" y="146"/>
                      </a:lnTo>
                      <a:lnTo>
                        <a:pt x="24" y="144"/>
                      </a:lnTo>
                      <a:lnTo>
                        <a:pt x="27" y="143"/>
                      </a:lnTo>
                      <a:lnTo>
                        <a:pt x="30" y="141"/>
                      </a:lnTo>
                      <a:lnTo>
                        <a:pt x="36" y="140"/>
                      </a:lnTo>
                      <a:lnTo>
                        <a:pt x="42" y="138"/>
                      </a:lnTo>
                      <a:lnTo>
                        <a:pt x="48" y="136"/>
                      </a:lnTo>
                      <a:lnTo>
                        <a:pt x="53" y="119"/>
                      </a:lnTo>
                      <a:lnTo>
                        <a:pt x="57" y="102"/>
                      </a:lnTo>
                      <a:lnTo>
                        <a:pt x="61" y="85"/>
                      </a:lnTo>
                      <a:lnTo>
                        <a:pt x="64" y="68"/>
                      </a:lnTo>
                      <a:lnTo>
                        <a:pt x="67" y="51"/>
                      </a:lnTo>
                      <a:lnTo>
                        <a:pt x="71" y="34"/>
                      </a:lnTo>
                      <a:lnTo>
                        <a:pt x="75" y="17"/>
                      </a:lnTo>
                      <a:lnTo>
                        <a:pt x="8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0" name="Freeform 65"/>
                <p:cNvSpPr>
                  <a:spLocks/>
                </p:cNvSpPr>
                <p:nvPr/>
              </p:nvSpPr>
              <p:spPr bwMode="auto">
                <a:xfrm>
                  <a:off x="320" y="1968"/>
                  <a:ext cx="122" cy="97"/>
                </a:xfrm>
                <a:custGeom>
                  <a:avLst/>
                  <a:gdLst>
                    <a:gd name="T0" fmla="*/ 67 w 122"/>
                    <a:gd name="T1" fmla="*/ 1 h 97"/>
                    <a:gd name="T2" fmla="*/ 58 w 122"/>
                    <a:gd name="T3" fmla="*/ 2 h 97"/>
                    <a:gd name="T4" fmla="*/ 51 w 122"/>
                    <a:gd name="T5" fmla="*/ 4 h 97"/>
                    <a:gd name="T6" fmla="*/ 44 w 122"/>
                    <a:gd name="T7" fmla="*/ 5 h 97"/>
                    <a:gd name="T8" fmla="*/ 38 w 122"/>
                    <a:gd name="T9" fmla="*/ 7 h 97"/>
                    <a:gd name="T10" fmla="*/ 30 w 122"/>
                    <a:gd name="T11" fmla="*/ 9 h 97"/>
                    <a:gd name="T12" fmla="*/ 22 w 122"/>
                    <a:gd name="T13" fmla="*/ 14 h 97"/>
                    <a:gd name="T14" fmla="*/ 16 w 122"/>
                    <a:gd name="T15" fmla="*/ 20 h 97"/>
                    <a:gd name="T16" fmla="*/ 13 w 122"/>
                    <a:gd name="T17" fmla="*/ 24 h 97"/>
                    <a:gd name="T18" fmla="*/ 11 w 122"/>
                    <a:gd name="T19" fmla="*/ 29 h 97"/>
                    <a:gd name="T20" fmla="*/ 8 w 122"/>
                    <a:gd name="T21" fmla="*/ 34 h 97"/>
                    <a:gd name="T22" fmla="*/ 6 w 122"/>
                    <a:gd name="T23" fmla="*/ 41 h 97"/>
                    <a:gd name="T24" fmla="*/ 3 w 122"/>
                    <a:gd name="T25" fmla="*/ 48 h 97"/>
                    <a:gd name="T26" fmla="*/ 0 w 122"/>
                    <a:gd name="T27" fmla="*/ 56 h 97"/>
                    <a:gd name="T28" fmla="*/ 6 w 122"/>
                    <a:gd name="T29" fmla="*/ 62 h 97"/>
                    <a:gd name="T30" fmla="*/ 12 w 122"/>
                    <a:gd name="T31" fmla="*/ 67 h 97"/>
                    <a:gd name="T32" fmla="*/ 18 w 122"/>
                    <a:gd name="T33" fmla="*/ 71 h 97"/>
                    <a:gd name="T34" fmla="*/ 23 w 122"/>
                    <a:gd name="T35" fmla="*/ 75 h 97"/>
                    <a:gd name="T36" fmla="*/ 34 w 122"/>
                    <a:gd name="T37" fmla="*/ 80 h 97"/>
                    <a:gd name="T38" fmla="*/ 45 w 122"/>
                    <a:gd name="T39" fmla="*/ 83 h 97"/>
                    <a:gd name="T40" fmla="*/ 56 w 122"/>
                    <a:gd name="T41" fmla="*/ 86 h 97"/>
                    <a:gd name="T42" fmla="*/ 68 w 122"/>
                    <a:gd name="T43" fmla="*/ 89 h 97"/>
                    <a:gd name="T44" fmla="*/ 81 w 122"/>
                    <a:gd name="T45" fmla="*/ 92 h 97"/>
                    <a:gd name="T46" fmla="*/ 96 w 122"/>
                    <a:gd name="T47" fmla="*/ 96 h 97"/>
                    <a:gd name="T48" fmla="*/ 103 w 122"/>
                    <a:gd name="T49" fmla="*/ 93 h 97"/>
                    <a:gd name="T50" fmla="*/ 110 w 122"/>
                    <a:gd name="T51" fmla="*/ 89 h 97"/>
                    <a:gd name="T52" fmla="*/ 116 w 122"/>
                    <a:gd name="T53" fmla="*/ 86 h 97"/>
                    <a:gd name="T54" fmla="*/ 119 w 122"/>
                    <a:gd name="T55" fmla="*/ 81 h 97"/>
                    <a:gd name="T56" fmla="*/ 121 w 122"/>
                    <a:gd name="T57" fmla="*/ 77 h 97"/>
                    <a:gd name="T58" fmla="*/ 120 w 122"/>
                    <a:gd name="T59" fmla="*/ 71 h 97"/>
                    <a:gd name="T60" fmla="*/ 118 w 122"/>
                    <a:gd name="T61" fmla="*/ 63 h 97"/>
                    <a:gd name="T62" fmla="*/ 115 w 122"/>
                    <a:gd name="T63" fmla="*/ 55 h 97"/>
                    <a:gd name="T64" fmla="*/ 111 w 122"/>
                    <a:gd name="T65" fmla="*/ 46 h 97"/>
                    <a:gd name="T66" fmla="*/ 107 w 122"/>
                    <a:gd name="T67" fmla="*/ 38 h 97"/>
                    <a:gd name="T68" fmla="*/ 102 w 122"/>
                    <a:gd name="T69" fmla="*/ 31 h 97"/>
                    <a:gd name="T70" fmla="*/ 98 w 122"/>
                    <a:gd name="T71" fmla="*/ 26 h 97"/>
                    <a:gd name="T72" fmla="*/ 96 w 122"/>
                    <a:gd name="T73" fmla="*/ 24 h 97"/>
                    <a:gd name="T74" fmla="*/ 93 w 122"/>
                    <a:gd name="T75" fmla="*/ 23 h 97"/>
                    <a:gd name="T76" fmla="*/ 87 w 122"/>
                    <a:gd name="T77" fmla="*/ 21 h 97"/>
                    <a:gd name="T78" fmla="*/ 80 w 122"/>
                    <a:gd name="T79" fmla="*/ 20 h 97"/>
                    <a:gd name="T80" fmla="*/ 76 w 122"/>
                    <a:gd name="T81" fmla="*/ 18 h 97"/>
                    <a:gd name="T82" fmla="*/ 73 w 122"/>
                    <a:gd name="T83" fmla="*/ 17 h 97"/>
                    <a:gd name="T84" fmla="*/ 71 w 122"/>
                    <a:gd name="T85" fmla="*/ 14 h 97"/>
                    <a:gd name="T86" fmla="*/ 70 w 122"/>
                    <a:gd name="T87" fmla="*/ 10 h 97"/>
                    <a:gd name="T88" fmla="*/ 71 w 122"/>
                    <a:gd name="T89" fmla="*/ 4 h 97"/>
                    <a:gd name="T90" fmla="*/ 72 w 122"/>
                    <a:gd name="T91" fmla="*/ 0 h 9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22" h="97">
                      <a:moveTo>
                        <a:pt x="72" y="0"/>
                      </a:moveTo>
                      <a:lnTo>
                        <a:pt x="67" y="1"/>
                      </a:lnTo>
                      <a:lnTo>
                        <a:pt x="63" y="2"/>
                      </a:lnTo>
                      <a:lnTo>
                        <a:pt x="58" y="2"/>
                      </a:lnTo>
                      <a:lnTo>
                        <a:pt x="54" y="3"/>
                      </a:lnTo>
                      <a:lnTo>
                        <a:pt x="51" y="4"/>
                      </a:lnTo>
                      <a:lnTo>
                        <a:pt x="47" y="5"/>
                      </a:lnTo>
                      <a:lnTo>
                        <a:pt x="44" y="5"/>
                      </a:lnTo>
                      <a:lnTo>
                        <a:pt x="41" y="6"/>
                      </a:lnTo>
                      <a:lnTo>
                        <a:pt x="38" y="7"/>
                      </a:lnTo>
                      <a:lnTo>
                        <a:pt x="35" y="7"/>
                      </a:lnTo>
                      <a:lnTo>
                        <a:pt x="30" y="9"/>
                      </a:lnTo>
                      <a:lnTo>
                        <a:pt x="26" y="11"/>
                      </a:lnTo>
                      <a:lnTo>
                        <a:pt x="22" y="14"/>
                      </a:lnTo>
                      <a:lnTo>
                        <a:pt x="19" y="17"/>
                      </a:lnTo>
                      <a:lnTo>
                        <a:pt x="16" y="20"/>
                      </a:lnTo>
                      <a:lnTo>
                        <a:pt x="14" y="22"/>
                      </a:lnTo>
                      <a:lnTo>
                        <a:pt x="13" y="24"/>
                      </a:lnTo>
                      <a:lnTo>
                        <a:pt x="12" y="26"/>
                      </a:lnTo>
                      <a:lnTo>
                        <a:pt x="11" y="29"/>
                      </a:lnTo>
                      <a:lnTo>
                        <a:pt x="9" y="31"/>
                      </a:lnTo>
                      <a:lnTo>
                        <a:pt x="8" y="34"/>
                      </a:lnTo>
                      <a:lnTo>
                        <a:pt x="7" y="37"/>
                      </a:lnTo>
                      <a:lnTo>
                        <a:pt x="6" y="41"/>
                      </a:lnTo>
                      <a:lnTo>
                        <a:pt x="4" y="44"/>
                      </a:lnTo>
                      <a:lnTo>
                        <a:pt x="3" y="48"/>
                      </a:lnTo>
                      <a:lnTo>
                        <a:pt x="1" y="52"/>
                      </a:lnTo>
                      <a:lnTo>
                        <a:pt x="0" y="56"/>
                      </a:lnTo>
                      <a:lnTo>
                        <a:pt x="3" y="59"/>
                      </a:lnTo>
                      <a:lnTo>
                        <a:pt x="6" y="62"/>
                      </a:lnTo>
                      <a:lnTo>
                        <a:pt x="9" y="65"/>
                      </a:lnTo>
                      <a:lnTo>
                        <a:pt x="12" y="67"/>
                      </a:lnTo>
                      <a:lnTo>
                        <a:pt x="15" y="69"/>
                      </a:lnTo>
                      <a:lnTo>
                        <a:pt x="18" y="71"/>
                      </a:lnTo>
                      <a:lnTo>
                        <a:pt x="21" y="73"/>
                      </a:lnTo>
                      <a:lnTo>
                        <a:pt x="23" y="75"/>
                      </a:lnTo>
                      <a:lnTo>
                        <a:pt x="29" y="78"/>
                      </a:lnTo>
                      <a:lnTo>
                        <a:pt x="34" y="80"/>
                      </a:lnTo>
                      <a:lnTo>
                        <a:pt x="39" y="82"/>
                      </a:lnTo>
                      <a:lnTo>
                        <a:pt x="45" y="83"/>
                      </a:lnTo>
                      <a:lnTo>
                        <a:pt x="50" y="85"/>
                      </a:lnTo>
                      <a:lnTo>
                        <a:pt x="56" y="86"/>
                      </a:lnTo>
                      <a:lnTo>
                        <a:pt x="62" y="87"/>
                      </a:lnTo>
                      <a:lnTo>
                        <a:pt x="68" y="89"/>
                      </a:lnTo>
                      <a:lnTo>
                        <a:pt x="74" y="90"/>
                      </a:lnTo>
                      <a:lnTo>
                        <a:pt x="81" y="92"/>
                      </a:lnTo>
                      <a:lnTo>
                        <a:pt x="88" y="94"/>
                      </a:lnTo>
                      <a:lnTo>
                        <a:pt x="96" y="96"/>
                      </a:lnTo>
                      <a:lnTo>
                        <a:pt x="99" y="94"/>
                      </a:lnTo>
                      <a:lnTo>
                        <a:pt x="103" y="93"/>
                      </a:lnTo>
                      <a:lnTo>
                        <a:pt x="106" y="91"/>
                      </a:lnTo>
                      <a:lnTo>
                        <a:pt x="110" y="89"/>
                      </a:lnTo>
                      <a:lnTo>
                        <a:pt x="113" y="88"/>
                      </a:lnTo>
                      <a:lnTo>
                        <a:pt x="116" y="86"/>
                      </a:lnTo>
                      <a:lnTo>
                        <a:pt x="118" y="83"/>
                      </a:lnTo>
                      <a:lnTo>
                        <a:pt x="119" y="81"/>
                      </a:lnTo>
                      <a:lnTo>
                        <a:pt x="120" y="80"/>
                      </a:lnTo>
                      <a:lnTo>
                        <a:pt x="121" y="77"/>
                      </a:lnTo>
                      <a:lnTo>
                        <a:pt x="121" y="74"/>
                      </a:lnTo>
                      <a:lnTo>
                        <a:pt x="120" y="71"/>
                      </a:lnTo>
                      <a:lnTo>
                        <a:pt x="119" y="67"/>
                      </a:lnTo>
                      <a:lnTo>
                        <a:pt x="118" y="63"/>
                      </a:lnTo>
                      <a:lnTo>
                        <a:pt x="117" y="59"/>
                      </a:lnTo>
                      <a:lnTo>
                        <a:pt x="115" y="55"/>
                      </a:lnTo>
                      <a:lnTo>
                        <a:pt x="113" y="50"/>
                      </a:lnTo>
                      <a:lnTo>
                        <a:pt x="111" y="46"/>
                      </a:lnTo>
                      <a:lnTo>
                        <a:pt x="109" y="42"/>
                      </a:lnTo>
                      <a:lnTo>
                        <a:pt x="107" y="38"/>
                      </a:lnTo>
                      <a:lnTo>
                        <a:pt x="105" y="34"/>
                      </a:lnTo>
                      <a:lnTo>
                        <a:pt x="102" y="31"/>
                      </a:lnTo>
                      <a:lnTo>
                        <a:pt x="100" y="28"/>
                      </a:lnTo>
                      <a:lnTo>
                        <a:pt x="98" y="26"/>
                      </a:lnTo>
                      <a:lnTo>
                        <a:pt x="97" y="25"/>
                      </a:lnTo>
                      <a:lnTo>
                        <a:pt x="96" y="24"/>
                      </a:lnTo>
                      <a:lnTo>
                        <a:pt x="95" y="23"/>
                      </a:lnTo>
                      <a:lnTo>
                        <a:pt x="93" y="23"/>
                      </a:lnTo>
                      <a:lnTo>
                        <a:pt x="90" y="21"/>
                      </a:lnTo>
                      <a:lnTo>
                        <a:pt x="87" y="21"/>
                      </a:lnTo>
                      <a:lnTo>
                        <a:pt x="84" y="20"/>
                      </a:lnTo>
                      <a:lnTo>
                        <a:pt x="80" y="20"/>
                      </a:lnTo>
                      <a:lnTo>
                        <a:pt x="77" y="19"/>
                      </a:lnTo>
                      <a:lnTo>
                        <a:pt x="76" y="18"/>
                      </a:lnTo>
                      <a:lnTo>
                        <a:pt x="74" y="18"/>
                      </a:lnTo>
                      <a:lnTo>
                        <a:pt x="73" y="17"/>
                      </a:lnTo>
                      <a:lnTo>
                        <a:pt x="72" y="16"/>
                      </a:lnTo>
                      <a:lnTo>
                        <a:pt x="71" y="14"/>
                      </a:lnTo>
                      <a:lnTo>
                        <a:pt x="70" y="12"/>
                      </a:lnTo>
                      <a:lnTo>
                        <a:pt x="70" y="10"/>
                      </a:lnTo>
                      <a:lnTo>
                        <a:pt x="71" y="8"/>
                      </a:lnTo>
                      <a:lnTo>
                        <a:pt x="71" y="4"/>
                      </a:lnTo>
                      <a:lnTo>
                        <a:pt x="72" y="2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1" name="Freeform 66"/>
                <p:cNvSpPr>
                  <a:spLocks/>
                </p:cNvSpPr>
                <p:nvPr/>
              </p:nvSpPr>
              <p:spPr bwMode="auto">
                <a:xfrm>
                  <a:off x="552" y="1976"/>
                  <a:ext cx="73" cy="89"/>
                </a:xfrm>
                <a:custGeom>
                  <a:avLst/>
                  <a:gdLst>
                    <a:gd name="T0" fmla="*/ 19 w 73"/>
                    <a:gd name="T1" fmla="*/ 8 h 89"/>
                    <a:gd name="T2" fmla="*/ 12 w 73"/>
                    <a:gd name="T3" fmla="*/ 18 h 89"/>
                    <a:gd name="T4" fmla="*/ 9 w 73"/>
                    <a:gd name="T5" fmla="*/ 24 h 89"/>
                    <a:gd name="T6" fmla="*/ 5 w 73"/>
                    <a:gd name="T7" fmla="*/ 30 h 89"/>
                    <a:gd name="T8" fmla="*/ 3 w 73"/>
                    <a:gd name="T9" fmla="*/ 35 h 89"/>
                    <a:gd name="T10" fmla="*/ 1 w 73"/>
                    <a:gd name="T11" fmla="*/ 40 h 89"/>
                    <a:gd name="T12" fmla="*/ 0 w 73"/>
                    <a:gd name="T13" fmla="*/ 45 h 89"/>
                    <a:gd name="T14" fmla="*/ 0 w 73"/>
                    <a:gd name="T15" fmla="*/ 50 h 89"/>
                    <a:gd name="T16" fmla="*/ 1 w 73"/>
                    <a:gd name="T17" fmla="*/ 55 h 89"/>
                    <a:gd name="T18" fmla="*/ 3 w 73"/>
                    <a:gd name="T19" fmla="*/ 60 h 89"/>
                    <a:gd name="T20" fmla="*/ 6 w 73"/>
                    <a:gd name="T21" fmla="*/ 65 h 89"/>
                    <a:gd name="T22" fmla="*/ 9 w 73"/>
                    <a:gd name="T23" fmla="*/ 69 h 89"/>
                    <a:gd name="T24" fmla="*/ 14 w 73"/>
                    <a:gd name="T25" fmla="*/ 74 h 89"/>
                    <a:gd name="T26" fmla="*/ 20 w 73"/>
                    <a:gd name="T27" fmla="*/ 80 h 89"/>
                    <a:gd name="T28" fmla="*/ 28 w 73"/>
                    <a:gd name="T29" fmla="*/ 85 h 89"/>
                    <a:gd name="T30" fmla="*/ 36 w 73"/>
                    <a:gd name="T31" fmla="*/ 87 h 89"/>
                    <a:gd name="T32" fmla="*/ 45 w 73"/>
                    <a:gd name="T33" fmla="*/ 86 h 89"/>
                    <a:gd name="T34" fmla="*/ 53 w 73"/>
                    <a:gd name="T35" fmla="*/ 85 h 89"/>
                    <a:gd name="T36" fmla="*/ 59 w 73"/>
                    <a:gd name="T37" fmla="*/ 83 h 89"/>
                    <a:gd name="T38" fmla="*/ 62 w 73"/>
                    <a:gd name="T39" fmla="*/ 81 h 89"/>
                    <a:gd name="T40" fmla="*/ 66 w 73"/>
                    <a:gd name="T41" fmla="*/ 78 h 89"/>
                    <a:gd name="T42" fmla="*/ 69 w 73"/>
                    <a:gd name="T43" fmla="*/ 73 h 89"/>
                    <a:gd name="T44" fmla="*/ 71 w 73"/>
                    <a:gd name="T45" fmla="*/ 67 h 89"/>
                    <a:gd name="T46" fmla="*/ 72 w 73"/>
                    <a:gd name="T47" fmla="*/ 60 h 89"/>
                    <a:gd name="T48" fmla="*/ 72 w 73"/>
                    <a:gd name="T49" fmla="*/ 52 h 89"/>
                    <a:gd name="T50" fmla="*/ 71 w 73"/>
                    <a:gd name="T51" fmla="*/ 45 h 89"/>
                    <a:gd name="T52" fmla="*/ 69 w 73"/>
                    <a:gd name="T53" fmla="*/ 39 h 89"/>
                    <a:gd name="T54" fmla="*/ 66 w 73"/>
                    <a:gd name="T55" fmla="*/ 34 h 89"/>
                    <a:gd name="T56" fmla="*/ 62 w 73"/>
                    <a:gd name="T57" fmla="*/ 30 h 89"/>
                    <a:gd name="T58" fmla="*/ 56 w 73"/>
                    <a:gd name="T59" fmla="*/ 26 h 89"/>
                    <a:gd name="T60" fmla="*/ 49 w 73"/>
                    <a:gd name="T61" fmla="*/ 21 h 89"/>
                    <a:gd name="T62" fmla="*/ 43 w 73"/>
                    <a:gd name="T63" fmla="*/ 19 h 89"/>
                    <a:gd name="T64" fmla="*/ 39 w 73"/>
                    <a:gd name="T65" fmla="*/ 18 h 89"/>
                    <a:gd name="T66" fmla="*/ 36 w 73"/>
                    <a:gd name="T67" fmla="*/ 19 h 89"/>
                    <a:gd name="T68" fmla="*/ 34 w 73"/>
                    <a:gd name="T69" fmla="*/ 20 h 89"/>
                    <a:gd name="T70" fmla="*/ 32 w 73"/>
                    <a:gd name="T71" fmla="*/ 23 h 89"/>
                    <a:gd name="T72" fmla="*/ 32 w 73"/>
                    <a:gd name="T73" fmla="*/ 25 h 89"/>
                    <a:gd name="T74" fmla="*/ 31 w 73"/>
                    <a:gd name="T75" fmla="*/ 23 h 89"/>
                    <a:gd name="T76" fmla="*/ 30 w 73"/>
                    <a:gd name="T77" fmla="*/ 19 h 89"/>
                    <a:gd name="T78" fmla="*/ 28 w 73"/>
                    <a:gd name="T79" fmla="*/ 13 h 89"/>
                    <a:gd name="T80" fmla="*/ 27 w 73"/>
                    <a:gd name="T81" fmla="*/ 10 h 89"/>
                    <a:gd name="T82" fmla="*/ 26 w 73"/>
                    <a:gd name="T83" fmla="*/ 5 h 89"/>
                    <a:gd name="T84" fmla="*/ 24 w 73"/>
                    <a:gd name="T85" fmla="*/ 0 h 8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73" h="89">
                      <a:moveTo>
                        <a:pt x="24" y="0"/>
                      </a:moveTo>
                      <a:lnTo>
                        <a:pt x="19" y="8"/>
                      </a:lnTo>
                      <a:lnTo>
                        <a:pt x="14" y="14"/>
                      </a:lnTo>
                      <a:lnTo>
                        <a:pt x="12" y="18"/>
                      </a:lnTo>
                      <a:lnTo>
                        <a:pt x="10" y="21"/>
                      </a:lnTo>
                      <a:lnTo>
                        <a:pt x="9" y="24"/>
                      </a:lnTo>
                      <a:lnTo>
                        <a:pt x="7" y="27"/>
                      </a:lnTo>
                      <a:lnTo>
                        <a:pt x="5" y="30"/>
                      </a:lnTo>
                      <a:lnTo>
                        <a:pt x="4" y="32"/>
                      </a:lnTo>
                      <a:lnTo>
                        <a:pt x="3" y="35"/>
                      </a:lnTo>
                      <a:lnTo>
                        <a:pt x="2" y="38"/>
                      </a:lnTo>
                      <a:lnTo>
                        <a:pt x="1" y="40"/>
                      </a:lnTo>
                      <a:lnTo>
                        <a:pt x="1" y="43"/>
                      </a:lnTo>
                      <a:lnTo>
                        <a:pt x="0" y="45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1" y="53"/>
                      </a:lnTo>
                      <a:lnTo>
                        <a:pt x="1" y="55"/>
                      </a:lnTo>
                      <a:lnTo>
                        <a:pt x="2" y="57"/>
                      </a:lnTo>
                      <a:lnTo>
                        <a:pt x="3" y="60"/>
                      </a:lnTo>
                      <a:lnTo>
                        <a:pt x="4" y="62"/>
                      </a:lnTo>
                      <a:lnTo>
                        <a:pt x="6" y="65"/>
                      </a:lnTo>
                      <a:lnTo>
                        <a:pt x="7" y="67"/>
                      </a:lnTo>
                      <a:lnTo>
                        <a:pt x="9" y="69"/>
                      </a:lnTo>
                      <a:lnTo>
                        <a:pt x="12" y="72"/>
                      </a:lnTo>
                      <a:lnTo>
                        <a:pt x="14" y="74"/>
                      </a:lnTo>
                      <a:lnTo>
                        <a:pt x="17" y="77"/>
                      </a:lnTo>
                      <a:lnTo>
                        <a:pt x="20" y="80"/>
                      </a:lnTo>
                      <a:lnTo>
                        <a:pt x="24" y="82"/>
                      </a:lnTo>
                      <a:lnTo>
                        <a:pt x="28" y="85"/>
                      </a:lnTo>
                      <a:lnTo>
                        <a:pt x="32" y="88"/>
                      </a:lnTo>
                      <a:lnTo>
                        <a:pt x="36" y="87"/>
                      </a:lnTo>
                      <a:lnTo>
                        <a:pt x="40" y="87"/>
                      </a:lnTo>
                      <a:lnTo>
                        <a:pt x="45" y="86"/>
                      </a:lnTo>
                      <a:lnTo>
                        <a:pt x="49" y="85"/>
                      </a:lnTo>
                      <a:lnTo>
                        <a:pt x="53" y="85"/>
                      </a:lnTo>
                      <a:lnTo>
                        <a:pt x="57" y="84"/>
                      </a:lnTo>
                      <a:lnTo>
                        <a:pt x="59" y="83"/>
                      </a:lnTo>
                      <a:lnTo>
                        <a:pt x="61" y="82"/>
                      </a:lnTo>
                      <a:lnTo>
                        <a:pt x="62" y="81"/>
                      </a:lnTo>
                      <a:lnTo>
                        <a:pt x="64" y="80"/>
                      </a:lnTo>
                      <a:lnTo>
                        <a:pt x="66" y="78"/>
                      </a:lnTo>
                      <a:lnTo>
                        <a:pt x="68" y="76"/>
                      </a:lnTo>
                      <a:lnTo>
                        <a:pt x="69" y="73"/>
                      </a:lnTo>
                      <a:lnTo>
                        <a:pt x="70" y="70"/>
                      </a:lnTo>
                      <a:lnTo>
                        <a:pt x="71" y="67"/>
                      </a:lnTo>
                      <a:lnTo>
                        <a:pt x="72" y="63"/>
                      </a:lnTo>
                      <a:lnTo>
                        <a:pt x="72" y="60"/>
                      </a:lnTo>
                      <a:lnTo>
                        <a:pt x="72" y="56"/>
                      </a:lnTo>
                      <a:lnTo>
                        <a:pt x="72" y="52"/>
                      </a:lnTo>
                      <a:lnTo>
                        <a:pt x="72" y="49"/>
                      </a:lnTo>
                      <a:lnTo>
                        <a:pt x="71" y="45"/>
                      </a:lnTo>
                      <a:lnTo>
                        <a:pt x="70" y="42"/>
                      </a:lnTo>
                      <a:lnTo>
                        <a:pt x="69" y="39"/>
                      </a:lnTo>
                      <a:lnTo>
                        <a:pt x="68" y="36"/>
                      </a:lnTo>
                      <a:lnTo>
                        <a:pt x="66" y="34"/>
                      </a:lnTo>
                      <a:lnTo>
                        <a:pt x="64" y="32"/>
                      </a:lnTo>
                      <a:lnTo>
                        <a:pt x="62" y="30"/>
                      </a:lnTo>
                      <a:lnTo>
                        <a:pt x="60" y="29"/>
                      </a:lnTo>
                      <a:lnTo>
                        <a:pt x="56" y="26"/>
                      </a:lnTo>
                      <a:lnTo>
                        <a:pt x="52" y="23"/>
                      </a:lnTo>
                      <a:lnTo>
                        <a:pt x="49" y="21"/>
                      </a:lnTo>
                      <a:lnTo>
                        <a:pt x="46" y="20"/>
                      </a:lnTo>
                      <a:lnTo>
                        <a:pt x="43" y="19"/>
                      </a:lnTo>
                      <a:lnTo>
                        <a:pt x="41" y="19"/>
                      </a:lnTo>
                      <a:lnTo>
                        <a:pt x="39" y="18"/>
                      </a:lnTo>
                      <a:lnTo>
                        <a:pt x="38" y="18"/>
                      </a:lnTo>
                      <a:lnTo>
                        <a:pt x="36" y="19"/>
                      </a:lnTo>
                      <a:lnTo>
                        <a:pt x="35" y="19"/>
                      </a:lnTo>
                      <a:lnTo>
                        <a:pt x="34" y="20"/>
                      </a:lnTo>
                      <a:lnTo>
                        <a:pt x="33" y="21"/>
                      </a:lnTo>
                      <a:lnTo>
                        <a:pt x="32" y="23"/>
                      </a:lnTo>
                      <a:lnTo>
                        <a:pt x="32" y="24"/>
                      </a:lnTo>
                      <a:lnTo>
                        <a:pt x="32" y="25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0" y="21"/>
                      </a:lnTo>
                      <a:lnTo>
                        <a:pt x="30" y="19"/>
                      </a:lnTo>
                      <a:lnTo>
                        <a:pt x="29" y="16"/>
                      </a:lnTo>
                      <a:lnTo>
                        <a:pt x="28" y="13"/>
                      </a:lnTo>
                      <a:lnTo>
                        <a:pt x="28" y="12"/>
                      </a:lnTo>
                      <a:lnTo>
                        <a:pt x="27" y="10"/>
                      </a:lnTo>
                      <a:lnTo>
                        <a:pt x="26" y="7"/>
                      </a:lnTo>
                      <a:lnTo>
                        <a:pt x="26" y="5"/>
                      </a:lnTo>
                      <a:lnTo>
                        <a:pt x="25" y="3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627" name="Rectangle 67"/>
              <p:cNvSpPr>
                <a:spLocks noChangeArrowheads="1"/>
              </p:cNvSpPr>
              <p:nvPr/>
            </p:nvSpPr>
            <p:spPr bwMode="auto">
              <a:xfrm>
                <a:off x="192" y="2448"/>
                <a:ext cx="52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Alan</a:t>
                </a:r>
              </a:p>
            </p:txBody>
          </p:sp>
          <p:sp>
            <p:nvSpPr>
              <p:cNvPr id="66628" name="Rectangle 68"/>
              <p:cNvSpPr>
                <a:spLocks noChangeArrowheads="1"/>
              </p:cNvSpPr>
              <p:nvPr/>
            </p:nvSpPr>
            <p:spPr bwMode="auto">
              <a:xfrm>
                <a:off x="2256" y="2736"/>
                <a:ext cx="52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Nick</a:t>
                </a:r>
              </a:p>
            </p:txBody>
          </p:sp>
          <p:sp>
            <p:nvSpPr>
              <p:cNvPr id="66629" name="Rectangle 69"/>
              <p:cNvSpPr>
                <a:spLocks noChangeArrowheads="1"/>
              </p:cNvSpPr>
              <p:nvPr/>
            </p:nvSpPr>
            <p:spPr bwMode="auto">
              <a:xfrm>
                <a:off x="1057" y="2640"/>
                <a:ext cx="52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Mate</a:t>
                </a:r>
              </a:p>
            </p:txBody>
          </p:sp>
          <p:sp>
            <p:nvSpPr>
              <p:cNvPr id="66630" name="Rectangle 70"/>
              <p:cNvSpPr>
                <a:spLocks noChangeArrowheads="1"/>
              </p:cNvSpPr>
              <p:nvPr/>
            </p:nvSpPr>
            <p:spPr bwMode="auto">
              <a:xfrm>
                <a:off x="3119" y="2688"/>
                <a:ext cx="86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Robert</a:t>
                </a:r>
              </a:p>
            </p:txBody>
          </p:sp>
        </p:grpSp>
        <p:sp>
          <p:nvSpPr>
            <p:cNvPr id="66631" name="Rectangle 71"/>
            <p:cNvSpPr>
              <a:spLocks noChangeArrowheads="1"/>
            </p:cNvSpPr>
            <p:nvPr/>
          </p:nvSpPr>
          <p:spPr bwMode="auto">
            <a:xfrm>
              <a:off x="3984" y="2208"/>
              <a:ext cx="16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Bad guys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533400" y="1216026"/>
            <a:ext cx="8136911" cy="1771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516911" y="3052595"/>
            <a:ext cx="8153400" cy="1827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4129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6324600" y="12954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Good guys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04800" y="16764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John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685800" y="1371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10000"/>
              </a:lnSpc>
              <a:buClr>
                <a:srgbClr val="FFCC00"/>
              </a:buClr>
              <a:buSzPct val="80000"/>
              <a:buFont typeface="Wingdings" panose="05000000000000000000" pitchFamily="2" charset="2"/>
              <a:buChar char="è"/>
            </a:pPr>
            <a:endParaRPr lang="en-US" altLang="en-US" sz="2400"/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3652838" y="452438"/>
            <a:ext cx="962025" cy="1047750"/>
            <a:chOff x="2301" y="285"/>
            <a:chExt cx="606" cy="660"/>
          </a:xfrm>
        </p:grpSpPr>
        <p:pic>
          <p:nvPicPr>
            <p:cNvPr id="7303" name="Picture 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1" y="285"/>
              <a:ext cx="606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304" name="Freeform 7"/>
            <p:cNvSpPr>
              <a:spLocks/>
            </p:cNvSpPr>
            <p:nvPr/>
          </p:nvSpPr>
          <p:spPr bwMode="auto">
            <a:xfrm>
              <a:off x="2420" y="805"/>
              <a:ext cx="366" cy="140"/>
            </a:xfrm>
            <a:custGeom>
              <a:avLst/>
              <a:gdLst>
                <a:gd name="T0" fmla="*/ 189 w 366"/>
                <a:gd name="T1" fmla="*/ 127 h 140"/>
                <a:gd name="T2" fmla="*/ 188 w 366"/>
                <a:gd name="T3" fmla="*/ 133 h 140"/>
                <a:gd name="T4" fmla="*/ 182 w 366"/>
                <a:gd name="T5" fmla="*/ 88 h 140"/>
                <a:gd name="T6" fmla="*/ 176 w 366"/>
                <a:gd name="T7" fmla="*/ 85 h 140"/>
                <a:gd name="T8" fmla="*/ 164 w 366"/>
                <a:gd name="T9" fmla="*/ 104 h 140"/>
                <a:gd name="T10" fmla="*/ 125 w 366"/>
                <a:gd name="T11" fmla="*/ 108 h 140"/>
                <a:gd name="T12" fmla="*/ 112 w 366"/>
                <a:gd name="T13" fmla="*/ 95 h 140"/>
                <a:gd name="T14" fmla="*/ 93 w 366"/>
                <a:gd name="T15" fmla="*/ 91 h 140"/>
                <a:gd name="T16" fmla="*/ 75 w 366"/>
                <a:gd name="T17" fmla="*/ 75 h 140"/>
                <a:gd name="T18" fmla="*/ 73 w 366"/>
                <a:gd name="T19" fmla="*/ 70 h 140"/>
                <a:gd name="T20" fmla="*/ 59 w 366"/>
                <a:gd name="T21" fmla="*/ 82 h 140"/>
                <a:gd name="T22" fmla="*/ 47 w 366"/>
                <a:gd name="T23" fmla="*/ 60 h 140"/>
                <a:gd name="T24" fmla="*/ 31 w 366"/>
                <a:gd name="T25" fmla="*/ 76 h 140"/>
                <a:gd name="T26" fmla="*/ 21 w 366"/>
                <a:gd name="T27" fmla="*/ 27 h 140"/>
                <a:gd name="T28" fmla="*/ 10 w 366"/>
                <a:gd name="T29" fmla="*/ 44 h 140"/>
                <a:gd name="T30" fmla="*/ 0 w 366"/>
                <a:gd name="T31" fmla="*/ 73 h 140"/>
                <a:gd name="T32" fmla="*/ 7 w 366"/>
                <a:gd name="T33" fmla="*/ 63 h 140"/>
                <a:gd name="T34" fmla="*/ 40 w 366"/>
                <a:gd name="T35" fmla="*/ 47 h 140"/>
                <a:gd name="T36" fmla="*/ 88 w 366"/>
                <a:gd name="T37" fmla="*/ 92 h 140"/>
                <a:gd name="T38" fmla="*/ 93 w 366"/>
                <a:gd name="T39" fmla="*/ 125 h 140"/>
                <a:gd name="T40" fmla="*/ 67 w 366"/>
                <a:gd name="T41" fmla="*/ 131 h 140"/>
                <a:gd name="T42" fmla="*/ 104 w 366"/>
                <a:gd name="T43" fmla="*/ 132 h 140"/>
                <a:gd name="T44" fmla="*/ 120 w 366"/>
                <a:gd name="T45" fmla="*/ 93 h 140"/>
                <a:gd name="T46" fmla="*/ 128 w 366"/>
                <a:gd name="T47" fmla="*/ 100 h 140"/>
                <a:gd name="T48" fmla="*/ 157 w 366"/>
                <a:gd name="T49" fmla="*/ 116 h 140"/>
                <a:gd name="T50" fmla="*/ 186 w 366"/>
                <a:gd name="T51" fmla="*/ 83 h 140"/>
                <a:gd name="T52" fmla="*/ 190 w 366"/>
                <a:gd name="T53" fmla="*/ 79 h 140"/>
                <a:gd name="T54" fmla="*/ 196 w 366"/>
                <a:gd name="T55" fmla="*/ 115 h 140"/>
                <a:gd name="T56" fmla="*/ 222 w 366"/>
                <a:gd name="T57" fmla="*/ 70 h 140"/>
                <a:gd name="T58" fmla="*/ 251 w 366"/>
                <a:gd name="T59" fmla="*/ 69 h 140"/>
                <a:gd name="T60" fmla="*/ 290 w 366"/>
                <a:gd name="T61" fmla="*/ 74 h 140"/>
                <a:gd name="T62" fmla="*/ 307 w 366"/>
                <a:gd name="T63" fmla="*/ 61 h 140"/>
                <a:gd name="T64" fmla="*/ 294 w 366"/>
                <a:gd name="T65" fmla="*/ 82 h 140"/>
                <a:gd name="T66" fmla="*/ 327 w 366"/>
                <a:gd name="T67" fmla="*/ 82 h 140"/>
                <a:gd name="T68" fmla="*/ 353 w 366"/>
                <a:gd name="T69" fmla="*/ 45 h 140"/>
                <a:gd name="T70" fmla="*/ 361 w 366"/>
                <a:gd name="T71" fmla="*/ 0 h 140"/>
                <a:gd name="T72" fmla="*/ 344 w 366"/>
                <a:gd name="T73" fmla="*/ 23 h 140"/>
                <a:gd name="T74" fmla="*/ 316 w 366"/>
                <a:gd name="T75" fmla="*/ 43 h 140"/>
                <a:gd name="T76" fmla="*/ 272 w 366"/>
                <a:gd name="T77" fmla="*/ 57 h 140"/>
                <a:gd name="T78" fmla="*/ 284 w 366"/>
                <a:gd name="T79" fmla="*/ 78 h 140"/>
                <a:gd name="T80" fmla="*/ 284 w 366"/>
                <a:gd name="T81" fmla="*/ 53 h 140"/>
                <a:gd name="T82" fmla="*/ 312 w 366"/>
                <a:gd name="T83" fmla="*/ 44 h 140"/>
                <a:gd name="T84" fmla="*/ 324 w 366"/>
                <a:gd name="T85" fmla="*/ 75 h 140"/>
                <a:gd name="T86" fmla="*/ 331 w 366"/>
                <a:gd name="T87" fmla="*/ 12 h 140"/>
                <a:gd name="T88" fmla="*/ 322 w 366"/>
                <a:gd name="T89" fmla="*/ 38 h 140"/>
                <a:gd name="T90" fmla="*/ 311 w 366"/>
                <a:gd name="T91" fmla="*/ 61 h 140"/>
                <a:gd name="T92" fmla="*/ 340 w 366"/>
                <a:gd name="T93" fmla="*/ 51 h 140"/>
                <a:gd name="T94" fmla="*/ 311 w 366"/>
                <a:gd name="T95" fmla="*/ 75 h 140"/>
                <a:gd name="T96" fmla="*/ 299 w 366"/>
                <a:gd name="T97" fmla="*/ 59 h 140"/>
                <a:gd name="T98" fmla="*/ 283 w 366"/>
                <a:gd name="T99" fmla="*/ 54 h 140"/>
                <a:gd name="T100" fmla="*/ 257 w 366"/>
                <a:gd name="T101" fmla="*/ 64 h 140"/>
                <a:gd name="T102" fmla="*/ 239 w 366"/>
                <a:gd name="T103" fmla="*/ 33 h 140"/>
                <a:gd name="T104" fmla="*/ 203 w 366"/>
                <a:gd name="T105" fmla="*/ 52 h 140"/>
                <a:gd name="T106" fmla="*/ 157 w 366"/>
                <a:gd name="T107" fmla="*/ 66 h 140"/>
                <a:gd name="T108" fmla="*/ 115 w 366"/>
                <a:gd name="T109" fmla="*/ 75 h 140"/>
                <a:gd name="T110" fmla="*/ 93 w 366"/>
                <a:gd name="T111" fmla="*/ 101 h 140"/>
                <a:gd name="T112" fmla="*/ 82 w 366"/>
                <a:gd name="T113" fmla="*/ 115 h 140"/>
                <a:gd name="T114" fmla="*/ 90 w 366"/>
                <a:gd name="T115" fmla="*/ 88 h 140"/>
                <a:gd name="T116" fmla="*/ 112 w 366"/>
                <a:gd name="T117" fmla="*/ 113 h 140"/>
                <a:gd name="T118" fmla="*/ 169 w 366"/>
                <a:gd name="T119" fmla="*/ 117 h 140"/>
                <a:gd name="T120" fmla="*/ 192 w 366"/>
                <a:gd name="T121" fmla="*/ 88 h 1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66" h="140">
                  <a:moveTo>
                    <a:pt x="196" y="75"/>
                  </a:moveTo>
                  <a:lnTo>
                    <a:pt x="195" y="86"/>
                  </a:lnTo>
                  <a:lnTo>
                    <a:pt x="194" y="95"/>
                  </a:lnTo>
                  <a:lnTo>
                    <a:pt x="192" y="103"/>
                  </a:lnTo>
                  <a:lnTo>
                    <a:pt x="191" y="111"/>
                  </a:lnTo>
                  <a:lnTo>
                    <a:pt x="190" y="117"/>
                  </a:lnTo>
                  <a:lnTo>
                    <a:pt x="190" y="123"/>
                  </a:lnTo>
                  <a:lnTo>
                    <a:pt x="189" y="127"/>
                  </a:lnTo>
                  <a:lnTo>
                    <a:pt x="189" y="130"/>
                  </a:lnTo>
                  <a:lnTo>
                    <a:pt x="189" y="133"/>
                  </a:lnTo>
                  <a:lnTo>
                    <a:pt x="188" y="135"/>
                  </a:lnTo>
                  <a:lnTo>
                    <a:pt x="188" y="136"/>
                  </a:lnTo>
                  <a:lnTo>
                    <a:pt x="188" y="137"/>
                  </a:lnTo>
                  <a:lnTo>
                    <a:pt x="188" y="136"/>
                  </a:lnTo>
                  <a:lnTo>
                    <a:pt x="188" y="135"/>
                  </a:lnTo>
                  <a:lnTo>
                    <a:pt x="188" y="133"/>
                  </a:lnTo>
                  <a:lnTo>
                    <a:pt x="188" y="131"/>
                  </a:lnTo>
                  <a:lnTo>
                    <a:pt x="188" y="129"/>
                  </a:lnTo>
                  <a:lnTo>
                    <a:pt x="188" y="123"/>
                  </a:lnTo>
                  <a:lnTo>
                    <a:pt x="188" y="116"/>
                  </a:lnTo>
                  <a:lnTo>
                    <a:pt x="187" y="109"/>
                  </a:lnTo>
                  <a:lnTo>
                    <a:pt x="186" y="102"/>
                  </a:lnTo>
                  <a:lnTo>
                    <a:pt x="185" y="95"/>
                  </a:lnTo>
                  <a:lnTo>
                    <a:pt x="182" y="88"/>
                  </a:lnTo>
                  <a:lnTo>
                    <a:pt x="181" y="86"/>
                  </a:lnTo>
                  <a:lnTo>
                    <a:pt x="180" y="83"/>
                  </a:lnTo>
                  <a:lnTo>
                    <a:pt x="179" y="82"/>
                  </a:lnTo>
                  <a:lnTo>
                    <a:pt x="178" y="82"/>
                  </a:lnTo>
                  <a:lnTo>
                    <a:pt x="177" y="82"/>
                  </a:lnTo>
                  <a:lnTo>
                    <a:pt x="177" y="83"/>
                  </a:lnTo>
                  <a:lnTo>
                    <a:pt x="177" y="84"/>
                  </a:lnTo>
                  <a:lnTo>
                    <a:pt x="176" y="85"/>
                  </a:lnTo>
                  <a:lnTo>
                    <a:pt x="175" y="89"/>
                  </a:lnTo>
                  <a:lnTo>
                    <a:pt x="174" y="94"/>
                  </a:lnTo>
                  <a:lnTo>
                    <a:pt x="174" y="99"/>
                  </a:lnTo>
                  <a:lnTo>
                    <a:pt x="173" y="103"/>
                  </a:lnTo>
                  <a:lnTo>
                    <a:pt x="173" y="105"/>
                  </a:lnTo>
                  <a:lnTo>
                    <a:pt x="172" y="107"/>
                  </a:lnTo>
                  <a:lnTo>
                    <a:pt x="168" y="106"/>
                  </a:lnTo>
                  <a:lnTo>
                    <a:pt x="164" y="104"/>
                  </a:lnTo>
                  <a:lnTo>
                    <a:pt x="156" y="103"/>
                  </a:lnTo>
                  <a:lnTo>
                    <a:pt x="149" y="103"/>
                  </a:lnTo>
                  <a:lnTo>
                    <a:pt x="144" y="103"/>
                  </a:lnTo>
                  <a:lnTo>
                    <a:pt x="139" y="104"/>
                  </a:lnTo>
                  <a:lnTo>
                    <a:pt x="134" y="105"/>
                  </a:lnTo>
                  <a:lnTo>
                    <a:pt x="131" y="106"/>
                  </a:lnTo>
                  <a:lnTo>
                    <a:pt x="128" y="107"/>
                  </a:lnTo>
                  <a:lnTo>
                    <a:pt x="125" y="108"/>
                  </a:lnTo>
                  <a:lnTo>
                    <a:pt x="122" y="108"/>
                  </a:lnTo>
                  <a:lnTo>
                    <a:pt x="120" y="107"/>
                  </a:lnTo>
                  <a:lnTo>
                    <a:pt x="118" y="106"/>
                  </a:lnTo>
                  <a:lnTo>
                    <a:pt x="117" y="104"/>
                  </a:lnTo>
                  <a:lnTo>
                    <a:pt x="116" y="102"/>
                  </a:lnTo>
                  <a:lnTo>
                    <a:pt x="115" y="100"/>
                  </a:lnTo>
                  <a:lnTo>
                    <a:pt x="114" y="98"/>
                  </a:lnTo>
                  <a:lnTo>
                    <a:pt x="112" y="95"/>
                  </a:lnTo>
                  <a:lnTo>
                    <a:pt x="111" y="91"/>
                  </a:lnTo>
                  <a:lnTo>
                    <a:pt x="109" y="88"/>
                  </a:lnTo>
                  <a:lnTo>
                    <a:pt x="108" y="83"/>
                  </a:lnTo>
                  <a:lnTo>
                    <a:pt x="105" y="84"/>
                  </a:lnTo>
                  <a:lnTo>
                    <a:pt x="102" y="86"/>
                  </a:lnTo>
                  <a:lnTo>
                    <a:pt x="99" y="88"/>
                  </a:lnTo>
                  <a:lnTo>
                    <a:pt x="96" y="90"/>
                  </a:lnTo>
                  <a:lnTo>
                    <a:pt x="93" y="91"/>
                  </a:lnTo>
                  <a:lnTo>
                    <a:pt x="90" y="92"/>
                  </a:lnTo>
                  <a:lnTo>
                    <a:pt x="87" y="92"/>
                  </a:lnTo>
                  <a:lnTo>
                    <a:pt x="84" y="91"/>
                  </a:lnTo>
                  <a:lnTo>
                    <a:pt x="80" y="88"/>
                  </a:lnTo>
                  <a:lnTo>
                    <a:pt x="77" y="85"/>
                  </a:lnTo>
                  <a:lnTo>
                    <a:pt x="76" y="82"/>
                  </a:lnTo>
                  <a:lnTo>
                    <a:pt x="75" y="78"/>
                  </a:lnTo>
                  <a:lnTo>
                    <a:pt x="75" y="75"/>
                  </a:lnTo>
                  <a:lnTo>
                    <a:pt x="75" y="71"/>
                  </a:lnTo>
                  <a:lnTo>
                    <a:pt x="75" y="68"/>
                  </a:lnTo>
                  <a:lnTo>
                    <a:pt x="76" y="66"/>
                  </a:lnTo>
                  <a:lnTo>
                    <a:pt x="77" y="64"/>
                  </a:lnTo>
                  <a:lnTo>
                    <a:pt x="76" y="65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3" y="70"/>
                  </a:lnTo>
                  <a:lnTo>
                    <a:pt x="72" y="72"/>
                  </a:lnTo>
                  <a:lnTo>
                    <a:pt x="70" y="75"/>
                  </a:lnTo>
                  <a:lnTo>
                    <a:pt x="68" y="78"/>
                  </a:lnTo>
                  <a:lnTo>
                    <a:pt x="66" y="82"/>
                  </a:lnTo>
                  <a:lnTo>
                    <a:pt x="63" y="86"/>
                  </a:lnTo>
                  <a:lnTo>
                    <a:pt x="60" y="91"/>
                  </a:lnTo>
                  <a:lnTo>
                    <a:pt x="59" y="87"/>
                  </a:lnTo>
                  <a:lnTo>
                    <a:pt x="59" y="82"/>
                  </a:lnTo>
                  <a:lnTo>
                    <a:pt x="59" y="73"/>
                  </a:lnTo>
                  <a:lnTo>
                    <a:pt x="58" y="68"/>
                  </a:lnTo>
                  <a:lnTo>
                    <a:pt x="57" y="64"/>
                  </a:lnTo>
                  <a:lnTo>
                    <a:pt x="55" y="61"/>
                  </a:lnTo>
                  <a:lnTo>
                    <a:pt x="52" y="59"/>
                  </a:lnTo>
                  <a:lnTo>
                    <a:pt x="50" y="59"/>
                  </a:lnTo>
                  <a:lnTo>
                    <a:pt x="48" y="59"/>
                  </a:lnTo>
                  <a:lnTo>
                    <a:pt x="47" y="60"/>
                  </a:lnTo>
                  <a:lnTo>
                    <a:pt x="45" y="61"/>
                  </a:lnTo>
                  <a:lnTo>
                    <a:pt x="43" y="63"/>
                  </a:lnTo>
                  <a:lnTo>
                    <a:pt x="42" y="64"/>
                  </a:lnTo>
                  <a:lnTo>
                    <a:pt x="38" y="68"/>
                  </a:lnTo>
                  <a:lnTo>
                    <a:pt x="35" y="72"/>
                  </a:lnTo>
                  <a:lnTo>
                    <a:pt x="34" y="74"/>
                  </a:lnTo>
                  <a:lnTo>
                    <a:pt x="32" y="75"/>
                  </a:lnTo>
                  <a:lnTo>
                    <a:pt x="31" y="76"/>
                  </a:lnTo>
                  <a:lnTo>
                    <a:pt x="30" y="77"/>
                  </a:lnTo>
                  <a:lnTo>
                    <a:pt x="29" y="76"/>
                  </a:lnTo>
                  <a:lnTo>
                    <a:pt x="28" y="75"/>
                  </a:lnTo>
                  <a:lnTo>
                    <a:pt x="24" y="68"/>
                  </a:lnTo>
                  <a:lnTo>
                    <a:pt x="22" y="60"/>
                  </a:lnTo>
                  <a:lnTo>
                    <a:pt x="21" y="52"/>
                  </a:lnTo>
                  <a:lnTo>
                    <a:pt x="20" y="44"/>
                  </a:lnTo>
                  <a:lnTo>
                    <a:pt x="21" y="27"/>
                  </a:lnTo>
                  <a:lnTo>
                    <a:pt x="21" y="19"/>
                  </a:lnTo>
                  <a:lnTo>
                    <a:pt x="20" y="11"/>
                  </a:lnTo>
                  <a:lnTo>
                    <a:pt x="18" y="17"/>
                  </a:lnTo>
                  <a:lnTo>
                    <a:pt x="17" y="24"/>
                  </a:lnTo>
                  <a:lnTo>
                    <a:pt x="15" y="29"/>
                  </a:lnTo>
                  <a:lnTo>
                    <a:pt x="13" y="34"/>
                  </a:lnTo>
                  <a:lnTo>
                    <a:pt x="12" y="39"/>
                  </a:lnTo>
                  <a:lnTo>
                    <a:pt x="10" y="44"/>
                  </a:lnTo>
                  <a:lnTo>
                    <a:pt x="9" y="48"/>
                  </a:lnTo>
                  <a:lnTo>
                    <a:pt x="8" y="52"/>
                  </a:lnTo>
                  <a:lnTo>
                    <a:pt x="7" y="55"/>
                  </a:lnTo>
                  <a:lnTo>
                    <a:pt x="6" y="58"/>
                  </a:lnTo>
                  <a:lnTo>
                    <a:pt x="4" y="64"/>
                  </a:lnTo>
                  <a:lnTo>
                    <a:pt x="2" y="68"/>
                  </a:lnTo>
                  <a:lnTo>
                    <a:pt x="2" y="71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0" y="73"/>
                  </a:lnTo>
                  <a:lnTo>
                    <a:pt x="1" y="72"/>
                  </a:lnTo>
                  <a:lnTo>
                    <a:pt x="2" y="70"/>
                  </a:lnTo>
                  <a:lnTo>
                    <a:pt x="3" y="68"/>
                  </a:lnTo>
                  <a:lnTo>
                    <a:pt x="7" y="63"/>
                  </a:lnTo>
                  <a:lnTo>
                    <a:pt x="12" y="57"/>
                  </a:lnTo>
                  <a:lnTo>
                    <a:pt x="18" y="52"/>
                  </a:lnTo>
                  <a:lnTo>
                    <a:pt x="21" y="50"/>
                  </a:lnTo>
                  <a:lnTo>
                    <a:pt x="24" y="48"/>
                  </a:lnTo>
                  <a:lnTo>
                    <a:pt x="28" y="47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7"/>
                  </a:lnTo>
                  <a:lnTo>
                    <a:pt x="45" y="48"/>
                  </a:lnTo>
                  <a:lnTo>
                    <a:pt x="50" y="51"/>
                  </a:lnTo>
                  <a:lnTo>
                    <a:pt x="55" y="54"/>
                  </a:lnTo>
                  <a:lnTo>
                    <a:pt x="60" y="59"/>
                  </a:lnTo>
                  <a:lnTo>
                    <a:pt x="69" y="68"/>
                  </a:lnTo>
                  <a:lnTo>
                    <a:pt x="77" y="77"/>
                  </a:lnTo>
                  <a:lnTo>
                    <a:pt x="83" y="85"/>
                  </a:lnTo>
                  <a:lnTo>
                    <a:pt x="88" y="92"/>
                  </a:lnTo>
                  <a:lnTo>
                    <a:pt x="92" y="98"/>
                  </a:lnTo>
                  <a:lnTo>
                    <a:pt x="95" y="104"/>
                  </a:lnTo>
                  <a:lnTo>
                    <a:pt x="97" y="109"/>
                  </a:lnTo>
                  <a:lnTo>
                    <a:pt x="97" y="113"/>
                  </a:lnTo>
                  <a:lnTo>
                    <a:pt x="97" y="117"/>
                  </a:lnTo>
                  <a:lnTo>
                    <a:pt x="97" y="120"/>
                  </a:lnTo>
                  <a:lnTo>
                    <a:pt x="95" y="123"/>
                  </a:lnTo>
                  <a:lnTo>
                    <a:pt x="93" y="125"/>
                  </a:lnTo>
                  <a:lnTo>
                    <a:pt x="91" y="126"/>
                  </a:lnTo>
                  <a:lnTo>
                    <a:pt x="88" y="128"/>
                  </a:lnTo>
                  <a:lnTo>
                    <a:pt x="86" y="129"/>
                  </a:lnTo>
                  <a:lnTo>
                    <a:pt x="83" y="130"/>
                  </a:lnTo>
                  <a:lnTo>
                    <a:pt x="77" y="131"/>
                  </a:lnTo>
                  <a:lnTo>
                    <a:pt x="72" y="131"/>
                  </a:lnTo>
                  <a:lnTo>
                    <a:pt x="68" y="131"/>
                  </a:lnTo>
                  <a:lnTo>
                    <a:pt x="67" y="131"/>
                  </a:lnTo>
                  <a:lnTo>
                    <a:pt x="68" y="131"/>
                  </a:lnTo>
                  <a:lnTo>
                    <a:pt x="70" y="132"/>
                  </a:lnTo>
                  <a:lnTo>
                    <a:pt x="74" y="133"/>
                  </a:lnTo>
                  <a:lnTo>
                    <a:pt x="78" y="134"/>
                  </a:lnTo>
                  <a:lnTo>
                    <a:pt x="84" y="135"/>
                  </a:lnTo>
                  <a:lnTo>
                    <a:pt x="91" y="137"/>
                  </a:lnTo>
                  <a:lnTo>
                    <a:pt x="100" y="139"/>
                  </a:lnTo>
                  <a:lnTo>
                    <a:pt x="104" y="132"/>
                  </a:lnTo>
                  <a:lnTo>
                    <a:pt x="108" y="125"/>
                  </a:lnTo>
                  <a:lnTo>
                    <a:pt x="111" y="118"/>
                  </a:lnTo>
                  <a:lnTo>
                    <a:pt x="114" y="112"/>
                  </a:lnTo>
                  <a:lnTo>
                    <a:pt x="115" y="107"/>
                  </a:lnTo>
                  <a:lnTo>
                    <a:pt x="117" y="102"/>
                  </a:lnTo>
                  <a:lnTo>
                    <a:pt x="118" y="98"/>
                  </a:lnTo>
                  <a:lnTo>
                    <a:pt x="119" y="95"/>
                  </a:lnTo>
                  <a:lnTo>
                    <a:pt x="120" y="93"/>
                  </a:lnTo>
                  <a:lnTo>
                    <a:pt x="121" y="93"/>
                  </a:lnTo>
                  <a:lnTo>
                    <a:pt x="122" y="93"/>
                  </a:lnTo>
                  <a:lnTo>
                    <a:pt x="123" y="93"/>
                  </a:lnTo>
                  <a:lnTo>
                    <a:pt x="124" y="94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7" y="98"/>
                  </a:lnTo>
                  <a:lnTo>
                    <a:pt x="128" y="100"/>
                  </a:lnTo>
                  <a:lnTo>
                    <a:pt x="130" y="103"/>
                  </a:lnTo>
                  <a:lnTo>
                    <a:pt x="131" y="106"/>
                  </a:lnTo>
                  <a:lnTo>
                    <a:pt x="133" y="109"/>
                  </a:lnTo>
                  <a:lnTo>
                    <a:pt x="135" y="113"/>
                  </a:lnTo>
                  <a:lnTo>
                    <a:pt x="137" y="118"/>
                  </a:lnTo>
                  <a:lnTo>
                    <a:pt x="140" y="123"/>
                  </a:lnTo>
                  <a:lnTo>
                    <a:pt x="149" y="120"/>
                  </a:lnTo>
                  <a:lnTo>
                    <a:pt x="157" y="116"/>
                  </a:lnTo>
                  <a:lnTo>
                    <a:pt x="165" y="112"/>
                  </a:lnTo>
                  <a:lnTo>
                    <a:pt x="169" y="110"/>
                  </a:lnTo>
                  <a:lnTo>
                    <a:pt x="172" y="107"/>
                  </a:lnTo>
                  <a:lnTo>
                    <a:pt x="177" y="102"/>
                  </a:lnTo>
                  <a:lnTo>
                    <a:pt x="180" y="97"/>
                  </a:lnTo>
                  <a:lnTo>
                    <a:pt x="183" y="92"/>
                  </a:lnTo>
                  <a:lnTo>
                    <a:pt x="185" y="87"/>
                  </a:lnTo>
                  <a:lnTo>
                    <a:pt x="186" y="83"/>
                  </a:lnTo>
                  <a:lnTo>
                    <a:pt x="187" y="79"/>
                  </a:lnTo>
                  <a:lnTo>
                    <a:pt x="188" y="76"/>
                  </a:lnTo>
                  <a:lnTo>
                    <a:pt x="188" y="74"/>
                  </a:lnTo>
                  <a:lnTo>
                    <a:pt x="189" y="73"/>
                  </a:lnTo>
                  <a:lnTo>
                    <a:pt x="189" y="74"/>
                  </a:lnTo>
                  <a:lnTo>
                    <a:pt x="189" y="76"/>
                  </a:lnTo>
                  <a:lnTo>
                    <a:pt x="189" y="77"/>
                  </a:lnTo>
                  <a:lnTo>
                    <a:pt x="190" y="79"/>
                  </a:lnTo>
                  <a:lnTo>
                    <a:pt x="190" y="82"/>
                  </a:lnTo>
                  <a:lnTo>
                    <a:pt x="190" y="85"/>
                  </a:lnTo>
                  <a:lnTo>
                    <a:pt x="191" y="89"/>
                  </a:lnTo>
                  <a:lnTo>
                    <a:pt x="192" y="93"/>
                  </a:lnTo>
                  <a:lnTo>
                    <a:pt x="193" y="97"/>
                  </a:lnTo>
                  <a:lnTo>
                    <a:pt x="194" y="103"/>
                  </a:lnTo>
                  <a:lnTo>
                    <a:pt x="195" y="109"/>
                  </a:lnTo>
                  <a:lnTo>
                    <a:pt x="196" y="115"/>
                  </a:lnTo>
                  <a:lnTo>
                    <a:pt x="200" y="109"/>
                  </a:lnTo>
                  <a:lnTo>
                    <a:pt x="203" y="102"/>
                  </a:lnTo>
                  <a:lnTo>
                    <a:pt x="206" y="95"/>
                  </a:lnTo>
                  <a:lnTo>
                    <a:pt x="209" y="88"/>
                  </a:lnTo>
                  <a:lnTo>
                    <a:pt x="213" y="81"/>
                  </a:lnTo>
                  <a:lnTo>
                    <a:pt x="217" y="75"/>
                  </a:lnTo>
                  <a:lnTo>
                    <a:pt x="219" y="73"/>
                  </a:lnTo>
                  <a:lnTo>
                    <a:pt x="222" y="70"/>
                  </a:lnTo>
                  <a:lnTo>
                    <a:pt x="225" y="69"/>
                  </a:lnTo>
                  <a:lnTo>
                    <a:pt x="228" y="67"/>
                  </a:lnTo>
                  <a:lnTo>
                    <a:pt x="231" y="66"/>
                  </a:lnTo>
                  <a:lnTo>
                    <a:pt x="235" y="66"/>
                  </a:lnTo>
                  <a:lnTo>
                    <a:pt x="239" y="66"/>
                  </a:lnTo>
                  <a:lnTo>
                    <a:pt x="242" y="67"/>
                  </a:lnTo>
                  <a:lnTo>
                    <a:pt x="246" y="68"/>
                  </a:lnTo>
                  <a:lnTo>
                    <a:pt x="251" y="69"/>
                  </a:lnTo>
                  <a:lnTo>
                    <a:pt x="258" y="73"/>
                  </a:lnTo>
                  <a:lnTo>
                    <a:pt x="266" y="77"/>
                  </a:lnTo>
                  <a:lnTo>
                    <a:pt x="271" y="80"/>
                  </a:lnTo>
                  <a:lnTo>
                    <a:pt x="273" y="81"/>
                  </a:lnTo>
                  <a:lnTo>
                    <a:pt x="275" y="82"/>
                  </a:lnTo>
                  <a:lnTo>
                    <a:pt x="276" y="83"/>
                  </a:lnTo>
                  <a:lnTo>
                    <a:pt x="284" y="78"/>
                  </a:lnTo>
                  <a:lnTo>
                    <a:pt x="290" y="74"/>
                  </a:lnTo>
                  <a:lnTo>
                    <a:pt x="295" y="70"/>
                  </a:lnTo>
                  <a:lnTo>
                    <a:pt x="299" y="67"/>
                  </a:lnTo>
                  <a:lnTo>
                    <a:pt x="302" y="65"/>
                  </a:lnTo>
                  <a:lnTo>
                    <a:pt x="305" y="63"/>
                  </a:lnTo>
                  <a:lnTo>
                    <a:pt x="307" y="62"/>
                  </a:lnTo>
                  <a:lnTo>
                    <a:pt x="307" y="61"/>
                  </a:lnTo>
                  <a:lnTo>
                    <a:pt x="308" y="61"/>
                  </a:lnTo>
                  <a:lnTo>
                    <a:pt x="307" y="61"/>
                  </a:lnTo>
                  <a:lnTo>
                    <a:pt x="306" y="62"/>
                  </a:lnTo>
                  <a:lnTo>
                    <a:pt x="304" y="64"/>
                  </a:lnTo>
                  <a:lnTo>
                    <a:pt x="300" y="67"/>
                  </a:lnTo>
                  <a:lnTo>
                    <a:pt x="297" y="70"/>
                  </a:lnTo>
                  <a:lnTo>
                    <a:pt x="294" y="74"/>
                  </a:lnTo>
                  <a:lnTo>
                    <a:pt x="292" y="78"/>
                  </a:lnTo>
                  <a:lnTo>
                    <a:pt x="292" y="81"/>
                  </a:lnTo>
                  <a:lnTo>
                    <a:pt x="294" y="82"/>
                  </a:lnTo>
                  <a:lnTo>
                    <a:pt x="296" y="83"/>
                  </a:lnTo>
                  <a:lnTo>
                    <a:pt x="297" y="84"/>
                  </a:lnTo>
                  <a:lnTo>
                    <a:pt x="301" y="85"/>
                  </a:lnTo>
                  <a:lnTo>
                    <a:pt x="305" y="85"/>
                  </a:lnTo>
                  <a:lnTo>
                    <a:pt x="310" y="85"/>
                  </a:lnTo>
                  <a:lnTo>
                    <a:pt x="316" y="84"/>
                  </a:lnTo>
                  <a:lnTo>
                    <a:pt x="324" y="83"/>
                  </a:lnTo>
                  <a:lnTo>
                    <a:pt x="327" y="82"/>
                  </a:lnTo>
                  <a:lnTo>
                    <a:pt x="331" y="79"/>
                  </a:lnTo>
                  <a:lnTo>
                    <a:pt x="334" y="77"/>
                  </a:lnTo>
                  <a:lnTo>
                    <a:pt x="337" y="73"/>
                  </a:lnTo>
                  <a:lnTo>
                    <a:pt x="342" y="66"/>
                  </a:lnTo>
                  <a:lnTo>
                    <a:pt x="345" y="62"/>
                  </a:lnTo>
                  <a:lnTo>
                    <a:pt x="348" y="59"/>
                  </a:lnTo>
                  <a:lnTo>
                    <a:pt x="351" y="52"/>
                  </a:lnTo>
                  <a:lnTo>
                    <a:pt x="353" y="45"/>
                  </a:lnTo>
                  <a:lnTo>
                    <a:pt x="360" y="31"/>
                  </a:lnTo>
                  <a:lnTo>
                    <a:pt x="362" y="24"/>
                  </a:lnTo>
                  <a:lnTo>
                    <a:pt x="364" y="17"/>
                  </a:lnTo>
                  <a:lnTo>
                    <a:pt x="365" y="10"/>
                  </a:lnTo>
                  <a:lnTo>
                    <a:pt x="364" y="3"/>
                  </a:lnTo>
                  <a:lnTo>
                    <a:pt x="363" y="1"/>
                  </a:lnTo>
                  <a:lnTo>
                    <a:pt x="362" y="1"/>
                  </a:lnTo>
                  <a:lnTo>
                    <a:pt x="361" y="0"/>
                  </a:lnTo>
                  <a:lnTo>
                    <a:pt x="360" y="1"/>
                  </a:lnTo>
                  <a:lnTo>
                    <a:pt x="359" y="2"/>
                  </a:lnTo>
                  <a:lnTo>
                    <a:pt x="357" y="4"/>
                  </a:lnTo>
                  <a:lnTo>
                    <a:pt x="356" y="6"/>
                  </a:lnTo>
                  <a:lnTo>
                    <a:pt x="354" y="8"/>
                  </a:lnTo>
                  <a:lnTo>
                    <a:pt x="351" y="14"/>
                  </a:lnTo>
                  <a:lnTo>
                    <a:pt x="347" y="19"/>
                  </a:lnTo>
                  <a:lnTo>
                    <a:pt x="344" y="23"/>
                  </a:lnTo>
                  <a:lnTo>
                    <a:pt x="342" y="25"/>
                  </a:lnTo>
                  <a:lnTo>
                    <a:pt x="340" y="27"/>
                  </a:lnTo>
                  <a:lnTo>
                    <a:pt x="335" y="31"/>
                  </a:lnTo>
                  <a:lnTo>
                    <a:pt x="331" y="34"/>
                  </a:lnTo>
                  <a:lnTo>
                    <a:pt x="326" y="37"/>
                  </a:lnTo>
                  <a:lnTo>
                    <a:pt x="323" y="39"/>
                  </a:lnTo>
                  <a:lnTo>
                    <a:pt x="319" y="41"/>
                  </a:lnTo>
                  <a:lnTo>
                    <a:pt x="316" y="43"/>
                  </a:lnTo>
                  <a:lnTo>
                    <a:pt x="309" y="45"/>
                  </a:lnTo>
                  <a:lnTo>
                    <a:pt x="302" y="47"/>
                  </a:lnTo>
                  <a:lnTo>
                    <a:pt x="293" y="47"/>
                  </a:lnTo>
                  <a:lnTo>
                    <a:pt x="288" y="48"/>
                  </a:lnTo>
                  <a:lnTo>
                    <a:pt x="282" y="49"/>
                  </a:lnTo>
                  <a:lnTo>
                    <a:pt x="276" y="50"/>
                  </a:lnTo>
                  <a:lnTo>
                    <a:pt x="268" y="51"/>
                  </a:lnTo>
                  <a:lnTo>
                    <a:pt x="272" y="57"/>
                  </a:lnTo>
                  <a:lnTo>
                    <a:pt x="275" y="62"/>
                  </a:lnTo>
                  <a:lnTo>
                    <a:pt x="277" y="66"/>
                  </a:lnTo>
                  <a:lnTo>
                    <a:pt x="279" y="69"/>
                  </a:lnTo>
                  <a:lnTo>
                    <a:pt x="281" y="72"/>
                  </a:lnTo>
                  <a:lnTo>
                    <a:pt x="282" y="74"/>
                  </a:lnTo>
                  <a:lnTo>
                    <a:pt x="284" y="76"/>
                  </a:lnTo>
                  <a:lnTo>
                    <a:pt x="284" y="77"/>
                  </a:lnTo>
                  <a:lnTo>
                    <a:pt x="284" y="78"/>
                  </a:lnTo>
                  <a:lnTo>
                    <a:pt x="284" y="77"/>
                  </a:lnTo>
                  <a:lnTo>
                    <a:pt x="284" y="76"/>
                  </a:lnTo>
                  <a:lnTo>
                    <a:pt x="284" y="74"/>
                  </a:lnTo>
                  <a:lnTo>
                    <a:pt x="282" y="71"/>
                  </a:lnTo>
                  <a:lnTo>
                    <a:pt x="282" y="67"/>
                  </a:lnTo>
                  <a:lnTo>
                    <a:pt x="282" y="63"/>
                  </a:lnTo>
                  <a:lnTo>
                    <a:pt x="282" y="58"/>
                  </a:lnTo>
                  <a:lnTo>
                    <a:pt x="284" y="53"/>
                  </a:lnTo>
                  <a:lnTo>
                    <a:pt x="287" y="49"/>
                  </a:lnTo>
                  <a:lnTo>
                    <a:pt x="292" y="46"/>
                  </a:lnTo>
                  <a:lnTo>
                    <a:pt x="295" y="45"/>
                  </a:lnTo>
                  <a:lnTo>
                    <a:pt x="299" y="44"/>
                  </a:lnTo>
                  <a:lnTo>
                    <a:pt x="303" y="43"/>
                  </a:lnTo>
                  <a:lnTo>
                    <a:pt x="308" y="43"/>
                  </a:lnTo>
                  <a:lnTo>
                    <a:pt x="310" y="43"/>
                  </a:lnTo>
                  <a:lnTo>
                    <a:pt x="312" y="44"/>
                  </a:lnTo>
                  <a:lnTo>
                    <a:pt x="314" y="45"/>
                  </a:lnTo>
                  <a:lnTo>
                    <a:pt x="315" y="47"/>
                  </a:lnTo>
                  <a:lnTo>
                    <a:pt x="317" y="50"/>
                  </a:lnTo>
                  <a:lnTo>
                    <a:pt x="319" y="55"/>
                  </a:lnTo>
                  <a:lnTo>
                    <a:pt x="320" y="60"/>
                  </a:lnTo>
                  <a:lnTo>
                    <a:pt x="321" y="65"/>
                  </a:lnTo>
                  <a:lnTo>
                    <a:pt x="322" y="70"/>
                  </a:lnTo>
                  <a:lnTo>
                    <a:pt x="324" y="75"/>
                  </a:lnTo>
                  <a:lnTo>
                    <a:pt x="326" y="59"/>
                  </a:lnTo>
                  <a:lnTo>
                    <a:pt x="329" y="43"/>
                  </a:lnTo>
                  <a:lnTo>
                    <a:pt x="331" y="27"/>
                  </a:lnTo>
                  <a:lnTo>
                    <a:pt x="332" y="11"/>
                  </a:lnTo>
                  <a:lnTo>
                    <a:pt x="332" y="10"/>
                  </a:lnTo>
                  <a:lnTo>
                    <a:pt x="332" y="9"/>
                  </a:lnTo>
                  <a:lnTo>
                    <a:pt x="331" y="10"/>
                  </a:lnTo>
                  <a:lnTo>
                    <a:pt x="331" y="12"/>
                  </a:lnTo>
                  <a:lnTo>
                    <a:pt x="331" y="13"/>
                  </a:lnTo>
                  <a:lnTo>
                    <a:pt x="329" y="17"/>
                  </a:lnTo>
                  <a:lnTo>
                    <a:pt x="328" y="22"/>
                  </a:lnTo>
                  <a:lnTo>
                    <a:pt x="327" y="27"/>
                  </a:lnTo>
                  <a:lnTo>
                    <a:pt x="326" y="31"/>
                  </a:lnTo>
                  <a:lnTo>
                    <a:pt x="324" y="33"/>
                  </a:lnTo>
                  <a:lnTo>
                    <a:pt x="324" y="35"/>
                  </a:lnTo>
                  <a:lnTo>
                    <a:pt x="322" y="38"/>
                  </a:lnTo>
                  <a:lnTo>
                    <a:pt x="319" y="42"/>
                  </a:lnTo>
                  <a:lnTo>
                    <a:pt x="312" y="48"/>
                  </a:lnTo>
                  <a:lnTo>
                    <a:pt x="309" y="51"/>
                  </a:lnTo>
                  <a:lnTo>
                    <a:pt x="307" y="54"/>
                  </a:lnTo>
                  <a:lnTo>
                    <a:pt x="307" y="56"/>
                  </a:lnTo>
                  <a:lnTo>
                    <a:pt x="308" y="59"/>
                  </a:lnTo>
                  <a:lnTo>
                    <a:pt x="310" y="60"/>
                  </a:lnTo>
                  <a:lnTo>
                    <a:pt x="311" y="61"/>
                  </a:lnTo>
                  <a:lnTo>
                    <a:pt x="313" y="62"/>
                  </a:lnTo>
                  <a:lnTo>
                    <a:pt x="315" y="62"/>
                  </a:lnTo>
                  <a:lnTo>
                    <a:pt x="319" y="61"/>
                  </a:lnTo>
                  <a:lnTo>
                    <a:pt x="323" y="59"/>
                  </a:lnTo>
                  <a:lnTo>
                    <a:pt x="327" y="57"/>
                  </a:lnTo>
                  <a:lnTo>
                    <a:pt x="331" y="55"/>
                  </a:lnTo>
                  <a:lnTo>
                    <a:pt x="336" y="53"/>
                  </a:lnTo>
                  <a:lnTo>
                    <a:pt x="340" y="51"/>
                  </a:lnTo>
                  <a:lnTo>
                    <a:pt x="336" y="54"/>
                  </a:lnTo>
                  <a:lnTo>
                    <a:pt x="332" y="58"/>
                  </a:lnTo>
                  <a:lnTo>
                    <a:pt x="329" y="62"/>
                  </a:lnTo>
                  <a:lnTo>
                    <a:pt x="325" y="66"/>
                  </a:lnTo>
                  <a:lnTo>
                    <a:pt x="321" y="69"/>
                  </a:lnTo>
                  <a:lnTo>
                    <a:pt x="317" y="72"/>
                  </a:lnTo>
                  <a:lnTo>
                    <a:pt x="313" y="74"/>
                  </a:lnTo>
                  <a:lnTo>
                    <a:pt x="311" y="75"/>
                  </a:lnTo>
                  <a:lnTo>
                    <a:pt x="308" y="75"/>
                  </a:lnTo>
                  <a:lnTo>
                    <a:pt x="306" y="75"/>
                  </a:lnTo>
                  <a:lnTo>
                    <a:pt x="305" y="74"/>
                  </a:lnTo>
                  <a:lnTo>
                    <a:pt x="304" y="73"/>
                  </a:lnTo>
                  <a:lnTo>
                    <a:pt x="302" y="71"/>
                  </a:lnTo>
                  <a:lnTo>
                    <a:pt x="301" y="67"/>
                  </a:lnTo>
                  <a:lnTo>
                    <a:pt x="300" y="63"/>
                  </a:lnTo>
                  <a:lnTo>
                    <a:pt x="299" y="59"/>
                  </a:lnTo>
                  <a:lnTo>
                    <a:pt x="297" y="55"/>
                  </a:lnTo>
                  <a:lnTo>
                    <a:pt x="296" y="53"/>
                  </a:lnTo>
                  <a:lnTo>
                    <a:pt x="295" y="52"/>
                  </a:lnTo>
                  <a:lnTo>
                    <a:pt x="294" y="51"/>
                  </a:lnTo>
                  <a:lnTo>
                    <a:pt x="292" y="51"/>
                  </a:lnTo>
                  <a:lnTo>
                    <a:pt x="289" y="51"/>
                  </a:lnTo>
                  <a:lnTo>
                    <a:pt x="287" y="52"/>
                  </a:lnTo>
                  <a:lnTo>
                    <a:pt x="283" y="54"/>
                  </a:lnTo>
                  <a:lnTo>
                    <a:pt x="279" y="57"/>
                  </a:lnTo>
                  <a:lnTo>
                    <a:pt x="276" y="60"/>
                  </a:lnTo>
                  <a:lnTo>
                    <a:pt x="272" y="64"/>
                  </a:lnTo>
                  <a:lnTo>
                    <a:pt x="268" y="68"/>
                  </a:lnTo>
                  <a:lnTo>
                    <a:pt x="264" y="72"/>
                  </a:lnTo>
                  <a:lnTo>
                    <a:pt x="260" y="75"/>
                  </a:lnTo>
                  <a:lnTo>
                    <a:pt x="258" y="70"/>
                  </a:lnTo>
                  <a:lnTo>
                    <a:pt x="257" y="64"/>
                  </a:lnTo>
                  <a:lnTo>
                    <a:pt x="256" y="58"/>
                  </a:lnTo>
                  <a:lnTo>
                    <a:pt x="255" y="52"/>
                  </a:lnTo>
                  <a:lnTo>
                    <a:pt x="254" y="47"/>
                  </a:lnTo>
                  <a:lnTo>
                    <a:pt x="251" y="42"/>
                  </a:lnTo>
                  <a:lnTo>
                    <a:pt x="249" y="38"/>
                  </a:lnTo>
                  <a:lnTo>
                    <a:pt x="247" y="36"/>
                  </a:lnTo>
                  <a:lnTo>
                    <a:pt x="244" y="35"/>
                  </a:lnTo>
                  <a:lnTo>
                    <a:pt x="239" y="33"/>
                  </a:lnTo>
                  <a:lnTo>
                    <a:pt x="234" y="33"/>
                  </a:lnTo>
                  <a:lnTo>
                    <a:pt x="229" y="33"/>
                  </a:lnTo>
                  <a:lnTo>
                    <a:pt x="225" y="34"/>
                  </a:lnTo>
                  <a:lnTo>
                    <a:pt x="220" y="36"/>
                  </a:lnTo>
                  <a:lnTo>
                    <a:pt x="217" y="38"/>
                  </a:lnTo>
                  <a:lnTo>
                    <a:pt x="213" y="41"/>
                  </a:lnTo>
                  <a:lnTo>
                    <a:pt x="209" y="45"/>
                  </a:lnTo>
                  <a:lnTo>
                    <a:pt x="203" y="52"/>
                  </a:lnTo>
                  <a:lnTo>
                    <a:pt x="197" y="61"/>
                  </a:lnTo>
                  <a:lnTo>
                    <a:pt x="192" y="68"/>
                  </a:lnTo>
                  <a:lnTo>
                    <a:pt x="190" y="72"/>
                  </a:lnTo>
                  <a:lnTo>
                    <a:pt x="188" y="75"/>
                  </a:lnTo>
                  <a:lnTo>
                    <a:pt x="176" y="71"/>
                  </a:lnTo>
                  <a:lnTo>
                    <a:pt x="166" y="68"/>
                  </a:lnTo>
                  <a:lnTo>
                    <a:pt x="162" y="66"/>
                  </a:lnTo>
                  <a:lnTo>
                    <a:pt x="157" y="66"/>
                  </a:lnTo>
                  <a:lnTo>
                    <a:pt x="153" y="65"/>
                  </a:lnTo>
                  <a:lnTo>
                    <a:pt x="148" y="65"/>
                  </a:lnTo>
                  <a:lnTo>
                    <a:pt x="144" y="65"/>
                  </a:lnTo>
                  <a:lnTo>
                    <a:pt x="139" y="66"/>
                  </a:lnTo>
                  <a:lnTo>
                    <a:pt x="134" y="67"/>
                  </a:lnTo>
                  <a:lnTo>
                    <a:pt x="128" y="69"/>
                  </a:lnTo>
                  <a:lnTo>
                    <a:pt x="122" y="71"/>
                  </a:lnTo>
                  <a:lnTo>
                    <a:pt x="115" y="75"/>
                  </a:lnTo>
                  <a:lnTo>
                    <a:pt x="108" y="78"/>
                  </a:lnTo>
                  <a:lnTo>
                    <a:pt x="100" y="83"/>
                  </a:lnTo>
                  <a:lnTo>
                    <a:pt x="98" y="84"/>
                  </a:lnTo>
                  <a:lnTo>
                    <a:pt x="97" y="86"/>
                  </a:lnTo>
                  <a:lnTo>
                    <a:pt x="95" y="88"/>
                  </a:lnTo>
                  <a:lnTo>
                    <a:pt x="95" y="91"/>
                  </a:lnTo>
                  <a:lnTo>
                    <a:pt x="93" y="96"/>
                  </a:lnTo>
                  <a:lnTo>
                    <a:pt x="93" y="101"/>
                  </a:lnTo>
                  <a:lnTo>
                    <a:pt x="92" y="107"/>
                  </a:lnTo>
                  <a:lnTo>
                    <a:pt x="91" y="109"/>
                  </a:lnTo>
                  <a:lnTo>
                    <a:pt x="90" y="111"/>
                  </a:lnTo>
                  <a:lnTo>
                    <a:pt x="89" y="113"/>
                  </a:lnTo>
                  <a:lnTo>
                    <a:pt x="88" y="114"/>
                  </a:lnTo>
                  <a:lnTo>
                    <a:pt x="86" y="115"/>
                  </a:lnTo>
                  <a:lnTo>
                    <a:pt x="84" y="115"/>
                  </a:lnTo>
                  <a:lnTo>
                    <a:pt x="82" y="115"/>
                  </a:lnTo>
                  <a:lnTo>
                    <a:pt x="81" y="114"/>
                  </a:lnTo>
                  <a:lnTo>
                    <a:pt x="80" y="113"/>
                  </a:lnTo>
                  <a:lnTo>
                    <a:pt x="80" y="112"/>
                  </a:lnTo>
                  <a:lnTo>
                    <a:pt x="81" y="108"/>
                  </a:lnTo>
                  <a:lnTo>
                    <a:pt x="83" y="103"/>
                  </a:lnTo>
                  <a:lnTo>
                    <a:pt x="85" y="98"/>
                  </a:lnTo>
                  <a:lnTo>
                    <a:pt x="88" y="93"/>
                  </a:lnTo>
                  <a:lnTo>
                    <a:pt x="90" y="88"/>
                  </a:lnTo>
                  <a:lnTo>
                    <a:pt x="92" y="83"/>
                  </a:lnTo>
                  <a:lnTo>
                    <a:pt x="95" y="88"/>
                  </a:lnTo>
                  <a:lnTo>
                    <a:pt x="97" y="93"/>
                  </a:lnTo>
                  <a:lnTo>
                    <a:pt x="100" y="97"/>
                  </a:lnTo>
                  <a:lnTo>
                    <a:pt x="102" y="103"/>
                  </a:lnTo>
                  <a:lnTo>
                    <a:pt x="105" y="107"/>
                  </a:lnTo>
                  <a:lnTo>
                    <a:pt x="108" y="111"/>
                  </a:lnTo>
                  <a:lnTo>
                    <a:pt x="112" y="113"/>
                  </a:lnTo>
                  <a:lnTo>
                    <a:pt x="114" y="114"/>
                  </a:lnTo>
                  <a:lnTo>
                    <a:pt x="116" y="115"/>
                  </a:lnTo>
                  <a:lnTo>
                    <a:pt x="129" y="117"/>
                  </a:lnTo>
                  <a:lnTo>
                    <a:pt x="139" y="118"/>
                  </a:lnTo>
                  <a:lnTo>
                    <a:pt x="149" y="119"/>
                  </a:lnTo>
                  <a:lnTo>
                    <a:pt x="157" y="119"/>
                  </a:lnTo>
                  <a:lnTo>
                    <a:pt x="164" y="119"/>
                  </a:lnTo>
                  <a:lnTo>
                    <a:pt x="169" y="117"/>
                  </a:lnTo>
                  <a:lnTo>
                    <a:pt x="174" y="116"/>
                  </a:lnTo>
                  <a:lnTo>
                    <a:pt x="178" y="113"/>
                  </a:lnTo>
                  <a:lnTo>
                    <a:pt x="181" y="110"/>
                  </a:lnTo>
                  <a:lnTo>
                    <a:pt x="184" y="107"/>
                  </a:lnTo>
                  <a:lnTo>
                    <a:pt x="186" y="103"/>
                  </a:lnTo>
                  <a:lnTo>
                    <a:pt x="189" y="99"/>
                  </a:lnTo>
                  <a:lnTo>
                    <a:pt x="190" y="94"/>
                  </a:lnTo>
                  <a:lnTo>
                    <a:pt x="192" y="88"/>
                  </a:lnTo>
                  <a:lnTo>
                    <a:pt x="194" y="82"/>
                  </a:lnTo>
                  <a:lnTo>
                    <a:pt x="196" y="75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5" name="Line 8"/>
            <p:cNvSpPr>
              <a:spLocks noChangeShapeType="1"/>
            </p:cNvSpPr>
            <p:nvPr/>
          </p:nvSpPr>
          <p:spPr bwMode="auto">
            <a:xfrm>
              <a:off x="2592" y="576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174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414338"/>
            <a:ext cx="5048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5" name="Freeform 10"/>
          <p:cNvSpPr>
            <a:spLocks/>
          </p:cNvSpPr>
          <p:nvPr/>
        </p:nvSpPr>
        <p:spPr bwMode="auto">
          <a:xfrm>
            <a:off x="381000" y="1219200"/>
            <a:ext cx="439738" cy="363538"/>
          </a:xfrm>
          <a:custGeom>
            <a:avLst/>
            <a:gdLst>
              <a:gd name="T0" fmla="*/ 2147483646 w 277"/>
              <a:gd name="T1" fmla="*/ 2147483646 h 229"/>
              <a:gd name="T2" fmla="*/ 2147483646 w 277"/>
              <a:gd name="T3" fmla="*/ 2147483646 h 229"/>
              <a:gd name="T4" fmla="*/ 2147483646 w 277"/>
              <a:gd name="T5" fmla="*/ 2147483646 h 229"/>
              <a:gd name="T6" fmla="*/ 2147483646 w 277"/>
              <a:gd name="T7" fmla="*/ 2147483646 h 229"/>
              <a:gd name="T8" fmla="*/ 2147483646 w 277"/>
              <a:gd name="T9" fmla="*/ 2147483646 h 229"/>
              <a:gd name="T10" fmla="*/ 2147483646 w 277"/>
              <a:gd name="T11" fmla="*/ 2147483646 h 229"/>
              <a:gd name="T12" fmla="*/ 2147483646 w 277"/>
              <a:gd name="T13" fmla="*/ 2147483646 h 229"/>
              <a:gd name="T14" fmla="*/ 2147483646 w 277"/>
              <a:gd name="T15" fmla="*/ 2147483646 h 229"/>
              <a:gd name="T16" fmla="*/ 2147483646 w 277"/>
              <a:gd name="T17" fmla="*/ 2147483646 h 229"/>
              <a:gd name="T18" fmla="*/ 2147483646 w 277"/>
              <a:gd name="T19" fmla="*/ 2147483646 h 229"/>
              <a:gd name="T20" fmla="*/ 2147483646 w 277"/>
              <a:gd name="T21" fmla="*/ 2147483646 h 229"/>
              <a:gd name="T22" fmla="*/ 2147483646 w 277"/>
              <a:gd name="T23" fmla="*/ 2147483646 h 229"/>
              <a:gd name="T24" fmla="*/ 2147483646 w 277"/>
              <a:gd name="T25" fmla="*/ 2147483646 h 229"/>
              <a:gd name="T26" fmla="*/ 2147483646 w 277"/>
              <a:gd name="T27" fmla="*/ 2147483646 h 229"/>
              <a:gd name="T28" fmla="*/ 2147483646 w 277"/>
              <a:gd name="T29" fmla="*/ 2147483646 h 229"/>
              <a:gd name="T30" fmla="*/ 2147483646 w 277"/>
              <a:gd name="T31" fmla="*/ 2147483646 h 229"/>
              <a:gd name="T32" fmla="*/ 2147483646 w 277"/>
              <a:gd name="T33" fmla="*/ 2147483646 h 229"/>
              <a:gd name="T34" fmla="*/ 2147483646 w 277"/>
              <a:gd name="T35" fmla="*/ 2147483646 h 229"/>
              <a:gd name="T36" fmla="*/ 2147483646 w 277"/>
              <a:gd name="T37" fmla="*/ 2147483646 h 229"/>
              <a:gd name="T38" fmla="*/ 2147483646 w 277"/>
              <a:gd name="T39" fmla="*/ 2147483646 h 229"/>
              <a:gd name="T40" fmla="*/ 2147483646 w 277"/>
              <a:gd name="T41" fmla="*/ 2147483646 h 229"/>
              <a:gd name="T42" fmla="*/ 2147483646 w 277"/>
              <a:gd name="T43" fmla="*/ 2147483646 h 229"/>
              <a:gd name="T44" fmla="*/ 2147483646 w 277"/>
              <a:gd name="T45" fmla="*/ 2147483646 h 229"/>
              <a:gd name="T46" fmla="*/ 2147483646 w 277"/>
              <a:gd name="T47" fmla="*/ 2147483646 h 229"/>
              <a:gd name="T48" fmla="*/ 2147483646 w 277"/>
              <a:gd name="T49" fmla="*/ 2147483646 h 229"/>
              <a:gd name="T50" fmla="*/ 2147483646 w 277"/>
              <a:gd name="T51" fmla="*/ 2147483646 h 229"/>
              <a:gd name="T52" fmla="*/ 2147483646 w 277"/>
              <a:gd name="T53" fmla="*/ 2147483646 h 229"/>
              <a:gd name="T54" fmla="*/ 2147483646 w 277"/>
              <a:gd name="T55" fmla="*/ 2147483646 h 229"/>
              <a:gd name="T56" fmla="*/ 2147483646 w 277"/>
              <a:gd name="T57" fmla="*/ 2147483646 h 229"/>
              <a:gd name="T58" fmla="*/ 2147483646 w 277"/>
              <a:gd name="T59" fmla="*/ 2147483646 h 229"/>
              <a:gd name="T60" fmla="*/ 2147483646 w 277"/>
              <a:gd name="T61" fmla="*/ 2147483646 h 229"/>
              <a:gd name="T62" fmla="*/ 2147483646 w 277"/>
              <a:gd name="T63" fmla="*/ 2147483646 h 229"/>
              <a:gd name="T64" fmla="*/ 2147483646 w 277"/>
              <a:gd name="T65" fmla="*/ 2147483646 h 229"/>
              <a:gd name="T66" fmla="*/ 2147483646 w 277"/>
              <a:gd name="T67" fmla="*/ 2147483646 h 229"/>
              <a:gd name="T68" fmla="*/ 2147483646 w 277"/>
              <a:gd name="T69" fmla="*/ 2147483646 h 229"/>
              <a:gd name="T70" fmla="*/ 2147483646 w 277"/>
              <a:gd name="T71" fmla="*/ 2147483646 h 229"/>
              <a:gd name="T72" fmla="*/ 2147483646 w 277"/>
              <a:gd name="T73" fmla="*/ 2147483646 h 229"/>
              <a:gd name="T74" fmla="*/ 2147483646 w 277"/>
              <a:gd name="T75" fmla="*/ 2147483646 h 229"/>
              <a:gd name="T76" fmla="*/ 2147483646 w 277"/>
              <a:gd name="T77" fmla="*/ 2147483646 h 229"/>
              <a:gd name="T78" fmla="*/ 2147483646 w 277"/>
              <a:gd name="T79" fmla="*/ 2147483646 h 229"/>
              <a:gd name="T80" fmla="*/ 2147483646 w 277"/>
              <a:gd name="T81" fmla="*/ 2147483646 h 229"/>
              <a:gd name="T82" fmla="*/ 2147483646 w 277"/>
              <a:gd name="T83" fmla="*/ 2147483646 h 229"/>
              <a:gd name="T84" fmla="*/ 2147483646 w 277"/>
              <a:gd name="T85" fmla="*/ 2147483646 h 229"/>
              <a:gd name="T86" fmla="*/ 2147483646 w 277"/>
              <a:gd name="T87" fmla="*/ 2147483646 h 229"/>
              <a:gd name="T88" fmla="*/ 2147483646 w 277"/>
              <a:gd name="T89" fmla="*/ 2147483646 h 229"/>
              <a:gd name="T90" fmla="*/ 2147483646 w 277"/>
              <a:gd name="T91" fmla="*/ 2147483646 h 229"/>
              <a:gd name="T92" fmla="*/ 2147483646 w 277"/>
              <a:gd name="T93" fmla="*/ 2147483646 h 229"/>
              <a:gd name="T94" fmla="*/ 2147483646 w 277"/>
              <a:gd name="T95" fmla="*/ 2147483646 h 229"/>
              <a:gd name="T96" fmla="*/ 2147483646 w 277"/>
              <a:gd name="T97" fmla="*/ 2147483646 h 229"/>
              <a:gd name="T98" fmla="*/ 2147483646 w 277"/>
              <a:gd name="T99" fmla="*/ 2147483646 h 229"/>
              <a:gd name="T100" fmla="*/ 2147483646 w 277"/>
              <a:gd name="T101" fmla="*/ 2147483646 h 229"/>
              <a:gd name="T102" fmla="*/ 2147483646 w 277"/>
              <a:gd name="T103" fmla="*/ 2147483646 h 229"/>
              <a:gd name="T104" fmla="*/ 2147483646 w 277"/>
              <a:gd name="T105" fmla="*/ 2147483646 h 229"/>
              <a:gd name="T106" fmla="*/ 2147483646 w 277"/>
              <a:gd name="T107" fmla="*/ 2147483646 h 229"/>
              <a:gd name="T108" fmla="*/ 2147483646 w 277"/>
              <a:gd name="T109" fmla="*/ 2147483646 h 229"/>
              <a:gd name="T110" fmla="*/ 2147483646 w 277"/>
              <a:gd name="T111" fmla="*/ 2147483646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77" h="229">
                <a:moveTo>
                  <a:pt x="8" y="224"/>
                </a:moveTo>
                <a:lnTo>
                  <a:pt x="13" y="220"/>
                </a:lnTo>
                <a:lnTo>
                  <a:pt x="17" y="218"/>
                </a:lnTo>
                <a:lnTo>
                  <a:pt x="23" y="211"/>
                </a:lnTo>
                <a:lnTo>
                  <a:pt x="28" y="205"/>
                </a:lnTo>
                <a:lnTo>
                  <a:pt x="32" y="199"/>
                </a:lnTo>
                <a:lnTo>
                  <a:pt x="35" y="193"/>
                </a:lnTo>
                <a:lnTo>
                  <a:pt x="37" y="187"/>
                </a:lnTo>
                <a:lnTo>
                  <a:pt x="40" y="174"/>
                </a:lnTo>
                <a:lnTo>
                  <a:pt x="42" y="168"/>
                </a:lnTo>
                <a:lnTo>
                  <a:pt x="44" y="162"/>
                </a:lnTo>
                <a:lnTo>
                  <a:pt x="46" y="156"/>
                </a:lnTo>
                <a:lnTo>
                  <a:pt x="50" y="149"/>
                </a:lnTo>
                <a:lnTo>
                  <a:pt x="55" y="142"/>
                </a:lnTo>
                <a:lnTo>
                  <a:pt x="61" y="135"/>
                </a:lnTo>
                <a:lnTo>
                  <a:pt x="65" y="131"/>
                </a:lnTo>
                <a:lnTo>
                  <a:pt x="69" y="127"/>
                </a:lnTo>
                <a:lnTo>
                  <a:pt x="75" y="124"/>
                </a:lnTo>
                <a:lnTo>
                  <a:pt x="80" y="120"/>
                </a:lnTo>
                <a:lnTo>
                  <a:pt x="82" y="107"/>
                </a:lnTo>
                <a:lnTo>
                  <a:pt x="83" y="96"/>
                </a:lnTo>
                <a:lnTo>
                  <a:pt x="84" y="86"/>
                </a:lnTo>
                <a:lnTo>
                  <a:pt x="85" y="77"/>
                </a:lnTo>
                <a:lnTo>
                  <a:pt x="85" y="70"/>
                </a:lnTo>
                <a:lnTo>
                  <a:pt x="86" y="64"/>
                </a:lnTo>
                <a:lnTo>
                  <a:pt x="88" y="59"/>
                </a:lnTo>
                <a:lnTo>
                  <a:pt x="90" y="56"/>
                </a:lnTo>
                <a:lnTo>
                  <a:pt x="92" y="53"/>
                </a:lnTo>
                <a:lnTo>
                  <a:pt x="95" y="52"/>
                </a:lnTo>
                <a:lnTo>
                  <a:pt x="100" y="52"/>
                </a:lnTo>
                <a:lnTo>
                  <a:pt x="105" y="52"/>
                </a:lnTo>
                <a:lnTo>
                  <a:pt x="112" y="54"/>
                </a:lnTo>
                <a:lnTo>
                  <a:pt x="121" y="57"/>
                </a:lnTo>
                <a:lnTo>
                  <a:pt x="126" y="58"/>
                </a:lnTo>
                <a:lnTo>
                  <a:pt x="132" y="60"/>
                </a:lnTo>
                <a:lnTo>
                  <a:pt x="137" y="62"/>
                </a:lnTo>
                <a:lnTo>
                  <a:pt x="144" y="64"/>
                </a:lnTo>
                <a:lnTo>
                  <a:pt x="146" y="67"/>
                </a:lnTo>
                <a:lnTo>
                  <a:pt x="147" y="71"/>
                </a:lnTo>
                <a:lnTo>
                  <a:pt x="150" y="79"/>
                </a:lnTo>
                <a:lnTo>
                  <a:pt x="152" y="83"/>
                </a:lnTo>
                <a:lnTo>
                  <a:pt x="154" y="86"/>
                </a:lnTo>
                <a:lnTo>
                  <a:pt x="157" y="87"/>
                </a:lnTo>
                <a:lnTo>
                  <a:pt x="160" y="88"/>
                </a:lnTo>
                <a:lnTo>
                  <a:pt x="161" y="88"/>
                </a:lnTo>
                <a:lnTo>
                  <a:pt x="162" y="87"/>
                </a:lnTo>
                <a:lnTo>
                  <a:pt x="163" y="86"/>
                </a:lnTo>
                <a:lnTo>
                  <a:pt x="163" y="83"/>
                </a:lnTo>
                <a:lnTo>
                  <a:pt x="163" y="79"/>
                </a:lnTo>
                <a:lnTo>
                  <a:pt x="162" y="74"/>
                </a:lnTo>
                <a:lnTo>
                  <a:pt x="160" y="70"/>
                </a:lnTo>
                <a:lnTo>
                  <a:pt x="159" y="67"/>
                </a:lnTo>
                <a:lnTo>
                  <a:pt x="157" y="66"/>
                </a:lnTo>
                <a:lnTo>
                  <a:pt x="156" y="65"/>
                </a:lnTo>
                <a:lnTo>
                  <a:pt x="155" y="64"/>
                </a:lnTo>
                <a:lnTo>
                  <a:pt x="153" y="64"/>
                </a:lnTo>
                <a:lnTo>
                  <a:pt x="152" y="64"/>
                </a:lnTo>
                <a:lnTo>
                  <a:pt x="147" y="69"/>
                </a:lnTo>
                <a:lnTo>
                  <a:pt x="143" y="74"/>
                </a:lnTo>
                <a:lnTo>
                  <a:pt x="140" y="80"/>
                </a:lnTo>
                <a:lnTo>
                  <a:pt x="138" y="86"/>
                </a:lnTo>
                <a:lnTo>
                  <a:pt x="133" y="99"/>
                </a:lnTo>
                <a:lnTo>
                  <a:pt x="131" y="106"/>
                </a:lnTo>
                <a:lnTo>
                  <a:pt x="128" y="112"/>
                </a:lnTo>
                <a:lnTo>
                  <a:pt x="127" y="107"/>
                </a:lnTo>
                <a:lnTo>
                  <a:pt x="127" y="101"/>
                </a:lnTo>
                <a:lnTo>
                  <a:pt x="127" y="90"/>
                </a:lnTo>
                <a:lnTo>
                  <a:pt x="126" y="85"/>
                </a:lnTo>
                <a:lnTo>
                  <a:pt x="126" y="80"/>
                </a:lnTo>
                <a:lnTo>
                  <a:pt x="123" y="75"/>
                </a:lnTo>
                <a:lnTo>
                  <a:pt x="120" y="72"/>
                </a:lnTo>
                <a:lnTo>
                  <a:pt x="116" y="70"/>
                </a:lnTo>
                <a:lnTo>
                  <a:pt x="112" y="69"/>
                </a:lnTo>
                <a:lnTo>
                  <a:pt x="108" y="70"/>
                </a:lnTo>
                <a:lnTo>
                  <a:pt x="104" y="71"/>
                </a:lnTo>
                <a:lnTo>
                  <a:pt x="100" y="73"/>
                </a:lnTo>
                <a:lnTo>
                  <a:pt x="95" y="75"/>
                </a:lnTo>
                <a:lnTo>
                  <a:pt x="88" y="80"/>
                </a:lnTo>
                <a:lnTo>
                  <a:pt x="82" y="85"/>
                </a:lnTo>
                <a:lnTo>
                  <a:pt x="77" y="91"/>
                </a:lnTo>
                <a:lnTo>
                  <a:pt x="67" y="103"/>
                </a:lnTo>
                <a:lnTo>
                  <a:pt x="58" y="116"/>
                </a:lnTo>
                <a:lnTo>
                  <a:pt x="48" y="128"/>
                </a:lnTo>
                <a:lnTo>
                  <a:pt x="46" y="140"/>
                </a:lnTo>
                <a:lnTo>
                  <a:pt x="44" y="151"/>
                </a:lnTo>
                <a:lnTo>
                  <a:pt x="42" y="161"/>
                </a:lnTo>
                <a:lnTo>
                  <a:pt x="40" y="170"/>
                </a:lnTo>
                <a:lnTo>
                  <a:pt x="38" y="179"/>
                </a:lnTo>
                <a:lnTo>
                  <a:pt x="36" y="187"/>
                </a:lnTo>
                <a:lnTo>
                  <a:pt x="35" y="193"/>
                </a:lnTo>
                <a:lnTo>
                  <a:pt x="34" y="199"/>
                </a:lnTo>
                <a:lnTo>
                  <a:pt x="33" y="205"/>
                </a:lnTo>
                <a:lnTo>
                  <a:pt x="32" y="209"/>
                </a:lnTo>
                <a:lnTo>
                  <a:pt x="31" y="213"/>
                </a:lnTo>
                <a:lnTo>
                  <a:pt x="31" y="217"/>
                </a:lnTo>
                <a:lnTo>
                  <a:pt x="31" y="220"/>
                </a:lnTo>
                <a:lnTo>
                  <a:pt x="32" y="222"/>
                </a:lnTo>
                <a:lnTo>
                  <a:pt x="33" y="224"/>
                </a:lnTo>
                <a:lnTo>
                  <a:pt x="34" y="226"/>
                </a:lnTo>
                <a:lnTo>
                  <a:pt x="36" y="227"/>
                </a:lnTo>
                <a:lnTo>
                  <a:pt x="38" y="227"/>
                </a:lnTo>
                <a:lnTo>
                  <a:pt x="41" y="228"/>
                </a:lnTo>
                <a:lnTo>
                  <a:pt x="44" y="228"/>
                </a:lnTo>
                <a:lnTo>
                  <a:pt x="49" y="227"/>
                </a:lnTo>
                <a:lnTo>
                  <a:pt x="53" y="227"/>
                </a:lnTo>
                <a:lnTo>
                  <a:pt x="59" y="226"/>
                </a:lnTo>
                <a:lnTo>
                  <a:pt x="65" y="225"/>
                </a:lnTo>
                <a:lnTo>
                  <a:pt x="72" y="224"/>
                </a:lnTo>
                <a:lnTo>
                  <a:pt x="80" y="223"/>
                </a:lnTo>
                <a:lnTo>
                  <a:pt x="88" y="222"/>
                </a:lnTo>
                <a:lnTo>
                  <a:pt x="98" y="220"/>
                </a:lnTo>
                <a:lnTo>
                  <a:pt x="108" y="219"/>
                </a:lnTo>
                <a:lnTo>
                  <a:pt x="119" y="218"/>
                </a:lnTo>
                <a:lnTo>
                  <a:pt x="131" y="217"/>
                </a:lnTo>
                <a:lnTo>
                  <a:pt x="144" y="216"/>
                </a:lnTo>
                <a:lnTo>
                  <a:pt x="147" y="215"/>
                </a:lnTo>
                <a:lnTo>
                  <a:pt x="151" y="215"/>
                </a:lnTo>
                <a:lnTo>
                  <a:pt x="158" y="214"/>
                </a:lnTo>
                <a:lnTo>
                  <a:pt x="160" y="213"/>
                </a:lnTo>
                <a:lnTo>
                  <a:pt x="164" y="212"/>
                </a:lnTo>
                <a:lnTo>
                  <a:pt x="166" y="210"/>
                </a:lnTo>
                <a:lnTo>
                  <a:pt x="168" y="208"/>
                </a:lnTo>
                <a:lnTo>
                  <a:pt x="169" y="206"/>
                </a:lnTo>
                <a:lnTo>
                  <a:pt x="169" y="205"/>
                </a:lnTo>
                <a:lnTo>
                  <a:pt x="169" y="203"/>
                </a:lnTo>
                <a:lnTo>
                  <a:pt x="170" y="198"/>
                </a:lnTo>
                <a:lnTo>
                  <a:pt x="172" y="191"/>
                </a:lnTo>
                <a:lnTo>
                  <a:pt x="173" y="184"/>
                </a:lnTo>
                <a:lnTo>
                  <a:pt x="175" y="175"/>
                </a:lnTo>
                <a:lnTo>
                  <a:pt x="177" y="166"/>
                </a:lnTo>
                <a:lnTo>
                  <a:pt x="179" y="156"/>
                </a:lnTo>
                <a:lnTo>
                  <a:pt x="183" y="137"/>
                </a:lnTo>
                <a:lnTo>
                  <a:pt x="185" y="128"/>
                </a:lnTo>
                <a:lnTo>
                  <a:pt x="187" y="119"/>
                </a:lnTo>
                <a:lnTo>
                  <a:pt x="188" y="112"/>
                </a:lnTo>
                <a:lnTo>
                  <a:pt x="190" y="105"/>
                </a:lnTo>
                <a:lnTo>
                  <a:pt x="191" y="100"/>
                </a:lnTo>
                <a:lnTo>
                  <a:pt x="192" y="98"/>
                </a:lnTo>
                <a:lnTo>
                  <a:pt x="192" y="96"/>
                </a:lnTo>
                <a:lnTo>
                  <a:pt x="196" y="124"/>
                </a:lnTo>
                <a:lnTo>
                  <a:pt x="201" y="152"/>
                </a:lnTo>
                <a:lnTo>
                  <a:pt x="205" y="180"/>
                </a:lnTo>
                <a:lnTo>
                  <a:pt x="208" y="208"/>
                </a:lnTo>
                <a:lnTo>
                  <a:pt x="208" y="209"/>
                </a:lnTo>
                <a:lnTo>
                  <a:pt x="208" y="210"/>
                </a:lnTo>
                <a:lnTo>
                  <a:pt x="208" y="209"/>
                </a:lnTo>
                <a:lnTo>
                  <a:pt x="208" y="208"/>
                </a:lnTo>
                <a:lnTo>
                  <a:pt x="207" y="206"/>
                </a:lnTo>
                <a:lnTo>
                  <a:pt x="206" y="202"/>
                </a:lnTo>
                <a:lnTo>
                  <a:pt x="205" y="197"/>
                </a:lnTo>
                <a:lnTo>
                  <a:pt x="203" y="192"/>
                </a:lnTo>
                <a:lnTo>
                  <a:pt x="202" y="187"/>
                </a:lnTo>
                <a:lnTo>
                  <a:pt x="200" y="184"/>
                </a:lnTo>
                <a:lnTo>
                  <a:pt x="195" y="177"/>
                </a:lnTo>
                <a:lnTo>
                  <a:pt x="190" y="170"/>
                </a:lnTo>
                <a:lnTo>
                  <a:pt x="187" y="167"/>
                </a:lnTo>
                <a:lnTo>
                  <a:pt x="184" y="164"/>
                </a:lnTo>
                <a:lnTo>
                  <a:pt x="180" y="162"/>
                </a:lnTo>
                <a:lnTo>
                  <a:pt x="176" y="160"/>
                </a:lnTo>
                <a:lnTo>
                  <a:pt x="166" y="156"/>
                </a:lnTo>
                <a:lnTo>
                  <a:pt x="155" y="154"/>
                </a:lnTo>
                <a:lnTo>
                  <a:pt x="143" y="152"/>
                </a:lnTo>
                <a:lnTo>
                  <a:pt x="133" y="150"/>
                </a:lnTo>
                <a:lnTo>
                  <a:pt x="110" y="148"/>
                </a:lnTo>
                <a:lnTo>
                  <a:pt x="99" y="146"/>
                </a:lnTo>
                <a:lnTo>
                  <a:pt x="88" y="144"/>
                </a:lnTo>
                <a:lnTo>
                  <a:pt x="81" y="152"/>
                </a:lnTo>
                <a:lnTo>
                  <a:pt x="76" y="159"/>
                </a:lnTo>
                <a:lnTo>
                  <a:pt x="70" y="165"/>
                </a:lnTo>
                <a:lnTo>
                  <a:pt x="65" y="171"/>
                </a:lnTo>
                <a:lnTo>
                  <a:pt x="61" y="175"/>
                </a:lnTo>
                <a:lnTo>
                  <a:pt x="58" y="179"/>
                </a:lnTo>
                <a:lnTo>
                  <a:pt x="54" y="183"/>
                </a:lnTo>
                <a:lnTo>
                  <a:pt x="52" y="186"/>
                </a:lnTo>
                <a:lnTo>
                  <a:pt x="50" y="188"/>
                </a:lnTo>
                <a:lnTo>
                  <a:pt x="49" y="190"/>
                </a:lnTo>
                <a:lnTo>
                  <a:pt x="48" y="192"/>
                </a:lnTo>
                <a:lnTo>
                  <a:pt x="48" y="193"/>
                </a:lnTo>
                <a:lnTo>
                  <a:pt x="49" y="193"/>
                </a:lnTo>
                <a:lnTo>
                  <a:pt x="51" y="193"/>
                </a:lnTo>
                <a:lnTo>
                  <a:pt x="53" y="193"/>
                </a:lnTo>
                <a:lnTo>
                  <a:pt x="55" y="192"/>
                </a:lnTo>
                <a:lnTo>
                  <a:pt x="59" y="191"/>
                </a:lnTo>
                <a:lnTo>
                  <a:pt x="62" y="190"/>
                </a:lnTo>
                <a:lnTo>
                  <a:pt x="67" y="189"/>
                </a:lnTo>
                <a:lnTo>
                  <a:pt x="71" y="187"/>
                </a:lnTo>
                <a:lnTo>
                  <a:pt x="77" y="186"/>
                </a:lnTo>
                <a:lnTo>
                  <a:pt x="83" y="185"/>
                </a:lnTo>
                <a:lnTo>
                  <a:pt x="89" y="183"/>
                </a:lnTo>
                <a:lnTo>
                  <a:pt x="96" y="182"/>
                </a:lnTo>
                <a:lnTo>
                  <a:pt x="104" y="181"/>
                </a:lnTo>
                <a:lnTo>
                  <a:pt x="112" y="179"/>
                </a:lnTo>
                <a:lnTo>
                  <a:pt x="120" y="178"/>
                </a:lnTo>
                <a:lnTo>
                  <a:pt x="129" y="177"/>
                </a:lnTo>
                <a:lnTo>
                  <a:pt x="139" y="176"/>
                </a:lnTo>
                <a:lnTo>
                  <a:pt x="149" y="176"/>
                </a:lnTo>
                <a:lnTo>
                  <a:pt x="160" y="176"/>
                </a:lnTo>
                <a:lnTo>
                  <a:pt x="164" y="176"/>
                </a:lnTo>
                <a:lnTo>
                  <a:pt x="169" y="178"/>
                </a:lnTo>
                <a:lnTo>
                  <a:pt x="172" y="180"/>
                </a:lnTo>
                <a:lnTo>
                  <a:pt x="176" y="182"/>
                </a:lnTo>
                <a:lnTo>
                  <a:pt x="184" y="187"/>
                </a:lnTo>
                <a:lnTo>
                  <a:pt x="188" y="190"/>
                </a:lnTo>
                <a:lnTo>
                  <a:pt x="192" y="192"/>
                </a:lnTo>
                <a:lnTo>
                  <a:pt x="204" y="168"/>
                </a:lnTo>
                <a:lnTo>
                  <a:pt x="211" y="156"/>
                </a:lnTo>
                <a:lnTo>
                  <a:pt x="216" y="144"/>
                </a:lnTo>
                <a:lnTo>
                  <a:pt x="217" y="141"/>
                </a:lnTo>
                <a:lnTo>
                  <a:pt x="218" y="137"/>
                </a:lnTo>
                <a:lnTo>
                  <a:pt x="218" y="130"/>
                </a:lnTo>
                <a:lnTo>
                  <a:pt x="219" y="126"/>
                </a:lnTo>
                <a:lnTo>
                  <a:pt x="220" y="123"/>
                </a:lnTo>
                <a:lnTo>
                  <a:pt x="222" y="121"/>
                </a:lnTo>
                <a:lnTo>
                  <a:pt x="224" y="120"/>
                </a:lnTo>
                <a:lnTo>
                  <a:pt x="228" y="120"/>
                </a:lnTo>
                <a:lnTo>
                  <a:pt x="230" y="121"/>
                </a:lnTo>
                <a:lnTo>
                  <a:pt x="234" y="123"/>
                </a:lnTo>
                <a:lnTo>
                  <a:pt x="236" y="125"/>
                </a:lnTo>
                <a:lnTo>
                  <a:pt x="242" y="131"/>
                </a:lnTo>
                <a:lnTo>
                  <a:pt x="245" y="134"/>
                </a:lnTo>
                <a:lnTo>
                  <a:pt x="248" y="136"/>
                </a:lnTo>
                <a:lnTo>
                  <a:pt x="250" y="141"/>
                </a:lnTo>
                <a:lnTo>
                  <a:pt x="251" y="147"/>
                </a:lnTo>
                <a:lnTo>
                  <a:pt x="253" y="153"/>
                </a:lnTo>
                <a:lnTo>
                  <a:pt x="254" y="159"/>
                </a:lnTo>
                <a:lnTo>
                  <a:pt x="256" y="164"/>
                </a:lnTo>
                <a:lnTo>
                  <a:pt x="257" y="166"/>
                </a:lnTo>
                <a:lnTo>
                  <a:pt x="258" y="168"/>
                </a:lnTo>
                <a:lnTo>
                  <a:pt x="259" y="169"/>
                </a:lnTo>
                <a:lnTo>
                  <a:pt x="261" y="169"/>
                </a:lnTo>
                <a:lnTo>
                  <a:pt x="262" y="169"/>
                </a:lnTo>
                <a:lnTo>
                  <a:pt x="264" y="168"/>
                </a:lnTo>
                <a:lnTo>
                  <a:pt x="268" y="164"/>
                </a:lnTo>
                <a:lnTo>
                  <a:pt x="271" y="159"/>
                </a:lnTo>
                <a:lnTo>
                  <a:pt x="274" y="153"/>
                </a:lnTo>
                <a:lnTo>
                  <a:pt x="275" y="146"/>
                </a:lnTo>
                <a:lnTo>
                  <a:pt x="276" y="139"/>
                </a:lnTo>
                <a:lnTo>
                  <a:pt x="275" y="132"/>
                </a:lnTo>
                <a:lnTo>
                  <a:pt x="274" y="126"/>
                </a:lnTo>
                <a:lnTo>
                  <a:pt x="272" y="120"/>
                </a:lnTo>
                <a:lnTo>
                  <a:pt x="270" y="117"/>
                </a:lnTo>
                <a:lnTo>
                  <a:pt x="267" y="115"/>
                </a:lnTo>
                <a:lnTo>
                  <a:pt x="263" y="114"/>
                </a:lnTo>
                <a:lnTo>
                  <a:pt x="259" y="113"/>
                </a:lnTo>
                <a:lnTo>
                  <a:pt x="249" y="113"/>
                </a:lnTo>
                <a:lnTo>
                  <a:pt x="244" y="113"/>
                </a:lnTo>
                <a:lnTo>
                  <a:pt x="240" y="112"/>
                </a:lnTo>
                <a:lnTo>
                  <a:pt x="233" y="100"/>
                </a:lnTo>
                <a:lnTo>
                  <a:pt x="227" y="88"/>
                </a:lnTo>
                <a:lnTo>
                  <a:pt x="221" y="78"/>
                </a:lnTo>
                <a:lnTo>
                  <a:pt x="215" y="68"/>
                </a:lnTo>
                <a:lnTo>
                  <a:pt x="210" y="59"/>
                </a:lnTo>
                <a:lnTo>
                  <a:pt x="204" y="50"/>
                </a:lnTo>
                <a:lnTo>
                  <a:pt x="198" y="43"/>
                </a:lnTo>
                <a:lnTo>
                  <a:pt x="192" y="36"/>
                </a:lnTo>
                <a:lnTo>
                  <a:pt x="185" y="29"/>
                </a:lnTo>
                <a:lnTo>
                  <a:pt x="177" y="23"/>
                </a:lnTo>
                <a:lnTo>
                  <a:pt x="169" y="18"/>
                </a:lnTo>
                <a:lnTo>
                  <a:pt x="160" y="13"/>
                </a:lnTo>
                <a:lnTo>
                  <a:pt x="150" y="9"/>
                </a:lnTo>
                <a:lnTo>
                  <a:pt x="139" y="6"/>
                </a:lnTo>
                <a:lnTo>
                  <a:pt x="126" y="3"/>
                </a:lnTo>
                <a:lnTo>
                  <a:pt x="112" y="0"/>
                </a:lnTo>
                <a:lnTo>
                  <a:pt x="109" y="1"/>
                </a:lnTo>
                <a:lnTo>
                  <a:pt x="105" y="1"/>
                </a:lnTo>
                <a:lnTo>
                  <a:pt x="99" y="2"/>
                </a:lnTo>
                <a:lnTo>
                  <a:pt x="95" y="3"/>
                </a:lnTo>
                <a:lnTo>
                  <a:pt x="92" y="4"/>
                </a:lnTo>
                <a:lnTo>
                  <a:pt x="90" y="5"/>
                </a:lnTo>
                <a:lnTo>
                  <a:pt x="88" y="8"/>
                </a:lnTo>
                <a:lnTo>
                  <a:pt x="87" y="11"/>
                </a:lnTo>
                <a:lnTo>
                  <a:pt x="87" y="14"/>
                </a:lnTo>
                <a:lnTo>
                  <a:pt x="87" y="18"/>
                </a:lnTo>
                <a:lnTo>
                  <a:pt x="89" y="21"/>
                </a:lnTo>
                <a:lnTo>
                  <a:pt x="92" y="27"/>
                </a:lnTo>
                <a:lnTo>
                  <a:pt x="96" y="32"/>
                </a:lnTo>
                <a:lnTo>
                  <a:pt x="101" y="38"/>
                </a:lnTo>
                <a:lnTo>
                  <a:pt x="106" y="44"/>
                </a:lnTo>
                <a:lnTo>
                  <a:pt x="112" y="50"/>
                </a:lnTo>
                <a:lnTo>
                  <a:pt x="118" y="57"/>
                </a:lnTo>
                <a:lnTo>
                  <a:pt x="132" y="70"/>
                </a:lnTo>
                <a:lnTo>
                  <a:pt x="145" y="83"/>
                </a:lnTo>
                <a:lnTo>
                  <a:pt x="151" y="89"/>
                </a:lnTo>
                <a:lnTo>
                  <a:pt x="157" y="94"/>
                </a:lnTo>
                <a:lnTo>
                  <a:pt x="162" y="99"/>
                </a:lnTo>
                <a:lnTo>
                  <a:pt x="167" y="104"/>
                </a:lnTo>
                <a:lnTo>
                  <a:pt x="171" y="107"/>
                </a:lnTo>
                <a:lnTo>
                  <a:pt x="174" y="110"/>
                </a:lnTo>
                <a:lnTo>
                  <a:pt x="176" y="112"/>
                </a:lnTo>
                <a:lnTo>
                  <a:pt x="180" y="110"/>
                </a:lnTo>
                <a:lnTo>
                  <a:pt x="184" y="109"/>
                </a:lnTo>
                <a:lnTo>
                  <a:pt x="188" y="107"/>
                </a:lnTo>
                <a:lnTo>
                  <a:pt x="193" y="105"/>
                </a:lnTo>
                <a:lnTo>
                  <a:pt x="197" y="103"/>
                </a:lnTo>
                <a:lnTo>
                  <a:pt x="200" y="101"/>
                </a:lnTo>
                <a:lnTo>
                  <a:pt x="200" y="100"/>
                </a:lnTo>
                <a:lnTo>
                  <a:pt x="201" y="99"/>
                </a:lnTo>
                <a:lnTo>
                  <a:pt x="201" y="97"/>
                </a:lnTo>
                <a:lnTo>
                  <a:pt x="200" y="96"/>
                </a:lnTo>
                <a:lnTo>
                  <a:pt x="197" y="92"/>
                </a:lnTo>
                <a:lnTo>
                  <a:pt x="193" y="90"/>
                </a:lnTo>
                <a:lnTo>
                  <a:pt x="187" y="88"/>
                </a:lnTo>
                <a:lnTo>
                  <a:pt x="182" y="87"/>
                </a:lnTo>
                <a:lnTo>
                  <a:pt x="177" y="86"/>
                </a:lnTo>
                <a:lnTo>
                  <a:pt x="171" y="86"/>
                </a:lnTo>
                <a:lnTo>
                  <a:pt x="165" y="87"/>
                </a:lnTo>
                <a:lnTo>
                  <a:pt x="160" y="88"/>
                </a:lnTo>
                <a:lnTo>
                  <a:pt x="149" y="91"/>
                </a:lnTo>
                <a:lnTo>
                  <a:pt x="137" y="94"/>
                </a:lnTo>
                <a:lnTo>
                  <a:pt x="125" y="98"/>
                </a:lnTo>
                <a:lnTo>
                  <a:pt x="112" y="102"/>
                </a:lnTo>
                <a:lnTo>
                  <a:pt x="85" y="112"/>
                </a:lnTo>
                <a:lnTo>
                  <a:pt x="72" y="116"/>
                </a:lnTo>
                <a:lnTo>
                  <a:pt x="59" y="121"/>
                </a:lnTo>
                <a:lnTo>
                  <a:pt x="47" y="126"/>
                </a:lnTo>
                <a:lnTo>
                  <a:pt x="36" y="130"/>
                </a:lnTo>
                <a:lnTo>
                  <a:pt x="26" y="134"/>
                </a:lnTo>
                <a:lnTo>
                  <a:pt x="17" y="137"/>
                </a:lnTo>
                <a:lnTo>
                  <a:pt x="10" y="140"/>
                </a:lnTo>
                <a:lnTo>
                  <a:pt x="7" y="141"/>
                </a:lnTo>
                <a:lnTo>
                  <a:pt x="5" y="143"/>
                </a:lnTo>
                <a:lnTo>
                  <a:pt x="3" y="143"/>
                </a:lnTo>
                <a:lnTo>
                  <a:pt x="1" y="144"/>
                </a:lnTo>
                <a:lnTo>
                  <a:pt x="0" y="144"/>
                </a:lnTo>
                <a:lnTo>
                  <a:pt x="6" y="145"/>
                </a:lnTo>
                <a:lnTo>
                  <a:pt x="12" y="145"/>
                </a:lnTo>
                <a:lnTo>
                  <a:pt x="25" y="145"/>
                </a:lnTo>
                <a:lnTo>
                  <a:pt x="31" y="146"/>
                </a:lnTo>
                <a:lnTo>
                  <a:pt x="37" y="147"/>
                </a:lnTo>
                <a:lnTo>
                  <a:pt x="43" y="149"/>
                </a:lnTo>
                <a:lnTo>
                  <a:pt x="48" y="152"/>
                </a:lnTo>
                <a:lnTo>
                  <a:pt x="49" y="153"/>
                </a:lnTo>
                <a:lnTo>
                  <a:pt x="50" y="155"/>
                </a:lnTo>
                <a:lnTo>
                  <a:pt x="50" y="159"/>
                </a:lnTo>
                <a:lnTo>
                  <a:pt x="49" y="164"/>
                </a:lnTo>
                <a:lnTo>
                  <a:pt x="47" y="169"/>
                </a:lnTo>
                <a:lnTo>
                  <a:pt x="44" y="174"/>
                </a:lnTo>
                <a:lnTo>
                  <a:pt x="43" y="175"/>
                </a:lnTo>
                <a:lnTo>
                  <a:pt x="42" y="176"/>
                </a:lnTo>
                <a:lnTo>
                  <a:pt x="42" y="177"/>
                </a:lnTo>
                <a:lnTo>
                  <a:pt x="41" y="178"/>
                </a:lnTo>
                <a:lnTo>
                  <a:pt x="40" y="177"/>
                </a:lnTo>
                <a:lnTo>
                  <a:pt x="40" y="176"/>
                </a:lnTo>
                <a:lnTo>
                  <a:pt x="40" y="168"/>
                </a:lnTo>
                <a:lnTo>
                  <a:pt x="41" y="161"/>
                </a:lnTo>
                <a:lnTo>
                  <a:pt x="41" y="154"/>
                </a:lnTo>
                <a:lnTo>
                  <a:pt x="41" y="148"/>
                </a:lnTo>
                <a:lnTo>
                  <a:pt x="42" y="143"/>
                </a:lnTo>
                <a:lnTo>
                  <a:pt x="42" y="137"/>
                </a:lnTo>
                <a:lnTo>
                  <a:pt x="44" y="128"/>
                </a:lnTo>
                <a:lnTo>
                  <a:pt x="46" y="119"/>
                </a:lnTo>
                <a:lnTo>
                  <a:pt x="49" y="110"/>
                </a:lnTo>
                <a:lnTo>
                  <a:pt x="52" y="100"/>
                </a:lnTo>
                <a:lnTo>
                  <a:pt x="54" y="94"/>
                </a:lnTo>
                <a:lnTo>
                  <a:pt x="56" y="88"/>
                </a:lnTo>
                <a:lnTo>
                  <a:pt x="58" y="95"/>
                </a:lnTo>
                <a:lnTo>
                  <a:pt x="59" y="101"/>
                </a:lnTo>
                <a:lnTo>
                  <a:pt x="60" y="108"/>
                </a:lnTo>
                <a:lnTo>
                  <a:pt x="60" y="114"/>
                </a:lnTo>
                <a:lnTo>
                  <a:pt x="61" y="119"/>
                </a:lnTo>
                <a:lnTo>
                  <a:pt x="62" y="124"/>
                </a:lnTo>
                <a:lnTo>
                  <a:pt x="63" y="128"/>
                </a:lnTo>
                <a:lnTo>
                  <a:pt x="64" y="132"/>
                </a:lnTo>
                <a:lnTo>
                  <a:pt x="65" y="135"/>
                </a:lnTo>
                <a:lnTo>
                  <a:pt x="67" y="137"/>
                </a:lnTo>
                <a:lnTo>
                  <a:pt x="69" y="139"/>
                </a:lnTo>
                <a:lnTo>
                  <a:pt x="73" y="140"/>
                </a:lnTo>
                <a:lnTo>
                  <a:pt x="77" y="140"/>
                </a:lnTo>
                <a:lnTo>
                  <a:pt x="82" y="140"/>
                </a:lnTo>
                <a:lnTo>
                  <a:pt x="88" y="138"/>
                </a:lnTo>
                <a:lnTo>
                  <a:pt x="96" y="136"/>
                </a:lnTo>
                <a:lnTo>
                  <a:pt x="97" y="141"/>
                </a:lnTo>
                <a:lnTo>
                  <a:pt x="97" y="147"/>
                </a:lnTo>
                <a:lnTo>
                  <a:pt x="97" y="158"/>
                </a:lnTo>
                <a:lnTo>
                  <a:pt x="97" y="164"/>
                </a:lnTo>
                <a:lnTo>
                  <a:pt x="98" y="169"/>
                </a:lnTo>
                <a:lnTo>
                  <a:pt x="100" y="173"/>
                </a:lnTo>
                <a:lnTo>
                  <a:pt x="104" y="176"/>
                </a:lnTo>
                <a:lnTo>
                  <a:pt x="106" y="176"/>
                </a:lnTo>
                <a:lnTo>
                  <a:pt x="108" y="175"/>
                </a:lnTo>
                <a:lnTo>
                  <a:pt x="110" y="174"/>
                </a:lnTo>
                <a:lnTo>
                  <a:pt x="113" y="171"/>
                </a:lnTo>
                <a:lnTo>
                  <a:pt x="116" y="167"/>
                </a:lnTo>
                <a:lnTo>
                  <a:pt x="119" y="163"/>
                </a:lnTo>
                <a:lnTo>
                  <a:pt x="126" y="155"/>
                </a:lnTo>
                <a:lnTo>
                  <a:pt x="132" y="146"/>
                </a:lnTo>
                <a:lnTo>
                  <a:pt x="135" y="142"/>
                </a:lnTo>
                <a:lnTo>
                  <a:pt x="138" y="137"/>
                </a:lnTo>
                <a:lnTo>
                  <a:pt x="140" y="134"/>
                </a:lnTo>
                <a:lnTo>
                  <a:pt x="142" y="131"/>
                </a:lnTo>
                <a:lnTo>
                  <a:pt x="143" y="129"/>
                </a:lnTo>
                <a:lnTo>
                  <a:pt x="144" y="128"/>
                </a:lnTo>
                <a:lnTo>
                  <a:pt x="152" y="131"/>
                </a:lnTo>
                <a:lnTo>
                  <a:pt x="160" y="134"/>
                </a:lnTo>
                <a:lnTo>
                  <a:pt x="164" y="135"/>
                </a:lnTo>
                <a:lnTo>
                  <a:pt x="168" y="135"/>
                </a:lnTo>
                <a:lnTo>
                  <a:pt x="172" y="136"/>
                </a:lnTo>
                <a:lnTo>
                  <a:pt x="176" y="136"/>
                </a:lnTo>
                <a:lnTo>
                  <a:pt x="178" y="135"/>
                </a:lnTo>
                <a:lnTo>
                  <a:pt x="180" y="135"/>
                </a:lnTo>
                <a:lnTo>
                  <a:pt x="185" y="132"/>
                </a:lnTo>
                <a:lnTo>
                  <a:pt x="189" y="128"/>
                </a:lnTo>
                <a:lnTo>
                  <a:pt x="194" y="125"/>
                </a:lnTo>
                <a:lnTo>
                  <a:pt x="198" y="121"/>
                </a:lnTo>
                <a:lnTo>
                  <a:pt x="202" y="119"/>
                </a:lnTo>
                <a:lnTo>
                  <a:pt x="203" y="118"/>
                </a:lnTo>
                <a:lnTo>
                  <a:pt x="205" y="118"/>
                </a:lnTo>
                <a:lnTo>
                  <a:pt x="207" y="119"/>
                </a:lnTo>
                <a:lnTo>
                  <a:pt x="208" y="120"/>
                </a:lnTo>
                <a:lnTo>
                  <a:pt x="216" y="127"/>
                </a:lnTo>
                <a:lnTo>
                  <a:pt x="222" y="135"/>
                </a:lnTo>
                <a:lnTo>
                  <a:pt x="227" y="141"/>
                </a:lnTo>
                <a:lnTo>
                  <a:pt x="231" y="146"/>
                </a:lnTo>
                <a:lnTo>
                  <a:pt x="234" y="151"/>
                </a:lnTo>
                <a:lnTo>
                  <a:pt x="236" y="156"/>
                </a:lnTo>
                <a:lnTo>
                  <a:pt x="237" y="160"/>
                </a:lnTo>
                <a:lnTo>
                  <a:pt x="237" y="163"/>
                </a:lnTo>
                <a:lnTo>
                  <a:pt x="237" y="166"/>
                </a:lnTo>
                <a:lnTo>
                  <a:pt x="236" y="168"/>
                </a:lnTo>
                <a:lnTo>
                  <a:pt x="235" y="170"/>
                </a:lnTo>
                <a:lnTo>
                  <a:pt x="234" y="172"/>
                </a:lnTo>
                <a:lnTo>
                  <a:pt x="229" y="174"/>
                </a:lnTo>
                <a:lnTo>
                  <a:pt x="225" y="175"/>
                </a:lnTo>
                <a:lnTo>
                  <a:pt x="220" y="176"/>
                </a:lnTo>
                <a:lnTo>
                  <a:pt x="216" y="176"/>
                </a:lnTo>
                <a:lnTo>
                  <a:pt x="215" y="176"/>
                </a:lnTo>
                <a:lnTo>
                  <a:pt x="214" y="176"/>
                </a:lnTo>
                <a:lnTo>
                  <a:pt x="213" y="176"/>
                </a:lnTo>
                <a:lnTo>
                  <a:pt x="214" y="176"/>
                </a:lnTo>
                <a:lnTo>
                  <a:pt x="215" y="176"/>
                </a:lnTo>
                <a:lnTo>
                  <a:pt x="216" y="176"/>
                </a:lnTo>
                <a:lnTo>
                  <a:pt x="219" y="177"/>
                </a:lnTo>
                <a:lnTo>
                  <a:pt x="222" y="178"/>
                </a:lnTo>
                <a:lnTo>
                  <a:pt x="227" y="179"/>
                </a:lnTo>
                <a:lnTo>
                  <a:pt x="233" y="180"/>
                </a:lnTo>
                <a:lnTo>
                  <a:pt x="240" y="182"/>
                </a:lnTo>
                <a:lnTo>
                  <a:pt x="248" y="184"/>
                </a:lnTo>
                <a:lnTo>
                  <a:pt x="247" y="180"/>
                </a:lnTo>
                <a:lnTo>
                  <a:pt x="246" y="176"/>
                </a:lnTo>
                <a:lnTo>
                  <a:pt x="244" y="167"/>
                </a:lnTo>
                <a:lnTo>
                  <a:pt x="241" y="158"/>
                </a:lnTo>
                <a:lnTo>
                  <a:pt x="238" y="149"/>
                </a:lnTo>
                <a:lnTo>
                  <a:pt x="236" y="141"/>
                </a:lnTo>
                <a:lnTo>
                  <a:pt x="235" y="137"/>
                </a:lnTo>
                <a:lnTo>
                  <a:pt x="234" y="134"/>
                </a:lnTo>
                <a:lnTo>
                  <a:pt x="233" y="132"/>
                </a:lnTo>
                <a:lnTo>
                  <a:pt x="233" y="130"/>
                </a:lnTo>
                <a:lnTo>
                  <a:pt x="232" y="12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11"/>
          <p:cNvSpPr>
            <a:spLocks noChangeShapeType="1"/>
          </p:cNvSpPr>
          <p:nvPr/>
        </p:nvSpPr>
        <p:spPr bwMode="auto">
          <a:xfrm>
            <a:off x="622300" y="8001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77" name="Group 12"/>
          <p:cNvGrpSpPr>
            <a:grpSpLocks/>
          </p:cNvGrpSpPr>
          <p:nvPr/>
        </p:nvGrpSpPr>
        <p:grpSpPr bwMode="auto">
          <a:xfrm>
            <a:off x="1754188" y="382588"/>
            <a:ext cx="758825" cy="835025"/>
            <a:chOff x="1105" y="241"/>
            <a:chExt cx="478" cy="526"/>
          </a:xfrm>
        </p:grpSpPr>
        <p:sp>
          <p:nvSpPr>
            <p:cNvPr id="7298" name="Oval 13"/>
            <p:cNvSpPr>
              <a:spLocks noChangeArrowheads="1"/>
            </p:cNvSpPr>
            <p:nvPr/>
          </p:nvSpPr>
          <p:spPr bwMode="auto">
            <a:xfrm>
              <a:off x="1105" y="241"/>
              <a:ext cx="478" cy="52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99" name="Line 14"/>
            <p:cNvSpPr>
              <a:spLocks noChangeShapeType="1"/>
            </p:cNvSpPr>
            <p:nvPr/>
          </p:nvSpPr>
          <p:spPr bwMode="auto">
            <a:xfrm>
              <a:off x="1344" y="38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0" name="Line 15"/>
            <p:cNvSpPr>
              <a:spLocks noChangeShapeType="1"/>
            </p:cNvSpPr>
            <p:nvPr/>
          </p:nvSpPr>
          <p:spPr bwMode="auto">
            <a:xfrm>
              <a:off x="1296" y="624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1" name="Oval 16"/>
            <p:cNvSpPr>
              <a:spLocks noChangeArrowheads="1"/>
            </p:cNvSpPr>
            <p:nvPr/>
          </p:nvSpPr>
          <p:spPr bwMode="auto">
            <a:xfrm>
              <a:off x="1249" y="337"/>
              <a:ext cx="94" cy="14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02" name="Oval 17"/>
            <p:cNvSpPr>
              <a:spLocks noChangeArrowheads="1"/>
            </p:cNvSpPr>
            <p:nvPr/>
          </p:nvSpPr>
          <p:spPr bwMode="auto">
            <a:xfrm>
              <a:off x="1393" y="337"/>
              <a:ext cx="94" cy="14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7178" name="Picture 1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528638"/>
            <a:ext cx="5048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9" name="Line 19"/>
          <p:cNvSpPr>
            <a:spLocks noChangeShapeType="1"/>
          </p:cNvSpPr>
          <p:nvPr/>
        </p:nvSpPr>
        <p:spPr bwMode="auto">
          <a:xfrm>
            <a:off x="5562600" y="9144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4" name="Rectangle 20"/>
          <p:cNvSpPr>
            <a:spLocks noChangeArrowheads="1"/>
          </p:cNvSpPr>
          <p:nvPr/>
        </p:nvSpPr>
        <p:spPr bwMode="auto">
          <a:xfrm>
            <a:off x="1600200" y="16002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Mark</a:t>
            </a:r>
          </a:p>
        </p:txBody>
      </p:sp>
      <p:sp>
        <p:nvSpPr>
          <p:cNvPr id="67605" name="Rectangle 21"/>
          <p:cNvSpPr>
            <a:spLocks noChangeArrowheads="1"/>
          </p:cNvSpPr>
          <p:nvPr/>
        </p:nvSpPr>
        <p:spPr bwMode="auto">
          <a:xfrm>
            <a:off x="3581400" y="16764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Dave</a:t>
            </a:r>
          </a:p>
        </p:txBody>
      </p:sp>
      <p:sp>
        <p:nvSpPr>
          <p:cNvPr id="67606" name="Rectangle 22"/>
          <p:cNvSpPr>
            <a:spLocks noChangeArrowheads="1"/>
          </p:cNvSpPr>
          <p:nvPr/>
        </p:nvSpPr>
        <p:spPr bwMode="auto">
          <a:xfrm>
            <a:off x="5105400" y="16764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Jim</a:t>
            </a:r>
          </a:p>
        </p:txBody>
      </p:sp>
      <p:sp>
        <p:nvSpPr>
          <p:cNvPr id="7183" name="Freeform 23"/>
          <p:cNvSpPr>
            <a:spLocks/>
          </p:cNvSpPr>
          <p:nvPr/>
        </p:nvSpPr>
        <p:spPr bwMode="auto">
          <a:xfrm>
            <a:off x="1739900" y="812800"/>
            <a:ext cx="741363" cy="827088"/>
          </a:xfrm>
          <a:custGeom>
            <a:avLst/>
            <a:gdLst>
              <a:gd name="T0" fmla="*/ 2147483646 w 467"/>
              <a:gd name="T1" fmla="*/ 2147483646 h 521"/>
              <a:gd name="T2" fmla="*/ 2147483646 w 467"/>
              <a:gd name="T3" fmla="*/ 2147483646 h 521"/>
              <a:gd name="T4" fmla="*/ 2147483646 w 467"/>
              <a:gd name="T5" fmla="*/ 2147483646 h 521"/>
              <a:gd name="T6" fmla="*/ 2147483646 w 467"/>
              <a:gd name="T7" fmla="*/ 2147483646 h 521"/>
              <a:gd name="T8" fmla="*/ 2147483646 w 467"/>
              <a:gd name="T9" fmla="*/ 2147483646 h 521"/>
              <a:gd name="T10" fmla="*/ 2147483646 w 467"/>
              <a:gd name="T11" fmla="*/ 2147483646 h 521"/>
              <a:gd name="T12" fmla="*/ 2147483646 w 467"/>
              <a:gd name="T13" fmla="*/ 2147483646 h 521"/>
              <a:gd name="T14" fmla="*/ 2147483646 w 467"/>
              <a:gd name="T15" fmla="*/ 2147483646 h 521"/>
              <a:gd name="T16" fmla="*/ 2147483646 w 467"/>
              <a:gd name="T17" fmla="*/ 2147483646 h 521"/>
              <a:gd name="T18" fmla="*/ 2147483646 w 467"/>
              <a:gd name="T19" fmla="*/ 2147483646 h 521"/>
              <a:gd name="T20" fmla="*/ 2147483646 w 467"/>
              <a:gd name="T21" fmla="*/ 2147483646 h 521"/>
              <a:gd name="T22" fmla="*/ 2147483646 w 467"/>
              <a:gd name="T23" fmla="*/ 2147483646 h 521"/>
              <a:gd name="T24" fmla="*/ 2147483646 w 467"/>
              <a:gd name="T25" fmla="*/ 2147483646 h 521"/>
              <a:gd name="T26" fmla="*/ 2147483646 w 467"/>
              <a:gd name="T27" fmla="*/ 2147483646 h 521"/>
              <a:gd name="T28" fmla="*/ 2147483646 w 467"/>
              <a:gd name="T29" fmla="*/ 2147483646 h 521"/>
              <a:gd name="T30" fmla="*/ 2147483646 w 467"/>
              <a:gd name="T31" fmla="*/ 2147483646 h 521"/>
              <a:gd name="T32" fmla="*/ 2147483646 w 467"/>
              <a:gd name="T33" fmla="*/ 2147483646 h 521"/>
              <a:gd name="T34" fmla="*/ 2147483646 w 467"/>
              <a:gd name="T35" fmla="*/ 2147483646 h 521"/>
              <a:gd name="T36" fmla="*/ 2147483646 w 467"/>
              <a:gd name="T37" fmla="*/ 2147483646 h 521"/>
              <a:gd name="T38" fmla="*/ 2147483646 w 467"/>
              <a:gd name="T39" fmla="*/ 2147483646 h 521"/>
              <a:gd name="T40" fmla="*/ 2147483646 w 467"/>
              <a:gd name="T41" fmla="*/ 2147483646 h 521"/>
              <a:gd name="T42" fmla="*/ 2147483646 w 467"/>
              <a:gd name="T43" fmla="*/ 2147483646 h 521"/>
              <a:gd name="T44" fmla="*/ 2147483646 w 467"/>
              <a:gd name="T45" fmla="*/ 2147483646 h 521"/>
              <a:gd name="T46" fmla="*/ 2147483646 w 467"/>
              <a:gd name="T47" fmla="*/ 2147483646 h 521"/>
              <a:gd name="T48" fmla="*/ 2147483646 w 467"/>
              <a:gd name="T49" fmla="*/ 2147483646 h 521"/>
              <a:gd name="T50" fmla="*/ 2147483646 w 467"/>
              <a:gd name="T51" fmla="*/ 2147483646 h 521"/>
              <a:gd name="T52" fmla="*/ 2147483646 w 467"/>
              <a:gd name="T53" fmla="*/ 2147483646 h 521"/>
              <a:gd name="T54" fmla="*/ 2147483646 w 467"/>
              <a:gd name="T55" fmla="*/ 2147483646 h 521"/>
              <a:gd name="T56" fmla="*/ 2147483646 w 467"/>
              <a:gd name="T57" fmla="*/ 2147483646 h 521"/>
              <a:gd name="T58" fmla="*/ 2147483646 w 467"/>
              <a:gd name="T59" fmla="*/ 2147483646 h 521"/>
              <a:gd name="T60" fmla="*/ 2147483646 w 467"/>
              <a:gd name="T61" fmla="*/ 2147483646 h 521"/>
              <a:gd name="T62" fmla="*/ 2147483646 w 467"/>
              <a:gd name="T63" fmla="*/ 2147483646 h 521"/>
              <a:gd name="T64" fmla="*/ 2147483646 w 467"/>
              <a:gd name="T65" fmla="*/ 2147483646 h 521"/>
              <a:gd name="T66" fmla="*/ 2147483646 w 467"/>
              <a:gd name="T67" fmla="*/ 2147483646 h 521"/>
              <a:gd name="T68" fmla="*/ 2147483646 w 467"/>
              <a:gd name="T69" fmla="*/ 2147483646 h 521"/>
              <a:gd name="T70" fmla="*/ 2147483646 w 467"/>
              <a:gd name="T71" fmla="*/ 2147483646 h 521"/>
              <a:gd name="T72" fmla="*/ 2147483646 w 467"/>
              <a:gd name="T73" fmla="*/ 2147483646 h 521"/>
              <a:gd name="T74" fmla="*/ 2147483646 w 467"/>
              <a:gd name="T75" fmla="*/ 2147483646 h 521"/>
              <a:gd name="T76" fmla="*/ 2147483646 w 467"/>
              <a:gd name="T77" fmla="*/ 2147483646 h 521"/>
              <a:gd name="T78" fmla="*/ 2147483646 w 467"/>
              <a:gd name="T79" fmla="*/ 2147483646 h 521"/>
              <a:gd name="T80" fmla="*/ 2147483646 w 467"/>
              <a:gd name="T81" fmla="*/ 2147483646 h 521"/>
              <a:gd name="T82" fmla="*/ 2147483646 w 467"/>
              <a:gd name="T83" fmla="*/ 2147483646 h 521"/>
              <a:gd name="T84" fmla="*/ 2147483646 w 467"/>
              <a:gd name="T85" fmla="*/ 2147483646 h 521"/>
              <a:gd name="T86" fmla="*/ 2147483646 w 467"/>
              <a:gd name="T87" fmla="*/ 2147483646 h 521"/>
              <a:gd name="T88" fmla="*/ 2147483646 w 467"/>
              <a:gd name="T89" fmla="*/ 2147483646 h 521"/>
              <a:gd name="T90" fmla="*/ 2147483646 w 467"/>
              <a:gd name="T91" fmla="*/ 2147483646 h 521"/>
              <a:gd name="T92" fmla="*/ 2147483646 w 467"/>
              <a:gd name="T93" fmla="*/ 2147483646 h 521"/>
              <a:gd name="T94" fmla="*/ 2147483646 w 467"/>
              <a:gd name="T95" fmla="*/ 2147483646 h 521"/>
              <a:gd name="T96" fmla="*/ 2147483646 w 467"/>
              <a:gd name="T97" fmla="*/ 2147483646 h 521"/>
              <a:gd name="T98" fmla="*/ 2147483646 w 467"/>
              <a:gd name="T99" fmla="*/ 2147483646 h 521"/>
              <a:gd name="T100" fmla="*/ 2147483646 w 467"/>
              <a:gd name="T101" fmla="*/ 2147483646 h 521"/>
              <a:gd name="T102" fmla="*/ 2147483646 w 467"/>
              <a:gd name="T103" fmla="*/ 2147483646 h 521"/>
              <a:gd name="T104" fmla="*/ 2147483646 w 467"/>
              <a:gd name="T105" fmla="*/ 2147483646 h 521"/>
              <a:gd name="T106" fmla="*/ 2147483646 w 467"/>
              <a:gd name="T107" fmla="*/ 2147483646 h 521"/>
              <a:gd name="T108" fmla="*/ 2147483646 w 467"/>
              <a:gd name="T109" fmla="*/ 2147483646 h 521"/>
              <a:gd name="T110" fmla="*/ 2147483646 w 467"/>
              <a:gd name="T111" fmla="*/ 2147483646 h 521"/>
              <a:gd name="T112" fmla="*/ 2147483646 w 467"/>
              <a:gd name="T113" fmla="*/ 2147483646 h 521"/>
              <a:gd name="T114" fmla="*/ 2147483646 w 467"/>
              <a:gd name="T115" fmla="*/ 2147483646 h 521"/>
              <a:gd name="T116" fmla="*/ 2147483646 w 467"/>
              <a:gd name="T117" fmla="*/ 2147483646 h 521"/>
              <a:gd name="T118" fmla="*/ 2147483646 w 467"/>
              <a:gd name="T119" fmla="*/ 2147483646 h 521"/>
              <a:gd name="T120" fmla="*/ 2147483646 w 467"/>
              <a:gd name="T121" fmla="*/ 2147483646 h 521"/>
              <a:gd name="T122" fmla="*/ 2147483646 w 467"/>
              <a:gd name="T123" fmla="*/ 2147483646 h 52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67" h="521">
                <a:moveTo>
                  <a:pt x="0" y="96"/>
                </a:moveTo>
                <a:lnTo>
                  <a:pt x="2" y="104"/>
                </a:lnTo>
                <a:lnTo>
                  <a:pt x="4" y="112"/>
                </a:lnTo>
                <a:lnTo>
                  <a:pt x="5" y="118"/>
                </a:lnTo>
                <a:lnTo>
                  <a:pt x="6" y="122"/>
                </a:lnTo>
                <a:lnTo>
                  <a:pt x="8" y="126"/>
                </a:lnTo>
                <a:lnTo>
                  <a:pt x="8" y="128"/>
                </a:lnTo>
                <a:lnTo>
                  <a:pt x="11" y="133"/>
                </a:lnTo>
                <a:lnTo>
                  <a:pt x="14" y="139"/>
                </a:lnTo>
                <a:lnTo>
                  <a:pt x="17" y="143"/>
                </a:lnTo>
                <a:lnTo>
                  <a:pt x="20" y="147"/>
                </a:lnTo>
                <a:lnTo>
                  <a:pt x="24" y="152"/>
                </a:lnTo>
                <a:lnTo>
                  <a:pt x="28" y="158"/>
                </a:lnTo>
                <a:lnTo>
                  <a:pt x="33" y="166"/>
                </a:lnTo>
                <a:lnTo>
                  <a:pt x="40" y="176"/>
                </a:lnTo>
                <a:lnTo>
                  <a:pt x="49" y="189"/>
                </a:lnTo>
                <a:lnTo>
                  <a:pt x="55" y="200"/>
                </a:lnTo>
                <a:lnTo>
                  <a:pt x="58" y="208"/>
                </a:lnTo>
                <a:lnTo>
                  <a:pt x="61" y="214"/>
                </a:lnTo>
                <a:lnTo>
                  <a:pt x="61" y="218"/>
                </a:lnTo>
                <a:lnTo>
                  <a:pt x="61" y="221"/>
                </a:lnTo>
                <a:lnTo>
                  <a:pt x="60" y="223"/>
                </a:lnTo>
                <a:lnTo>
                  <a:pt x="58" y="223"/>
                </a:lnTo>
                <a:lnTo>
                  <a:pt x="57" y="224"/>
                </a:lnTo>
                <a:lnTo>
                  <a:pt x="56" y="224"/>
                </a:lnTo>
                <a:lnTo>
                  <a:pt x="55" y="224"/>
                </a:lnTo>
                <a:lnTo>
                  <a:pt x="57" y="225"/>
                </a:lnTo>
                <a:lnTo>
                  <a:pt x="59" y="227"/>
                </a:lnTo>
                <a:lnTo>
                  <a:pt x="64" y="229"/>
                </a:lnTo>
                <a:lnTo>
                  <a:pt x="71" y="234"/>
                </a:lnTo>
                <a:lnTo>
                  <a:pt x="80" y="240"/>
                </a:lnTo>
                <a:lnTo>
                  <a:pt x="87" y="263"/>
                </a:lnTo>
                <a:lnTo>
                  <a:pt x="93" y="287"/>
                </a:lnTo>
                <a:lnTo>
                  <a:pt x="104" y="335"/>
                </a:lnTo>
                <a:lnTo>
                  <a:pt x="112" y="384"/>
                </a:lnTo>
                <a:lnTo>
                  <a:pt x="120" y="432"/>
                </a:lnTo>
                <a:lnTo>
                  <a:pt x="126" y="427"/>
                </a:lnTo>
                <a:lnTo>
                  <a:pt x="132" y="422"/>
                </a:lnTo>
                <a:lnTo>
                  <a:pt x="141" y="411"/>
                </a:lnTo>
                <a:lnTo>
                  <a:pt x="147" y="398"/>
                </a:lnTo>
                <a:lnTo>
                  <a:pt x="152" y="384"/>
                </a:lnTo>
                <a:lnTo>
                  <a:pt x="153" y="369"/>
                </a:lnTo>
                <a:lnTo>
                  <a:pt x="153" y="353"/>
                </a:lnTo>
                <a:lnTo>
                  <a:pt x="152" y="337"/>
                </a:lnTo>
                <a:lnTo>
                  <a:pt x="148" y="320"/>
                </a:lnTo>
                <a:lnTo>
                  <a:pt x="143" y="303"/>
                </a:lnTo>
                <a:lnTo>
                  <a:pt x="138" y="287"/>
                </a:lnTo>
                <a:lnTo>
                  <a:pt x="132" y="270"/>
                </a:lnTo>
                <a:lnTo>
                  <a:pt x="125" y="254"/>
                </a:lnTo>
                <a:lnTo>
                  <a:pt x="118" y="239"/>
                </a:lnTo>
                <a:lnTo>
                  <a:pt x="110" y="225"/>
                </a:lnTo>
                <a:lnTo>
                  <a:pt x="103" y="212"/>
                </a:lnTo>
                <a:lnTo>
                  <a:pt x="96" y="200"/>
                </a:lnTo>
                <a:lnTo>
                  <a:pt x="90" y="192"/>
                </a:lnTo>
                <a:lnTo>
                  <a:pt x="84" y="184"/>
                </a:lnTo>
                <a:lnTo>
                  <a:pt x="72" y="168"/>
                </a:lnTo>
                <a:lnTo>
                  <a:pt x="67" y="162"/>
                </a:lnTo>
                <a:lnTo>
                  <a:pt x="62" y="154"/>
                </a:lnTo>
                <a:lnTo>
                  <a:pt x="52" y="138"/>
                </a:lnTo>
                <a:lnTo>
                  <a:pt x="47" y="131"/>
                </a:lnTo>
                <a:lnTo>
                  <a:pt x="43" y="125"/>
                </a:lnTo>
                <a:lnTo>
                  <a:pt x="41" y="122"/>
                </a:lnTo>
                <a:lnTo>
                  <a:pt x="40" y="120"/>
                </a:lnTo>
                <a:lnTo>
                  <a:pt x="39" y="113"/>
                </a:lnTo>
                <a:lnTo>
                  <a:pt x="38" y="103"/>
                </a:lnTo>
                <a:lnTo>
                  <a:pt x="36" y="93"/>
                </a:lnTo>
                <a:lnTo>
                  <a:pt x="35" y="84"/>
                </a:lnTo>
                <a:lnTo>
                  <a:pt x="33" y="76"/>
                </a:lnTo>
                <a:lnTo>
                  <a:pt x="33" y="73"/>
                </a:lnTo>
                <a:lnTo>
                  <a:pt x="33" y="70"/>
                </a:lnTo>
                <a:lnTo>
                  <a:pt x="33" y="69"/>
                </a:lnTo>
                <a:lnTo>
                  <a:pt x="32" y="68"/>
                </a:lnTo>
                <a:lnTo>
                  <a:pt x="32" y="69"/>
                </a:lnTo>
                <a:lnTo>
                  <a:pt x="32" y="72"/>
                </a:lnTo>
                <a:lnTo>
                  <a:pt x="33" y="90"/>
                </a:lnTo>
                <a:lnTo>
                  <a:pt x="35" y="108"/>
                </a:lnTo>
                <a:lnTo>
                  <a:pt x="39" y="125"/>
                </a:lnTo>
                <a:lnTo>
                  <a:pt x="43" y="142"/>
                </a:lnTo>
                <a:lnTo>
                  <a:pt x="49" y="158"/>
                </a:lnTo>
                <a:lnTo>
                  <a:pt x="57" y="174"/>
                </a:lnTo>
                <a:lnTo>
                  <a:pt x="65" y="190"/>
                </a:lnTo>
                <a:lnTo>
                  <a:pt x="74" y="205"/>
                </a:lnTo>
                <a:lnTo>
                  <a:pt x="85" y="219"/>
                </a:lnTo>
                <a:lnTo>
                  <a:pt x="96" y="233"/>
                </a:lnTo>
                <a:lnTo>
                  <a:pt x="108" y="247"/>
                </a:lnTo>
                <a:lnTo>
                  <a:pt x="120" y="259"/>
                </a:lnTo>
                <a:lnTo>
                  <a:pt x="147" y="283"/>
                </a:lnTo>
                <a:lnTo>
                  <a:pt x="176" y="304"/>
                </a:lnTo>
                <a:lnTo>
                  <a:pt x="177" y="311"/>
                </a:lnTo>
                <a:lnTo>
                  <a:pt x="179" y="316"/>
                </a:lnTo>
                <a:lnTo>
                  <a:pt x="181" y="324"/>
                </a:lnTo>
                <a:lnTo>
                  <a:pt x="183" y="330"/>
                </a:lnTo>
                <a:lnTo>
                  <a:pt x="184" y="333"/>
                </a:lnTo>
                <a:lnTo>
                  <a:pt x="184" y="336"/>
                </a:lnTo>
                <a:lnTo>
                  <a:pt x="184" y="337"/>
                </a:lnTo>
                <a:lnTo>
                  <a:pt x="183" y="337"/>
                </a:lnTo>
                <a:lnTo>
                  <a:pt x="182" y="338"/>
                </a:lnTo>
                <a:lnTo>
                  <a:pt x="180" y="339"/>
                </a:lnTo>
                <a:lnTo>
                  <a:pt x="180" y="343"/>
                </a:lnTo>
                <a:lnTo>
                  <a:pt x="178" y="348"/>
                </a:lnTo>
                <a:lnTo>
                  <a:pt x="177" y="356"/>
                </a:lnTo>
                <a:lnTo>
                  <a:pt x="177" y="361"/>
                </a:lnTo>
                <a:lnTo>
                  <a:pt x="177" y="367"/>
                </a:lnTo>
                <a:lnTo>
                  <a:pt x="177" y="373"/>
                </a:lnTo>
                <a:lnTo>
                  <a:pt x="176" y="381"/>
                </a:lnTo>
                <a:lnTo>
                  <a:pt x="176" y="390"/>
                </a:lnTo>
                <a:lnTo>
                  <a:pt x="176" y="400"/>
                </a:lnTo>
                <a:lnTo>
                  <a:pt x="176" y="411"/>
                </a:lnTo>
                <a:lnTo>
                  <a:pt x="176" y="421"/>
                </a:lnTo>
                <a:lnTo>
                  <a:pt x="177" y="430"/>
                </a:lnTo>
                <a:lnTo>
                  <a:pt x="177" y="438"/>
                </a:lnTo>
                <a:lnTo>
                  <a:pt x="177" y="453"/>
                </a:lnTo>
                <a:lnTo>
                  <a:pt x="180" y="466"/>
                </a:lnTo>
                <a:lnTo>
                  <a:pt x="181" y="478"/>
                </a:lnTo>
                <a:lnTo>
                  <a:pt x="184" y="490"/>
                </a:lnTo>
                <a:lnTo>
                  <a:pt x="188" y="504"/>
                </a:lnTo>
                <a:lnTo>
                  <a:pt x="190" y="512"/>
                </a:lnTo>
                <a:lnTo>
                  <a:pt x="192" y="520"/>
                </a:lnTo>
                <a:lnTo>
                  <a:pt x="194" y="491"/>
                </a:lnTo>
                <a:lnTo>
                  <a:pt x="197" y="463"/>
                </a:lnTo>
                <a:lnTo>
                  <a:pt x="200" y="436"/>
                </a:lnTo>
                <a:lnTo>
                  <a:pt x="205" y="409"/>
                </a:lnTo>
                <a:lnTo>
                  <a:pt x="211" y="383"/>
                </a:lnTo>
                <a:lnTo>
                  <a:pt x="218" y="357"/>
                </a:lnTo>
                <a:lnTo>
                  <a:pt x="228" y="330"/>
                </a:lnTo>
                <a:lnTo>
                  <a:pt x="240" y="304"/>
                </a:lnTo>
                <a:lnTo>
                  <a:pt x="241" y="346"/>
                </a:lnTo>
                <a:lnTo>
                  <a:pt x="243" y="388"/>
                </a:lnTo>
                <a:lnTo>
                  <a:pt x="245" y="430"/>
                </a:lnTo>
                <a:lnTo>
                  <a:pt x="248" y="472"/>
                </a:lnTo>
                <a:lnTo>
                  <a:pt x="248" y="475"/>
                </a:lnTo>
                <a:lnTo>
                  <a:pt x="249" y="480"/>
                </a:lnTo>
                <a:lnTo>
                  <a:pt x="250" y="489"/>
                </a:lnTo>
                <a:lnTo>
                  <a:pt x="251" y="493"/>
                </a:lnTo>
                <a:lnTo>
                  <a:pt x="253" y="496"/>
                </a:lnTo>
                <a:lnTo>
                  <a:pt x="254" y="497"/>
                </a:lnTo>
                <a:lnTo>
                  <a:pt x="256" y="496"/>
                </a:lnTo>
                <a:lnTo>
                  <a:pt x="259" y="492"/>
                </a:lnTo>
                <a:lnTo>
                  <a:pt x="262" y="488"/>
                </a:lnTo>
                <a:lnTo>
                  <a:pt x="262" y="483"/>
                </a:lnTo>
                <a:lnTo>
                  <a:pt x="262" y="478"/>
                </a:lnTo>
                <a:lnTo>
                  <a:pt x="263" y="467"/>
                </a:lnTo>
                <a:lnTo>
                  <a:pt x="263" y="461"/>
                </a:lnTo>
                <a:lnTo>
                  <a:pt x="264" y="456"/>
                </a:lnTo>
                <a:lnTo>
                  <a:pt x="266" y="423"/>
                </a:lnTo>
                <a:lnTo>
                  <a:pt x="268" y="392"/>
                </a:lnTo>
                <a:lnTo>
                  <a:pt x="269" y="360"/>
                </a:lnTo>
                <a:lnTo>
                  <a:pt x="272" y="328"/>
                </a:lnTo>
                <a:lnTo>
                  <a:pt x="273" y="313"/>
                </a:lnTo>
                <a:lnTo>
                  <a:pt x="273" y="298"/>
                </a:lnTo>
                <a:lnTo>
                  <a:pt x="274" y="292"/>
                </a:lnTo>
                <a:lnTo>
                  <a:pt x="275" y="284"/>
                </a:lnTo>
                <a:lnTo>
                  <a:pt x="277" y="278"/>
                </a:lnTo>
                <a:lnTo>
                  <a:pt x="280" y="272"/>
                </a:lnTo>
                <a:lnTo>
                  <a:pt x="281" y="271"/>
                </a:lnTo>
                <a:lnTo>
                  <a:pt x="282" y="270"/>
                </a:lnTo>
                <a:lnTo>
                  <a:pt x="284" y="272"/>
                </a:lnTo>
                <a:lnTo>
                  <a:pt x="284" y="275"/>
                </a:lnTo>
                <a:lnTo>
                  <a:pt x="285" y="280"/>
                </a:lnTo>
                <a:lnTo>
                  <a:pt x="286" y="287"/>
                </a:lnTo>
                <a:lnTo>
                  <a:pt x="287" y="293"/>
                </a:lnTo>
                <a:lnTo>
                  <a:pt x="287" y="299"/>
                </a:lnTo>
                <a:lnTo>
                  <a:pt x="288" y="304"/>
                </a:lnTo>
                <a:lnTo>
                  <a:pt x="290" y="328"/>
                </a:lnTo>
                <a:lnTo>
                  <a:pt x="292" y="352"/>
                </a:lnTo>
                <a:lnTo>
                  <a:pt x="294" y="376"/>
                </a:lnTo>
                <a:lnTo>
                  <a:pt x="296" y="400"/>
                </a:lnTo>
                <a:lnTo>
                  <a:pt x="297" y="403"/>
                </a:lnTo>
                <a:lnTo>
                  <a:pt x="297" y="408"/>
                </a:lnTo>
                <a:lnTo>
                  <a:pt x="300" y="418"/>
                </a:lnTo>
                <a:lnTo>
                  <a:pt x="300" y="422"/>
                </a:lnTo>
                <a:lnTo>
                  <a:pt x="302" y="425"/>
                </a:lnTo>
                <a:lnTo>
                  <a:pt x="303" y="426"/>
                </a:lnTo>
                <a:lnTo>
                  <a:pt x="304" y="424"/>
                </a:lnTo>
                <a:lnTo>
                  <a:pt x="307" y="415"/>
                </a:lnTo>
                <a:lnTo>
                  <a:pt x="310" y="406"/>
                </a:lnTo>
                <a:lnTo>
                  <a:pt x="315" y="384"/>
                </a:lnTo>
                <a:lnTo>
                  <a:pt x="319" y="362"/>
                </a:lnTo>
                <a:lnTo>
                  <a:pt x="321" y="338"/>
                </a:lnTo>
                <a:lnTo>
                  <a:pt x="322" y="313"/>
                </a:lnTo>
                <a:lnTo>
                  <a:pt x="325" y="289"/>
                </a:lnTo>
                <a:lnTo>
                  <a:pt x="326" y="268"/>
                </a:lnTo>
                <a:lnTo>
                  <a:pt x="327" y="258"/>
                </a:lnTo>
                <a:lnTo>
                  <a:pt x="328" y="248"/>
                </a:lnTo>
                <a:lnTo>
                  <a:pt x="336" y="274"/>
                </a:lnTo>
                <a:lnTo>
                  <a:pt x="343" y="300"/>
                </a:lnTo>
                <a:lnTo>
                  <a:pt x="356" y="353"/>
                </a:lnTo>
                <a:lnTo>
                  <a:pt x="363" y="379"/>
                </a:lnTo>
                <a:lnTo>
                  <a:pt x="372" y="405"/>
                </a:lnTo>
                <a:lnTo>
                  <a:pt x="381" y="431"/>
                </a:lnTo>
                <a:lnTo>
                  <a:pt x="392" y="456"/>
                </a:lnTo>
                <a:lnTo>
                  <a:pt x="394" y="448"/>
                </a:lnTo>
                <a:lnTo>
                  <a:pt x="396" y="438"/>
                </a:lnTo>
                <a:lnTo>
                  <a:pt x="397" y="428"/>
                </a:lnTo>
                <a:lnTo>
                  <a:pt x="399" y="418"/>
                </a:lnTo>
                <a:lnTo>
                  <a:pt x="402" y="394"/>
                </a:lnTo>
                <a:lnTo>
                  <a:pt x="405" y="369"/>
                </a:lnTo>
                <a:lnTo>
                  <a:pt x="407" y="343"/>
                </a:lnTo>
                <a:lnTo>
                  <a:pt x="409" y="318"/>
                </a:lnTo>
                <a:lnTo>
                  <a:pt x="410" y="294"/>
                </a:lnTo>
                <a:lnTo>
                  <a:pt x="411" y="283"/>
                </a:lnTo>
                <a:lnTo>
                  <a:pt x="411" y="273"/>
                </a:lnTo>
                <a:lnTo>
                  <a:pt x="412" y="263"/>
                </a:lnTo>
                <a:lnTo>
                  <a:pt x="412" y="255"/>
                </a:lnTo>
                <a:lnTo>
                  <a:pt x="412" y="248"/>
                </a:lnTo>
                <a:lnTo>
                  <a:pt x="412" y="242"/>
                </a:lnTo>
                <a:lnTo>
                  <a:pt x="412" y="237"/>
                </a:lnTo>
                <a:lnTo>
                  <a:pt x="411" y="233"/>
                </a:lnTo>
                <a:lnTo>
                  <a:pt x="411" y="232"/>
                </a:lnTo>
                <a:lnTo>
                  <a:pt x="410" y="233"/>
                </a:lnTo>
                <a:lnTo>
                  <a:pt x="410" y="234"/>
                </a:lnTo>
                <a:lnTo>
                  <a:pt x="409" y="238"/>
                </a:lnTo>
                <a:lnTo>
                  <a:pt x="407" y="244"/>
                </a:lnTo>
                <a:lnTo>
                  <a:pt x="407" y="253"/>
                </a:lnTo>
                <a:lnTo>
                  <a:pt x="405" y="263"/>
                </a:lnTo>
                <a:lnTo>
                  <a:pt x="403" y="277"/>
                </a:lnTo>
                <a:lnTo>
                  <a:pt x="402" y="293"/>
                </a:lnTo>
                <a:lnTo>
                  <a:pt x="400" y="312"/>
                </a:lnTo>
                <a:lnTo>
                  <a:pt x="400" y="310"/>
                </a:lnTo>
                <a:lnTo>
                  <a:pt x="399" y="308"/>
                </a:lnTo>
                <a:lnTo>
                  <a:pt x="397" y="303"/>
                </a:lnTo>
                <a:lnTo>
                  <a:pt x="397" y="298"/>
                </a:lnTo>
                <a:lnTo>
                  <a:pt x="394" y="287"/>
                </a:lnTo>
                <a:lnTo>
                  <a:pt x="390" y="273"/>
                </a:lnTo>
                <a:lnTo>
                  <a:pt x="386" y="259"/>
                </a:lnTo>
                <a:lnTo>
                  <a:pt x="385" y="253"/>
                </a:lnTo>
                <a:lnTo>
                  <a:pt x="382" y="248"/>
                </a:lnTo>
                <a:lnTo>
                  <a:pt x="381" y="244"/>
                </a:lnTo>
                <a:lnTo>
                  <a:pt x="379" y="242"/>
                </a:lnTo>
                <a:lnTo>
                  <a:pt x="378" y="240"/>
                </a:lnTo>
                <a:lnTo>
                  <a:pt x="376" y="240"/>
                </a:lnTo>
                <a:lnTo>
                  <a:pt x="374" y="243"/>
                </a:lnTo>
                <a:lnTo>
                  <a:pt x="372" y="248"/>
                </a:lnTo>
                <a:lnTo>
                  <a:pt x="370" y="253"/>
                </a:lnTo>
                <a:lnTo>
                  <a:pt x="369" y="259"/>
                </a:lnTo>
                <a:lnTo>
                  <a:pt x="367" y="273"/>
                </a:lnTo>
                <a:lnTo>
                  <a:pt x="366" y="286"/>
                </a:lnTo>
                <a:lnTo>
                  <a:pt x="366" y="292"/>
                </a:lnTo>
                <a:lnTo>
                  <a:pt x="366" y="297"/>
                </a:lnTo>
                <a:lnTo>
                  <a:pt x="367" y="302"/>
                </a:lnTo>
                <a:lnTo>
                  <a:pt x="367" y="305"/>
                </a:lnTo>
                <a:lnTo>
                  <a:pt x="367" y="308"/>
                </a:lnTo>
                <a:lnTo>
                  <a:pt x="368" y="308"/>
                </a:lnTo>
                <a:lnTo>
                  <a:pt x="368" y="307"/>
                </a:lnTo>
                <a:lnTo>
                  <a:pt x="368" y="304"/>
                </a:lnTo>
                <a:lnTo>
                  <a:pt x="367" y="277"/>
                </a:lnTo>
                <a:lnTo>
                  <a:pt x="367" y="251"/>
                </a:lnTo>
                <a:lnTo>
                  <a:pt x="367" y="226"/>
                </a:lnTo>
                <a:lnTo>
                  <a:pt x="369" y="203"/>
                </a:lnTo>
                <a:lnTo>
                  <a:pt x="371" y="193"/>
                </a:lnTo>
                <a:lnTo>
                  <a:pt x="374" y="182"/>
                </a:lnTo>
                <a:lnTo>
                  <a:pt x="378" y="172"/>
                </a:lnTo>
                <a:lnTo>
                  <a:pt x="383" y="163"/>
                </a:lnTo>
                <a:lnTo>
                  <a:pt x="389" y="153"/>
                </a:lnTo>
                <a:lnTo>
                  <a:pt x="397" y="144"/>
                </a:lnTo>
                <a:lnTo>
                  <a:pt x="406" y="136"/>
                </a:lnTo>
                <a:lnTo>
                  <a:pt x="416" y="128"/>
                </a:lnTo>
                <a:lnTo>
                  <a:pt x="413" y="156"/>
                </a:lnTo>
                <a:lnTo>
                  <a:pt x="408" y="184"/>
                </a:lnTo>
                <a:lnTo>
                  <a:pt x="407" y="193"/>
                </a:lnTo>
                <a:lnTo>
                  <a:pt x="405" y="201"/>
                </a:lnTo>
                <a:lnTo>
                  <a:pt x="403" y="207"/>
                </a:lnTo>
                <a:lnTo>
                  <a:pt x="403" y="212"/>
                </a:lnTo>
                <a:lnTo>
                  <a:pt x="402" y="214"/>
                </a:lnTo>
                <a:lnTo>
                  <a:pt x="401" y="217"/>
                </a:lnTo>
                <a:lnTo>
                  <a:pt x="401" y="215"/>
                </a:lnTo>
                <a:lnTo>
                  <a:pt x="401" y="213"/>
                </a:lnTo>
                <a:lnTo>
                  <a:pt x="402" y="208"/>
                </a:lnTo>
                <a:lnTo>
                  <a:pt x="403" y="204"/>
                </a:lnTo>
                <a:lnTo>
                  <a:pt x="404" y="194"/>
                </a:lnTo>
                <a:lnTo>
                  <a:pt x="406" y="182"/>
                </a:lnTo>
                <a:lnTo>
                  <a:pt x="408" y="168"/>
                </a:lnTo>
                <a:lnTo>
                  <a:pt x="410" y="153"/>
                </a:lnTo>
                <a:lnTo>
                  <a:pt x="413" y="138"/>
                </a:lnTo>
                <a:lnTo>
                  <a:pt x="416" y="123"/>
                </a:lnTo>
                <a:lnTo>
                  <a:pt x="418" y="111"/>
                </a:lnTo>
                <a:lnTo>
                  <a:pt x="420" y="101"/>
                </a:lnTo>
                <a:lnTo>
                  <a:pt x="422" y="96"/>
                </a:lnTo>
                <a:lnTo>
                  <a:pt x="422" y="93"/>
                </a:lnTo>
                <a:lnTo>
                  <a:pt x="423" y="90"/>
                </a:lnTo>
                <a:lnTo>
                  <a:pt x="424" y="88"/>
                </a:lnTo>
                <a:lnTo>
                  <a:pt x="425" y="86"/>
                </a:lnTo>
                <a:lnTo>
                  <a:pt x="428" y="84"/>
                </a:lnTo>
                <a:lnTo>
                  <a:pt x="435" y="83"/>
                </a:lnTo>
                <a:lnTo>
                  <a:pt x="441" y="82"/>
                </a:lnTo>
                <a:lnTo>
                  <a:pt x="448" y="80"/>
                </a:lnTo>
                <a:lnTo>
                  <a:pt x="450" y="83"/>
                </a:lnTo>
                <a:lnTo>
                  <a:pt x="454" y="87"/>
                </a:lnTo>
                <a:lnTo>
                  <a:pt x="461" y="93"/>
                </a:lnTo>
                <a:lnTo>
                  <a:pt x="464" y="97"/>
                </a:lnTo>
                <a:lnTo>
                  <a:pt x="466" y="100"/>
                </a:lnTo>
                <a:lnTo>
                  <a:pt x="466" y="103"/>
                </a:lnTo>
                <a:lnTo>
                  <a:pt x="464" y="104"/>
                </a:lnTo>
                <a:lnTo>
                  <a:pt x="458" y="106"/>
                </a:lnTo>
                <a:lnTo>
                  <a:pt x="452" y="108"/>
                </a:lnTo>
                <a:lnTo>
                  <a:pt x="445" y="108"/>
                </a:lnTo>
                <a:lnTo>
                  <a:pt x="439" y="107"/>
                </a:lnTo>
                <a:lnTo>
                  <a:pt x="426" y="103"/>
                </a:lnTo>
                <a:lnTo>
                  <a:pt x="421" y="100"/>
                </a:lnTo>
                <a:lnTo>
                  <a:pt x="416" y="96"/>
                </a:lnTo>
                <a:lnTo>
                  <a:pt x="412" y="92"/>
                </a:lnTo>
                <a:lnTo>
                  <a:pt x="410" y="86"/>
                </a:lnTo>
                <a:lnTo>
                  <a:pt x="407" y="80"/>
                </a:lnTo>
                <a:lnTo>
                  <a:pt x="407" y="73"/>
                </a:lnTo>
                <a:lnTo>
                  <a:pt x="404" y="60"/>
                </a:lnTo>
                <a:lnTo>
                  <a:pt x="403" y="54"/>
                </a:lnTo>
                <a:lnTo>
                  <a:pt x="400" y="48"/>
                </a:lnTo>
                <a:lnTo>
                  <a:pt x="389" y="35"/>
                </a:lnTo>
                <a:lnTo>
                  <a:pt x="377" y="23"/>
                </a:lnTo>
                <a:lnTo>
                  <a:pt x="364" y="12"/>
                </a:lnTo>
                <a:lnTo>
                  <a:pt x="352" y="0"/>
                </a:lnTo>
                <a:lnTo>
                  <a:pt x="343" y="7"/>
                </a:lnTo>
                <a:lnTo>
                  <a:pt x="335" y="13"/>
                </a:lnTo>
                <a:lnTo>
                  <a:pt x="328" y="21"/>
                </a:lnTo>
                <a:lnTo>
                  <a:pt x="322" y="29"/>
                </a:lnTo>
                <a:lnTo>
                  <a:pt x="317" y="37"/>
                </a:lnTo>
                <a:lnTo>
                  <a:pt x="313" y="45"/>
                </a:lnTo>
                <a:lnTo>
                  <a:pt x="306" y="63"/>
                </a:lnTo>
                <a:lnTo>
                  <a:pt x="301" y="82"/>
                </a:lnTo>
                <a:lnTo>
                  <a:pt x="297" y="102"/>
                </a:lnTo>
                <a:lnTo>
                  <a:pt x="293" y="123"/>
                </a:lnTo>
                <a:lnTo>
                  <a:pt x="288" y="144"/>
                </a:lnTo>
                <a:lnTo>
                  <a:pt x="286" y="136"/>
                </a:lnTo>
                <a:lnTo>
                  <a:pt x="284" y="128"/>
                </a:lnTo>
                <a:lnTo>
                  <a:pt x="281" y="123"/>
                </a:lnTo>
                <a:lnTo>
                  <a:pt x="279" y="118"/>
                </a:lnTo>
                <a:lnTo>
                  <a:pt x="277" y="113"/>
                </a:lnTo>
                <a:lnTo>
                  <a:pt x="274" y="111"/>
                </a:lnTo>
                <a:lnTo>
                  <a:pt x="268" y="107"/>
                </a:lnTo>
                <a:lnTo>
                  <a:pt x="261" y="104"/>
                </a:lnTo>
                <a:lnTo>
                  <a:pt x="251" y="103"/>
                </a:lnTo>
                <a:lnTo>
                  <a:pt x="246" y="102"/>
                </a:lnTo>
                <a:lnTo>
                  <a:pt x="239" y="100"/>
                </a:lnTo>
                <a:lnTo>
                  <a:pt x="232" y="98"/>
                </a:lnTo>
                <a:lnTo>
                  <a:pt x="224" y="96"/>
                </a:lnTo>
                <a:lnTo>
                  <a:pt x="210" y="102"/>
                </a:lnTo>
                <a:lnTo>
                  <a:pt x="199" y="108"/>
                </a:lnTo>
                <a:lnTo>
                  <a:pt x="189" y="113"/>
                </a:lnTo>
                <a:lnTo>
                  <a:pt x="181" y="118"/>
                </a:lnTo>
                <a:lnTo>
                  <a:pt x="174" y="123"/>
                </a:lnTo>
                <a:lnTo>
                  <a:pt x="169" y="125"/>
                </a:lnTo>
                <a:lnTo>
                  <a:pt x="165" y="128"/>
                </a:lnTo>
                <a:lnTo>
                  <a:pt x="163" y="128"/>
                </a:lnTo>
                <a:lnTo>
                  <a:pt x="161" y="127"/>
                </a:lnTo>
                <a:lnTo>
                  <a:pt x="159" y="123"/>
                </a:lnTo>
                <a:lnTo>
                  <a:pt x="158" y="118"/>
                </a:lnTo>
                <a:lnTo>
                  <a:pt x="157" y="112"/>
                </a:lnTo>
                <a:lnTo>
                  <a:pt x="156" y="102"/>
                </a:lnTo>
                <a:lnTo>
                  <a:pt x="155" y="89"/>
                </a:lnTo>
                <a:lnTo>
                  <a:pt x="154" y="74"/>
                </a:lnTo>
                <a:lnTo>
                  <a:pt x="152" y="56"/>
                </a:lnTo>
                <a:lnTo>
                  <a:pt x="150" y="58"/>
                </a:lnTo>
                <a:lnTo>
                  <a:pt x="149" y="63"/>
                </a:lnTo>
                <a:lnTo>
                  <a:pt x="146" y="70"/>
                </a:lnTo>
                <a:lnTo>
                  <a:pt x="143" y="78"/>
                </a:lnTo>
                <a:lnTo>
                  <a:pt x="138" y="88"/>
                </a:lnTo>
                <a:lnTo>
                  <a:pt x="134" y="98"/>
                </a:lnTo>
                <a:lnTo>
                  <a:pt x="124" y="119"/>
                </a:lnTo>
                <a:lnTo>
                  <a:pt x="115" y="140"/>
                </a:lnTo>
                <a:lnTo>
                  <a:pt x="111" y="149"/>
                </a:lnTo>
                <a:lnTo>
                  <a:pt x="107" y="158"/>
                </a:lnTo>
                <a:lnTo>
                  <a:pt x="103" y="165"/>
                </a:lnTo>
                <a:lnTo>
                  <a:pt x="100" y="171"/>
                </a:lnTo>
                <a:lnTo>
                  <a:pt x="98" y="174"/>
                </a:lnTo>
                <a:lnTo>
                  <a:pt x="96" y="176"/>
                </a:lnTo>
                <a:lnTo>
                  <a:pt x="93" y="176"/>
                </a:lnTo>
                <a:lnTo>
                  <a:pt x="91" y="176"/>
                </a:lnTo>
                <a:lnTo>
                  <a:pt x="89" y="174"/>
                </a:lnTo>
                <a:lnTo>
                  <a:pt x="88" y="172"/>
                </a:lnTo>
                <a:lnTo>
                  <a:pt x="86" y="165"/>
                </a:lnTo>
                <a:lnTo>
                  <a:pt x="86" y="157"/>
                </a:lnTo>
                <a:lnTo>
                  <a:pt x="87" y="148"/>
                </a:lnTo>
                <a:lnTo>
                  <a:pt x="88" y="138"/>
                </a:lnTo>
                <a:lnTo>
                  <a:pt x="89" y="128"/>
                </a:lnTo>
                <a:lnTo>
                  <a:pt x="88" y="120"/>
                </a:lnTo>
                <a:lnTo>
                  <a:pt x="87" y="126"/>
                </a:lnTo>
                <a:lnTo>
                  <a:pt x="87" y="133"/>
                </a:lnTo>
                <a:lnTo>
                  <a:pt x="87" y="146"/>
                </a:lnTo>
                <a:lnTo>
                  <a:pt x="86" y="153"/>
                </a:lnTo>
                <a:lnTo>
                  <a:pt x="86" y="158"/>
                </a:lnTo>
                <a:lnTo>
                  <a:pt x="83" y="163"/>
                </a:lnTo>
                <a:lnTo>
                  <a:pt x="80" y="168"/>
                </a:lnTo>
                <a:lnTo>
                  <a:pt x="78" y="169"/>
                </a:lnTo>
                <a:lnTo>
                  <a:pt x="77" y="169"/>
                </a:lnTo>
                <a:lnTo>
                  <a:pt x="74" y="166"/>
                </a:lnTo>
                <a:lnTo>
                  <a:pt x="71" y="161"/>
                </a:lnTo>
                <a:lnTo>
                  <a:pt x="69" y="155"/>
                </a:lnTo>
                <a:lnTo>
                  <a:pt x="67" y="149"/>
                </a:lnTo>
                <a:lnTo>
                  <a:pt x="65" y="145"/>
                </a:lnTo>
                <a:lnTo>
                  <a:pt x="64" y="143"/>
                </a:lnTo>
                <a:lnTo>
                  <a:pt x="64" y="144"/>
                </a:lnTo>
                <a:lnTo>
                  <a:pt x="64" y="148"/>
                </a:lnTo>
                <a:lnTo>
                  <a:pt x="65" y="153"/>
                </a:lnTo>
                <a:lnTo>
                  <a:pt x="67" y="158"/>
                </a:lnTo>
                <a:lnTo>
                  <a:pt x="70" y="166"/>
                </a:lnTo>
                <a:lnTo>
                  <a:pt x="75" y="182"/>
                </a:lnTo>
                <a:lnTo>
                  <a:pt x="83" y="198"/>
                </a:lnTo>
                <a:lnTo>
                  <a:pt x="89" y="215"/>
                </a:lnTo>
                <a:lnTo>
                  <a:pt x="93" y="223"/>
                </a:lnTo>
                <a:lnTo>
                  <a:pt x="96" y="230"/>
                </a:lnTo>
                <a:lnTo>
                  <a:pt x="99" y="237"/>
                </a:lnTo>
                <a:lnTo>
                  <a:pt x="101" y="242"/>
                </a:lnTo>
                <a:lnTo>
                  <a:pt x="103" y="246"/>
                </a:lnTo>
                <a:lnTo>
                  <a:pt x="104" y="248"/>
                </a:lnTo>
                <a:lnTo>
                  <a:pt x="105" y="263"/>
                </a:lnTo>
                <a:lnTo>
                  <a:pt x="106" y="277"/>
                </a:lnTo>
                <a:lnTo>
                  <a:pt x="108" y="291"/>
                </a:lnTo>
                <a:lnTo>
                  <a:pt x="110" y="298"/>
                </a:lnTo>
                <a:lnTo>
                  <a:pt x="112" y="304"/>
                </a:lnTo>
                <a:lnTo>
                  <a:pt x="115" y="307"/>
                </a:lnTo>
                <a:lnTo>
                  <a:pt x="117" y="310"/>
                </a:lnTo>
                <a:lnTo>
                  <a:pt x="124" y="313"/>
                </a:lnTo>
                <a:lnTo>
                  <a:pt x="127" y="315"/>
                </a:lnTo>
                <a:lnTo>
                  <a:pt x="130" y="315"/>
                </a:lnTo>
                <a:lnTo>
                  <a:pt x="133" y="314"/>
                </a:lnTo>
                <a:lnTo>
                  <a:pt x="136" y="312"/>
                </a:lnTo>
                <a:lnTo>
                  <a:pt x="139" y="306"/>
                </a:lnTo>
                <a:lnTo>
                  <a:pt x="143" y="300"/>
                </a:lnTo>
                <a:lnTo>
                  <a:pt x="149" y="285"/>
                </a:lnTo>
                <a:lnTo>
                  <a:pt x="154" y="269"/>
                </a:lnTo>
                <a:lnTo>
                  <a:pt x="159" y="253"/>
                </a:lnTo>
                <a:lnTo>
                  <a:pt x="163" y="239"/>
                </a:lnTo>
                <a:lnTo>
                  <a:pt x="165" y="233"/>
                </a:lnTo>
                <a:lnTo>
                  <a:pt x="166" y="227"/>
                </a:lnTo>
                <a:lnTo>
                  <a:pt x="167" y="223"/>
                </a:lnTo>
                <a:lnTo>
                  <a:pt x="168" y="219"/>
                </a:lnTo>
                <a:lnTo>
                  <a:pt x="168" y="217"/>
                </a:lnTo>
                <a:lnTo>
                  <a:pt x="168" y="216"/>
                </a:lnTo>
                <a:lnTo>
                  <a:pt x="165" y="264"/>
                </a:lnTo>
                <a:lnTo>
                  <a:pt x="160" y="312"/>
                </a:lnTo>
                <a:lnTo>
                  <a:pt x="159" y="325"/>
                </a:lnTo>
                <a:lnTo>
                  <a:pt x="157" y="337"/>
                </a:lnTo>
                <a:lnTo>
                  <a:pt x="155" y="347"/>
                </a:lnTo>
                <a:lnTo>
                  <a:pt x="154" y="356"/>
                </a:lnTo>
                <a:lnTo>
                  <a:pt x="152" y="363"/>
                </a:lnTo>
                <a:lnTo>
                  <a:pt x="152" y="368"/>
                </a:lnTo>
                <a:lnTo>
                  <a:pt x="151" y="373"/>
                </a:lnTo>
                <a:lnTo>
                  <a:pt x="151" y="375"/>
                </a:lnTo>
                <a:lnTo>
                  <a:pt x="152" y="376"/>
                </a:lnTo>
                <a:lnTo>
                  <a:pt x="152" y="375"/>
                </a:lnTo>
                <a:lnTo>
                  <a:pt x="154" y="373"/>
                </a:lnTo>
                <a:lnTo>
                  <a:pt x="157" y="368"/>
                </a:lnTo>
                <a:lnTo>
                  <a:pt x="160" y="363"/>
                </a:lnTo>
                <a:lnTo>
                  <a:pt x="165" y="355"/>
                </a:lnTo>
                <a:lnTo>
                  <a:pt x="170" y="347"/>
                </a:lnTo>
                <a:lnTo>
                  <a:pt x="176" y="336"/>
                </a:lnTo>
                <a:lnTo>
                  <a:pt x="177" y="330"/>
                </a:lnTo>
                <a:lnTo>
                  <a:pt x="177" y="323"/>
                </a:lnTo>
                <a:lnTo>
                  <a:pt x="177" y="311"/>
                </a:lnTo>
                <a:lnTo>
                  <a:pt x="177" y="304"/>
                </a:lnTo>
                <a:lnTo>
                  <a:pt x="179" y="298"/>
                </a:lnTo>
                <a:lnTo>
                  <a:pt x="181" y="293"/>
                </a:lnTo>
                <a:lnTo>
                  <a:pt x="184" y="288"/>
                </a:lnTo>
                <a:lnTo>
                  <a:pt x="188" y="283"/>
                </a:lnTo>
                <a:lnTo>
                  <a:pt x="193" y="279"/>
                </a:lnTo>
                <a:lnTo>
                  <a:pt x="198" y="275"/>
                </a:lnTo>
                <a:lnTo>
                  <a:pt x="203" y="273"/>
                </a:lnTo>
                <a:lnTo>
                  <a:pt x="209" y="270"/>
                </a:lnTo>
                <a:lnTo>
                  <a:pt x="215" y="269"/>
                </a:lnTo>
                <a:lnTo>
                  <a:pt x="219" y="269"/>
                </a:lnTo>
                <a:lnTo>
                  <a:pt x="224" y="272"/>
                </a:lnTo>
                <a:lnTo>
                  <a:pt x="228" y="276"/>
                </a:lnTo>
                <a:lnTo>
                  <a:pt x="231" y="280"/>
                </a:lnTo>
                <a:lnTo>
                  <a:pt x="235" y="289"/>
                </a:lnTo>
                <a:lnTo>
                  <a:pt x="237" y="300"/>
                </a:lnTo>
                <a:lnTo>
                  <a:pt x="238" y="313"/>
                </a:lnTo>
                <a:lnTo>
                  <a:pt x="238" y="324"/>
                </a:lnTo>
                <a:lnTo>
                  <a:pt x="237" y="337"/>
                </a:lnTo>
                <a:lnTo>
                  <a:pt x="238" y="348"/>
                </a:lnTo>
                <a:lnTo>
                  <a:pt x="240" y="360"/>
                </a:lnTo>
                <a:lnTo>
                  <a:pt x="257" y="346"/>
                </a:lnTo>
                <a:lnTo>
                  <a:pt x="272" y="333"/>
                </a:lnTo>
                <a:lnTo>
                  <a:pt x="287" y="323"/>
                </a:lnTo>
                <a:lnTo>
                  <a:pt x="299" y="314"/>
                </a:lnTo>
                <a:lnTo>
                  <a:pt x="310" y="307"/>
                </a:lnTo>
                <a:lnTo>
                  <a:pt x="320" y="300"/>
                </a:lnTo>
                <a:lnTo>
                  <a:pt x="328" y="293"/>
                </a:lnTo>
                <a:lnTo>
                  <a:pt x="336" y="287"/>
                </a:lnTo>
                <a:lnTo>
                  <a:pt x="342" y="280"/>
                </a:lnTo>
                <a:lnTo>
                  <a:pt x="347" y="273"/>
                </a:lnTo>
                <a:lnTo>
                  <a:pt x="352" y="265"/>
                </a:lnTo>
                <a:lnTo>
                  <a:pt x="355" y="256"/>
                </a:lnTo>
                <a:lnTo>
                  <a:pt x="357" y="245"/>
                </a:lnTo>
                <a:lnTo>
                  <a:pt x="359" y="233"/>
                </a:lnTo>
                <a:lnTo>
                  <a:pt x="360" y="218"/>
                </a:lnTo>
                <a:lnTo>
                  <a:pt x="360" y="200"/>
                </a:lnTo>
                <a:lnTo>
                  <a:pt x="360" y="198"/>
                </a:lnTo>
                <a:lnTo>
                  <a:pt x="359" y="198"/>
                </a:lnTo>
                <a:lnTo>
                  <a:pt x="358" y="201"/>
                </a:lnTo>
                <a:lnTo>
                  <a:pt x="357" y="204"/>
                </a:lnTo>
                <a:lnTo>
                  <a:pt x="356" y="208"/>
                </a:lnTo>
                <a:lnTo>
                  <a:pt x="354" y="218"/>
                </a:lnTo>
                <a:lnTo>
                  <a:pt x="353" y="229"/>
                </a:lnTo>
                <a:lnTo>
                  <a:pt x="353" y="238"/>
                </a:lnTo>
                <a:lnTo>
                  <a:pt x="354" y="243"/>
                </a:lnTo>
                <a:lnTo>
                  <a:pt x="356" y="246"/>
                </a:lnTo>
                <a:lnTo>
                  <a:pt x="358" y="248"/>
                </a:lnTo>
                <a:lnTo>
                  <a:pt x="360" y="24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Freeform 24"/>
          <p:cNvSpPr>
            <a:spLocks/>
          </p:cNvSpPr>
          <p:nvPr/>
        </p:nvSpPr>
        <p:spPr bwMode="auto">
          <a:xfrm>
            <a:off x="5473700" y="1333500"/>
            <a:ext cx="65088" cy="331788"/>
          </a:xfrm>
          <a:custGeom>
            <a:avLst/>
            <a:gdLst>
              <a:gd name="T0" fmla="*/ 0 w 41"/>
              <a:gd name="T1" fmla="*/ 0 h 209"/>
              <a:gd name="T2" fmla="*/ 2147483646 w 41"/>
              <a:gd name="T3" fmla="*/ 2147483646 h 209"/>
              <a:gd name="T4" fmla="*/ 2147483646 w 41"/>
              <a:gd name="T5" fmla="*/ 2147483646 h 209"/>
              <a:gd name="T6" fmla="*/ 2147483646 w 41"/>
              <a:gd name="T7" fmla="*/ 2147483646 h 209"/>
              <a:gd name="T8" fmla="*/ 2147483646 w 41"/>
              <a:gd name="T9" fmla="*/ 2147483646 h 209"/>
              <a:gd name="T10" fmla="*/ 2147483646 w 41"/>
              <a:gd name="T11" fmla="*/ 2147483646 h 209"/>
              <a:gd name="T12" fmla="*/ 2147483646 w 41"/>
              <a:gd name="T13" fmla="*/ 2147483646 h 209"/>
              <a:gd name="T14" fmla="*/ 2147483646 w 41"/>
              <a:gd name="T15" fmla="*/ 2147483646 h 209"/>
              <a:gd name="T16" fmla="*/ 2147483646 w 41"/>
              <a:gd name="T17" fmla="*/ 2147483646 h 209"/>
              <a:gd name="T18" fmla="*/ 2147483646 w 41"/>
              <a:gd name="T19" fmla="*/ 2147483646 h 209"/>
              <a:gd name="T20" fmla="*/ 2147483646 w 41"/>
              <a:gd name="T21" fmla="*/ 2147483646 h 209"/>
              <a:gd name="T22" fmla="*/ 2147483646 w 41"/>
              <a:gd name="T23" fmla="*/ 2147483646 h 209"/>
              <a:gd name="T24" fmla="*/ 2147483646 w 41"/>
              <a:gd name="T25" fmla="*/ 2147483646 h 209"/>
              <a:gd name="T26" fmla="*/ 2147483646 w 41"/>
              <a:gd name="T27" fmla="*/ 2147483646 h 209"/>
              <a:gd name="T28" fmla="*/ 2147483646 w 41"/>
              <a:gd name="T29" fmla="*/ 2147483646 h 209"/>
              <a:gd name="T30" fmla="*/ 2147483646 w 41"/>
              <a:gd name="T31" fmla="*/ 2147483646 h 209"/>
              <a:gd name="T32" fmla="*/ 2147483646 w 41"/>
              <a:gd name="T33" fmla="*/ 2147483646 h 209"/>
              <a:gd name="T34" fmla="*/ 2147483646 w 41"/>
              <a:gd name="T35" fmla="*/ 2147483646 h 209"/>
              <a:gd name="T36" fmla="*/ 2147483646 w 41"/>
              <a:gd name="T37" fmla="*/ 2147483646 h 209"/>
              <a:gd name="T38" fmla="*/ 2147483646 w 41"/>
              <a:gd name="T39" fmla="*/ 2147483646 h 209"/>
              <a:gd name="T40" fmla="*/ 2147483646 w 41"/>
              <a:gd name="T41" fmla="*/ 2147483646 h 209"/>
              <a:gd name="T42" fmla="*/ 2147483646 w 41"/>
              <a:gd name="T43" fmla="*/ 2147483646 h 209"/>
              <a:gd name="T44" fmla="*/ 2147483646 w 41"/>
              <a:gd name="T45" fmla="*/ 2147483646 h 209"/>
              <a:gd name="T46" fmla="*/ 2147483646 w 41"/>
              <a:gd name="T47" fmla="*/ 2147483646 h 209"/>
              <a:gd name="T48" fmla="*/ 2147483646 w 41"/>
              <a:gd name="T49" fmla="*/ 2147483646 h 20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1" h="209">
                <a:moveTo>
                  <a:pt x="0" y="0"/>
                </a:moveTo>
                <a:lnTo>
                  <a:pt x="4" y="13"/>
                </a:lnTo>
                <a:lnTo>
                  <a:pt x="8" y="25"/>
                </a:lnTo>
                <a:lnTo>
                  <a:pt x="12" y="38"/>
                </a:lnTo>
                <a:lnTo>
                  <a:pt x="16" y="51"/>
                </a:lnTo>
                <a:lnTo>
                  <a:pt x="19" y="64"/>
                </a:lnTo>
                <a:lnTo>
                  <a:pt x="22" y="77"/>
                </a:lnTo>
                <a:lnTo>
                  <a:pt x="25" y="90"/>
                </a:lnTo>
                <a:lnTo>
                  <a:pt x="28" y="103"/>
                </a:lnTo>
                <a:lnTo>
                  <a:pt x="30" y="109"/>
                </a:lnTo>
                <a:lnTo>
                  <a:pt x="31" y="116"/>
                </a:lnTo>
                <a:lnTo>
                  <a:pt x="32" y="122"/>
                </a:lnTo>
                <a:lnTo>
                  <a:pt x="33" y="129"/>
                </a:lnTo>
                <a:lnTo>
                  <a:pt x="34" y="135"/>
                </a:lnTo>
                <a:lnTo>
                  <a:pt x="35" y="142"/>
                </a:lnTo>
                <a:lnTo>
                  <a:pt x="36" y="148"/>
                </a:lnTo>
                <a:lnTo>
                  <a:pt x="37" y="155"/>
                </a:lnTo>
                <a:lnTo>
                  <a:pt x="38" y="162"/>
                </a:lnTo>
                <a:lnTo>
                  <a:pt x="38" y="168"/>
                </a:lnTo>
                <a:lnTo>
                  <a:pt x="39" y="175"/>
                </a:lnTo>
                <a:lnTo>
                  <a:pt x="39" y="182"/>
                </a:lnTo>
                <a:lnTo>
                  <a:pt x="40" y="188"/>
                </a:lnTo>
                <a:lnTo>
                  <a:pt x="40" y="195"/>
                </a:lnTo>
                <a:lnTo>
                  <a:pt x="40" y="201"/>
                </a:lnTo>
                <a:lnTo>
                  <a:pt x="40" y="20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Freeform 25"/>
          <p:cNvSpPr>
            <a:spLocks/>
          </p:cNvSpPr>
          <p:nvPr/>
        </p:nvSpPr>
        <p:spPr bwMode="auto">
          <a:xfrm>
            <a:off x="5537200" y="1409700"/>
            <a:ext cx="52388" cy="255588"/>
          </a:xfrm>
          <a:custGeom>
            <a:avLst/>
            <a:gdLst>
              <a:gd name="T0" fmla="*/ 2147483646 w 33"/>
              <a:gd name="T1" fmla="*/ 0 h 161"/>
              <a:gd name="T2" fmla="*/ 2147483646 w 33"/>
              <a:gd name="T3" fmla="*/ 2147483646 h 161"/>
              <a:gd name="T4" fmla="*/ 2147483646 w 33"/>
              <a:gd name="T5" fmla="*/ 2147483646 h 161"/>
              <a:gd name="T6" fmla="*/ 2147483646 w 33"/>
              <a:gd name="T7" fmla="*/ 2147483646 h 161"/>
              <a:gd name="T8" fmla="*/ 2147483646 w 33"/>
              <a:gd name="T9" fmla="*/ 2147483646 h 161"/>
              <a:gd name="T10" fmla="*/ 2147483646 w 33"/>
              <a:gd name="T11" fmla="*/ 2147483646 h 161"/>
              <a:gd name="T12" fmla="*/ 2147483646 w 33"/>
              <a:gd name="T13" fmla="*/ 2147483646 h 161"/>
              <a:gd name="T14" fmla="*/ 2147483646 w 33"/>
              <a:gd name="T15" fmla="*/ 2147483646 h 161"/>
              <a:gd name="T16" fmla="*/ 2147483646 w 33"/>
              <a:gd name="T17" fmla="*/ 2147483646 h 161"/>
              <a:gd name="T18" fmla="*/ 2147483646 w 33"/>
              <a:gd name="T19" fmla="*/ 2147483646 h 161"/>
              <a:gd name="T20" fmla="*/ 2147483646 w 33"/>
              <a:gd name="T21" fmla="*/ 2147483646 h 161"/>
              <a:gd name="T22" fmla="*/ 2147483646 w 33"/>
              <a:gd name="T23" fmla="*/ 2147483646 h 161"/>
              <a:gd name="T24" fmla="*/ 2147483646 w 33"/>
              <a:gd name="T25" fmla="*/ 2147483646 h 161"/>
              <a:gd name="T26" fmla="*/ 2147483646 w 33"/>
              <a:gd name="T27" fmla="*/ 2147483646 h 161"/>
              <a:gd name="T28" fmla="*/ 2147483646 w 33"/>
              <a:gd name="T29" fmla="*/ 2147483646 h 161"/>
              <a:gd name="T30" fmla="*/ 2147483646 w 33"/>
              <a:gd name="T31" fmla="*/ 2147483646 h 161"/>
              <a:gd name="T32" fmla="*/ 2147483646 w 33"/>
              <a:gd name="T33" fmla="*/ 2147483646 h 161"/>
              <a:gd name="T34" fmla="*/ 2147483646 w 33"/>
              <a:gd name="T35" fmla="*/ 2147483646 h 161"/>
              <a:gd name="T36" fmla="*/ 2147483646 w 33"/>
              <a:gd name="T37" fmla="*/ 2147483646 h 161"/>
              <a:gd name="T38" fmla="*/ 2147483646 w 33"/>
              <a:gd name="T39" fmla="*/ 2147483646 h 161"/>
              <a:gd name="T40" fmla="*/ 2147483646 w 33"/>
              <a:gd name="T41" fmla="*/ 2147483646 h 161"/>
              <a:gd name="T42" fmla="*/ 2147483646 w 33"/>
              <a:gd name="T43" fmla="*/ 2147483646 h 161"/>
              <a:gd name="T44" fmla="*/ 2147483646 w 33"/>
              <a:gd name="T45" fmla="*/ 2147483646 h 161"/>
              <a:gd name="T46" fmla="*/ 2147483646 w 33"/>
              <a:gd name="T47" fmla="*/ 2147483646 h 161"/>
              <a:gd name="T48" fmla="*/ 0 w 33"/>
              <a:gd name="T49" fmla="*/ 2147483646 h 161"/>
              <a:gd name="T50" fmla="*/ 0 w 33"/>
              <a:gd name="T51" fmla="*/ 2147483646 h 161"/>
              <a:gd name="T52" fmla="*/ 0 w 33"/>
              <a:gd name="T53" fmla="*/ 2147483646 h 16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3" h="161">
                <a:moveTo>
                  <a:pt x="32" y="0"/>
                </a:moveTo>
                <a:lnTo>
                  <a:pt x="31" y="5"/>
                </a:lnTo>
                <a:lnTo>
                  <a:pt x="30" y="10"/>
                </a:lnTo>
                <a:lnTo>
                  <a:pt x="30" y="14"/>
                </a:lnTo>
                <a:lnTo>
                  <a:pt x="29" y="19"/>
                </a:lnTo>
                <a:lnTo>
                  <a:pt x="28" y="24"/>
                </a:lnTo>
                <a:lnTo>
                  <a:pt x="26" y="29"/>
                </a:lnTo>
                <a:lnTo>
                  <a:pt x="25" y="34"/>
                </a:lnTo>
                <a:lnTo>
                  <a:pt x="24" y="39"/>
                </a:lnTo>
                <a:lnTo>
                  <a:pt x="21" y="49"/>
                </a:lnTo>
                <a:lnTo>
                  <a:pt x="19" y="60"/>
                </a:lnTo>
                <a:lnTo>
                  <a:pt x="16" y="70"/>
                </a:lnTo>
                <a:lnTo>
                  <a:pt x="13" y="80"/>
                </a:lnTo>
                <a:lnTo>
                  <a:pt x="11" y="90"/>
                </a:lnTo>
                <a:lnTo>
                  <a:pt x="8" y="100"/>
                </a:lnTo>
                <a:lnTo>
                  <a:pt x="7" y="105"/>
                </a:lnTo>
                <a:lnTo>
                  <a:pt x="6" y="111"/>
                </a:lnTo>
                <a:lnTo>
                  <a:pt x="5" y="116"/>
                </a:lnTo>
                <a:lnTo>
                  <a:pt x="4" y="121"/>
                </a:lnTo>
                <a:lnTo>
                  <a:pt x="3" y="126"/>
                </a:lnTo>
                <a:lnTo>
                  <a:pt x="2" y="131"/>
                </a:lnTo>
                <a:lnTo>
                  <a:pt x="2" y="135"/>
                </a:lnTo>
                <a:lnTo>
                  <a:pt x="1" y="141"/>
                </a:lnTo>
                <a:lnTo>
                  <a:pt x="1" y="146"/>
                </a:lnTo>
                <a:lnTo>
                  <a:pt x="0" y="150"/>
                </a:lnTo>
                <a:lnTo>
                  <a:pt x="0" y="155"/>
                </a:lnTo>
                <a:lnTo>
                  <a:pt x="0" y="16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86" name="Group 26"/>
          <p:cNvGrpSpPr>
            <a:grpSpLocks/>
          </p:cNvGrpSpPr>
          <p:nvPr/>
        </p:nvGrpSpPr>
        <p:grpSpPr bwMode="auto">
          <a:xfrm>
            <a:off x="6400800" y="2971800"/>
            <a:ext cx="2663825" cy="2286000"/>
            <a:chOff x="4032" y="1872"/>
            <a:chExt cx="1678" cy="1440"/>
          </a:xfrm>
        </p:grpSpPr>
        <p:sp>
          <p:nvSpPr>
            <p:cNvPr id="67611" name="Rectangle 27"/>
            <p:cNvSpPr>
              <a:spLocks noChangeArrowheads="1"/>
            </p:cNvSpPr>
            <p:nvPr/>
          </p:nvSpPr>
          <p:spPr bwMode="auto">
            <a:xfrm>
              <a:off x="4032" y="2688"/>
              <a:ext cx="16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C - size of beard</a:t>
              </a:r>
            </a:p>
          </p:txBody>
        </p:sp>
        <p:sp>
          <p:nvSpPr>
            <p:cNvPr id="67612" name="Rectangle 28"/>
            <p:cNvSpPr>
              <a:spLocks noChangeArrowheads="1"/>
            </p:cNvSpPr>
            <p:nvPr/>
          </p:nvSpPr>
          <p:spPr bwMode="auto">
            <a:xfrm>
              <a:off x="4032" y="3024"/>
              <a:ext cx="16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D - color of eyes</a:t>
              </a:r>
            </a:p>
          </p:txBody>
        </p:sp>
        <p:grpSp>
          <p:nvGrpSpPr>
            <p:cNvPr id="7295" name="Group 29"/>
            <p:cNvGrpSpPr>
              <a:grpSpLocks/>
            </p:cNvGrpSpPr>
            <p:nvPr/>
          </p:nvGrpSpPr>
          <p:grpSpPr bwMode="auto">
            <a:xfrm>
              <a:off x="4032" y="1872"/>
              <a:ext cx="1574" cy="672"/>
              <a:chOff x="4032" y="1872"/>
              <a:chExt cx="1574" cy="672"/>
            </a:xfrm>
          </p:grpSpPr>
          <p:sp>
            <p:nvSpPr>
              <p:cNvPr id="67614" name="Rectangle 30"/>
              <p:cNvSpPr>
                <a:spLocks noChangeArrowheads="1"/>
              </p:cNvSpPr>
              <p:nvPr/>
            </p:nvSpPr>
            <p:spPr bwMode="auto">
              <a:xfrm>
                <a:off x="4032" y="1872"/>
                <a:ext cx="149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FFCC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A - size of hair</a:t>
                </a:r>
              </a:p>
            </p:txBody>
          </p:sp>
          <p:sp>
            <p:nvSpPr>
              <p:cNvPr id="67615" name="Rectangle 31"/>
              <p:cNvSpPr>
                <a:spLocks noChangeArrowheads="1"/>
              </p:cNvSpPr>
              <p:nvPr/>
            </p:nvSpPr>
            <p:spPr bwMode="auto">
              <a:xfrm>
                <a:off x="4032" y="2256"/>
                <a:ext cx="157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FFCC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B - size of nose</a:t>
                </a:r>
              </a:p>
            </p:txBody>
          </p:sp>
        </p:grpSp>
      </p:grpSp>
      <p:sp>
        <p:nvSpPr>
          <p:cNvPr id="67616" name="Rectangle 32"/>
          <p:cNvSpPr>
            <a:spLocks noChangeArrowheads="1"/>
          </p:cNvSpPr>
          <p:nvPr/>
        </p:nvSpPr>
        <p:spPr bwMode="auto">
          <a:xfrm>
            <a:off x="76200" y="22860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A’ BCD</a:t>
            </a:r>
          </a:p>
        </p:txBody>
      </p:sp>
      <p:sp>
        <p:nvSpPr>
          <p:cNvPr id="67617" name="Rectangle 33"/>
          <p:cNvSpPr>
            <a:spLocks noChangeArrowheads="1"/>
          </p:cNvSpPr>
          <p:nvPr/>
        </p:nvSpPr>
        <p:spPr bwMode="auto">
          <a:xfrm>
            <a:off x="1447800" y="22860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A’ BCD’</a:t>
            </a:r>
          </a:p>
        </p:txBody>
      </p:sp>
      <p:sp>
        <p:nvSpPr>
          <p:cNvPr id="67618" name="Rectangle 34"/>
          <p:cNvSpPr>
            <a:spLocks noChangeArrowheads="1"/>
          </p:cNvSpPr>
          <p:nvPr/>
        </p:nvSpPr>
        <p:spPr bwMode="auto">
          <a:xfrm>
            <a:off x="3048000" y="22098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A’ B’CD</a:t>
            </a:r>
          </a:p>
        </p:txBody>
      </p:sp>
      <p:sp>
        <p:nvSpPr>
          <p:cNvPr id="67619" name="Rectangle 35"/>
          <p:cNvSpPr>
            <a:spLocks noChangeArrowheads="1"/>
          </p:cNvSpPr>
          <p:nvPr/>
        </p:nvSpPr>
        <p:spPr bwMode="auto">
          <a:xfrm>
            <a:off x="4724400" y="21336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A’ B’CD</a:t>
            </a:r>
          </a:p>
        </p:txBody>
      </p:sp>
      <p:sp>
        <p:nvSpPr>
          <p:cNvPr id="7191" name="Line 36"/>
          <p:cNvSpPr>
            <a:spLocks noChangeShapeType="1"/>
          </p:cNvSpPr>
          <p:nvPr/>
        </p:nvSpPr>
        <p:spPr bwMode="auto">
          <a:xfrm>
            <a:off x="609600" y="685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2" name="Line 37"/>
          <p:cNvSpPr>
            <a:spLocks noChangeShapeType="1"/>
          </p:cNvSpPr>
          <p:nvPr/>
        </p:nvSpPr>
        <p:spPr bwMode="auto">
          <a:xfrm>
            <a:off x="609600" y="762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7622" name="Group 38"/>
          <p:cNvGrpSpPr>
            <a:grpSpLocks/>
          </p:cNvGrpSpPr>
          <p:nvPr/>
        </p:nvGrpSpPr>
        <p:grpSpPr bwMode="auto">
          <a:xfrm>
            <a:off x="838200" y="3352800"/>
            <a:ext cx="4252913" cy="3403600"/>
            <a:chOff x="528" y="2112"/>
            <a:chExt cx="2679" cy="2144"/>
          </a:xfrm>
        </p:grpSpPr>
        <p:sp>
          <p:nvSpPr>
            <p:cNvPr id="7195" name="Rectangle 39"/>
            <p:cNvSpPr>
              <a:spLocks noChangeArrowheads="1"/>
            </p:cNvSpPr>
            <p:nvPr/>
          </p:nvSpPr>
          <p:spPr bwMode="auto">
            <a:xfrm>
              <a:off x="1165" y="2121"/>
              <a:ext cx="422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00" b="1">
                  <a:solidFill>
                    <a:srgbClr val="FFFF00"/>
                  </a:solidFill>
                </a:rPr>
                <a:t>00</a:t>
              </a:r>
            </a:p>
          </p:txBody>
        </p:sp>
        <p:sp>
          <p:nvSpPr>
            <p:cNvPr id="7196" name="Rectangle 40"/>
            <p:cNvSpPr>
              <a:spLocks noChangeArrowheads="1"/>
            </p:cNvSpPr>
            <p:nvPr/>
          </p:nvSpPr>
          <p:spPr bwMode="auto">
            <a:xfrm>
              <a:off x="1699" y="2121"/>
              <a:ext cx="422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00" b="1">
                  <a:solidFill>
                    <a:srgbClr val="FFFF00"/>
                  </a:solidFill>
                </a:rPr>
                <a:t>01</a:t>
              </a:r>
            </a:p>
          </p:txBody>
        </p:sp>
        <p:sp>
          <p:nvSpPr>
            <p:cNvPr id="7197" name="Rectangle 41"/>
            <p:cNvSpPr>
              <a:spLocks noChangeArrowheads="1"/>
            </p:cNvSpPr>
            <p:nvPr/>
          </p:nvSpPr>
          <p:spPr bwMode="auto">
            <a:xfrm>
              <a:off x="2242" y="2121"/>
              <a:ext cx="422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00" b="1">
                  <a:solidFill>
                    <a:srgbClr val="FFFF00"/>
                  </a:solidFill>
                </a:rPr>
                <a:t>11</a:t>
              </a:r>
            </a:p>
          </p:txBody>
        </p:sp>
        <p:sp>
          <p:nvSpPr>
            <p:cNvPr id="7198" name="Rectangle 42"/>
            <p:cNvSpPr>
              <a:spLocks noChangeArrowheads="1"/>
            </p:cNvSpPr>
            <p:nvPr/>
          </p:nvSpPr>
          <p:spPr bwMode="auto">
            <a:xfrm>
              <a:off x="2777" y="2121"/>
              <a:ext cx="422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00" b="1">
                  <a:solidFill>
                    <a:srgbClr val="FFFF00"/>
                  </a:solidFill>
                </a:rPr>
                <a:t>10</a:t>
              </a:r>
            </a:p>
          </p:txBody>
        </p:sp>
        <p:sp>
          <p:nvSpPr>
            <p:cNvPr id="7199" name="Rectangle 43"/>
            <p:cNvSpPr>
              <a:spLocks noChangeArrowheads="1"/>
            </p:cNvSpPr>
            <p:nvPr/>
          </p:nvSpPr>
          <p:spPr bwMode="auto">
            <a:xfrm>
              <a:off x="665" y="2554"/>
              <a:ext cx="422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00" b="1">
                  <a:solidFill>
                    <a:srgbClr val="FFFF00"/>
                  </a:solidFill>
                </a:rPr>
                <a:t>00</a:t>
              </a:r>
            </a:p>
          </p:txBody>
        </p:sp>
        <p:sp>
          <p:nvSpPr>
            <p:cNvPr id="7200" name="Rectangle 44"/>
            <p:cNvSpPr>
              <a:spLocks noChangeArrowheads="1"/>
            </p:cNvSpPr>
            <p:nvPr/>
          </p:nvSpPr>
          <p:spPr bwMode="auto">
            <a:xfrm>
              <a:off x="1760" y="2545"/>
              <a:ext cx="117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rgbClr val="00FFFF"/>
                  </a:solidFill>
                </a:rPr>
                <a:t>-</a:t>
              </a:r>
            </a:p>
          </p:txBody>
        </p:sp>
        <p:sp>
          <p:nvSpPr>
            <p:cNvPr id="7201" name="Rectangle 45"/>
            <p:cNvSpPr>
              <a:spLocks noChangeArrowheads="1"/>
            </p:cNvSpPr>
            <p:nvPr/>
          </p:nvSpPr>
          <p:spPr bwMode="auto">
            <a:xfrm>
              <a:off x="2303" y="2545"/>
              <a:ext cx="176" cy="422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rgbClr val="00FFFF"/>
                  </a:solidFill>
                </a:rPr>
                <a:t>1</a:t>
              </a:r>
            </a:p>
          </p:txBody>
        </p:sp>
        <p:sp>
          <p:nvSpPr>
            <p:cNvPr id="7202" name="Rectangle 46"/>
            <p:cNvSpPr>
              <a:spLocks noChangeArrowheads="1"/>
            </p:cNvSpPr>
            <p:nvPr/>
          </p:nvSpPr>
          <p:spPr bwMode="auto">
            <a:xfrm>
              <a:off x="2837" y="2545"/>
              <a:ext cx="117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rgbClr val="00FFFF"/>
                  </a:solidFill>
                </a:rPr>
                <a:t>-</a:t>
              </a:r>
            </a:p>
          </p:txBody>
        </p:sp>
        <p:sp>
          <p:nvSpPr>
            <p:cNvPr id="7203" name="Rectangle 47"/>
            <p:cNvSpPr>
              <a:spLocks noChangeArrowheads="1"/>
            </p:cNvSpPr>
            <p:nvPr/>
          </p:nvSpPr>
          <p:spPr bwMode="auto">
            <a:xfrm>
              <a:off x="1036" y="2518"/>
              <a:ext cx="17" cy="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04" name="Rectangle 48"/>
            <p:cNvSpPr>
              <a:spLocks noChangeArrowheads="1"/>
            </p:cNvSpPr>
            <p:nvPr/>
          </p:nvSpPr>
          <p:spPr bwMode="auto">
            <a:xfrm>
              <a:off x="1036" y="2518"/>
              <a:ext cx="17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05" name="Rectangle 49"/>
            <p:cNvSpPr>
              <a:spLocks noChangeArrowheads="1"/>
            </p:cNvSpPr>
            <p:nvPr/>
          </p:nvSpPr>
          <p:spPr bwMode="auto">
            <a:xfrm>
              <a:off x="1053" y="2518"/>
              <a:ext cx="517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06" name="Rectangle 50"/>
            <p:cNvSpPr>
              <a:spLocks noChangeArrowheads="1"/>
            </p:cNvSpPr>
            <p:nvPr/>
          </p:nvSpPr>
          <p:spPr bwMode="auto">
            <a:xfrm>
              <a:off x="1570" y="2536"/>
              <a:ext cx="17" cy="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07" name="Rectangle 51"/>
            <p:cNvSpPr>
              <a:spLocks noChangeArrowheads="1"/>
            </p:cNvSpPr>
            <p:nvPr/>
          </p:nvSpPr>
          <p:spPr bwMode="auto">
            <a:xfrm>
              <a:off x="1570" y="2518"/>
              <a:ext cx="17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08" name="Rectangle 52"/>
            <p:cNvSpPr>
              <a:spLocks noChangeArrowheads="1"/>
            </p:cNvSpPr>
            <p:nvPr/>
          </p:nvSpPr>
          <p:spPr bwMode="auto">
            <a:xfrm>
              <a:off x="1587" y="2518"/>
              <a:ext cx="526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09" name="Rectangle 53"/>
            <p:cNvSpPr>
              <a:spLocks noChangeArrowheads="1"/>
            </p:cNvSpPr>
            <p:nvPr/>
          </p:nvSpPr>
          <p:spPr bwMode="auto">
            <a:xfrm>
              <a:off x="2113" y="2536"/>
              <a:ext cx="17" cy="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10" name="Rectangle 54"/>
            <p:cNvSpPr>
              <a:spLocks noChangeArrowheads="1"/>
            </p:cNvSpPr>
            <p:nvPr/>
          </p:nvSpPr>
          <p:spPr bwMode="auto">
            <a:xfrm>
              <a:off x="2113" y="2518"/>
              <a:ext cx="17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11" name="Rectangle 55"/>
            <p:cNvSpPr>
              <a:spLocks noChangeArrowheads="1"/>
            </p:cNvSpPr>
            <p:nvPr/>
          </p:nvSpPr>
          <p:spPr bwMode="auto">
            <a:xfrm>
              <a:off x="2130" y="2518"/>
              <a:ext cx="517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12" name="Rectangle 56"/>
            <p:cNvSpPr>
              <a:spLocks noChangeArrowheads="1"/>
            </p:cNvSpPr>
            <p:nvPr/>
          </p:nvSpPr>
          <p:spPr bwMode="auto">
            <a:xfrm>
              <a:off x="2647" y="2536"/>
              <a:ext cx="17" cy="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13" name="Rectangle 57"/>
            <p:cNvSpPr>
              <a:spLocks noChangeArrowheads="1"/>
            </p:cNvSpPr>
            <p:nvPr/>
          </p:nvSpPr>
          <p:spPr bwMode="auto">
            <a:xfrm>
              <a:off x="2647" y="2518"/>
              <a:ext cx="17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14" name="Rectangle 58"/>
            <p:cNvSpPr>
              <a:spLocks noChangeArrowheads="1"/>
            </p:cNvSpPr>
            <p:nvPr/>
          </p:nvSpPr>
          <p:spPr bwMode="auto">
            <a:xfrm>
              <a:off x="2664" y="2518"/>
              <a:ext cx="526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15" name="Rectangle 59"/>
            <p:cNvSpPr>
              <a:spLocks noChangeArrowheads="1"/>
            </p:cNvSpPr>
            <p:nvPr/>
          </p:nvSpPr>
          <p:spPr bwMode="auto">
            <a:xfrm>
              <a:off x="3190" y="2518"/>
              <a:ext cx="17" cy="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16" name="Rectangle 60"/>
            <p:cNvSpPr>
              <a:spLocks noChangeArrowheads="1"/>
            </p:cNvSpPr>
            <p:nvPr/>
          </p:nvSpPr>
          <p:spPr bwMode="auto">
            <a:xfrm>
              <a:off x="3190" y="2518"/>
              <a:ext cx="17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17" name="Rectangle 61"/>
            <p:cNvSpPr>
              <a:spLocks noChangeArrowheads="1"/>
            </p:cNvSpPr>
            <p:nvPr/>
          </p:nvSpPr>
          <p:spPr bwMode="auto">
            <a:xfrm>
              <a:off x="1036" y="2545"/>
              <a:ext cx="17" cy="39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18" name="Rectangle 62"/>
            <p:cNvSpPr>
              <a:spLocks noChangeArrowheads="1"/>
            </p:cNvSpPr>
            <p:nvPr/>
          </p:nvSpPr>
          <p:spPr bwMode="auto">
            <a:xfrm>
              <a:off x="1570" y="2545"/>
              <a:ext cx="17" cy="39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19" name="Rectangle 63"/>
            <p:cNvSpPr>
              <a:spLocks noChangeArrowheads="1"/>
            </p:cNvSpPr>
            <p:nvPr/>
          </p:nvSpPr>
          <p:spPr bwMode="auto">
            <a:xfrm>
              <a:off x="2113" y="2545"/>
              <a:ext cx="17" cy="39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20" name="Rectangle 64"/>
            <p:cNvSpPr>
              <a:spLocks noChangeArrowheads="1"/>
            </p:cNvSpPr>
            <p:nvPr/>
          </p:nvSpPr>
          <p:spPr bwMode="auto">
            <a:xfrm>
              <a:off x="2647" y="2545"/>
              <a:ext cx="17" cy="39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21" name="Rectangle 65"/>
            <p:cNvSpPr>
              <a:spLocks noChangeArrowheads="1"/>
            </p:cNvSpPr>
            <p:nvPr/>
          </p:nvSpPr>
          <p:spPr bwMode="auto">
            <a:xfrm>
              <a:off x="3190" y="2545"/>
              <a:ext cx="17" cy="39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22" name="Rectangle 66"/>
            <p:cNvSpPr>
              <a:spLocks noChangeArrowheads="1"/>
            </p:cNvSpPr>
            <p:nvPr/>
          </p:nvSpPr>
          <p:spPr bwMode="auto">
            <a:xfrm>
              <a:off x="665" y="2986"/>
              <a:ext cx="422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00" b="1">
                  <a:solidFill>
                    <a:srgbClr val="FFFF00"/>
                  </a:solidFill>
                </a:rPr>
                <a:t>01</a:t>
              </a:r>
            </a:p>
          </p:txBody>
        </p:sp>
        <p:sp>
          <p:nvSpPr>
            <p:cNvPr id="7223" name="Rectangle 67"/>
            <p:cNvSpPr>
              <a:spLocks noChangeArrowheads="1"/>
            </p:cNvSpPr>
            <p:nvPr/>
          </p:nvSpPr>
          <p:spPr bwMode="auto">
            <a:xfrm>
              <a:off x="1225" y="2977"/>
              <a:ext cx="319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rgbClr val="00FFFF"/>
                  </a:solidFill>
                </a:rPr>
                <a:t>–</a:t>
              </a:r>
            </a:p>
          </p:txBody>
        </p:sp>
        <p:sp>
          <p:nvSpPr>
            <p:cNvPr id="7224" name="Rectangle 68"/>
            <p:cNvSpPr>
              <a:spLocks noChangeArrowheads="1"/>
            </p:cNvSpPr>
            <p:nvPr/>
          </p:nvSpPr>
          <p:spPr bwMode="auto">
            <a:xfrm>
              <a:off x="2304" y="2976"/>
              <a:ext cx="176" cy="422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rgbClr val="00FFFF"/>
                  </a:solidFill>
                </a:rPr>
                <a:t>1</a:t>
              </a:r>
            </a:p>
          </p:txBody>
        </p:sp>
        <p:sp>
          <p:nvSpPr>
            <p:cNvPr id="7225" name="Rectangle 69"/>
            <p:cNvSpPr>
              <a:spLocks noChangeArrowheads="1"/>
            </p:cNvSpPr>
            <p:nvPr/>
          </p:nvSpPr>
          <p:spPr bwMode="auto">
            <a:xfrm>
              <a:off x="2837" y="2977"/>
              <a:ext cx="176" cy="422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rgbClr val="00FFFF"/>
                  </a:solidFill>
                </a:rPr>
                <a:t>1</a:t>
              </a:r>
            </a:p>
          </p:txBody>
        </p:sp>
        <p:sp>
          <p:nvSpPr>
            <p:cNvPr id="7226" name="Rectangle 70"/>
            <p:cNvSpPr>
              <a:spLocks noChangeArrowheads="1"/>
            </p:cNvSpPr>
            <p:nvPr/>
          </p:nvSpPr>
          <p:spPr bwMode="auto">
            <a:xfrm>
              <a:off x="1036" y="2941"/>
              <a:ext cx="17" cy="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27" name="Rectangle 71"/>
            <p:cNvSpPr>
              <a:spLocks noChangeArrowheads="1"/>
            </p:cNvSpPr>
            <p:nvPr/>
          </p:nvSpPr>
          <p:spPr bwMode="auto">
            <a:xfrm>
              <a:off x="1053" y="2941"/>
              <a:ext cx="517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28" name="Rectangle 72"/>
            <p:cNvSpPr>
              <a:spLocks noChangeArrowheads="1"/>
            </p:cNvSpPr>
            <p:nvPr/>
          </p:nvSpPr>
          <p:spPr bwMode="auto">
            <a:xfrm>
              <a:off x="1570" y="2941"/>
              <a:ext cx="17" cy="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29" name="Rectangle 73"/>
            <p:cNvSpPr>
              <a:spLocks noChangeArrowheads="1"/>
            </p:cNvSpPr>
            <p:nvPr/>
          </p:nvSpPr>
          <p:spPr bwMode="auto">
            <a:xfrm>
              <a:off x="1587" y="2941"/>
              <a:ext cx="526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30" name="Rectangle 74"/>
            <p:cNvSpPr>
              <a:spLocks noChangeArrowheads="1"/>
            </p:cNvSpPr>
            <p:nvPr/>
          </p:nvSpPr>
          <p:spPr bwMode="auto">
            <a:xfrm>
              <a:off x="2113" y="2941"/>
              <a:ext cx="17" cy="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31" name="Rectangle 75"/>
            <p:cNvSpPr>
              <a:spLocks noChangeArrowheads="1"/>
            </p:cNvSpPr>
            <p:nvPr/>
          </p:nvSpPr>
          <p:spPr bwMode="auto">
            <a:xfrm>
              <a:off x="2130" y="2941"/>
              <a:ext cx="517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32" name="Rectangle 76"/>
            <p:cNvSpPr>
              <a:spLocks noChangeArrowheads="1"/>
            </p:cNvSpPr>
            <p:nvPr/>
          </p:nvSpPr>
          <p:spPr bwMode="auto">
            <a:xfrm>
              <a:off x="2647" y="2941"/>
              <a:ext cx="17" cy="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33" name="Rectangle 77"/>
            <p:cNvSpPr>
              <a:spLocks noChangeArrowheads="1"/>
            </p:cNvSpPr>
            <p:nvPr/>
          </p:nvSpPr>
          <p:spPr bwMode="auto">
            <a:xfrm>
              <a:off x="2664" y="2941"/>
              <a:ext cx="526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34" name="Rectangle 78"/>
            <p:cNvSpPr>
              <a:spLocks noChangeArrowheads="1"/>
            </p:cNvSpPr>
            <p:nvPr/>
          </p:nvSpPr>
          <p:spPr bwMode="auto">
            <a:xfrm>
              <a:off x="3190" y="2941"/>
              <a:ext cx="17" cy="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35" name="Rectangle 79"/>
            <p:cNvSpPr>
              <a:spLocks noChangeArrowheads="1"/>
            </p:cNvSpPr>
            <p:nvPr/>
          </p:nvSpPr>
          <p:spPr bwMode="auto">
            <a:xfrm>
              <a:off x="1036" y="2968"/>
              <a:ext cx="17" cy="3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36" name="Rectangle 80"/>
            <p:cNvSpPr>
              <a:spLocks noChangeArrowheads="1"/>
            </p:cNvSpPr>
            <p:nvPr/>
          </p:nvSpPr>
          <p:spPr bwMode="auto">
            <a:xfrm>
              <a:off x="1570" y="2968"/>
              <a:ext cx="17" cy="3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37" name="Rectangle 81"/>
            <p:cNvSpPr>
              <a:spLocks noChangeArrowheads="1"/>
            </p:cNvSpPr>
            <p:nvPr/>
          </p:nvSpPr>
          <p:spPr bwMode="auto">
            <a:xfrm>
              <a:off x="2113" y="2968"/>
              <a:ext cx="17" cy="3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38" name="Rectangle 82"/>
            <p:cNvSpPr>
              <a:spLocks noChangeArrowheads="1"/>
            </p:cNvSpPr>
            <p:nvPr/>
          </p:nvSpPr>
          <p:spPr bwMode="auto">
            <a:xfrm>
              <a:off x="2647" y="2968"/>
              <a:ext cx="17" cy="3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39" name="Rectangle 83"/>
            <p:cNvSpPr>
              <a:spLocks noChangeArrowheads="1"/>
            </p:cNvSpPr>
            <p:nvPr/>
          </p:nvSpPr>
          <p:spPr bwMode="auto">
            <a:xfrm>
              <a:off x="3190" y="2968"/>
              <a:ext cx="17" cy="3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40" name="Rectangle 84"/>
            <p:cNvSpPr>
              <a:spLocks noChangeArrowheads="1"/>
            </p:cNvSpPr>
            <p:nvPr/>
          </p:nvSpPr>
          <p:spPr bwMode="auto">
            <a:xfrm>
              <a:off x="665" y="3410"/>
              <a:ext cx="422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00" b="1">
                  <a:solidFill>
                    <a:srgbClr val="FFFF00"/>
                  </a:solidFill>
                </a:rPr>
                <a:t>11</a:t>
              </a:r>
            </a:p>
          </p:txBody>
        </p:sp>
        <p:sp>
          <p:nvSpPr>
            <p:cNvPr id="7241" name="Rectangle 85"/>
            <p:cNvSpPr>
              <a:spLocks noChangeArrowheads="1"/>
            </p:cNvSpPr>
            <p:nvPr/>
          </p:nvSpPr>
          <p:spPr bwMode="auto">
            <a:xfrm>
              <a:off x="1225" y="3401"/>
              <a:ext cx="117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rgbClr val="00FFFF"/>
                  </a:solidFill>
                </a:rPr>
                <a:t>-</a:t>
              </a:r>
            </a:p>
          </p:txBody>
        </p:sp>
        <p:sp>
          <p:nvSpPr>
            <p:cNvPr id="7242" name="Rectangle 86"/>
            <p:cNvSpPr>
              <a:spLocks noChangeArrowheads="1"/>
            </p:cNvSpPr>
            <p:nvPr/>
          </p:nvSpPr>
          <p:spPr bwMode="auto">
            <a:xfrm>
              <a:off x="1760" y="3401"/>
              <a:ext cx="319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rgbClr val="00FFFF"/>
                  </a:solidFill>
                </a:rPr>
                <a:t>–</a:t>
              </a:r>
            </a:p>
          </p:txBody>
        </p:sp>
        <p:sp>
          <p:nvSpPr>
            <p:cNvPr id="7243" name="Rectangle 87"/>
            <p:cNvSpPr>
              <a:spLocks noChangeArrowheads="1"/>
            </p:cNvSpPr>
            <p:nvPr/>
          </p:nvSpPr>
          <p:spPr bwMode="auto">
            <a:xfrm>
              <a:off x="2303" y="3401"/>
              <a:ext cx="117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rgbClr val="00FFFF"/>
                  </a:solidFill>
                </a:rPr>
                <a:t>-</a:t>
              </a:r>
            </a:p>
          </p:txBody>
        </p:sp>
        <p:sp>
          <p:nvSpPr>
            <p:cNvPr id="7244" name="Rectangle 88"/>
            <p:cNvSpPr>
              <a:spLocks noChangeArrowheads="1"/>
            </p:cNvSpPr>
            <p:nvPr/>
          </p:nvSpPr>
          <p:spPr bwMode="auto">
            <a:xfrm>
              <a:off x="2837" y="3401"/>
              <a:ext cx="117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rgbClr val="00FFFF"/>
                  </a:solidFill>
                </a:rPr>
                <a:t>-</a:t>
              </a:r>
            </a:p>
          </p:txBody>
        </p:sp>
        <p:sp>
          <p:nvSpPr>
            <p:cNvPr id="7245" name="Rectangle 89"/>
            <p:cNvSpPr>
              <a:spLocks noChangeArrowheads="1"/>
            </p:cNvSpPr>
            <p:nvPr/>
          </p:nvSpPr>
          <p:spPr bwMode="auto">
            <a:xfrm>
              <a:off x="1036" y="3374"/>
              <a:ext cx="17" cy="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46" name="Rectangle 90"/>
            <p:cNvSpPr>
              <a:spLocks noChangeArrowheads="1"/>
            </p:cNvSpPr>
            <p:nvPr/>
          </p:nvSpPr>
          <p:spPr bwMode="auto">
            <a:xfrm>
              <a:off x="1053" y="3374"/>
              <a:ext cx="517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47" name="Rectangle 91"/>
            <p:cNvSpPr>
              <a:spLocks noChangeArrowheads="1"/>
            </p:cNvSpPr>
            <p:nvPr/>
          </p:nvSpPr>
          <p:spPr bwMode="auto">
            <a:xfrm>
              <a:off x="1570" y="3374"/>
              <a:ext cx="17" cy="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48" name="Rectangle 92"/>
            <p:cNvSpPr>
              <a:spLocks noChangeArrowheads="1"/>
            </p:cNvSpPr>
            <p:nvPr/>
          </p:nvSpPr>
          <p:spPr bwMode="auto">
            <a:xfrm>
              <a:off x="1587" y="3374"/>
              <a:ext cx="526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49" name="Rectangle 93"/>
            <p:cNvSpPr>
              <a:spLocks noChangeArrowheads="1"/>
            </p:cNvSpPr>
            <p:nvPr/>
          </p:nvSpPr>
          <p:spPr bwMode="auto">
            <a:xfrm>
              <a:off x="2113" y="3374"/>
              <a:ext cx="17" cy="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50" name="Rectangle 94"/>
            <p:cNvSpPr>
              <a:spLocks noChangeArrowheads="1"/>
            </p:cNvSpPr>
            <p:nvPr/>
          </p:nvSpPr>
          <p:spPr bwMode="auto">
            <a:xfrm>
              <a:off x="2130" y="3374"/>
              <a:ext cx="517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51" name="Rectangle 95"/>
            <p:cNvSpPr>
              <a:spLocks noChangeArrowheads="1"/>
            </p:cNvSpPr>
            <p:nvPr/>
          </p:nvSpPr>
          <p:spPr bwMode="auto">
            <a:xfrm>
              <a:off x="2647" y="3374"/>
              <a:ext cx="17" cy="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52" name="Rectangle 96"/>
            <p:cNvSpPr>
              <a:spLocks noChangeArrowheads="1"/>
            </p:cNvSpPr>
            <p:nvPr/>
          </p:nvSpPr>
          <p:spPr bwMode="auto">
            <a:xfrm>
              <a:off x="2664" y="3374"/>
              <a:ext cx="526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53" name="Rectangle 97"/>
            <p:cNvSpPr>
              <a:spLocks noChangeArrowheads="1"/>
            </p:cNvSpPr>
            <p:nvPr/>
          </p:nvSpPr>
          <p:spPr bwMode="auto">
            <a:xfrm>
              <a:off x="3190" y="3374"/>
              <a:ext cx="17" cy="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54" name="Rectangle 98"/>
            <p:cNvSpPr>
              <a:spLocks noChangeArrowheads="1"/>
            </p:cNvSpPr>
            <p:nvPr/>
          </p:nvSpPr>
          <p:spPr bwMode="auto">
            <a:xfrm>
              <a:off x="1036" y="3401"/>
              <a:ext cx="17" cy="3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55" name="Rectangle 99"/>
            <p:cNvSpPr>
              <a:spLocks noChangeArrowheads="1"/>
            </p:cNvSpPr>
            <p:nvPr/>
          </p:nvSpPr>
          <p:spPr bwMode="auto">
            <a:xfrm>
              <a:off x="1570" y="3401"/>
              <a:ext cx="17" cy="3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56" name="Rectangle 100"/>
            <p:cNvSpPr>
              <a:spLocks noChangeArrowheads="1"/>
            </p:cNvSpPr>
            <p:nvPr/>
          </p:nvSpPr>
          <p:spPr bwMode="auto">
            <a:xfrm>
              <a:off x="2113" y="3401"/>
              <a:ext cx="17" cy="3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57" name="Rectangle 101"/>
            <p:cNvSpPr>
              <a:spLocks noChangeArrowheads="1"/>
            </p:cNvSpPr>
            <p:nvPr/>
          </p:nvSpPr>
          <p:spPr bwMode="auto">
            <a:xfrm>
              <a:off x="2647" y="3401"/>
              <a:ext cx="17" cy="3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58" name="Rectangle 102"/>
            <p:cNvSpPr>
              <a:spLocks noChangeArrowheads="1"/>
            </p:cNvSpPr>
            <p:nvPr/>
          </p:nvSpPr>
          <p:spPr bwMode="auto">
            <a:xfrm>
              <a:off x="3190" y="3401"/>
              <a:ext cx="17" cy="3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59" name="Rectangle 103"/>
            <p:cNvSpPr>
              <a:spLocks noChangeArrowheads="1"/>
            </p:cNvSpPr>
            <p:nvPr/>
          </p:nvSpPr>
          <p:spPr bwMode="auto">
            <a:xfrm>
              <a:off x="665" y="3843"/>
              <a:ext cx="422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00" b="1">
                  <a:solidFill>
                    <a:srgbClr val="FFFF00"/>
                  </a:solidFill>
                </a:rPr>
                <a:t>10</a:t>
              </a:r>
            </a:p>
          </p:txBody>
        </p:sp>
        <p:sp>
          <p:nvSpPr>
            <p:cNvPr id="7260" name="Rectangle 104"/>
            <p:cNvSpPr>
              <a:spLocks noChangeArrowheads="1"/>
            </p:cNvSpPr>
            <p:nvPr/>
          </p:nvSpPr>
          <p:spPr bwMode="auto">
            <a:xfrm>
              <a:off x="1225" y="3834"/>
              <a:ext cx="117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rgbClr val="00FFFF"/>
                  </a:solidFill>
                </a:rPr>
                <a:t>-</a:t>
              </a:r>
            </a:p>
          </p:txBody>
        </p:sp>
        <p:sp>
          <p:nvSpPr>
            <p:cNvPr id="7261" name="Rectangle 105"/>
            <p:cNvSpPr>
              <a:spLocks noChangeArrowheads="1"/>
            </p:cNvSpPr>
            <p:nvPr/>
          </p:nvSpPr>
          <p:spPr bwMode="auto">
            <a:xfrm>
              <a:off x="1760" y="3834"/>
              <a:ext cx="117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rgbClr val="00FFFF"/>
                  </a:solidFill>
                </a:rPr>
                <a:t>-</a:t>
              </a:r>
            </a:p>
          </p:txBody>
        </p:sp>
        <p:sp>
          <p:nvSpPr>
            <p:cNvPr id="7262" name="Rectangle 106"/>
            <p:cNvSpPr>
              <a:spLocks noChangeArrowheads="1"/>
            </p:cNvSpPr>
            <p:nvPr/>
          </p:nvSpPr>
          <p:spPr bwMode="auto">
            <a:xfrm>
              <a:off x="2303" y="3834"/>
              <a:ext cx="117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rgbClr val="00FFFF"/>
                  </a:solidFill>
                </a:rPr>
                <a:t>-</a:t>
              </a:r>
            </a:p>
          </p:txBody>
        </p:sp>
        <p:sp>
          <p:nvSpPr>
            <p:cNvPr id="7263" name="Rectangle 107"/>
            <p:cNvSpPr>
              <a:spLocks noChangeArrowheads="1"/>
            </p:cNvSpPr>
            <p:nvPr/>
          </p:nvSpPr>
          <p:spPr bwMode="auto">
            <a:xfrm>
              <a:off x="2837" y="3834"/>
              <a:ext cx="117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rgbClr val="00FFFF"/>
                  </a:solidFill>
                </a:rPr>
                <a:t>-</a:t>
              </a:r>
            </a:p>
          </p:txBody>
        </p:sp>
        <p:sp>
          <p:nvSpPr>
            <p:cNvPr id="7264" name="Rectangle 108"/>
            <p:cNvSpPr>
              <a:spLocks noChangeArrowheads="1"/>
            </p:cNvSpPr>
            <p:nvPr/>
          </p:nvSpPr>
          <p:spPr bwMode="auto">
            <a:xfrm>
              <a:off x="1036" y="3798"/>
              <a:ext cx="17" cy="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65" name="Rectangle 109"/>
            <p:cNvSpPr>
              <a:spLocks noChangeArrowheads="1"/>
            </p:cNvSpPr>
            <p:nvPr/>
          </p:nvSpPr>
          <p:spPr bwMode="auto">
            <a:xfrm>
              <a:off x="1053" y="3798"/>
              <a:ext cx="517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66" name="Rectangle 110"/>
            <p:cNvSpPr>
              <a:spLocks noChangeArrowheads="1"/>
            </p:cNvSpPr>
            <p:nvPr/>
          </p:nvSpPr>
          <p:spPr bwMode="auto">
            <a:xfrm>
              <a:off x="1570" y="3798"/>
              <a:ext cx="17" cy="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67" name="Rectangle 111"/>
            <p:cNvSpPr>
              <a:spLocks noChangeArrowheads="1"/>
            </p:cNvSpPr>
            <p:nvPr/>
          </p:nvSpPr>
          <p:spPr bwMode="auto">
            <a:xfrm>
              <a:off x="1587" y="3798"/>
              <a:ext cx="526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68" name="Rectangle 112"/>
            <p:cNvSpPr>
              <a:spLocks noChangeArrowheads="1"/>
            </p:cNvSpPr>
            <p:nvPr/>
          </p:nvSpPr>
          <p:spPr bwMode="auto">
            <a:xfrm>
              <a:off x="2113" y="3798"/>
              <a:ext cx="17" cy="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69" name="Rectangle 113"/>
            <p:cNvSpPr>
              <a:spLocks noChangeArrowheads="1"/>
            </p:cNvSpPr>
            <p:nvPr/>
          </p:nvSpPr>
          <p:spPr bwMode="auto">
            <a:xfrm>
              <a:off x="2130" y="3798"/>
              <a:ext cx="517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0" name="Rectangle 114"/>
            <p:cNvSpPr>
              <a:spLocks noChangeArrowheads="1"/>
            </p:cNvSpPr>
            <p:nvPr/>
          </p:nvSpPr>
          <p:spPr bwMode="auto">
            <a:xfrm>
              <a:off x="2647" y="3798"/>
              <a:ext cx="17" cy="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1" name="Rectangle 115"/>
            <p:cNvSpPr>
              <a:spLocks noChangeArrowheads="1"/>
            </p:cNvSpPr>
            <p:nvPr/>
          </p:nvSpPr>
          <p:spPr bwMode="auto">
            <a:xfrm>
              <a:off x="2664" y="3798"/>
              <a:ext cx="526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2" name="Rectangle 116"/>
            <p:cNvSpPr>
              <a:spLocks noChangeArrowheads="1"/>
            </p:cNvSpPr>
            <p:nvPr/>
          </p:nvSpPr>
          <p:spPr bwMode="auto">
            <a:xfrm>
              <a:off x="3190" y="3798"/>
              <a:ext cx="17" cy="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3" name="Rectangle 117"/>
            <p:cNvSpPr>
              <a:spLocks noChangeArrowheads="1"/>
            </p:cNvSpPr>
            <p:nvPr/>
          </p:nvSpPr>
          <p:spPr bwMode="auto">
            <a:xfrm>
              <a:off x="1036" y="3825"/>
              <a:ext cx="17" cy="39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4" name="Rectangle 118"/>
            <p:cNvSpPr>
              <a:spLocks noChangeArrowheads="1"/>
            </p:cNvSpPr>
            <p:nvPr/>
          </p:nvSpPr>
          <p:spPr bwMode="auto">
            <a:xfrm>
              <a:off x="1036" y="4221"/>
              <a:ext cx="17" cy="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5" name="Rectangle 119"/>
            <p:cNvSpPr>
              <a:spLocks noChangeArrowheads="1"/>
            </p:cNvSpPr>
            <p:nvPr/>
          </p:nvSpPr>
          <p:spPr bwMode="auto">
            <a:xfrm>
              <a:off x="1036" y="4221"/>
              <a:ext cx="17" cy="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6" name="Rectangle 120"/>
            <p:cNvSpPr>
              <a:spLocks noChangeArrowheads="1"/>
            </p:cNvSpPr>
            <p:nvPr/>
          </p:nvSpPr>
          <p:spPr bwMode="auto">
            <a:xfrm>
              <a:off x="1053" y="4221"/>
              <a:ext cx="517" cy="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7" name="Rectangle 121"/>
            <p:cNvSpPr>
              <a:spLocks noChangeArrowheads="1"/>
            </p:cNvSpPr>
            <p:nvPr/>
          </p:nvSpPr>
          <p:spPr bwMode="auto">
            <a:xfrm>
              <a:off x="1570" y="3825"/>
              <a:ext cx="17" cy="39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8" name="Rectangle 122"/>
            <p:cNvSpPr>
              <a:spLocks noChangeArrowheads="1"/>
            </p:cNvSpPr>
            <p:nvPr/>
          </p:nvSpPr>
          <p:spPr bwMode="auto">
            <a:xfrm>
              <a:off x="1570" y="4221"/>
              <a:ext cx="17" cy="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9" name="Rectangle 123"/>
            <p:cNvSpPr>
              <a:spLocks noChangeArrowheads="1"/>
            </p:cNvSpPr>
            <p:nvPr/>
          </p:nvSpPr>
          <p:spPr bwMode="auto">
            <a:xfrm>
              <a:off x="1587" y="4221"/>
              <a:ext cx="526" cy="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80" name="Rectangle 124"/>
            <p:cNvSpPr>
              <a:spLocks noChangeArrowheads="1"/>
            </p:cNvSpPr>
            <p:nvPr/>
          </p:nvSpPr>
          <p:spPr bwMode="auto">
            <a:xfrm>
              <a:off x="2113" y="3825"/>
              <a:ext cx="17" cy="39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81" name="Rectangle 125"/>
            <p:cNvSpPr>
              <a:spLocks noChangeArrowheads="1"/>
            </p:cNvSpPr>
            <p:nvPr/>
          </p:nvSpPr>
          <p:spPr bwMode="auto">
            <a:xfrm>
              <a:off x="2113" y="4221"/>
              <a:ext cx="17" cy="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82" name="Rectangle 126"/>
            <p:cNvSpPr>
              <a:spLocks noChangeArrowheads="1"/>
            </p:cNvSpPr>
            <p:nvPr/>
          </p:nvSpPr>
          <p:spPr bwMode="auto">
            <a:xfrm>
              <a:off x="2130" y="4221"/>
              <a:ext cx="517" cy="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83" name="Rectangle 127"/>
            <p:cNvSpPr>
              <a:spLocks noChangeArrowheads="1"/>
            </p:cNvSpPr>
            <p:nvPr/>
          </p:nvSpPr>
          <p:spPr bwMode="auto">
            <a:xfrm>
              <a:off x="2647" y="3825"/>
              <a:ext cx="17" cy="39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84" name="Rectangle 128"/>
            <p:cNvSpPr>
              <a:spLocks noChangeArrowheads="1"/>
            </p:cNvSpPr>
            <p:nvPr/>
          </p:nvSpPr>
          <p:spPr bwMode="auto">
            <a:xfrm>
              <a:off x="2647" y="4221"/>
              <a:ext cx="17" cy="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85" name="Rectangle 129"/>
            <p:cNvSpPr>
              <a:spLocks noChangeArrowheads="1"/>
            </p:cNvSpPr>
            <p:nvPr/>
          </p:nvSpPr>
          <p:spPr bwMode="auto">
            <a:xfrm>
              <a:off x="2664" y="4221"/>
              <a:ext cx="526" cy="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86" name="Rectangle 130"/>
            <p:cNvSpPr>
              <a:spLocks noChangeArrowheads="1"/>
            </p:cNvSpPr>
            <p:nvPr/>
          </p:nvSpPr>
          <p:spPr bwMode="auto">
            <a:xfrm>
              <a:off x="3190" y="3825"/>
              <a:ext cx="17" cy="39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87" name="Rectangle 131"/>
            <p:cNvSpPr>
              <a:spLocks noChangeArrowheads="1"/>
            </p:cNvSpPr>
            <p:nvPr/>
          </p:nvSpPr>
          <p:spPr bwMode="auto">
            <a:xfrm>
              <a:off x="3190" y="4221"/>
              <a:ext cx="17" cy="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88" name="Rectangle 132"/>
            <p:cNvSpPr>
              <a:spLocks noChangeArrowheads="1"/>
            </p:cNvSpPr>
            <p:nvPr/>
          </p:nvSpPr>
          <p:spPr bwMode="auto">
            <a:xfrm>
              <a:off x="3190" y="4221"/>
              <a:ext cx="17" cy="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7717" name="Rectangle 133"/>
            <p:cNvSpPr>
              <a:spLocks noChangeArrowheads="1"/>
            </p:cNvSpPr>
            <p:nvPr/>
          </p:nvSpPr>
          <p:spPr bwMode="auto">
            <a:xfrm>
              <a:off x="528" y="2352"/>
              <a:ext cx="31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AB</a:t>
              </a:r>
            </a:p>
          </p:txBody>
        </p:sp>
        <p:sp>
          <p:nvSpPr>
            <p:cNvPr id="67718" name="Rectangle 134"/>
            <p:cNvSpPr>
              <a:spLocks noChangeArrowheads="1"/>
            </p:cNvSpPr>
            <p:nvPr/>
          </p:nvSpPr>
          <p:spPr bwMode="auto">
            <a:xfrm>
              <a:off x="816" y="2112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CD</a:t>
              </a:r>
            </a:p>
          </p:txBody>
        </p:sp>
        <p:sp>
          <p:nvSpPr>
            <p:cNvPr id="7291" name="Rectangle 135"/>
            <p:cNvSpPr>
              <a:spLocks noChangeArrowheads="1"/>
            </p:cNvSpPr>
            <p:nvPr/>
          </p:nvSpPr>
          <p:spPr bwMode="auto">
            <a:xfrm>
              <a:off x="1248" y="2592"/>
              <a:ext cx="117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rgbClr val="00FFFF"/>
                  </a:solidFill>
                </a:rPr>
                <a:t>-</a:t>
              </a:r>
            </a:p>
          </p:txBody>
        </p:sp>
        <p:sp>
          <p:nvSpPr>
            <p:cNvPr id="7292" name="Rectangle 136"/>
            <p:cNvSpPr>
              <a:spLocks noChangeArrowheads="1"/>
            </p:cNvSpPr>
            <p:nvPr/>
          </p:nvSpPr>
          <p:spPr bwMode="auto">
            <a:xfrm>
              <a:off x="1776" y="3024"/>
              <a:ext cx="117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rgbClr val="00FFFF"/>
                  </a:solidFill>
                </a:rPr>
                <a:t>-</a:t>
              </a:r>
            </a:p>
          </p:txBody>
        </p:sp>
      </p:grpSp>
      <p:sp>
        <p:nvSpPr>
          <p:cNvPr id="67721" name="Line 137"/>
          <p:cNvSpPr>
            <a:spLocks noChangeShapeType="1"/>
          </p:cNvSpPr>
          <p:nvPr/>
        </p:nvSpPr>
        <p:spPr bwMode="auto">
          <a:xfrm>
            <a:off x="1066800" y="2133600"/>
            <a:ext cx="2590800" cy="2971800"/>
          </a:xfrm>
          <a:prstGeom prst="line">
            <a:avLst/>
          </a:prstGeom>
          <a:noFill/>
          <a:ln w="12700">
            <a:solidFill>
              <a:srgbClr val="FFCC99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3238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build="p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5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3505200" y="4191000"/>
            <a:ext cx="1444625" cy="1216025"/>
          </a:xfrm>
          <a:prstGeom prst="roundRect">
            <a:avLst>
              <a:gd name="adj" fmla="val 16639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6478588" y="2967038"/>
            <a:ext cx="2663825" cy="2286000"/>
            <a:chOff x="4082" y="1872"/>
            <a:chExt cx="1678" cy="1440"/>
          </a:xfrm>
        </p:grpSpPr>
        <p:sp>
          <p:nvSpPr>
            <p:cNvPr id="68612" name="Rectangle 4"/>
            <p:cNvSpPr>
              <a:spLocks noChangeArrowheads="1"/>
            </p:cNvSpPr>
            <p:nvPr/>
          </p:nvSpPr>
          <p:spPr bwMode="auto">
            <a:xfrm>
              <a:off x="4082" y="2688"/>
              <a:ext cx="16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C - size of beard</a:t>
              </a:r>
            </a:p>
          </p:txBody>
        </p:sp>
        <p:sp>
          <p:nvSpPr>
            <p:cNvPr id="68613" name="Rectangle 5"/>
            <p:cNvSpPr>
              <a:spLocks noChangeArrowheads="1"/>
            </p:cNvSpPr>
            <p:nvPr/>
          </p:nvSpPr>
          <p:spPr bwMode="auto">
            <a:xfrm>
              <a:off x="4082" y="3024"/>
              <a:ext cx="16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D - color of eyes</a:t>
              </a:r>
            </a:p>
          </p:txBody>
        </p:sp>
        <p:grpSp>
          <p:nvGrpSpPr>
            <p:cNvPr id="8341" name="Group 6"/>
            <p:cNvGrpSpPr>
              <a:grpSpLocks/>
            </p:cNvGrpSpPr>
            <p:nvPr/>
          </p:nvGrpSpPr>
          <p:grpSpPr bwMode="auto">
            <a:xfrm>
              <a:off x="4082" y="1872"/>
              <a:ext cx="1574" cy="672"/>
              <a:chOff x="4082" y="1872"/>
              <a:chExt cx="1574" cy="672"/>
            </a:xfrm>
          </p:grpSpPr>
          <p:sp>
            <p:nvSpPr>
              <p:cNvPr id="68615" name="Rectangle 7"/>
              <p:cNvSpPr>
                <a:spLocks noChangeArrowheads="1"/>
              </p:cNvSpPr>
              <p:nvPr/>
            </p:nvSpPr>
            <p:spPr bwMode="auto">
              <a:xfrm>
                <a:off x="4082" y="1872"/>
                <a:ext cx="149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FFCC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A - size of hair</a:t>
                </a:r>
              </a:p>
            </p:txBody>
          </p:sp>
          <p:sp>
            <p:nvSpPr>
              <p:cNvPr id="68616" name="Rectangle 8"/>
              <p:cNvSpPr>
                <a:spLocks noChangeArrowheads="1"/>
              </p:cNvSpPr>
              <p:nvPr/>
            </p:nvSpPr>
            <p:spPr bwMode="auto">
              <a:xfrm>
                <a:off x="4082" y="2256"/>
                <a:ext cx="157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FFCC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B - size of nose</a:t>
                </a:r>
              </a:p>
            </p:txBody>
          </p:sp>
        </p:grpSp>
      </p:grp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74613" y="2281238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A’ BC’D’</a:t>
            </a: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1446213" y="2281238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AB’C’D</a:t>
            </a: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3503613" y="2205038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ABCD</a:t>
            </a:r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5180013" y="2128838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A’ B’C’D</a:t>
            </a:r>
          </a:p>
        </p:txBody>
      </p:sp>
      <p:sp>
        <p:nvSpPr>
          <p:cNvPr id="8200" name="Line 13"/>
          <p:cNvSpPr>
            <a:spLocks noChangeShapeType="1"/>
          </p:cNvSpPr>
          <p:nvPr/>
        </p:nvSpPr>
        <p:spPr bwMode="auto">
          <a:xfrm>
            <a:off x="608013" y="6810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14"/>
          <p:cNvSpPr>
            <a:spLocks noChangeShapeType="1"/>
          </p:cNvSpPr>
          <p:nvPr/>
        </p:nvSpPr>
        <p:spPr bwMode="auto">
          <a:xfrm>
            <a:off x="608013" y="75723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8623" name="Group 15"/>
          <p:cNvGrpSpPr>
            <a:grpSpLocks/>
          </p:cNvGrpSpPr>
          <p:nvPr/>
        </p:nvGrpSpPr>
        <p:grpSpPr bwMode="auto">
          <a:xfrm>
            <a:off x="836613" y="3449638"/>
            <a:ext cx="4252912" cy="3403600"/>
            <a:chOff x="528" y="2176"/>
            <a:chExt cx="2679" cy="2144"/>
          </a:xfrm>
        </p:grpSpPr>
        <p:sp>
          <p:nvSpPr>
            <p:cNvPr id="8241" name="Rectangle 16"/>
            <p:cNvSpPr>
              <a:spLocks noChangeArrowheads="1"/>
            </p:cNvSpPr>
            <p:nvPr/>
          </p:nvSpPr>
          <p:spPr bwMode="auto">
            <a:xfrm>
              <a:off x="1165" y="2185"/>
              <a:ext cx="29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00" b="1">
                  <a:solidFill>
                    <a:srgbClr val="FFFF00"/>
                  </a:solidFill>
                </a:rPr>
                <a:t>00</a:t>
              </a:r>
            </a:p>
          </p:txBody>
        </p:sp>
        <p:sp>
          <p:nvSpPr>
            <p:cNvPr id="8242" name="Rectangle 17"/>
            <p:cNvSpPr>
              <a:spLocks noChangeArrowheads="1"/>
            </p:cNvSpPr>
            <p:nvPr/>
          </p:nvSpPr>
          <p:spPr bwMode="auto">
            <a:xfrm>
              <a:off x="1699" y="2185"/>
              <a:ext cx="29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00" b="1">
                  <a:solidFill>
                    <a:srgbClr val="FFFF00"/>
                  </a:solidFill>
                </a:rPr>
                <a:t>01</a:t>
              </a:r>
            </a:p>
          </p:txBody>
        </p:sp>
        <p:sp>
          <p:nvSpPr>
            <p:cNvPr id="8243" name="Rectangle 18"/>
            <p:cNvSpPr>
              <a:spLocks noChangeArrowheads="1"/>
            </p:cNvSpPr>
            <p:nvPr/>
          </p:nvSpPr>
          <p:spPr bwMode="auto">
            <a:xfrm>
              <a:off x="2242" y="2185"/>
              <a:ext cx="29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00" b="1">
                  <a:solidFill>
                    <a:srgbClr val="FFFF00"/>
                  </a:solidFill>
                </a:rPr>
                <a:t>11</a:t>
              </a:r>
            </a:p>
          </p:txBody>
        </p:sp>
        <p:sp>
          <p:nvSpPr>
            <p:cNvPr id="8244" name="Rectangle 19"/>
            <p:cNvSpPr>
              <a:spLocks noChangeArrowheads="1"/>
            </p:cNvSpPr>
            <p:nvPr/>
          </p:nvSpPr>
          <p:spPr bwMode="auto">
            <a:xfrm>
              <a:off x="2777" y="2185"/>
              <a:ext cx="29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00" b="1">
                  <a:solidFill>
                    <a:srgbClr val="FFFF00"/>
                  </a:solidFill>
                </a:rPr>
                <a:t>10</a:t>
              </a:r>
            </a:p>
          </p:txBody>
        </p:sp>
        <p:sp>
          <p:nvSpPr>
            <p:cNvPr id="8245" name="Rectangle 20"/>
            <p:cNvSpPr>
              <a:spLocks noChangeArrowheads="1"/>
            </p:cNvSpPr>
            <p:nvPr/>
          </p:nvSpPr>
          <p:spPr bwMode="auto">
            <a:xfrm>
              <a:off x="665" y="2618"/>
              <a:ext cx="29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00" b="1">
                  <a:solidFill>
                    <a:srgbClr val="FFFF00"/>
                  </a:solidFill>
                </a:rPr>
                <a:t>00</a:t>
              </a:r>
            </a:p>
          </p:txBody>
        </p:sp>
        <p:sp>
          <p:nvSpPr>
            <p:cNvPr id="8246" name="Rectangle 21"/>
            <p:cNvSpPr>
              <a:spLocks noChangeArrowheads="1"/>
            </p:cNvSpPr>
            <p:nvPr/>
          </p:nvSpPr>
          <p:spPr bwMode="auto">
            <a:xfrm>
              <a:off x="1760" y="2609"/>
              <a:ext cx="117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rgbClr val="00FFFF"/>
                  </a:solidFill>
                </a:rPr>
                <a:t>-</a:t>
              </a:r>
            </a:p>
          </p:txBody>
        </p:sp>
        <p:sp>
          <p:nvSpPr>
            <p:cNvPr id="8247" name="Rectangle 22"/>
            <p:cNvSpPr>
              <a:spLocks noChangeArrowheads="1"/>
            </p:cNvSpPr>
            <p:nvPr/>
          </p:nvSpPr>
          <p:spPr bwMode="auto">
            <a:xfrm>
              <a:off x="2303" y="2609"/>
              <a:ext cx="176" cy="422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rgbClr val="00FFFF"/>
                  </a:solidFill>
                </a:rPr>
                <a:t>1</a:t>
              </a:r>
            </a:p>
          </p:txBody>
        </p:sp>
        <p:sp>
          <p:nvSpPr>
            <p:cNvPr id="8248" name="Rectangle 23"/>
            <p:cNvSpPr>
              <a:spLocks noChangeArrowheads="1"/>
            </p:cNvSpPr>
            <p:nvPr/>
          </p:nvSpPr>
          <p:spPr bwMode="auto">
            <a:xfrm>
              <a:off x="2837" y="2609"/>
              <a:ext cx="117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rgbClr val="00FFFF"/>
                  </a:solidFill>
                </a:rPr>
                <a:t>-</a:t>
              </a:r>
            </a:p>
          </p:txBody>
        </p:sp>
        <p:sp>
          <p:nvSpPr>
            <p:cNvPr id="8249" name="Rectangle 24"/>
            <p:cNvSpPr>
              <a:spLocks noChangeArrowheads="1"/>
            </p:cNvSpPr>
            <p:nvPr/>
          </p:nvSpPr>
          <p:spPr bwMode="auto">
            <a:xfrm>
              <a:off x="1036" y="2582"/>
              <a:ext cx="17" cy="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50" name="Rectangle 25"/>
            <p:cNvSpPr>
              <a:spLocks noChangeArrowheads="1"/>
            </p:cNvSpPr>
            <p:nvPr/>
          </p:nvSpPr>
          <p:spPr bwMode="auto">
            <a:xfrm>
              <a:off x="1036" y="2582"/>
              <a:ext cx="17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51" name="Rectangle 26"/>
            <p:cNvSpPr>
              <a:spLocks noChangeArrowheads="1"/>
            </p:cNvSpPr>
            <p:nvPr/>
          </p:nvSpPr>
          <p:spPr bwMode="auto">
            <a:xfrm>
              <a:off x="1053" y="2582"/>
              <a:ext cx="517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52" name="Rectangle 27"/>
            <p:cNvSpPr>
              <a:spLocks noChangeArrowheads="1"/>
            </p:cNvSpPr>
            <p:nvPr/>
          </p:nvSpPr>
          <p:spPr bwMode="auto">
            <a:xfrm>
              <a:off x="1570" y="2600"/>
              <a:ext cx="17" cy="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53" name="Rectangle 28"/>
            <p:cNvSpPr>
              <a:spLocks noChangeArrowheads="1"/>
            </p:cNvSpPr>
            <p:nvPr/>
          </p:nvSpPr>
          <p:spPr bwMode="auto">
            <a:xfrm>
              <a:off x="1570" y="2582"/>
              <a:ext cx="17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54" name="Rectangle 29"/>
            <p:cNvSpPr>
              <a:spLocks noChangeArrowheads="1"/>
            </p:cNvSpPr>
            <p:nvPr/>
          </p:nvSpPr>
          <p:spPr bwMode="auto">
            <a:xfrm>
              <a:off x="1587" y="2582"/>
              <a:ext cx="526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55" name="Rectangle 30"/>
            <p:cNvSpPr>
              <a:spLocks noChangeArrowheads="1"/>
            </p:cNvSpPr>
            <p:nvPr/>
          </p:nvSpPr>
          <p:spPr bwMode="auto">
            <a:xfrm>
              <a:off x="2113" y="2600"/>
              <a:ext cx="17" cy="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56" name="Rectangle 31"/>
            <p:cNvSpPr>
              <a:spLocks noChangeArrowheads="1"/>
            </p:cNvSpPr>
            <p:nvPr/>
          </p:nvSpPr>
          <p:spPr bwMode="auto">
            <a:xfrm>
              <a:off x="2113" y="2582"/>
              <a:ext cx="17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57" name="Rectangle 32"/>
            <p:cNvSpPr>
              <a:spLocks noChangeArrowheads="1"/>
            </p:cNvSpPr>
            <p:nvPr/>
          </p:nvSpPr>
          <p:spPr bwMode="auto">
            <a:xfrm>
              <a:off x="2130" y="2582"/>
              <a:ext cx="517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58" name="Rectangle 33"/>
            <p:cNvSpPr>
              <a:spLocks noChangeArrowheads="1"/>
            </p:cNvSpPr>
            <p:nvPr/>
          </p:nvSpPr>
          <p:spPr bwMode="auto">
            <a:xfrm>
              <a:off x="2647" y="2600"/>
              <a:ext cx="17" cy="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59" name="Rectangle 34"/>
            <p:cNvSpPr>
              <a:spLocks noChangeArrowheads="1"/>
            </p:cNvSpPr>
            <p:nvPr/>
          </p:nvSpPr>
          <p:spPr bwMode="auto">
            <a:xfrm>
              <a:off x="2647" y="2582"/>
              <a:ext cx="17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60" name="Rectangle 35"/>
            <p:cNvSpPr>
              <a:spLocks noChangeArrowheads="1"/>
            </p:cNvSpPr>
            <p:nvPr/>
          </p:nvSpPr>
          <p:spPr bwMode="auto">
            <a:xfrm>
              <a:off x="2664" y="2582"/>
              <a:ext cx="526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61" name="Rectangle 36"/>
            <p:cNvSpPr>
              <a:spLocks noChangeArrowheads="1"/>
            </p:cNvSpPr>
            <p:nvPr/>
          </p:nvSpPr>
          <p:spPr bwMode="auto">
            <a:xfrm>
              <a:off x="3190" y="2582"/>
              <a:ext cx="17" cy="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62" name="Rectangle 37"/>
            <p:cNvSpPr>
              <a:spLocks noChangeArrowheads="1"/>
            </p:cNvSpPr>
            <p:nvPr/>
          </p:nvSpPr>
          <p:spPr bwMode="auto">
            <a:xfrm>
              <a:off x="3190" y="2582"/>
              <a:ext cx="17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63" name="Rectangle 38"/>
            <p:cNvSpPr>
              <a:spLocks noChangeArrowheads="1"/>
            </p:cNvSpPr>
            <p:nvPr/>
          </p:nvSpPr>
          <p:spPr bwMode="auto">
            <a:xfrm>
              <a:off x="1036" y="2609"/>
              <a:ext cx="17" cy="39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64" name="Rectangle 39"/>
            <p:cNvSpPr>
              <a:spLocks noChangeArrowheads="1"/>
            </p:cNvSpPr>
            <p:nvPr/>
          </p:nvSpPr>
          <p:spPr bwMode="auto">
            <a:xfrm>
              <a:off x="1570" y="2609"/>
              <a:ext cx="17" cy="39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65" name="Rectangle 40"/>
            <p:cNvSpPr>
              <a:spLocks noChangeArrowheads="1"/>
            </p:cNvSpPr>
            <p:nvPr/>
          </p:nvSpPr>
          <p:spPr bwMode="auto">
            <a:xfrm>
              <a:off x="2113" y="2609"/>
              <a:ext cx="17" cy="39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66" name="Rectangle 41"/>
            <p:cNvSpPr>
              <a:spLocks noChangeArrowheads="1"/>
            </p:cNvSpPr>
            <p:nvPr/>
          </p:nvSpPr>
          <p:spPr bwMode="auto">
            <a:xfrm>
              <a:off x="2647" y="2609"/>
              <a:ext cx="17" cy="39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67" name="Rectangle 42"/>
            <p:cNvSpPr>
              <a:spLocks noChangeArrowheads="1"/>
            </p:cNvSpPr>
            <p:nvPr/>
          </p:nvSpPr>
          <p:spPr bwMode="auto">
            <a:xfrm>
              <a:off x="3190" y="2609"/>
              <a:ext cx="17" cy="39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68" name="Rectangle 43"/>
            <p:cNvSpPr>
              <a:spLocks noChangeArrowheads="1"/>
            </p:cNvSpPr>
            <p:nvPr/>
          </p:nvSpPr>
          <p:spPr bwMode="auto">
            <a:xfrm>
              <a:off x="665" y="3050"/>
              <a:ext cx="29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00" b="1">
                  <a:solidFill>
                    <a:srgbClr val="FFFF00"/>
                  </a:solidFill>
                </a:rPr>
                <a:t>01</a:t>
              </a:r>
            </a:p>
          </p:txBody>
        </p:sp>
        <p:sp>
          <p:nvSpPr>
            <p:cNvPr id="8269" name="Rectangle 44"/>
            <p:cNvSpPr>
              <a:spLocks noChangeArrowheads="1"/>
            </p:cNvSpPr>
            <p:nvPr/>
          </p:nvSpPr>
          <p:spPr bwMode="auto">
            <a:xfrm>
              <a:off x="1225" y="3041"/>
              <a:ext cx="176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rgbClr val="00FFFF"/>
                  </a:solidFill>
                </a:rPr>
                <a:t>0</a:t>
              </a:r>
            </a:p>
          </p:txBody>
        </p:sp>
        <p:sp>
          <p:nvSpPr>
            <p:cNvPr id="8270" name="Rectangle 45"/>
            <p:cNvSpPr>
              <a:spLocks noChangeArrowheads="1"/>
            </p:cNvSpPr>
            <p:nvPr/>
          </p:nvSpPr>
          <p:spPr bwMode="auto">
            <a:xfrm>
              <a:off x="2304" y="3040"/>
              <a:ext cx="176" cy="422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rgbClr val="00FFFF"/>
                  </a:solidFill>
                </a:rPr>
                <a:t>1</a:t>
              </a:r>
            </a:p>
          </p:txBody>
        </p:sp>
        <p:sp>
          <p:nvSpPr>
            <p:cNvPr id="8271" name="Rectangle 46"/>
            <p:cNvSpPr>
              <a:spLocks noChangeArrowheads="1"/>
            </p:cNvSpPr>
            <p:nvPr/>
          </p:nvSpPr>
          <p:spPr bwMode="auto">
            <a:xfrm>
              <a:off x="2837" y="3041"/>
              <a:ext cx="176" cy="422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rgbClr val="00FFFF"/>
                  </a:solidFill>
                </a:rPr>
                <a:t>1</a:t>
              </a:r>
            </a:p>
          </p:txBody>
        </p:sp>
        <p:sp>
          <p:nvSpPr>
            <p:cNvPr id="8272" name="Rectangle 47"/>
            <p:cNvSpPr>
              <a:spLocks noChangeArrowheads="1"/>
            </p:cNvSpPr>
            <p:nvPr/>
          </p:nvSpPr>
          <p:spPr bwMode="auto">
            <a:xfrm>
              <a:off x="1036" y="3005"/>
              <a:ext cx="17" cy="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73" name="Rectangle 48"/>
            <p:cNvSpPr>
              <a:spLocks noChangeArrowheads="1"/>
            </p:cNvSpPr>
            <p:nvPr/>
          </p:nvSpPr>
          <p:spPr bwMode="auto">
            <a:xfrm>
              <a:off x="1053" y="3005"/>
              <a:ext cx="517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74" name="Rectangle 49"/>
            <p:cNvSpPr>
              <a:spLocks noChangeArrowheads="1"/>
            </p:cNvSpPr>
            <p:nvPr/>
          </p:nvSpPr>
          <p:spPr bwMode="auto">
            <a:xfrm>
              <a:off x="1570" y="3005"/>
              <a:ext cx="17" cy="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75" name="Rectangle 50"/>
            <p:cNvSpPr>
              <a:spLocks noChangeArrowheads="1"/>
            </p:cNvSpPr>
            <p:nvPr/>
          </p:nvSpPr>
          <p:spPr bwMode="auto">
            <a:xfrm>
              <a:off x="1587" y="3005"/>
              <a:ext cx="526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76" name="Rectangle 51"/>
            <p:cNvSpPr>
              <a:spLocks noChangeArrowheads="1"/>
            </p:cNvSpPr>
            <p:nvPr/>
          </p:nvSpPr>
          <p:spPr bwMode="auto">
            <a:xfrm>
              <a:off x="2113" y="3005"/>
              <a:ext cx="17" cy="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77" name="Rectangle 52"/>
            <p:cNvSpPr>
              <a:spLocks noChangeArrowheads="1"/>
            </p:cNvSpPr>
            <p:nvPr/>
          </p:nvSpPr>
          <p:spPr bwMode="auto">
            <a:xfrm>
              <a:off x="2130" y="3005"/>
              <a:ext cx="517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78" name="Rectangle 53"/>
            <p:cNvSpPr>
              <a:spLocks noChangeArrowheads="1"/>
            </p:cNvSpPr>
            <p:nvPr/>
          </p:nvSpPr>
          <p:spPr bwMode="auto">
            <a:xfrm>
              <a:off x="2647" y="3005"/>
              <a:ext cx="17" cy="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79" name="Rectangle 54"/>
            <p:cNvSpPr>
              <a:spLocks noChangeArrowheads="1"/>
            </p:cNvSpPr>
            <p:nvPr/>
          </p:nvSpPr>
          <p:spPr bwMode="auto">
            <a:xfrm>
              <a:off x="2664" y="3005"/>
              <a:ext cx="526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80" name="Rectangle 55"/>
            <p:cNvSpPr>
              <a:spLocks noChangeArrowheads="1"/>
            </p:cNvSpPr>
            <p:nvPr/>
          </p:nvSpPr>
          <p:spPr bwMode="auto">
            <a:xfrm>
              <a:off x="3190" y="3005"/>
              <a:ext cx="17" cy="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81" name="Rectangle 56"/>
            <p:cNvSpPr>
              <a:spLocks noChangeArrowheads="1"/>
            </p:cNvSpPr>
            <p:nvPr/>
          </p:nvSpPr>
          <p:spPr bwMode="auto">
            <a:xfrm>
              <a:off x="1036" y="3032"/>
              <a:ext cx="17" cy="3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82" name="Rectangle 57"/>
            <p:cNvSpPr>
              <a:spLocks noChangeArrowheads="1"/>
            </p:cNvSpPr>
            <p:nvPr/>
          </p:nvSpPr>
          <p:spPr bwMode="auto">
            <a:xfrm>
              <a:off x="1570" y="3032"/>
              <a:ext cx="17" cy="3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83" name="Rectangle 58"/>
            <p:cNvSpPr>
              <a:spLocks noChangeArrowheads="1"/>
            </p:cNvSpPr>
            <p:nvPr/>
          </p:nvSpPr>
          <p:spPr bwMode="auto">
            <a:xfrm>
              <a:off x="2113" y="3032"/>
              <a:ext cx="17" cy="3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84" name="Rectangle 59"/>
            <p:cNvSpPr>
              <a:spLocks noChangeArrowheads="1"/>
            </p:cNvSpPr>
            <p:nvPr/>
          </p:nvSpPr>
          <p:spPr bwMode="auto">
            <a:xfrm>
              <a:off x="2647" y="3032"/>
              <a:ext cx="17" cy="3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85" name="Rectangle 60"/>
            <p:cNvSpPr>
              <a:spLocks noChangeArrowheads="1"/>
            </p:cNvSpPr>
            <p:nvPr/>
          </p:nvSpPr>
          <p:spPr bwMode="auto">
            <a:xfrm>
              <a:off x="3190" y="3032"/>
              <a:ext cx="17" cy="3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86" name="Rectangle 61"/>
            <p:cNvSpPr>
              <a:spLocks noChangeArrowheads="1"/>
            </p:cNvSpPr>
            <p:nvPr/>
          </p:nvSpPr>
          <p:spPr bwMode="auto">
            <a:xfrm>
              <a:off x="665" y="3474"/>
              <a:ext cx="29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00" b="1">
                  <a:solidFill>
                    <a:srgbClr val="FFFF00"/>
                  </a:solidFill>
                </a:rPr>
                <a:t>11</a:t>
              </a:r>
            </a:p>
          </p:txBody>
        </p:sp>
        <p:sp>
          <p:nvSpPr>
            <p:cNvPr id="8287" name="Rectangle 62"/>
            <p:cNvSpPr>
              <a:spLocks noChangeArrowheads="1"/>
            </p:cNvSpPr>
            <p:nvPr/>
          </p:nvSpPr>
          <p:spPr bwMode="auto">
            <a:xfrm>
              <a:off x="1225" y="3465"/>
              <a:ext cx="117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rgbClr val="00FFFF"/>
                  </a:solidFill>
                </a:rPr>
                <a:t>-</a:t>
              </a:r>
            </a:p>
          </p:txBody>
        </p:sp>
        <p:sp>
          <p:nvSpPr>
            <p:cNvPr id="8288" name="Rectangle 63"/>
            <p:cNvSpPr>
              <a:spLocks noChangeArrowheads="1"/>
            </p:cNvSpPr>
            <p:nvPr/>
          </p:nvSpPr>
          <p:spPr bwMode="auto">
            <a:xfrm>
              <a:off x="1760" y="3465"/>
              <a:ext cx="176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rgbClr val="00FFFF"/>
                  </a:solidFill>
                </a:rPr>
                <a:t>–</a:t>
              </a:r>
            </a:p>
          </p:txBody>
        </p:sp>
        <p:sp>
          <p:nvSpPr>
            <p:cNvPr id="8289" name="Rectangle 64"/>
            <p:cNvSpPr>
              <a:spLocks noChangeArrowheads="1"/>
            </p:cNvSpPr>
            <p:nvPr/>
          </p:nvSpPr>
          <p:spPr bwMode="auto">
            <a:xfrm>
              <a:off x="2303" y="3465"/>
              <a:ext cx="176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rgbClr val="00FFFF"/>
                  </a:solidFill>
                </a:rPr>
                <a:t>0</a:t>
              </a:r>
            </a:p>
          </p:txBody>
        </p:sp>
        <p:sp>
          <p:nvSpPr>
            <p:cNvPr id="8290" name="Rectangle 65"/>
            <p:cNvSpPr>
              <a:spLocks noChangeArrowheads="1"/>
            </p:cNvSpPr>
            <p:nvPr/>
          </p:nvSpPr>
          <p:spPr bwMode="auto">
            <a:xfrm>
              <a:off x="2837" y="3465"/>
              <a:ext cx="117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rgbClr val="00FFFF"/>
                  </a:solidFill>
                </a:rPr>
                <a:t>-</a:t>
              </a:r>
            </a:p>
          </p:txBody>
        </p:sp>
        <p:sp>
          <p:nvSpPr>
            <p:cNvPr id="8291" name="Rectangle 66"/>
            <p:cNvSpPr>
              <a:spLocks noChangeArrowheads="1"/>
            </p:cNvSpPr>
            <p:nvPr/>
          </p:nvSpPr>
          <p:spPr bwMode="auto">
            <a:xfrm>
              <a:off x="1036" y="3438"/>
              <a:ext cx="17" cy="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92" name="Rectangle 67"/>
            <p:cNvSpPr>
              <a:spLocks noChangeArrowheads="1"/>
            </p:cNvSpPr>
            <p:nvPr/>
          </p:nvSpPr>
          <p:spPr bwMode="auto">
            <a:xfrm>
              <a:off x="1053" y="3438"/>
              <a:ext cx="517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93" name="Rectangle 68"/>
            <p:cNvSpPr>
              <a:spLocks noChangeArrowheads="1"/>
            </p:cNvSpPr>
            <p:nvPr/>
          </p:nvSpPr>
          <p:spPr bwMode="auto">
            <a:xfrm>
              <a:off x="1570" y="3438"/>
              <a:ext cx="17" cy="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94" name="Rectangle 69"/>
            <p:cNvSpPr>
              <a:spLocks noChangeArrowheads="1"/>
            </p:cNvSpPr>
            <p:nvPr/>
          </p:nvSpPr>
          <p:spPr bwMode="auto">
            <a:xfrm>
              <a:off x="1587" y="3438"/>
              <a:ext cx="526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95" name="Rectangle 70"/>
            <p:cNvSpPr>
              <a:spLocks noChangeArrowheads="1"/>
            </p:cNvSpPr>
            <p:nvPr/>
          </p:nvSpPr>
          <p:spPr bwMode="auto">
            <a:xfrm>
              <a:off x="2113" y="3438"/>
              <a:ext cx="17" cy="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96" name="Rectangle 71"/>
            <p:cNvSpPr>
              <a:spLocks noChangeArrowheads="1"/>
            </p:cNvSpPr>
            <p:nvPr/>
          </p:nvSpPr>
          <p:spPr bwMode="auto">
            <a:xfrm>
              <a:off x="2130" y="3438"/>
              <a:ext cx="517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97" name="Rectangle 72"/>
            <p:cNvSpPr>
              <a:spLocks noChangeArrowheads="1"/>
            </p:cNvSpPr>
            <p:nvPr/>
          </p:nvSpPr>
          <p:spPr bwMode="auto">
            <a:xfrm>
              <a:off x="2647" y="3438"/>
              <a:ext cx="17" cy="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98" name="Rectangle 73"/>
            <p:cNvSpPr>
              <a:spLocks noChangeArrowheads="1"/>
            </p:cNvSpPr>
            <p:nvPr/>
          </p:nvSpPr>
          <p:spPr bwMode="auto">
            <a:xfrm>
              <a:off x="2664" y="3438"/>
              <a:ext cx="526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99" name="Rectangle 74"/>
            <p:cNvSpPr>
              <a:spLocks noChangeArrowheads="1"/>
            </p:cNvSpPr>
            <p:nvPr/>
          </p:nvSpPr>
          <p:spPr bwMode="auto">
            <a:xfrm>
              <a:off x="3190" y="3438"/>
              <a:ext cx="17" cy="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300" name="Rectangle 75"/>
            <p:cNvSpPr>
              <a:spLocks noChangeArrowheads="1"/>
            </p:cNvSpPr>
            <p:nvPr/>
          </p:nvSpPr>
          <p:spPr bwMode="auto">
            <a:xfrm>
              <a:off x="1036" y="3465"/>
              <a:ext cx="17" cy="3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301" name="Rectangle 76"/>
            <p:cNvSpPr>
              <a:spLocks noChangeArrowheads="1"/>
            </p:cNvSpPr>
            <p:nvPr/>
          </p:nvSpPr>
          <p:spPr bwMode="auto">
            <a:xfrm>
              <a:off x="1570" y="3465"/>
              <a:ext cx="17" cy="3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302" name="Rectangle 77"/>
            <p:cNvSpPr>
              <a:spLocks noChangeArrowheads="1"/>
            </p:cNvSpPr>
            <p:nvPr/>
          </p:nvSpPr>
          <p:spPr bwMode="auto">
            <a:xfrm>
              <a:off x="2113" y="3465"/>
              <a:ext cx="17" cy="3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303" name="Rectangle 78"/>
            <p:cNvSpPr>
              <a:spLocks noChangeArrowheads="1"/>
            </p:cNvSpPr>
            <p:nvPr/>
          </p:nvSpPr>
          <p:spPr bwMode="auto">
            <a:xfrm>
              <a:off x="2647" y="3465"/>
              <a:ext cx="17" cy="3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304" name="Rectangle 79"/>
            <p:cNvSpPr>
              <a:spLocks noChangeArrowheads="1"/>
            </p:cNvSpPr>
            <p:nvPr/>
          </p:nvSpPr>
          <p:spPr bwMode="auto">
            <a:xfrm>
              <a:off x="3190" y="3465"/>
              <a:ext cx="17" cy="3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305" name="Rectangle 80"/>
            <p:cNvSpPr>
              <a:spLocks noChangeArrowheads="1"/>
            </p:cNvSpPr>
            <p:nvPr/>
          </p:nvSpPr>
          <p:spPr bwMode="auto">
            <a:xfrm>
              <a:off x="665" y="3907"/>
              <a:ext cx="29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00" b="1">
                  <a:solidFill>
                    <a:srgbClr val="FFFF00"/>
                  </a:solidFill>
                </a:rPr>
                <a:t>10</a:t>
              </a:r>
            </a:p>
          </p:txBody>
        </p:sp>
        <p:sp>
          <p:nvSpPr>
            <p:cNvPr id="8306" name="Rectangle 81"/>
            <p:cNvSpPr>
              <a:spLocks noChangeArrowheads="1"/>
            </p:cNvSpPr>
            <p:nvPr/>
          </p:nvSpPr>
          <p:spPr bwMode="auto">
            <a:xfrm>
              <a:off x="1225" y="3898"/>
              <a:ext cx="117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rgbClr val="00FFFF"/>
                  </a:solidFill>
                </a:rPr>
                <a:t>-</a:t>
              </a:r>
            </a:p>
          </p:txBody>
        </p:sp>
        <p:sp>
          <p:nvSpPr>
            <p:cNvPr id="8307" name="Rectangle 82"/>
            <p:cNvSpPr>
              <a:spLocks noChangeArrowheads="1"/>
            </p:cNvSpPr>
            <p:nvPr/>
          </p:nvSpPr>
          <p:spPr bwMode="auto">
            <a:xfrm>
              <a:off x="1760" y="3898"/>
              <a:ext cx="176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rgbClr val="00FFFF"/>
                  </a:solidFill>
                </a:rPr>
                <a:t>0</a:t>
              </a:r>
            </a:p>
          </p:txBody>
        </p:sp>
        <p:sp>
          <p:nvSpPr>
            <p:cNvPr id="8308" name="Rectangle 83"/>
            <p:cNvSpPr>
              <a:spLocks noChangeArrowheads="1"/>
            </p:cNvSpPr>
            <p:nvPr/>
          </p:nvSpPr>
          <p:spPr bwMode="auto">
            <a:xfrm>
              <a:off x="2303" y="3898"/>
              <a:ext cx="117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rgbClr val="00FFFF"/>
                  </a:solidFill>
                </a:rPr>
                <a:t>-</a:t>
              </a:r>
            </a:p>
          </p:txBody>
        </p:sp>
        <p:sp>
          <p:nvSpPr>
            <p:cNvPr id="8309" name="Rectangle 84"/>
            <p:cNvSpPr>
              <a:spLocks noChangeArrowheads="1"/>
            </p:cNvSpPr>
            <p:nvPr/>
          </p:nvSpPr>
          <p:spPr bwMode="auto">
            <a:xfrm>
              <a:off x="2837" y="3898"/>
              <a:ext cx="117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rgbClr val="00FFFF"/>
                  </a:solidFill>
                </a:rPr>
                <a:t>-</a:t>
              </a:r>
            </a:p>
          </p:txBody>
        </p:sp>
        <p:sp>
          <p:nvSpPr>
            <p:cNvPr id="8310" name="Rectangle 85"/>
            <p:cNvSpPr>
              <a:spLocks noChangeArrowheads="1"/>
            </p:cNvSpPr>
            <p:nvPr/>
          </p:nvSpPr>
          <p:spPr bwMode="auto">
            <a:xfrm>
              <a:off x="1036" y="3862"/>
              <a:ext cx="17" cy="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311" name="Rectangle 86"/>
            <p:cNvSpPr>
              <a:spLocks noChangeArrowheads="1"/>
            </p:cNvSpPr>
            <p:nvPr/>
          </p:nvSpPr>
          <p:spPr bwMode="auto">
            <a:xfrm>
              <a:off x="1053" y="3862"/>
              <a:ext cx="517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312" name="Rectangle 87"/>
            <p:cNvSpPr>
              <a:spLocks noChangeArrowheads="1"/>
            </p:cNvSpPr>
            <p:nvPr/>
          </p:nvSpPr>
          <p:spPr bwMode="auto">
            <a:xfrm>
              <a:off x="1570" y="3862"/>
              <a:ext cx="17" cy="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313" name="Rectangle 88"/>
            <p:cNvSpPr>
              <a:spLocks noChangeArrowheads="1"/>
            </p:cNvSpPr>
            <p:nvPr/>
          </p:nvSpPr>
          <p:spPr bwMode="auto">
            <a:xfrm>
              <a:off x="1587" y="3862"/>
              <a:ext cx="526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314" name="Rectangle 89"/>
            <p:cNvSpPr>
              <a:spLocks noChangeArrowheads="1"/>
            </p:cNvSpPr>
            <p:nvPr/>
          </p:nvSpPr>
          <p:spPr bwMode="auto">
            <a:xfrm>
              <a:off x="2113" y="3862"/>
              <a:ext cx="17" cy="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315" name="Rectangle 90"/>
            <p:cNvSpPr>
              <a:spLocks noChangeArrowheads="1"/>
            </p:cNvSpPr>
            <p:nvPr/>
          </p:nvSpPr>
          <p:spPr bwMode="auto">
            <a:xfrm>
              <a:off x="2130" y="3862"/>
              <a:ext cx="517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316" name="Rectangle 91"/>
            <p:cNvSpPr>
              <a:spLocks noChangeArrowheads="1"/>
            </p:cNvSpPr>
            <p:nvPr/>
          </p:nvSpPr>
          <p:spPr bwMode="auto">
            <a:xfrm>
              <a:off x="2647" y="3862"/>
              <a:ext cx="17" cy="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317" name="Rectangle 92"/>
            <p:cNvSpPr>
              <a:spLocks noChangeArrowheads="1"/>
            </p:cNvSpPr>
            <p:nvPr/>
          </p:nvSpPr>
          <p:spPr bwMode="auto">
            <a:xfrm>
              <a:off x="2664" y="3862"/>
              <a:ext cx="526" cy="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318" name="Rectangle 93"/>
            <p:cNvSpPr>
              <a:spLocks noChangeArrowheads="1"/>
            </p:cNvSpPr>
            <p:nvPr/>
          </p:nvSpPr>
          <p:spPr bwMode="auto">
            <a:xfrm>
              <a:off x="3190" y="3862"/>
              <a:ext cx="17" cy="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319" name="Rectangle 94"/>
            <p:cNvSpPr>
              <a:spLocks noChangeArrowheads="1"/>
            </p:cNvSpPr>
            <p:nvPr/>
          </p:nvSpPr>
          <p:spPr bwMode="auto">
            <a:xfrm>
              <a:off x="1036" y="3889"/>
              <a:ext cx="17" cy="39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320" name="Rectangle 95"/>
            <p:cNvSpPr>
              <a:spLocks noChangeArrowheads="1"/>
            </p:cNvSpPr>
            <p:nvPr/>
          </p:nvSpPr>
          <p:spPr bwMode="auto">
            <a:xfrm>
              <a:off x="1036" y="4285"/>
              <a:ext cx="17" cy="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321" name="Rectangle 96"/>
            <p:cNvSpPr>
              <a:spLocks noChangeArrowheads="1"/>
            </p:cNvSpPr>
            <p:nvPr/>
          </p:nvSpPr>
          <p:spPr bwMode="auto">
            <a:xfrm>
              <a:off x="1036" y="4285"/>
              <a:ext cx="17" cy="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322" name="Rectangle 97"/>
            <p:cNvSpPr>
              <a:spLocks noChangeArrowheads="1"/>
            </p:cNvSpPr>
            <p:nvPr/>
          </p:nvSpPr>
          <p:spPr bwMode="auto">
            <a:xfrm>
              <a:off x="1053" y="4285"/>
              <a:ext cx="517" cy="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323" name="Rectangle 98"/>
            <p:cNvSpPr>
              <a:spLocks noChangeArrowheads="1"/>
            </p:cNvSpPr>
            <p:nvPr/>
          </p:nvSpPr>
          <p:spPr bwMode="auto">
            <a:xfrm>
              <a:off x="1570" y="3889"/>
              <a:ext cx="17" cy="39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324" name="Rectangle 99"/>
            <p:cNvSpPr>
              <a:spLocks noChangeArrowheads="1"/>
            </p:cNvSpPr>
            <p:nvPr/>
          </p:nvSpPr>
          <p:spPr bwMode="auto">
            <a:xfrm>
              <a:off x="1570" y="4285"/>
              <a:ext cx="17" cy="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325" name="Rectangle 100"/>
            <p:cNvSpPr>
              <a:spLocks noChangeArrowheads="1"/>
            </p:cNvSpPr>
            <p:nvPr/>
          </p:nvSpPr>
          <p:spPr bwMode="auto">
            <a:xfrm>
              <a:off x="1587" y="4285"/>
              <a:ext cx="526" cy="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326" name="Rectangle 101"/>
            <p:cNvSpPr>
              <a:spLocks noChangeArrowheads="1"/>
            </p:cNvSpPr>
            <p:nvPr/>
          </p:nvSpPr>
          <p:spPr bwMode="auto">
            <a:xfrm>
              <a:off x="2113" y="3889"/>
              <a:ext cx="17" cy="39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327" name="Rectangle 102"/>
            <p:cNvSpPr>
              <a:spLocks noChangeArrowheads="1"/>
            </p:cNvSpPr>
            <p:nvPr/>
          </p:nvSpPr>
          <p:spPr bwMode="auto">
            <a:xfrm>
              <a:off x="2113" y="4285"/>
              <a:ext cx="17" cy="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328" name="Rectangle 103"/>
            <p:cNvSpPr>
              <a:spLocks noChangeArrowheads="1"/>
            </p:cNvSpPr>
            <p:nvPr/>
          </p:nvSpPr>
          <p:spPr bwMode="auto">
            <a:xfrm>
              <a:off x="2130" y="4285"/>
              <a:ext cx="517" cy="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329" name="Rectangle 104"/>
            <p:cNvSpPr>
              <a:spLocks noChangeArrowheads="1"/>
            </p:cNvSpPr>
            <p:nvPr/>
          </p:nvSpPr>
          <p:spPr bwMode="auto">
            <a:xfrm>
              <a:off x="2647" y="3889"/>
              <a:ext cx="17" cy="39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330" name="Rectangle 105"/>
            <p:cNvSpPr>
              <a:spLocks noChangeArrowheads="1"/>
            </p:cNvSpPr>
            <p:nvPr/>
          </p:nvSpPr>
          <p:spPr bwMode="auto">
            <a:xfrm>
              <a:off x="2647" y="4285"/>
              <a:ext cx="17" cy="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331" name="Rectangle 106"/>
            <p:cNvSpPr>
              <a:spLocks noChangeArrowheads="1"/>
            </p:cNvSpPr>
            <p:nvPr/>
          </p:nvSpPr>
          <p:spPr bwMode="auto">
            <a:xfrm>
              <a:off x="2664" y="4285"/>
              <a:ext cx="526" cy="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332" name="Rectangle 107"/>
            <p:cNvSpPr>
              <a:spLocks noChangeArrowheads="1"/>
            </p:cNvSpPr>
            <p:nvPr/>
          </p:nvSpPr>
          <p:spPr bwMode="auto">
            <a:xfrm>
              <a:off x="3190" y="3889"/>
              <a:ext cx="17" cy="39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333" name="Rectangle 108"/>
            <p:cNvSpPr>
              <a:spLocks noChangeArrowheads="1"/>
            </p:cNvSpPr>
            <p:nvPr/>
          </p:nvSpPr>
          <p:spPr bwMode="auto">
            <a:xfrm>
              <a:off x="3190" y="4285"/>
              <a:ext cx="17" cy="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334" name="Rectangle 109"/>
            <p:cNvSpPr>
              <a:spLocks noChangeArrowheads="1"/>
            </p:cNvSpPr>
            <p:nvPr/>
          </p:nvSpPr>
          <p:spPr bwMode="auto">
            <a:xfrm>
              <a:off x="3190" y="4285"/>
              <a:ext cx="17" cy="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8718" name="Rectangle 110"/>
            <p:cNvSpPr>
              <a:spLocks noChangeArrowheads="1"/>
            </p:cNvSpPr>
            <p:nvPr/>
          </p:nvSpPr>
          <p:spPr bwMode="auto">
            <a:xfrm>
              <a:off x="528" y="2416"/>
              <a:ext cx="31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AB</a:t>
              </a:r>
            </a:p>
          </p:txBody>
        </p:sp>
        <p:sp>
          <p:nvSpPr>
            <p:cNvPr id="68719" name="Rectangle 111"/>
            <p:cNvSpPr>
              <a:spLocks noChangeArrowheads="1"/>
            </p:cNvSpPr>
            <p:nvPr/>
          </p:nvSpPr>
          <p:spPr bwMode="auto">
            <a:xfrm>
              <a:off x="816" y="2176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CD</a:t>
              </a:r>
            </a:p>
          </p:txBody>
        </p:sp>
        <p:sp>
          <p:nvSpPr>
            <p:cNvPr id="8337" name="Rectangle 112"/>
            <p:cNvSpPr>
              <a:spLocks noChangeArrowheads="1"/>
            </p:cNvSpPr>
            <p:nvPr/>
          </p:nvSpPr>
          <p:spPr bwMode="auto">
            <a:xfrm>
              <a:off x="1248" y="2656"/>
              <a:ext cx="117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rgbClr val="00FFFF"/>
                  </a:solidFill>
                </a:rPr>
                <a:t>-</a:t>
              </a:r>
            </a:p>
          </p:txBody>
        </p:sp>
        <p:sp>
          <p:nvSpPr>
            <p:cNvPr id="8338" name="Rectangle 113"/>
            <p:cNvSpPr>
              <a:spLocks noChangeArrowheads="1"/>
            </p:cNvSpPr>
            <p:nvPr/>
          </p:nvSpPr>
          <p:spPr bwMode="auto">
            <a:xfrm>
              <a:off x="1776" y="3088"/>
              <a:ext cx="176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rgbClr val="00FFFF"/>
                  </a:solidFill>
                </a:rPr>
                <a:t>0</a:t>
              </a:r>
            </a:p>
          </p:txBody>
        </p:sp>
      </p:grpSp>
      <p:grpSp>
        <p:nvGrpSpPr>
          <p:cNvPr id="8203" name="Group 114"/>
          <p:cNvGrpSpPr>
            <a:grpSpLocks/>
          </p:cNvGrpSpPr>
          <p:nvPr/>
        </p:nvGrpSpPr>
        <p:grpSpPr bwMode="auto">
          <a:xfrm>
            <a:off x="379413" y="225425"/>
            <a:ext cx="6019800" cy="1843088"/>
            <a:chOff x="240" y="145"/>
            <a:chExt cx="3792" cy="1161"/>
          </a:xfrm>
        </p:grpSpPr>
        <p:grpSp>
          <p:nvGrpSpPr>
            <p:cNvPr id="8207" name="Group 115"/>
            <p:cNvGrpSpPr>
              <a:grpSpLocks/>
            </p:cNvGrpSpPr>
            <p:nvPr/>
          </p:nvGrpSpPr>
          <p:grpSpPr bwMode="auto">
            <a:xfrm>
              <a:off x="2349" y="237"/>
              <a:ext cx="606" cy="660"/>
              <a:chOff x="2349" y="237"/>
              <a:chExt cx="606" cy="660"/>
            </a:xfrm>
          </p:grpSpPr>
          <p:pic>
            <p:nvPicPr>
              <p:cNvPr id="8238" name="Picture 116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9" y="237"/>
                <a:ext cx="606" cy="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239" name="Freeform 117"/>
              <p:cNvSpPr>
                <a:spLocks/>
              </p:cNvSpPr>
              <p:nvPr/>
            </p:nvSpPr>
            <p:spPr bwMode="auto">
              <a:xfrm>
                <a:off x="2468" y="757"/>
                <a:ext cx="366" cy="140"/>
              </a:xfrm>
              <a:custGeom>
                <a:avLst/>
                <a:gdLst>
                  <a:gd name="T0" fmla="*/ 189 w 366"/>
                  <a:gd name="T1" fmla="*/ 127 h 140"/>
                  <a:gd name="T2" fmla="*/ 188 w 366"/>
                  <a:gd name="T3" fmla="*/ 133 h 140"/>
                  <a:gd name="T4" fmla="*/ 182 w 366"/>
                  <a:gd name="T5" fmla="*/ 88 h 140"/>
                  <a:gd name="T6" fmla="*/ 176 w 366"/>
                  <a:gd name="T7" fmla="*/ 85 h 140"/>
                  <a:gd name="T8" fmla="*/ 164 w 366"/>
                  <a:gd name="T9" fmla="*/ 104 h 140"/>
                  <a:gd name="T10" fmla="*/ 125 w 366"/>
                  <a:gd name="T11" fmla="*/ 108 h 140"/>
                  <a:gd name="T12" fmla="*/ 112 w 366"/>
                  <a:gd name="T13" fmla="*/ 95 h 140"/>
                  <a:gd name="T14" fmla="*/ 93 w 366"/>
                  <a:gd name="T15" fmla="*/ 91 h 140"/>
                  <a:gd name="T16" fmla="*/ 75 w 366"/>
                  <a:gd name="T17" fmla="*/ 75 h 140"/>
                  <a:gd name="T18" fmla="*/ 73 w 366"/>
                  <a:gd name="T19" fmla="*/ 70 h 140"/>
                  <a:gd name="T20" fmla="*/ 59 w 366"/>
                  <a:gd name="T21" fmla="*/ 82 h 140"/>
                  <a:gd name="T22" fmla="*/ 47 w 366"/>
                  <a:gd name="T23" fmla="*/ 60 h 140"/>
                  <a:gd name="T24" fmla="*/ 31 w 366"/>
                  <a:gd name="T25" fmla="*/ 76 h 140"/>
                  <a:gd name="T26" fmla="*/ 21 w 366"/>
                  <a:gd name="T27" fmla="*/ 27 h 140"/>
                  <a:gd name="T28" fmla="*/ 10 w 366"/>
                  <a:gd name="T29" fmla="*/ 44 h 140"/>
                  <a:gd name="T30" fmla="*/ 0 w 366"/>
                  <a:gd name="T31" fmla="*/ 73 h 140"/>
                  <a:gd name="T32" fmla="*/ 7 w 366"/>
                  <a:gd name="T33" fmla="*/ 63 h 140"/>
                  <a:gd name="T34" fmla="*/ 40 w 366"/>
                  <a:gd name="T35" fmla="*/ 47 h 140"/>
                  <a:gd name="T36" fmla="*/ 88 w 366"/>
                  <a:gd name="T37" fmla="*/ 92 h 140"/>
                  <a:gd name="T38" fmla="*/ 93 w 366"/>
                  <a:gd name="T39" fmla="*/ 125 h 140"/>
                  <a:gd name="T40" fmla="*/ 67 w 366"/>
                  <a:gd name="T41" fmla="*/ 131 h 140"/>
                  <a:gd name="T42" fmla="*/ 104 w 366"/>
                  <a:gd name="T43" fmla="*/ 132 h 140"/>
                  <a:gd name="T44" fmla="*/ 120 w 366"/>
                  <a:gd name="T45" fmla="*/ 93 h 140"/>
                  <a:gd name="T46" fmla="*/ 128 w 366"/>
                  <a:gd name="T47" fmla="*/ 100 h 140"/>
                  <a:gd name="T48" fmla="*/ 157 w 366"/>
                  <a:gd name="T49" fmla="*/ 116 h 140"/>
                  <a:gd name="T50" fmla="*/ 186 w 366"/>
                  <a:gd name="T51" fmla="*/ 83 h 140"/>
                  <a:gd name="T52" fmla="*/ 190 w 366"/>
                  <a:gd name="T53" fmla="*/ 79 h 140"/>
                  <a:gd name="T54" fmla="*/ 196 w 366"/>
                  <a:gd name="T55" fmla="*/ 115 h 140"/>
                  <a:gd name="T56" fmla="*/ 222 w 366"/>
                  <a:gd name="T57" fmla="*/ 70 h 140"/>
                  <a:gd name="T58" fmla="*/ 251 w 366"/>
                  <a:gd name="T59" fmla="*/ 69 h 140"/>
                  <a:gd name="T60" fmla="*/ 290 w 366"/>
                  <a:gd name="T61" fmla="*/ 74 h 140"/>
                  <a:gd name="T62" fmla="*/ 307 w 366"/>
                  <a:gd name="T63" fmla="*/ 61 h 140"/>
                  <a:gd name="T64" fmla="*/ 294 w 366"/>
                  <a:gd name="T65" fmla="*/ 82 h 140"/>
                  <a:gd name="T66" fmla="*/ 327 w 366"/>
                  <a:gd name="T67" fmla="*/ 82 h 140"/>
                  <a:gd name="T68" fmla="*/ 353 w 366"/>
                  <a:gd name="T69" fmla="*/ 45 h 140"/>
                  <a:gd name="T70" fmla="*/ 361 w 366"/>
                  <a:gd name="T71" fmla="*/ 0 h 140"/>
                  <a:gd name="T72" fmla="*/ 344 w 366"/>
                  <a:gd name="T73" fmla="*/ 23 h 140"/>
                  <a:gd name="T74" fmla="*/ 316 w 366"/>
                  <a:gd name="T75" fmla="*/ 43 h 140"/>
                  <a:gd name="T76" fmla="*/ 272 w 366"/>
                  <a:gd name="T77" fmla="*/ 57 h 140"/>
                  <a:gd name="T78" fmla="*/ 284 w 366"/>
                  <a:gd name="T79" fmla="*/ 78 h 140"/>
                  <a:gd name="T80" fmla="*/ 284 w 366"/>
                  <a:gd name="T81" fmla="*/ 53 h 140"/>
                  <a:gd name="T82" fmla="*/ 312 w 366"/>
                  <a:gd name="T83" fmla="*/ 44 h 140"/>
                  <a:gd name="T84" fmla="*/ 324 w 366"/>
                  <a:gd name="T85" fmla="*/ 75 h 140"/>
                  <a:gd name="T86" fmla="*/ 331 w 366"/>
                  <a:gd name="T87" fmla="*/ 12 h 140"/>
                  <a:gd name="T88" fmla="*/ 322 w 366"/>
                  <a:gd name="T89" fmla="*/ 38 h 140"/>
                  <a:gd name="T90" fmla="*/ 311 w 366"/>
                  <a:gd name="T91" fmla="*/ 61 h 140"/>
                  <a:gd name="T92" fmla="*/ 340 w 366"/>
                  <a:gd name="T93" fmla="*/ 51 h 140"/>
                  <a:gd name="T94" fmla="*/ 311 w 366"/>
                  <a:gd name="T95" fmla="*/ 75 h 140"/>
                  <a:gd name="T96" fmla="*/ 299 w 366"/>
                  <a:gd name="T97" fmla="*/ 59 h 140"/>
                  <a:gd name="T98" fmla="*/ 283 w 366"/>
                  <a:gd name="T99" fmla="*/ 54 h 140"/>
                  <a:gd name="T100" fmla="*/ 257 w 366"/>
                  <a:gd name="T101" fmla="*/ 64 h 140"/>
                  <a:gd name="T102" fmla="*/ 239 w 366"/>
                  <a:gd name="T103" fmla="*/ 33 h 140"/>
                  <a:gd name="T104" fmla="*/ 203 w 366"/>
                  <a:gd name="T105" fmla="*/ 52 h 140"/>
                  <a:gd name="T106" fmla="*/ 157 w 366"/>
                  <a:gd name="T107" fmla="*/ 66 h 140"/>
                  <a:gd name="T108" fmla="*/ 115 w 366"/>
                  <a:gd name="T109" fmla="*/ 75 h 140"/>
                  <a:gd name="T110" fmla="*/ 93 w 366"/>
                  <a:gd name="T111" fmla="*/ 101 h 140"/>
                  <a:gd name="T112" fmla="*/ 82 w 366"/>
                  <a:gd name="T113" fmla="*/ 115 h 140"/>
                  <a:gd name="T114" fmla="*/ 90 w 366"/>
                  <a:gd name="T115" fmla="*/ 88 h 140"/>
                  <a:gd name="T116" fmla="*/ 112 w 366"/>
                  <a:gd name="T117" fmla="*/ 113 h 140"/>
                  <a:gd name="T118" fmla="*/ 169 w 366"/>
                  <a:gd name="T119" fmla="*/ 117 h 140"/>
                  <a:gd name="T120" fmla="*/ 192 w 366"/>
                  <a:gd name="T121" fmla="*/ 88 h 1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66" h="140">
                    <a:moveTo>
                      <a:pt x="196" y="75"/>
                    </a:moveTo>
                    <a:lnTo>
                      <a:pt x="195" y="86"/>
                    </a:lnTo>
                    <a:lnTo>
                      <a:pt x="194" y="95"/>
                    </a:lnTo>
                    <a:lnTo>
                      <a:pt x="192" y="103"/>
                    </a:lnTo>
                    <a:lnTo>
                      <a:pt x="191" y="111"/>
                    </a:lnTo>
                    <a:lnTo>
                      <a:pt x="190" y="117"/>
                    </a:lnTo>
                    <a:lnTo>
                      <a:pt x="190" y="123"/>
                    </a:lnTo>
                    <a:lnTo>
                      <a:pt x="189" y="127"/>
                    </a:lnTo>
                    <a:lnTo>
                      <a:pt x="189" y="130"/>
                    </a:lnTo>
                    <a:lnTo>
                      <a:pt x="189" y="133"/>
                    </a:lnTo>
                    <a:lnTo>
                      <a:pt x="188" y="135"/>
                    </a:lnTo>
                    <a:lnTo>
                      <a:pt x="188" y="136"/>
                    </a:lnTo>
                    <a:lnTo>
                      <a:pt x="188" y="137"/>
                    </a:lnTo>
                    <a:lnTo>
                      <a:pt x="188" y="136"/>
                    </a:lnTo>
                    <a:lnTo>
                      <a:pt x="188" y="135"/>
                    </a:lnTo>
                    <a:lnTo>
                      <a:pt x="188" y="133"/>
                    </a:lnTo>
                    <a:lnTo>
                      <a:pt x="188" y="131"/>
                    </a:lnTo>
                    <a:lnTo>
                      <a:pt x="188" y="129"/>
                    </a:lnTo>
                    <a:lnTo>
                      <a:pt x="188" y="123"/>
                    </a:lnTo>
                    <a:lnTo>
                      <a:pt x="188" y="116"/>
                    </a:lnTo>
                    <a:lnTo>
                      <a:pt x="187" y="109"/>
                    </a:lnTo>
                    <a:lnTo>
                      <a:pt x="186" y="102"/>
                    </a:lnTo>
                    <a:lnTo>
                      <a:pt x="185" y="95"/>
                    </a:lnTo>
                    <a:lnTo>
                      <a:pt x="182" y="88"/>
                    </a:lnTo>
                    <a:lnTo>
                      <a:pt x="181" y="86"/>
                    </a:lnTo>
                    <a:lnTo>
                      <a:pt x="180" y="83"/>
                    </a:lnTo>
                    <a:lnTo>
                      <a:pt x="179" y="82"/>
                    </a:lnTo>
                    <a:lnTo>
                      <a:pt x="178" y="82"/>
                    </a:lnTo>
                    <a:lnTo>
                      <a:pt x="177" y="82"/>
                    </a:lnTo>
                    <a:lnTo>
                      <a:pt x="177" y="83"/>
                    </a:lnTo>
                    <a:lnTo>
                      <a:pt x="177" y="84"/>
                    </a:lnTo>
                    <a:lnTo>
                      <a:pt x="176" y="85"/>
                    </a:lnTo>
                    <a:lnTo>
                      <a:pt x="175" y="89"/>
                    </a:lnTo>
                    <a:lnTo>
                      <a:pt x="174" y="94"/>
                    </a:lnTo>
                    <a:lnTo>
                      <a:pt x="174" y="99"/>
                    </a:lnTo>
                    <a:lnTo>
                      <a:pt x="173" y="103"/>
                    </a:lnTo>
                    <a:lnTo>
                      <a:pt x="173" y="105"/>
                    </a:lnTo>
                    <a:lnTo>
                      <a:pt x="172" y="107"/>
                    </a:lnTo>
                    <a:lnTo>
                      <a:pt x="168" y="106"/>
                    </a:lnTo>
                    <a:lnTo>
                      <a:pt x="164" y="104"/>
                    </a:lnTo>
                    <a:lnTo>
                      <a:pt x="156" y="103"/>
                    </a:lnTo>
                    <a:lnTo>
                      <a:pt x="149" y="103"/>
                    </a:lnTo>
                    <a:lnTo>
                      <a:pt x="144" y="103"/>
                    </a:lnTo>
                    <a:lnTo>
                      <a:pt x="139" y="104"/>
                    </a:lnTo>
                    <a:lnTo>
                      <a:pt x="134" y="105"/>
                    </a:lnTo>
                    <a:lnTo>
                      <a:pt x="131" y="106"/>
                    </a:lnTo>
                    <a:lnTo>
                      <a:pt x="128" y="107"/>
                    </a:lnTo>
                    <a:lnTo>
                      <a:pt x="125" y="108"/>
                    </a:lnTo>
                    <a:lnTo>
                      <a:pt x="122" y="108"/>
                    </a:lnTo>
                    <a:lnTo>
                      <a:pt x="120" y="107"/>
                    </a:lnTo>
                    <a:lnTo>
                      <a:pt x="118" y="106"/>
                    </a:lnTo>
                    <a:lnTo>
                      <a:pt x="117" y="104"/>
                    </a:lnTo>
                    <a:lnTo>
                      <a:pt x="116" y="102"/>
                    </a:lnTo>
                    <a:lnTo>
                      <a:pt x="115" y="100"/>
                    </a:lnTo>
                    <a:lnTo>
                      <a:pt x="114" y="98"/>
                    </a:lnTo>
                    <a:lnTo>
                      <a:pt x="112" y="95"/>
                    </a:lnTo>
                    <a:lnTo>
                      <a:pt x="111" y="91"/>
                    </a:lnTo>
                    <a:lnTo>
                      <a:pt x="109" y="88"/>
                    </a:lnTo>
                    <a:lnTo>
                      <a:pt x="108" y="83"/>
                    </a:lnTo>
                    <a:lnTo>
                      <a:pt x="105" y="84"/>
                    </a:lnTo>
                    <a:lnTo>
                      <a:pt x="102" y="86"/>
                    </a:lnTo>
                    <a:lnTo>
                      <a:pt x="99" y="88"/>
                    </a:lnTo>
                    <a:lnTo>
                      <a:pt x="96" y="90"/>
                    </a:lnTo>
                    <a:lnTo>
                      <a:pt x="93" y="91"/>
                    </a:lnTo>
                    <a:lnTo>
                      <a:pt x="90" y="92"/>
                    </a:lnTo>
                    <a:lnTo>
                      <a:pt x="87" y="92"/>
                    </a:lnTo>
                    <a:lnTo>
                      <a:pt x="84" y="91"/>
                    </a:lnTo>
                    <a:lnTo>
                      <a:pt x="80" y="88"/>
                    </a:lnTo>
                    <a:lnTo>
                      <a:pt x="77" y="85"/>
                    </a:lnTo>
                    <a:lnTo>
                      <a:pt x="76" y="82"/>
                    </a:lnTo>
                    <a:lnTo>
                      <a:pt x="75" y="78"/>
                    </a:lnTo>
                    <a:lnTo>
                      <a:pt x="75" y="75"/>
                    </a:lnTo>
                    <a:lnTo>
                      <a:pt x="75" y="71"/>
                    </a:lnTo>
                    <a:lnTo>
                      <a:pt x="75" y="68"/>
                    </a:lnTo>
                    <a:lnTo>
                      <a:pt x="76" y="66"/>
                    </a:lnTo>
                    <a:lnTo>
                      <a:pt x="77" y="64"/>
                    </a:lnTo>
                    <a:lnTo>
                      <a:pt x="76" y="65"/>
                    </a:lnTo>
                    <a:lnTo>
                      <a:pt x="75" y="66"/>
                    </a:lnTo>
                    <a:lnTo>
                      <a:pt x="75" y="68"/>
                    </a:lnTo>
                    <a:lnTo>
                      <a:pt x="73" y="70"/>
                    </a:lnTo>
                    <a:lnTo>
                      <a:pt x="72" y="72"/>
                    </a:lnTo>
                    <a:lnTo>
                      <a:pt x="70" y="75"/>
                    </a:lnTo>
                    <a:lnTo>
                      <a:pt x="68" y="78"/>
                    </a:lnTo>
                    <a:lnTo>
                      <a:pt x="66" y="82"/>
                    </a:lnTo>
                    <a:lnTo>
                      <a:pt x="63" y="86"/>
                    </a:lnTo>
                    <a:lnTo>
                      <a:pt x="60" y="91"/>
                    </a:lnTo>
                    <a:lnTo>
                      <a:pt x="59" y="87"/>
                    </a:lnTo>
                    <a:lnTo>
                      <a:pt x="59" y="82"/>
                    </a:lnTo>
                    <a:lnTo>
                      <a:pt x="59" y="73"/>
                    </a:lnTo>
                    <a:lnTo>
                      <a:pt x="58" y="68"/>
                    </a:lnTo>
                    <a:lnTo>
                      <a:pt x="57" y="64"/>
                    </a:lnTo>
                    <a:lnTo>
                      <a:pt x="55" y="61"/>
                    </a:lnTo>
                    <a:lnTo>
                      <a:pt x="52" y="59"/>
                    </a:lnTo>
                    <a:lnTo>
                      <a:pt x="50" y="59"/>
                    </a:lnTo>
                    <a:lnTo>
                      <a:pt x="48" y="59"/>
                    </a:lnTo>
                    <a:lnTo>
                      <a:pt x="47" y="60"/>
                    </a:lnTo>
                    <a:lnTo>
                      <a:pt x="45" y="61"/>
                    </a:lnTo>
                    <a:lnTo>
                      <a:pt x="43" y="63"/>
                    </a:lnTo>
                    <a:lnTo>
                      <a:pt x="42" y="64"/>
                    </a:lnTo>
                    <a:lnTo>
                      <a:pt x="38" y="68"/>
                    </a:lnTo>
                    <a:lnTo>
                      <a:pt x="35" y="72"/>
                    </a:lnTo>
                    <a:lnTo>
                      <a:pt x="34" y="74"/>
                    </a:lnTo>
                    <a:lnTo>
                      <a:pt x="32" y="75"/>
                    </a:lnTo>
                    <a:lnTo>
                      <a:pt x="31" y="76"/>
                    </a:lnTo>
                    <a:lnTo>
                      <a:pt x="30" y="77"/>
                    </a:lnTo>
                    <a:lnTo>
                      <a:pt x="29" y="76"/>
                    </a:lnTo>
                    <a:lnTo>
                      <a:pt x="28" y="75"/>
                    </a:lnTo>
                    <a:lnTo>
                      <a:pt x="24" y="68"/>
                    </a:lnTo>
                    <a:lnTo>
                      <a:pt x="22" y="60"/>
                    </a:lnTo>
                    <a:lnTo>
                      <a:pt x="21" y="52"/>
                    </a:lnTo>
                    <a:lnTo>
                      <a:pt x="20" y="44"/>
                    </a:lnTo>
                    <a:lnTo>
                      <a:pt x="21" y="27"/>
                    </a:lnTo>
                    <a:lnTo>
                      <a:pt x="21" y="19"/>
                    </a:lnTo>
                    <a:lnTo>
                      <a:pt x="20" y="11"/>
                    </a:lnTo>
                    <a:lnTo>
                      <a:pt x="18" y="17"/>
                    </a:lnTo>
                    <a:lnTo>
                      <a:pt x="17" y="24"/>
                    </a:lnTo>
                    <a:lnTo>
                      <a:pt x="15" y="29"/>
                    </a:lnTo>
                    <a:lnTo>
                      <a:pt x="13" y="34"/>
                    </a:lnTo>
                    <a:lnTo>
                      <a:pt x="12" y="39"/>
                    </a:lnTo>
                    <a:lnTo>
                      <a:pt x="10" y="44"/>
                    </a:lnTo>
                    <a:lnTo>
                      <a:pt x="9" y="48"/>
                    </a:lnTo>
                    <a:lnTo>
                      <a:pt x="8" y="52"/>
                    </a:lnTo>
                    <a:lnTo>
                      <a:pt x="7" y="55"/>
                    </a:lnTo>
                    <a:lnTo>
                      <a:pt x="6" y="58"/>
                    </a:lnTo>
                    <a:lnTo>
                      <a:pt x="4" y="64"/>
                    </a:lnTo>
                    <a:lnTo>
                      <a:pt x="2" y="68"/>
                    </a:lnTo>
                    <a:lnTo>
                      <a:pt x="2" y="71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5"/>
                    </a:lnTo>
                    <a:lnTo>
                      <a:pt x="0" y="74"/>
                    </a:lnTo>
                    <a:lnTo>
                      <a:pt x="0" y="73"/>
                    </a:lnTo>
                    <a:lnTo>
                      <a:pt x="1" y="72"/>
                    </a:lnTo>
                    <a:lnTo>
                      <a:pt x="2" y="70"/>
                    </a:lnTo>
                    <a:lnTo>
                      <a:pt x="3" y="68"/>
                    </a:lnTo>
                    <a:lnTo>
                      <a:pt x="7" y="63"/>
                    </a:lnTo>
                    <a:lnTo>
                      <a:pt x="12" y="57"/>
                    </a:lnTo>
                    <a:lnTo>
                      <a:pt x="18" y="52"/>
                    </a:lnTo>
                    <a:lnTo>
                      <a:pt x="21" y="50"/>
                    </a:lnTo>
                    <a:lnTo>
                      <a:pt x="24" y="48"/>
                    </a:lnTo>
                    <a:lnTo>
                      <a:pt x="28" y="47"/>
                    </a:lnTo>
                    <a:lnTo>
                      <a:pt x="32" y="46"/>
                    </a:lnTo>
                    <a:lnTo>
                      <a:pt x="36" y="46"/>
                    </a:lnTo>
                    <a:lnTo>
                      <a:pt x="40" y="47"/>
                    </a:lnTo>
                    <a:lnTo>
                      <a:pt x="45" y="48"/>
                    </a:lnTo>
                    <a:lnTo>
                      <a:pt x="50" y="51"/>
                    </a:lnTo>
                    <a:lnTo>
                      <a:pt x="55" y="54"/>
                    </a:lnTo>
                    <a:lnTo>
                      <a:pt x="60" y="59"/>
                    </a:lnTo>
                    <a:lnTo>
                      <a:pt x="69" y="68"/>
                    </a:lnTo>
                    <a:lnTo>
                      <a:pt x="77" y="77"/>
                    </a:lnTo>
                    <a:lnTo>
                      <a:pt x="83" y="85"/>
                    </a:lnTo>
                    <a:lnTo>
                      <a:pt x="88" y="92"/>
                    </a:lnTo>
                    <a:lnTo>
                      <a:pt x="92" y="98"/>
                    </a:lnTo>
                    <a:lnTo>
                      <a:pt x="95" y="104"/>
                    </a:lnTo>
                    <a:lnTo>
                      <a:pt x="97" y="109"/>
                    </a:lnTo>
                    <a:lnTo>
                      <a:pt x="97" y="113"/>
                    </a:lnTo>
                    <a:lnTo>
                      <a:pt x="97" y="117"/>
                    </a:lnTo>
                    <a:lnTo>
                      <a:pt x="97" y="120"/>
                    </a:lnTo>
                    <a:lnTo>
                      <a:pt x="95" y="123"/>
                    </a:lnTo>
                    <a:lnTo>
                      <a:pt x="93" y="125"/>
                    </a:lnTo>
                    <a:lnTo>
                      <a:pt x="91" y="126"/>
                    </a:lnTo>
                    <a:lnTo>
                      <a:pt x="88" y="128"/>
                    </a:lnTo>
                    <a:lnTo>
                      <a:pt x="86" y="129"/>
                    </a:lnTo>
                    <a:lnTo>
                      <a:pt x="83" y="130"/>
                    </a:lnTo>
                    <a:lnTo>
                      <a:pt x="77" y="131"/>
                    </a:lnTo>
                    <a:lnTo>
                      <a:pt x="72" y="131"/>
                    </a:lnTo>
                    <a:lnTo>
                      <a:pt x="68" y="131"/>
                    </a:lnTo>
                    <a:lnTo>
                      <a:pt x="67" y="131"/>
                    </a:lnTo>
                    <a:lnTo>
                      <a:pt x="68" y="131"/>
                    </a:lnTo>
                    <a:lnTo>
                      <a:pt x="70" y="132"/>
                    </a:lnTo>
                    <a:lnTo>
                      <a:pt x="74" y="133"/>
                    </a:lnTo>
                    <a:lnTo>
                      <a:pt x="78" y="134"/>
                    </a:lnTo>
                    <a:lnTo>
                      <a:pt x="84" y="135"/>
                    </a:lnTo>
                    <a:lnTo>
                      <a:pt x="91" y="137"/>
                    </a:lnTo>
                    <a:lnTo>
                      <a:pt x="100" y="139"/>
                    </a:lnTo>
                    <a:lnTo>
                      <a:pt x="104" y="132"/>
                    </a:lnTo>
                    <a:lnTo>
                      <a:pt x="108" y="125"/>
                    </a:lnTo>
                    <a:lnTo>
                      <a:pt x="111" y="118"/>
                    </a:lnTo>
                    <a:lnTo>
                      <a:pt x="114" y="112"/>
                    </a:lnTo>
                    <a:lnTo>
                      <a:pt x="115" y="107"/>
                    </a:lnTo>
                    <a:lnTo>
                      <a:pt x="117" y="102"/>
                    </a:lnTo>
                    <a:lnTo>
                      <a:pt x="118" y="98"/>
                    </a:lnTo>
                    <a:lnTo>
                      <a:pt x="119" y="95"/>
                    </a:lnTo>
                    <a:lnTo>
                      <a:pt x="120" y="93"/>
                    </a:lnTo>
                    <a:lnTo>
                      <a:pt x="121" y="93"/>
                    </a:lnTo>
                    <a:lnTo>
                      <a:pt x="122" y="93"/>
                    </a:lnTo>
                    <a:lnTo>
                      <a:pt x="123" y="93"/>
                    </a:lnTo>
                    <a:lnTo>
                      <a:pt x="124" y="94"/>
                    </a:lnTo>
                    <a:lnTo>
                      <a:pt x="125" y="94"/>
                    </a:lnTo>
                    <a:lnTo>
                      <a:pt x="125" y="96"/>
                    </a:lnTo>
                    <a:lnTo>
                      <a:pt x="127" y="98"/>
                    </a:lnTo>
                    <a:lnTo>
                      <a:pt x="128" y="100"/>
                    </a:lnTo>
                    <a:lnTo>
                      <a:pt x="130" y="103"/>
                    </a:lnTo>
                    <a:lnTo>
                      <a:pt x="131" y="106"/>
                    </a:lnTo>
                    <a:lnTo>
                      <a:pt x="133" y="109"/>
                    </a:lnTo>
                    <a:lnTo>
                      <a:pt x="135" y="113"/>
                    </a:lnTo>
                    <a:lnTo>
                      <a:pt x="137" y="118"/>
                    </a:lnTo>
                    <a:lnTo>
                      <a:pt x="140" y="123"/>
                    </a:lnTo>
                    <a:lnTo>
                      <a:pt x="149" y="120"/>
                    </a:lnTo>
                    <a:lnTo>
                      <a:pt x="157" y="116"/>
                    </a:lnTo>
                    <a:lnTo>
                      <a:pt x="165" y="112"/>
                    </a:lnTo>
                    <a:lnTo>
                      <a:pt x="169" y="110"/>
                    </a:lnTo>
                    <a:lnTo>
                      <a:pt x="172" y="107"/>
                    </a:lnTo>
                    <a:lnTo>
                      <a:pt x="177" y="102"/>
                    </a:lnTo>
                    <a:lnTo>
                      <a:pt x="180" y="97"/>
                    </a:lnTo>
                    <a:lnTo>
                      <a:pt x="183" y="92"/>
                    </a:lnTo>
                    <a:lnTo>
                      <a:pt x="185" y="87"/>
                    </a:lnTo>
                    <a:lnTo>
                      <a:pt x="186" y="83"/>
                    </a:lnTo>
                    <a:lnTo>
                      <a:pt x="187" y="79"/>
                    </a:lnTo>
                    <a:lnTo>
                      <a:pt x="188" y="76"/>
                    </a:lnTo>
                    <a:lnTo>
                      <a:pt x="188" y="74"/>
                    </a:lnTo>
                    <a:lnTo>
                      <a:pt x="189" y="73"/>
                    </a:lnTo>
                    <a:lnTo>
                      <a:pt x="189" y="74"/>
                    </a:lnTo>
                    <a:lnTo>
                      <a:pt x="189" y="76"/>
                    </a:lnTo>
                    <a:lnTo>
                      <a:pt x="189" y="77"/>
                    </a:lnTo>
                    <a:lnTo>
                      <a:pt x="190" y="79"/>
                    </a:lnTo>
                    <a:lnTo>
                      <a:pt x="190" y="82"/>
                    </a:lnTo>
                    <a:lnTo>
                      <a:pt x="190" y="85"/>
                    </a:lnTo>
                    <a:lnTo>
                      <a:pt x="191" y="89"/>
                    </a:lnTo>
                    <a:lnTo>
                      <a:pt x="192" y="93"/>
                    </a:lnTo>
                    <a:lnTo>
                      <a:pt x="193" y="97"/>
                    </a:lnTo>
                    <a:lnTo>
                      <a:pt x="194" y="103"/>
                    </a:lnTo>
                    <a:lnTo>
                      <a:pt x="195" y="109"/>
                    </a:lnTo>
                    <a:lnTo>
                      <a:pt x="196" y="115"/>
                    </a:lnTo>
                    <a:lnTo>
                      <a:pt x="200" y="109"/>
                    </a:lnTo>
                    <a:lnTo>
                      <a:pt x="203" y="102"/>
                    </a:lnTo>
                    <a:lnTo>
                      <a:pt x="206" y="95"/>
                    </a:lnTo>
                    <a:lnTo>
                      <a:pt x="209" y="88"/>
                    </a:lnTo>
                    <a:lnTo>
                      <a:pt x="213" y="81"/>
                    </a:lnTo>
                    <a:lnTo>
                      <a:pt x="217" y="75"/>
                    </a:lnTo>
                    <a:lnTo>
                      <a:pt x="219" y="73"/>
                    </a:lnTo>
                    <a:lnTo>
                      <a:pt x="222" y="70"/>
                    </a:lnTo>
                    <a:lnTo>
                      <a:pt x="225" y="69"/>
                    </a:lnTo>
                    <a:lnTo>
                      <a:pt x="228" y="67"/>
                    </a:lnTo>
                    <a:lnTo>
                      <a:pt x="231" y="66"/>
                    </a:lnTo>
                    <a:lnTo>
                      <a:pt x="235" y="66"/>
                    </a:lnTo>
                    <a:lnTo>
                      <a:pt x="239" y="66"/>
                    </a:lnTo>
                    <a:lnTo>
                      <a:pt x="242" y="67"/>
                    </a:lnTo>
                    <a:lnTo>
                      <a:pt x="246" y="68"/>
                    </a:lnTo>
                    <a:lnTo>
                      <a:pt x="251" y="69"/>
                    </a:lnTo>
                    <a:lnTo>
                      <a:pt x="258" y="73"/>
                    </a:lnTo>
                    <a:lnTo>
                      <a:pt x="266" y="77"/>
                    </a:lnTo>
                    <a:lnTo>
                      <a:pt x="271" y="80"/>
                    </a:lnTo>
                    <a:lnTo>
                      <a:pt x="273" y="81"/>
                    </a:lnTo>
                    <a:lnTo>
                      <a:pt x="275" y="82"/>
                    </a:lnTo>
                    <a:lnTo>
                      <a:pt x="276" y="83"/>
                    </a:lnTo>
                    <a:lnTo>
                      <a:pt x="284" y="78"/>
                    </a:lnTo>
                    <a:lnTo>
                      <a:pt x="290" y="74"/>
                    </a:lnTo>
                    <a:lnTo>
                      <a:pt x="295" y="70"/>
                    </a:lnTo>
                    <a:lnTo>
                      <a:pt x="299" y="67"/>
                    </a:lnTo>
                    <a:lnTo>
                      <a:pt x="302" y="65"/>
                    </a:lnTo>
                    <a:lnTo>
                      <a:pt x="305" y="63"/>
                    </a:lnTo>
                    <a:lnTo>
                      <a:pt x="307" y="62"/>
                    </a:lnTo>
                    <a:lnTo>
                      <a:pt x="307" y="61"/>
                    </a:lnTo>
                    <a:lnTo>
                      <a:pt x="308" y="61"/>
                    </a:lnTo>
                    <a:lnTo>
                      <a:pt x="307" y="61"/>
                    </a:lnTo>
                    <a:lnTo>
                      <a:pt x="306" y="62"/>
                    </a:lnTo>
                    <a:lnTo>
                      <a:pt x="304" y="64"/>
                    </a:lnTo>
                    <a:lnTo>
                      <a:pt x="300" y="67"/>
                    </a:lnTo>
                    <a:lnTo>
                      <a:pt x="297" y="70"/>
                    </a:lnTo>
                    <a:lnTo>
                      <a:pt x="294" y="74"/>
                    </a:lnTo>
                    <a:lnTo>
                      <a:pt x="292" y="78"/>
                    </a:lnTo>
                    <a:lnTo>
                      <a:pt x="292" y="81"/>
                    </a:lnTo>
                    <a:lnTo>
                      <a:pt x="294" y="82"/>
                    </a:lnTo>
                    <a:lnTo>
                      <a:pt x="296" y="83"/>
                    </a:lnTo>
                    <a:lnTo>
                      <a:pt x="297" y="84"/>
                    </a:lnTo>
                    <a:lnTo>
                      <a:pt x="301" y="85"/>
                    </a:lnTo>
                    <a:lnTo>
                      <a:pt x="305" y="85"/>
                    </a:lnTo>
                    <a:lnTo>
                      <a:pt x="310" y="85"/>
                    </a:lnTo>
                    <a:lnTo>
                      <a:pt x="316" y="84"/>
                    </a:lnTo>
                    <a:lnTo>
                      <a:pt x="324" y="83"/>
                    </a:lnTo>
                    <a:lnTo>
                      <a:pt x="327" y="82"/>
                    </a:lnTo>
                    <a:lnTo>
                      <a:pt x="331" y="79"/>
                    </a:lnTo>
                    <a:lnTo>
                      <a:pt x="334" y="77"/>
                    </a:lnTo>
                    <a:lnTo>
                      <a:pt x="337" y="73"/>
                    </a:lnTo>
                    <a:lnTo>
                      <a:pt x="342" y="66"/>
                    </a:lnTo>
                    <a:lnTo>
                      <a:pt x="345" y="62"/>
                    </a:lnTo>
                    <a:lnTo>
                      <a:pt x="348" y="59"/>
                    </a:lnTo>
                    <a:lnTo>
                      <a:pt x="351" y="52"/>
                    </a:lnTo>
                    <a:lnTo>
                      <a:pt x="353" y="45"/>
                    </a:lnTo>
                    <a:lnTo>
                      <a:pt x="360" y="31"/>
                    </a:lnTo>
                    <a:lnTo>
                      <a:pt x="362" y="24"/>
                    </a:lnTo>
                    <a:lnTo>
                      <a:pt x="364" y="17"/>
                    </a:lnTo>
                    <a:lnTo>
                      <a:pt x="365" y="10"/>
                    </a:lnTo>
                    <a:lnTo>
                      <a:pt x="364" y="3"/>
                    </a:lnTo>
                    <a:lnTo>
                      <a:pt x="363" y="1"/>
                    </a:lnTo>
                    <a:lnTo>
                      <a:pt x="362" y="1"/>
                    </a:lnTo>
                    <a:lnTo>
                      <a:pt x="361" y="0"/>
                    </a:lnTo>
                    <a:lnTo>
                      <a:pt x="360" y="1"/>
                    </a:lnTo>
                    <a:lnTo>
                      <a:pt x="359" y="2"/>
                    </a:lnTo>
                    <a:lnTo>
                      <a:pt x="357" y="4"/>
                    </a:lnTo>
                    <a:lnTo>
                      <a:pt x="356" y="6"/>
                    </a:lnTo>
                    <a:lnTo>
                      <a:pt x="354" y="8"/>
                    </a:lnTo>
                    <a:lnTo>
                      <a:pt x="351" y="14"/>
                    </a:lnTo>
                    <a:lnTo>
                      <a:pt x="347" y="19"/>
                    </a:lnTo>
                    <a:lnTo>
                      <a:pt x="344" y="23"/>
                    </a:lnTo>
                    <a:lnTo>
                      <a:pt x="342" y="25"/>
                    </a:lnTo>
                    <a:lnTo>
                      <a:pt x="340" y="27"/>
                    </a:lnTo>
                    <a:lnTo>
                      <a:pt x="335" y="31"/>
                    </a:lnTo>
                    <a:lnTo>
                      <a:pt x="331" y="34"/>
                    </a:lnTo>
                    <a:lnTo>
                      <a:pt x="326" y="37"/>
                    </a:lnTo>
                    <a:lnTo>
                      <a:pt x="323" y="39"/>
                    </a:lnTo>
                    <a:lnTo>
                      <a:pt x="319" y="41"/>
                    </a:lnTo>
                    <a:lnTo>
                      <a:pt x="316" y="43"/>
                    </a:lnTo>
                    <a:lnTo>
                      <a:pt x="309" y="45"/>
                    </a:lnTo>
                    <a:lnTo>
                      <a:pt x="302" y="47"/>
                    </a:lnTo>
                    <a:lnTo>
                      <a:pt x="293" y="47"/>
                    </a:lnTo>
                    <a:lnTo>
                      <a:pt x="288" y="48"/>
                    </a:lnTo>
                    <a:lnTo>
                      <a:pt x="282" y="49"/>
                    </a:lnTo>
                    <a:lnTo>
                      <a:pt x="276" y="50"/>
                    </a:lnTo>
                    <a:lnTo>
                      <a:pt x="268" y="51"/>
                    </a:lnTo>
                    <a:lnTo>
                      <a:pt x="272" y="57"/>
                    </a:lnTo>
                    <a:lnTo>
                      <a:pt x="275" y="62"/>
                    </a:lnTo>
                    <a:lnTo>
                      <a:pt x="277" y="66"/>
                    </a:lnTo>
                    <a:lnTo>
                      <a:pt x="279" y="69"/>
                    </a:lnTo>
                    <a:lnTo>
                      <a:pt x="281" y="72"/>
                    </a:lnTo>
                    <a:lnTo>
                      <a:pt x="282" y="74"/>
                    </a:lnTo>
                    <a:lnTo>
                      <a:pt x="284" y="76"/>
                    </a:lnTo>
                    <a:lnTo>
                      <a:pt x="284" y="77"/>
                    </a:lnTo>
                    <a:lnTo>
                      <a:pt x="284" y="78"/>
                    </a:lnTo>
                    <a:lnTo>
                      <a:pt x="284" y="77"/>
                    </a:lnTo>
                    <a:lnTo>
                      <a:pt x="284" y="76"/>
                    </a:lnTo>
                    <a:lnTo>
                      <a:pt x="284" y="74"/>
                    </a:lnTo>
                    <a:lnTo>
                      <a:pt x="282" y="71"/>
                    </a:lnTo>
                    <a:lnTo>
                      <a:pt x="282" y="67"/>
                    </a:lnTo>
                    <a:lnTo>
                      <a:pt x="282" y="63"/>
                    </a:lnTo>
                    <a:lnTo>
                      <a:pt x="282" y="58"/>
                    </a:lnTo>
                    <a:lnTo>
                      <a:pt x="284" y="53"/>
                    </a:lnTo>
                    <a:lnTo>
                      <a:pt x="287" y="49"/>
                    </a:lnTo>
                    <a:lnTo>
                      <a:pt x="292" y="46"/>
                    </a:lnTo>
                    <a:lnTo>
                      <a:pt x="295" y="45"/>
                    </a:lnTo>
                    <a:lnTo>
                      <a:pt x="299" y="44"/>
                    </a:lnTo>
                    <a:lnTo>
                      <a:pt x="303" y="43"/>
                    </a:lnTo>
                    <a:lnTo>
                      <a:pt x="308" y="43"/>
                    </a:lnTo>
                    <a:lnTo>
                      <a:pt x="310" y="43"/>
                    </a:lnTo>
                    <a:lnTo>
                      <a:pt x="312" y="44"/>
                    </a:lnTo>
                    <a:lnTo>
                      <a:pt x="314" y="45"/>
                    </a:lnTo>
                    <a:lnTo>
                      <a:pt x="315" y="47"/>
                    </a:lnTo>
                    <a:lnTo>
                      <a:pt x="317" y="50"/>
                    </a:lnTo>
                    <a:lnTo>
                      <a:pt x="319" y="55"/>
                    </a:lnTo>
                    <a:lnTo>
                      <a:pt x="320" y="60"/>
                    </a:lnTo>
                    <a:lnTo>
                      <a:pt x="321" y="65"/>
                    </a:lnTo>
                    <a:lnTo>
                      <a:pt x="322" y="70"/>
                    </a:lnTo>
                    <a:lnTo>
                      <a:pt x="324" y="75"/>
                    </a:lnTo>
                    <a:lnTo>
                      <a:pt x="326" y="59"/>
                    </a:lnTo>
                    <a:lnTo>
                      <a:pt x="329" y="43"/>
                    </a:lnTo>
                    <a:lnTo>
                      <a:pt x="331" y="27"/>
                    </a:lnTo>
                    <a:lnTo>
                      <a:pt x="332" y="11"/>
                    </a:lnTo>
                    <a:lnTo>
                      <a:pt x="332" y="10"/>
                    </a:lnTo>
                    <a:lnTo>
                      <a:pt x="332" y="9"/>
                    </a:lnTo>
                    <a:lnTo>
                      <a:pt x="331" y="10"/>
                    </a:lnTo>
                    <a:lnTo>
                      <a:pt x="331" y="12"/>
                    </a:lnTo>
                    <a:lnTo>
                      <a:pt x="331" y="13"/>
                    </a:lnTo>
                    <a:lnTo>
                      <a:pt x="329" y="17"/>
                    </a:lnTo>
                    <a:lnTo>
                      <a:pt x="328" y="22"/>
                    </a:lnTo>
                    <a:lnTo>
                      <a:pt x="327" y="27"/>
                    </a:lnTo>
                    <a:lnTo>
                      <a:pt x="326" y="31"/>
                    </a:lnTo>
                    <a:lnTo>
                      <a:pt x="324" y="33"/>
                    </a:lnTo>
                    <a:lnTo>
                      <a:pt x="324" y="35"/>
                    </a:lnTo>
                    <a:lnTo>
                      <a:pt x="322" y="38"/>
                    </a:lnTo>
                    <a:lnTo>
                      <a:pt x="319" y="42"/>
                    </a:lnTo>
                    <a:lnTo>
                      <a:pt x="312" y="48"/>
                    </a:lnTo>
                    <a:lnTo>
                      <a:pt x="309" y="51"/>
                    </a:lnTo>
                    <a:lnTo>
                      <a:pt x="307" y="54"/>
                    </a:lnTo>
                    <a:lnTo>
                      <a:pt x="307" y="56"/>
                    </a:lnTo>
                    <a:lnTo>
                      <a:pt x="308" y="59"/>
                    </a:lnTo>
                    <a:lnTo>
                      <a:pt x="310" y="60"/>
                    </a:lnTo>
                    <a:lnTo>
                      <a:pt x="311" y="61"/>
                    </a:lnTo>
                    <a:lnTo>
                      <a:pt x="313" y="62"/>
                    </a:lnTo>
                    <a:lnTo>
                      <a:pt x="315" y="62"/>
                    </a:lnTo>
                    <a:lnTo>
                      <a:pt x="319" y="61"/>
                    </a:lnTo>
                    <a:lnTo>
                      <a:pt x="323" y="59"/>
                    </a:lnTo>
                    <a:lnTo>
                      <a:pt x="327" y="57"/>
                    </a:lnTo>
                    <a:lnTo>
                      <a:pt x="331" y="55"/>
                    </a:lnTo>
                    <a:lnTo>
                      <a:pt x="336" y="53"/>
                    </a:lnTo>
                    <a:lnTo>
                      <a:pt x="340" y="51"/>
                    </a:lnTo>
                    <a:lnTo>
                      <a:pt x="336" y="54"/>
                    </a:lnTo>
                    <a:lnTo>
                      <a:pt x="332" y="58"/>
                    </a:lnTo>
                    <a:lnTo>
                      <a:pt x="329" y="62"/>
                    </a:lnTo>
                    <a:lnTo>
                      <a:pt x="325" y="66"/>
                    </a:lnTo>
                    <a:lnTo>
                      <a:pt x="321" y="69"/>
                    </a:lnTo>
                    <a:lnTo>
                      <a:pt x="317" y="72"/>
                    </a:lnTo>
                    <a:lnTo>
                      <a:pt x="313" y="74"/>
                    </a:lnTo>
                    <a:lnTo>
                      <a:pt x="311" y="75"/>
                    </a:lnTo>
                    <a:lnTo>
                      <a:pt x="308" y="75"/>
                    </a:lnTo>
                    <a:lnTo>
                      <a:pt x="306" y="75"/>
                    </a:lnTo>
                    <a:lnTo>
                      <a:pt x="305" y="74"/>
                    </a:lnTo>
                    <a:lnTo>
                      <a:pt x="304" y="73"/>
                    </a:lnTo>
                    <a:lnTo>
                      <a:pt x="302" y="71"/>
                    </a:lnTo>
                    <a:lnTo>
                      <a:pt x="301" y="67"/>
                    </a:lnTo>
                    <a:lnTo>
                      <a:pt x="300" y="63"/>
                    </a:lnTo>
                    <a:lnTo>
                      <a:pt x="299" y="59"/>
                    </a:lnTo>
                    <a:lnTo>
                      <a:pt x="297" y="55"/>
                    </a:lnTo>
                    <a:lnTo>
                      <a:pt x="296" y="53"/>
                    </a:lnTo>
                    <a:lnTo>
                      <a:pt x="295" y="52"/>
                    </a:lnTo>
                    <a:lnTo>
                      <a:pt x="294" y="51"/>
                    </a:lnTo>
                    <a:lnTo>
                      <a:pt x="292" y="51"/>
                    </a:lnTo>
                    <a:lnTo>
                      <a:pt x="289" y="51"/>
                    </a:lnTo>
                    <a:lnTo>
                      <a:pt x="287" y="52"/>
                    </a:lnTo>
                    <a:lnTo>
                      <a:pt x="283" y="54"/>
                    </a:lnTo>
                    <a:lnTo>
                      <a:pt x="279" y="57"/>
                    </a:lnTo>
                    <a:lnTo>
                      <a:pt x="276" y="60"/>
                    </a:lnTo>
                    <a:lnTo>
                      <a:pt x="272" y="64"/>
                    </a:lnTo>
                    <a:lnTo>
                      <a:pt x="268" y="68"/>
                    </a:lnTo>
                    <a:lnTo>
                      <a:pt x="264" y="72"/>
                    </a:lnTo>
                    <a:lnTo>
                      <a:pt x="260" y="75"/>
                    </a:lnTo>
                    <a:lnTo>
                      <a:pt x="258" y="70"/>
                    </a:lnTo>
                    <a:lnTo>
                      <a:pt x="257" y="64"/>
                    </a:lnTo>
                    <a:lnTo>
                      <a:pt x="256" y="58"/>
                    </a:lnTo>
                    <a:lnTo>
                      <a:pt x="255" y="52"/>
                    </a:lnTo>
                    <a:lnTo>
                      <a:pt x="254" y="47"/>
                    </a:lnTo>
                    <a:lnTo>
                      <a:pt x="251" y="42"/>
                    </a:lnTo>
                    <a:lnTo>
                      <a:pt x="249" y="38"/>
                    </a:lnTo>
                    <a:lnTo>
                      <a:pt x="247" y="36"/>
                    </a:lnTo>
                    <a:lnTo>
                      <a:pt x="244" y="35"/>
                    </a:lnTo>
                    <a:lnTo>
                      <a:pt x="239" y="33"/>
                    </a:lnTo>
                    <a:lnTo>
                      <a:pt x="234" y="33"/>
                    </a:lnTo>
                    <a:lnTo>
                      <a:pt x="229" y="33"/>
                    </a:lnTo>
                    <a:lnTo>
                      <a:pt x="225" y="34"/>
                    </a:lnTo>
                    <a:lnTo>
                      <a:pt x="220" y="36"/>
                    </a:lnTo>
                    <a:lnTo>
                      <a:pt x="217" y="38"/>
                    </a:lnTo>
                    <a:lnTo>
                      <a:pt x="213" y="41"/>
                    </a:lnTo>
                    <a:lnTo>
                      <a:pt x="209" y="45"/>
                    </a:lnTo>
                    <a:lnTo>
                      <a:pt x="203" y="52"/>
                    </a:lnTo>
                    <a:lnTo>
                      <a:pt x="197" y="61"/>
                    </a:lnTo>
                    <a:lnTo>
                      <a:pt x="192" y="68"/>
                    </a:lnTo>
                    <a:lnTo>
                      <a:pt x="190" y="72"/>
                    </a:lnTo>
                    <a:lnTo>
                      <a:pt x="188" y="75"/>
                    </a:lnTo>
                    <a:lnTo>
                      <a:pt x="176" y="71"/>
                    </a:lnTo>
                    <a:lnTo>
                      <a:pt x="166" y="68"/>
                    </a:lnTo>
                    <a:lnTo>
                      <a:pt x="162" y="66"/>
                    </a:lnTo>
                    <a:lnTo>
                      <a:pt x="157" y="66"/>
                    </a:lnTo>
                    <a:lnTo>
                      <a:pt x="153" y="65"/>
                    </a:lnTo>
                    <a:lnTo>
                      <a:pt x="148" y="65"/>
                    </a:lnTo>
                    <a:lnTo>
                      <a:pt x="144" y="65"/>
                    </a:lnTo>
                    <a:lnTo>
                      <a:pt x="139" y="66"/>
                    </a:lnTo>
                    <a:lnTo>
                      <a:pt x="134" y="67"/>
                    </a:lnTo>
                    <a:lnTo>
                      <a:pt x="128" y="69"/>
                    </a:lnTo>
                    <a:lnTo>
                      <a:pt x="122" y="71"/>
                    </a:lnTo>
                    <a:lnTo>
                      <a:pt x="115" y="75"/>
                    </a:lnTo>
                    <a:lnTo>
                      <a:pt x="108" y="78"/>
                    </a:lnTo>
                    <a:lnTo>
                      <a:pt x="100" y="83"/>
                    </a:lnTo>
                    <a:lnTo>
                      <a:pt x="98" y="84"/>
                    </a:lnTo>
                    <a:lnTo>
                      <a:pt x="97" y="86"/>
                    </a:lnTo>
                    <a:lnTo>
                      <a:pt x="95" y="88"/>
                    </a:lnTo>
                    <a:lnTo>
                      <a:pt x="95" y="91"/>
                    </a:lnTo>
                    <a:lnTo>
                      <a:pt x="93" y="96"/>
                    </a:lnTo>
                    <a:lnTo>
                      <a:pt x="93" y="101"/>
                    </a:lnTo>
                    <a:lnTo>
                      <a:pt x="92" y="107"/>
                    </a:lnTo>
                    <a:lnTo>
                      <a:pt x="91" y="109"/>
                    </a:lnTo>
                    <a:lnTo>
                      <a:pt x="90" y="111"/>
                    </a:lnTo>
                    <a:lnTo>
                      <a:pt x="89" y="113"/>
                    </a:lnTo>
                    <a:lnTo>
                      <a:pt x="88" y="114"/>
                    </a:lnTo>
                    <a:lnTo>
                      <a:pt x="86" y="115"/>
                    </a:lnTo>
                    <a:lnTo>
                      <a:pt x="84" y="115"/>
                    </a:lnTo>
                    <a:lnTo>
                      <a:pt x="82" y="115"/>
                    </a:lnTo>
                    <a:lnTo>
                      <a:pt x="81" y="114"/>
                    </a:lnTo>
                    <a:lnTo>
                      <a:pt x="80" y="113"/>
                    </a:lnTo>
                    <a:lnTo>
                      <a:pt x="80" y="112"/>
                    </a:lnTo>
                    <a:lnTo>
                      <a:pt x="81" y="108"/>
                    </a:lnTo>
                    <a:lnTo>
                      <a:pt x="83" y="103"/>
                    </a:lnTo>
                    <a:lnTo>
                      <a:pt x="85" y="98"/>
                    </a:lnTo>
                    <a:lnTo>
                      <a:pt x="88" y="93"/>
                    </a:lnTo>
                    <a:lnTo>
                      <a:pt x="90" y="88"/>
                    </a:lnTo>
                    <a:lnTo>
                      <a:pt x="92" y="83"/>
                    </a:lnTo>
                    <a:lnTo>
                      <a:pt x="95" y="88"/>
                    </a:lnTo>
                    <a:lnTo>
                      <a:pt x="97" y="93"/>
                    </a:lnTo>
                    <a:lnTo>
                      <a:pt x="100" y="97"/>
                    </a:lnTo>
                    <a:lnTo>
                      <a:pt x="102" y="103"/>
                    </a:lnTo>
                    <a:lnTo>
                      <a:pt x="105" y="107"/>
                    </a:lnTo>
                    <a:lnTo>
                      <a:pt x="108" y="111"/>
                    </a:lnTo>
                    <a:lnTo>
                      <a:pt x="112" y="113"/>
                    </a:lnTo>
                    <a:lnTo>
                      <a:pt x="114" y="114"/>
                    </a:lnTo>
                    <a:lnTo>
                      <a:pt x="116" y="115"/>
                    </a:lnTo>
                    <a:lnTo>
                      <a:pt x="129" y="117"/>
                    </a:lnTo>
                    <a:lnTo>
                      <a:pt x="139" y="118"/>
                    </a:lnTo>
                    <a:lnTo>
                      <a:pt x="149" y="119"/>
                    </a:lnTo>
                    <a:lnTo>
                      <a:pt x="157" y="119"/>
                    </a:lnTo>
                    <a:lnTo>
                      <a:pt x="164" y="119"/>
                    </a:lnTo>
                    <a:lnTo>
                      <a:pt x="169" y="117"/>
                    </a:lnTo>
                    <a:lnTo>
                      <a:pt x="174" y="116"/>
                    </a:lnTo>
                    <a:lnTo>
                      <a:pt x="178" y="113"/>
                    </a:lnTo>
                    <a:lnTo>
                      <a:pt x="181" y="110"/>
                    </a:lnTo>
                    <a:lnTo>
                      <a:pt x="184" y="107"/>
                    </a:lnTo>
                    <a:lnTo>
                      <a:pt x="186" y="103"/>
                    </a:lnTo>
                    <a:lnTo>
                      <a:pt x="189" y="99"/>
                    </a:lnTo>
                    <a:lnTo>
                      <a:pt x="190" y="94"/>
                    </a:lnTo>
                    <a:lnTo>
                      <a:pt x="192" y="88"/>
                    </a:lnTo>
                    <a:lnTo>
                      <a:pt x="194" y="82"/>
                    </a:lnTo>
                    <a:lnTo>
                      <a:pt x="196" y="75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" name="Line 118"/>
              <p:cNvSpPr>
                <a:spLocks noChangeShapeType="1"/>
              </p:cNvSpPr>
              <p:nvPr/>
            </p:nvSpPr>
            <p:spPr bwMode="auto">
              <a:xfrm>
                <a:off x="2640" y="528"/>
                <a:ext cx="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08" name="Group 119"/>
            <p:cNvGrpSpPr>
              <a:grpSpLocks/>
            </p:cNvGrpSpPr>
            <p:nvPr/>
          </p:nvGrpSpPr>
          <p:grpSpPr bwMode="auto">
            <a:xfrm>
              <a:off x="3213" y="237"/>
              <a:ext cx="318" cy="606"/>
              <a:chOff x="3213" y="237"/>
              <a:chExt cx="318" cy="606"/>
            </a:xfrm>
          </p:grpSpPr>
          <p:pic>
            <p:nvPicPr>
              <p:cNvPr id="8236" name="Picture 120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3" y="237"/>
                <a:ext cx="318" cy="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237" name="Line 121"/>
              <p:cNvSpPr>
                <a:spLocks noChangeShapeType="1"/>
              </p:cNvSpPr>
              <p:nvPr/>
            </p:nvSpPr>
            <p:spPr bwMode="auto">
              <a:xfrm>
                <a:off x="3360" y="48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9" name="Freeform 122"/>
            <p:cNvSpPr>
              <a:spLocks/>
            </p:cNvSpPr>
            <p:nvPr/>
          </p:nvSpPr>
          <p:spPr bwMode="auto">
            <a:xfrm>
              <a:off x="1104" y="240"/>
              <a:ext cx="577" cy="577"/>
            </a:xfrm>
            <a:custGeom>
              <a:avLst/>
              <a:gdLst>
                <a:gd name="T0" fmla="*/ 288 w 577"/>
                <a:gd name="T1" fmla="*/ 155 h 577"/>
                <a:gd name="T2" fmla="*/ 223 w 577"/>
                <a:gd name="T3" fmla="*/ 61 h 577"/>
                <a:gd name="T4" fmla="*/ 195 w 577"/>
                <a:gd name="T5" fmla="*/ 169 h 577"/>
                <a:gd name="T6" fmla="*/ 10 w 577"/>
                <a:gd name="T7" fmla="*/ 61 h 577"/>
                <a:gd name="T8" fmla="*/ 123 w 577"/>
                <a:gd name="T9" fmla="*/ 203 h 577"/>
                <a:gd name="T10" fmla="*/ 0 w 577"/>
                <a:gd name="T11" fmla="*/ 230 h 577"/>
                <a:gd name="T12" fmla="*/ 99 w 577"/>
                <a:gd name="T13" fmla="*/ 314 h 577"/>
                <a:gd name="T14" fmla="*/ 4 w 577"/>
                <a:gd name="T15" fmla="*/ 389 h 577"/>
                <a:gd name="T16" fmla="*/ 151 w 577"/>
                <a:gd name="T17" fmla="*/ 372 h 577"/>
                <a:gd name="T18" fmla="*/ 127 w 577"/>
                <a:gd name="T19" fmla="*/ 470 h 577"/>
                <a:gd name="T20" fmla="*/ 206 w 577"/>
                <a:gd name="T21" fmla="*/ 417 h 577"/>
                <a:gd name="T22" fmla="*/ 226 w 577"/>
                <a:gd name="T23" fmla="*/ 576 h 577"/>
                <a:gd name="T24" fmla="*/ 281 w 577"/>
                <a:gd name="T25" fmla="*/ 398 h 577"/>
                <a:gd name="T26" fmla="*/ 353 w 577"/>
                <a:gd name="T27" fmla="*/ 526 h 577"/>
                <a:gd name="T28" fmla="*/ 374 w 577"/>
                <a:gd name="T29" fmla="*/ 386 h 577"/>
                <a:gd name="T30" fmla="*/ 484 w 577"/>
                <a:gd name="T31" fmla="*/ 483 h 577"/>
                <a:gd name="T32" fmla="*/ 449 w 577"/>
                <a:gd name="T33" fmla="*/ 345 h 577"/>
                <a:gd name="T34" fmla="*/ 576 w 577"/>
                <a:gd name="T35" fmla="*/ 354 h 577"/>
                <a:gd name="T36" fmla="*/ 470 w 577"/>
                <a:gd name="T37" fmla="*/ 279 h 577"/>
                <a:gd name="T38" fmla="*/ 563 w 577"/>
                <a:gd name="T39" fmla="*/ 217 h 577"/>
                <a:gd name="T40" fmla="*/ 445 w 577"/>
                <a:gd name="T41" fmla="*/ 195 h 577"/>
                <a:gd name="T42" fmla="*/ 490 w 577"/>
                <a:gd name="T43" fmla="*/ 119 h 577"/>
                <a:gd name="T44" fmla="*/ 377 w 577"/>
                <a:gd name="T45" fmla="*/ 142 h 577"/>
                <a:gd name="T46" fmla="*/ 387 w 577"/>
                <a:gd name="T47" fmla="*/ 0 h 577"/>
                <a:gd name="T48" fmla="*/ 288 w 577"/>
                <a:gd name="T49" fmla="*/ 155 h 57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77" h="577">
                  <a:moveTo>
                    <a:pt x="288" y="155"/>
                  </a:moveTo>
                  <a:lnTo>
                    <a:pt x="223" y="61"/>
                  </a:lnTo>
                  <a:lnTo>
                    <a:pt x="195" y="169"/>
                  </a:lnTo>
                  <a:lnTo>
                    <a:pt x="10" y="61"/>
                  </a:lnTo>
                  <a:lnTo>
                    <a:pt x="123" y="203"/>
                  </a:lnTo>
                  <a:lnTo>
                    <a:pt x="0" y="230"/>
                  </a:lnTo>
                  <a:lnTo>
                    <a:pt x="99" y="314"/>
                  </a:lnTo>
                  <a:lnTo>
                    <a:pt x="4" y="389"/>
                  </a:lnTo>
                  <a:lnTo>
                    <a:pt x="151" y="372"/>
                  </a:lnTo>
                  <a:lnTo>
                    <a:pt x="127" y="470"/>
                  </a:lnTo>
                  <a:lnTo>
                    <a:pt x="206" y="417"/>
                  </a:lnTo>
                  <a:lnTo>
                    <a:pt x="226" y="576"/>
                  </a:lnTo>
                  <a:lnTo>
                    <a:pt x="281" y="398"/>
                  </a:lnTo>
                  <a:lnTo>
                    <a:pt x="353" y="526"/>
                  </a:lnTo>
                  <a:lnTo>
                    <a:pt x="374" y="386"/>
                  </a:lnTo>
                  <a:lnTo>
                    <a:pt x="484" y="483"/>
                  </a:lnTo>
                  <a:lnTo>
                    <a:pt x="449" y="345"/>
                  </a:lnTo>
                  <a:lnTo>
                    <a:pt x="576" y="354"/>
                  </a:lnTo>
                  <a:lnTo>
                    <a:pt x="470" y="279"/>
                  </a:lnTo>
                  <a:lnTo>
                    <a:pt x="563" y="217"/>
                  </a:lnTo>
                  <a:lnTo>
                    <a:pt x="445" y="195"/>
                  </a:lnTo>
                  <a:lnTo>
                    <a:pt x="490" y="119"/>
                  </a:lnTo>
                  <a:lnTo>
                    <a:pt x="377" y="142"/>
                  </a:lnTo>
                  <a:lnTo>
                    <a:pt x="387" y="0"/>
                  </a:lnTo>
                  <a:lnTo>
                    <a:pt x="288" y="155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10" name="Group 123"/>
            <p:cNvGrpSpPr>
              <a:grpSpLocks/>
            </p:cNvGrpSpPr>
            <p:nvPr/>
          </p:nvGrpSpPr>
          <p:grpSpPr bwMode="auto">
            <a:xfrm>
              <a:off x="241" y="145"/>
              <a:ext cx="1282" cy="722"/>
              <a:chOff x="241" y="145"/>
              <a:chExt cx="1282" cy="722"/>
            </a:xfrm>
          </p:grpSpPr>
          <p:sp>
            <p:nvSpPr>
              <p:cNvPr id="8231" name="Oval 124"/>
              <p:cNvSpPr>
                <a:spLocks noChangeArrowheads="1"/>
              </p:cNvSpPr>
              <p:nvPr/>
            </p:nvSpPr>
            <p:spPr bwMode="auto">
              <a:xfrm>
                <a:off x="241" y="145"/>
                <a:ext cx="478" cy="52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8232" name="Group 125"/>
              <p:cNvGrpSpPr>
                <a:grpSpLocks/>
              </p:cNvGrpSpPr>
              <p:nvPr/>
            </p:nvGrpSpPr>
            <p:grpSpPr bwMode="auto">
              <a:xfrm>
                <a:off x="1200" y="192"/>
                <a:ext cx="323" cy="675"/>
                <a:chOff x="1200" y="192"/>
                <a:chExt cx="323" cy="675"/>
              </a:xfrm>
            </p:grpSpPr>
            <p:pic>
              <p:nvPicPr>
                <p:cNvPr id="8233" name="Picture 126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5" y="261"/>
                  <a:ext cx="318" cy="6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234" name="Freeform 127"/>
                <p:cNvSpPr>
                  <a:spLocks/>
                </p:cNvSpPr>
                <p:nvPr/>
              </p:nvSpPr>
              <p:spPr bwMode="auto">
                <a:xfrm>
                  <a:off x="1200" y="192"/>
                  <a:ext cx="277" cy="229"/>
                </a:xfrm>
                <a:custGeom>
                  <a:avLst/>
                  <a:gdLst>
                    <a:gd name="T0" fmla="*/ 37 w 277"/>
                    <a:gd name="T1" fmla="*/ 187 h 229"/>
                    <a:gd name="T2" fmla="*/ 65 w 277"/>
                    <a:gd name="T3" fmla="*/ 131 h 229"/>
                    <a:gd name="T4" fmla="*/ 85 w 277"/>
                    <a:gd name="T5" fmla="*/ 70 h 229"/>
                    <a:gd name="T6" fmla="*/ 112 w 277"/>
                    <a:gd name="T7" fmla="*/ 54 h 229"/>
                    <a:gd name="T8" fmla="*/ 150 w 277"/>
                    <a:gd name="T9" fmla="*/ 79 h 229"/>
                    <a:gd name="T10" fmla="*/ 163 w 277"/>
                    <a:gd name="T11" fmla="*/ 83 h 229"/>
                    <a:gd name="T12" fmla="*/ 153 w 277"/>
                    <a:gd name="T13" fmla="*/ 64 h 229"/>
                    <a:gd name="T14" fmla="*/ 128 w 277"/>
                    <a:gd name="T15" fmla="*/ 112 h 229"/>
                    <a:gd name="T16" fmla="*/ 116 w 277"/>
                    <a:gd name="T17" fmla="*/ 70 h 229"/>
                    <a:gd name="T18" fmla="*/ 77 w 277"/>
                    <a:gd name="T19" fmla="*/ 91 h 229"/>
                    <a:gd name="T20" fmla="*/ 38 w 277"/>
                    <a:gd name="T21" fmla="*/ 179 h 229"/>
                    <a:gd name="T22" fmla="*/ 31 w 277"/>
                    <a:gd name="T23" fmla="*/ 220 h 229"/>
                    <a:gd name="T24" fmla="*/ 49 w 277"/>
                    <a:gd name="T25" fmla="*/ 227 h 229"/>
                    <a:gd name="T26" fmla="*/ 108 w 277"/>
                    <a:gd name="T27" fmla="*/ 219 h 229"/>
                    <a:gd name="T28" fmla="*/ 164 w 277"/>
                    <a:gd name="T29" fmla="*/ 212 h 229"/>
                    <a:gd name="T30" fmla="*/ 173 w 277"/>
                    <a:gd name="T31" fmla="*/ 184 h 229"/>
                    <a:gd name="T32" fmla="*/ 190 w 277"/>
                    <a:gd name="T33" fmla="*/ 105 h 229"/>
                    <a:gd name="T34" fmla="*/ 208 w 277"/>
                    <a:gd name="T35" fmla="*/ 209 h 229"/>
                    <a:gd name="T36" fmla="*/ 202 w 277"/>
                    <a:gd name="T37" fmla="*/ 187 h 229"/>
                    <a:gd name="T38" fmla="*/ 166 w 277"/>
                    <a:gd name="T39" fmla="*/ 156 h 229"/>
                    <a:gd name="T40" fmla="*/ 76 w 277"/>
                    <a:gd name="T41" fmla="*/ 159 h 229"/>
                    <a:gd name="T42" fmla="*/ 49 w 277"/>
                    <a:gd name="T43" fmla="*/ 190 h 229"/>
                    <a:gd name="T44" fmla="*/ 62 w 277"/>
                    <a:gd name="T45" fmla="*/ 190 h 229"/>
                    <a:gd name="T46" fmla="*/ 112 w 277"/>
                    <a:gd name="T47" fmla="*/ 179 h 229"/>
                    <a:gd name="T48" fmla="*/ 172 w 277"/>
                    <a:gd name="T49" fmla="*/ 180 h 229"/>
                    <a:gd name="T50" fmla="*/ 217 w 277"/>
                    <a:gd name="T51" fmla="*/ 141 h 229"/>
                    <a:gd name="T52" fmla="*/ 230 w 277"/>
                    <a:gd name="T53" fmla="*/ 121 h 229"/>
                    <a:gd name="T54" fmla="*/ 253 w 277"/>
                    <a:gd name="T55" fmla="*/ 153 h 229"/>
                    <a:gd name="T56" fmla="*/ 264 w 277"/>
                    <a:gd name="T57" fmla="*/ 168 h 229"/>
                    <a:gd name="T58" fmla="*/ 272 w 277"/>
                    <a:gd name="T59" fmla="*/ 120 h 229"/>
                    <a:gd name="T60" fmla="*/ 233 w 277"/>
                    <a:gd name="T61" fmla="*/ 100 h 229"/>
                    <a:gd name="T62" fmla="*/ 185 w 277"/>
                    <a:gd name="T63" fmla="*/ 29 h 229"/>
                    <a:gd name="T64" fmla="*/ 109 w 277"/>
                    <a:gd name="T65" fmla="*/ 1 h 229"/>
                    <a:gd name="T66" fmla="*/ 87 w 277"/>
                    <a:gd name="T67" fmla="*/ 14 h 229"/>
                    <a:gd name="T68" fmla="*/ 118 w 277"/>
                    <a:gd name="T69" fmla="*/ 57 h 229"/>
                    <a:gd name="T70" fmla="*/ 174 w 277"/>
                    <a:gd name="T71" fmla="*/ 110 h 229"/>
                    <a:gd name="T72" fmla="*/ 200 w 277"/>
                    <a:gd name="T73" fmla="*/ 100 h 229"/>
                    <a:gd name="T74" fmla="*/ 177 w 277"/>
                    <a:gd name="T75" fmla="*/ 86 h 229"/>
                    <a:gd name="T76" fmla="*/ 85 w 277"/>
                    <a:gd name="T77" fmla="*/ 112 h 229"/>
                    <a:gd name="T78" fmla="*/ 7 w 277"/>
                    <a:gd name="T79" fmla="*/ 141 h 229"/>
                    <a:gd name="T80" fmla="*/ 31 w 277"/>
                    <a:gd name="T81" fmla="*/ 146 h 229"/>
                    <a:gd name="T82" fmla="*/ 47 w 277"/>
                    <a:gd name="T83" fmla="*/ 169 h 229"/>
                    <a:gd name="T84" fmla="*/ 40 w 277"/>
                    <a:gd name="T85" fmla="*/ 168 h 229"/>
                    <a:gd name="T86" fmla="*/ 49 w 277"/>
                    <a:gd name="T87" fmla="*/ 110 h 229"/>
                    <a:gd name="T88" fmla="*/ 61 w 277"/>
                    <a:gd name="T89" fmla="*/ 119 h 229"/>
                    <a:gd name="T90" fmla="*/ 77 w 277"/>
                    <a:gd name="T91" fmla="*/ 140 h 229"/>
                    <a:gd name="T92" fmla="*/ 98 w 277"/>
                    <a:gd name="T93" fmla="*/ 169 h 229"/>
                    <a:gd name="T94" fmla="*/ 119 w 277"/>
                    <a:gd name="T95" fmla="*/ 163 h 229"/>
                    <a:gd name="T96" fmla="*/ 144 w 277"/>
                    <a:gd name="T97" fmla="*/ 128 h 229"/>
                    <a:gd name="T98" fmla="*/ 180 w 277"/>
                    <a:gd name="T99" fmla="*/ 135 h 229"/>
                    <a:gd name="T100" fmla="*/ 207 w 277"/>
                    <a:gd name="T101" fmla="*/ 119 h 229"/>
                    <a:gd name="T102" fmla="*/ 237 w 277"/>
                    <a:gd name="T103" fmla="*/ 160 h 229"/>
                    <a:gd name="T104" fmla="*/ 220 w 277"/>
                    <a:gd name="T105" fmla="*/ 176 h 229"/>
                    <a:gd name="T106" fmla="*/ 219 w 277"/>
                    <a:gd name="T107" fmla="*/ 177 h 229"/>
                    <a:gd name="T108" fmla="*/ 244 w 277"/>
                    <a:gd name="T109" fmla="*/ 167 h 229"/>
                    <a:gd name="T110" fmla="*/ 232 w 277"/>
                    <a:gd name="T111" fmla="*/ 128 h 22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277" h="229">
                      <a:moveTo>
                        <a:pt x="8" y="224"/>
                      </a:moveTo>
                      <a:lnTo>
                        <a:pt x="13" y="220"/>
                      </a:lnTo>
                      <a:lnTo>
                        <a:pt x="17" y="218"/>
                      </a:lnTo>
                      <a:lnTo>
                        <a:pt x="23" y="211"/>
                      </a:lnTo>
                      <a:lnTo>
                        <a:pt x="28" y="205"/>
                      </a:lnTo>
                      <a:lnTo>
                        <a:pt x="32" y="199"/>
                      </a:lnTo>
                      <a:lnTo>
                        <a:pt x="35" y="193"/>
                      </a:lnTo>
                      <a:lnTo>
                        <a:pt x="37" y="187"/>
                      </a:lnTo>
                      <a:lnTo>
                        <a:pt x="40" y="174"/>
                      </a:lnTo>
                      <a:lnTo>
                        <a:pt x="42" y="168"/>
                      </a:lnTo>
                      <a:lnTo>
                        <a:pt x="44" y="162"/>
                      </a:lnTo>
                      <a:lnTo>
                        <a:pt x="46" y="156"/>
                      </a:lnTo>
                      <a:lnTo>
                        <a:pt x="50" y="149"/>
                      </a:lnTo>
                      <a:lnTo>
                        <a:pt x="55" y="142"/>
                      </a:lnTo>
                      <a:lnTo>
                        <a:pt x="61" y="135"/>
                      </a:lnTo>
                      <a:lnTo>
                        <a:pt x="65" y="131"/>
                      </a:lnTo>
                      <a:lnTo>
                        <a:pt x="69" y="127"/>
                      </a:lnTo>
                      <a:lnTo>
                        <a:pt x="75" y="124"/>
                      </a:lnTo>
                      <a:lnTo>
                        <a:pt x="80" y="120"/>
                      </a:lnTo>
                      <a:lnTo>
                        <a:pt x="82" y="107"/>
                      </a:lnTo>
                      <a:lnTo>
                        <a:pt x="83" y="96"/>
                      </a:lnTo>
                      <a:lnTo>
                        <a:pt x="84" y="86"/>
                      </a:lnTo>
                      <a:lnTo>
                        <a:pt x="85" y="77"/>
                      </a:lnTo>
                      <a:lnTo>
                        <a:pt x="85" y="70"/>
                      </a:lnTo>
                      <a:lnTo>
                        <a:pt x="86" y="64"/>
                      </a:lnTo>
                      <a:lnTo>
                        <a:pt x="88" y="59"/>
                      </a:lnTo>
                      <a:lnTo>
                        <a:pt x="90" y="56"/>
                      </a:lnTo>
                      <a:lnTo>
                        <a:pt x="92" y="53"/>
                      </a:lnTo>
                      <a:lnTo>
                        <a:pt x="95" y="52"/>
                      </a:lnTo>
                      <a:lnTo>
                        <a:pt x="100" y="52"/>
                      </a:lnTo>
                      <a:lnTo>
                        <a:pt x="105" y="52"/>
                      </a:lnTo>
                      <a:lnTo>
                        <a:pt x="112" y="54"/>
                      </a:lnTo>
                      <a:lnTo>
                        <a:pt x="121" y="57"/>
                      </a:lnTo>
                      <a:lnTo>
                        <a:pt x="126" y="58"/>
                      </a:lnTo>
                      <a:lnTo>
                        <a:pt x="132" y="60"/>
                      </a:lnTo>
                      <a:lnTo>
                        <a:pt x="137" y="62"/>
                      </a:lnTo>
                      <a:lnTo>
                        <a:pt x="144" y="64"/>
                      </a:lnTo>
                      <a:lnTo>
                        <a:pt x="146" y="67"/>
                      </a:lnTo>
                      <a:lnTo>
                        <a:pt x="147" y="71"/>
                      </a:lnTo>
                      <a:lnTo>
                        <a:pt x="150" y="79"/>
                      </a:lnTo>
                      <a:lnTo>
                        <a:pt x="152" y="83"/>
                      </a:lnTo>
                      <a:lnTo>
                        <a:pt x="154" y="86"/>
                      </a:lnTo>
                      <a:lnTo>
                        <a:pt x="157" y="87"/>
                      </a:lnTo>
                      <a:lnTo>
                        <a:pt x="160" y="88"/>
                      </a:lnTo>
                      <a:lnTo>
                        <a:pt x="161" y="88"/>
                      </a:lnTo>
                      <a:lnTo>
                        <a:pt x="162" y="87"/>
                      </a:lnTo>
                      <a:lnTo>
                        <a:pt x="163" y="86"/>
                      </a:lnTo>
                      <a:lnTo>
                        <a:pt x="163" y="83"/>
                      </a:lnTo>
                      <a:lnTo>
                        <a:pt x="163" y="79"/>
                      </a:lnTo>
                      <a:lnTo>
                        <a:pt x="162" y="74"/>
                      </a:lnTo>
                      <a:lnTo>
                        <a:pt x="160" y="70"/>
                      </a:lnTo>
                      <a:lnTo>
                        <a:pt x="159" y="67"/>
                      </a:lnTo>
                      <a:lnTo>
                        <a:pt x="157" y="66"/>
                      </a:lnTo>
                      <a:lnTo>
                        <a:pt x="156" y="65"/>
                      </a:lnTo>
                      <a:lnTo>
                        <a:pt x="155" y="64"/>
                      </a:lnTo>
                      <a:lnTo>
                        <a:pt x="153" y="64"/>
                      </a:lnTo>
                      <a:lnTo>
                        <a:pt x="152" y="64"/>
                      </a:lnTo>
                      <a:lnTo>
                        <a:pt x="147" y="69"/>
                      </a:lnTo>
                      <a:lnTo>
                        <a:pt x="143" y="74"/>
                      </a:lnTo>
                      <a:lnTo>
                        <a:pt x="140" y="80"/>
                      </a:lnTo>
                      <a:lnTo>
                        <a:pt x="138" y="86"/>
                      </a:lnTo>
                      <a:lnTo>
                        <a:pt x="133" y="99"/>
                      </a:lnTo>
                      <a:lnTo>
                        <a:pt x="131" y="106"/>
                      </a:lnTo>
                      <a:lnTo>
                        <a:pt x="128" y="112"/>
                      </a:lnTo>
                      <a:lnTo>
                        <a:pt x="127" y="107"/>
                      </a:lnTo>
                      <a:lnTo>
                        <a:pt x="127" y="101"/>
                      </a:lnTo>
                      <a:lnTo>
                        <a:pt x="127" y="90"/>
                      </a:lnTo>
                      <a:lnTo>
                        <a:pt x="126" y="85"/>
                      </a:lnTo>
                      <a:lnTo>
                        <a:pt x="126" y="80"/>
                      </a:lnTo>
                      <a:lnTo>
                        <a:pt x="123" y="75"/>
                      </a:lnTo>
                      <a:lnTo>
                        <a:pt x="120" y="72"/>
                      </a:lnTo>
                      <a:lnTo>
                        <a:pt x="116" y="70"/>
                      </a:lnTo>
                      <a:lnTo>
                        <a:pt x="112" y="69"/>
                      </a:lnTo>
                      <a:lnTo>
                        <a:pt x="108" y="70"/>
                      </a:lnTo>
                      <a:lnTo>
                        <a:pt x="104" y="71"/>
                      </a:lnTo>
                      <a:lnTo>
                        <a:pt x="100" y="73"/>
                      </a:lnTo>
                      <a:lnTo>
                        <a:pt x="95" y="75"/>
                      </a:lnTo>
                      <a:lnTo>
                        <a:pt x="88" y="80"/>
                      </a:lnTo>
                      <a:lnTo>
                        <a:pt x="82" y="85"/>
                      </a:lnTo>
                      <a:lnTo>
                        <a:pt x="77" y="91"/>
                      </a:lnTo>
                      <a:lnTo>
                        <a:pt x="67" y="103"/>
                      </a:lnTo>
                      <a:lnTo>
                        <a:pt x="58" y="116"/>
                      </a:lnTo>
                      <a:lnTo>
                        <a:pt x="48" y="128"/>
                      </a:lnTo>
                      <a:lnTo>
                        <a:pt x="46" y="140"/>
                      </a:lnTo>
                      <a:lnTo>
                        <a:pt x="44" y="151"/>
                      </a:lnTo>
                      <a:lnTo>
                        <a:pt x="42" y="161"/>
                      </a:lnTo>
                      <a:lnTo>
                        <a:pt x="40" y="170"/>
                      </a:lnTo>
                      <a:lnTo>
                        <a:pt x="38" y="179"/>
                      </a:lnTo>
                      <a:lnTo>
                        <a:pt x="36" y="187"/>
                      </a:lnTo>
                      <a:lnTo>
                        <a:pt x="35" y="193"/>
                      </a:lnTo>
                      <a:lnTo>
                        <a:pt x="34" y="199"/>
                      </a:lnTo>
                      <a:lnTo>
                        <a:pt x="33" y="205"/>
                      </a:lnTo>
                      <a:lnTo>
                        <a:pt x="32" y="209"/>
                      </a:lnTo>
                      <a:lnTo>
                        <a:pt x="31" y="213"/>
                      </a:lnTo>
                      <a:lnTo>
                        <a:pt x="31" y="217"/>
                      </a:lnTo>
                      <a:lnTo>
                        <a:pt x="31" y="220"/>
                      </a:lnTo>
                      <a:lnTo>
                        <a:pt x="32" y="222"/>
                      </a:lnTo>
                      <a:lnTo>
                        <a:pt x="33" y="224"/>
                      </a:lnTo>
                      <a:lnTo>
                        <a:pt x="34" y="226"/>
                      </a:lnTo>
                      <a:lnTo>
                        <a:pt x="36" y="227"/>
                      </a:lnTo>
                      <a:lnTo>
                        <a:pt x="38" y="227"/>
                      </a:lnTo>
                      <a:lnTo>
                        <a:pt x="41" y="228"/>
                      </a:lnTo>
                      <a:lnTo>
                        <a:pt x="44" y="228"/>
                      </a:lnTo>
                      <a:lnTo>
                        <a:pt x="49" y="227"/>
                      </a:lnTo>
                      <a:lnTo>
                        <a:pt x="53" y="227"/>
                      </a:lnTo>
                      <a:lnTo>
                        <a:pt x="59" y="226"/>
                      </a:lnTo>
                      <a:lnTo>
                        <a:pt x="65" y="225"/>
                      </a:lnTo>
                      <a:lnTo>
                        <a:pt x="72" y="224"/>
                      </a:lnTo>
                      <a:lnTo>
                        <a:pt x="80" y="223"/>
                      </a:lnTo>
                      <a:lnTo>
                        <a:pt x="88" y="222"/>
                      </a:lnTo>
                      <a:lnTo>
                        <a:pt x="98" y="220"/>
                      </a:lnTo>
                      <a:lnTo>
                        <a:pt x="108" y="219"/>
                      </a:lnTo>
                      <a:lnTo>
                        <a:pt x="119" y="218"/>
                      </a:lnTo>
                      <a:lnTo>
                        <a:pt x="131" y="217"/>
                      </a:lnTo>
                      <a:lnTo>
                        <a:pt x="144" y="216"/>
                      </a:lnTo>
                      <a:lnTo>
                        <a:pt x="147" y="215"/>
                      </a:lnTo>
                      <a:lnTo>
                        <a:pt x="151" y="215"/>
                      </a:lnTo>
                      <a:lnTo>
                        <a:pt x="158" y="214"/>
                      </a:lnTo>
                      <a:lnTo>
                        <a:pt x="160" y="213"/>
                      </a:lnTo>
                      <a:lnTo>
                        <a:pt x="164" y="212"/>
                      </a:lnTo>
                      <a:lnTo>
                        <a:pt x="166" y="210"/>
                      </a:lnTo>
                      <a:lnTo>
                        <a:pt x="168" y="208"/>
                      </a:lnTo>
                      <a:lnTo>
                        <a:pt x="169" y="206"/>
                      </a:lnTo>
                      <a:lnTo>
                        <a:pt x="169" y="205"/>
                      </a:lnTo>
                      <a:lnTo>
                        <a:pt x="169" y="203"/>
                      </a:lnTo>
                      <a:lnTo>
                        <a:pt x="170" y="198"/>
                      </a:lnTo>
                      <a:lnTo>
                        <a:pt x="172" y="191"/>
                      </a:lnTo>
                      <a:lnTo>
                        <a:pt x="173" y="184"/>
                      </a:lnTo>
                      <a:lnTo>
                        <a:pt x="175" y="175"/>
                      </a:lnTo>
                      <a:lnTo>
                        <a:pt x="177" y="166"/>
                      </a:lnTo>
                      <a:lnTo>
                        <a:pt x="179" y="156"/>
                      </a:lnTo>
                      <a:lnTo>
                        <a:pt x="183" y="137"/>
                      </a:lnTo>
                      <a:lnTo>
                        <a:pt x="185" y="128"/>
                      </a:lnTo>
                      <a:lnTo>
                        <a:pt x="187" y="119"/>
                      </a:lnTo>
                      <a:lnTo>
                        <a:pt x="188" y="112"/>
                      </a:lnTo>
                      <a:lnTo>
                        <a:pt x="190" y="105"/>
                      </a:lnTo>
                      <a:lnTo>
                        <a:pt x="191" y="100"/>
                      </a:lnTo>
                      <a:lnTo>
                        <a:pt x="192" y="98"/>
                      </a:lnTo>
                      <a:lnTo>
                        <a:pt x="192" y="96"/>
                      </a:lnTo>
                      <a:lnTo>
                        <a:pt x="196" y="124"/>
                      </a:lnTo>
                      <a:lnTo>
                        <a:pt x="201" y="152"/>
                      </a:lnTo>
                      <a:lnTo>
                        <a:pt x="205" y="180"/>
                      </a:lnTo>
                      <a:lnTo>
                        <a:pt x="208" y="208"/>
                      </a:lnTo>
                      <a:lnTo>
                        <a:pt x="208" y="209"/>
                      </a:lnTo>
                      <a:lnTo>
                        <a:pt x="208" y="210"/>
                      </a:lnTo>
                      <a:lnTo>
                        <a:pt x="208" y="209"/>
                      </a:lnTo>
                      <a:lnTo>
                        <a:pt x="208" y="208"/>
                      </a:lnTo>
                      <a:lnTo>
                        <a:pt x="207" y="206"/>
                      </a:lnTo>
                      <a:lnTo>
                        <a:pt x="206" y="202"/>
                      </a:lnTo>
                      <a:lnTo>
                        <a:pt x="205" y="197"/>
                      </a:lnTo>
                      <a:lnTo>
                        <a:pt x="203" y="192"/>
                      </a:lnTo>
                      <a:lnTo>
                        <a:pt x="202" y="187"/>
                      </a:lnTo>
                      <a:lnTo>
                        <a:pt x="200" y="184"/>
                      </a:lnTo>
                      <a:lnTo>
                        <a:pt x="195" y="177"/>
                      </a:lnTo>
                      <a:lnTo>
                        <a:pt x="190" y="170"/>
                      </a:lnTo>
                      <a:lnTo>
                        <a:pt x="187" y="167"/>
                      </a:lnTo>
                      <a:lnTo>
                        <a:pt x="184" y="164"/>
                      </a:lnTo>
                      <a:lnTo>
                        <a:pt x="180" y="162"/>
                      </a:lnTo>
                      <a:lnTo>
                        <a:pt x="176" y="160"/>
                      </a:lnTo>
                      <a:lnTo>
                        <a:pt x="166" y="156"/>
                      </a:lnTo>
                      <a:lnTo>
                        <a:pt x="155" y="154"/>
                      </a:lnTo>
                      <a:lnTo>
                        <a:pt x="143" y="152"/>
                      </a:lnTo>
                      <a:lnTo>
                        <a:pt x="133" y="150"/>
                      </a:lnTo>
                      <a:lnTo>
                        <a:pt x="110" y="148"/>
                      </a:lnTo>
                      <a:lnTo>
                        <a:pt x="99" y="146"/>
                      </a:lnTo>
                      <a:lnTo>
                        <a:pt x="88" y="144"/>
                      </a:lnTo>
                      <a:lnTo>
                        <a:pt x="81" y="152"/>
                      </a:lnTo>
                      <a:lnTo>
                        <a:pt x="76" y="159"/>
                      </a:lnTo>
                      <a:lnTo>
                        <a:pt x="70" y="165"/>
                      </a:lnTo>
                      <a:lnTo>
                        <a:pt x="65" y="171"/>
                      </a:lnTo>
                      <a:lnTo>
                        <a:pt x="61" y="175"/>
                      </a:lnTo>
                      <a:lnTo>
                        <a:pt x="58" y="179"/>
                      </a:lnTo>
                      <a:lnTo>
                        <a:pt x="54" y="183"/>
                      </a:lnTo>
                      <a:lnTo>
                        <a:pt x="52" y="186"/>
                      </a:lnTo>
                      <a:lnTo>
                        <a:pt x="50" y="188"/>
                      </a:lnTo>
                      <a:lnTo>
                        <a:pt x="49" y="190"/>
                      </a:lnTo>
                      <a:lnTo>
                        <a:pt x="48" y="192"/>
                      </a:lnTo>
                      <a:lnTo>
                        <a:pt x="48" y="193"/>
                      </a:lnTo>
                      <a:lnTo>
                        <a:pt x="49" y="193"/>
                      </a:lnTo>
                      <a:lnTo>
                        <a:pt x="51" y="193"/>
                      </a:lnTo>
                      <a:lnTo>
                        <a:pt x="53" y="193"/>
                      </a:lnTo>
                      <a:lnTo>
                        <a:pt x="55" y="192"/>
                      </a:lnTo>
                      <a:lnTo>
                        <a:pt x="59" y="191"/>
                      </a:lnTo>
                      <a:lnTo>
                        <a:pt x="62" y="190"/>
                      </a:lnTo>
                      <a:lnTo>
                        <a:pt x="67" y="189"/>
                      </a:lnTo>
                      <a:lnTo>
                        <a:pt x="71" y="187"/>
                      </a:lnTo>
                      <a:lnTo>
                        <a:pt x="77" y="186"/>
                      </a:lnTo>
                      <a:lnTo>
                        <a:pt x="83" y="185"/>
                      </a:lnTo>
                      <a:lnTo>
                        <a:pt x="89" y="183"/>
                      </a:lnTo>
                      <a:lnTo>
                        <a:pt x="96" y="182"/>
                      </a:lnTo>
                      <a:lnTo>
                        <a:pt x="104" y="181"/>
                      </a:lnTo>
                      <a:lnTo>
                        <a:pt x="112" y="179"/>
                      </a:lnTo>
                      <a:lnTo>
                        <a:pt x="120" y="178"/>
                      </a:lnTo>
                      <a:lnTo>
                        <a:pt x="129" y="177"/>
                      </a:lnTo>
                      <a:lnTo>
                        <a:pt x="139" y="176"/>
                      </a:lnTo>
                      <a:lnTo>
                        <a:pt x="149" y="176"/>
                      </a:lnTo>
                      <a:lnTo>
                        <a:pt x="160" y="176"/>
                      </a:lnTo>
                      <a:lnTo>
                        <a:pt x="164" y="176"/>
                      </a:lnTo>
                      <a:lnTo>
                        <a:pt x="169" y="178"/>
                      </a:lnTo>
                      <a:lnTo>
                        <a:pt x="172" y="180"/>
                      </a:lnTo>
                      <a:lnTo>
                        <a:pt x="176" y="182"/>
                      </a:lnTo>
                      <a:lnTo>
                        <a:pt x="184" y="187"/>
                      </a:lnTo>
                      <a:lnTo>
                        <a:pt x="188" y="190"/>
                      </a:lnTo>
                      <a:lnTo>
                        <a:pt x="192" y="192"/>
                      </a:lnTo>
                      <a:lnTo>
                        <a:pt x="204" y="168"/>
                      </a:lnTo>
                      <a:lnTo>
                        <a:pt x="211" y="156"/>
                      </a:lnTo>
                      <a:lnTo>
                        <a:pt x="216" y="144"/>
                      </a:lnTo>
                      <a:lnTo>
                        <a:pt x="217" y="141"/>
                      </a:lnTo>
                      <a:lnTo>
                        <a:pt x="218" y="137"/>
                      </a:lnTo>
                      <a:lnTo>
                        <a:pt x="218" y="130"/>
                      </a:lnTo>
                      <a:lnTo>
                        <a:pt x="219" y="126"/>
                      </a:lnTo>
                      <a:lnTo>
                        <a:pt x="220" y="123"/>
                      </a:lnTo>
                      <a:lnTo>
                        <a:pt x="222" y="121"/>
                      </a:lnTo>
                      <a:lnTo>
                        <a:pt x="224" y="120"/>
                      </a:lnTo>
                      <a:lnTo>
                        <a:pt x="228" y="120"/>
                      </a:lnTo>
                      <a:lnTo>
                        <a:pt x="230" y="121"/>
                      </a:lnTo>
                      <a:lnTo>
                        <a:pt x="234" y="123"/>
                      </a:lnTo>
                      <a:lnTo>
                        <a:pt x="236" y="125"/>
                      </a:lnTo>
                      <a:lnTo>
                        <a:pt x="242" y="131"/>
                      </a:lnTo>
                      <a:lnTo>
                        <a:pt x="245" y="134"/>
                      </a:lnTo>
                      <a:lnTo>
                        <a:pt x="248" y="136"/>
                      </a:lnTo>
                      <a:lnTo>
                        <a:pt x="250" y="141"/>
                      </a:lnTo>
                      <a:lnTo>
                        <a:pt x="251" y="147"/>
                      </a:lnTo>
                      <a:lnTo>
                        <a:pt x="253" y="153"/>
                      </a:lnTo>
                      <a:lnTo>
                        <a:pt x="254" y="159"/>
                      </a:lnTo>
                      <a:lnTo>
                        <a:pt x="256" y="164"/>
                      </a:lnTo>
                      <a:lnTo>
                        <a:pt x="257" y="166"/>
                      </a:lnTo>
                      <a:lnTo>
                        <a:pt x="258" y="168"/>
                      </a:lnTo>
                      <a:lnTo>
                        <a:pt x="259" y="169"/>
                      </a:lnTo>
                      <a:lnTo>
                        <a:pt x="261" y="169"/>
                      </a:lnTo>
                      <a:lnTo>
                        <a:pt x="262" y="169"/>
                      </a:lnTo>
                      <a:lnTo>
                        <a:pt x="264" y="168"/>
                      </a:lnTo>
                      <a:lnTo>
                        <a:pt x="268" y="164"/>
                      </a:lnTo>
                      <a:lnTo>
                        <a:pt x="271" y="159"/>
                      </a:lnTo>
                      <a:lnTo>
                        <a:pt x="274" y="153"/>
                      </a:lnTo>
                      <a:lnTo>
                        <a:pt x="275" y="146"/>
                      </a:lnTo>
                      <a:lnTo>
                        <a:pt x="276" y="139"/>
                      </a:lnTo>
                      <a:lnTo>
                        <a:pt x="275" y="132"/>
                      </a:lnTo>
                      <a:lnTo>
                        <a:pt x="274" y="126"/>
                      </a:lnTo>
                      <a:lnTo>
                        <a:pt x="272" y="120"/>
                      </a:lnTo>
                      <a:lnTo>
                        <a:pt x="270" y="117"/>
                      </a:lnTo>
                      <a:lnTo>
                        <a:pt x="267" y="115"/>
                      </a:lnTo>
                      <a:lnTo>
                        <a:pt x="263" y="114"/>
                      </a:lnTo>
                      <a:lnTo>
                        <a:pt x="259" y="113"/>
                      </a:lnTo>
                      <a:lnTo>
                        <a:pt x="249" y="113"/>
                      </a:lnTo>
                      <a:lnTo>
                        <a:pt x="244" y="113"/>
                      </a:lnTo>
                      <a:lnTo>
                        <a:pt x="240" y="112"/>
                      </a:lnTo>
                      <a:lnTo>
                        <a:pt x="233" y="100"/>
                      </a:lnTo>
                      <a:lnTo>
                        <a:pt x="227" y="88"/>
                      </a:lnTo>
                      <a:lnTo>
                        <a:pt x="221" y="78"/>
                      </a:lnTo>
                      <a:lnTo>
                        <a:pt x="215" y="68"/>
                      </a:lnTo>
                      <a:lnTo>
                        <a:pt x="210" y="59"/>
                      </a:lnTo>
                      <a:lnTo>
                        <a:pt x="204" y="50"/>
                      </a:lnTo>
                      <a:lnTo>
                        <a:pt x="198" y="43"/>
                      </a:lnTo>
                      <a:lnTo>
                        <a:pt x="192" y="36"/>
                      </a:lnTo>
                      <a:lnTo>
                        <a:pt x="185" y="29"/>
                      </a:lnTo>
                      <a:lnTo>
                        <a:pt x="177" y="23"/>
                      </a:lnTo>
                      <a:lnTo>
                        <a:pt x="169" y="18"/>
                      </a:lnTo>
                      <a:lnTo>
                        <a:pt x="160" y="13"/>
                      </a:lnTo>
                      <a:lnTo>
                        <a:pt x="150" y="9"/>
                      </a:lnTo>
                      <a:lnTo>
                        <a:pt x="139" y="6"/>
                      </a:lnTo>
                      <a:lnTo>
                        <a:pt x="126" y="3"/>
                      </a:lnTo>
                      <a:lnTo>
                        <a:pt x="112" y="0"/>
                      </a:lnTo>
                      <a:lnTo>
                        <a:pt x="109" y="1"/>
                      </a:lnTo>
                      <a:lnTo>
                        <a:pt x="105" y="1"/>
                      </a:lnTo>
                      <a:lnTo>
                        <a:pt x="99" y="2"/>
                      </a:lnTo>
                      <a:lnTo>
                        <a:pt x="95" y="3"/>
                      </a:lnTo>
                      <a:lnTo>
                        <a:pt x="92" y="4"/>
                      </a:lnTo>
                      <a:lnTo>
                        <a:pt x="90" y="5"/>
                      </a:lnTo>
                      <a:lnTo>
                        <a:pt x="88" y="8"/>
                      </a:lnTo>
                      <a:lnTo>
                        <a:pt x="87" y="11"/>
                      </a:lnTo>
                      <a:lnTo>
                        <a:pt x="87" y="14"/>
                      </a:lnTo>
                      <a:lnTo>
                        <a:pt x="87" y="18"/>
                      </a:lnTo>
                      <a:lnTo>
                        <a:pt x="89" y="21"/>
                      </a:lnTo>
                      <a:lnTo>
                        <a:pt x="92" y="27"/>
                      </a:lnTo>
                      <a:lnTo>
                        <a:pt x="96" y="32"/>
                      </a:lnTo>
                      <a:lnTo>
                        <a:pt x="101" y="38"/>
                      </a:lnTo>
                      <a:lnTo>
                        <a:pt x="106" y="44"/>
                      </a:lnTo>
                      <a:lnTo>
                        <a:pt x="112" y="50"/>
                      </a:lnTo>
                      <a:lnTo>
                        <a:pt x="118" y="57"/>
                      </a:lnTo>
                      <a:lnTo>
                        <a:pt x="132" y="70"/>
                      </a:lnTo>
                      <a:lnTo>
                        <a:pt x="145" y="83"/>
                      </a:lnTo>
                      <a:lnTo>
                        <a:pt x="151" y="89"/>
                      </a:lnTo>
                      <a:lnTo>
                        <a:pt x="157" y="94"/>
                      </a:lnTo>
                      <a:lnTo>
                        <a:pt x="162" y="99"/>
                      </a:lnTo>
                      <a:lnTo>
                        <a:pt x="167" y="104"/>
                      </a:lnTo>
                      <a:lnTo>
                        <a:pt x="171" y="107"/>
                      </a:lnTo>
                      <a:lnTo>
                        <a:pt x="174" y="110"/>
                      </a:lnTo>
                      <a:lnTo>
                        <a:pt x="176" y="112"/>
                      </a:lnTo>
                      <a:lnTo>
                        <a:pt x="180" y="110"/>
                      </a:lnTo>
                      <a:lnTo>
                        <a:pt x="184" y="109"/>
                      </a:lnTo>
                      <a:lnTo>
                        <a:pt x="188" y="107"/>
                      </a:lnTo>
                      <a:lnTo>
                        <a:pt x="193" y="105"/>
                      </a:lnTo>
                      <a:lnTo>
                        <a:pt x="197" y="103"/>
                      </a:lnTo>
                      <a:lnTo>
                        <a:pt x="200" y="101"/>
                      </a:lnTo>
                      <a:lnTo>
                        <a:pt x="200" y="100"/>
                      </a:lnTo>
                      <a:lnTo>
                        <a:pt x="201" y="99"/>
                      </a:lnTo>
                      <a:lnTo>
                        <a:pt x="201" y="97"/>
                      </a:lnTo>
                      <a:lnTo>
                        <a:pt x="200" y="96"/>
                      </a:lnTo>
                      <a:lnTo>
                        <a:pt x="197" y="92"/>
                      </a:lnTo>
                      <a:lnTo>
                        <a:pt x="193" y="90"/>
                      </a:lnTo>
                      <a:lnTo>
                        <a:pt x="187" y="88"/>
                      </a:lnTo>
                      <a:lnTo>
                        <a:pt x="182" y="87"/>
                      </a:lnTo>
                      <a:lnTo>
                        <a:pt x="177" y="86"/>
                      </a:lnTo>
                      <a:lnTo>
                        <a:pt x="171" y="86"/>
                      </a:lnTo>
                      <a:lnTo>
                        <a:pt x="165" y="87"/>
                      </a:lnTo>
                      <a:lnTo>
                        <a:pt x="160" y="88"/>
                      </a:lnTo>
                      <a:lnTo>
                        <a:pt x="149" y="91"/>
                      </a:lnTo>
                      <a:lnTo>
                        <a:pt x="137" y="94"/>
                      </a:lnTo>
                      <a:lnTo>
                        <a:pt x="125" y="98"/>
                      </a:lnTo>
                      <a:lnTo>
                        <a:pt x="112" y="102"/>
                      </a:lnTo>
                      <a:lnTo>
                        <a:pt x="85" y="112"/>
                      </a:lnTo>
                      <a:lnTo>
                        <a:pt x="72" y="116"/>
                      </a:lnTo>
                      <a:lnTo>
                        <a:pt x="59" y="121"/>
                      </a:lnTo>
                      <a:lnTo>
                        <a:pt x="47" y="126"/>
                      </a:lnTo>
                      <a:lnTo>
                        <a:pt x="36" y="130"/>
                      </a:lnTo>
                      <a:lnTo>
                        <a:pt x="26" y="134"/>
                      </a:lnTo>
                      <a:lnTo>
                        <a:pt x="17" y="137"/>
                      </a:lnTo>
                      <a:lnTo>
                        <a:pt x="10" y="140"/>
                      </a:lnTo>
                      <a:lnTo>
                        <a:pt x="7" y="141"/>
                      </a:lnTo>
                      <a:lnTo>
                        <a:pt x="5" y="143"/>
                      </a:lnTo>
                      <a:lnTo>
                        <a:pt x="3" y="143"/>
                      </a:lnTo>
                      <a:lnTo>
                        <a:pt x="1" y="144"/>
                      </a:lnTo>
                      <a:lnTo>
                        <a:pt x="0" y="144"/>
                      </a:lnTo>
                      <a:lnTo>
                        <a:pt x="6" y="145"/>
                      </a:lnTo>
                      <a:lnTo>
                        <a:pt x="12" y="145"/>
                      </a:lnTo>
                      <a:lnTo>
                        <a:pt x="25" y="145"/>
                      </a:lnTo>
                      <a:lnTo>
                        <a:pt x="31" y="146"/>
                      </a:lnTo>
                      <a:lnTo>
                        <a:pt x="37" y="147"/>
                      </a:lnTo>
                      <a:lnTo>
                        <a:pt x="43" y="149"/>
                      </a:lnTo>
                      <a:lnTo>
                        <a:pt x="48" y="152"/>
                      </a:lnTo>
                      <a:lnTo>
                        <a:pt x="49" y="153"/>
                      </a:lnTo>
                      <a:lnTo>
                        <a:pt x="50" y="155"/>
                      </a:lnTo>
                      <a:lnTo>
                        <a:pt x="50" y="159"/>
                      </a:lnTo>
                      <a:lnTo>
                        <a:pt x="49" y="164"/>
                      </a:lnTo>
                      <a:lnTo>
                        <a:pt x="47" y="169"/>
                      </a:lnTo>
                      <a:lnTo>
                        <a:pt x="44" y="174"/>
                      </a:lnTo>
                      <a:lnTo>
                        <a:pt x="43" y="175"/>
                      </a:lnTo>
                      <a:lnTo>
                        <a:pt x="42" y="176"/>
                      </a:lnTo>
                      <a:lnTo>
                        <a:pt x="42" y="177"/>
                      </a:lnTo>
                      <a:lnTo>
                        <a:pt x="41" y="178"/>
                      </a:lnTo>
                      <a:lnTo>
                        <a:pt x="40" y="177"/>
                      </a:lnTo>
                      <a:lnTo>
                        <a:pt x="40" y="176"/>
                      </a:lnTo>
                      <a:lnTo>
                        <a:pt x="40" y="168"/>
                      </a:lnTo>
                      <a:lnTo>
                        <a:pt x="41" y="161"/>
                      </a:lnTo>
                      <a:lnTo>
                        <a:pt x="41" y="154"/>
                      </a:lnTo>
                      <a:lnTo>
                        <a:pt x="41" y="148"/>
                      </a:lnTo>
                      <a:lnTo>
                        <a:pt x="42" y="143"/>
                      </a:lnTo>
                      <a:lnTo>
                        <a:pt x="42" y="137"/>
                      </a:lnTo>
                      <a:lnTo>
                        <a:pt x="44" y="128"/>
                      </a:lnTo>
                      <a:lnTo>
                        <a:pt x="46" y="119"/>
                      </a:lnTo>
                      <a:lnTo>
                        <a:pt x="49" y="110"/>
                      </a:lnTo>
                      <a:lnTo>
                        <a:pt x="52" y="100"/>
                      </a:lnTo>
                      <a:lnTo>
                        <a:pt x="54" y="94"/>
                      </a:lnTo>
                      <a:lnTo>
                        <a:pt x="56" y="88"/>
                      </a:lnTo>
                      <a:lnTo>
                        <a:pt x="58" y="95"/>
                      </a:lnTo>
                      <a:lnTo>
                        <a:pt x="59" y="101"/>
                      </a:lnTo>
                      <a:lnTo>
                        <a:pt x="60" y="108"/>
                      </a:lnTo>
                      <a:lnTo>
                        <a:pt x="60" y="114"/>
                      </a:lnTo>
                      <a:lnTo>
                        <a:pt x="61" y="119"/>
                      </a:lnTo>
                      <a:lnTo>
                        <a:pt x="62" y="124"/>
                      </a:lnTo>
                      <a:lnTo>
                        <a:pt x="63" y="128"/>
                      </a:lnTo>
                      <a:lnTo>
                        <a:pt x="64" y="132"/>
                      </a:lnTo>
                      <a:lnTo>
                        <a:pt x="65" y="135"/>
                      </a:lnTo>
                      <a:lnTo>
                        <a:pt x="67" y="137"/>
                      </a:lnTo>
                      <a:lnTo>
                        <a:pt x="69" y="139"/>
                      </a:lnTo>
                      <a:lnTo>
                        <a:pt x="73" y="140"/>
                      </a:lnTo>
                      <a:lnTo>
                        <a:pt x="77" y="140"/>
                      </a:lnTo>
                      <a:lnTo>
                        <a:pt x="82" y="140"/>
                      </a:lnTo>
                      <a:lnTo>
                        <a:pt x="88" y="138"/>
                      </a:lnTo>
                      <a:lnTo>
                        <a:pt x="96" y="136"/>
                      </a:lnTo>
                      <a:lnTo>
                        <a:pt x="97" y="141"/>
                      </a:lnTo>
                      <a:lnTo>
                        <a:pt x="97" y="147"/>
                      </a:lnTo>
                      <a:lnTo>
                        <a:pt x="97" y="158"/>
                      </a:lnTo>
                      <a:lnTo>
                        <a:pt x="97" y="164"/>
                      </a:lnTo>
                      <a:lnTo>
                        <a:pt x="98" y="169"/>
                      </a:lnTo>
                      <a:lnTo>
                        <a:pt x="100" y="173"/>
                      </a:lnTo>
                      <a:lnTo>
                        <a:pt x="104" y="176"/>
                      </a:lnTo>
                      <a:lnTo>
                        <a:pt x="106" y="176"/>
                      </a:lnTo>
                      <a:lnTo>
                        <a:pt x="108" y="175"/>
                      </a:lnTo>
                      <a:lnTo>
                        <a:pt x="110" y="174"/>
                      </a:lnTo>
                      <a:lnTo>
                        <a:pt x="113" y="171"/>
                      </a:lnTo>
                      <a:lnTo>
                        <a:pt x="116" y="167"/>
                      </a:lnTo>
                      <a:lnTo>
                        <a:pt x="119" y="163"/>
                      </a:lnTo>
                      <a:lnTo>
                        <a:pt x="126" y="155"/>
                      </a:lnTo>
                      <a:lnTo>
                        <a:pt x="132" y="146"/>
                      </a:lnTo>
                      <a:lnTo>
                        <a:pt x="135" y="142"/>
                      </a:lnTo>
                      <a:lnTo>
                        <a:pt x="138" y="137"/>
                      </a:lnTo>
                      <a:lnTo>
                        <a:pt x="140" y="134"/>
                      </a:lnTo>
                      <a:lnTo>
                        <a:pt x="142" y="131"/>
                      </a:lnTo>
                      <a:lnTo>
                        <a:pt x="143" y="129"/>
                      </a:lnTo>
                      <a:lnTo>
                        <a:pt x="144" y="128"/>
                      </a:lnTo>
                      <a:lnTo>
                        <a:pt x="152" y="131"/>
                      </a:lnTo>
                      <a:lnTo>
                        <a:pt x="160" y="134"/>
                      </a:lnTo>
                      <a:lnTo>
                        <a:pt x="164" y="135"/>
                      </a:lnTo>
                      <a:lnTo>
                        <a:pt x="168" y="135"/>
                      </a:lnTo>
                      <a:lnTo>
                        <a:pt x="172" y="136"/>
                      </a:lnTo>
                      <a:lnTo>
                        <a:pt x="176" y="136"/>
                      </a:lnTo>
                      <a:lnTo>
                        <a:pt x="178" y="135"/>
                      </a:lnTo>
                      <a:lnTo>
                        <a:pt x="180" y="135"/>
                      </a:lnTo>
                      <a:lnTo>
                        <a:pt x="185" y="132"/>
                      </a:lnTo>
                      <a:lnTo>
                        <a:pt x="189" y="128"/>
                      </a:lnTo>
                      <a:lnTo>
                        <a:pt x="194" y="125"/>
                      </a:lnTo>
                      <a:lnTo>
                        <a:pt x="198" y="121"/>
                      </a:lnTo>
                      <a:lnTo>
                        <a:pt x="202" y="119"/>
                      </a:lnTo>
                      <a:lnTo>
                        <a:pt x="203" y="118"/>
                      </a:lnTo>
                      <a:lnTo>
                        <a:pt x="205" y="118"/>
                      </a:lnTo>
                      <a:lnTo>
                        <a:pt x="207" y="119"/>
                      </a:lnTo>
                      <a:lnTo>
                        <a:pt x="208" y="120"/>
                      </a:lnTo>
                      <a:lnTo>
                        <a:pt x="216" y="127"/>
                      </a:lnTo>
                      <a:lnTo>
                        <a:pt x="222" y="135"/>
                      </a:lnTo>
                      <a:lnTo>
                        <a:pt x="227" y="141"/>
                      </a:lnTo>
                      <a:lnTo>
                        <a:pt x="231" y="146"/>
                      </a:lnTo>
                      <a:lnTo>
                        <a:pt x="234" y="151"/>
                      </a:lnTo>
                      <a:lnTo>
                        <a:pt x="236" y="156"/>
                      </a:lnTo>
                      <a:lnTo>
                        <a:pt x="237" y="160"/>
                      </a:lnTo>
                      <a:lnTo>
                        <a:pt x="237" y="163"/>
                      </a:lnTo>
                      <a:lnTo>
                        <a:pt x="237" y="166"/>
                      </a:lnTo>
                      <a:lnTo>
                        <a:pt x="236" y="168"/>
                      </a:lnTo>
                      <a:lnTo>
                        <a:pt x="235" y="170"/>
                      </a:lnTo>
                      <a:lnTo>
                        <a:pt x="234" y="172"/>
                      </a:lnTo>
                      <a:lnTo>
                        <a:pt x="229" y="174"/>
                      </a:lnTo>
                      <a:lnTo>
                        <a:pt x="225" y="175"/>
                      </a:lnTo>
                      <a:lnTo>
                        <a:pt x="220" y="176"/>
                      </a:lnTo>
                      <a:lnTo>
                        <a:pt x="216" y="176"/>
                      </a:lnTo>
                      <a:lnTo>
                        <a:pt x="215" y="176"/>
                      </a:lnTo>
                      <a:lnTo>
                        <a:pt x="214" y="176"/>
                      </a:lnTo>
                      <a:lnTo>
                        <a:pt x="213" y="176"/>
                      </a:lnTo>
                      <a:lnTo>
                        <a:pt x="214" y="176"/>
                      </a:lnTo>
                      <a:lnTo>
                        <a:pt x="215" y="176"/>
                      </a:lnTo>
                      <a:lnTo>
                        <a:pt x="216" y="176"/>
                      </a:lnTo>
                      <a:lnTo>
                        <a:pt x="219" y="177"/>
                      </a:lnTo>
                      <a:lnTo>
                        <a:pt x="222" y="178"/>
                      </a:lnTo>
                      <a:lnTo>
                        <a:pt x="227" y="179"/>
                      </a:lnTo>
                      <a:lnTo>
                        <a:pt x="233" y="180"/>
                      </a:lnTo>
                      <a:lnTo>
                        <a:pt x="240" y="182"/>
                      </a:lnTo>
                      <a:lnTo>
                        <a:pt x="248" y="184"/>
                      </a:lnTo>
                      <a:lnTo>
                        <a:pt x="247" y="180"/>
                      </a:lnTo>
                      <a:lnTo>
                        <a:pt x="246" y="176"/>
                      </a:lnTo>
                      <a:lnTo>
                        <a:pt x="244" y="167"/>
                      </a:lnTo>
                      <a:lnTo>
                        <a:pt x="241" y="158"/>
                      </a:lnTo>
                      <a:lnTo>
                        <a:pt x="238" y="149"/>
                      </a:lnTo>
                      <a:lnTo>
                        <a:pt x="236" y="141"/>
                      </a:lnTo>
                      <a:lnTo>
                        <a:pt x="235" y="137"/>
                      </a:lnTo>
                      <a:lnTo>
                        <a:pt x="234" y="134"/>
                      </a:lnTo>
                      <a:lnTo>
                        <a:pt x="233" y="132"/>
                      </a:lnTo>
                      <a:lnTo>
                        <a:pt x="233" y="130"/>
                      </a:lnTo>
                      <a:lnTo>
                        <a:pt x="232" y="128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5" name="Line 128"/>
                <p:cNvSpPr>
                  <a:spLocks noChangeShapeType="1"/>
                </p:cNvSpPr>
                <p:nvPr/>
              </p:nvSpPr>
              <p:spPr bwMode="auto">
                <a:xfrm>
                  <a:off x="1352" y="50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211" name="Line 129"/>
            <p:cNvSpPr>
              <a:spLocks noChangeShapeType="1"/>
            </p:cNvSpPr>
            <p:nvPr/>
          </p:nvSpPr>
          <p:spPr bwMode="auto">
            <a:xfrm>
              <a:off x="2640" y="43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Line 130"/>
            <p:cNvSpPr>
              <a:spLocks noChangeShapeType="1"/>
            </p:cNvSpPr>
            <p:nvPr/>
          </p:nvSpPr>
          <p:spPr bwMode="auto">
            <a:xfrm>
              <a:off x="2496" y="336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131"/>
            <p:cNvSpPr>
              <a:spLocks noChangeShapeType="1"/>
            </p:cNvSpPr>
            <p:nvPr/>
          </p:nvSpPr>
          <p:spPr bwMode="auto">
            <a:xfrm flipH="1">
              <a:off x="2304" y="288"/>
              <a:ext cx="28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Line 132"/>
            <p:cNvSpPr>
              <a:spLocks noChangeShapeType="1"/>
            </p:cNvSpPr>
            <p:nvPr/>
          </p:nvSpPr>
          <p:spPr bwMode="auto">
            <a:xfrm flipV="1">
              <a:off x="2400" y="240"/>
              <a:ext cx="24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133"/>
            <p:cNvSpPr>
              <a:spLocks noChangeShapeType="1"/>
            </p:cNvSpPr>
            <p:nvPr/>
          </p:nvSpPr>
          <p:spPr bwMode="auto">
            <a:xfrm flipH="1" flipV="1">
              <a:off x="2640" y="240"/>
              <a:ext cx="14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Freeform 134"/>
            <p:cNvSpPr>
              <a:spLocks/>
            </p:cNvSpPr>
            <p:nvPr/>
          </p:nvSpPr>
          <p:spPr bwMode="auto">
            <a:xfrm>
              <a:off x="2256" y="196"/>
              <a:ext cx="726" cy="366"/>
            </a:xfrm>
            <a:custGeom>
              <a:avLst/>
              <a:gdLst>
                <a:gd name="T0" fmla="*/ 234 w 726"/>
                <a:gd name="T1" fmla="*/ 108 h 366"/>
                <a:gd name="T2" fmla="*/ 199 w 726"/>
                <a:gd name="T3" fmla="*/ 138 h 366"/>
                <a:gd name="T4" fmla="*/ 115 w 726"/>
                <a:gd name="T5" fmla="*/ 170 h 366"/>
                <a:gd name="T6" fmla="*/ 112 w 726"/>
                <a:gd name="T7" fmla="*/ 68 h 366"/>
                <a:gd name="T8" fmla="*/ 132 w 726"/>
                <a:gd name="T9" fmla="*/ 142 h 366"/>
                <a:gd name="T10" fmla="*/ 109 w 726"/>
                <a:gd name="T11" fmla="*/ 201 h 366"/>
                <a:gd name="T12" fmla="*/ 117 w 726"/>
                <a:gd name="T13" fmla="*/ 109 h 366"/>
                <a:gd name="T14" fmla="*/ 115 w 726"/>
                <a:gd name="T15" fmla="*/ 112 h 366"/>
                <a:gd name="T16" fmla="*/ 49 w 726"/>
                <a:gd name="T17" fmla="*/ 187 h 366"/>
                <a:gd name="T18" fmla="*/ 20 w 726"/>
                <a:gd name="T19" fmla="*/ 204 h 366"/>
                <a:gd name="T20" fmla="*/ 67 w 726"/>
                <a:gd name="T21" fmla="*/ 183 h 366"/>
                <a:gd name="T22" fmla="*/ 104 w 726"/>
                <a:gd name="T23" fmla="*/ 124 h 366"/>
                <a:gd name="T24" fmla="*/ 151 w 726"/>
                <a:gd name="T25" fmla="*/ 104 h 366"/>
                <a:gd name="T26" fmla="*/ 111 w 726"/>
                <a:gd name="T27" fmla="*/ 136 h 366"/>
                <a:gd name="T28" fmla="*/ 42 w 726"/>
                <a:gd name="T29" fmla="*/ 213 h 366"/>
                <a:gd name="T30" fmla="*/ 63 w 726"/>
                <a:gd name="T31" fmla="*/ 241 h 366"/>
                <a:gd name="T32" fmla="*/ 105 w 726"/>
                <a:gd name="T33" fmla="*/ 197 h 366"/>
                <a:gd name="T34" fmla="*/ 171 w 726"/>
                <a:gd name="T35" fmla="*/ 113 h 366"/>
                <a:gd name="T36" fmla="*/ 196 w 726"/>
                <a:gd name="T37" fmla="*/ 84 h 366"/>
                <a:gd name="T38" fmla="*/ 145 w 726"/>
                <a:gd name="T39" fmla="*/ 104 h 366"/>
                <a:gd name="T40" fmla="*/ 82 w 726"/>
                <a:gd name="T41" fmla="*/ 157 h 366"/>
                <a:gd name="T42" fmla="*/ 138 w 726"/>
                <a:gd name="T43" fmla="*/ 128 h 366"/>
                <a:gd name="T44" fmla="*/ 169 w 726"/>
                <a:gd name="T45" fmla="*/ 62 h 366"/>
                <a:gd name="T46" fmla="*/ 206 w 726"/>
                <a:gd name="T47" fmla="*/ 90 h 366"/>
                <a:gd name="T48" fmla="*/ 268 w 726"/>
                <a:gd name="T49" fmla="*/ 81 h 366"/>
                <a:gd name="T50" fmla="*/ 320 w 726"/>
                <a:gd name="T51" fmla="*/ 36 h 366"/>
                <a:gd name="T52" fmla="*/ 330 w 726"/>
                <a:gd name="T53" fmla="*/ 14 h 366"/>
                <a:gd name="T54" fmla="*/ 397 w 726"/>
                <a:gd name="T55" fmla="*/ 52 h 366"/>
                <a:gd name="T56" fmla="*/ 419 w 726"/>
                <a:gd name="T57" fmla="*/ 96 h 366"/>
                <a:gd name="T58" fmla="*/ 390 w 726"/>
                <a:gd name="T59" fmla="*/ 94 h 366"/>
                <a:gd name="T60" fmla="*/ 368 w 726"/>
                <a:gd name="T61" fmla="*/ 41 h 366"/>
                <a:gd name="T62" fmla="*/ 470 w 726"/>
                <a:gd name="T63" fmla="*/ 85 h 366"/>
                <a:gd name="T64" fmla="*/ 501 w 726"/>
                <a:gd name="T65" fmla="*/ 118 h 366"/>
                <a:gd name="T66" fmla="*/ 509 w 726"/>
                <a:gd name="T67" fmla="*/ 51 h 366"/>
                <a:gd name="T68" fmla="*/ 483 w 726"/>
                <a:gd name="T69" fmla="*/ 0 h 366"/>
                <a:gd name="T70" fmla="*/ 444 w 726"/>
                <a:gd name="T71" fmla="*/ 39 h 366"/>
                <a:gd name="T72" fmla="*/ 535 w 726"/>
                <a:gd name="T73" fmla="*/ 56 h 366"/>
                <a:gd name="T74" fmla="*/ 580 w 726"/>
                <a:gd name="T75" fmla="*/ 99 h 366"/>
                <a:gd name="T76" fmla="*/ 588 w 726"/>
                <a:gd name="T77" fmla="*/ 142 h 366"/>
                <a:gd name="T78" fmla="*/ 611 w 726"/>
                <a:gd name="T79" fmla="*/ 127 h 366"/>
                <a:gd name="T80" fmla="*/ 622 w 726"/>
                <a:gd name="T81" fmla="*/ 143 h 366"/>
                <a:gd name="T82" fmla="*/ 673 w 726"/>
                <a:gd name="T83" fmla="*/ 338 h 366"/>
                <a:gd name="T84" fmla="*/ 725 w 726"/>
                <a:gd name="T85" fmla="*/ 310 h 366"/>
                <a:gd name="T86" fmla="*/ 714 w 726"/>
                <a:gd name="T87" fmla="*/ 275 h 366"/>
                <a:gd name="T88" fmla="*/ 704 w 726"/>
                <a:gd name="T89" fmla="*/ 340 h 366"/>
                <a:gd name="T90" fmla="*/ 693 w 726"/>
                <a:gd name="T91" fmla="*/ 250 h 366"/>
                <a:gd name="T92" fmla="*/ 666 w 726"/>
                <a:gd name="T93" fmla="*/ 268 h 366"/>
                <a:gd name="T94" fmla="*/ 648 w 726"/>
                <a:gd name="T95" fmla="*/ 228 h 366"/>
                <a:gd name="T96" fmla="*/ 662 w 726"/>
                <a:gd name="T97" fmla="*/ 356 h 366"/>
                <a:gd name="T98" fmla="*/ 672 w 726"/>
                <a:gd name="T99" fmla="*/ 344 h 366"/>
                <a:gd name="T100" fmla="*/ 675 w 726"/>
                <a:gd name="T101" fmla="*/ 208 h 366"/>
                <a:gd name="T102" fmla="*/ 643 w 726"/>
                <a:gd name="T103" fmla="*/ 173 h 366"/>
                <a:gd name="T104" fmla="*/ 614 w 726"/>
                <a:gd name="T105" fmla="*/ 172 h 366"/>
                <a:gd name="T106" fmla="*/ 596 w 726"/>
                <a:gd name="T107" fmla="*/ 106 h 366"/>
                <a:gd name="T108" fmla="*/ 565 w 726"/>
                <a:gd name="T109" fmla="*/ 106 h 366"/>
                <a:gd name="T110" fmla="*/ 524 w 726"/>
                <a:gd name="T111" fmla="*/ 151 h 366"/>
                <a:gd name="T112" fmla="*/ 512 w 726"/>
                <a:gd name="T113" fmla="*/ 168 h 366"/>
                <a:gd name="T114" fmla="*/ 478 w 726"/>
                <a:gd name="T115" fmla="*/ 118 h 366"/>
                <a:gd name="T116" fmla="*/ 451 w 726"/>
                <a:gd name="T117" fmla="*/ 94 h 36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26" h="366">
                  <a:moveTo>
                    <a:pt x="256" y="100"/>
                  </a:moveTo>
                  <a:lnTo>
                    <a:pt x="246" y="103"/>
                  </a:lnTo>
                  <a:lnTo>
                    <a:pt x="239" y="106"/>
                  </a:lnTo>
                  <a:lnTo>
                    <a:pt x="234" y="107"/>
                  </a:lnTo>
                  <a:lnTo>
                    <a:pt x="232" y="108"/>
                  </a:lnTo>
                  <a:lnTo>
                    <a:pt x="231" y="108"/>
                  </a:lnTo>
                  <a:lnTo>
                    <a:pt x="232" y="108"/>
                  </a:lnTo>
                  <a:lnTo>
                    <a:pt x="234" y="108"/>
                  </a:lnTo>
                  <a:lnTo>
                    <a:pt x="237" y="109"/>
                  </a:lnTo>
                  <a:lnTo>
                    <a:pt x="237" y="110"/>
                  </a:lnTo>
                  <a:lnTo>
                    <a:pt x="235" y="112"/>
                  </a:lnTo>
                  <a:lnTo>
                    <a:pt x="232" y="115"/>
                  </a:lnTo>
                  <a:lnTo>
                    <a:pt x="227" y="120"/>
                  </a:lnTo>
                  <a:lnTo>
                    <a:pt x="219" y="125"/>
                  </a:lnTo>
                  <a:lnTo>
                    <a:pt x="208" y="132"/>
                  </a:lnTo>
                  <a:lnTo>
                    <a:pt x="199" y="138"/>
                  </a:lnTo>
                  <a:lnTo>
                    <a:pt x="190" y="144"/>
                  </a:lnTo>
                  <a:lnTo>
                    <a:pt x="182" y="148"/>
                  </a:lnTo>
                  <a:lnTo>
                    <a:pt x="176" y="152"/>
                  </a:lnTo>
                  <a:lnTo>
                    <a:pt x="163" y="158"/>
                  </a:lnTo>
                  <a:lnTo>
                    <a:pt x="152" y="162"/>
                  </a:lnTo>
                  <a:lnTo>
                    <a:pt x="142" y="165"/>
                  </a:lnTo>
                  <a:lnTo>
                    <a:pt x="130" y="167"/>
                  </a:lnTo>
                  <a:lnTo>
                    <a:pt x="115" y="170"/>
                  </a:lnTo>
                  <a:lnTo>
                    <a:pt x="105" y="171"/>
                  </a:lnTo>
                  <a:lnTo>
                    <a:pt x="96" y="172"/>
                  </a:lnTo>
                  <a:lnTo>
                    <a:pt x="98" y="146"/>
                  </a:lnTo>
                  <a:lnTo>
                    <a:pt x="100" y="118"/>
                  </a:lnTo>
                  <a:lnTo>
                    <a:pt x="101" y="105"/>
                  </a:lnTo>
                  <a:lnTo>
                    <a:pt x="103" y="92"/>
                  </a:lnTo>
                  <a:lnTo>
                    <a:pt x="107" y="80"/>
                  </a:lnTo>
                  <a:lnTo>
                    <a:pt x="112" y="68"/>
                  </a:lnTo>
                  <a:lnTo>
                    <a:pt x="114" y="66"/>
                  </a:lnTo>
                  <a:lnTo>
                    <a:pt x="116" y="64"/>
                  </a:lnTo>
                  <a:lnTo>
                    <a:pt x="123" y="62"/>
                  </a:lnTo>
                  <a:lnTo>
                    <a:pt x="129" y="62"/>
                  </a:lnTo>
                  <a:lnTo>
                    <a:pt x="136" y="60"/>
                  </a:lnTo>
                  <a:lnTo>
                    <a:pt x="135" y="88"/>
                  </a:lnTo>
                  <a:lnTo>
                    <a:pt x="134" y="115"/>
                  </a:lnTo>
                  <a:lnTo>
                    <a:pt x="132" y="142"/>
                  </a:lnTo>
                  <a:lnTo>
                    <a:pt x="131" y="168"/>
                  </a:lnTo>
                  <a:lnTo>
                    <a:pt x="128" y="193"/>
                  </a:lnTo>
                  <a:lnTo>
                    <a:pt x="123" y="218"/>
                  </a:lnTo>
                  <a:lnTo>
                    <a:pt x="115" y="243"/>
                  </a:lnTo>
                  <a:lnTo>
                    <a:pt x="104" y="268"/>
                  </a:lnTo>
                  <a:lnTo>
                    <a:pt x="105" y="243"/>
                  </a:lnTo>
                  <a:lnTo>
                    <a:pt x="107" y="221"/>
                  </a:lnTo>
                  <a:lnTo>
                    <a:pt x="109" y="201"/>
                  </a:lnTo>
                  <a:lnTo>
                    <a:pt x="110" y="183"/>
                  </a:lnTo>
                  <a:lnTo>
                    <a:pt x="111" y="167"/>
                  </a:lnTo>
                  <a:lnTo>
                    <a:pt x="112" y="153"/>
                  </a:lnTo>
                  <a:lnTo>
                    <a:pt x="114" y="141"/>
                  </a:lnTo>
                  <a:lnTo>
                    <a:pt x="115" y="131"/>
                  </a:lnTo>
                  <a:lnTo>
                    <a:pt x="116" y="122"/>
                  </a:lnTo>
                  <a:lnTo>
                    <a:pt x="117" y="115"/>
                  </a:lnTo>
                  <a:lnTo>
                    <a:pt x="117" y="109"/>
                  </a:lnTo>
                  <a:lnTo>
                    <a:pt x="118" y="105"/>
                  </a:lnTo>
                  <a:lnTo>
                    <a:pt x="118" y="102"/>
                  </a:lnTo>
                  <a:lnTo>
                    <a:pt x="118" y="100"/>
                  </a:lnTo>
                  <a:lnTo>
                    <a:pt x="118" y="101"/>
                  </a:lnTo>
                  <a:lnTo>
                    <a:pt x="117" y="102"/>
                  </a:lnTo>
                  <a:lnTo>
                    <a:pt x="117" y="105"/>
                  </a:lnTo>
                  <a:lnTo>
                    <a:pt x="116" y="108"/>
                  </a:lnTo>
                  <a:lnTo>
                    <a:pt x="115" y="112"/>
                  </a:lnTo>
                  <a:lnTo>
                    <a:pt x="110" y="121"/>
                  </a:lnTo>
                  <a:lnTo>
                    <a:pt x="104" y="133"/>
                  </a:lnTo>
                  <a:lnTo>
                    <a:pt x="97" y="144"/>
                  </a:lnTo>
                  <a:lnTo>
                    <a:pt x="89" y="157"/>
                  </a:lnTo>
                  <a:lnTo>
                    <a:pt x="77" y="169"/>
                  </a:lnTo>
                  <a:lnTo>
                    <a:pt x="64" y="180"/>
                  </a:lnTo>
                  <a:lnTo>
                    <a:pt x="57" y="184"/>
                  </a:lnTo>
                  <a:lnTo>
                    <a:pt x="49" y="187"/>
                  </a:lnTo>
                  <a:lnTo>
                    <a:pt x="41" y="190"/>
                  </a:lnTo>
                  <a:lnTo>
                    <a:pt x="33" y="191"/>
                  </a:lnTo>
                  <a:lnTo>
                    <a:pt x="16" y="193"/>
                  </a:lnTo>
                  <a:lnTo>
                    <a:pt x="8" y="194"/>
                  </a:lnTo>
                  <a:lnTo>
                    <a:pt x="0" y="196"/>
                  </a:lnTo>
                  <a:lnTo>
                    <a:pt x="5" y="197"/>
                  </a:lnTo>
                  <a:lnTo>
                    <a:pt x="11" y="199"/>
                  </a:lnTo>
                  <a:lnTo>
                    <a:pt x="20" y="204"/>
                  </a:lnTo>
                  <a:lnTo>
                    <a:pt x="26" y="205"/>
                  </a:lnTo>
                  <a:lnTo>
                    <a:pt x="30" y="206"/>
                  </a:lnTo>
                  <a:lnTo>
                    <a:pt x="35" y="206"/>
                  </a:lnTo>
                  <a:lnTo>
                    <a:pt x="40" y="204"/>
                  </a:lnTo>
                  <a:lnTo>
                    <a:pt x="47" y="200"/>
                  </a:lnTo>
                  <a:lnTo>
                    <a:pt x="54" y="195"/>
                  </a:lnTo>
                  <a:lnTo>
                    <a:pt x="61" y="190"/>
                  </a:lnTo>
                  <a:lnTo>
                    <a:pt x="67" y="183"/>
                  </a:lnTo>
                  <a:lnTo>
                    <a:pt x="77" y="170"/>
                  </a:lnTo>
                  <a:lnTo>
                    <a:pt x="88" y="156"/>
                  </a:lnTo>
                  <a:lnTo>
                    <a:pt x="90" y="152"/>
                  </a:lnTo>
                  <a:lnTo>
                    <a:pt x="91" y="148"/>
                  </a:lnTo>
                  <a:lnTo>
                    <a:pt x="95" y="139"/>
                  </a:lnTo>
                  <a:lnTo>
                    <a:pt x="98" y="131"/>
                  </a:lnTo>
                  <a:lnTo>
                    <a:pt x="101" y="127"/>
                  </a:lnTo>
                  <a:lnTo>
                    <a:pt x="104" y="124"/>
                  </a:lnTo>
                  <a:lnTo>
                    <a:pt x="110" y="120"/>
                  </a:lnTo>
                  <a:lnTo>
                    <a:pt x="117" y="115"/>
                  </a:lnTo>
                  <a:lnTo>
                    <a:pt x="125" y="110"/>
                  </a:lnTo>
                  <a:lnTo>
                    <a:pt x="134" y="106"/>
                  </a:lnTo>
                  <a:lnTo>
                    <a:pt x="141" y="103"/>
                  </a:lnTo>
                  <a:lnTo>
                    <a:pt x="146" y="102"/>
                  </a:lnTo>
                  <a:lnTo>
                    <a:pt x="149" y="102"/>
                  </a:lnTo>
                  <a:lnTo>
                    <a:pt x="151" y="104"/>
                  </a:lnTo>
                  <a:lnTo>
                    <a:pt x="152" y="106"/>
                  </a:lnTo>
                  <a:lnTo>
                    <a:pt x="152" y="108"/>
                  </a:lnTo>
                  <a:lnTo>
                    <a:pt x="151" y="115"/>
                  </a:lnTo>
                  <a:lnTo>
                    <a:pt x="146" y="119"/>
                  </a:lnTo>
                  <a:lnTo>
                    <a:pt x="141" y="124"/>
                  </a:lnTo>
                  <a:lnTo>
                    <a:pt x="134" y="127"/>
                  </a:lnTo>
                  <a:lnTo>
                    <a:pt x="118" y="133"/>
                  </a:lnTo>
                  <a:lnTo>
                    <a:pt x="111" y="136"/>
                  </a:lnTo>
                  <a:lnTo>
                    <a:pt x="104" y="140"/>
                  </a:lnTo>
                  <a:lnTo>
                    <a:pt x="91" y="151"/>
                  </a:lnTo>
                  <a:lnTo>
                    <a:pt x="80" y="163"/>
                  </a:lnTo>
                  <a:lnTo>
                    <a:pt x="68" y="176"/>
                  </a:lnTo>
                  <a:lnTo>
                    <a:pt x="56" y="188"/>
                  </a:lnTo>
                  <a:lnTo>
                    <a:pt x="54" y="194"/>
                  </a:lnTo>
                  <a:lnTo>
                    <a:pt x="50" y="201"/>
                  </a:lnTo>
                  <a:lnTo>
                    <a:pt x="42" y="213"/>
                  </a:lnTo>
                  <a:lnTo>
                    <a:pt x="39" y="219"/>
                  </a:lnTo>
                  <a:lnTo>
                    <a:pt x="37" y="225"/>
                  </a:lnTo>
                  <a:lnTo>
                    <a:pt x="37" y="231"/>
                  </a:lnTo>
                  <a:lnTo>
                    <a:pt x="40" y="236"/>
                  </a:lnTo>
                  <a:lnTo>
                    <a:pt x="45" y="240"/>
                  </a:lnTo>
                  <a:lnTo>
                    <a:pt x="50" y="242"/>
                  </a:lnTo>
                  <a:lnTo>
                    <a:pt x="56" y="242"/>
                  </a:lnTo>
                  <a:lnTo>
                    <a:pt x="63" y="241"/>
                  </a:lnTo>
                  <a:lnTo>
                    <a:pt x="70" y="239"/>
                  </a:lnTo>
                  <a:lnTo>
                    <a:pt x="77" y="235"/>
                  </a:lnTo>
                  <a:lnTo>
                    <a:pt x="83" y="232"/>
                  </a:lnTo>
                  <a:lnTo>
                    <a:pt x="88" y="228"/>
                  </a:lnTo>
                  <a:lnTo>
                    <a:pt x="94" y="221"/>
                  </a:lnTo>
                  <a:lnTo>
                    <a:pt x="98" y="214"/>
                  </a:lnTo>
                  <a:lnTo>
                    <a:pt x="103" y="206"/>
                  </a:lnTo>
                  <a:lnTo>
                    <a:pt x="105" y="197"/>
                  </a:lnTo>
                  <a:lnTo>
                    <a:pt x="111" y="180"/>
                  </a:lnTo>
                  <a:lnTo>
                    <a:pt x="115" y="171"/>
                  </a:lnTo>
                  <a:lnTo>
                    <a:pt x="119" y="164"/>
                  </a:lnTo>
                  <a:lnTo>
                    <a:pt x="131" y="151"/>
                  </a:lnTo>
                  <a:lnTo>
                    <a:pt x="143" y="139"/>
                  </a:lnTo>
                  <a:lnTo>
                    <a:pt x="156" y="128"/>
                  </a:lnTo>
                  <a:lnTo>
                    <a:pt x="167" y="116"/>
                  </a:lnTo>
                  <a:lnTo>
                    <a:pt x="171" y="113"/>
                  </a:lnTo>
                  <a:lnTo>
                    <a:pt x="175" y="109"/>
                  </a:lnTo>
                  <a:lnTo>
                    <a:pt x="183" y="101"/>
                  </a:lnTo>
                  <a:lnTo>
                    <a:pt x="186" y="98"/>
                  </a:lnTo>
                  <a:lnTo>
                    <a:pt x="190" y="95"/>
                  </a:lnTo>
                  <a:lnTo>
                    <a:pt x="191" y="93"/>
                  </a:lnTo>
                  <a:lnTo>
                    <a:pt x="192" y="92"/>
                  </a:lnTo>
                  <a:lnTo>
                    <a:pt x="193" y="89"/>
                  </a:lnTo>
                  <a:lnTo>
                    <a:pt x="196" y="84"/>
                  </a:lnTo>
                  <a:lnTo>
                    <a:pt x="200" y="76"/>
                  </a:lnTo>
                  <a:lnTo>
                    <a:pt x="201" y="72"/>
                  </a:lnTo>
                  <a:lnTo>
                    <a:pt x="203" y="69"/>
                  </a:lnTo>
                  <a:lnTo>
                    <a:pt x="203" y="67"/>
                  </a:lnTo>
                  <a:lnTo>
                    <a:pt x="200" y="68"/>
                  </a:lnTo>
                  <a:lnTo>
                    <a:pt x="180" y="80"/>
                  </a:lnTo>
                  <a:lnTo>
                    <a:pt x="162" y="93"/>
                  </a:lnTo>
                  <a:lnTo>
                    <a:pt x="145" y="104"/>
                  </a:lnTo>
                  <a:lnTo>
                    <a:pt x="130" y="114"/>
                  </a:lnTo>
                  <a:lnTo>
                    <a:pt x="117" y="124"/>
                  </a:lnTo>
                  <a:lnTo>
                    <a:pt x="107" y="132"/>
                  </a:lnTo>
                  <a:lnTo>
                    <a:pt x="97" y="140"/>
                  </a:lnTo>
                  <a:lnTo>
                    <a:pt x="90" y="146"/>
                  </a:lnTo>
                  <a:lnTo>
                    <a:pt x="85" y="151"/>
                  </a:lnTo>
                  <a:lnTo>
                    <a:pt x="83" y="154"/>
                  </a:lnTo>
                  <a:lnTo>
                    <a:pt x="82" y="157"/>
                  </a:lnTo>
                  <a:lnTo>
                    <a:pt x="84" y="157"/>
                  </a:lnTo>
                  <a:lnTo>
                    <a:pt x="89" y="155"/>
                  </a:lnTo>
                  <a:lnTo>
                    <a:pt x="96" y="152"/>
                  </a:lnTo>
                  <a:lnTo>
                    <a:pt x="107" y="147"/>
                  </a:lnTo>
                  <a:lnTo>
                    <a:pt x="119" y="140"/>
                  </a:lnTo>
                  <a:lnTo>
                    <a:pt x="125" y="136"/>
                  </a:lnTo>
                  <a:lnTo>
                    <a:pt x="132" y="132"/>
                  </a:lnTo>
                  <a:lnTo>
                    <a:pt x="138" y="128"/>
                  </a:lnTo>
                  <a:lnTo>
                    <a:pt x="144" y="124"/>
                  </a:lnTo>
                  <a:lnTo>
                    <a:pt x="150" y="109"/>
                  </a:lnTo>
                  <a:lnTo>
                    <a:pt x="153" y="97"/>
                  </a:lnTo>
                  <a:lnTo>
                    <a:pt x="158" y="86"/>
                  </a:lnTo>
                  <a:lnTo>
                    <a:pt x="160" y="77"/>
                  </a:lnTo>
                  <a:lnTo>
                    <a:pt x="164" y="70"/>
                  </a:lnTo>
                  <a:lnTo>
                    <a:pt x="166" y="65"/>
                  </a:lnTo>
                  <a:lnTo>
                    <a:pt x="169" y="62"/>
                  </a:lnTo>
                  <a:lnTo>
                    <a:pt x="171" y="60"/>
                  </a:lnTo>
                  <a:lnTo>
                    <a:pt x="173" y="60"/>
                  </a:lnTo>
                  <a:lnTo>
                    <a:pt x="177" y="61"/>
                  </a:lnTo>
                  <a:lnTo>
                    <a:pt x="180" y="64"/>
                  </a:lnTo>
                  <a:lnTo>
                    <a:pt x="185" y="69"/>
                  </a:lnTo>
                  <a:lnTo>
                    <a:pt x="191" y="74"/>
                  </a:lnTo>
                  <a:lnTo>
                    <a:pt x="198" y="82"/>
                  </a:lnTo>
                  <a:lnTo>
                    <a:pt x="206" y="90"/>
                  </a:lnTo>
                  <a:lnTo>
                    <a:pt x="216" y="100"/>
                  </a:lnTo>
                  <a:lnTo>
                    <a:pt x="227" y="96"/>
                  </a:lnTo>
                  <a:lnTo>
                    <a:pt x="238" y="93"/>
                  </a:lnTo>
                  <a:lnTo>
                    <a:pt x="246" y="90"/>
                  </a:lnTo>
                  <a:lnTo>
                    <a:pt x="252" y="88"/>
                  </a:lnTo>
                  <a:lnTo>
                    <a:pt x="258" y="86"/>
                  </a:lnTo>
                  <a:lnTo>
                    <a:pt x="261" y="85"/>
                  </a:lnTo>
                  <a:lnTo>
                    <a:pt x="268" y="81"/>
                  </a:lnTo>
                  <a:lnTo>
                    <a:pt x="272" y="79"/>
                  </a:lnTo>
                  <a:lnTo>
                    <a:pt x="275" y="76"/>
                  </a:lnTo>
                  <a:lnTo>
                    <a:pt x="280" y="72"/>
                  </a:lnTo>
                  <a:lnTo>
                    <a:pt x="285" y="67"/>
                  </a:lnTo>
                  <a:lnTo>
                    <a:pt x="290" y="62"/>
                  </a:lnTo>
                  <a:lnTo>
                    <a:pt x="299" y="54"/>
                  </a:lnTo>
                  <a:lnTo>
                    <a:pt x="308" y="46"/>
                  </a:lnTo>
                  <a:lnTo>
                    <a:pt x="320" y="36"/>
                  </a:lnTo>
                  <a:lnTo>
                    <a:pt x="322" y="29"/>
                  </a:lnTo>
                  <a:lnTo>
                    <a:pt x="324" y="22"/>
                  </a:lnTo>
                  <a:lnTo>
                    <a:pt x="326" y="18"/>
                  </a:lnTo>
                  <a:lnTo>
                    <a:pt x="327" y="15"/>
                  </a:lnTo>
                  <a:lnTo>
                    <a:pt x="327" y="13"/>
                  </a:lnTo>
                  <a:lnTo>
                    <a:pt x="328" y="12"/>
                  </a:lnTo>
                  <a:lnTo>
                    <a:pt x="329" y="13"/>
                  </a:lnTo>
                  <a:lnTo>
                    <a:pt x="330" y="14"/>
                  </a:lnTo>
                  <a:lnTo>
                    <a:pt x="331" y="17"/>
                  </a:lnTo>
                  <a:lnTo>
                    <a:pt x="335" y="23"/>
                  </a:lnTo>
                  <a:lnTo>
                    <a:pt x="342" y="29"/>
                  </a:lnTo>
                  <a:lnTo>
                    <a:pt x="347" y="32"/>
                  </a:lnTo>
                  <a:lnTo>
                    <a:pt x="353" y="36"/>
                  </a:lnTo>
                  <a:lnTo>
                    <a:pt x="362" y="40"/>
                  </a:lnTo>
                  <a:lnTo>
                    <a:pt x="374" y="44"/>
                  </a:lnTo>
                  <a:lnTo>
                    <a:pt x="397" y="52"/>
                  </a:lnTo>
                  <a:lnTo>
                    <a:pt x="408" y="55"/>
                  </a:lnTo>
                  <a:lnTo>
                    <a:pt x="416" y="58"/>
                  </a:lnTo>
                  <a:lnTo>
                    <a:pt x="422" y="60"/>
                  </a:lnTo>
                  <a:lnTo>
                    <a:pt x="424" y="60"/>
                  </a:lnTo>
                  <a:lnTo>
                    <a:pt x="423" y="67"/>
                  </a:lnTo>
                  <a:lnTo>
                    <a:pt x="422" y="74"/>
                  </a:lnTo>
                  <a:lnTo>
                    <a:pt x="420" y="89"/>
                  </a:lnTo>
                  <a:lnTo>
                    <a:pt x="419" y="96"/>
                  </a:lnTo>
                  <a:lnTo>
                    <a:pt x="417" y="102"/>
                  </a:lnTo>
                  <a:lnTo>
                    <a:pt x="413" y="106"/>
                  </a:lnTo>
                  <a:lnTo>
                    <a:pt x="408" y="108"/>
                  </a:lnTo>
                  <a:lnTo>
                    <a:pt x="405" y="108"/>
                  </a:lnTo>
                  <a:lnTo>
                    <a:pt x="402" y="107"/>
                  </a:lnTo>
                  <a:lnTo>
                    <a:pt x="397" y="105"/>
                  </a:lnTo>
                  <a:lnTo>
                    <a:pt x="394" y="100"/>
                  </a:lnTo>
                  <a:lnTo>
                    <a:pt x="390" y="94"/>
                  </a:lnTo>
                  <a:lnTo>
                    <a:pt x="386" y="87"/>
                  </a:lnTo>
                  <a:lnTo>
                    <a:pt x="383" y="80"/>
                  </a:lnTo>
                  <a:lnTo>
                    <a:pt x="379" y="74"/>
                  </a:lnTo>
                  <a:lnTo>
                    <a:pt x="376" y="68"/>
                  </a:lnTo>
                  <a:lnTo>
                    <a:pt x="370" y="62"/>
                  </a:lnTo>
                  <a:lnTo>
                    <a:pt x="364" y="56"/>
                  </a:lnTo>
                  <a:lnTo>
                    <a:pt x="353" y="44"/>
                  </a:lnTo>
                  <a:lnTo>
                    <a:pt x="368" y="41"/>
                  </a:lnTo>
                  <a:lnTo>
                    <a:pt x="382" y="40"/>
                  </a:lnTo>
                  <a:lnTo>
                    <a:pt x="396" y="41"/>
                  </a:lnTo>
                  <a:lnTo>
                    <a:pt x="409" y="43"/>
                  </a:lnTo>
                  <a:lnTo>
                    <a:pt x="422" y="46"/>
                  </a:lnTo>
                  <a:lnTo>
                    <a:pt x="436" y="51"/>
                  </a:lnTo>
                  <a:lnTo>
                    <a:pt x="464" y="60"/>
                  </a:lnTo>
                  <a:lnTo>
                    <a:pt x="467" y="73"/>
                  </a:lnTo>
                  <a:lnTo>
                    <a:pt x="470" y="85"/>
                  </a:lnTo>
                  <a:lnTo>
                    <a:pt x="474" y="97"/>
                  </a:lnTo>
                  <a:lnTo>
                    <a:pt x="480" y="108"/>
                  </a:lnTo>
                  <a:lnTo>
                    <a:pt x="485" y="113"/>
                  </a:lnTo>
                  <a:lnTo>
                    <a:pt x="488" y="116"/>
                  </a:lnTo>
                  <a:lnTo>
                    <a:pt x="492" y="117"/>
                  </a:lnTo>
                  <a:lnTo>
                    <a:pt x="495" y="118"/>
                  </a:lnTo>
                  <a:lnTo>
                    <a:pt x="499" y="118"/>
                  </a:lnTo>
                  <a:lnTo>
                    <a:pt x="501" y="118"/>
                  </a:lnTo>
                  <a:lnTo>
                    <a:pt x="504" y="116"/>
                  </a:lnTo>
                  <a:lnTo>
                    <a:pt x="507" y="111"/>
                  </a:lnTo>
                  <a:lnTo>
                    <a:pt x="509" y="106"/>
                  </a:lnTo>
                  <a:lnTo>
                    <a:pt x="511" y="93"/>
                  </a:lnTo>
                  <a:lnTo>
                    <a:pt x="511" y="80"/>
                  </a:lnTo>
                  <a:lnTo>
                    <a:pt x="512" y="68"/>
                  </a:lnTo>
                  <a:lnTo>
                    <a:pt x="511" y="60"/>
                  </a:lnTo>
                  <a:lnTo>
                    <a:pt x="509" y="51"/>
                  </a:lnTo>
                  <a:lnTo>
                    <a:pt x="508" y="33"/>
                  </a:lnTo>
                  <a:lnTo>
                    <a:pt x="507" y="25"/>
                  </a:lnTo>
                  <a:lnTo>
                    <a:pt x="505" y="17"/>
                  </a:lnTo>
                  <a:lnTo>
                    <a:pt x="501" y="10"/>
                  </a:lnTo>
                  <a:lnTo>
                    <a:pt x="495" y="4"/>
                  </a:lnTo>
                  <a:lnTo>
                    <a:pt x="491" y="1"/>
                  </a:lnTo>
                  <a:lnTo>
                    <a:pt x="487" y="0"/>
                  </a:lnTo>
                  <a:lnTo>
                    <a:pt x="483" y="0"/>
                  </a:lnTo>
                  <a:lnTo>
                    <a:pt x="478" y="0"/>
                  </a:lnTo>
                  <a:lnTo>
                    <a:pt x="474" y="2"/>
                  </a:lnTo>
                  <a:lnTo>
                    <a:pt x="470" y="5"/>
                  </a:lnTo>
                  <a:lnTo>
                    <a:pt x="466" y="9"/>
                  </a:lnTo>
                  <a:lnTo>
                    <a:pt x="461" y="12"/>
                  </a:lnTo>
                  <a:lnTo>
                    <a:pt x="454" y="21"/>
                  </a:lnTo>
                  <a:lnTo>
                    <a:pt x="449" y="31"/>
                  </a:lnTo>
                  <a:lnTo>
                    <a:pt x="444" y="39"/>
                  </a:lnTo>
                  <a:lnTo>
                    <a:pt x="442" y="42"/>
                  </a:lnTo>
                  <a:lnTo>
                    <a:pt x="440" y="44"/>
                  </a:lnTo>
                  <a:lnTo>
                    <a:pt x="457" y="47"/>
                  </a:lnTo>
                  <a:lnTo>
                    <a:pt x="473" y="49"/>
                  </a:lnTo>
                  <a:lnTo>
                    <a:pt x="490" y="52"/>
                  </a:lnTo>
                  <a:lnTo>
                    <a:pt x="505" y="54"/>
                  </a:lnTo>
                  <a:lnTo>
                    <a:pt x="520" y="56"/>
                  </a:lnTo>
                  <a:lnTo>
                    <a:pt x="535" y="56"/>
                  </a:lnTo>
                  <a:lnTo>
                    <a:pt x="552" y="55"/>
                  </a:lnTo>
                  <a:lnTo>
                    <a:pt x="568" y="52"/>
                  </a:lnTo>
                  <a:lnTo>
                    <a:pt x="570" y="59"/>
                  </a:lnTo>
                  <a:lnTo>
                    <a:pt x="572" y="65"/>
                  </a:lnTo>
                  <a:lnTo>
                    <a:pt x="574" y="77"/>
                  </a:lnTo>
                  <a:lnTo>
                    <a:pt x="576" y="86"/>
                  </a:lnTo>
                  <a:lnTo>
                    <a:pt x="579" y="93"/>
                  </a:lnTo>
                  <a:lnTo>
                    <a:pt x="580" y="99"/>
                  </a:lnTo>
                  <a:lnTo>
                    <a:pt x="581" y="104"/>
                  </a:lnTo>
                  <a:lnTo>
                    <a:pt x="582" y="108"/>
                  </a:lnTo>
                  <a:lnTo>
                    <a:pt x="583" y="112"/>
                  </a:lnTo>
                  <a:lnTo>
                    <a:pt x="584" y="119"/>
                  </a:lnTo>
                  <a:lnTo>
                    <a:pt x="584" y="123"/>
                  </a:lnTo>
                  <a:lnTo>
                    <a:pt x="586" y="128"/>
                  </a:lnTo>
                  <a:lnTo>
                    <a:pt x="587" y="135"/>
                  </a:lnTo>
                  <a:lnTo>
                    <a:pt x="588" y="142"/>
                  </a:lnTo>
                  <a:lnTo>
                    <a:pt x="589" y="152"/>
                  </a:lnTo>
                  <a:lnTo>
                    <a:pt x="591" y="164"/>
                  </a:lnTo>
                  <a:lnTo>
                    <a:pt x="601" y="152"/>
                  </a:lnTo>
                  <a:lnTo>
                    <a:pt x="604" y="146"/>
                  </a:lnTo>
                  <a:lnTo>
                    <a:pt x="608" y="140"/>
                  </a:lnTo>
                  <a:lnTo>
                    <a:pt x="609" y="137"/>
                  </a:lnTo>
                  <a:lnTo>
                    <a:pt x="610" y="132"/>
                  </a:lnTo>
                  <a:lnTo>
                    <a:pt x="611" y="127"/>
                  </a:lnTo>
                  <a:lnTo>
                    <a:pt x="613" y="122"/>
                  </a:lnTo>
                  <a:lnTo>
                    <a:pt x="614" y="118"/>
                  </a:lnTo>
                  <a:lnTo>
                    <a:pt x="614" y="115"/>
                  </a:lnTo>
                  <a:lnTo>
                    <a:pt x="615" y="115"/>
                  </a:lnTo>
                  <a:lnTo>
                    <a:pt x="616" y="115"/>
                  </a:lnTo>
                  <a:lnTo>
                    <a:pt x="616" y="116"/>
                  </a:lnTo>
                  <a:lnTo>
                    <a:pt x="621" y="129"/>
                  </a:lnTo>
                  <a:lnTo>
                    <a:pt x="622" y="143"/>
                  </a:lnTo>
                  <a:lnTo>
                    <a:pt x="623" y="158"/>
                  </a:lnTo>
                  <a:lnTo>
                    <a:pt x="624" y="172"/>
                  </a:lnTo>
                  <a:lnTo>
                    <a:pt x="631" y="214"/>
                  </a:lnTo>
                  <a:lnTo>
                    <a:pt x="639" y="256"/>
                  </a:lnTo>
                  <a:lnTo>
                    <a:pt x="648" y="298"/>
                  </a:lnTo>
                  <a:lnTo>
                    <a:pt x="656" y="340"/>
                  </a:lnTo>
                  <a:lnTo>
                    <a:pt x="664" y="339"/>
                  </a:lnTo>
                  <a:lnTo>
                    <a:pt x="673" y="338"/>
                  </a:lnTo>
                  <a:lnTo>
                    <a:pt x="691" y="336"/>
                  </a:lnTo>
                  <a:lnTo>
                    <a:pt x="699" y="335"/>
                  </a:lnTo>
                  <a:lnTo>
                    <a:pt x="707" y="333"/>
                  </a:lnTo>
                  <a:lnTo>
                    <a:pt x="714" y="329"/>
                  </a:lnTo>
                  <a:lnTo>
                    <a:pt x="720" y="324"/>
                  </a:lnTo>
                  <a:lnTo>
                    <a:pt x="723" y="321"/>
                  </a:lnTo>
                  <a:lnTo>
                    <a:pt x="724" y="318"/>
                  </a:lnTo>
                  <a:lnTo>
                    <a:pt x="725" y="310"/>
                  </a:lnTo>
                  <a:lnTo>
                    <a:pt x="725" y="301"/>
                  </a:lnTo>
                  <a:lnTo>
                    <a:pt x="724" y="292"/>
                  </a:lnTo>
                  <a:lnTo>
                    <a:pt x="723" y="283"/>
                  </a:lnTo>
                  <a:lnTo>
                    <a:pt x="720" y="280"/>
                  </a:lnTo>
                  <a:lnTo>
                    <a:pt x="719" y="277"/>
                  </a:lnTo>
                  <a:lnTo>
                    <a:pt x="718" y="276"/>
                  </a:lnTo>
                  <a:lnTo>
                    <a:pt x="716" y="275"/>
                  </a:lnTo>
                  <a:lnTo>
                    <a:pt x="714" y="275"/>
                  </a:lnTo>
                  <a:lnTo>
                    <a:pt x="712" y="276"/>
                  </a:lnTo>
                  <a:lnTo>
                    <a:pt x="707" y="283"/>
                  </a:lnTo>
                  <a:lnTo>
                    <a:pt x="705" y="290"/>
                  </a:lnTo>
                  <a:lnTo>
                    <a:pt x="704" y="298"/>
                  </a:lnTo>
                  <a:lnTo>
                    <a:pt x="704" y="306"/>
                  </a:lnTo>
                  <a:lnTo>
                    <a:pt x="705" y="323"/>
                  </a:lnTo>
                  <a:lnTo>
                    <a:pt x="705" y="332"/>
                  </a:lnTo>
                  <a:lnTo>
                    <a:pt x="704" y="340"/>
                  </a:lnTo>
                  <a:lnTo>
                    <a:pt x="704" y="318"/>
                  </a:lnTo>
                  <a:lnTo>
                    <a:pt x="704" y="295"/>
                  </a:lnTo>
                  <a:lnTo>
                    <a:pt x="704" y="284"/>
                  </a:lnTo>
                  <a:lnTo>
                    <a:pt x="703" y="273"/>
                  </a:lnTo>
                  <a:lnTo>
                    <a:pt x="700" y="263"/>
                  </a:lnTo>
                  <a:lnTo>
                    <a:pt x="696" y="252"/>
                  </a:lnTo>
                  <a:lnTo>
                    <a:pt x="695" y="251"/>
                  </a:lnTo>
                  <a:lnTo>
                    <a:pt x="693" y="250"/>
                  </a:lnTo>
                  <a:lnTo>
                    <a:pt x="691" y="250"/>
                  </a:lnTo>
                  <a:lnTo>
                    <a:pt x="690" y="251"/>
                  </a:lnTo>
                  <a:lnTo>
                    <a:pt x="686" y="254"/>
                  </a:lnTo>
                  <a:lnTo>
                    <a:pt x="682" y="258"/>
                  </a:lnTo>
                  <a:lnTo>
                    <a:pt x="677" y="263"/>
                  </a:lnTo>
                  <a:lnTo>
                    <a:pt x="672" y="266"/>
                  </a:lnTo>
                  <a:lnTo>
                    <a:pt x="669" y="268"/>
                  </a:lnTo>
                  <a:lnTo>
                    <a:pt x="666" y="268"/>
                  </a:lnTo>
                  <a:lnTo>
                    <a:pt x="664" y="268"/>
                  </a:lnTo>
                  <a:lnTo>
                    <a:pt x="659" y="265"/>
                  </a:lnTo>
                  <a:lnTo>
                    <a:pt x="657" y="261"/>
                  </a:lnTo>
                  <a:lnTo>
                    <a:pt x="655" y="256"/>
                  </a:lnTo>
                  <a:lnTo>
                    <a:pt x="654" y="251"/>
                  </a:lnTo>
                  <a:lnTo>
                    <a:pt x="651" y="239"/>
                  </a:lnTo>
                  <a:lnTo>
                    <a:pt x="650" y="233"/>
                  </a:lnTo>
                  <a:lnTo>
                    <a:pt x="648" y="228"/>
                  </a:lnTo>
                  <a:lnTo>
                    <a:pt x="652" y="260"/>
                  </a:lnTo>
                  <a:lnTo>
                    <a:pt x="656" y="292"/>
                  </a:lnTo>
                  <a:lnTo>
                    <a:pt x="658" y="307"/>
                  </a:lnTo>
                  <a:lnTo>
                    <a:pt x="659" y="320"/>
                  </a:lnTo>
                  <a:lnTo>
                    <a:pt x="659" y="332"/>
                  </a:lnTo>
                  <a:lnTo>
                    <a:pt x="661" y="341"/>
                  </a:lnTo>
                  <a:lnTo>
                    <a:pt x="661" y="350"/>
                  </a:lnTo>
                  <a:lnTo>
                    <a:pt x="662" y="356"/>
                  </a:lnTo>
                  <a:lnTo>
                    <a:pt x="662" y="361"/>
                  </a:lnTo>
                  <a:lnTo>
                    <a:pt x="663" y="363"/>
                  </a:lnTo>
                  <a:lnTo>
                    <a:pt x="663" y="365"/>
                  </a:lnTo>
                  <a:lnTo>
                    <a:pt x="664" y="364"/>
                  </a:lnTo>
                  <a:lnTo>
                    <a:pt x="665" y="361"/>
                  </a:lnTo>
                  <a:lnTo>
                    <a:pt x="668" y="358"/>
                  </a:lnTo>
                  <a:lnTo>
                    <a:pt x="670" y="352"/>
                  </a:lnTo>
                  <a:lnTo>
                    <a:pt x="672" y="344"/>
                  </a:lnTo>
                  <a:lnTo>
                    <a:pt x="676" y="335"/>
                  </a:lnTo>
                  <a:lnTo>
                    <a:pt x="680" y="324"/>
                  </a:lnTo>
                  <a:lnTo>
                    <a:pt x="677" y="305"/>
                  </a:lnTo>
                  <a:lnTo>
                    <a:pt x="676" y="286"/>
                  </a:lnTo>
                  <a:lnTo>
                    <a:pt x="676" y="266"/>
                  </a:lnTo>
                  <a:lnTo>
                    <a:pt x="676" y="246"/>
                  </a:lnTo>
                  <a:lnTo>
                    <a:pt x="676" y="227"/>
                  </a:lnTo>
                  <a:lnTo>
                    <a:pt x="675" y="208"/>
                  </a:lnTo>
                  <a:lnTo>
                    <a:pt x="671" y="190"/>
                  </a:lnTo>
                  <a:lnTo>
                    <a:pt x="664" y="172"/>
                  </a:lnTo>
                  <a:lnTo>
                    <a:pt x="663" y="170"/>
                  </a:lnTo>
                  <a:lnTo>
                    <a:pt x="661" y="168"/>
                  </a:lnTo>
                  <a:lnTo>
                    <a:pt x="658" y="168"/>
                  </a:lnTo>
                  <a:lnTo>
                    <a:pt x="656" y="168"/>
                  </a:lnTo>
                  <a:lnTo>
                    <a:pt x="650" y="170"/>
                  </a:lnTo>
                  <a:lnTo>
                    <a:pt x="643" y="173"/>
                  </a:lnTo>
                  <a:lnTo>
                    <a:pt x="636" y="177"/>
                  </a:lnTo>
                  <a:lnTo>
                    <a:pt x="629" y="182"/>
                  </a:lnTo>
                  <a:lnTo>
                    <a:pt x="623" y="186"/>
                  </a:lnTo>
                  <a:lnTo>
                    <a:pt x="616" y="188"/>
                  </a:lnTo>
                  <a:lnTo>
                    <a:pt x="616" y="186"/>
                  </a:lnTo>
                  <a:lnTo>
                    <a:pt x="615" y="182"/>
                  </a:lnTo>
                  <a:lnTo>
                    <a:pt x="615" y="178"/>
                  </a:lnTo>
                  <a:lnTo>
                    <a:pt x="614" y="172"/>
                  </a:lnTo>
                  <a:lnTo>
                    <a:pt x="613" y="166"/>
                  </a:lnTo>
                  <a:lnTo>
                    <a:pt x="611" y="159"/>
                  </a:lnTo>
                  <a:lnTo>
                    <a:pt x="609" y="144"/>
                  </a:lnTo>
                  <a:lnTo>
                    <a:pt x="606" y="129"/>
                  </a:lnTo>
                  <a:lnTo>
                    <a:pt x="603" y="122"/>
                  </a:lnTo>
                  <a:lnTo>
                    <a:pt x="601" y="115"/>
                  </a:lnTo>
                  <a:lnTo>
                    <a:pt x="598" y="110"/>
                  </a:lnTo>
                  <a:lnTo>
                    <a:pt x="596" y="106"/>
                  </a:lnTo>
                  <a:lnTo>
                    <a:pt x="594" y="102"/>
                  </a:lnTo>
                  <a:lnTo>
                    <a:pt x="591" y="100"/>
                  </a:lnTo>
                  <a:lnTo>
                    <a:pt x="588" y="98"/>
                  </a:lnTo>
                  <a:lnTo>
                    <a:pt x="584" y="98"/>
                  </a:lnTo>
                  <a:lnTo>
                    <a:pt x="581" y="98"/>
                  </a:lnTo>
                  <a:lnTo>
                    <a:pt x="579" y="99"/>
                  </a:lnTo>
                  <a:lnTo>
                    <a:pt x="572" y="102"/>
                  </a:lnTo>
                  <a:lnTo>
                    <a:pt x="565" y="106"/>
                  </a:lnTo>
                  <a:lnTo>
                    <a:pt x="557" y="111"/>
                  </a:lnTo>
                  <a:lnTo>
                    <a:pt x="550" y="117"/>
                  </a:lnTo>
                  <a:lnTo>
                    <a:pt x="543" y="121"/>
                  </a:lnTo>
                  <a:lnTo>
                    <a:pt x="536" y="124"/>
                  </a:lnTo>
                  <a:lnTo>
                    <a:pt x="533" y="132"/>
                  </a:lnTo>
                  <a:lnTo>
                    <a:pt x="529" y="139"/>
                  </a:lnTo>
                  <a:lnTo>
                    <a:pt x="526" y="146"/>
                  </a:lnTo>
                  <a:lnTo>
                    <a:pt x="524" y="151"/>
                  </a:lnTo>
                  <a:lnTo>
                    <a:pt x="519" y="160"/>
                  </a:lnTo>
                  <a:lnTo>
                    <a:pt x="516" y="168"/>
                  </a:lnTo>
                  <a:lnTo>
                    <a:pt x="514" y="173"/>
                  </a:lnTo>
                  <a:lnTo>
                    <a:pt x="513" y="176"/>
                  </a:lnTo>
                  <a:lnTo>
                    <a:pt x="512" y="177"/>
                  </a:lnTo>
                  <a:lnTo>
                    <a:pt x="512" y="175"/>
                  </a:lnTo>
                  <a:lnTo>
                    <a:pt x="512" y="172"/>
                  </a:lnTo>
                  <a:lnTo>
                    <a:pt x="512" y="168"/>
                  </a:lnTo>
                  <a:lnTo>
                    <a:pt x="512" y="163"/>
                  </a:lnTo>
                  <a:lnTo>
                    <a:pt x="509" y="152"/>
                  </a:lnTo>
                  <a:lnTo>
                    <a:pt x="507" y="146"/>
                  </a:lnTo>
                  <a:lnTo>
                    <a:pt x="504" y="140"/>
                  </a:lnTo>
                  <a:lnTo>
                    <a:pt x="499" y="135"/>
                  </a:lnTo>
                  <a:lnTo>
                    <a:pt x="493" y="131"/>
                  </a:lnTo>
                  <a:lnTo>
                    <a:pt x="480" y="124"/>
                  </a:lnTo>
                  <a:lnTo>
                    <a:pt x="478" y="118"/>
                  </a:lnTo>
                  <a:lnTo>
                    <a:pt x="477" y="111"/>
                  </a:lnTo>
                  <a:lnTo>
                    <a:pt x="476" y="105"/>
                  </a:lnTo>
                  <a:lnTo>
                    <a:pt x="472" y="100"/>
                  </a:lnTo>
                  <a:lnTo>
                    <a:pt x="470" y="98"/>
                  </a:lnTo>
                  <a:lnTo>
                    <a:pt x="466" y="97"/>
                  </a:lnTo>
                  <a:lnTo>
                    <a:pt x="459" y="96"/>
                  </a:lnTo>
                  <a:lnTo>
                    <a:pt x="453" y="95"/>
                  </a:lnTo>
                  <a:lnTo>
                    <a:pt x="451" y="94"/>
                  </a:lnTo>
                  <a:lnTo>
                    <a:pt x="449" y="92"/>
                  </a:lnTo>
                  <a:lnTo>
                    <a:pt x="446" y="85"/>
                  </a:lnTo>
                  <a:lnTo>
                    <a:pt x="446" y="77"/>
                  </a:lnTo>
                  <a:lnTo>
                    <a:pt x="447" y="69"/>
                  </a:lnTo>
                  <a:lnTo>
                    <a:pt x="449" y="6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17" name="Group 135"/>
            <p:cNvGrpSpPr>
              <a:grpSpLocks/>
            </p:cNvGrpSpPr>
            <p:nvPr/>
          </p:nvGrpSpPr>
          <p:grpSpPr bwMode="auto">
            <a:xfrm>
              <a:off x="337" y="288"/>
              <a:ext cx="336" cy="321"/>
              <a:chOff x="337" y="288"/>
              <a:chExt cx="336" cy="321"/>
            </a:xfrm>
          </p:grpSpPr>
          <p:grpSp>
            <p:nvGrpSpPr>
              <p:cNvPr id="8222" name="Group 136"/>
              <p:cNvGrpSpPr>
                <a:grpSpLocks/>
              </p:cNvGrpSpPr>
              <p:nvPr/>
            </p:nvGrpSpPr>
            <p:grpSpPr bwMode="auto">
              <a:xfrm>
                <a:off x="337" y="305"/>
                <a:ext cx="238" cy="287"/>
                <a:chOff x="337" y="305"/>
                <a:chExt cx="238" cy="287"/>
              </a:xfrm>
            </p:grpSpPr>
            <p:sp>
              <p:nvSpPr>
                <p:cNvPr id="8227" name="Line 137"/>
                <p:cNvSpPr>
                  <a:spLocks noChangeShapeType="1"/>
                </p:cNvSpPr>
                <p:nvPr/>
              </p:nvSpPr>
              <p:spPr bwMode="auto">
                <a:xfrm>
                  <a:off x="432" y="352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8" name="Line 138"/>
                <p:cNvSpPr>
                  <a:spLocks noChangeShapeType="1"/>
                </p:cNvSpPr>
                <p:nvPr/>
              </p:nvSpPr>
              <p:spPr bwMode="auto">
                <a:xfrm>
                  <a:off x="384" y="592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9" name="Oval 139"/>
                <p:cNvSpPr>
                  <a:spLocks noChangeArrowheads="1"/>
                </p:cNvSpPr>
                <p:nvPr/>
              </p:nvSpPr>
              <p:spPr bwMode="auto">
                <a:xfrm>
                  <a:off x="337" y="305"/>
                  <a:ext cx="94" cy="14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30" name="Oval 140"/>
                <p:cNvSpPr>
                  <a:spLocks noChangeArrowheads="1"/>
                </p:cNvSpPr>
                <p:nvPr/>
              </p:nvSpPr>
              <p:spPr bwMode="auto">
                <a:xfrm>
                  <a:off x="481" y="305"/>
                  <a:ext cx="94" cy="14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sp>
            <p:nvSpPr>
              <p:cNvPr id="8223" name="Freeform 141"/>
              <p:cNvSpPr>
                <a:spLocks/>
              </p:cNvSpPr>
              <p:nvPr/>
            </p:nvSpPr>
            <p:spPr bwMode="auto">
              <a:xfrm>
                <a:off x="360" y="464"/>
                <a:ext cx="282" cy="145"/>
              </a:xfrm>
              <a:custGeom>
                <a:avLst/>
                <a:gdLst>
                  <a:gd name="T0" fmla="*/ 8 w 282"/>
                  <a:gd name="T1" fmla="*/ 0 h 145"/>
                  <a:gd name="T2" fmla="*/ 9 w 282"/>
                  <a:gd name="T3" fmla="*/ 11 h 145"/>
                  <a:gd name="T4" fmla="*/ 9 w 282"/>
                  <a:gd name="T5" fmla="*/ 22 h 145"/>
                  <a:gd name="T6" fmla="*/ 10 w 282"/>
                  <a:gd name="T7" fmla="*/ 44 h 145"/>
                  <a:gd name="T8" fmla="*/ 10 w 282"/>
                  <a:gd name="T9" fmla="*/ 55 h 145"/>
                  <a:gd name="T10" fmla="*/ 11 w 282"/>
                  <a:gd name="T11" fmla="*/ 67 h 145"/>
                  <a:gd name="T12" fmla="*/ 13 w 282"/>
                  <a:gd name="T13" fmla="*/ 77 h 145"/>
                  <a:gd name="T14" fmla="*/ 16 w 282"/>
                  <a:gd name="T15" fmla="*/ 88 h 145"/>
                  <a:gd name="T16" fmla="*/ 18 w 282"/>
                  <a:gd name="T17" fmla="*/ 91 h 145"/>
                  <a:gd name="T18" fmla="*/ 21 w 282"/>
                  <a:gd name="T19" fmla="*/ 94 h 145"/>
                  <a:gd name="T20" fmla="*/ 26 w 282"/>
                  <a:gd name="T21" fmla="*/ 98 h 145"/>
                  <a:gd name="T22" fmla="*/ 32 w 282"/>
                  <a:gd name="T23" fmla="*/ 102 h 145"/>
                  <a:gd name="T24" fmla="*/ 39 w 282"/>
                  <a:gd name="T25" fmla="*/ 106 h 145"/>
                  <a:gd name="T26" fmla="*/ 47 w 282"/>
                  <a:gd name="T27" fmla="*/ 110 h 145"/>
                  <a:gd name="T28" fmla="*/ 55 w 282"/>
                  <a:gd name="T29" fmla="*/ 115 h 145"/>
                  <a:gd name="T30" fmla="*/ 63 w 282"/>
                  <a:gd name="T31" fmla="*/ 119 h 145"/>
                  <a:gd name="T32" fmla="*/ 72 w 282"/>
                  <a:gd name="T33" fmla="*/ 123 h 145"/>
                  <a:gd name="T34" fmla="*/ 81 w 282"/>
                  <a:gd name="T35" fmla="*/ 127 h 145"/>
                  <a:gd name="T36" fmla="*/ 89 w 282"/>
                  <a:gd name="T37" fmla="*/ 131 h 145"/>
                  <a:gd name="T38" fmla="*/ 97 w 282"/>
                  <a:gd name="T39" fmla="*/ 135 h 145"/>
                  <a:gd name="T40" fmla="*/ 104 w 282"/>
                  <a:gd name="T41" fmla="*/ 138 h 145"/>
                  <a:gd name="T42" fmla="*/ 111 w 282"/>
                  <a:gd name="T43" fmla="*/ 141 h 145"/>
                  <a:gd name="T44" fmla="*/ 116 w 282"/>
                  <a:gd name="T45" fmla="*/ 143 h 145"/>
                  <a:gd name="T46" fmla="*/ 120 w 282"/>
                  <a:gd name="T47" fmla="*/ 144 h 145"/>
                  <a:gd name="T48" fmla="*/ 137 w 282"/>
                  <a:gd name="T49" fmla="*/ 142 h 145"/>
                  <a:gd name="T50" fmla="*/ 154 w 282"/>
                  <a:gd name="T51" fmla="*/ 141 h 145"/>
                  <a:gd name="T52" fmla="*/ 188 w 282"/>
                  <a:gd name="T53" fmla="*/ 138 h 145"/>
                  <a:gd name="T54" fmla="*/ 205 w 282"/>
                  <a:gd name="T55" fmla="*/ 136 h 145"/>
                  <a:gd name="T56" fmla="*/ 222 w 282"/>
                  <a:gd name="T57" fmla="*/ 134 h 145"/>
                  <a:gd name="T58" fmla="*/ 239 w 282"/>
                  <a:gd name="T59" fmla="*/ 131 h 145"/>
                  <a:gd name="T60" fmla="*/ 256 w 282"/>
                  <a:gd name="T61" fmla="*/ 128 h 145"/>
                  <a:gd name="T62" fmla="*/ 259 w 282"/>
                  <a:gd name="T63" fmla="*/ 127 h 145"/>
                  <a:gd name="T64" fmla="*/ 263 w 282"/>
                  <a:gd name="T65" fmla="*/ 126 h 145"/>
                  <a:gd name="T66" fmla="*/ 267 w 282"/>
                  <a:gd name="T67" fmla="*/ 125 h 145"/>
                  <a:gd name="T68" fmla="*/ 270 w 282"/>
                  <a:gd name="T69" fmla="*/ 123 h 145"/>
                  <a:gd name="T70" fmla="*/ 273 w 282"/>
                  <a:gd name="T71" fmla="*/ 121 h 145"/>
                  <a:gd name="T72" fmla="*/ 276 w 282"/>
                  <a:gd name="T73" fmla="*/ 118 h 145"/>
                  <a:gd name="T74" fmla="*/ 279 w 282"/>
                  <a:gd name="T75" fmla="*/ 115 h 145"/>
                  <a:gd name="T76" fmla="*/ 280 w 282"/>
                  <a:gd name="T77" fmla="*/ 112 h 145"/>
                  <a:gd name="T78" fmla="*/ 281 w 282"/>
                  <a:gd name="T79" fmla="*/ 107 h 145"/>
                  <a:gd name="T80" fmla="*/ 281 w 282"/>
                  <a:gd name="T81" fmla="*/ 102 h 145"/>
                  <a:gd name="T82" fmla="*/ 280 w 282"/>
                  <a:gd name="T83" fmla="*/ 97 h 145"/>
                  <a:gd name="T84" fmla="*/ 279 w 282"/>
                  <a:gd name="T85" fmla="*/ 92 h 145"/>
                  <a:gd name="T86" fmla="*/ 275 w 282"/>
                  <a:gd name="T87" fmla="*/ 82 h 145"/>
                  <a:gd name="T88" fmla="*/ 273 w 282"/>
                  <a:gd name="T89" fmla="*/ 77 h 145"/>
                  <a:gd name="T90" fmla="*/ 272 w 282"/>
                  <a:gd name="T91" fmla="*/ 72 h 145"/>
                  <a:gd name="T92" fmla="*/ 255 w 282"/>
                  <a:gd name="T93" fmla="*/ 77 h 145"/>
                  <a:gd name="T94" fmla="*/ 238 w 282"/>
                  <a:gd name="T95" fmla="*/ 81 h 145"/>
                  <a:gd name="T96" fmla="*/ 222 w 282"/>
                  <a:gd name="T97" fmla="*/ 85 h 145"/>
                  <a:gd name="T98" fmla="*/ 204 w 282"/>
                  <a:gd name="T99" fmla="*/ 87 h 145"/>
                  <a:gd name="T100" fmla="*/ 187 w 282"/>
                  <a:gd name="T101" fmla="*/ 89 h 145"/>
                  <a:gd name="T102" fmla="*/ 170 w 282"/>
                  <a:gd name="T103" fmla="*/ 90 h 145"/>
                  <a:gd name="T104" fmla="*/ 152 w 282"/>
                  <a:gd name="T105" fmla="*/ 91 h 145"/>
                  <a:gd name="T106" fmla="*/ 135 w 282"/>
                  <a:gd name="T107" fmla="*/ 90 h 145"/>
                  <a:gd name="T108" fmla="*/ 117 w 282"/>
                  <a:gd name="T109" fmla="*/ 89 h 145"/>
                  <a:gd name="T110" fmla="*/ 99 w 282"/>
                  <a:gd name="T111" fmla="*/ 87 h 145"/>
                  <a:gd name="T112" fmla="*/ 83 w 282"/>
                  <a:gd name="T113" fmla="*/ 84 h 145"/>
                  <a:gd name="T114" fmla="*/ 65 w 282"/>
                  <a:gd name="T115" fmla="*/ 80 h 145"/>
                  <a:gd name="T116" fmla="*/ 48 w 282"/>
                  <a:gd name="T117" fmla="*/ 75 h 145"/>
                  <a:gd name="T118" fmla="*/ 32 w 282"/>
                  <a:gd name="T119" fmla="*/ 70 h 145"/>
                  <a:gd name="T120" fmla="*/ 16 w 282"/>
                  <a:gd name="T121" fmla="*/ 63 h 145"/>
                  <a:gd name="T122" fmla="*/ 0 w 282"/>
                  <a:gd name="T123" fmla="*/ 56 h 14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82" h="145">
                    <a:moveTo>
                      <a:pt x="8" y="0"/>
                    </a:moveTo>
                    <a:lnTo>
                      <a:pt x="9" y="11"/>
                    </a:lnTo>
                    <a:lnTo>
                      <a:pt x="9" y="22"/>
                    </a:lnTo>
                    <a:lnTo>
                      <a:pt x="10" y="44"/>
                    </a:lnTo>
                    <a:lnTo>
                      <a:pt x="10" y="55"/>
                    </a:lnTo>
                    <a:lnTo>
                      <a:pt x="11" y="67"/>
                    </a:lnTo>
                    <a:lnTo>
                      <a:pt x="13" y="77"/>
                    </a:lnTo>
                    <a:lnTo>
                      <a:pt x="16" y="88"/>
                    </a:lnTo>
                    <a:lnTo>
                      <a:pt x="18" y="91"/>
                    </a:lnTo>
                    <a:lnTo>
                      <a:pt x="21" y="94"/>
                    </a:lnTo>
                    <a:lnTo>
                      <a:pt x="26" y="98"/>
                    </a:lnTo>
                    <a:lnTo>
                      <a:pt x="32" y="102"/>
                    </a:lnTo>
                    <a:lnTo>
                      <a:pt x="39" y="106"/>
                    </a:lnTo>
                    <a:lnTo>
                      <a:pt x="47" y="110"/>
                    </a:lnTo>
                    <a:lnTo>
                      <a:pt x="55" y="115"/>
                    </a:lnTo>
                    <a:lnTo>
                      <a:pt x="63" y="119"/>
                    </a:lnTo>
                    <a:lnTo>
                      <a:pt x="72" y="123"/>
                    </a:lnTo>
                    <a:lnTo>
                      <a:pt x="81" y="127"/>
                    </a:lnTo>
                    <a:lnTo>
                      <a:pt x="89" y="131"/>
                    </a:lnTo>
                    <a:lnTo>
                      <a:pt x="97" y="135"/>
                    </a:lnTo>
                    <a:lnTo>
                      <a:pt x="104" y="138"/>
                    </a:lnTo>
                    <a:lnTo>
                      <a:pt x="111" y="141"/>
                    </a:lnTo>
                    <a:lnTo>
                      <a:pt x="116" y="143"/>
                    </a:lnTo>
                    <a:lnTo>
                      <a:pt x="120" y="144"/>
                    </a:lnTo>
                    <a:lnTo>
                      <a:pt x="137" y="142"/>
                    </a:lnTo>
                    <a:lnTo>
                      <a:pt x="154" y="141"/>
                    </a:lnTo>
                    <a:lnTo>
                      <a:pt x="188" y="138"/>
                    </a:lnTo>
                    <a:lnTo>
                      <a:pt x="205" y="136"/>
                    </a:lnTo>
                    <a:lnTo>
                      <a:pt x="222" y="134"/>
                    </a:lnTo>
                    <a:lnTo>
                      <a:pt x="239" y="131"/>
                    </a:lnTo>
                    <a:lnTo>
                      <a:pt x="256" y="128"/>
                    </a:lnTo>
                    <a:lnTo>
                      <a:pt x="259" y="127"/>
                    </a:lnTo>
                    <a:lnTo>
                      <a:pt x="263" y="126"/>
                    </a:lnTo>
                    <a:lnTo>
                      <a:pt x="267" y="125"/>
                    </a:lnTo>
                    <a:lnTo>
                      <a:pt x="270" y="123"/>
                    </a:lnTo>
                    <a:lnTo>
                      <a:pt x="273" y="121"/>
                    </a:lnTo>
                    <a:lnTo>
                      <a:pt x="276" y="118"/>
                    </a:lnTo>
                    <a:lnTo>
                      <a:pt x="279" y="115"/>
                    </a:lnTo>
                    <a:lnTo>
                      <a:pt x="280" y="112"/>
                    </a:lnTo>
                    <a:lnTo>
                      <a:pt x="281" y="107"/>
                    </a:lnTo>
                    <a:lnTo>
                      <a:pt x="281" y="102"/>
                    </a:lnTo>
                    <a:lnTo>
                      <a:pt x="280" y="97"/>
                    </a:lnTo>
                    <a:lnTo>
                      <a:pt x="279" y="92"/>
                    </a:lnTo>
                    <a:lnTo>
                      <a:pt x="275" y="82"/>
                    </a:lnTo>
                    <a:lnTo>
                      <a:pt x="273" y="77"/>
                    </a:lnTo>
                    <a:lnTo>
                      <a:pt x="272" y="72"/>
                    </a:lnTo>
                    <a:lnTo>
                      <a:pt x="255" y="77"/>
                    </a:lnTo>
                    <a:lnTo>
                      <a:pt x="238" y="81"/>
                    </a:lnTo>
                    <a:lnTo>
                      <a:pt x="222" y="85"/>
                    </a:lnTo>
                    <a:lnTo>
                      <a:pt x="204" y="87"/>
                    </a:lnTo>
                    <a:lnTo>
                      <a:pt x="187" y="89"/>
                    </a:lnTo>
                    <a:lnTo>
                      <a:pt x="170" y="90"/>
                    </a:lnTo>
                    <a:lnTo>
                      <a:pt x="152" y="91"/>
                    </a:lnTo>
                    <a:lnTo>
                      <a:pt x="135" y="90"/>
                    </a:lnTo>
                    <a:lnTo>
                      <a:pt x="117" y="89"/>
                    </a:lnTo>
                    <a:lnTo>
                      <a:pt x="99" y="87"/>
                    </a:lnTo>
                    <a:lnTo>
                      <a:pt x="83" y="84"/>
                    </a:lnTo>
                    <a:lnTo>
                      <a:pt x="65" y="80"/>
                    </a:lnTo>
                    <a:lnTo>
                      <a:pt x="48" y="75"/>
                    </a:lnTo>
                    <a:lnTo>
                      <a:pt x="32" y="70"/>
                    </a:lnTo>
                    <a:lnTo>
                      <a:pt x="16" y="63"/>
                    </a:lnTo>
                    <a:lnTo>
                      <a:pt x="0" y="56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4" name="Freeform 142"/>
              <p:cNvSpPr>
                <a:spLocks/>
              </p:cNvSpPr>
              <p:nvPr/>
            </p:nvSpPr>
            <p:spPr bwMode="auto">
              <a:xfrm>
                <a:off x="456" y="320"/>
                <a:ext cx="129" cy="170"/>
              </a:xfrm>
              <a:custGeom>
                <a:avLst/>
                <a:gdLst>
                  <a:gd name="T0" fmla="*/ 80 w 129"/>
                  <a:gd name="T1" fmla="*/ 0 h 170"/>
                  <a:gd name="T2" fmla="*/ 87 w 129"/>
                  <a:gd name="T3" fmla="*/ 20 h 170"/>
                  <a:gd name="T4" fmla="*/ 93 w 129"/>
                  <a:gd name="T5" fmla="*/ 40 h 170"/>
                  <a:gd name="T6" fmla="*/ 105 w 129"/>
                  <a:gd name="T7" fmla="*/ 80 h 170"/>
                  <a:gd name="T8" fmla="*/ 117 w 129"/>
                  <a:gd name="T9" fmla="*/ 119 h 170"/>
                  <a:gd name="T10" fmla="*/ 123 w 129"/>
                  <a:gd name="T11" fmla="*/ 140 h 170"/>
                  <a:gd name="T12" fmla="*/ 128 w 129"/>
                  <a:gd name="T13" fmla="*/ 160 h 170"/>
                  <a:gd name="T14" fmla="*/ 126 w 129"/>
                  <a:gd name="T15" fmla="*/ 160 h 170"/>
                  <a:gd name="T16" fmla="*/ 123 w 129"/>
                  <a:gd name="T17" fmla="*/ 161 h 170"/>
                  <a:gd name="T18" fmla="*/ 119 w 129"/>
                  <a:gd name="T19" fmla="*/ 161 h 170"/>
                  <a:gd name="T20" fmla="*/ 115 w 129"/>
                  <a:gd name="T21" fmla="*/ 162 h 170"/>
                  <a:gd name="T22" fmla="*/ 110 w 129"/>
                  <a:gd name="T23" fmla="*/ 163 h 170"/>
                  <a:gd name="T24" fmla="*/ 105 w 129"/>
                  <a:gd name="T25" fmla="*/ 163 h 170"/>
                  <a:gd name="T26" fmla="*/ 98 w 129"/>
                  <a:gd name="T27" fmla="*/ 164 h 170"/>
                  <a:gd name="T28" fmla="*/ 92 w 129"/>
                  <a:gd name="T29" fmla="*/ 165 h 170"/>
                  <a:gd name="T30" fmla="*/ 79 w 129"/>
                  <a:gd name="T31" fmla="*/ 166 h 170"/>
                  <a:gd name="T32" fmla="*/ 65 w 129"/>
                  <a:gd name="T33" fmla="*/ 168 h 170"/>
                  <a:gd name="T34" fmla="*/ 50 w 129"/>
                  <a:gd name="T35" fmla="*/ 169 h 170"/>
                  <a:gd name="T36" fmla="*/ 37 w 129"/>
                  <a:gd name="T37" fmla="*/ 169 h 170"/>
                  <a:gd name="T38" fmla="*/ 31 w 129"/>
                  <a:gd name="T39" fmla="*/ 169 h 170"/>
                  <a:gd name="T40" fmla="*/ 25 w 129"/>
                  <a:gd name="T41" fmla="*/ 169 h 170"/>
                  <a:gd name="T42" fmla="*/ 19 w 129"/>
                  <a:gd name="T43" fmla="*/ 169 h 170"/>
                  <a:gd name="T44" fmla="*/ 14 w 129"/>
                  <a:gd name="T45" fmla="*/ 169 h 170"/>
                  <a:gd name="T46" fmla="*/ 10 w 129"/>
                  <a:gd name="T47" fmla="*/ 168 h 170"/>
                  <a:gd name="T48" fmla="*/ 6 w 129"/>
                  <a:gd name="T49" fmla="*/ 168 h 170"/>
                  <a:gd name="T50" fmla="*/ 3 w 129"/>
                  <a:gd name="T51" fmla="*/ 166 h 170"/>
                  <a:gd name="T52" fmla="*/ 1 w 129"/>
                  <a:gd name="T53" fmla="*/ 165 h 170"/>
                  <a:gd name="T54" fmla="*/ 0 w 129"/>
                  <a:gd name="T55" fmla="*/ 164 h 170"/>
                  <a:gd name="T56" fmla="*/ 0 w 129"/>
                  <a:gd name="T57" fmla="*/ 162 h 170"/>
                  <a:gd name="T58" fmla="*/ 1 w 129"/>
                  <a:gd name="T59" fmla="*/ 160 h 170"/>
                  <a:gd name="T60" fmla="*/ 3 w 129"/>
                  <a:gd name="T61" fmla="*/ 157 h 170"/>
                  <a:gd name="T62" fmla="*/ 4 w 129"/>
                  <a:gd name="T63" fmla="*/ 156 h 170"/>
                  <a:gd name="T64" fmla="*/ 6 w 129"/>
                  <a:gd name="T65" fmla="*/ 155 h 170"/>
                  <a:gd name="T66" fmla="*/ 8 w 129"/>
                  <a:gd name="T67" fmla="*/ 153 h 170"/>
                  <a:gd name="T68" fmla="*/ 11 w 129"/>
                  <a:gd name="T69" fmla="*/ 151 h 170"/>
                  <a:gd name="T70" fmla="*/ 13 w 129"/>
                  <a:gd name="T71" fmla="*/ 150 h 170"/>
                  <a:gd name="T72" fmla="*/ 17 w 129"/>
                  <a:gd name="T73" fmla="*/ 148 h 170"/>
                  <a:gd name="T74" fmla="*/ 20 w 129"/>
                  <a:gd name="T75" fmla="*/ 146 h 170"/>
                  <a:gd name="T76" fmla="*/ 24 w 129"/>
                  <a:gd name="T77" fmla="*/ 144 h 170"/>
                  <a:gd name="T78" fmla="*/ 27 w 129"/>
                  <a:gd name="T79" fmla="*/ 143 h 170"/>
                  <a:gd name="T80" fmla="*/ 30 w 129"/>
                  <a:gd name="T81" fmla="*/ 141 h 170"/>
                  <a:gd name="T82" fmla="*/ 36 w 129"/>
                  <a:gd name="T83" fmla="*/ 140 h 170"/>
                  <a:gd name="T84" fmla="*/ 42 w 129"/>
                  <a:gd name="T85" fmla="*/ 138 h 170"/>
                  <a:gd name="T86" fmla="*/ 48 w 129"/>
                  <a:gd name="T87" fmla="*/ 136 h 170"/>
                  <a:gd name="T88" fmla="*/ 53 w 129"/>
                  <a:gd name="T89" fmla="*/ 119 h 170"/>
                  <a:gd name="T90" fmla="*/ 57 w 129"/>
                  <a:gd name="T91" fmla="*/ 102 h 170"/>
                  <a:gd name="T92" fmla="*/ 61 w 129"/>
                  <a:gd name="T93" fmla="*/ 85 h 170"/>
                  <a:gd name="T94" fmla="*/ 64 w 129"/>
                  <a:gd name="T95" fmla="*/ 68 h 170"/>
                  <a:gd name="T96" fmla="*/ 67 w 129"/>
                  <a:gd name="T97" fmla="*/ 51 h 170"/>
                  <a:gd name="T98" fmla="*/ 71 w 129"/>
                  <a:gd name="T99" fmla="*/ 34 h 170"/>
                  <a:gd name="T100" fmla="*/ 75 w 129"/>
                  <a:gd name="T101" fmla="*/ 17 h 170"/>
                  <a:gd name="T102" fmla="*/ 80 w 129"/>
                  <a:gd name="T103" fmla="*/ 0 h 17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29" h="170">
                    <a:moveTo>
                      <a:pt x="80" y="0"/>
                    </a:moveTo>
                    <a:lnTo>
                      <a:pt x="87" y="20"/>
                    </a:lnTo>
                    <a:lnTo>
                      <a:pt x="93" y="40"/>
                    </a:lnTo>
                    <a:lnTo>
                      <a:pt x="105" y="80"/>
                    </a:lnTo>
                    <a:lnTo>
                      <a:pt x="117" y="119"/>
                    </a:lnTo>
                    <a:lnTo>
                      <a:pt x="123" y="140"/>
                    </a:lnTo>
                    <a:lnTo>
                      <a:pt x="128" y="160"/>
                    </a:lnTo>
                    <a:lnTo>
                      <a:pt x="126" y="160"/>
                    </a:lnTo>
                    <a:lnTo>
                      <a:pt x="123" y="161"/>
                    </a:lnTo>
                    <a:lnTo>
                      <a:pt x="119" y="161"/>
                    </a:lnTo>
                    <a:lnTo>
                      <a:pt x="115" y="162"/>
                    </a:lnTo>
                    <a:lnTo>
                      <a:pt x="110" y="163"/>
                    </a:lnTo>
                    <a:lnTo>
                      <a:pt x="105" y="163"/>
                    </a:lnTo>
                    <a:lnTo>
                      <a:pt x="98" y="164"/>
                    </a:lnTo>
                    <a:lnTo>
                      <a:pt x="92" y="165"/>
                    </a:lnTo>
                    <a:lnTo>
                      <a:pt x="79" y="166"/>
                    </a:lnTo>
                    <a:lnTo>
                      <a:pt x="65" y="168"/>
                    </a:lnTo>
                    <a:lnTo>
                      <a:pt x="50" y="169"/>
                    </a:lnTo>
                    <a:lnTo>
                      <a:pt x="37" y="169"/>
                    </a:lnTo>
                    <a:lnTo>
                      <a:pt x="31" y="169"/>
                    </a:lnTo>
                    <a:lnTo>
                      <a:pt x="25" y="169"/>
                    </a:lnTo>
                    <a:lnTo>
                      <a:pt x="19" y="169"/>
                    </a:lnTo>
                    <a:lnTo>
                      <a:pt x="14" y="169"/>
                    </a:lnTo>
                    <a:lnTo>
                      <a:pt x="10" y="168"/>
                    </a:lnTo>
                    <a:lnTo>
                      <a:pt x="6" y="168"/>
                    </a:lnTo>
                    <a:lnTo>
                      <a:pt x="3" y="166"/>
                    </a:lnTo>
                    <a:lnTo>
                      <a:pt x="1" y="165"/>
                    </a:lnTo>
                    <a:lnTo>
                      <a:pt x="0" y="164"/>
                    </a:lnTo>
                    <a:lnTo>
                      <a:pt x="0" y="162"/>
                    </a:lnTo>
                    <a:lnTo>
                      <a:pt x="1" y="160"/>
                    </a:lnTo>
                    <a:lnTo>
                      <a:pt x="3" y="157"/>
                    </a:lnTo>
                    <a:lnTo>
                      <a:pt x="4" y="156"/>
                    </a:lnTo>
                    <a:lnTo>
                      <a:pt x="6" y="155"/>
                    </a:lnTo>
                    <a:lnTo>
                      <a:pt x="8" y="153"/>
                    </a:lnTo>
                    <a:lnTo>
                      <a:pt x="11" y="151"/>
                    </a:lnTo>
                    <a:lnTo>
                      <a:pt x="13" y="150"/>
                    </a:lnTo>
                    <a:lnTo>
                      <a:pt x="17" y="148"/>
                    </a:lnTo>
                    <a:lnTo>
                      <a:pt x="20" y="146"/>
                    </a:lnTo>
                    <a:lnTo>
                      <a:pt x="24" y="144"/>
                    </a:lnTo>
                    <a:lnTo>
                      <a:pt x="27" y="143"/>
                    </a:lnTo>
                    <a:lnTo>
                      <a:pt x="30" y="141"/>
                    </a:lnTo>
                    <a:lnTo>
                      <a:pt x="36" y="140"/>
                    </a:lnTo>
                    <a:lnTo>
                      <a:pt x="42" y="138"/>
                    </a:lnTo>
                    <a:lnTo>
                      <a:pt x="48" y="136"/>
                    </a:lnTo>
                    <a:lnTo>
                      <a:pt x="53" y="119"/>
                    </a:lnTo>
                    <a:lnTo>
                      <a:pt x="57" y="102"/>
                    </a:lnTo>
                    <a:lnTo>
                      <a:pt x="61" y="85"/>
                    </a:lnTo>
                    <a:lnTo>
                      <a:pt x="64" y="68"/>
                    </a:lnTo>
                    <a:lnTo>
                      <a:pt x="67" y="51"/>
                    </a:lnTo>
                    <a:lnTo>
                      <a:pt x="71" y="34"/>
                    </a:lnTo>
                    <a:lnTo>
                      <a:pt x="75" y="17"/>
                    </a:lnTo>
                    <a:lnTo>
                      <a:pt x="80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5" name="Freeform 143"/>
              <p:cNvSpPr>
                <a:spLocks/>
              </p:cNvSpPr>
              <p:nvPr/>
            </p:nvSpPr>
            <p:spPr bwMode="auto">
              <a:xfrm>
                <a:off x="368" y="288"/>
                <a:ext cx="122" cy="97"/>
              </a:xfrm>
              <a:custGeom>
                <a:avLst/>
                <a:gdLst>
                  <a:gd name="T0" fmla="*/ 67 w 122"/>
                  <a:gd name="T1" fmla="*/ 1 h 97"/>
                  <a:gd name="T2" fmla="*/ 58 w 122"/>
                  <a:gd name="T3" fmla="*/ 2 h 97"/>
                  <a:gd name="T4" fmla="*/ 51 w 122"/>
                  <a:gd name="T5" fmla="*/ 4 h 97"/>
                  <a:gd name="T6" fmla="*/ 44 w 122"/>
                  <a:gd name="T7" fmla="*/ 5 h 97"/>
                  <a:gd name="T8" fmla="*/ 38 w 122"/>
                  <a:gd name="T9" fmla="*/ 7 h 97"/>
                  <a:gd name="T10" fmla="*/ 30 w 122"/>
                  <a:gd name="T11" fmla="*/ 9 h 97"/>
                  <a:gd name="T12" fmla="*/ 22 w 122"/>
                  <a:gd name="T13" fmla="*/ 14 h 97"/>
                  <a:gd name="T14" fmla="*/ 16 w 122"/>
                  <a:gd name="T15" fmla="*/ 20 h 97"/>
                  <a:gd name="T16" fmla="*/ 13 w 122"/>
                  <a:gd name="T17" fmla="*/ 24 h 97"/>
                  <a:gd name="T18" fmla="*/ 11 w 122"/>
                  <a:gd name="T19" fmla="*/ 29 h 97"/>
                  <a:gd name="T20" fmla="*/ 8 w 122"/>
                  <a:gd name="T21" fmla="*/ 34 h 97"/>
                  <a:gd name="T22" fmla="*/ 6 w 122"/>
                  <a:gd name="T23" fmla="*/ 41 h 97"/>
                  <a:gd name="T24" fmla="*/ 3 w 122"/>
                  <a:gd name="T25" fmla="*/ 48 h 97"/>
                  <a:gd name="T26" fmla="*/ 0 w 122"/>
                  <a:gd name="T27" fmla="*/ 56 h 97"/>
                  <a:gd name="T28" fmla="*/ 6 w 122"/>
                  <a:gd name="T29" fmla="*/ 62 h 97"/>
                  <a:gd name="T30" fmla="*/ 12 w 122"/>
                  <a:gd name="T31" fmla="*/ 67 h 97"/>
                  <a:gd name="T32" fmla="*/ 18 w 122"/>
                  <a:gd name="T33" fmla="*/ 71 h 97"/>
                  <a:gd name="T34" fmla="*/ 23 w 122"/>
                  <a:gd name="T35" fmla="*/ 75 h 97"/>
                  <a:gd name="T36" fmla="*/ 34 w 122"/>
                  <a:gd name="T37" fmla="*/ 80 h 97"/>
                  <a:gd name="T38" fmla="*/ 45 w 122"/>
                  <a:gd name="T39" fmla="*/ 83 h 97"/>
                  <a:gd name="T40" fmla="*/ 56 w 122"/>
                  <a:gd name="T41" fmla="*/ 86 h 97"/>
                  <a:gd name="T42" fmla="*/ 68 w 122"/>
                  <a:gd name="T43" fmla="*/ 89 h 97"/>
                  <a:gd name="T44" fmla="*/ 81 w 122"/>
                  <a:gd name="T45" fmla="*/ 92 h 97"/>
                  <a:gd name="T46" fmla="*/ 96 w 122"/>
                  <a:gd name="T47" fmla="*/ 96 h 97"/>
                  <a:gd name="T48" fmla="*/ 103 w 122"/>
                  <a:gd name="T49" fmla="*/ 93 h 97"/>
                  <a:gd name="T50" fmla="*/ 110 w 122"/>
                  <a:gd name="T51" fmla="*/ 89 h 97"/>
                  <a:gd name="T52" fmla="*/ 116 w 122"/>
                  <a:gd name="T53" fmla="*/ 86 h 97"/>
                  <a:gd name="T54" fmla="*/ 119 w 122"/>
                  <a:gd name="T55" fmla="*/ 81 h 97"/>
                  <a:gd name="T56" fmla="*/ 121 w 122"/>
                  <a:gd name="T57" fmla="*/ 77 h 97"/>
                  <a:gd name="T58" fmla="*/ 120 w 122"/>
                  <a:gd name="T59" fmla="*/ 71 h 97"/>
                  <a:gd name="T60" fmla="*/ 118 w 122"/>
                  <a:gd name="T61" fmla="*/ 63 h 97"/>
                  <a:gd name="T62" fmla="*/ 115 w 122"/>
                  <a:gd name="T63" fmla="*/ 55 h 97"/>
                  <a:gd name="T64" fmla="*/ 111 w 122"/>
                  <a:gd name="T65" fmla="*/ 46 h 97"/>
                  <a:gd name="T66" fmla="*/ 107 w 122"/>
                  <a:gd name="T67" fmla="*/ 38 h 97"/>
                  <a:gd name="T68" fmla="*/ 102 w 122"/>
                  <a:gd name="T69" fmla="*/ 31 h 97"/>
                  <a:gd name="T70" fmla="*/ 98 w 122"/>
                  <a:gd name="T71" fmla="*/ 26 h 97"/>
                  <a:gd name="T72" fmla="*/ 96 w 122"/>
                  <a:gd name="T73" fmla="*/ 24 h 97"/>
                  <a:gd name="T74" fmla="*/ 93 w 122"/>
                  <a:gd name="T75" fmla="*/ 23 h 97"/>
                  <a:gd name="T76" fmla="*/ 87 w 122"/>
                  <a:gd name="T77" fmla="*/ 21 h 97"/>
                  <a:gd name="T78" fmla="*/ 80 w 122"/>
                  <a:gd name="T79" fmla="*/ 20 h 97"/>
                  <a:gd name="T80" fmla="*/ 76 w 122"/>
                  <a:gd name="T81" fmla="*/ 18 h 97"/>
                  <a:gd name="T82" fmla="*/ 73 w 122"/>
                  <a:gd name="T83" fmla="*/ 17 h 97"/>
                  <a:gd name="T84" fmla="*/ 71 w 122"/>
                  <a:gd name="T85" fmla="*/ 14 h 97"/>
                  <a:gd name="T86" fmla="*/ 70 w 122"/>
                  <a:gd name="T87" fmla="*/ 10 h 97"/>
                  <a:gd name="T88" fmla="*/ 71 w 122"/>
                  <a:gd name="T89" fmla="*/ 4 h 97"/>
                  <a:gd name="T90" fmla="*/ 72 w 122"/>
                  <a:gd name="T91" fmla="*/ 0 h 9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22" h="97">
                    <a:moveTo>
                      <a:pt x="72" y="0"/>
                    </a:moveTo>
                    <a:lnTo>
                      <a:pt x="67" y="1"/>
                    </a:lnTo>
                    <a:lnTo>
                      <a:pt x="63" y="2"/>
                    </a:lnTo>
                    <a:lnTo>
                      <a:pt x="58" y="2"/>
                    </a:lnTo>
                    <a:lnTo>
                      <a:pt x="54" y="3"/>
                    </a:lnTo>
                    <a:lnTo>
                      <a:pt x="51" y="4"/>
                    </a:lnTo>
                    <a:lnTo>
                      <a:pt x="47" y="5"/>
                    </a:lnTo>
                    <a:lnTo>
                      <a:pt x="44" y="5"/>
                    </a:lnTo>
                    <a:lnTo>
                      <a:pt x="41" y="6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30" y="9"/>
                    </a:lnTo>
                    <a:lnTo>
                      <a:pt x="26" y="11"/>
                    </a:lnTo>
                    <a:lnTo>
                      <a:pt x="22" y="14"/>
                    </a:lnTo>
                    <a:lnTo>
                      <a:pt x="19" y="17"/>
                    </a:lnTo>
                    <a:lnTo>
                      <a:pt x="16" y="20"/>
                    </a:lnTo>
                    <a:lnTo>
                      <a:pt x="14" y="22"/>
                    </a:lnTo>
                    <a:lnTo>
                      <a:pt x="13" y="24"/>
                    </a:lnTo>
                    <a:lnTo>
                      <a:pt x="12" y="26"/>
                    </a:lnTo>
                    <a:lnTo>
                      <a:pt x="11" y="29"/>
                    </a:lnTo>
                    <a:lnTo>
                      <a:pt x="9" y="31"/>
                    </a:lnTo>
                    <a:lnTo>
                      <a:pt x="8" y="34"/>
                    </a:lnTo>
                    <a:lnTo>
                      <a:pt x="7" y="37"/>
                    </a:lnTo>
                    <a:lnTo>
                      <a:pt x="6" y="41"/>
                    </a:lnTo>
                    <a:lnTo>
                      <a:pt x="4" y="44"/>
                    </a:lnTo>
                    <a:lnTo>
                      <a:pt x="3" y="48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3" y="59"/>
                    </a:lnTo>
                    <a:lnTo>
                      <a:pt x="6" y="62"/>
                    </a:lnTo>
                    <a:lnTo>
                      <a:pt x="9" y="65"/>
                    </a:lnTo>
                    <a:lnTo>
                      <a:pt x="12" y="67"/>
                    </a:lnTo>
                    <a:lnTo>
                      <a:pt x="15" y="69"/>
                    </a:lnTo>
                    <a:lnTo>
                      <a:pt x="18" y="71"/>
                    </a:lnTo>
                    <a:lnTo>
                      <a:pt x="21" y="73"/>
                    </a:lnTo>
                    <a:lnTo>
                      <a:pt x="23" y="75"/>
                    </a:lnTo>
                    <a:lnTo>
                      <a:pt x="29" y="78"/>
                    </a:lnTo>
                    <a:lnTo>
                      <a:pt x="34" y="80"/>
                    </a:lnTo>
                    <a:lnTo>
                      <a:pt x="39" y="82"/>
                    </a:lnTo>
                    <a:lnTo>
                      <a:pt x="45" y="83"/>
                    </a:lnTo>
                    <a:lnTo>
                      <a:pt x="50" y="85"/>
                    </a:lnTo>
                    <a:lnTo>
                      <a:pt x="56" y="86"/>
                    </a:lnTo>
                    <a:lnTo>
                      <a:pt x="62" y="87"/>
                    </a:lnTo>
                    <a:lnTo>
                      <a:pt x="68" y="89"/>
                    </a:lnTo>
                    <a:lnTo>
                      <a:pt x="74" y="90"/>
                    </a:lnTo>
                    <a:lnTo>
                      <a:pt x="81" y="92"/>
                    </a:lnTo>
                    <a:lnTo>
                      <a:pt x="88" y="94"/>
                    </a:lnTo>
                    <a:lnTo>
                      <a:pt x="96" y="96"/>
                    </a:lnTo>
                    <a:lnTo>
                      <a:pt x="99" y="94"/>
                    </a:lnTo>
                    <a:lnTo>
                      <a:pt x="103" y="93"/>
                    </a:lnTo>
                    <a:lnTo>
                      <a:pt x="106" y="91"/>
                    </a:lnTo>
                    <a:lnTo>
                      <a:pt x="110" y="89"/>
                    </a:lnTo>
                    <a:lnTo>
                      <a:pt x="113" y="88"/>
                    </a:lnTo>
                    <a:lnTo>
                      <a:pt x="116" y="86"/>
                    </a:lnTo>
                    <a:lnTo>
                      <a:pt x="118" y="83"/>
                    </a:lnTo>
                    <a:lnTo>
                      <a:pt x="119" y="81"/>
                    </a:lnTo>
                    <a:lnTo>
                      <a:pt x="120" y="80"/>
                    </a:lnTo>
                    <a:lnTo>
                      <a:pt x="121" y="77"/>
                    </a:lnTo>
                    <a:lnTo>
                      <a:pt x="121" y="74"/>
                    </a:lnTo>
                    <a:lnTo>
                      <a:pt x="120" y="71"/>
                    </a:lnTo>
                    <a:lnTo>
                      <a:pt x="119" y="67"/>
                    </a:lnTo>
                    <a:lnTo>
                      <a:pt x="118" y="63"/>
                    </a:lnTo>
                    <a:lnTo>
                      <a:pt x="117" y="59"/>
                    </a:lnTo>
                    <a:lnTo>
                      <a:pt x="115" y="55"/>
                    </a:lnTo>
                    <a:lnTo>
                      <a:pt x="113" y="50"/>
                    </a:lnTo>
                    <a:lnTo>
                      <a:pt x="111" y="46"/>
                    </a:lnTo>
                    <a:lnTo>
                      <a:pt x="109" y="42"/>
                    </a:lnTo>
                    <a:lnTo>
                      <a:pt x="107" y="38"/>
                    </a:lnTo>
                    <a:lnTo>
                      <a:pt x="105" y="34"/>
                    </a:lnTo>
                    <a:lnTo>
                      <a:pt x="102" y="31"/>
                    </a:lnTo>
                    <a:lnTo>
                      <a:pt x="100" y="28"/>
                    </a:lnTo>
                    <a:lnTo>
                      <a:pt x="98" y="26"/>
                    </a:lnTo>
                    <a:lnTo>
                      <a:pt x="97" y="25"/>
                    </a:lnTo>
                    <a:lnTo>
                      <a:pt x="96" y="24"/>
                    </a:lnTo>
                    <a:lnTo>
                      <a:pt x="95" y="23"/>
                    </a:lnTo>
                    <a:lnTo>
                      <a:pt x="93" y="23"/>
                    </a:lnTo>
                    <a:lnTo>
                      <a:pt x="90" y="21"/>
                    </a:lnTo>
                    <a:lnTo>
                      <a:pt x="87" y="21"/>
                    </a:lnTo>
                    <a:lnTo>
                      <a:pt x="84" y="20"/>
                    </a:lnTo>
                    <a:lnTo>
                      <a:pt x="80" y="20"/>
                    </a:lnTo>
                    <a:lnTo>
                      <a:pt x="77" y="19"/>
                    </a:lnTo>
                    <a:lnTo>
                      <a:pt x="76" y="18"/>
                    </a:lnTo>
                    <a:lnTo>
                      <a:pt x="74" y="18"/>
                    </a:lnTo>
                    <a:lnTo>
                      <a:pt x="73" y="17"/>
                    </a:lnTo>
                    <a:lnTo>
                      <a:pt x="72" y="16"/>
                    </a:lnTo>
                    <a:lnTo>
                      <a:pt x="71" y="14"/>
                    </a:lnTo>
                    <a:lnTo>
                      <a:pt x="70" y="12"/>
                    </a:lnTo>
                    <a:lnTo>
                      <a:pt x="70" y="10"/>
                    </a:lnTo>
                    <a:lnTo>
                      <a:pt x="71" y="8"/>
                    </a:lnTo>
                    <a:lnTo>
                      <a:pt x="71" y="4"/>
                    </a:lnTo>
                    <a:lnTo>
                      <a:pt x="72" y="2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6" name="Freeform 144"/>
              <p:cNvSpPr>
                <a:spLocks/>
              </p:cNvSpPr>
              <p:nvPr/>
            </p:nvSpPr>
            <p:spPr bwMode="auto">
              <a:xfrm>
                <a:off x="600" y="296"/>
                <a:ext cx="73" cy="89"/>
              </a:xfrm>
              <a:custGeom>
                <a:avLst/>
                <a:gdLst>
                  <a:gd name="T0" fmla="*/ 19 w 73"/>
                  <a:gd name="T1" fmla="*/ 8 h 89"/>
                  <a:gd name="T2" fmla="*/ 12 w 73"/>
                  <a:gd name="T3" fmla="*/ 18 h 89"/>
                  <a:gd name="T4" fmla="*/ 9 w 73"/>
                  <a:gd name="T5" fmla="*/ 24 h 89"/>
                  <a:gd name="T6" fmla="*/ 5 w 73"/>
                  <a:gd name="T7" fmla="*/ 30 h 89"/>
                  <a:gd name="T8" fmla="*/ 3 w 73"/>
                  <a:gd name="T9" fmla="*/ 35 h 89"/>
                  <a:gd name="T10" fmla="*/ 1 w 73"/>
                  <a:gd name="T11" fmla="*/ 40 h 89"/>
                  <a:gd name="T12" fmla="*/ 0 w 73"/>
                  <a:gd name="T13" fmla="*/ 45 h 89"/>
                  <a:gd name="T14" fmla="*/ 0 w 73"/>
                  <a:gd name="T15" fmla="*/ 50 h 89"/>
                  <a:gd name="T16" fmla="*/ 1 w 73"/>
                  <a:gd name="T17" fmla="*/ 55 h 89"/>
                  <a:gd name="T18" fmla="*/ 3 w 73"/>
                  <a:gd name="T19" fmla="*/ 60 h 89"/>
                  <a:gd name="T20" fmla="*/ 6 w 73"/>
                  <a:gd name="T21" fmla="*/ 65 h 89"/>
                  <a:gd name="T22" fmla="*/ 9 w 73"/>
                  <a:gd name="T23" fmla="*/ 69 h 89"/>
                  <a:gd name="T24" fmla="*/ 14 w 73"/>
                  <a:gd name="T25" fmla="*/ 74 h 89"/>
                  <a:gd name="T26" fmla="*/ 20 w 73"/>
                  <a:gd name="T27" fmla="*/ 80 h 89"/>
                  <a:gd name="T28" fmla="*/ 28 w 73"/>
                  <a:gd name="T29" fmla="*/ 85 h 89"/>
                  <a:gd name="T30" fmla="*/ 36 w 73"/>
                  <a:gd name="T31" fmla="*/ 87 h 89"/>
                  <a:gd name="T32" fmla="*/ 45 w 73"/>
                  <a:gd name="T33" fmla="*/ 86 h 89"/>
                  <a:gd name="T34" fmla="*/ 53 w 73"/>
                  <a:gd name="T35" fmla="*/ 85 h 89"/>
                  <a:gd name="T36" fmla="*/ 59 w 73"/>
                  <a:gd name="T37" fmla="*/ 83 h 89"/>
                  <a:gd name="T38" fmla="*/ 62 w 73"/>
                  <a:gd name="T39" fmla="*/ 81 h 89"/>
                  <a:gd name="T40" fmla="*/ 66 w 73"/>
                  <a:gd name="T41" fmla="*/ 78 h 89"/>
                  <a:gd name="T42" fmla="*/ 69 w 73"/>
                  <a:gd name="T43" fmla="*/ 73 h 89"/>
                  <a:gd name="T44" fmla="*/ 71 w 73"/>
                  <a:gd name="T45" fmla="*/ 67 h 89"/>
                  <a:gd name="T46" fmla="*/ 72 w 73"/>
                  <a:gd name="T47" fmla="*/ 60 h 89"/>
                  <a:gd name="T48" fmla="*/ 72 w 73"/>
                  <a:gd name="T49" fmla="*/ 52 h 89"/>
                  <a:gd name="T50" fmla="*/ 71 w 73"/>
                  <a:gd name="T51" fmla="*/ 45 h 89"/>
                  <a:gd name="T52" fmla="*/ 69 w 73"/>
                  <a:gd name="T53" fmla="*/ 39 h 89"/>
                  <a:gd name="T54" fmla="*/ 66 w 73"/>
                  <a:gd name="T55" fmla="*/ 34 h 89"/>
                  <a:gd name="T56" fmla="*/ 62 w 73"/>
                  <a:gd name="T57" fmla="*/ 30 h 89"/>
                  <a:gd name="T58" fmla="*/ 56 w 73"/>
                  <a:gd name="T59" fmla="*/ 26 h 89"/>
                  <a:gd name="T60" fmla="*/ 49 w 73"/>
                  <a:gd name="T61" fmla="*/ 21 h 89"/>
                  <a:gd name="T62" fmla="*/ 43 w 73"/>
                  <a:gd name="T63" fmla="*/ 19 h 89"/>
                  <a:gd name="T64" fmla="*/ 39 w 73"/>
                  <a:gd name="T65" fmla="*/ 18 h 89"/>
                  <a:gd name="T66" fmla="*/ 36 w 73"/>
                  <a:gd name="T67" fmla="*/ 19 h 89"/>
                  <a:gd name="T68" fmla="*/ 34 w 73"/>
                  <a:gd name="T69" fmla="*/ 20 h 89"/>
                  <a:gd name="T70" fmla="*/ 32 w 73"/>
                  <a:gd name="T71" fmla="*/ 23 h 89"/>
                  <a:gd name="T72" fmla="*/ 32 w 73"/>
                  <a:gd name="T73" fmla="*/ 25 h 89"/>
                  <a:gd name="T74" fmla="*/ 31 w 73"/>
                  <a:gd name="T75" fmla="*/ 23 h 89"/>
                  <a:gd name="T76" fmla="*/ 30 w 73"/>
                  <a:gd name="T77" fmla="*/ 19 h 89"/>
                  <a:gd name="T78" fmla="*/ 28 w 73"/>
                  <a:gd name="T79" fmla="*/ 13 h 89"/>
                  <a:gd name="T80" fmla="*/ 27 w 73"/>
                  <a:gd name="T81" fmla="*/ 10 h 89"/>
                  <a:gd name="T82" fmla="*/ 26 w 73"/>
                  <a:gd name="T83" fmla="*/ 5 h 89"/>
                  <a:gd name="T84" fmla="*/ 24 w 73"/>
                  <a:gd name="T85" fmla="*/ 0 h 8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3" h="89">
                    <a:moveTo>
                      <a:pt x="24" y="0"/>
                    </a:moveTo>
                    <a:lnTo>
                      <a:pt x="19" y="8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10" y="21"/>
                    </a:lnTo>
                    <a:lnTo>
                      <a:pt x="9" y="24"/>
                    </a:lnTo>
                    <a:lnTo>
                      <a:pt x="7" y="27"/>
                    </a:lnTo>
                    <a:lnTo>
                      <a:pt x="5" y="30"/>
                    </a:lnTo>
                    <a:lnTo>
                      <a:pt x="4" y="32"/>
                    </a:lnTo>
                    <a:lnTo>
                      <a:pt x="3" y="35"/>
                    </a:lnTo>
                    <a:lnTo>
                      <a:pt x="2" y="38"/>
                    </a:lnTo>
                    <a:lnTo>
                      <a:pt x="1" y="40"/>
                    </a:lnTo>
                    <a:lnTo>
                      <a:pt x="1" y="43"/>
                    </a:lnTo>
                    <a:lnTo>
                      <a:pt x="0" y="45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1" y="53"/>
                    </a:lnTo>
                    <a:lnTo>
                      <a:pt x="1" y="55"/>
                    </a:lnTo>
                    <a:lnTo>
                      <a:pt x="2" y="57"/>
                    </a:lnTo>
                    <a:lnTo>
                      <a:pt x="3" y="60"/>
                    </a:lnTo>
                    <a:lnTo>
                      <a:pt x="4" y="62"/>
                    </a:lnTo>
                    <a:lnTo>
                      <a:pt x="6" y="65"/>
                    </a:lnTo>
                    <a:lnTo>
                      <a:pt x="7" y="67"/>
                    </a:lnTo>
                    <a:lnTo>
                      <a:pt x="9" y="69"/>
                    </a:lnTo>
                    <a:lnTo>
                      <a:pt x="12" y="72"/>
                    </a:lnTo>
                    <a:lnTo>
                      <a:pt x="14" y="74"/>
                    </a:lnTo>
                    <a:lnTo>
                      <a:pt x="17" y="77"/>
                    </a:lnTo>
                    <a:lnTo>
                      <a:pt x="20" y="80"/>
                    </a:lnTo>
                    <a:lnTo>
                      <a:pt x="24" y="82"/>
                    </a:lnTo>
                    <a:lnTo>
                      <a:pt x="28" y="85"/>
                    </a:lnTo>
                    <a:lnTo>
                      <a:pt x="32" y="88"/>
                    </a:lnTo>
                    <a:lnTo>
                      <a:pt x="36" y="87"/>
                    </a:lnTo>
                    <a:lnTo>
                      <a:pt x="40" y="87"/>
                    </a:lnTo>
                    <a:lnTo>
                      <a:pt x="45" y="86"/>
                    </a:lnTo>
                    <a:lnTo>
                      <a:pt x="49" y="85"/>
                    </a:lnTo>
                    <a:lnTo>
                      <a:pt x="53" y="85"/>
                    </a:lnTo>
                    <a:lnTo>
                      <a:pt x="57" y="84"/>
                    </a:lnTo>
                    <a:lnTo>
                      <a:pt x="59" y="83"/>
                    </a:lnTo>
                    <a:lnTo>
                      <a:pt x="61" y="82"/>
                    </a:lnTo>
                    <a:lnTo>
                      <a:pt x="62" y="81"/>
                    </a:lnTo>
                    <a:lnTo>
                      <a:pt x="64" y="80"/>
                    </a:lnTo>
                    <a:lnTo>
                      <a:pt x="66" y="78"/>
                    </a:lnTo>
                    <a:lnTo>
                      <a:pt x="68" y="76"/>
                    </a:lnTo>
                    <a:lnTo>
                      <a:pt x="69" y="73"/>
                    </a:lnTo>
                    <a:lnTo>
                      <a:pt x="70" y="70"/>
                    </a:lnTo>
                    <a:lnTo>
                      <a:pt x="71" y="67"/>
                    </a:lnTo>
                    <a:lnTo>
                      <a:pt x="72" y="63"/>
                    </a:lnTo>
                    <a:lnTo>
                      <a:pt x="72" y="60"/>
                    </a:lnTo>
                    <a:lnTo>
                      <a:pt x="72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1" y="45"/>
                    </a:lnTo>
                    <a:lnTo>
                      <a:pt x="70" y="42"/>
                    </a:lnTo>
                    <a:lnTo>
                      <a:pt x="69" y="39"/>
                    </a:lnTo>
                    <a:lnTo>
                      <a:pt x="68" y="36"/>
                    </a:lnTo>
                    <a:lnTo>
                      <a:pt x="66" y="34"/>
                    </a:lnTo>
                    <a:lnTo>
                      <a:pt x="64" y="32"/>
                    </a:lnTo>
                    <a:lnTo>
                      <a:pt x="62" y="30"/>
                    </a:lnTo>
                    <a:lnTo>
                      <a:pt x="60" y="29"/>
                    </a:lnTo>
                    <a:lnTo>
                      <a:pt x="56" y="26"/>
                    </a:lnTo>
                    <a:lnTo>
                      <a:pt x="52" y="23"/>
                    </a:lnTo>
                    <a:lnTo>
                      <a:pt x="49" y="21"/>
                    </a:lnTo>
                    <a:lnTo>
                      <a:pt x="46" y="20"/>
                    </a:lnTo>
                    <a:lnTo>
                      <a:pt x="43" y="19"/>
                    </a:lnTo>
                    <a:lnTo>
                      <a:pt x="41" y="19"/>
                    </a:lnTo>
                    <a:lnTo>
                      <a:pt x="39" y="18"/>
                    </a:lnTo>
                    <a:lnTo>
                      <a:pt x="38" y="18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4" y="20"/>
                    </a:lnTo>
                    <a:lnTo>
                      <a:pt x="33" y="21"/>
                    </a:lnTo>
                    <a:lnTo>
                      <a:pt x="32" y="23"/>
                    </a:lnTo>
                    <a:lnTo>
                      <a:pt x="32" y="24"/>
                    </a:lnTo>
                    <a:lnTo>
                      <a:pt x="32" y="25"/>
                    </a:lnTo>
                    <a:lnTo>
                      <a:pt x="31" y="24"/>
                    </a:lnTo>
                    <a:lnTo>
                      <a:pt x="31" y="23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29" y="16"/>
                    </a:lnTo>
                    <a:lnTo>
                      <a:pt x="28" y="13"/>
                    </a:lnTo>
                    <a:lnTo>
                      <a:pt x="28" y="12"/>
                    </a:lnTo>
                    <a:lnTo>
                      <a:pt x="27" y="10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5" y="3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753" name="Rectangle 145"/>
            <p:cNvSpPr>
              <a:spLocks noChangeArrowheads="1"/>
            </p:cNvSpPr>
            <p:nvPr/>
          </p:nvSpPr>
          <p:spPr bwMode="auto">
            <a:xfrm>
              <a:off x="240" y="768"/>
              <a:ext cx="5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Alan</a:t>
              </a:r>
            </a:p>
          </p:txBody>
        </p:sp>
        <p:sp>
          <p:nvSpPr>
            <p:cNvPr id="68754" name="Rectangle 146"/>
            <p:cNvSpPr>
              <a:spLocks noChangeArrowheads="1"/>
            </p:cNvSpPr>
            <p:nvPr/>
          </p:nvSpPr>
          <p:spPr bwMode="auto">
            <a:xfrm>
              <a:off x="2304" y="1056"/>
              <a:ext cx="5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Nick</a:t>
              </a:r>
            </a:p>
          </p:txBody>
        </p:sp>
        <p:sp>
          <p:nvSpPr>
            <p:cNvPr id="68755" name="Rectangle 147"/>
            <p:cNvSpPr>
              <a:spLocks noChangeArrowheads="1"/>
            </p:cNvSpPr>
            <p:nvPr/>
          </p:nvSpPr>
          <p:spPr bwMode="auto">
            <a:xfrm>
              <a:off x="1104" y="960"/>
              <a:ext cx="5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Mate</a:t>
              </a:r>
            </a:p>
          </p:txBody>
        </p:sp>
        <p:sp>
          <p:nvSpPr>
            <p:cNvPr id="68756" name="Rectangle 148"/>
            <p:cNvSpPr>
              <a:spLocks noChangeArrowheads="1"/>
            </p:cNvSpPr>
            <p:nvPr/>
          </p:nvSpPr>
          <p:spPr bwMode="auto">
            <a:xfrm>
              <a:off x="3168" y="1008"/>
              <a:ext cx="8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Robert</a:t>
              </a:r>
            </a:p>
          </p:txBody>
        </p:sp>
      </p:grpSp>
      <p:sp>
        <p:nvSpPr>
          <p:cNvPr id="68757" name="Rectangle 149"/>
          <p:cNvSpPr>
            <a:spLocks noChangeArrowheads="1"/>
          </p:cNvSpPr>
          <p:nvPr/>
        </p:nvSpPr>
        <p:spPr bwMode="auto">
          <a:xfrm>
            <a:off x="6246813" y="604838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Bad guys</a:t>
            </a:r>
          </a:p>
        </p:txBody>
      </p:sp>
      <p:sp>
        <p:nvSpPr>
          <p:cNvPr id="68758" name="Line 150"/>
          <p:cNvSpPr>
            <a:spLocks noChangeShapeType="1"/>
          </p:cNvSpPr>
          <p:nvPr/>
        </p:nvSpPr>
        <p:spPr bwMode="auto">
          <a:xfrm flipH="1" flipV="1">
            <a:off x="4951413" y="5176838"/>
            <a:ext cx="1219200" cy="838200"/>
          </a:xfrm>
          <a:prstGeom prst="line">
            <a:avLst/>
          </a:prstGeom>
          <a:noFill/>
          <a:ln w="76200">
            <a:solidFill>
              <a:srgbClr val="FFCC99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59" name="Rectangle 151"/>
          <p:cNvSpPr>
            <a:spLocks noChangeArrowheads="1"/>
          </p:cNvSpPr>
          <p:nvPr/>
        </p:nvSpPr>
        <p:spPr bwMode="auto">
          <a:xfrm>
            <a:off x="6246813" y="6091238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A’C</a:t>
            </a:r>
          </a:p>
        </p:txBody>
      </p:sp>
    </p:spTree>
    <p:extLst>
      <p:ext uri="{BB962C8B-B14F-4D97-AF65-F5344CB8AC3E}">
        <p14:creationId xmlns:p14="http://schemas.microsoft.com/office/powerpoint/2010/main" val="298233570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nimBg="1"/>
      <p:bldP spid="68759" grpId="0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5943600" y="2667000"/>
            <a:ext cx="2663825" cy="2286000"/>
            <a:chOff x="4082" y="1872"/>
            <a:chExt cx="1678" cy="1440"/>
          </a:xfrm>
        </p:grpSpPr>
        <p:sp>
          <p:nvSpPr>
            <p:cNvPr id="70659" name="Rectangle 3"/>
            <p:cNvSpPr>
              <a:spLocks noChangeArrowheads="1"/>
            </p:cNvSpPr>
            <p:nvPr/>
          </p:nvSpPr>
          <p:spPr bwMode="auto">
            <a:xfrm>
              <a:off x="4082" y="2688"/>
              <a:ext cx="16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C - size of beard</a:t>
              </a:r>
            </a:p>
          </p:txBody>
        </p:sp>
        <p:sp>
          <p:nvSpPr>
            <p:cNvPr id="70660" name="Rectangle 4"/>
            <p:cNvSpPr>
              <a:spLocks noChangeArrowheads="1"/>
            </p:cNvSpPr>
            <p:nvPr/>
          </p:nvSpPr>
          <p:spPr bwMode="auto">
            <a:xfrm>
              <a:off x="4082" y="3024"/>
              <a:ext cx="16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D - color of eyes</a:t>
              </a:r>
            </a:p>
          </p:txBody>
        </p:sp>
        <p:grpSp>
          <p:nvGrpSpPr>
            <p:cNvPr id="10356" name="Group 5"/>
            <p:cNvGrpSpPr>
              <a:grpSpLocks/>
            </p:cNvGrpSpPr>
            <p:nvPr/>
          </p:nvGrpSpPr>
          <p:grpSpPr bwMode="auto">
            <a:xfrm>
              <a:off x="4082" y="1872"/>
              <a:ext cx="1574" cy="672"/>
              <a:chOff x="4082" y="1872"/>
              <a:chExt cx="1574" cy="672"/>
            </a:xfrm>
          </p:grpSpPr>
          <p:sp>
            <p:nvSpPr>
              <p:cNvPr id="70662" name="Rectangle 6"/>
              <p:cNvSpPr>
                <a:spLocks noChangeArrowheads="1"/>
              </p:cNvSpPr>
              <p:nvPr/>
            </p:nvSpPr>
            <p:spPr bwMode="auto">
              <a:xfrm>
                <a:off x="4082" y="1872"/>
                <a:ext cx="149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FFCC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A - size of hair</a:t>
                </a:r>
              </a:p>
            </p:txBody>
          </p:sp>
          <p:sp>
            <p:nvSpPr>
              <p:cNvPr id="70663" name="Rectangle 7"/>
              <p:cNvSpPr>
                <a:spLocks noChangeArrowheads="1"/>
              </p:cNvSpPr>
              <p:nvPr/>
            </p:nvSpPr>
            <p:spPr bwMode="auto">
              <a:xfrm>
                <a:off x="4082" y="2256"/>
                <a:ext cx="157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FFCC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B - size of nose</a:t>
                </a:r>
              </a:p>
            </p:txBody>
          </p:sp>
        </p:grpSp>
      </p:grpSp>
      <p:sp>
        <p:nvSpPr>
          <p:cNvPr id="10243" name="Line 8"/>
          <p:cNvSpPr>
            <a:spLocks noChangeShapeType="1"/>
          </p:cNvSpPr>
          <p:nvPr/>
        </p:nvSpPr>
        <p:spPr bwMode="auto">
          <a:xfrm>
            <a:off x="608013" y="6810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Line 9"/>
          <p:cNvSpPr>
            <a:spLocks noChangeShapeType="1"/>
          </p:cNvSpPr>
          <p:nvPr/>
        </p:nvSpPr>
        <p:spPr bwMode="auto">
          <a:xfrm>
            <a:off x="608013" y="75723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45" name="Group 10"/>
          <p:cNvGrpSpPr>
            <a:grpSpLocks/>
          </p:cNvGrpSpPr>
          <p:nvPr/>
        </p:nvGrpSpPr>
        <p:grpSpPr bwMode="auto">
          <a:xfrm>
            <a:off x="838200" y="2971800"/>
            <a:ext cx="5334000" cy="3403600"/>
            <a:chOff x="527" y="2173"/>
            <a:chExt cx="3360" cy="2144"/>
          </a:xfrm>
        </p:grpSpPr>
        <p:sp>
          <p:nvSpPr>
            <p:cNvPr id="10251" name="AutoShape 11"/>
            <p:cNvSpPr>
              <a:spLocks noChangeArrowheads="1"/>
            </p:cNvSpPr>
            <p:nvPr/>
          </p:nvSpPr>
          <p:spPr bwMode="auto">
            <a:xfrm>
              <a:off x="1296" y="3550"/>
              <a:ext cx="1822" cy="670"/>
            </a:xfrm>
            <a:prstGeom prst="roundRect">
              <a:avLst>
                <a:gd name="adj" fmla="val 16639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252" name="AutoShape 12"/>
            <p:cNvSpPr>
              <a:spLocks noChangeArrowheads="1"/>
            </p:cNvSpPr>
            <p:nvPr/>
          </p:nvSpPr>
          <p:spPr bwMode="auto">
            <a:xfrm>
              <a:off x="1152" y="2686"/>
              <a:ext cx="910" cy="1534"/>
            </a:xfrm>
            <a:prstGeom prst="roundRect">
              <a:avLst>
                <a:gd name="adj" fmla="val 16639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253" name="AutoShape 13"/>
            <p:cNvSpPr>
              <a:spLocks noChangeArrowheads="1"/>
            </p:cNvSpPr>
            <p:nvPr/>
          </p:nvSpPr>
          <p:spPr bwMode="auto">
            <a:xfrm>
              <a:off x="2208" y="2638"/>
              <a:ext cx="910" cy="766"/>
            </a:xfrm>
            <a:prstGeom prst="roundRect">
              <a:avLst>
                <a:gd name="adj" fmla="val 16639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0254" name="Group 14"/>
            <p:cNvGrpSpPr>
              <a:grpSpLocks/>
            </p:cNvGrpSpPr>
            <p:nvPr/>
          </p:nvGrpSpPr>
          <p:grpSpPr bwMode="auto">
            <a:xfrm>
              <a:off x="527" y="2173"/>
              <a:ext cx="2679" cy="2144"/>
              <a:chOff x="528" y="2176"/>
              <a:chExt cx="2679" cy="2144"/>
            </a:xfrm>
          </p:grpSpPr>
          <p:sp>
            <p:nvSpPr>
              <p:cNvPr id="10256" name="Rectangle 15"/>
              <p:cNvSpPr>
                <a:spLocks noChangeArrowheads="1"/>
              </p:cNvSpPr>
              <p:nvPr/>
            </p:nvSpPr>
            <p:spPr bwMode="auto">
              <a:xfrm>
                <a:off x="1165" y="2185"/>
                <a:ext cx="296" cy="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700" b="1">
                    <a:solidFill>
                      <a:srgbClr val="FFFF00"/>
                    </a:solidFill>
                  </a:rPr>
                  <a:t>00</a:t>
                </a:r>
              </a:p>
            </p:txBody>
          </p:sp>
          <p:sp>
            <p:nvSpPr>
              <p:cNvPr id="10257" name="Rectangle 16"/>
              <p:cNvSpPr>
                <a:spLocks noChangeArrowheads="1"/>
              </p:cNvSpPr>
              <p:nvPr/>
            </p:nvSpPr>
            <p:spPr bwMode="auto">
              <a:xfrm>
                <a:off x="1699" y="2185"/>
                <a:ext cx="296" cy="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700" b="1">
                    <a:solidFill>
                      <a:srgbClr val="FFFF00"/>
                    </a:solidFill>
                  </a:rPr>
                  <a:t>01</a:t>
                </a:r>
              </a:p>
            </p:txBody>
          </p:sp>
          <p:sp>
            <p:nvSpPr>
              <p:cNvPr id="10258" name="Rectangle 17"/>
              <p:cNvSpPr>
                <a:spLocks noChangeArrowheads="1"/>
              </p:cNvSpPr>
              <p:nvPr/>
            </p:nvSpPr>
            <p:spPr bwMode="auto">
              <a:xfrm>
                <a:off x="2242" y="2185"/>
                <a:ext cx="296" cy="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700" b="1" dirty="0">
                    <a:solidFill>
                      <a:srgbClr val="FFFF00"/>
                    </a:solidFill>
                  </a:rPr>
                  <a:t>11</a:t>
                </a:r>
              </a:p>
            </p:txBody>
          </p:sp>
          <p:sp>
            <p:nvSpPr>
              <p:cNvPr id="10259" name="Rectangle 18"/>
              <p:cNvSpPr>
                <a:spLocks noChangeArrowheads="1"/>
              </p:cNvSpPr>
              <p:nvPr/>
            </p:nvSpPr>
            <p:spPr bwMode="auto">
              <a:xfrm>
                <a:off x="2777" y="2185"/>
                <a:ext cx="296" cy="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700" b="1">
                    <a:solidFill>
                      <a:srgbClr val="FFFF00"/>
                    </a:solidFill>
                  </a:rPr>
                  <a:t>10</a:t>
                </a:r>
              </a:p>
            </p:txBody>
          </p:sp>
          <p:sp>
            <p:nvSpPr>
              <p:cNvPr id="10260" name="Rectangle 19"/>
              <p:cNvSpPr>
                <a:spLocks noChangeArrowheads="1"/>
              </p:cNvSpPr>
              <p:nvPr/>
            </p:nvSpPr>
            <p:spPr bwMode="auto">
              <a:xfrm>
                <a:off x="665" y="2618"/>
                <a:ext cx="296" cy="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700" b="1">
                    <a:solidFill>
                      <a:srgbClr val="FFFF00"/>
                    </a:solidFill>
                  </a:rPr>
                  <a:t>00</a:t>
                </a:r>
              </a:p>
            </p:txBody>
          </p:sp>
          <p:sp>
            <p:nvSpPr>
              <p:cNvPr id="10261" name="Rectangle 20"/>
              <p:cNvSpPr>
                <a:spLocks noChangeArrowheads="1"/>
              </p:cNvSpPr>
              <p:nvPr/>
            </p:nvSpPr>
            <p:spPr bwMode="auto">
              <a:xfrm>
                <a:off x="1760" y="2609"/>
                <a:ext cx="117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4400" b="1">
                    <a:solidFill>
                      <a:srgbClr val="00FFFF"/>
                    </a:solidFill>
                  </a:rPr>
                  <a:t>-</a:t>
                </a:r>
              </a:p>
            </p:txBody>
          </p:sp>
          <p:sp>
            <p:nvSpPr>
              <p:cNvPr id="10262" name="Rectangle 21"/>
              <p:cNvSpPr>
                <a:spLocks noChangeArrowheads="1"/>
              </p:cNvSpPr>
              <p:nvPr/>
            </p:nvSpPr>
            <p:spPr bwMode="auto">
              <a:xfrm>
                <a:off x="2303" y="2609"/>
                <a:ext cx="176" cy="42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4400" b="1">
                    <a:solidFill>
                      <a:srgbClr val="00FFFF"/>
                    </a:solidFill>
                  </a:rPr>
                  <a:t>1</a:t>
                </a:r>
              </a:p>
            </p:txBody>
          </p:sp>
          <p:sp>
            <p:nvSpPr>
              <p:cNvPr id="10263" name="Rectangle 22"/>
              <p:cNvSpPr>
                <a:spLocks noChangeArrowheads="1"/>
              </p:cNvSpPr>
              <p:nvPr/>
            </p:nvSpPr>
            <p:spPr bwMode="auto">
              <a:xfrm>
                <a:off x="2837" y="2609"/>
                <a:ext cx="117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4400" b="1">
                    <a:solidFill>
                      <a:srgbClr val="00FFFF"/>
                    </a:solidFill>
                  </a:rPr>
                  <a:t>-</a:t>
                </a:r>
              </a:p>
            </p:txBody>
          </p:sp>
          <p:sp>
            <p:nvSpPr>
              <p:cNvPr id="10264" name="Rectangle 23"/>
              <p:cNvSpPr>
                <a:spLocks noChangeArrowheads="1"/>
              </p:cNvSpPr>
              <p:nvPr/>
            </p:nvSpPr>
            <p:spPr bwMode="auto">
              <a:xfrm>
                <a:off x="1036" y="2582"/>
                <a:ext cx="17" cy="2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265" name="Rectangle 24"/>
              <p:cNvSpPr>
                <a:spLocks noChangeArrowheads="1"/>
              </p:cNvSpPr>
              <p:nvPr/>
            </p:nvSpPr>
            <p:spPr bwMode="auto">
              <a:xfrm>
                <a:off x="1036" y="2582"/>
                <a:ext cx="17" cy="1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266" name="Rectangle 25"/>
              <p:cNvSpPr>
                <a:spLocks noChangeArrowheads="1"/>
              </p:cNvSpPr>
              <p:nvPr/>
            </p:nvSpPr>
            <p:spPr bwMode="auto">
              <a:xfrm>
                <a:off x="1053" y="2582"/>
                <a:ext cx="517" cy="1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267" name="Rectangle 26"/>
              <p:cNvSpPr>
                <a:spLocks noChangeArrowheads="1"/>
              </p:cNvSpPr>
              <p:nvPr/>
            </p:nvSpPr>
            <p:spPr bwMode="auto">
              <a:xfrm>
                <a:off x="1570" y="2600"/>
                <a:ext cx="17" cy="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268" name="Rectangle 27"/>
              <p:cNvSpPr>
                <a:spLocks noChangeArrowheads="1"/>
              </p:cNvSpPr>
              <p:nvPr/>
            </p:nvSpPr>
            <p:spPr bwMode="auto">
              <a:xfrm>
                <a:off x="1570" y="2582"/>
                <a:ext cx="17" cy="1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269" name="Rectangle 28"/>
              <p:cNvSpPr>
                <a:spLocks noChangeArrowheads="1"/>
              </p:cNvSpPr>
              <p:nvPr/>
            </p:nvSpPr>
            <p:spPr bwMode="auto">
              <a:xfrm>
                <a:off x="1587" y="2582"/>
                <a:ext cx="526" cy="1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270" name="Rectangle 29"/>
              <p:cNvSpPr>
                <a:spLocks noChangeArrowheads="1"/>
              </p:cNvSpPr>
              <p:nvPr/>
            </p:nvSpPr>
            <p:spPr bwMode="auto">
              <a:xfrm>
                <a:off x="2113" y="2600"/>
                <a:ext cx="17" cy="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271" name="Rectangle 30"/>
              <p:cNvSpPr>
                <a:spLocks noChangeArrowheads="1"/>
              </p:cNvSpPr>
              <p:nvPr/>
            </p:nvSpPr>
            <p:spPr bwMode="auto">
              <a:xfrm>
                <a:off x="2113" y="2582"/>
                <a:ext cx="17" cy="1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272" name="Rectangle 31"/>
              <p:cNvSpPr>
                <a:spLocks noChangeArrowheads="1"/>
              </p:cNvSpPr>
              <p:nvPr/>
            </p:nvSpPr>
            <p:spPr bwMode="auto">
              <a:xfrm>
                <a:off x="2130" y="2582"/>
                <a:ext cx="517" cy="1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273" name="Rectangle 32"/>
              <p:cNvSpPr>
                <a:spLocks noChangeArrowheads="1"/>
              </p:cNvSpPr>
              <p:nvPr/>
            </p:nvSpPr>
            <p:spPr bwMode="auto">
              <a:xfrm>
                <a:off x="2647" y="2600"/>
                <a:ext cx="17" cy="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274" name="Rectangle 33"/>
              <p:cNvSpPr>
                <a:spLocks noChangeArrowheads="1"/>
              </p:cNvSpPr>
              <p:nvPr/>
            </p:nvSpPr>
            <p:spPr bwMode="auto">
              <a:xfrm>
                <a:off x="2647" y="2582"/>
                <a:ext cx="17" cy="1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275" name="Rectangle 34"/>
              <p:cNvSpPr>
                <a:spLocks noChangeArrowheads="1"/>
              </p:cNvSpPr>
              <p:nvPr/>
            </p:nvSpPr>
            <p:spPr bwMode="auto">
              <a:xfrm>
                <a:off x="2664" y="2582"/>
                <a:ext cx="526" cy="1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276" name="Rectangle 35"/>
              <p:cNvSpPr>
                <a:spLocks noChangeArrowheads="1"/>
              </p:cNvSpPr>
              <p:nvPr/>
            </p:nvSpPr>
            <p:spPr bwMode="auto">
              <a:xfrm>
                <a:off x="3190" y="2582"/>
                <a:ext cx="17" cy="2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277" name="Rectangle 36"/>
              <p:cNvSpPr>
                <a:spLocks noChangeArrowheads="1"/>
              </p:cNvSpPr>
              <p:nvPr/>
            </p:nvSpPr>
            <p:spPr bwMode="auto">
              <a:xfrm>
                <a:off x="3190" y="2582"/>
                <a:ext cx="17" cy="1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278" name="Rectangle 37"/>
              <p:cNvSpPr>
                <a:spLocks noChangeArrowheads="1"/>
              </p:cNvSpPr>
              <p:nvPr/>
            </p:nvSpPr>
            <p:spPr bwMode="auto">
              <a:xfrm>
                <a:off x="1036" y="2609"/>
                <a:ext cx="17" cy="39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279" name="Rectangle 38"/>
              <p:cNvSpPr>
                <a:spLocks noChangeArrowheads="1"/>
              </p:cNvSpPr>
              <p:nvPr/>
            </p:nvSpPr>
            <p:spPr bwMode="auto">
              <a:xfrm>
                <a:off x="1570" y="2609"/>
                <a:ext cx="17" cy="39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280" name="Rectangle 39"/>
              <p:cNvSpPr>
                <a:spLocks noChangeArrowheads="1"/>
              </p:cNvSpPr>
              <p:nvPr/>
            </p:nvSpPr>
            <p:spPr bwMode="auto">
              <a:xfrm>
                <a:off x="2113" y="2609"/>
                <a:ext cx="17" cy="39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281" name="Rectangle 40"/>
              <p:cNvSpPr>
                <a:spLocks noChangeArrowheads="1"/>
              </p:cNvSpPr>
              <p:nvPr/>
            </p:nvSpPr>
            <p:spPr bwMode="auto">
              <a:xfrm>
                <a:off x="2647" y="2609"/>
                <a:ext cx="17" cy="39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282" name="Rectangle 41"/>
              <p:cNvSpPr>
                <a:spLocks noChangeArrowheads="1"/>
              </p:cNvSpPr>
              <p:nvPr/>
            </p:nvSpPr>
            <p:spPr bwMode="auto">
              <a:xfrm>
                <a:off x="3190" y="2609"/>
                <a:ext cx="17" cy="39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283" name="Rectangle 42"/>
              <p:cNvSpPr>
                <a:spLocks noChangeArrowheads="1"/>
              </p:cNvSpPr>
              <p:nvPr/>
            </p:nvSpPr>
            <p:spPr bwMode="auto">
              <a:xfrm>
                <a:off x="665" y="3050"/>
                <a:ext cx="296" cy="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700" b="1">
                    <a:solidFill>
                      <a:srgbClr val="FFFF00"/>
                    </a:solidFill>
                  </a:rPr>
                  <a:t>01</a:t>
                </a:r>
              </a:p>
            </p:txBody>
          </p:sp>
          <p:sp>
            <p:nvSpPr>
              <p:cNvPr id="10284" name="Rectangle 43"/>
              <p:cNvSpPr>
                <a:spLocks noChangeArrowheads="1"/>
              </p:cNvSpPr>
              <p:nvPr/>
            </p:nvSpPr>
            <p:spPr bwMode="auto">
              <a:xfrm>
                <a:off x="1225" y="3041"/>
                <a:ext cx="176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4400" b="1">
                    <a:solidFill>
                      <a:srgbClr val="00FFFF"/>
                    </a:solidFill>
                  </a:rPr>
                  <a:t>0</a:t>
                </a:r>
              </a:p>
            </p:txBody>
          </p:sp>
          <p:sp>
            <p:nvSpPr>
              <p:cNvPr id="10285" name="Rectangle 44"/>
              <p:cNvSpPr>
                <a:spLocks noChangeArrowheads="1"/>
              </p:cNvSpPr>
              <p:nvPr/>
            </p:nvSpPr>
            <p:spPr bwMode="auto">
              <a:xfrm>
                <a:off x="2304" y="3040"/>
                <a:ext cx="176" cy="42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4400" b="1">
                    <a:solidFill>
                      <a:srgbClr val="00FFFF"/>
                    </a:solidFill>
                  </a:rPr>
                  <a:t>1</a:t>
                </a:r>
              </a:p>
            </p:txBody>
          </p:sp>
          <p:sp>
            <p:nvSpPr>
              <p:cNvPr id="10286" name="Rectangle 45"/>
              <p:cNvSpPr>
                <a:spLocks noChangeArrowheads="1"/>
              </p:cNvSpPr>
              <p:nvPr/>
            </p:nvSpPr>
            <p:spPr bwMode="auto">
              <a:xfrm>
                <a:off x="2837" y="3041"/>
                <a:ext cx="176" cy="42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4400" b="1">
                    <a:solidFill>
                      <a:srgbClr val="00FFFF"/>
                    </a:solidFill>
                  </a:rPr>
                  <a:t>1</a:t>
                </a:r>
              </a:p>
            </p:txBody>
          </p:sp>
          <p:sp>
            <p:nvSpPr>
              <p:cNvPr id="10287" name="Rectangle 46"/>
              <p:cNvSpPr>
                <a:spLocks noChangeArrowheads="1"/>
              </p:cNvSpPr>
              <p:nvPr/>
            </p:nvSpPr>
            <p:spPr bwMode="auto">
              <a:xfrm>
                <a:off x="1036" y="3005"/>
                <a:ext cx="17" cy="2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288" name="Rectangle 47"/>
              <p:cNvSpPr>
                <a:spLocks noChangeArrowheads="1"/>
              </p:cNvSpPr>
              <p:nvPr/>
            </p:nvSpPr>
            <p:spPr bwMode="auto">
              <a:xfrm>
                <a:off x="1053" y="3005"/>
                <a:ext cx="517" cy="1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289" name="Rectangle 48"/>
              <p:cNvSpPr>
                <a:spLocks noChangeArrowheads="1"/>
              </p:cNvSpPr>
              <p:nvPr/>
            </p:nvSpPr>
            <p:spPr bwMode="auto">
              <a:xfrm>
                <a:off x="1570" y="3005"/>
                <a:ext cx="17" cy="2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290" name="Rectangle 49"/>
              <p:cNvSpPr>
                <a:spLocks noChangeArrowheads="1"/>
              </p:cNvSpPr>
              <p:nvPr/>
            </p:nvSpPr>
            <p:spPr bwMode="auto">
              <a:xfrm>
                <a:off x="1587" y="3005"/>
                <a:ext cx="526" cy="1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291" name="Rectangle 50"/>
              <p:cNvSpPr>
                <a:spLocks noChangeArrowheads="1"/>
              </p:cNvSpPr>
              <p:nvPr/>
            </p:nvSpPr>
            <p:spPr bwMode="auto">
              <a:xfrm>
                <a:off x="2113" y="3005"/>
                <a:ext cx="17" cy="2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292" name="Rectangle 51"/>
              <p:cNvSpPr>
                <a:spLocks noChangeArrowheads="1"/>
              </p:cNvSpPr>
              <p:nvPr/>
            </p:nvSpPr>
            <p:spPr bwMode="auto">
              <a:xfrm>
                <a:off x="2130" y="3005"/>
                <a:ext cx="517" cy="1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293" name="Rectangle 52"/>
              <p:cNvSpPr>
                <a:spLocks noChangeArrowheads="1"/>
              </p:cNvSpPr>
              <p:nvPr/>
            </p:nvSpPr>
            <p:spPr bwMode="auto">
              <a:xfrm>
                <a:off x="2647" y="3005"/>
                <a:ext cx="17" cy="2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294" name="Rectangle 53"/>
              <p:cNvSpPr>
                <a:spLocks noChangeArrowheads="1"/>
              </p:cNvSpPr>
              <p:nvPr/>
            </p:nvSpPr>
            <p:spPr bwMode="auto">
              <a:xfrm>
                <a:off x="2664" y="3005"/>
                <a:ext cx="526" cy="1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295" name="Rectangle 54"/>
              <p:cNvSpPr>
                <a:spLocks noChangeArrowheads="1"/>
              </p:cNvSpPr>
              <p:nvPr/>
            </p:nvSpPr>
            <p:spPr bwMode="auto">
              <a:xfrm>
                <a:off x="3190" y="3005"/>
                <a:ext cx="17" cy="2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296" name="Rectangle 55"/>
              <p:cNvSpPr>
                <a:spLocks noChangeArrowheads="1"/>
              </p:cNvSpPr>
              <p:nvPr/>
            </p:nvSpPr>
            <p:spPr bwMode="auto">
              <a:xfrm>
                <a:off x="1036" y="3032"/>
                <a:ext cx="17" cy="39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297" name="Rectangle 56"/>
              <p:cNvSpPr>
                <a:spLocks noChangeArrowheads="1"/>
              </p:cNvSpPr>
              <p:nvPr/>
            </p:nvSpPr>
            <p:spPr bwMode="auto">
              <a:xfrm>
                <a:off x="1570" y="3032"/>
                <a:ext cx="17" cy="39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298" name="Rectangle 57"/>
              <p:cNvSpPr>
                <a:spLocks noChangeArrowheads="1"/>
              </p:cNvSpPr>
              <p:nvPr/>
            </p:nvSpPr>
            <p:spPr bwMode="auto">
              <a:xfrm>
                <a:off x="2113" y="3032"/>
                <a:ext cx="17" cy="39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299" name="Rectangle 58"/>
              <p:cNvSpPr>
                <a:spLocks noChangeArrowheads="1"/>
              </p:cNvSpPr>
              <p:nvPr/>
            </p:nvSpPr>
            <p:spPr bwMode="auto">
              <a:xfrm>
                <a:off x="2647" y="3032"/>
                <a:ext cx="17" cy="39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00" name="Rectangle 59"/>
              <p:cNvSpPr>
                <a:spLocks noChangeArrowheads="1"/>
              </p:cNvSpPr>
              <p:nvPr/>
            </p:nvSpPr>
            <p:spPr bwMode="auto">
              <a:xfrm>
                <a:off x="3190" y="3032"/>
                <a:ext cx="17" cy="39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01" name="Rectangle 60"/>
              <p:cNvSpPr>
                <a:spLocks noChangeArrowheads="1"/>
              </p:cNvSpPr>
              <p:nvPr/>
            </p:nvSpPr>
            <p:spPr bwMode="auto">
              <a:xfrm>
                <a:off x="665" y="3474"/>
                <a:ext cx="296" cy="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700" b="1">
                    <a:solidFill>
                      <a:srgbClr val="FFFF00"/>
                    </a:solidFill>
                  </a:rPr>
                  <a:t>11</a:t>
                </a:r>
              </a:p>
            </p:txBody>
          </p:sp>
          <p:sp>
            <p:nvSpPr>
              <p:cNvPr id="10302" name="Rectangle 61"/>
              <p:cNvSpPr>
                <a:spLocks noChangeArrowheads="1"/>
              </p:cNvSpPr>
              <p:nvPr/>
            </p:nvSpPr>
            <p:spPr bwMode="auto">
              <a:xfrm>
                <a:off x="1225" y="3465"/>
                <a:ext cx="117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4400" b="1">
                    <a:solidFill>
                      <a:srgbClr val="00FFFF"/>
                    </a:solidFill>
                  </a:rPr>
                  <a:t>-</a:t>
                </a:r>
              </a:p>
            </p:txBody>
          </p:sp>
          <p:sp>
            <p:nvSpPr>
              <p:cNvPr id="10303" name="Rectangle 62"/>
              <p:cNvSpPr>
                <a:spLocks noChangeArrowheads="1"/>
              </p:cNvSpPr>
              <p:nvPr/>
            </p:nvSpPr>
            <p:spPr bwMode="auto">
              <a:xfrm>
                <a:off x="1760" y="3465"/>
                <a:ext cx="176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4400" b="1">
                    <a:solidFill>
                      <a:srgbClr val="00FFFF"/>
                    </a:solidFill>
                  </a:rPr>
                  <a:t>–</a:t>
                </a:r>
              </a:p>
            </p:txBody>
          </p:sp>
          <p:sp>
            <p:nvSpPr>
              <p:cNvPr id="10304" name="Rectangle 63"/>
              <p:cNvSpPr>
                <a:spLocks noChangeArrowheads="1"/>
              </p:cNvSpPr>
              <p:nvPr/>
            </p:nvSpPr>
            <p:spPr bwMode="auto">
              <a:xfrm>
                <a:off x="2303" y="3465"/>
                <a:ext cx="176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4400" b="1">
                    <a:solidFill>
                      <a:srgbClr val="00FFFF"/>
                    </a:solidFill>
                  </a:rPr>
                  <a:t>0</a:t>
                </a:r>
              </a:p>
            </p:txBody>
          </p:sp>
          <p:sp>
            <p:nvSpPr>
              <p:cNvPr id="10305" name="Rectangle 64"/>
              <p:cNvSpPr>
                <a:spLocks noChangeArrowheads="1"/>
              </p:cNvSpPr>
              <p:nvPr/>
            </p:nvSpPr>
            <p:spPr bwMode="auto">
              <a:xfrm>
                <a:off x="2837" y="3465"/>
                <a:ext cx="117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4400" b="1">
                    <a:solidFill>
                      <a:srgbClr val="00FFFF"/>
                    </a:solidFill>
                  </a:rPr>
                  <a:t>-</a:t>
                </a:r>
              </a:p>
            </p:txBody>
          </p:sp>
          <p:sp>
            <p:nvSpPr>
              <p:cNvPr id="10306" name="Rectangle 65"/>
              <p:cNvSpPr>
                <a:spLocks noChangeArrowheads="1"/>
              </p:cNvSpPr>
              <p:nvPr/>
            </p:nvSpPr>
            <p:spPr bwMode="auto">
              <a:xfrm>
                <a:off x="1036" y="3438"/>
                <a:ext cx="17" cy="2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07" name="Rectangle 66"/>
              <p:cNvSpPr>
                <a:spLocks noChangeArrowheads="1"/>
              </p:cNvSpPr>
              <p:nvPr/>
            </p:nvSpPr>
            <p:spPr bwMode="auto">
              <a:xfrm>
                <a:off x="1053" y="3438"/>
                <a:ext cx="517" cy="1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08" name="Rectangle 67"/>
              <p:cNvSpPr>
                <a:spLocks noChangeArrowheads="1"/>
              </p:cNvSpPr>
              <p:nvPr/>
            </p:nvSpPr>
            <p:spPr bwMode="auto">
              <a:xfrm>
                <a:off x="1570" y="3438"/>
                <a:ext cx="17" cy="2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09" name="Rectangle 68"/>
              <p:cNvSpPr>
                <a:spLocks noChangeArrowheads="1"/>
              </p:cNvSpPr>
              <p:nvPr/>
            </p:nvSpPr>
            <p:spPr bwMode="auto">
              <a:xfrm>
                <a:off x="1587" y="3438"/>
                <a:ext cx="526" cy="1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10" name="Rectangle 69"/>
              <p:cNvSpPr>
                <a:spLocks noChangeArrowheads="1"/>
              </p:cNvSpPr>
              <p:nvPr/>
            </p:nvSpPr>
            <p:spPr bwMode="auto">
              <a:xfrm>
                <a:off x="2113" y="3438"/>
                <a:ext cx="17" cy="2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11" name="Rectangle 70"/>
              <p:cNvSpPr>
                <a:spLocks noChangeArrowheads="1"/>
              </p:cNvSpPr>
              <p:nvPr/>
            </p:nvSpPr>
            <p:spPr bwMode="auto">
              <a:xfrm>
                <a:off x="2130" y="3438"/>
                <a:ext cx="517" cy="1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12" name="Rectangle 71"/>
              <p:cNvSpPr>
                <a:spLocks noChangeArrowheads="1"/>
              </p:cNvSpPr>
              <p:nvPr/>
            </p:nvSpPr>
            <p:spPr bwMode="auto">
              <a:xfrm>
                <a:off x="2647" y="3438"/>
                <a:ext cx="17" cy="2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13" name="Rectangle 72"/>
              <p:cNvSpPr>
                <a:spLocks noChangeArrowheads="1"/>
              </p:cNvSpPr>
              <p:nvPr/>
            </p:nvSpPr>
            <p:spPr bwMode="auto">
              <a:xfrm>
                <a:off x="2664" y="3438"/>
                <a:ext cx="526" cy="1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14" name="Rectangle 73"/>
              <p:cNvSpPr>
                <a:spLocks noChangeArrowheads="1"/>
              </p:cNvSpPr>
              <p:nvPr/>
            </p:nvSpPr>
            <p:spPr bwMode="auto">
              <a:xfrm>
                <a:off x="3190" y="3438"/>
                <a:ext cx="17" cy="2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15" name="Rectangle 74"/>
              <p:cNvSpPr>
                <a:spLocks noChangeArrowheads="1"/>
              </p:cNvSpPr>
              <p:nvPr/>
            </p:nvSpPr>
            <p:spPr bwMode="auto">
              <a:xfrm>
                <a:off x="1036" y="3465"/>
                <a:ext cx="17" cy="39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16" name="Rectangle 75"/>
              <p:cNvSpPr>
                <a:spLocks noChangeArrowheads="1"/>
              </p:cNvSpPr>
              <p:nvPr/>
            </p:nvSpPr>
            <p:spPr bwMode="auto">
              <a:xfrm>
                <a:off x="1570" y="3465"/>
                <a:ext cx="17" cy="39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17" name="Rectangle 76"/>
              <p:cNvSpPr>
                <a:spLocks noChangeArrowheads="1"/>
              </p:cNvSpPr>
              <p:nvPr/>
            </p:nvSpPr>
            <p:spPr bwMode="auto">
              <a:xfrm>
                <a:off x="2113" y="3465"/>
                <a:ext cx="17" cy="39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18" name="Rectangle 77"/>
              <p:cNvSpPr>
                <a:spLocks noChangeArrowheads="1"/>
              </p:cNvSpPr>
              <p:nvPr/>
            </p:nvSpPr>
            <p:spPr bwMode="auto">
              <a:xfrm>
                <a:off x="2647" y="3465"/>
                <a:ext cx="17" cy="39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19" name="Rectangle 78"/>
              <p:cNvSpPr>
                <a:spLocks noChangeArrowheads="1"/>
              </p:cNvSpPr>
              <p:nvPr/>
            </p:nvSpPr>
            <p:spPr bwMode="auto">
              <a:xfrm>
                <a:off x="3190" y="3465"/>
                <a:ext cx="17" cy="39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20" name="Rectangle 79"/>
              <p:cNvSpPr>
                <a:spLocks noChangeArrowheads="1"/>
              </p:cNvSpPr>
              <p:nvPr/>
            </p:nvSpPr>
            <p:spPr bwMode="auto">
              <a:xfrm>
                <a:off x="665" y="3907"/>
                <a:ext cx="296" cy="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700" b="1">
                    <a:solidFill>
                      <a:srgbClr val="FFFF00"/>
                    </a:solidFill>
                  </a:rPr>
                  <a:t>10</a:t>
                </a:r>
              </a:p>
            </p:txBody>
          </p:sp>
          <p:sp>
            <p:nvSpPr>
              <p:cNvPr id="10321" name="Rectangle 80"/>
              <p:cNvSpPr>
                <a:spLocks noChangeArrowheads="1"/>
              </p:cNvSpPr>
              <p:nvPr/>
            </p:nvSpPr>
            <p:spPr bwMode="auto">
              <a:xfrm>
                <a:off x="1225" y="3898"/>
                <a:ext cx="117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4400" b="1">
                    <a:solidFill>
                      <a:srgbClr val="00FFFF"/>
                    </a:solidFill>
                  </a:rPr>
                  <a:t>-</a:t>
                </a:r>
              </a:p>
            </p:txBody>
          </p:sp>
          <p:sp>
            <p:nvSpPr>
              <p:cNvPr id="10322" name="Rectangle 81"/>
              <p:cNvSpPr>
                <a:spLocks noChangeArrowheads="1"/>
              </p:cNvSpPr>
              <p:nvPr/>
            </p:nvSpPr>
            <p:spPr bwMode="auto">
              <a:xfrm>
                <a:off x="1760" y="3898"/>
                <a:ext cx="176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4400" b="1">
                    <a:solidFill>
                      <a:srgbClr val="00FFFF"/>
                    </a:solidFill>
                  </a:rPr>
                  <a:t>0</a:t>
                </a:r>
              </a:p>
            </p:txBody>
          </p:sp>
          <p:sp>
            <p:nvSpPr>
              <p:cNvPr id="10323" name="Rectangle 82"/>
              <p:cNvSpPr>
                <a:spLocks noChangeArrowheads="1"/>
              </p:cNvSpPr>
              <p:nvPr/>
            </p:nvSpPr>
            <p:spPr bwMode="auto">
              <a:xfrm>
                <a:off x="2303" y="3898"/>
                <a:ext cx="117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4400" b="1">
                    <a:solidFill>
                      <a:srgbClr val="00FFFF"/>
                    </a:solidFill>
                  </a:rPr>
                  <a:t>-</a:t>
                </a:r>
              </a:p>
            </p:txBody>
          </p:sp>
          <p:sp>
            <p:nvSpPr>
              <p:cNvPr id="10324" name="Rectangle 83"/>
              <p:cNvSpPr>
                <a:spLocks noChangeArrowheads="1"/>
              </p:cNvSpPr>
              <p:nvPr/>
            </p:nvSpPr>
            <p:spPr bwMode="auto">
              <a:xfrm>
                <a:off x="2837" y="3898"/>
                <a:ext cx="117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4400" b="1">
                    <a:solidFill>
                      <a:srgbClr val="00FFFF"/>
                    </a:solidFill>
                  </a:rPr>
                  <a:t>-</a:t>
                </a:r>
              </a:p>
            </p:txBody>
          </p:sp>
          <p:sp>
            <p:nvSpPr>
              <p:cNvPr id="10325" name="Rectangle 84"/>
              <p:cNvSpPr>
                <a:spLocks noChangeArrowheads="1"/>
              </p:cNvSpPr>
              <p:nvPr/>
            </p:nvSpPr>
            <p:spPr bwMode="auto">
              <a:xfrm>
                <a:off x="1036" y="3862"/>
                <a:ext cx="17" cy="2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26" name="Rectangle 85"/>
              <p:cNvSpPr>
                <a:spLocks noChangeArrowheads="1"/>
              </p:cNvSpPr>
              <p:nvPr/>
            </p:nvSpPr>
            <p:spPr bwMode="auto">
              <a:xfrm>
                <a:off x="1053" y="3862"/>
                <a:ext cx="517" cy="1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27" name="Rectangle 86"/>
              <p:cNvSpPr>
                <a:spLocks noChangeArrowheads="1"/>
              </p:cNvSpPr>
              <p:nvPr/>
            </p:nvSpPr>
            <p:spPr bwMode="auto">
              <a:xfrm>
                <a:off x="1570" y="3862"/>
                <a:ext cx="17" cy="2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28" name="Rectangle 87"/>
              <p:cNvSpPr>
                <a:spLocks noChangeArrowheads="1"/>
              </p:cNvSpPr>
              <p:nvPr/>
            </p:nvSpPr>
            <p:spPr bwMode="auto">
              <a:xfrm>
                <a:off x="1587" y="3862"/>
                <a:ext cx="526" cy="1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29" name="Rectangle 88"/>
              <p:cNvSpPr>
                <a:spLocks noChangeArrowheads="1"/>
              </p:cNvSpPr>
              <p:nvPr/>
            </p:nvSpPr>
            <p:spPr bwMode="auto">
              <a:xfrm>
                <a:off x="2113" y="3862"/>
                <a:ext cx="17" cy="2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30" name="Rectangle 89"/>
              <p:cNvSpPr>
                <a:spLocks noChangeArrowheads="1"/>
              </p:cNvSpPr>
              <p:nvPr/>
            </p:nvSpPr>
            <p:spPr bwMode="auto">
              <a:xfrm>
                <a:off x="2130" y="3862"/>
                <a:ext cx="517" cy="1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31" name="Rectangle 90"/>
              <p:cNvSpPr>
                <a:spLocks noChangeArrowheads="1"/>
              </p:cNvSpPr>
              <p:nvPr/>
            </p:nvSpPr>
            <p:spPr bwMode="auto">
              <a:xfrm>
                <a:off x="2647" y="3862"/>
                <a:ext cx="17" cy="2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32" name="Rectangle 91"/>
              <p:cNvSpPr>
                <a:spLocks noChangeArrowheads="1"/>
              </p:cNvSpPr>
              <p:nvPr/>
            </p:nvSpPr>
            <p:spPr bwMode="auto">
              <a:xfrm>
                <a:off x="2664" y="3862"/>
                <a:ext cx="526" cy="1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33" name="Rectangle 92"/>
              <p:cNvSpPr>
                <a:spLocks noChangeArrowheads="1"/>
              </p:cNvSpPr>
              <p:nvPr/>
            </p:nvSpPr>
            <p:spPr bwMode="auto">
              <a:xfrm>
                <a:off x="3190" y="3862"/>
                <a:ext cx="17" cy="2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34" name="Rectangle 93"/>
              <p:cNvSpPr>
                <a:spLocks noChangeArrowheads="1"/>
              </p:cNvSpPr>
              <p:nvPr/>
            </p:nvSpPr>
            <p:spPr bwMode="auto">
              <a:xfrm>
                <a:off x="1036" y="3889"/>
                <a:ext cx="17" cy="39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35" name="Rectangle 94"/>
              <p:cNvSpPr>
                <a:spLocks noChangeArrowheads="1"/>
              </p:cNvSpPr>
              <p:nvPr/>
            </p:nvSpPr>
            <p:spPr bwMode="auto">
              <a:xfrm>
                <a:off x="1036" y="4285"/>
                <a:ext cx="17" cy="1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36" name="Rectangle 95"/>
              <p:cNvSpPr>
                <a:spLocks noChangeArrowheads="1"/>
              </p:cNvSpPr>
              <p:nvPr/>
            </p:nvSpPr>
            <p:spPr bwMode="auto">
              <a:xfrm>
                <a:off x="1036" y="4285"/>
                <a:ext cx="17" cy="1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37" name="Rectangle 96"/>
              <p:cNvSpPr>
                <a:spLocks noChangeArrowheads="1"/>
              </p:cNvSpPr>
              <p:nvPr/>
            </p:nvSpPr>
            <p:spPr bwMode="auto">
              <a:xfrm>
                <a:off x="1053" y="4285"/>
                <a:ext cx="517" cy="1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38" name="Rectangle 97"/>
              <p:cNvSpPr>
                <a:spLocks noChangeArrowheads="1"/>
              </p:cNvSpPr>
              <p:nvPr/>
            </p:nvSpPr>
            <p:spPr bwMode="auto">
              <a:xfrm>
                <a:off x="1570" y="3889"/>
                <a:ext cx="17" cy="39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39" name="Rectangle 98"/>
              <p:cNvSpPr>
                <a:spLocks noChangeArrowheads="1"/>
              </p:cNvSpPr>
              <p:nvPr/>
            </p:nvSpPr>
            <p:spPr bwMode="auto">
              <a:xfrm>
                <a:off x="1570" y="4285"/>
                <a:ext cx="17" cy="1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40" name="Rectangle 99"/>
              <p:cNvSpPr>
                <a:spLocks noChangeArrowheads="1"/>
              </p:cNvSpPr>
              <p:nvPr/>
            </p:nvSpPr>
            <p:spPr bwMode="auto">
              <a:xfrm>
                <a:off x="1587" y="4285"/>
                <a:ext cx="526" cy="1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41" name="Rectangle 100"/>
              <p:cNvSpPr>
                <a:spLocks noChangeArrowheads="1"/>
              </p:cNvSpPr>
              <p:nvPr/>
            </p:nvSpPr>
            <p:spPr bwMode="auto">
              <a:xfrm>
                <a:off x="2113" y="3889"/>
                <a:ext cx="17" cy="39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42" name="Rectangle 101"/>
              <p:cNvSpPr>
                <a:spLocks noChangeArrowheads="1"/>
              </p:cNvSpPr>
              <p:nvPr/>
            </p:nvSpPr>
            <p:spPr bwMode="auto">
              <a:xfrm>
                <a:off x="2113" y="4285"/>
                <a:ext cx="17" cy="1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43" name="Rectangle 102"/>
              <p:cNvSpPr>
                <a:spLocks noChangeArrowheads="1"/>
              </p:cNvSpPr>
              <p:nvPr/>
            </p:nvSpPr>
            <p:spPr bwMode="auto">
              <a:xfrm>
                <a:off x="2130" y="4285"/>
                <a:ext cx="517" cy="1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44" name="Rectangle 103"/>
              <p:cNvSpPr>
                <a:spLocks noChangeArrowheads="1"/>
              </p:cNvSpPr>
              <p:nvPr/>
            </p:nvSpPr>
            <p:spPr bwMode="auto">
              <a:xfrm>
                <a:off x="2647" y="3889"/>
                <a:ext cx="17" cy="39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45" name="Rectangle 104"/>
              <p:cNvSpPr>
                <a:spLocks noChangeArrowheads="1"/>
              </p:cNvSpPr>
              <p:nvPr/>
            </p:nvSpPr>
            <p:spPr bwMode="auto">
              <a:xfrm>
                <a:off x="2647" y="4285"/>
                <a:ext cx="17" cy="1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46" name="Rectangle 105"/>
              <p:cNvSpPr>
                <a:spLocks noChangeArrowheads="1"/>
              </p:cNvSpPr>
              <p:nvPr/>
            </p:nvSpPr>
            <p:spPr bwMode="auto">
              <a:xfrm>
                <a:off x="2664" y="4285"/>
                <a:ext cx="526" cy="1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47" name="Rectangle 106"/>
              <p:cNvSpPr>
                <a:spLocks noChangeArrowheads="1"/>
              </p:cNvSpPr>
              <p:nvPr/>
            </p:nvSpPr>
            <p:spPr bwMode="auto">
              <a:xfrm>
                <a:off x="3190" y="3889"/>
                <a:ext cx="17" cy="39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48" name="Rectangle 107"/>
              <p:cNvSpPr>
                <a:spLocks noChangeArrowheads="1"/>
              </p:cNvSpPr>
              <p:nvPr/>
            </p:nvSpPr>
            <p:spPr bwMode="auto">
              <a:xfrm>
                <a:off x="3190" y="4285"/>
                <a:ext cx="17" cy="1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49" name="Rectangle 108"/>
              <p:cNvSpPr>
                <a:spLocks noChangeArrowheads="1"/>
              </p:cNvSpPr>
              <p:nvPr/>
            </p:nvSpPr>
            <p:spPr bwMode="auto">
              <a:xfrm>
                <a:off x="3190" y="4285"/>
                <a:ext cx="17" cy="1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70765" name="Rectangle 109"/>
              <p:cNvSpPr>
                <a:spLocks noChangeArrowheads="1"/>
              </p:cNvSpPr>
              <p:nvPr/>
            </p:nvSpPr>
            <p:spPr bwMode="auto">
              <a:xfrm>
                <a:off x="528" y="2416"/>
                <a:ext cx="31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sz="1800" b="1">
                    <a:solidFill>
                      <a:srgbClr val="FFCC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AB</a:t>
                </a:r>
              </a:p>
            </p:txBody>
          </p:sp>
          <p:sp>
            <p:nvSpPr>
              <p:cNvPr id="70766" name="Rectangle 110"/>
              <p:cNvSpPr>
                <a:spLocks noChangeArrowheads="1"/>
              </p:cNvSpPr>
              <p:nvPr/>
            </p:nvSpPr>
            <p:spPr bwMode="auto">
              <a:xfrm>
                <a:off x="816" y="2176"/>
                <a:ext cx="3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sz="1800" b="1">
                    <a:solidFill>
                      <a:srgbClr val="FFCC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CD</a:t>
                </a:r>
              </a:p>
            </p:txBody>
          </p:sp>
          <p:sp>
            <p:nvSpPr>
              <p:cNvPr id="10352" name="Rectangle 111"/>
              <p:cNvSpPr>
                <a:spLocks noChangeArrowheads="1"/>
              </p:cNvSpPr>
              <p:nvPr/>
            </p:nvSpPr>
            <p:spPr bwMode="auto">
              <a:xfrm>
                <a:off x="1248" y="2656"/>
                <a:ext cx="117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4400" b="1">
                    <a:solidFill>
                      <a:srgbClr val="00FFFF"/>
                    </a:solidFill>
                  </a:rPr>
                  <a:t>-</a:t>
                </a:r>
              </a:p>
            </p:txBody>
          </p:sp>
          <p:sp>
            <p:nvSpPr>
              <p:cNvPr id="10353" name="Rectangle 112"/>
              <p:cNvSpPr>
                <a:spLocks noChangeArrowheads="1"/>
              </p:cNvSpPr>
              <p:nvPr/>
            </p:nvSpPr>
            <p:spPr bwMode="auto">
              <a:xfrm>
                <a:off x="1776" y="3088"/>
                <a:ext cx="176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4400" b="1">
                    <a:solidFill>
                      <a:srgbClr val="00FFFF"/>
                    </a:solidFill>
                  </a:rPr>
                  <a:t>0</a:t>
                </a:r>
              </a:p>
            </p:txBody>
          </p:sp>
        </p:grpSp>
        <p:sp>
          <p:nvSpPr>
            <p:cNvPr id="10255" name="Line 113"/>
            <p:cNvSpPr>
              <a:spLocks noChangeShapeType="1"/>
            </p:cNvSpPr>
            <p:nvPr/>
          </p:nvSpPr>
          <p:spPr bwMode="auto">
            <a:xfrm flipH="1" flipV="1">
              <a:off x="3119" y="3261"/>
              <a:ext cx="768" cy="528"/>
            </a:xfrm>
            <a:prstGeom prst="line">
              <a:avLst/>
            </a:prstGeom>
            <a:noFill/>
            <a:ln w="76200">
              <a:solidFill>
                <a:srgbClr val="FFCC99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770" name="Rectangle 114"/>
          <p:cNvSpPr>
            <a:spLocks noChangeArrowheads="1"/>
          </p:cNvSpPr>
          <p:nvPr/>
        </p:nvSpPr>
        <p:spPr bwMode="auto">
          <a:xfrm>
            <a:off x="6248400" y="5562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A’C</a:t>
            </a:r>
          </a:p>
        </p:txBody>
      </p:sp>
      <p:sp>
        <p:nvSpPr>
          <p:cNvPr id="70771" name="Rectangle 115"/>
          <p:cNvSpPr>
            <a:spLocks noChangeArrowheads="1"/>
          </p:cNvSpPr>
          <p:nvPr/>
        </p:nvSpPr>
        <p:spPr bwMode="auto">
          <a:xfrm>
            <a:off x="150813" y="147638"/>
            <a:ext cx="365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Generalization 1:</a:t>
            </a:r>
          </a:p>
        </p:txBody>
      </p:sp>
      <p:sp>
        <p:nvSpPr>
          <p:cNvPr id="70772" name="Rectangle 116"/>
          <p:cNvSpPr>
            <a:spLocks noChangeArrowheads="1"/>
          </p:cNvSpPr>
          <p:nvPr/>
        </p:nvSpPr>
        <p:spPr bwMode="auto">
          <a:xfrm>
            <a:off x="1065213" y="833438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Bald guys with beards are good</a:t>
            </a:r>
          </a:p>
        </p:txBody>
      </p:sp>
      <p:sp>
        <p:nvSpPr>
          <p:cNvPr id="70773" name="Rectangle 117"/>
          <p:cNvSpPr>
            <a:spLocks noChangeArrowheads="1"/>
          </p:cNvSpPr>
          <p:nvPr/>
        </p:nvSpPr>
        <p:spPr bwMode="auto">
          <a:xfrm>
            <a:off x="303213" y="1290638"/>
            <a:ext cx="3886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Generalization</a:t>
            </a:r>
            <a:r>
              <a:rPr lang="en-US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2:</a:t>
            </a:r>
          </a:p>
        </p:txBody>
      </p:sp>
      <p:sp>
        <p:nvSpPr>
          <p:cNvPr id="70774" name="Rectangle 118"/>
          <p:cNvSpPr>
            <a:spLocks noChangeArrowheads="1"/>
          </p:cNvSpPr>
          <p:nvPr/>
        </p:nvSpPr>
        <p:spPr bwMode="auto">
          <a:xfrm>
            <a:off x="1141413" y="1900238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All other guys are no good</a:t>
            </a:r>
          </a:p>
        </p:txBody>
      </p:sp>
    </p:spTree>
    <p:extLst>
      <p:ext uri="{BB962C8B-B14F-4D97-AF65-F5344CB8AC3E}">
        <p14:creationId xmlns:p14="http://schemas.microsoft.com/office/powerpoint/2010/main" val="135090677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71" grpId="0" autoUpdateAnimBg="0"/>
      <p:bldP spid="70772" grpId="0" autoUpdateAnimBg="0"/>
      <p:bldP spid="70773" grpId="0" autoUpdateAnimBg="0"/>
      <p:bldP spid="70774" grpId="0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838200"/>
            <a:ext cx="8534400" cy="5334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Application in Machine Learning: </a:t>
            </a:r>
            <a:r>
              <a:rPr lang="en-US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 Trees </a:t>
            </a:r>
          </a:p>
        </p:txBody>
      </p:sp>
    </p:spTree>
    <p:extLst>
      <p:ext uri="{BB962C8B-B14F-4D97-AF65-F5344CB8AC3E}">
        <p14:creationId xmlns:p14="http://schemas.microsoft.com/office/powerpoint/2010/main" val="66854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t="42818" r="81151" b="47536"/>
          <a:stretch>
            <a:fillRect/>
          </a:stretch>
        </p:blipFill>
        <p:spPr bwMode="auto">
          <a:xfrm>
            <a:off x="2895600" y="0"/>
            <a:ext cx="22860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t="42007" r="81151" b="47076"/>
          <a:stretch>
            <a:fillRect/>
          </a:stretch>
        </p:blipFill>
        <p:spPr bwMode="auto">
          <a:xfrm>
            <a:off x="1524000" y="1752600"/>
            <a:ext cx="2286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t="42007" r="81151" b="47076"/>
          <a:stretch>
            <a:fillRect/>
          </a:stretch>
        </p:blipFill>
        <p:spPr bwMode="auto">
          <a:xfrm>
            <a:off x="4748213" y="1808163"/>
            <a:ext cx="2286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8853" name="Straight Arrow Connector 7"/>
          <p:cNvCxnSpPr>
            <a:cxnSpLocks noChangeShapeType="1"/>
          </p:cNvCxnSpPr>
          <p:nvPr/>
        </p:nvCxnSpPr>
        <p:spPr bwMode="auto">
          <a:xfrm flipH="1">
            <a:off x="3200400" y="1447800"/>
            <a:ext cx="457200" cy="381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854" name="TextBox 8"/>
          <p:cNvSpPr txBox="1">
            <a:spLocks noChangeArrowheads="1"/>
          </p:cNvSpPr>
          <p:nvPr/>
        </p:nvSpPr>
        <p:spPr bwMode="auto">
          <a:xfrm>
            <a:off x="2743200" y="1330325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a=0</a:t>
            </a:r>
          </a:p>
        </p:txBody>
      </p:sp>
      <p:sp>
        <p:nvSpPr>
          <p:cNvPr id="78855" name="TextBox 9"/>
          <p:cNvSpPr txBox="1">
            <a:spLocks noChangeArrowheads="1"/>
          </p:cNvSpPr>
          <p:nvPr/>
        </p:nvSpPr>
        <p:spPr bwMode="auto">
          <a:xfrm>
            <a:off x="4876800" y="1330325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a=1</a:t>
            </a:r>
          </a:p>
        </p:txBody>
      </p:sp>
      <p:sp>
        <p:nvSpPr>
          <p:cNvPr id="78856" name="Rounded Rectangle 10"/>
          <p:cNvSpPr>
            <a:spLocks noChangeArrowheads="1"/>
          </p:cNvSpPr>
          <p:nvPr/>
        </p:nvSpPr>
        <p:spPr bwMode="auto">
          <a:xfrm>
            <a:off x="1981200" y="2133600"/>
            <a:ext cx="1676400" cy="5334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cxnSp>
        <p:nvCxnSpPr>
          <p:cNvPr id="78857" name="Straight Arrow Connector 12"/>
          <p:cNvCxnSpPr>
            <a:cxnSpLocks noChangeShapeType="1"/>
          </p:cNvCxnSpPr>
          <p:nvPr/>
        </p:nvCxnSpPr>
        <p:spPr bwMode="auto">
          <a:xfrm>
            <a:off x="4419600" y="1430338"/>
            <a:ext cx="609600" cy="415925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858" name="TextBox 13"/>
          <p:cNvSpPr txBox="1">
            <a:spLocks noChangeArrowheads="1"/>
          </p:cNvSpPr>
          <p:nvPr/>
        </p:nvSpPr>
        <p:spPr bwMode="auto">
          <a:xfrm>
            <a:off x="6635750" y="32766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c=1</a:t>
            </a:r>
          </a:p>
        </p:txBody>
      </p:sp>
      <p:sp>
        <p:nvSpPr>
          <p:cNvPr id="78859" name="Rounded Rectangle 15"/>
          <p:cNvSpPr>
            <a:spLocks noChangeArrowheads="1"/>
          </p:cNvSpPr>
          <p:nvPr/>
        </p:nvSpPr>
        <p:spPr bwMode="auto">
          <a:xfrm>
            <a:off x="5105400" y="2743200"/>
            <a:ext cx="1676400" cy="5334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cxnSp>
        <p:nvCxnSpPr>
          <p:cNvPr id="78860" name="Straight Arrow Connector 16"/>
          <p:cNvCxnSpPr>
            <a:cxnSpLocks noChangeShapeType="1"/>
          </p:cNvCxnSpPr>
          <p:nvPr/>
        </p:nvCxnSpPr>
        <p:spPr bwMode="auto">
          <a:xfrm>
            <a:off x="6311900" y="3421063"/>
            <a:ext cx="609600" cy="415925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861" name="Straight Arrow Connector 17"/>
          <p:cNvCxnSpPr>
            <a:cxnSpLocks noChangeShapeType="1"/>
          </p:cNvCxnSpPr>
          <p:nvPr/>
        </p:nvCxnSpPr>
        <p:spPr bwMode="auto">
          <a:xfrm flipH="1">
            <a:off x="5099050" y="3421063"/>
            <a:ext cx="596900" cy="465137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862" name="TextBox 19"/>
          <p:cNvSpPr txBox="1">
            <a:spLocks noChangeArrowheads="1"/>
          </p:cNvSpPr>
          <p:nvPr/>
        </p:nvSpPr>
        <p:spPr bwMode="auto">
          <a:xfrm>
            <a:off x="4748213" y="3317875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c=0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953000" y="3906838"/>
            <a:ext cx="400050" cy="42703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781800" y="3878263"/>
            <a:ext cx="400050" cy="42703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7938"/>
            <a:ext cx="2590800" cy="15700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Using </a:t>
            </a:r>
            <a:r>
              <a:rPr lang="en-US" dirty="0" err="1"/>
              <a:t>Kmaps</a:t>
            </a:r>
            <a:r>
              <a:rPr lang="en-US" dirty="0"/>
              <a:t> to illustrate </a:t>
            </a:r>
            <a:r>
              <a:rPr lang="en-US" dirty="0" err="1"/>
              <a:t>cofactoring</a:t>
            </a:r>
            <a:r>
              <a:rPr lang="en-US" dirty="0"/>
              <a:t> or splitting</a:t>
            </a:r>
          </a:p>
        </p:txBody>
      </p:sp>
      <p:sp>
        <p:nvSpPr>
          <p:cNvPr id="78866" name="TextBox 23"/>
          <p:cNvSpPr txBox="1">
            <a:spLocks noChangeArrowheads="1"/>
          </p:cNvSpPr>
          <p:nvPr/>
        </p:nvSpPr>
        <p:spPr bwMode="auto">
          <a:xfrm>
            <a:off x="4648200" y="4495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a*c</a:t>
            </a:r>
          </a:p>
        </p:txBody>
      </p:sp>
      <p:cxnSp>
        <p:nvCxnSpPr>
          <p:cNvPr id="78867" name="Straight Connector 25"/>
          <p:cNvCxnSpPr>
            <a:cxnSpLocks noChangeShapeType="1"/>
          </p:cNvCxnSpPr>
          <p:nvPr/>
        </p:nvCxnSpPr>
        <p:spPr bwMode="auto">
          <a:xfrm>
            <a:off x="5029200" y="4648200"/>
            <a:ext cx="1524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868" name="TextBox 26"/>
          <p:cNvSpPr txBox="1">
            <a:spLocks noChangeArrowheads="1"/>
          </p:cNvSpPr>
          <p:nvPr/>
        </p:nvSpPr>
        <p:spPr bwMode="auto">
          <a:xfrm>
            <a:off x="3306763" y="315436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c=1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2984500" y="3298825"/>
            <a:ext cx="609600" cy="4159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870" name="Straight Arrow Connector 28"/>
          <p:cNvCxnSpPr>
            <a:cxnSpLocks noChangeShapeType="1"/>
          </p:cNvCxnSpPr>
          <p:nvPr/>
        </p:nvCxnSpPr>
        <p:spPr bwMode="auto">
          <a:xfrm flipH="1">
            <a:off x="1770063" y="3298825"/>
            <a:ext cx="598487" cy="46513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871" name="TextBox 29"/>
          <p:cNvSpPr txBox="1">
            <a:spLocks noChangeArrowheads="1"/>
          </p:cNvSpPr>
          <p:nvPr/>
        </p:nvSpPr>
        <p:spPr bwMode="auto">
          <a:xfrm>
            <a:off x="1420813" y="319563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c=0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3452813" y="3756025"/>
            <a:ext cx="401637" cy="4286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78873" name="TextBox 32"/>
          <p:cNvSpPr txBox="1">
            <a:spLocks noChangeArrowheads="1"/>
          </p:cNvSpPr>
          <p:nvPr/>
        </p:nvSpPr>
        <p:spPr bwMode="auto">
          <a:xfrm>
            <a:off x="3314700" y="44069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a*c</a:t>
            </a:r>
          </a:p>
        </p:txBody>
      </p:sp>
      <p:cxnSp>
        <p:nvCxnSpPr>
          <p:cNvPr id="78874" name="Straight Connector 33"/>
          <p:cNvCxnSpPr>
            <a:cxnSpLocks noChangeShapeType="1"/>
          </p:cNvCxnSpPr>
          <p:nvPr/>
        </p:nvCxnSpPr>
        <p:spPr bwMode="auto">
          <a:xfrm>
            <a:off x="3376613" y="4532313"/>
            <a:ext cx="1524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887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t="42398" r="81151" b="47076"/>
          <a:stretch>
            <a:fillRect/>
          </a:stretch>
        </p:blipFill>
        <p:spPr bwMode="auto">
          <a:xfrm>
            <a:off x="136525" y="3814763"/>
            <a:ext cx="2286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76" name="Rounded Rectangle 35"/>
          <p:cNvSpPr>
            <a:spLocks noChangeArrowheads="1"/>
          </p:cNvSpPr>
          <p:nvPr/>
        </p:nvSpPr>
        <p:spPr bwMode="auto">
          <a:xfrm>
            <a:off x="611188" y="4133850"/>
            <a:ext cx="1676400" cy="5334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8877" name="Rounded Rectangle 36"/>
          <p:cNvSpPr>
            <a:spLocks noChangeArrowheads="1"/>
          </p:cNvSpPr>
          <p:nvPr/>
        </p:nvSpPr>
        <p:spPr bwMode="auto">
          <a:xfrm>
            <a:off x="763588" y="4176713"/>
            <a:ext cx="585787" cy="9937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8878" name="Rounded Rectangle 37"/>
          <p:cNvSpPr>
            <a:spLocks noChangeArrowheads="1"/>
          </p:cNvSpPr>
          <p:nvPr/>
        </p:nvSpPr>
        <p:spPr bwMode="auto">
          <a:xfrm>
            <a:off x="5402263" y="2216150"/>
            <a:ext cx="541337" cy="9937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9" name="Rounded Rectangle 38"/>
          <p:cNvSpPr/>
          <p:nvPr/>
        </p:nvSpPr>
        <p:spPr bwMode="auto">
          <a:xfrm>
            <a:off x="6080125" y="2233613"/>
            <a:ext cx="701675" cy="993775"/>
          </a:xfrm>
          <a:prstGeom prst="round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" name="Rounded Rectangle 39"/>
          <p:cNvSpPr/>
          <p:nvPr/>
        </p:nvSpPr>
        <p:spPr bwMode="auto">
          <a:xfrm>
            <a:off x="1449388" y="4176713"/>
            <a:ext cx="701675" cy="993775"/>
          </a:xfrm>
          <a:prstGeom prst="round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8881" name="TextBox 40"/>
          <p:cNvSpPr txBox="1">
            <a:spLocks noChangeArrowheads="1"/>
          </p:cNvSpPr>
          <p:nvPr/>
        </p:nvSpPr>
        <p:spPr bwMode="auto">
          <a:xfrm>
            <a:off x="2246313" y="517366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b=1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1924050" y="5318125"/>
            <a:ext cx="609600" cy="4159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883" name="Straight Arrow Connector 42"/>
          <p:cNvCxnSpPr>
            <a:cxnSpLocks noChangeShapeType="1"/>
          </p:cNvCxnSpPr>
          <p:nvPr/>
        </p:nvCxnSpPr>
        <p:spPr bwMode="auto">
          <a:xfrm flipH="1">
            <a:off x="709613" y="5318125"/>
            <a:ext cx="598487" cy="465138"/>
          </a:xfrm>
          <a:prstGeom prst="straightConnector1">
            <a:avLst/>
          </a:prstGeom>
          <a:noFill/>
          <a:ln w="38100" algn="ctr">
            <a:solidFill>
              <a:srgbClr val="92D05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884" name="TextBox 43"/>
          <p:cNvSpPr txBox="1">
            <a:spLocks noChangeArrowheads="1"/>
          </p:cNvSpPr>
          <p:nvPr/>
        </p:nvSpPr>
        <p:spPr bwMode="auto">
          <a:xfrm>
            <a:off x="358775" y="521493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b=0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563563" y="5803900"/>
            <a:ext cx="401637" cy="4270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78886" name="TextBox 46"/>
          <p:cNvSpPr txBox="1">
            <a:spLocks noChangeArrowheads="1"/>
          </p:cNvSpPr>
          <p:nvPr/>
        </p:nvSpPr>
        <p:spPr bwMode="auto">
          <a:xfrm>
            <a:off x="4748213" y="6199188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a*c</a:t>
            </a:r>
          </a:p>
        </p:txBody>
      </p:sp>
      <p:cxnSp>
        <p:nvCxnSpPr>
          <p:cNvPr id="78887" name="Straight Connector 47"/>
          <p:cNvCxnSpPr>
            <a:cxnSpLocks noChangeShapeType="1"/>
          </p:cNvCxnSpPr>
          <p:nvPr/>
        </p:nvCxnSpPr>
        <p:spPr bwMode="auto">
          <a:xfrm>
            <a:off x="2438400" y="5845175"/>
            <a:ext cx="1524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888" name="TextBox 48"/>
          <p:cNvSpPr txBox="1">
            <a:spLocks noChangeArrowheads="1"/>
          </p:cNvSpPr>
          <p:nvPr/>
        </p:nvSpPr>
        <p:spPr bwMode="auto">
          <a:xfrm>
            <a:off x="2289175" y="5786438"/>
            <a:ext cx="615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d</a:t>
            </a:r>
          </a:p>
        </p:txBody>
      </p:sp>
      <p:pic>
        <p:nvPicPr>
          <p:cNvPr id="78889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t="42398" r="81151" b="47076"/>
          <a:stretch>
            <a:fillRect/>
          </a:stretch>
        </p:blipFill>
        <p:spPr bwMode="auto">
          <a:xfrm>
            <a:off x="2641600" y="5605463"/>
            <a:ext cx="165258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ounded Rectangle 50"/>
          <p:cNvSpPr/>
          <p:nvPr/>
        </p:nvSpPr>
        <p:spPr bwMode="auto">
          <a:xfrm>
            <a:off x="3073400" y="6065838"/>
            <a:ext cx="533400" cy="206375"/>
          </a:xfrm>
          <a:prstGeom prst="roundRect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8891" name="Rounded Rectangle 51"/>
          <p:cNvSpPr>
            <a:spLocks noChangeArrowheads="1"/>
          </p:cNvSpPr>
          <p:nvPr/>
        </p:nvSpPr>
        <p:spPr bwMode="auto">
          <a:xfrm>
            <a:off x="2246313" y="5575300"/>
            <a:ext cx="2047875" cy="12065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cxnSp>
        <p:nvCxnSpPr>
          <p:cNvPr id="78892" name="Straight Connector 52"/>
          <p:cNvCxnSpPr>
            <a:cxnSpLocks noChangeShapeType="1"/>
          </p:cNvCxnSpPr>
          <p:nvPr/>
        </p:nvCxnSpPr>
        <p:spPr bwMode="auto">
          <a:xfrm>
            <a:off x="4800600" y="6265863"/>
            <a:ext cx="1524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893" name="Straight Connector 53"/>
          <p:cNvCxnSpPr>
            <a:cxnSpLocks noChangeShapeType="1"/>
          </p:cNvCxnSpPr>
          <p:nvPr/>
        </p:nvCxnSpPr>
        <p:spPr bwMode="auto">
          <a:xfrm>
            <a:off x="5181600" y="6265863"/>
            <a:ext cx="146050" cy="952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894" name="TextBox 55"/>
          <p:cNvSpPr txBox="1">
            <a:spLocks noChangeArrowheads="1"/>
          </p:cNvSpPr>
          <p:nvPr/>
        </p:nvSpPr>
        <p:spPr bwMode="auto">
          <a:xfrm>
            <a:off x="5287963" y="6202363"/>
            <a:ext cx="1042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*b*d</a:t>
            </a:r>
          </a:p>
        </p:txBody>
      </p:sp>
      <p:cxnSp>
        <p:nvCxnSpPr>
          <p:cNvPr id="78895" name="Straight Connector 56"/>
          <p:cNvCxnSpPr>
            <a:cxnSpLocks noChangeShapeType="1"/>
          </p:cNvCxnSpPr>
          <p:nvPr/>
        </p:nvCxnSpPr>
        <p:spPr bwMode="auto">
          <a:xfrm>
            <a:off x="5867400" y="6248400"/>
            <a:ext cx="1524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896" name="Rounded Rectangle 57"/>
          <p:cNvSpPr>
            <a:spLocks noChangeArrowheads="1"/>
          </p:cNvSpPr>
          <p:nvPr/>
        </p:nvSpPr>
        <p:spPr bwMode="auto">
          <a:xfrm>
            <a:off x="5738813" y="152400"/>
            <a:ext cx="2566987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THIS METHOD ASSUMES NO PRUNNING</a:t>
            </a:r>
          </a:p>
        </p:txBody>
      </p:sp>
      <p:sp>
        <p:nvSpPr>
          <p:cNvPr id="78897" name="TextBox 58"/>
          <p:cNvSpPr txBox="1">
            <a:spLocks noChangeArrowheads="1"/>
          </p:cNvSpPr>
          <p:nvPr/>
        </p:nvSpPr>
        <p:spPr bwMode="auto">
          <a:xfrm>
            <a:off x="1684338" y="6399213"/>
            <a:ext cx="1912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The same as</a:t>
            </a:r>
          </a:p>
        </p:txBody>
      </p:sp>
      <p:sp>
        <p:nvSpPr>
          <p:cNvPr id="78898" name="Rounded Rectangle 59"/>
          <p:cNvSpPr>
            <a:spLocks noChangeArrowheads="1"/>
          </p:cNvSpPr>
          <p:nvPr/>
        </p:nvSpPr>
        <p:spPr bwMode="auto">
          <a:xfrm>
            <a:off x="4387850" y="5168900"/>
            <a:ext cx="4683125" cy="676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8899" name="TextBox 60"/>
          <p:cNvSpPr txBox="1">
            <a:spLocks noChangeArrowheads="1"/>
          </p:cNvSpPr>
          <p:nvPr/>
        </p:nvSpPr>
        <p:spPr bwMode="auto">
          <a:xfrm>
            <a:off x="6988175" y="5192713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a*c</a:t>
            </a:r>
          </a:p>
        </p:txBody>
      </p:sp>
      <p:cxnSp>
        <p:nvCxnSpPr>
          <p:cNvPr id="78900" name="Straight Connector 61"/>
          <p:cNvCxnSpPr>
            <a:cxnSpLocks noChangeShapeType="1"/>
          </p:cNvCxnSpPr>
          <p:nvPr/>
        </p:nvCxnSpPr>
        <p:spPr bwMode="auto">
          <a:xfrm>
            <a:off x="7369175" y="5345113"/>
            <a:ext cx="1524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901" name="TextBox 62"/>
          <p:cNvSpPr txBox="1">
            <a:spLocks noChangeArrowheads="1"/>
          </p:cNvSpPr>
          <p:nvPr/>
        </p:nvSpPr>
        <p:spPr bwMode="auto">
          <a:xfrm>
            <a:off x="6202363" y="5192713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a*c</a:t>
            </a:r>
          </a:p>
        </p:txBody>
      </p:sp>
      <p:cxnSp>
        <p:nvCxnSpPr>
          <p:cNvPr id="78902" name="Straight Connector 63"/>
          <p:cNvCxnSpPr>
            <a:cxnSpLocks noChangeShapeType="1"/>
          </p:cNvCxnSpPr>
          <p:nvPr/>
        </p:nvCxnSpPr>
        <p:spPr bwMode="auto">
          <a:xfrm>
            <a:off x="6264275" y="5318125"/>
            <a:ext cx="1524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903" name="TextBox 64"/>
          <p:cNvSpPr txBox="1">
            <a:spLocks noChangeArrowheads="1"/>
          </p:cNvSpPr>
          <p:nvPr/>
        </p:nvSpPr>
        <p:spPr bwMode="auto">
          <a:xfrm>
            <a:off x="6721475" y="5192713"/>
            <a:ext cx="481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/>
              <a:t>+</a:t>
            </a:r>
          </a:p>
        </p:txBody>
      </p:sp>
      <p:sp>
        <p:nvSpPr>
          <p:cNvPr id="78904" name="TextBox 65"/>
          <p:cNvSpPr txBox="1">
            <a:spLocks noChangeArrowheads="1"/>
          </p:cNvSpPr>
          <p:nvPr/>
        </p:nvSpPr>
        <p:spPr bwMode="auto">
          <a:xfrm>
            <a:off x="4416425" y="5189538"/>
            <a:ext cx="2152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SOLUTION</a:t>
            </a:r>
          </a:p>
        </p:txBody>
      </p:sp>
      <p:sp>
        <p:nvSpPr>
          <p:cNvPr id="78905" name="TextBox 66"/>
          <p:cNvSpPr txBox="1">
            <a:spLocks noChangeArrowheads="1"/>
          </p:cNvSpPr>
          <p:nvPr/>
        </p:nvSpPr>
        <p:spPr bwMode="auto">
          <a:xfrm>
            <a:off x="7754938" y="521652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a*c</a:t>
            </a:r>
          </a:p>
        </p:txBody>
      </p:sp>
      <p:cxnSp>
        <p:nvCxnSpPr>
          <p:cNvPr id="78906" name="Straight Connector 67"/>
          <p:cNvCxnSpPr>
            <a:cxnSpLocks noChangeShapeType="1"/>
          </p:cNvCxnSpPr>
          <p:nvPr/>
        </p:nvCxnSpPr>
        <p:spPr bwMode="auto">
          <a:xfrm>
            <a:off x="7807325" y="5283200"/>
            <a:ext cx="1524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907" name="Straight Connector 68"/>
          <p:cNvCxnSpPr>
            <a:cxnSpLocks noChangeShapeType="1"/>
          </p:cNvCxnSpPr>
          <p:nvPr/>
        </p:nvCxnSpPr>
        <p:spPr bwMode="auto">
          <a:xfrm>
            <a:off x="8188325" y="5283200"/>
            <a:ext cx="146050" cy="952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908" name="TextBox 69"/>
          <p:cNvSpPr txBox="1">
            <a:spLocks noChangeArrowheads="1"/>
          </p:cNvSpPr>
          <p:nvPr/>
        </p:nvSpPr>
        <p:spPr bwMode="auto">
          <a:xfrm>
            <a:off x="8294688" y="5219700"/>
            <a:ext cx="1042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*b*d</a:t>
            </a:r>
          </a:p>
        </p:txBody>
      </p:sp>
      <p:cxnSp>
        <p:nvCxnSpPr>
          <p:cNvPr id="78909" name="Straight Connector 70"/>
          <p:cNvCxnSpPr>
            <a:cxnSpLocks noChangeShapeType="1"/>
          </p:cNvCxnSpPr>
          <p:nvPr/>
        </p:nvCxnSpPr>
        <p:spPr bwMode="auto">
          <a:xfrm>
            <a:off x="8874125" y="5265738"/>
            <a:ext cx="1524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910" name="TextBox 71"/>
          <p:cNvSpPr txBox="1">
            <a:spLocks noChangeArrowheads="1"/>
          </p:cNvSpPr>
          <p:nvPr/>
        </p:nvSpPr>
        <p:spPr bwMode="auto">
          <a:xfrm>
            <a:off x="7546975" y="5172075"/>
            <a:ext cx="481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83819704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ounded Rectangle 14"/>
          <p:cNvSpPr>
            <a:spLocks noChangeArrowheads="1"/>
          </p:cNvSpPr>
          <p:nvPr/>
        </p:nvSpPr>
        <p:spPr bwMode="auto">
          <a:xfrm>
            <a:off x="2643188" y="6291263"/>
            <a:ext cx="4683125" cy="676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8089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t="42818" r="81151" b="47536"/>
          <a:stretch>
            <a:fillRect/>
          </a:stretch>
        </p:blipFill>
        <p:spPr bwMode="auto">
          <a:xfrm>
            <a:off x="2895600" y="0"/>
            <a:ext cx="22860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t="42007" r="81151" b="47076"/>
          <a:stretch>
            <a:fillRect/>
          </a:stretch>
        </p:blipFill>
        <p:spPr bwMode="auto">
          <a:xfrm>
            <a:off x="1524000" y="1752600"/>
            <a:ext cx="2286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t="42007" r="81151" b="47076"/>
          <a:stretch>
            <a:fillRect/>
          </a:stretch>
        </p:blipFill>
        <p:spPr bwMode="auto">
          <a:xfrm>
            <a:off x="4748213" y="1808163"/>
            <a:ext cx="2286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902" name="Straight Arrow Connector 7"/>
          <p:cNvCxnSpPr>
            <a:cxnSpLocks noChangeShapeType="1"/>
          </p:cNvCxnSpPr>
          <p:nvPr/>
        </p:nvCxnSpPr>
        <p:spPr bwMode="auto">
          <a:xfrm flipH="1">
            <a:off x="3200400" y="1447800"/>
            <a:ext cx="457200" cy="381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903" name="TextBox 8"/>
          <p:cNvSpPr txBox="1">
            <a:spLocks noChangeArrowheads="1"/>
          </p:cNvSpPr>
          <p:nvPr/>
        </p:nvSpPr>
        <p:spPr bwMode="auto">
          <a:xfrm>
            <a:off x="2743200" y="1330325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a=0</a:t>
            </a:r>
          </a:p>
        </p:txBody>
      </p:sp>
      <p:sp>
        <p:nvSpPr>
          <p:cNvPr id="80904" name="TextBox 9"/>
          <p:cNvSpPr txBox="1">
            <a:spLocks noChangeArrowheads="1"/>
          </p:cNvSpPr>
          <p:nvPr/>
        </p:nvSpPr>
        <p:spPr bwMode="auto">
          <a:xfrm>
            <a:off x="4876800" y="1330325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a=1</a:t>
            </a:r>
          </a:p>
        </p:txBody>
      </p:sp>
      <p:sp>
        <p:nvSpPr>
          <p:cNvPr id="80905" name="Rounded Rectangle 10"/>
          <p:cNvSpPr>
            <a:spLocks noChangeArrowheads="1"/>
          </p:cNvSpPr>
          <p:nvPr/>
        </p:nvSpPr>
        <p:spPr bwMode="auto">
          <a:xfrm>
            <a:off x="1981200" y="2133600"/>
            <a:ext cx="1676400" cy="5334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cxnSp>
        <p:nvCxnSpPr>
          <p:cNvPr id="80906" name="Straight Arrow Connector 12"/>
          <p:cNvCxnSpPr>
            <a:cxnSpLocks noChangeShapeType="1"/>
          </p:cNvCxnSpPr>
          <p:nvPr/>
        </p:nvCxnSpPr>
        <p:spPr bwMode="auto">
          <a:xfrm>
            <a:off x="4419600" y="1430338"/>
            <a:ext cx="609600" cy="415925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907" name="TextBox 13"/>
          <p:cNvSpPr txBox="1">
            <a:spLocks noChangeArrowheads="1"/>
          </p:cNvSpPr>
          <p:nvPr/>
        </p:nvSpPr>
        <p:spPr bwMode="auto">
          <a:xfrm>
            <a:off x="6635750" y="32766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c=1</a:t>
            </a:r>
          </a:p>
        </p:txBody>
      </p:sp>
      <p:sp>
        <p:nvSpPr>
          <p:cNvPr id="80908" name="Rounded Rectangle 15"/>
          <p:cNvSpPr>
            <a:spLocks noChangeArrowheads="1"/>
          </p:cNvSpPr>
          <p:nvPr/>
        </p:nvSpPr>
        <p:spPr bwMode="auto">
          <a:xfrm>
            <a:off x="5105400" y="2743200"/>
            <a:ext cx="1676400" cy="5334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cxnSp>
        <p:nvCxnSpPr>
          <p:cNvPr id="80909" name="Straight Arrow Connector 16"/>
          <p:cNvCxnSpPr>
            <a:cxnSpLocks noChangeShapeType="1"/>
          </p:cNvCxnSpPr>
          <p:nvPr/>
        </p:nvCxnSpPr>
        <p:spPr bwMode="auto">
          <a:xfrm>
            <a:off x="6311900" y="3421063"/>
            <a:ext cx="609600" cy="415925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910" name="Straight Arrow Connector 17"/>
          <p:cNvCxnSpPr>
            <a:cxnSpLocks noChangeShapeType="1"/>
          </p:cNvCxnSpPr>
          <p:nvPr/>
        </p:nvCxnSpPr>
        <p:spPr bwMode="auto">
          <a:xfrm flipH="1">
            <a:off x="5099050" y="3421063"/>
            <a:ext cx="596900" cy="465137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911" name="TextBox 19"/>
          <p:cNvSpPr txBox="1">
            <a:spLocks noChangeArrowheads="1"/>
          </p:cNvSpPr>
          <p:nvPr/>
        </p:nvSpPr>
        <p:spPr bwMode="auto">
          <a:xfrm>
            <a:off x="4748213" y="3317875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c=0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953000" y="3906838"/>
            <a:ext cx="400050" cy="42703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781800" y="3878263"/>
            <a:ext cx="400050" cy="42703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7938"/>
            <a:ext cx="2590800" cy="15700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Using </a:t>
            </a:r>
            <a:r>
              <a:rPr lang="en-US" dirty="0" err="1"/>
              <a:t>Kmaps</a:t>
            </a:r>
            <a:r>
              <a:rPr lang="en-US" dirty="0"/>
              <a:t> to illustrate </a:t>
            </a:r>
            <a:r>
              <a:rPr lang="en-US" dirty="0" err="1"/>
              <a:t>cofactoring</a:t>
            </a:r>
            <a:r>
              <a:rPr lang="en-US" dirty="0"/>
              <a:t> or splitting</a:t>
            </a:r>
          </a:p>
        </p:txBody>
      </p:sp>
      <p:sp>
        <p:nvSpPr>
          <p:cNvPr id="80915" name="TextBox 23"/>
          <p:cNvSpPr txBox="1">
            <a:spLocks noChangeArrowheads="1"/>
          </p:cNvSpPr>
          <p:nvPr/>
        </p:nvSpPr>
        <p:spPr bwMode="auto">
          <a:xfrm>
            <a:off x="5243513" y="6313488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a*c</a:t>
            </a:r>
          </a:p>
        </p:txBody>
      </p:sp>
      <p:cxnSp>
        <p:nvCxnSpPr>
          <p:cNvPr id="80916" name="Straight Connector 25"/>
          <p:cNvCxnSpPr>
            <a:cxnSpLocks noChangeShapeType="1"/>
          </p:cNvCxnSpPr>
          <p:nvPr/>
        </p:nvCxnSpPr>
        <p:spPr bwMode="auto">
          <a:xfrm>
            <a:off x="5624513" y="6465888"/>
            <a:ext cx="1524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917" name="TextBox 26"/>
          <p:cNvSpPr txBox="1">
            <a:spLocks noChangeArrowheads="1"/>
          </p:cNvSpPr>
          <p:nvPr/>
        </p:nvSpPr>
        <p:spPr bwMode="auto">
          <a:xfrm>
            <a:off x="3306763" y="315436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c=1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2984500" y="3298825"/>
            <a:ext cx="609600" cy="4159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919" name="Straight Arrow Connector 28"/>
          <p:cNvCxnSpPr>
            <a:cxnSpLocks noChangeShapeType="1"/>
          </p:cNvCxnSpPr>
          <p:nvPr/>
        </p:nvCxnSpPr>
        <p:spPr bwMode="auto">
          <a:xfrm flipH="1">
            <a:off x="1770063" y="3298825"/>
            <a:ext cx="598487" cy="46513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920" name="TextBox 29"/>
          <p:cNvSpPr txBox="1">
            <a:spLocks noChangeArrowheads="1"/>
          </p:cNvSpPr>
          <p:nvPr/>
        </p:nvSpPr>
        <p:spPr bwMode="auto">
          <a:xfrm>
            <a:off x="1420813" y="319563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c=0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3452813" y="3756025"/>
            <a:ext cx="401637" cy="4286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80922" name="TextBox 32"/>
          <p:cNvSpPr txBox="1">
            <a:spLocks noChangeArrowheads="1"/>
          </p:cNvSpPr>
          <p:nvPr/>
        </p:nvSpPr>
        <p:spPr bwMode="auto">
          <a:xfrm>
            <a:off x="4457700" y="6313488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a*c</a:t>
            </a:r>
          </a:p>
        </p:txBody>
      </p:sp>
      <p:cxnSp>
        <p:nvCxnSpPr>
          <p:cNvPr id="80923" name="Straight Connector 33"/>
          <p:cNvCxnSpPr>
            <a:cxnSpLocks noChangeShapeType="1"/>
          </p:cNvCxnSpPr>
          <p:nvPr/>
        </p:nvCxnSpPr>
        <p:spPr bwMode="auto">
          <a:xfrm>
            <a:off x="4519613" y="6440488"/>
            <a:ext cx="1524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0924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t="42398" r="81151" b="47076"/>
          <a:stretch>
            <a:fillRect/>
          </a:stretch>
        </p:blipFill>
        <p:spPr bwMode="auto">
          <a:xfrm>
            <a:off x="136525" y="3814763"/>
            <a:ext cx="2286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25" name="Rounded Rectangle 35"/>
          <p:cNvSpPr>
            <a:spLocks noChangeArrowheads="1"/>
          </p:cNvSpPr>
          <p:nvPr/>
        </p:nvSpPr>
        <p:spPr bwMode="auto">
          <a:xfrm>
            <a:off x="611188" y="4133850"/>
            <a:ext cx="1676400" cy="5334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0926" name="Rounded Rectangle 36"/>
          <p:cNvSpPr>
            <a:spLocks noChangeArrowheads="1"/>
          </p:cNvSpPr>
          <p:nvPr/>
        </p:nvSpPr>
        <p:spPr bwMode="auto">
          <a:xfrm>
            <a:off x="763588" y="4176713"/>
            <a:ext cx="585787" cy="9937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0927" name="Rounded Rectangle 37"/>
          <p:cNvSpPr>
            <a:spLocks noChangeArrowheads="1"/>
          </p:cNvSpPr>
          <p:nvPr/>
        </p:nvSpPr>
        <p:spPr bwMode="auto">
          <a:xfrm>
            <a:off x="5402263" y="2216150"/>
            <a:ext cx="541337" cy="9937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9" name="Rounded Rectangle 38"/>
          <p:cNvSpPr/>
          <p:nvPr/>
        </p:nvSpPr>
        <p:spPr bwMode="auto">
          <a:xfrm>
            <a:off x="6080125" y="2233613"/>
            <a:ext cx="701675" cy="993775"/>
          </a:xfrm>
          <a:prstGeom prst="round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" name="Rounded Rectangle 39"/>
          <p:cNvSpPr/>
          <p:nvPr/>
        </p:nvSpPr>
        <p:spPr bwMode="auto">
          <a:xfrm>
            <a:off x="1449388" y="4176713"/>
            <a:ext cx="701675" cy="993775"/>
          </a:xfrm>
          <a:prstGeom prst="round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80930" name="Straight Arrow Connector 42"/>
          <p:cNvCxnSpPr>
            <a:cxnSpLocks noChangeShapeType="1"/>
          </p:cNvCxnSpPr>
          <p:nvPr/>
        </p:nvCxnSpPr>
        <p:spPr bwMode="auto">
          <a:xfrm flipH="1">
            <a:off x="-3046413" y="3251200"/>
            <a:ext cx="598488" cy="466725"/>
          </a:xfrm>
          <a:prstGeom prst="straightConnector1">
            <a:avLst/>
          </a:prstGeom>
          <a:noFill/>
          <a:ln w="38100" algn="ctr">
            <a:solidFill>
              <a:srgbClr val="92D05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Rectangle 44"/>
          <p:cNvSpPr/>
          <p:nvPr/>
        </p:nvSpPr>
        <p:spPr bwMode="auto">
          <a:xfrm>
            <a:off x="-3192463" y="3738563"/>
            <a:ext cx="401638" cy="42703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80932" name="TextBox 46"/>
          <p:cNvSpPr txBox="1">
            <a:spLocks noChangeArrowheads="1"/>
          </p:cNvSpPr>
          <p:nvPr/>
        </p:nvSpPr>
        <p:spPr bwMode="auto">
          <a:xfrm>
            <a:off x="-3852863" y="453072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a*c</a:t>
            </a:r>
          </a:p>
        </p:txBody>
      </p:sp>
      <p:pic>
        <p:nvPicPr>
          <p:cNvPr id="80933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t="42398" r="81151" b="47076"/>
          <a:stretch>
            <a:fillRect/>
          </a:stretch>
        </p:blipFill>
        <p:spPr bwMode="auto">
          <a:xfrm>
            <a:off x="769938" y="5513388"/>
            <a:ext cx="1652587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ounded Rectangle 50"/>
          <p:cNvSpPr/>
          <p:nvPr/>
        </p:nvSpPr>
        <p:spPr bwMode="auto">
          <a:xfrm>
            <a:off x="1203325" y="5761038"/>
            <a:ext cx="531813" cy="419100"/>
          </a:xfrm>
          <a:prstGeom prst="roundRect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0935" name="Rounded Rectangle 51"/>
          <p:cNvSpPr>
            <a:spLocks noChangeArrowheads="1"/>
          </p:cNvSpPr>
          <p:nvPr/>
        </p:nvSpPr>
        <p:spPr bwMode="auto">
          <a:xfrm>
            <a:off x="93663" y="3756025"/>
            <a:ext cx="2328862" cy="29337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cxnSp>
        <p:nvCxnSpPr>
          <p:cNvPr id="80936" name="Straight Connector 52"/>
          <p:cNvCxnSpPr>
            <a:cxnSpLocks noChangeShapeType="1"/>
          </p:cNvCxnSpPr>
          <p:nvPr/>
        </p:nvCxnSpPr>
        <p:spPr bwMode="auto">
          <a:xfrm>
            <a:off x="-3800475" y="4597400"/>
            <a:ext cx="1524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937" name="Straight Connector 53"/>
          <p:cNvCxnSpPr>
            <a:cxnSpLocks noChangeShapeType="1"/>
          </p:cNvCxnSpPr>
          <p:nvPr/>
        </p:nvCxnSpPr>
        <p:spPr bwMode="auto">
          <a:xfrm>
            <a:off x="-3419475" y="4597400"/>
            <a:ext cx="146050" cy="952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938" name="TextBox 55"/>
          <p:cNvSpPr txBox="1">
            <a:spLocks noChangeArrowheads="1"/>
          </p:cNvSpPr>
          <p:nvPr/>
        </p:nvSpPr>
        <p:spPr bwMode="auto">
          <a:xfrm>
            <a:off x="-3313113" y="4532313"/>
            <a:ext cx="1042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*b*d</a:t>
            </a:r>
          </a:p>
        </p:txBody>
      </p:sp>
      <p:cxnSp>
        <p:nvCxnSpPr>
          <p:cNvPr id="80939" name="Straight Connector 56"/>
          <p:cNvCxnSpPr>
            <a:cxnSpLocks noChangeShapeType="1"/>
          </p:cNvCxnSpPr>
          <p:nvPr/>
        </p:nvCxnSpPr>
        <p:spPr bwMode="auto">
          <a:xfrm>
            <a:off x="-2733675" y="4578350"/>
            <a:ext cx="1524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ounded Rectangle 57"/>
          <p:cNvSpPr/>
          <p:nvPr/>
        </p:nvSpPr>
        <p:spPr bwMode="auto">
          <a:xfrm>
            <a:off x="5638800" y="7938"/>
            <a:ext cx="3505200" cy="1781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2000" dirty="0"/>
              <a:t>THIS METHOD ASSUMES PRUNNING when there is more ones than zeros in a cofactor group or more zeros than ones</a:t>
            </a:r>
          </a:p>
        </p:txBody>
      </p:sp>
      <p:sp>
        <p:nvSpPr>
          <p:cNvPr id="80941" name="TextBox 1"/>
          <p:cNvSpPr txBox="1">
            <a:spLocks noChangeArrowheads="1"/>
          </p:cNvSpPr>
          <p:nvPr/>
        </p:nvSpPr>
        <p:spPr bwMode="auto">
          <a:xfrm>
            <a:off x="68263" y="5246688"/>
            <a:ext cx="1912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The same 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5600" y="5086350"/>
            <a:ext cx="4495800" cy="12017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In this cofactor a*c we have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zeros than ones </a:t>
            </a:r>
            <a:r>
              <a:rPr lang="en-US" dirty="0"/>
              <a:t>so we prune to constant 0</a:t>
            </a:r>
          </a:p>
        </p:txBody>
      </p:sp>
      <p:sp>
        <p:nvSpPr>
          <p:cNvPr id="80943" name="TextBox 6"/>
          <p:cNvSpPr txBox="1">
            <a:spLocks noChangeArrowheads="1"/>
          </p:cNvSpPr>
          <p:nvPr/>
        </p:nvSpPr>
        <p:spPr bwMode="auto">
          <a:xfrm>
            <a:off x="4976813" y="6313488"/>
            <a:ext cx="48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/>
              <a:t>+</a:t>
            </a:r>
          </a:p>
        </p:txBody>
      </p:sp>
      <p:sp>
        <p:nvSpPr>
          <p:cNvPr id="80944" name="TextBox 11"/>
          <p:cNvSpPr txBox="1">
            <a:spLocks noChangeArrowheads="1"/>
          </p:cNvSpPr>
          <p:nvPr/>
        </p:nvSpPr>
        <p:spPr bwMode="auto">
          <a:xfrm>
            <a:off x="2673350" y="6311900"/>
            <a:ext cx="2151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43823338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31750" y="0"/>
            <a:ext cx="9112250" cy="685800"/>
          </a:xfrm>
          <a:solidFill>
            <a:srgbClr val="FFFF00"/>
          </a:solidFill>
        </p:spPr>
        <p:txBody>
          <a:bodyPr/>
          <a:lstStyle/>
          <a:p>
            <a:r>
              <a:rPr lang="en-US" altLang="en-US" smtClean="0"/>
              <a:t>Conclusion on Prunning</a:t>
            </a:r>
          </a:p>
        </p:txBody>
      </p:sp>
      <p:sp>
        <p:nvSpPr>
          <p:cNvPr id="82947" name="Rounded Rectangle 8"/>
          <p:cNvSpPr>
            <a:spLocks noChangeArrowheads="1"/>
          </p:cNvSpPr>
          <p:nvPr/>
        </p:nvSpPr>
        <p:spPr bwMode="auto">
          <a:xfrm>
            <a:off x="2362200" y="1468438"/>
            <a:ext cx="3124200" cy="6778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2948" name="TextBox 9"/>
          <p:cNvSpPr txBox="1">
            <a:spLocks noChangeArrowheads="1"/>
          </p:cNvSpPr>
          <p:nvPr/>
        </p:nvSpPr>
        <p:spPr bwMode="auto">
          <a:xfrm>
            <a:off x="3317875" y="149225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a*c</a:t>
            </a:r>
          </a:p>
        </p:txBody>
      </p:sp>
      <p:cxnSp>
        <p:nvCxnSpPr>
          <p:cNvPr id="82949" name="Straight Connector 10"/>
          <p:cNvCxnSpPr>
            <a:cxnSpLocks noChangeShapeType="1"/>
          </p:cNvCxnSpPr>
          <p:nvPr/>
        </p:nvCxnSpPr>
        <p:spPr bwMode="auto">
          <a:xfrm>
            <a:off x="3698875" y="1644650"/>
            <a:ext cx="1524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950" name="TextBox 11"/>
          <p:cNvSpPr txBox="1">
            <a:spLocks noChangeArrowheads="1"/>
          </p:cNvSpPr>
          <p:nvPr/>
        </p:nvSpPr>
        <p:spPr bwMode="auto">
          <a:xfrm>
            <a:off x="2532063" y="149225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a*c</a:t>
            </a:r>
          </a:p>
        </p:txBody>
      </p:sp>
      <p:cxnSp>
        <p:nvCxnSpPr>
          <p:cNvPr id="82951" name="Straight Connector 12"/>
          <p:cNvCxnSpPr>
            <a:cxnSpLocks noChangeShapeType="1"/>
          </p:cNvCxnSpPr>
          <p:nvPr/>
        </p:nvCxnSpPr>
        <p:spPr bwMode="auto">
          <a:xfrm>
            <a:off x="2593975" y="1617663"/>
            <a:ext cx="1524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952" name="TextBox 13"/>
          <p:cNvSpPr txBox="1">
            <a:spLocks noChangeArrowheads="1"/>
          </p:cNvSpPr>
          <p:nvPr/>
        </p:nvSpPr>
        <p:spPr bwMode="auto">
          <a:xfrm>
            <a:off x="3051175" y="1492250"/>
            <a:ext cx="48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/>
              <a:t>+</a:t>
            </a:r>
          </a:p>
        </p:txBody>
      </p:sp>
      <p:sp>
        <p:nvSpPr>
          <p:cNvPr id="82953" name="TextBox 14"/>
          <p:cNvSpPr txBox="1">
            <a:spLocks noChangeArrowheads="1"/>
          </p:cNvSpPr>
          <p:nvPr/>
        </p:nvSpPr>
        <p:spPr bwMode="auto">
          <a:xfrm>
            <a:off x="688975" y="852488"/>
            <a:ext cx="6324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SOLUTION without PRUNNING</a:t>
            </a:r>
          </a:p>
        </p:txBody>
      </p:sp>
      <p:sp>
        <p:nvSpPr>
          <p:cNvPr id="82954" name="TextBox 15"/>
          <p:cNvSpPr txBox="1">
            <a:spLocks noChangeArrowheads="1"/>
          </p:cNvSpPr>
          <p:nvPr/>
        </p:nvSpPr>
        <p:spPr bwMode="auto">
          <a:xfrm>
            <a:off x="4084638" y="1516063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a*c</a:t>
            </a:r>
          </a:p>
        </p:txBody>
      </p:sp>
      <p:cxnSp>
        <p:nvCxnSpPr>
          <p:cNvPr id="82955" name="Straight Connector 16"/>
          <p:cNvCxnSpPr>
            <a:cxnSpLocks noChangeShapeType="1"/>
          </p:cNvCxnSpPr>
          <p:nvPr/>
        </p:nvCxnSpPr>
        <p:spPr bwMode="auto">
          <a:xfrm>
            <a:off x="4137025" y="1584325"/>
            <a:ext cx="1524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956" name="Straight Connector 17"/>
          <p:cNvCxnSpPr>
            <a:cxnSpLocks noChangeShapeType="1"/>
          </p:cNvCxnSpPr>
          <p:nvPr/>
        </p:nvCxnSpPr>
        <p:spPr bwMode="auto">
          <a:xfrm>
            <a:off x="4518025" y="1582738"/>
            <a:ext cx="146050" cy="952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957" name="TextBox 18"/>
          <p:cNvSpPr txBox="1">
            <a:spLocks noChangeArrowheads="1"/>
          </p:cNvSpPr>
          <p:nvPr/>
        </p:nvSpPr>
        <p:spPr bwMode="auto">
          <a:xfrm>
            <a:off x="4624388" y="1519238"/>
            <a:ext cx="1042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*b*d</a:t>
            </a:r>
          </a:p>
        </p:txBody>
      </p:sp>
      <p:cxnSp>
        <p:nvCxnSpPr>
          <p:cNvPr id="82958" name="Straight Connector 19"/>
          <p:cNvCxnSpPr>
            <a:cxnSpLocks noChangeShapeType="1"/>
          </p:cNvCxnSpPr>
          <p:nvPr/>
        </p:nvCxnSpPr>
        <p:spPr bwMode="auto">
          <a:xfrm>
            <a:off x="5203825" y="1565275"/>
            <a:ext cx="1524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959" name="TextBox 20"/>
          <p:cNvSpPr txBox="1">
            <a:spLocks noChangeArrowheads="1"/>
          </p:cNvSpPr>
          <p:nvPr/>
        </p:nvSpPr>
        <p:spPr bwMode="auto">
          <a:xfrm>
            <a:off x="3876675" y="1473200"/>
            <a:ext cx="4810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/>
              <a:t>+</a:t>
            </a:r>
          </a:p>
        </p:txBody>
      </p:sp>
      <p:sp>
        <p:nvSpPr>
          <p:cNvPr id="82960" name="Rounded Rectangle 21"/>
          <p:cNvSpPr>
            <a:spLocks noChangeArrowheads="1"/>
          </p:cNvSpPr>
          <p:nvPr/>
        </p:nvSpPr>
        <p:spPr bwMode="auto">
          <a:xfrm>
            <a:off x="2517775" y="3108325"/>
            <a:ext cx="1957388" cy="6778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2961" name="TextBox 22"/>
          <p:cNvSpPr txBox="1">
            <a:spLocks noChangeArrowheads="1"/>
          </p:cNvSpPr>
          <p:nvPr/>
        </p:nvSpPr>
        <p:spPr bwMode="auto">
          <a:xfrm>
            <a:off x="3484563" y="3132138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a*c</a:t>
            </a:r>
          </a:p>
        </p:txBody>
      </p:sp>
      <p:cxnSp>
        <p:nvCxnSpPr>
          <p:cNvPr id="82962" name="Straight Connector 23"/>
          <p:cNvCxnSpPr>
            <a:cxnSpLocks noChangeShapeType="1"/>
          </p:cNvCxnSpPr>
          <p:nvPr/>
        </p:nvCxnSpPr>
        <p:spPr bwMode="auto">
          <a:xfrm>
            <a:off x="3865563" y="3284538"/>
            <a:ext cx="1524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963" name="TextBox 24"/>
          <p:cNvSpPr txBox="1">
            <a:spLocks noChangeArrowheads="1"/>
          </p:cNvSpPr>
          <p:nvPr/>
        </p:nvSpPr>
        <p:spPr bwMode="auto">
          <a:xfrm>
            <a:off x="2698750" y="3132138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a*c</a:t>
            </a:r>
          </a:p>
        </p:txBody>
      </p:sp>
      <p:cxnSp>
        <p:nvCxnSpPr>
          <p:cNvPr id="82964" name="Straight Connector 25"/>
          <p:cNvCxnSpPr>
            <a:cxnSpLocks noChangeShapeType="1"/>
          </p:cNvCxnSpPr>
          <p:nvPr/>
        </p:nvCxnSpPr>
        <p:spPr bwMode="auto">
          <a:xfrm>
            <a:off x="2760663" y="3257550"/>
            <a:ext cx="1524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965" name="TextBox 26"/>
          <p:cNvSpPr txBox="1">
            <a:spLocks noChangeArrowheads="1"/>
          </p:cNvSpPr>
          <p:nvPr/>
        </p:nvSpPr>
        <p:spPr bwMode="auto">
          <a:xfrm>
            <a:off x="3217863" y="3132138"/>
            <a:ext cx="481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/>
              <a:t>+</a:t>
            </a:r>
          </a:p>
        </p:txBody>
      </p:sp>
      <p:sp>
        <p:nvSpPr>
          <p:cNvPr id="82966" name="TextBox 28"/>
          <p:cNvSpPr txBox="1">
            <a:spLocks noChangeArrowheads="1"/>
          </p:cNvSpPr>
          <p:nvPr/>
        </p:nvSpPr>
        <p:spPr bwMode="auto">
          <a:xfrm>
            <a:off x="779463" y="2449513"/>
            <a:ext cx="632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SOLUTION with PRUNNING</a:t>
            </a:r>
          </a:p>
        </p:txBody>
      </p:sp>
      <p:sp>
        <p:nvSpPr>
          <p:cNvPr id="82967" name="TextBox 29"/>
          <p:cNvSpPr txBox="1">
            <a:spLocks noChangeArrowheads="1"/>
          </p:cNvSpPr>
          <p:nvPr/>
        </p:nvSpPr>
        <p:spPr bwMode="auto">
          <a:xfrm>
            <a:off x="457200" y="4191000"/>
            <a:ext cx="6248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These are two different functions.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PRUNNING OR NO PRUNNING CAN LEAD TO OVERFITTING</a:t>
            </a:r>
          </a:p>
        </p:txBody>
      </p:sp>
    </p:spTree>
    <p:extLst>
      <p:ext uri="{BB962C8B-B14F-4D97-AF65-F5344CB8AC3E}">
        <p14:creationId xmlns:p14="http://schemas.microsoft.com/office/powerpoint/2010/main" val="209071680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5791200"/>
          </a:xfrm>
          <a:solidFill>
            <a:srgbClr val="FFFF00"/>
          </a:solidFill>
        </p:spPr>
        <p:txBody>
          <a:bodyPr/>
          <a:lstStyle/>
          <a:p>
            <a:r>
              <a:rPr lang="en-US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EXAMPLE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Adder in VERILOG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01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90180" name="Rectangle 4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0181" name="Rectangle 5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01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90185" name="Rectangle 9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0186" name="Rectangle 10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01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90190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010400" y="5105400"/>
            <a:ext cx="21336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WILL HAVE A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3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25" name="Text Box 29"/>
          <p:cNvSpPr txBox="1">
            <a:spLocks noChangeArrowheads="1"/>
          </p:cNvSpPr>
          <p:nvPr/>
        </p:nvSpPr>
        <p:spPr bwMode="auto">
          <a:xfrm>
            <a:off x="176213" y="1066800"/>
            <a:ext cx="8967787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/>
              <a:t>F(A,B) = (F(0,0) </a:t>
            </a:r>
            <a:r>
              <a:rPr lang="en-US" sz="2800" dirty="0">
                <a:latin typeface="Symbol" pitchFamily="18" charset="2"/>
              </a:rPr>
              <a:t>+ </a:t>
            </a:r>
            <a:r>
              <a:rPr lang="en-US" sz="2800" dirty="0"/>
              <a:t>A </a:t>
            </a:r>
            <a:r>
              <a:rPr lang="en-US" sz="2800" dirty="0">
                <a:latin typeface="Symbol" pitchFamily="18" charset="2"/>
              </a:rPr>
              <a:t>+ </a:t>
            </a:r>
            <a:r>
              <a:rPr lang="en-US" sz="2800" dirty="0"/>
              <a:t>B) </a:t>
            </a:r>
            <a:r>
              <a:rPr lang="en-US" sz="2800" dirty="0">
                <a:latin typeface="Symbol" pitchFamily="18" charset="2"/>
              </a:rPr>
              <a:t>× (</a:t>
            </a:r>
            <a:r>
              <a:rPr lang="en-US" sz="2800" dirty="0"/>
              <a:t>F(0,1) </a:t>
            </a:r>
            <a:r>
              <a:rPr lang="en-US" sz="2800" dirty="0">
                <a:latin typeface="Symbol" pitchFamily="18" charset="2"/>
              </a:rPr>
              <a:t>+ </a:t>
            </a:r>
            <a:r>
              <a:rPr lang="en-US" sz="2800" dirty="0"/>
              <a:t>A </a:t>
            </a:r>
            <a:r>
              <a:rPr lang="en-US" sz="2800" dirty="0">
                <a:latin typeface="Symbol" pitchFamily="18" charset="2"/>
              </a:rPr>
              <a:t>+ </a:t>
            </a:r>
            <a:r>
              <a:rPr lang="en-US" sz="2800" dirty="0"/>
              <a:t>B) </a:t>
            </a:r>
            <a:br>
              <a:rPr lang="en-US" sz="2800" dirty="0"/>
            </a:br>
            <a:r>
              <a:rPr lang="en-US" sz="2800" dirty="0"/>
              <a:t>                   </a:t>
            </a:r>
            <a:r>
              <a:rPr lang="en-US" sz="2800" dirty="0">
                <a:latin typeface="Symbol" pitchFamily="18" charset="2"/>
              </a:rPr>
              <a:t>×</a:t>
            </a:r>
            <a:r>
              <a:rPr lang="en-US" sz="2800" dirty="0"/>
              <a:t> (F(1,0) </a:t>
            </a:r>
            <a:r>
              <a:rPr lang="en-US" sz="2800" dirty="0">
                <a:latin typeface="Symbol" pitchFamily="18" charset="2"/>
              </a:rPr>
              <a:t>+ </a:t>
            </a:r>
            <a:r>
              <a:rPr lang="en-US" sz="2800" dirty="0"/>
              <a:t>A </a:t>
            </a:r>
            <a:r>
              <a:rPr lang="en-US" sz="2800" dirty="0">
                <a:latin typeface="Symbol" pitchFamily="18" charset="2"/>
              </a:rPr>
              <a:t>+ </a:t>
            </a:r>
            <a:r>
              <a:rPr lang="en-US" sz="2800" dirty="0"/>
              <a:t>B) </a:t>
            </a:r>
            <a:r>
              <a:rPr lang="en-US" sz="2800" dirty="0">
                <a:latin typeface="Symbol" pitchFamily="18" charset="2"/>
              </a:rPr>
              <a:t>×</a:t>
            </a:r>
            <a:r>
              <a:rPr lang="en-US" sz="2800" dirty="0"/>
              <a:t> (F(1,1) </a:t>
            </a:r>
            <a:r>
              <a:rPr lang="en-US" sz="2800" dirty="0">
                <a:latin typeface="Symbol" pitchFamily="18" charset="2"/>
              </a:rPr>
              <a:t>+ </a:t>
            </a:r>
            <a:r>
              <a:rPr lang="en-US" sz="2800" dirty="0"/>
              <a:t>A </a:t>
            </a:r>
            <a:r>
              <a:rPr lang="en-US" sz="2800" dirty="0">
                <a:latin typeface="Symbol" pitchFamily="18" charset="2"/>
              </a:rPr>
              <a:t>+ </a:t>
            </a:r>
            <a:r>
              <a:rPr lang="en-US" sz="2800" dirty="0"/>
              <a:t>B)</a:t>
            </a:r>
          </a:p>
          <a:p>
            <a:r>
              <a:rPr lang="en-US" sz="2800" dirty="0"/>
              <a:t>             = (0</a:t>
            </a:r>
            <a:r>
              <a:rPr lang="en-US" sz="2800" dirty="0">
                <a:latin typeface="Symbol" pitchFamily="18" charset="2"/>
              </a:rPr>
              <a:t> + </a:t>
            </a:r>
            <a:r>
              <a:rPr lang="en-US" sz="2800" dirty="0"/>
              <a:t>A</a:t>
            </a:r>
            <a:r>
              <a:rPr lang="en-US" sz="2800" dirty="0">
                <a:latin typeface="Symbol" pitchFamily="18" charset="2"/>
              </a:rPr>
              <a:t> + </a:t>
            </a:r>
            <a:r>
              <a:rPr lang="en-US" sz="2800" dirty="0"/>
              <a:t>B) </a:t>
            </a:r>
            <a:r>
              <a:rPr lang="en-US" sz="2800" dirty="0">
                <a:latin typeface="Symbol" pitchFamily="18" charset="2"/>
              </a:rPr>
              <a:t>×</a:t>
            </a:r>
            <a:r>
              <a:rPr lang="en-US" sz="2800" dirty="0"/>
              <a:t> (0 + A</a:t>
            </a:r>
            <a:r>
              <a:rPr lang="en-US" sz="2800" dirty="0">
                <a:latin typeface="Symbol" pitchFamily="18" charset="2"/>
              </a:rPr>
              <a:t> + </a:t>
            </a:r>
            <a:r>
              <a:rPr lang="en-US" sz="2800" dirty="0"/>
              <a:t>B) </a:t>
            </a:r>
            <a:r>
              <a:rPr lang="en-US" sz="2800" dirty="0">
                <a:latin typeface="Symbol" pitchFamily="18" charset="2"/>
              </a:rPr>
              <a:t>×</a:t>
            </a:r>
            <a:r>
              <a:rPr lang="en-US" sz="2800" dirty="0"/>
              <a:t> (0</a:t>
            </a:r>
            <a:r>
              <a:rPr lang="en-US" sz="2800" dirty="0">
                <a:latin typeface="Symbol" pitchFamily="18" charset="2"/>
              </a:rPr>
              <a:t> + </a:t>
            </a:r>
            <a:r>
              <a:rPr lang="en-US" sz="2800" dirty="0"/>
              <a:t>A</a:t>
            </a:r>
            <a:r>
              <a:rPr lang="en-US" sz="2800" dirty="0">
                <a:latin typeface="Symbol" pitchFamily="18" charset="2"/>
              </a:rPr>
              <a:t> + </a:t>
            </a:r>
            <a:r>
              <a:rPr lang="en-US" sz="2800" dirty="0"/>
              <a:t>B) </a:t>
            </a:r>
            <a:r>
              <a:rPr lang="en-US" sz="2800" dirty="0">
                <a:latin typeface="Symbol" pitchFamily="18" charset="2"/>
              </a:rPr>
              <a:t>×</a:t>
            </a:r>
            <a:r>
              <a:rPr lang="en-US" sz="2800" dirty="0"/>
              <a:t> (1</a:t>
            </a:r>
            <a:r>
              <a:rPr lang="en-US" sz="2800" dirty="0">
                <a:latin typeface="Symbol" pitchFamily="18" charset="2"/>
              </a:rPr>
              <a:t> + </a:t>
            </a:r>
            <a:r>
              <a:rPr lang="en-US" sz="2800" dirty="0"/>
              <a:t>A</a:t>
            </a:r>
            <a:r>
              <a:rPr lang="en-US" sz="2800" dirty="0">
                <a:latin typeface="Symbol" pitchFamily="18" charset="2"/>
              </a:rPr>
              <a:t> +</a:t>
            </a:r>
            <a:r>
              <a:rPr lang="en-US" sz="2800" dirty="0"/>
              <a:t>B)</a:t>
            </a:r>
          </a:p>
          <a:p>
            <a:r>
              <a:rPr lang="en-US" sz="2800" dirty="0"/>
              <a:t>             = (A</a:t>
            </a:r>
            <a:r>
              <a:rPr lang="en-US" sz="2800" dirty="0">
                <a:latin typeface="Symbol" pitchFamily="18" charset="2"/>
              </a:rPr>
              <a:t>+</a:t>
            </a:r>
            <a:r>
              <a:rPr lang="en-US" sz="2800" dirty="0"/>
              <a:t>B) </a:t>
            </a:r>
            <a:r>
              <a:rPr lang="en-US" sz="2800" dirty="0">
                <a:latin typeface="Symbol" pitchFamily="18" charset="2"/>
              </a:rPr>
              <a:t>×</a:t>
            </a:r>
            <a:r>
              <a:rPr lang="en-US" sz="2800" dirty="0"/>
              <a:t> (A</a:t>
            </a:r>
            <a:r>
              <a:rPr lang="en-US" sz="2800" dirty="0">
                <a:latin typeface="Symbol" pitchFamily="18" charset="2"/>
              </a:rPr>
              <a:t>+</a:t>
            </a:r>
            <a:r>
              <a:rPr lang="en-US" sz="2800" dirty="0"/>
              <a:t>B) </a:t>
            </a:r>
            <a:r>
              <a:rPr lang="en-US" sz="2800" dirty="0">
                <a:latin typeface="Symbol" pitchFamily="18" charset="2"/>
              </a:rPr>
              <a:t>×</a:t>
            </a:r>
            <a:r>
              <a:rPr lang="en-US" sz="2800" dirty="0"/>
              <a:t> (A</a:t>
            </a:r>
            <a:r>
              <a:rPr lang="en-US" sz="2800" dirty="0">
                <a:latin typeface="Symbol" pitchFamily="18" charset="2"/>
              </a:rPr>
              <a:t>+</a:t>
            </a:r>
            <a:r>
              <a:rPr lang="en-US" sz="2800" dirty="0"/>
              <a:t>B) </a:t>
            </a:r>
            <a:r>
              <a:rPr lang="en-US" sz="2800" dirty="0">
                <a:latin typeface="Symbol" pitchFamily="18" charset="2"/>
              </a:rPr>
              <a:t>×</a:t>
            </a:r>
            <a:r>
              <a:rPr lang="en-US" sz="2800" dirty="0"/>
              <a:t> (1)</a:t>
            </a:r>
          </a:p>
          <a:p>
            <a:r>
              <a:rPr lang="en-US" sz="2800" dirty="0"/>
              <a:t>	   = (A</a:t>
            </a:r>
            <a:r>
              <a:rPr lang="en-US" sz="2800" dirty="0">
                <a:latin typeface="Symbol" pitchFamily="18" charset="2"/>
              </a:rPr>
              <a:t>+</a:t>
            </a:r>
            <a:r>
              <a:rPr lang="en-US" sz="2800" dirty="0"/>
              <a:t>B) </a:t>
            </a:r>
            <a:r>
              <a:rPr lang="en-US" sz="2800" dirty="0">
                <a:latin typeface="Symbol" pitchFamily="18" charset="2"/>
              </a:rPr>
              <a:t>×</a:t>
            </a:r>
            <a:r>
              <a:rPr lang="en-US" sz="2800" dirty="0"/>
              <a:t> (A</a:t>
            </a:r>
            <a:r>
              <a:rPr lang="en-US" sz="2800" dirty="0">
                <a:latin typeface="Symbol" pitchFamily="18" charset="2"/>
              </a:rPr>
              <a:t>+</a:t>
            </a:r>
            <a:r>
              <a:rPr lang="en-US" sz="2800" dirty="0"/>
              <a:t>B) </a:t>
            </a:r>
            <a:r>
              <a:rPr lang="en-US" sz="2800" dirty="0">
                <a:latin typeface="Symbol" pitchFamily="18" charset="2"/>
              </a:rPr>
              <a:t>×</a:t>
            </a:r>
            <a:r>
              <a:rPr lang="en-US" sz="2800" dirty="0"/>
              <a:t> (A</a:t>
            </a:r>
            <a:r>
              <a:rPr lang="en-US" sz="2800" dirty="0">
                <a:latin typeface="Symbol" pitchFamily="18" charset="2"/>
              </a:rPr>
              <a:t>+</a:t>
            </a:r>
            <a:r>
              <a:rPr lang="en-US" sz="2800" dirty="0"/>
              <a:t>B)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6950"/>
          </a:xfrm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Obtaining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Forms of Functions</a:t>
            </a: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6477000" y="2743200"/>
            <a:ext cx="2163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AND truth table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5943600" y="3352800"/>
            <a:ext cx="3733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/>
              <a:t>A     B       F(A,B) </a:t>
            </a:r>
          </a:p>
          <a:p>
            <a:pPr marL="457200" indent="-457200">
              <a:spcBef>
                <a:spcPct val="50000"/>
              </a:spcBef>
            </a:pPr>
            <a:r>
              <a:rPr lang="en-US"/>
              <a:t>0       0      0  = F(0,0)</a:t>
            </a:r>
          </a:p>
          <a:p>
            <a:pPr marL="457200" indent="-457200">
              <a:spcBef>
                <a:spcPct val="50000"/>
              </a:spcBef>
            </a:pPr>
            <a:r>
              <a:rPr lang="en-US"/>
              <a:t>0       1      0  = F(0,1)</a:t>
            </a:r>
          </a:p>
          <a:p>
            <a:pPr marL="457200" indent="-457200">
              <a:spcBef>
                <a:spcPct val="50000"/>
              </a:spcBef>
            </a:pPr>
            <a:r>
              <a:rPr lang="en-US"/>
              <a:t>1       0      0  = F(1,0)</a:t>
            </a:r>
          </a:p>
          <a:p>
            <a:pPr marL="457200" indent="-457200">
              <a:spcBef>
                <a:spcPct val="50000"/>
              </a:spcBef>
            </a:pPr>
            <a:r>
              <a:rPr lang="en-US"/>
              <a:t>1       1      1  = F(1,1)</a:t>
            </a:r>
          </a:p>
        </p:txBody>
      </p:sp>
      <p:sp>
        <p:nvSpPr>
          <p:cNvPr id="183301" name="Line 5"/>
          <p:cNvSpPr>
            <a:spLocks noChangeShapeType="1"/>
          </p:cNvSpPr>
          <p:nvPr/>
        </p:nvSpPr>
        <p:spPr bwMode="auto">
          <a:xfrm>
            <a:off x="7162800" y="3429000"/>
            <a:ext cx="0" cy="2667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2" name="Line 6"/>
          <p:cNvSpPr>
            <a:spLocks noChangeShapeType="1"/>
          </p:cNvSpPr>
          <p:nvPr/>
        </p:nvSpPr>
        <p:spPr bwMode="auto">
          <a:xfrm>
            <a:off x="5867400" y="3962400"/>
            <a:ext cx="3048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>
            <a:off x="3538538" y="1595438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5" name="Line 9"/>
          <p:cNvSpPr>
            <a:spLocks noChangeShapeType="1"/>
          </p:cNvSpPr>
          <p:nvPr/>
        </p:nvSpPr>
        <p:spPr bwMode="auto">
          <a:xfrm>
            <a:off x="6129338" y="1595438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6" name="Line 10"/>
          <p:cNvSpPr>
            <a:spLocks noChangeShapeType="1"/>
          </p:cNvSpPr>
          <p:nvPr/>
        </p:nvSpPr>
        <p:spPr bwMode="auto">
          <a:xfrm>
            <a:off x="6281738" y="1138238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7" name="Line 11"/>
          <p:cNvSpPr>
            <a:spLocks noChangeShapeType="1"/>
          </p:cNvSpPr>
          <p:nvPr/>
        </p:nvSpPr>
        <p:spPr bwMode="auto">
          <a:xfrm>
            <a:off x="3462338" y="24384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8" name="Line 12"/>
          <p:cNvSpPr>
            <a:spLocks noChangeShapeType="1"/>
          </p:cNvSpPr>
          <p:nvPr/>
        </p:nvSpPr>
        <p:spPr bwMode="auto">
          <a:xfrm>
            <a:off x="4224338" y="24384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9" name="Line 13"/>
          <p:cNvSpPr>
            <a:spLocks noChangeShapeType="1"/>
          </p:cNvSpPr>
          <p:nvPr/>
        </p:nvSpPr>
        <p:spPr bwMode="auto">
          <a:xfrm>
            <a:off x="4953000" y="1981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16" name="Line 20"/>
          <p:cNvSpPr>
            <a:spLocks noChangeShapeType="1"/>
          </p:cNvSpPr>
          <p:nvPr/>
        </p:nvSpPr>
        <p:spPr bwMode="auto">
          <a:xfrm>
            <a:off x="6815138" y="1595438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17" name="Line 21"/>
          <p:cNvSpPr>
            <a:spLocks noChangeShapeType="1"/>
          </p:cNvSpPr>
          <p:nvPr/>
        </p:nvSpPr>
        <p:spPr bwMode="auto">
          <a:xfrm>
            <a:off x="6248400" y="1981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18" name="Line 22"/>
          <p:cNvSpPr>
            <a:spLocks noChangeShapeType="1"/>
          </p:cNvSpPr>
          <p:nvPr/>
        </p:nvSpPr>
        <p:spPr bwMode="auto">
          <a:xfrm>
            <a:off x="8153400" y="1981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19" name="Line 23"/>
          <p:cNvSpPr>
            <a:spLocks noChangeShapeType="1"/>
          </p:cNvSpPr>
          <p:nvPr/>
        </p:nvSpPr>
        <p:spPr bwMode="auto">
          <a:xfrm>
            <a:off x="8686800" y="1981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20" name="Line 24"/>
          <p:cNvSpPr>
            <a:spLocks noChangeShapeType="1"/>
          </p:cNvSpPr>
          <p:nvPr/>
        </p:nvSpPr>
        <p:spPr bwMode="auto">
          <a:xfrm>
            <a:off x="3505200" y="28956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21" name="Line 25"/>
          <p:cNvSpPr>
            <a:spLocks noChangeShapeType="1"/>
          </p:cNvSpPr>
          <p:nvPr/>
        </p:nvSpPr>
        <p:spPr bwMode="auto">
          <a:xfrm>
            <a:off x="4267200" y="28956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14" name="Text Box 18"/>
          <p:cNvSpPr txBox="1">
            <a:spLocks noChangeArrowheads="1"/>
          </p:cNvSpPr>
          <p:nvPr/>
        </p:nvSpPr>
        <p:spPr bwMode="auto">
          <a:xfrm>
            <a:off x="3276600" y="4495800"/>
            <a:ext cx="2636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Standard Sum Term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(Maxterm)</a:t>
            </a:r>
          </a:p>
        </p:txBody>
      </p:sp>
      <p:sp>
        <p:nvSpPr>
          <p:cNvPr id="183315" name="Line 19"/>
          <p:cNvSpPr>
            <a:spLocks noChangeShapeType="1"/>
          </p:cNvSpPr>
          <p:nvPr/>
        </p:nvSpPr>
        <p:spPr bwMode="auto">
          <a:xfrm flipV="1">
            <a:off x="4648200" y="3505200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22" name="Oval 26"/>
          <p:cNvSpPr>
            <a:spLocks noChangeArrowheads="1"/>
          </p:cNvSpPr>
          <p:nvPr/>
        </p:nvSpPr>
        <p:spPr bwMode="auto">
          <a:xfrm>
            <a:off x="4038600" y="2743200"/>
            <a:ext cx="1143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10" name="Text Box 14"/>
          <p:cNvSpPr txBox="1">
            <a:spLocks noChangeArrowheads="1"/>
          </p:cNvSpPr>
          <p:nvPr/>
        </p:nvSpPr>
        <p:spPr bwMode="auto">
          <a:xfrm>
            <a:off x="533400" y="4038600"/>
            <a:ext cx="2906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Canonical or Standard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POS Form</a:t>
            </a:r>
          </a:p>
        </p:txBody>
      </p:sp>
      <p:sp>
        <p:nvSpPr>
          <p:cNvPr id="183313" name="Line 17"/>
          <p:cNvSpPr>
            <a:spLocks noChangeShapeType="1"/>
          </p:cNvSpPr>
          <p:nvPr/>
        </p:nvSpPr>
        <p:spPr bwMode="auto">
          <a:xfrm flipV="1">
            <a:off x="2133600" y="3505200"/>
            <a:ext cx="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23" name="Rectangle 27"/>
          <p:cNvSpPr>
            <a:spLocks noChangeArrowheads="1"/>
          </p:cNvSpPr>
          <p:nvPr/>
        </p:nvSpPr>
        <p:spPr bwMode="auto">
          <a:xfrm>
            <a:off x="1676400" y="2819400"/>
            <a:ext cx="3581400" cy="685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11" name="Text Box 15"/>
          <p:cNvSpPr txBox="1">
            <a:spLocks noChangeArrowheads="1"/>
          </p:cNvSpPr>
          <p:nvPr/>
        </p:nvSpPr>
        <p:spPr bwMode="auto">
          <a:xfrm>
            <a:off x="304800" y="5867400"/>
            <a:ext cx="1985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Reduced Form</a:t>
            </a:r>
          </a:p>
        </p:txBody>
      </p:sp>
      <p:sp>
        <p:nvSpPr>
          <p:cNvPr id="183312" name="Line 16"/>
          <p:cNvSpPr>
            <a:spLocks noChangeShapeType="1"/>
          </p:cNvSpPr>
          <p:nvPr/>
        </p:nvSpPr>
        <p:spPr bwMode="auto">
          <a:xfrm>
            <a:off x="2362200" y="60960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24" name="Rectangle 28"/>
          <p:cNvSpPr>
            <a:spLocks noChangeArrowheads="1"/>
          </p:cNvSpPr>
          <p:nvPr/>
        </p:nvSpPr>
        <p:spPr bwMode="auto">
          <a:xfrm>
            <a:off x="3429000" y="5791200"/>
            <a:ext cx="990600" cy="685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30" name="Text Box 34"/>
          <p:cNvSpPr txBox="1">
            <a:spLocks noChangeArrowheads="1"/>
          </p:cNvSpPr>
          <p:nvPr/>
        </p:nvSpPr>
        <p:spPr bwMode="auto">
          <a:xfrm>
            <a:off x="3429000" y="5867400"/>
            <a:ext cx="931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A </a:t>
            </a:r>
            <a:r>
              <a:rPr lang="en-US">
                <a:latin typeface="Symbol" pitchFamily="18" charset="2"/>
              </a:rPr>
              <a:t>×</a:t>
            </a:r>
            <a:r>
              <a:rPr lang="en-US" sz="2800"/>
              <a:t> B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6F7A-511C-4648-B2F5-555E2F5549C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5261810"/>
            <a:ext cx="23622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Schematic of a circuit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3839107">
            <a:off x="6332622" y="2791087"/>
            <a:ext cx="381000" cy="16945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58840"/>
          </a:xfrm>
          <a:solidFill>
            <a:srgbClr val="FFFF00"/>
          </a:solidFill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Various specifications of combinational circuits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8734" y="2781300"/>
            <a:ext cx="16002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Truth Table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92778" y="2781300"/>
            <a:ext cx="2396291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Karnaugh</a:t>
            </a:r>
            <a:r>
              <a:rPr lang="en-US" dirty="0" smtClean="0">
                <a:solidFill>
                  <a:schemeClr val="tx1"/>
                </a:solidFill>
              </a:rPr>
              <a:t> Map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1399674"/>
            <a:ext cx="2514600" cy="800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Natural Language Specification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78160" y="5222079"/>
            <a:ext cx="23622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Verilog 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191000" y="2199774"/>
            <a:ext cx="317834" cy="5815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341019" y="2904624"/>
            <a:ext cx="1051759" cy="295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8376145">
            <a:off x="2505417" y="2791087"/>
            <a:ext cx="381000" cy="16945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2624890" y="2928186"/>
            <a:ext cx="1051759" cy="295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599" y="2791326"/>
            <a:ext cx="2396291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Hypercube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rot="3839107">
            <a:off x="2752508" y="3953968"/>
            <a:ext cx="381000" cy="16945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8376145">
            <a:off x="5583654" y="3820709"/>
            <a:ext cx="381000" cy="16945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77863" y="3797278"/>
            <a:ext cx="2396291" cy="7537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Logic Equations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034965" y="5484692"/>
            <a:ext cx="2643195" cy="405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5294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336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Verilog 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Dataflow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Example: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Adder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8867" name="Text Box 3"/>
          <p:cNvSpPr txBox="1">
            <a:spLocks noChangeArrowheads="1"/>
          </p:cNvSpPr>
          <p:nvPr/>
        </p:nvSpPr>
        <p:spPr bwMode="auto">
          <a:xfrm>
            <a:off x="128801" y="1261871"/>
            <a:ext cx="194764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CI A B  </a:t>
            </a:r>
            <a:r>
              <a:rPr lang="en-US" dirty="0" smtClean="0"/>
              <a:t> CO </a:t>
            </a:r>
            <a:r>
              <a:rPr lang="en-US" dirty="0"/>
              <a:t>S</a:t>
            </a:r>
          </a:p>
          <a:p>
            <a:r>
              <a:rPr lang="en-US" dirty="0"/>
              <a:t> 0   0 0    0   0</a:t>
            </a:r>
          </a:p>
          <a:p>
            <a:r>
              <a:rPr lang="en-US" dirty="0"/>
              <a:t> 0   0 1    0   1</a:t>
            </a:r>
          </a:p>
          <a:p>
            <a:r>
              <a:rPr lang="en-US" dirty="0"/>
              <a:t> 0   1 0    0   1</a:t>
            </a:r>
          </a:p>
          <a:p>
            <a:r>
              <a:rPr lang="en-US" dirty="0"/>
              <a:t> 0   1 1    1   0</a:t>
            </a:r>
          </a:p>
          <a:p>
            <a:r>
              <a:rPr lang="en-US" dirty="0"/>
              <a:t> 1   0 0    0   1</a:t>
            </a:r>
          </a:p>
          <a:p>
            <a:r>
              <a:rPr lang="en-US" dirty="0"/>
              <a:t> 1   0 1    1   0</a:t>
            </a:r>
          </a:p>
          <a:p>
            <a:r>
              <a:rPr lang="en-US" dirty="0"/>
              <a:t> 1   1 0    1   0</a:t>
            </a:r>
          </a:p>
          <a:p>
            <a:r>
              <a:rPr lang="en-US" dirty="0"/>
              <a:t> 1   1 1    1   1</a:t>
            </a:r>
          </a:p>
        </p:txBody>
      </p:sp>
      <p:sp>
        <p:nvSpPr>
          <p:cNvPr id="548868" name="Line 4"/>
          <p:cNvSpPr>
            <a:spLocks noChangeShapeType="1"/>
          </p:cNvSpPr>
          <p:nvPr/>
        </p:nvSpPr>
        <p:spPr bwMode="auto">
          <a:xfrm>
            <a:off x="1162951" y="1387294"/>
            <a:ext cx="0" cy="3165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8869" name="Line 5"/>
          <p:cNvSpPr>
            <a:spLocks noChangeShapeType="1"/>
          </p:cNvSpPr>
          <p:nvPr/>
        </p:nvSpPr>
        <p:spPr bwMode="auto">
          <a:xfrm rot="5400000">
            <a:off x="1102626" y="777694"/>
            <a:ext cx="0" cy="1828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48872" name="Picture 8" descr="33"/>
          <p:cNvPicPr>
            <a:picLocks noChangeAspect="1" noChangeArrowheads="1"/>
          </p:cNvPicPr>
          <p:nvPr/>
        </p:nvPicPr>
        <p:blipFill>
          <a:blip r:embed="rId2"/>
          <a:srcRect l="48985" t="18251" r="32353" b="47275"/>
          <a:stretch>
            <a:fillRect/>
          </a:stretch>
        </p:blipFill>
        <p:spPr bwMode="auto">
          <a:xfrm>
            <a:off x="2667000" y="1387294"/>
            <a:ext cx="1676400" cy="1582737"/>
          </a:xfrm>
          <a:prstGeom prst="rect">
            <a:avLst/>
          </a:prstGeom>
          <a:noFill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426-FC37-43A6-AF31-C5045556998D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6901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90180" name="Rectangle 4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0181" name="Rectangle 5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01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90185" name="Rectangle 9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0186" name="Rectangle 10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90188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3569085"/>
            <a:ext cx="1676400" cy="342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690187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82546" y="6379219"/>
            <a:ext cx="3000375" cy="342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6901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90190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0191" name="Rectangle 1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90192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4572000"/>
            <a:ext cx="4611022" cy="1638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 flipH="1">
            <a:off x="5486400" y="3924300"/>
            <a:ext cx="1676400" cy="1616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572000" y="5943600"/>
            <a:ext cx="4572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02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242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Verilog 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Example: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Adder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8872" name="Picture 8" descr="33"/>
          <p:cNvPicPr>
            <a:picLocks noChangeAspect="1" noChangeArrowheads="1"/>
          </p:cNvPicPr>
          <p:nvPr/>
        </p:nvPicPr>
        <p:blipFill>
          <a:blip r:embed="rId2"/>
          <a:srcRect l="48985" t="18251" r="32353" b="47275"/>
          <a:stretch>
            <a:fillRect/>
          </a:stretch>
        </p:blipFill>
        <p:spPr bwMode="auto">
          <a:xfrm>
            <a:off x="5581650" y="1371600"/>
            <a:ext cx="1676400" cy="1582737"/>
          </a:xfrm>
          <a:prstGeom prst="rect">
            <a:avLst/>
          </a:prstGeom>
          <a:noFill/>
        </p:spPr>
      </p:pic>
      <p:pic>
        <p:nvPicPr>
          <p:cNvPr id="548873" name="Picture 9" descr="33"/>
          <p:cNvPicPr>
            <a:picLocks noChangeAspect="1" noChangeArrowheads="1"/>
          </p:cNvPicPr>
          <p:nvPr/>
        </p:nvPicPr>
        <p:blipFill>
          <a:blip r:embed="rId2"/>
          <a:srcRect r="60345" b="29700"/>
          <a:stretch>
            <a:fillRect/>
          </a:stretch>
        </p:blipFill>
        <p:spPr bwMode="auto">
          <a:xfrm>
            <a:off x="5257800" y="3886200"/>
            <a:ext cx="2914650" cy="2641600"/>
          </a:xfrm>
          <a:prstGeom prst="rect">
            <a:avLst/>
          </a:prstGeom>
          <a:noFill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426-FC37-43A6-AF31-C5045556998D}" type="slidenum">
              <a:rPr lang="en-US" smtClean="0"/>
              <a:pPr/>
              <a:t>112</a:t>
            </a:fld>
            <a:endParaRPr lang="en-US"/>
          </a:p>
        </p:txBody>
      </p:sp>
      <p:sp>
        <p:nvSpPr>
          <p:cNvPr id="6901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90180" name="Rectangle 4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0181" name="Rectangle 5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01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90185" name="Rectangle 9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0186" name="Rectangle 10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90188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3050" y="3048000"/>
            <a:ext cx="1676400" cy="342900"/>
          </a:xfrm>
          <a:prstGeom prst="rect">
            <a:avLst/>
          </a:prstGeom>
          <a:noFill/>
        </p:spPr>
      </p:pic>
      <p:pic>
        <p:nvPicPr>
          <p:cNvPr id="690187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3050" y="3390900"/>
            <a:ext cx="3000375" cy="342900"/>
          </a:xfrm>
          <a:prstGeom prst="rect">
            <a:avLst/>
          </a:prstGeom>
          <a:noFill/>
        </p:spPr>
      </p:pic>
      <p:sp>
        <p:nvSpPr>
          <p:cNvPr id="6901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90190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0191" name="Rectangle 1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6355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905000"/>
            <a:ext cx="380707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8747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242"/>
            <a:ext cx="9144000" cy="711709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Verilog 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Example: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Adder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8873" name="Picture 9" descr="33"/>
          <p:cNvPicPr>
            <a:picLocks noChangeAspect="1" noChangeArrowheads="1"/>
          </p:cNvPicPr>
          <p:nvPr/>
        </p:nvPicPr>
        <p:blipFill>
          <a:blip r:embed="rId2"/>
          <a:srcRect r="60345" b="29700"/>
          <a:stretch>
            <a:fillRect/>
          </a:stretch>
        </p:blipFill>
        <p:spPr bwMode="auto">
          <a:xfrm>
            <a:off x="5181600" y="2217166"/>
            <a:ext cx="2914650" cy="2641600"/>
          </a:xfrm>
          <a:prstGeom prst="rect">
            <a:avLst/>
          </a:prstGeom>
          <a:noFill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426-FC37-43A6-AF31-C5045556998D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6901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90180" name="Rectangle 4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0181" name="Rectangle 5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01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90185" name="Rectangle 9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0186" name="Rectangle 10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90188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793243"/>
            <a:ext cx="1676400" cy="342900"/>
          </a:xfrm>
          <a:prstGeom prst="rect">
            <a:avLst/>
          </a:prstGeom>
          <a:noFill/>
        </p:spPr>
      </p:pic>
      <p:pic>
        <p:nvPicPr>
          <p:cNvPr id="690187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857250"/>
            <a:ext cx="3000375" cy="342900"/>
          </a:xfrm>
          <a:prstGeom prst="rect">
            <a:avLst/>
          </a:prstGeom>
          <a:noFill/>
        </p:spPr>
      </p:pic>
      <p:sp>
        <p:nvSpPr>
          <p:cNvPr id="6901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90190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0191" name="Rectangle 1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6355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905000"/>
            <a:ext cx="380707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 flipV="1">
            <a:off x="1676400" y="2667000"/>
            <a:ext cx="5133975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362200" y="3429000"/>
            <a:ext cx="4448175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513139" y="4419600"/>
            <a:ext cx="4297236" cy="439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513139" y="3955034"/>
            <a:ext cx="4192461" cy="616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8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1CAEA95-25FC-4650-BD1B-739D060AA7AB}" type="datetime4">
              <a:rPr lang="en-CA"/>
              <a:pPr>
                <a:defRPr/>
              </a:pPr>
              <a:t>May-30-17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Lecture Notes - SE 141: Digital Circuits and Systems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D048156-1C01-4C59-88D7-40DDA76D57A0}" type="slidenum">
              <a:rPr lang="en-CA" altLang="en-US" sz="1000">
                <a:solidFill>
                  <a:schemeClr val="bg1"/>
                </a:solidFill>
                <a:latin typeface="Verdana" panose="020B0604030504040204" pitchFamily="34" charset="0"/>
              </a:rPr>
              <a:pPr eaLnBrk="1" hangingPunct="1"/>
              <a:t>114</a:t>
            </a:fld>
            <a:endParaRPr lang="en-CA" altLang="en-US" sz="10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CA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COLLECTION OF PROBLEMS FOR MIDTERM </a:t>
            </a:r>
            <a:br>
              <a:rPr lang="en-CA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(with partial solutions)</a:t>
            </a:r>
            <a:br>
              <a:rPr lang="en-CA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CA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982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DB3CCE4-3FD9-4C4C-A25E-706FCE475516}" type="slidenum">
              <a:rPr lang="en-CA" altLang="en-US" sz="1000">
                <a:solidFill>
                  <a:schemeClr val="bg1"/>
                </a:solidFill>
                <a:latin typeface="Verdana" panose="020B0604030504040204" pitchFamily="34" charset="0"/>
              </a:rPr>
              <a:pPr eaLnBrk="1" hangingPunct="1"/>
              <a:t>115</a:t>
            </a:fld>
            <a:endParaRPr lang="en-CA" altLang="en-US" sz="10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4438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CA" sz="4400" dirty="0" smtClean="0">
                <a:solidFill>
                  <a:srgbClr val="FF0000"/>
                </a:solidFill>
              </a:rPr>
              <a:t>Problem 1: Minimize Function F as SOP</a:t>
            </a:r>
          </a:p>
        </p:txBody>
      </p:sp>
      <p:pic>
        <p:nvPicPr>
          <p:cNvPr id="4102" name="Picture 3" descr="copyright"/>
          <p:cNvPicPr>
            <a:picLocks noGrp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56525" y="6301539"/>
            <a:ext cx="1235075" cy="400050"/>
          </a:xfrm>
          <a:noFill/>
        </p:spPr>
      </p:pic>
      <p:pic>
        <p:nvPicPr>
          <p:cNvPr id="4103" name="Picture 4"/>
          <p:cNvPicPr>
            <a:picLocks noGrp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196975"/>
            <a:ext cx="7148512" cy="40036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533400" y="5566628"/>
            <a:ext cx="69342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Given is function from Fig. 3.17.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Synthesize minimum SOP and draw the circuit.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6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FCD266C-072D-446F-81EA-B722FF94E967}" type="datetime4">
              <a:rPr lang="en-CA"/>
              <a:pPr>
                <a:defRPr/>
              </a:pPr>
              <a:t>May-30-17</a:t>
            </a:fld>
            <a:endParaRPr lang="en-CA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Lecture Notes - SE 141: Digital Circuits and Systems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322EC8B-55E9-45EB-9872-6DA49A800755}" type="slidenum">
              <a:rPr lang="en-CA" altLang="en-US" sz="1000">
                <a:solidFill>
                  <a:schemeClr val="bg1"/>
                </a:solidFill>
                <a:latin typeface="Verdana" panose="020B0604030504040204" pitchFamily="34" charset="0"/>
              </a:rPr>
              <a:pPr eaLnBrk="1" hangingPunct="1"/>
              <a:t>116</a:t>
            </a:fld>
            <a:endParaRPr lang="en-CA" altLang="en-US" sz="10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5126" name="Picture 3" descr="copyright"/>
          <p:cNvPicPr>
            <a:picLocks noGrp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4941888"/>
            <a:ext cx="1235075" cy="403225"/>
          </a:xfrm>
          <a:noFill/>
        </p:spPr>
      </p:pic>
      <p:pic>
        <p:nvPicPr>
          <p:cNvPr id="512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341438"/>
            <a:ext cx="4191000" cy="4249737"/>
          </a:xfrm>
        </p:spPr>
      </p:pic>
      <p:sp>
        <p:nvSpPr>
          <p:cNvPr id="5128" name="Line 5"/>
          <p:cNvSpPr>
            <a:spLocks noChangeShapeType="1"/>
          </p:cNvSpPr>
          <p:nvPr/>
        </p:nvSpPr>
        <p:spPr bwMode="auto">
          <a:xfrm>
            <a:off x="1028700" y="1990725"/>
            <a:ext cx="6477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Line 6"/>
          <p:cNvSpPr>
            <a:spLocks noChangeShapeType="1"/>
          </p:cNvSpPr>
          <p:nvPr/>
        </p:nvSpPr>
        <p:spPr bwMode="auto">
          <a:xfrm>
            <a:off x="1676400" y="1990725"/>
            <a:ext cx="0" cy="2663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Line 7"/>
          <p:cNvSpPr>
            <a:spLocks noChangeShapeType="1"/>
          </p:cNvSpPr>
          <p:nvPr/>
        </p:nvSpPr>
        <p:spPr bwMode="auto">
          <a:xfrm flipH="1">
            <a:off x="1028700" y="4654550"/>
            <a:ext cx="6477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Line 8"/>
          <p:cNvSpPr>
            <a:spLocks noChangeShapeType="1"/>
          </p:cNvSpPr>
          <p:nvPr/>
        </p:nvSpPr>
        <p:spPr bwMode="auto">
          <a:xfrm>
            <a:off x="3260725" y="1990725"/>
            <a:ext cx="6477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Line 9"/>
          <p:cNvSpPr>
            <a:spLocks noChangeShapeType="1"/>
          </p:cNvSpPr>
          <p:nvPr/>
        </p:nvSpPr>
        <p:spPr bwMode="auto">
          <a:xfrm>
            <a:off x="3260725" y="1990725"/>
            <a:ext cx="0" cy="2663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Line 10"/>
          <p:cNvSpPr>
            <a:spLocks noChangeShapeType="1"/>
          </p:cNvSpPr>
          <p:nvPr/>
        </p:nvSpPr>
        <p:spPr bwMode="auto">
          <a:xfrm>
            <a:off x="3260725" y="4654550"/>
            <a:ext cx="6477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Rectangle 11"/>
          <p:cNvSpPr>
            <a:spLocks noChangeArrowheads="1"/>
          </p:cNvSpPr>
          <p:nvPr/>
        </p:nvSpPr>
        <p:spPr bwMode="auto">
          <a:xfrm>
            <a:off x="1173163" y="3430588"/>
            <a:ext cx="1152525" cy="115252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35" name="Text Box 12"/>
          <p:cNvSpPr txBox="1">
            <a:spLocks noChangeArrowheads="1"/>
          </p:cNvSpPr>
          <p:nvPr/>
        </p:nvSpPr>
        <p:spPr bwMode="auto">
          <a:xfrm>
            <a:off x="4500563" y="2349500"/>
            <a:ext cx="4140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i="1"/>
              <a:t>f’ = z’ + wy’	</a:t>
            </a:r>
            <a:r>
              <a:rPr lang="en-CA" altLang="en-US">
                <a:solidFill>
                  <a:srgbClr val="800000"/>
                </a:solidFill>
              </a:rPr>
              <a:t>Complement of</a:t>
            </a:r>
            <a:r>
              <a:rPr lang="en-CA" altLang="en-US" i="1">
                <a:solidFill>
                  <a:srgbClr val="800000"/>
                </a:solidFill>
              </a:rPr>
              <a:t> f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i="1">
              <a:solidFill>
                <a:srgbClr val="800000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i="1"/>
              <a:t>f = z(w’ + y)	</a:t>
            </a:r>
            <a:r>
              <a:rPr lang="en-CA" altLang="en-US">
                <a:solidFill>
                  <a:srgbClr val="800000"/>
                </a:solidFill>
              </a:rPr>
              <a:t>Product of Sums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>
              <a:solidFill>
                <a:srgbClr val="800000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i="1"/>
              <a:t>f = w’z + yz	</a:t>
            </a:r>
            <a:r>
              <a:rPr lang="en-CA" altLang="en-US">
                <a:solidFill>
                  <a:srgbClr val="800000"/>
                </a:solidFill>
              </a:rPr>
              <a:t>Sum of Products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214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CA" sz="4400" b="1" kern="0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Problem 2: Minimize Function F as POS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2680" y="5873852"/>
            <a:ext cx="767832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Given is function from Figure above.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Synthesize minimum POS and draw the circuit.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66181" y="4129469"/>
            <a:ext cx="208702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f = </a:t>
            </a:r>
            <a:r>
              <a:rPr lang="en-US" i="1" dirty="0" err="1" smtClean="0"/>
              <a:t>w’x</a:t>
            </a:r>
            <a:r>
              <a:rPr lang="en-US" i="1" dirty="0" smtClean="0"/>
              <a:t>’ + </a:t>
            </a:r>
            <a:r>
              <a:rPr lang="en-US" i="1" dirty="0" err="1" smtClean="0"/>
              <a:t>yz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521117" y="4052902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sum of products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00563" y="4920341"/>
            <a:ext cx="430655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In this example there are two solutions for SOP with the same cost of literals. Cost of inputs to gates is different.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4267200" y="3581400"/>
            <a:ext cx="4724400" cy="22622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33800" y="2514600"/>
            <a:ext cx="766763" cy="167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905000" y="2133600"/>
            <a:ext cx="11557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60700" y="3048000"/>
            <a:ext cx="19812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514600" y="4495800"/>
            <a:ext cx="3048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447800" y="2590800"/>
            <a:ext cx="1524000" cy="2590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6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2400" smtClean="0"/>
              <a:t>NAND Implementations of AND, OR, and NOT Gates</a:t>
            </a:r>
          </a:p>
        </p:txBody>
      </p:sp>
      <p:grpSp>
        <p:nvGrpSpPr>
          <p:cNvPr id="6150" name="Group 3"/>
          <p:cNvGrpSpPr>
            <a:grpSpLocks noChangeAspect="1"/>
          </p:cNvGrpSpPr>
          <p:nvPr/>
        </p:nvGrpSpPr>
        <p:grpSpPr bwMode="auto">
          <a:xfrm>
            <a:off x="1116013" y="1196975"/>
            <a:ext cx="1871662" cy="738188"/>
            <a:chOff x="657" y="1117"/>
            <a:chExt cx="1543" cy="526"/>
          </a:xfrm>
        </p:grpSpPr>
        <p:pic>
          <p:nvPicPr>
            <p:cNvPr id="6205" name="Picture 4" descr="NAN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117"/>
              <a:ext cx="612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06" name="Line 5"/>
            <p:cNvSpPr>
              <a:spLocks noChangeAspect="1" noChangeShapeType="1"/>
            </p:cNvSpPr>
            <p:nvPr/>
          </p:nvSpPr>
          <p:spPr bwMode="auto">
            <a:xfrm>
              <a:off x="1882" y="1389"/>
              <a:ext cx="31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7" name="Line 6"/>
            <p:cNvSpPr>
              <a:spLocks noChangeAspect="1" noChangeShapeType="1"/>
            </p:cNvSpPr>
            <p:nvPr/>
          </p:nvSpPr>
          <p:spPr bwMode="auto">
            <a:xfrm>
              <a:off x="975" y="1525"/>
              <a:ext cx="31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8" name="Line 7"/>
            <p:cNvSpPr>
              <a:spLocks noChangeAspect="1" noChangeShapeType="1"/>
            </p:cNvSpPr>
            <p:nvPr/>
          </p:nvSpPr>
          <p:spPr bwMode="auto">
            <a:xfrm>
              <a:off x="975" y="1253"/>
              <a:ext cx="31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9" name="Line 8"/>
            <p:cNvSpPr>
              <a:spLocks noChangeAspect="1" noChangeShapeType="1"/>
            </p:cNvSpPr>
            <p:nvPr/>
          </p:nvSpPr>
          <p:spPr bwMode="auto">
            <a:xfrm>
              <a:off x="657" y="1389"/>
              <a:ext cx="31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0" name="Line 9"/>
            <p:cNvSpPr>
              <a:spLocks noChangeAspect="1" noChangeShapeType="1"/>
            </p:cNvSpPr>
            <p:nvPr/>
          </p:nvSpPr>
          <p:spPr bwMode="auto">
            <a:xfrm flipV="1">
              <a:off x="975" y="1253"/>
              <a:ext cx="0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1" name="Group 10"/>
          <p:cNvGrpSpPr>
            <a:grpSpLocks noChangeAspect="1"/>
          </p:cNvGrpSpPr>
          <p:nvPr/>
        </p:nvGrpSpPr>
        <p:grpSpPr bwMode="auto">
          <a:xfrm>
            <a:off x="1116013" y="2565400"/>
            <a:ext cx="3816350" cy="814388"/>
            <a:chOff x="657" y="1842"/>
            <a:chExt cx="3086" cy="526"/>
          </a:xfrm>
        </p:grpSpPr>
        <p:grpSp>
          <p:nvGrpSpPr>
            <p:cNvPr id="6193" name="Group 11"/>
            <p:cNvGrpSpPr>
              <a:grpSpLocks noChangeAspect="1"/>
            </p:cNvGrpSpPr>
            <p:nvPr/>
          </p:nvGrpSpPr>
          <p:grpSpPr bwMode="auto">
            <a:xfrm>
              <a:off x="657" y="1842"/>
              <a:ext cx="1543" cy="526"/>
              <a:chOff x="657" y="1842"/>
              <a:chExt cx="1543" cy="526"/>
            </a:xfrm>
          </p:grpSpPr>
          <p:pic>
            <p:nvPicPr>
              <p:cNvPr id="6201" name="Picture 12" descr="NAND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3" y="1842"/>
                <a:ext cx="612" cy="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02" name="Line 13"/>
              <p:cNvSpPr>
                <a:spLocks noChangeAspect="1" noChangeShapeType="1"/>
              </p:cNvSpPr>
              <p:nvPr/>
            </p:nvSpPr>
            <p:spPr bwMode="auto">
              <a:xfrm flipV="1">
                <a:off x="657" y="1978"/>
                <a:ext cx="636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3" name="Line 14"/>
              <p:cNvSpPr>
                <a:spLocks noChangeAspect="1" noChangeShapeType="1"/>
              </p:cNvSpPr>
              <p:nvPr/>
            </p:nvSpPr>
            <p:spPr bwMode="auto">
              <a:xfrm flipV="1">
                <a:off x="657" y="2250"/>
                <a:ext cx="636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4" name="Line 15"/>
              <p:cNvSpPr>
                <a:spLocks noChangeAspect="1" noChangeShapeType="1"/>
              </p:cNvSpPr>
              <p:nvPr/>
            </p:nvSpPr>
            <p:spPr bwMode="auto">
              <a:xfrm>
                <a:off x="1882" y="2114"/>
                <a:ext cx="31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94" name="Group 16"/>
            <p:cNvGrpSpPr>
              <a:grpSpLocks noChangeAspect="1"/>
            </p:cNvGrpSpPr>
            <p:nvPr/>
          </p:nvGrpSpPr>
          <p:grpSpPr bwMode="auto">
            <a:xfrm>
              <a:off x="2200" y="1842"/>
              <a:ext cx="1543" cy="526"/>
              <a:chOff x="657" y="1117"/>
              <a:chExt cx="1543" cy="526"/>
            </a:xfrm>
          </p:grpSpPr>
          <p:pic>
            <p:nvPicPr>
              <p:cNvPr id="6195" name="Picture 17" descr="NAND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2" y="1117"/>
                <a:ext cx="612" cy="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96" name="Line 18"/>
              <p:cNvSpPr>
                <a:spLocks noChangeAspect="1" noChangeShapeType="1"/>
              </p:cNvSpPr>
              <p:nvPr/>
            </p:nvSpPr>
            <p:spPr bwMode="auto">
              <a:xfrm>
                <a:off x="1882" y="1389"/>
                <a:ext cx="31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" name="Line 19"/>
              <p:cNvSpPr>
                <a:spLocks noChangeAspect="1" noChangeShapeType="1"/>
              </p:cNvSpPr>
              <p:nvPr/>
            </p:nvSpPr>
            <p:spPr bwMode="auto">
              <a:xfrm>
                <a:off x="975" y="1525"/>
                <a:ext cx="31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8" name="Line 20"/>
              <p:cNvSpPr>
                <a:spLocks noChangeAspect="1" noChangeShapeType="1"/>
              </p:cNvSpPr>
              <p:nvPr/>
            </p:nvSpPr>
            <p:spPr bwMode="auto">
              <a:xfrm>
                <a:off x="975" y="1253"/>
                <a:ext cx="31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9" name="Line 21"/>
              <p:cNvSpPr>
                <a:spLocks noChangeAspect="1" noChangeShapeType="1"/>
              </p:cNvSpPr>
              <p:nvPr/>
            </p:nvSpPr>
            <p:spPr bwMode="auto">
              <a:xfrm>
                <a:off x="657" y="1389"/>
                <a:ext cx="31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0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975" y="1253"/>
                <a:ext cx="0" cy="2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152" name="Group 23"/>
          <p:cNvGrpSpPr>
            <a:grpSpLocks noChangeAspect="1"/>
          </p:cNvGrpSpPr>
          <p:nvPr/>
        </p:nvGrpSpPr>
        <p:grpSpPr bwMode="auto">
          <a:xfrm>
            <a:off x="1116013" y="3790950"/>
            <a:ext cx="3816350" cy="1655763"/>
            <a:chOff x="657" y="2523"/>
            <a:chExt cx="3085" cy="1161"/>
          </a:xfrm>
        </p:grpSpPr>
        <p:grpSp>
          <p:nvGrpSpPr>
            <p:cNvPr id="6172" name="Group 24"/>
            <p:cNvGrpSpPr>
              <a:grpSpLocks noChangeAspect="1"/>
            </p:cNvGrpSpPr>
            <p:nvPr/>
          </p:nvGrpSpPr>
          <p:grpSpPr bwMode="auto">
            <a:xfrm>
              <a:off x="657" y="3158"/>
              <a:ext cx="1543" cy="526"/>
              <a:chOff x="657" y="1117"/>
              <a:chExt cx="1543" cy="526"/>
            </a:xfrm>
          </p:grpSpPr>
          <p:pic>
            <p:nvPicPr>
              <p:cNvPr id="6187" name="Picture 25" descr="NAND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2" y="1117"/>
                <a:ext cx="612" cy="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88" name="Line 26"/>
              <p:cNvSpPr>
                <a:spLocks noChangeAspect="1" noChangeShapeType="1"/>
              </p:cNvSpPr>
              <p:nvPr/>
            </p:nvSpPr>
            <p:spPr bwMode="auto">
              <a:xfrm>
                <a:off x="1882" y="1389"/>
                <a:ext cx="31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9" name="Line 27"/>
              <p:cNvSpPr>
                <a:spLocks noChangeAspect="1" noChangeShapeType="1"/>
              </p:cNvSpPr>
              <p:nvPr/>
            </p:nvSpPr>
            <p:spPr bwMode="auto">
              <a:xfrm>
                <a:off x="975" y="1525"/>
                <a:ext cx="31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0" name="Line 28"/>
              <p:cNvSpPr>
                <a:spLocks noChangeAspect="1" noChangeShapeType="1"/>
              </p:cNvSpPr>
              <p:nvPr/>
            </p:nvSpPr>
            <p:spPr bwMode="auto">
              <a:xfrm>
                <a:off x="975" y="1253"/>
                <a:ext cx="31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1" name="Line 29"/>
              <p:cNvSpPr>
                <a:spLocks noChangeAspect="1" noChangeShapeType="1"/>
              </p:cNvSpPr>
              <p:nvPr/>
            </p:nvSpPr>
            <p:spPr bwMode="auto">
              <a:xfrm>
                <a:off x="657" y="1389"/>
                <a:ext cx="31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2" name="Line 30"/>
              <p:cNvSpPr>
                <a:spLocks noChangeAspect="1" noChangeShapeType="1"/>
              </p:cNvSpPr>
              <p:nvPr/>
            </p:nvSpPr>
            <p:spPr bwMode="auto">
              <a:xfrm flipV="1">
                <a:off x="975" y="1253"/>
                <a:ext cx="0" cy="2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73" name="Group 31"/>
            <p:cNvGrpSpPr>
              <a:grpSpLocks noChangeAspect="1"/>
            </p:cNvGrpSpPr>
            <p:nvPr/>
          </p:nvGrpSpPr>
          <p:grpSpPr bwMode="auto">
            <a:xfrm>
              <a:off x="657" y="2523"/>
              <a:ext cx="1543" cy="526"/>
              <a:chOff x="657" y="1117"/>
              <a:chExt cx="1543" cy="526"/>
            </a:xfrm>
          </p:grpSpPr>
          <p:pic>
            <p:nvPicPr>
              <p:cNvPr id="6181" name="Picture 32" descr="NAND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2" y="1117"/>
                <a:ext cx="612" cy="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82" name="Line 33"/>
              <p:cNvSpPr>
                <a:spLocks noChangeAspect="1" noChangeShapeType="1"/>
              </p:cNvSpPr>
              <p:nvPr/>
            </p:nvSpPr>
            <p:spPr bwMode="auto">
              <a:xfrm>
                <a:off x="1882" y="1389"/>
                <a:ext cx="31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3" name="Line 34"/>
              <p:cNvSpPr>
                <a:spLocks noChangeAspect="1" noChangeShapeType="1"/>
              </p:cNvSpPr>
              <p:nvPr/>
            </p:nvSpPr>
            <p:spPr bwMode="auto">
              <a:xfrm>
                <a:off x="975" y="1525"/>
                <a:ext cx="31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4" name="Line 35"/>
              <p:cNvSpPr>
                <a:spLocks noChangeAspect="1" noChangeShapeType="1"/>
              </p:cNvSpPr>
              <p:nvPr/>
            </p:nvSpPr>
            <p:spPr bwMode="auto">
              <a:xfrm>
                <a:off x="975" y="1253"/>
                <a:ext cx="31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5" name="Line 36"/>
              <p:cNvSpPr>
                <a:spLocks noChangeAspect="1" noChangeShapeType="1"/>
              </p:cNvSpPr>
              <p:nvPr/>
            </p:nvSpPr>
            <p:spPr bwMode="auto">
              <a:xfrm>
                <a:off x="657" y="1389"/>
                <a:ext cx="31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6" name="Line 37"/>
              <p:cNvSpPr>
                <a:spLocks noChangeAspect="1" noChangeShapeType="1"/>
              </p:cNvSpPr>
              <p:nvPr/>
            </p:nvSpPr>
            <p:spPr bwMode="auto">
              <a:xfrm flipV="1">
                <a:off x="975" y="1253"/>
                <a:ext cx="0" cy="2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74" name="Group 38"/>
            <p:cNvGrpSpPr>
              <a:grpSpLocks noChangeAspect="1"/>
            </p:cNvGrpSpPr>
            <p:nvPr/>
          </p:nvGrpSpPr>
          <p:grpSpPr bwMode="auto">
            <a:xfrm>
              <a:off x="2200" y="2795"/>
              <a:ext cx="1542" cy="635"/>
              <a:chOff x="2200" y="2795"/>
              <a:chExt cx="1542" cy="635"/>
            </a:xfrm>
          </p:grpSpPr>
          <p:pic>
            <p:nvPicPr>
              <p:cNvPr id="6175" name="Picture 39" descr="NAND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5" y="2840"/>
                <a:ext cx="612" cy="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76" name="Line 40"/>
              <p:cNvSpPr>
                <a:spLocks noChangeAspect="1" noChangeShapeType="1"/>
              </p:cNvSpPr>
              <p:nvPr/>
            </p:nvSpPr>
            <p:spPr bwMode="auto">
              <a:xfrm>
                <a:off x="2200" y="2976"/>
                <a:ext cx="63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7" name="Line 41"/>
              <p:cNvSpPr>
                <a:spLocks noChangeAspect="1" noChangeShapeType="1"/>
              </p:cNvSpPr>
              <p:nvPr/>
            </p:nvSpPr>
            <p:spPr bwMode="auto">
              <a:xfrm flipV="1">
                <a:off x="2200" y="3248"/>
                <a:ext cx="635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8" name="Line 42"/>
              <p:cNvSpPr>
                <a:spLocks noChangeAspect="1" noChangeShapeType="1"/>
              </p:cNvSpPr>
              <p:nvPr/>
            </p:nvSpPr>
            <p:spPr bwMode="auto">
              <a:xfrm>
                <a:off x="3424" y="3112"/>
                <a:ext cx="31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9" name="Line 43"/>
              <p:cNvSpPr>
                <a:spLocks noChangeAspect="1" noChangeShapeType="1"/>
              </p:cNvSpPr>
              <p:nvPr/>
            </p:nvSpPr>
            <p:spPr bwMode="auto">
              <a:xfrm>
                <a:off x="2200" y="2795"/>
                <a:ext cx="0" cy="1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0" name="Line 44"/>
              <p:cNvSpPr>
                <a:spLocks noChangeAspect="1" noChangeShapeType="1"/>
              </p:cNvSpPr>
              <p:nvPr/>
            </p:nvSpPr>
            <p:spPr bwMode="auto">
              <a:xfrm>
                <a:off x="2200" y="3249"/>
                <a:ext cx="0" cy="1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153" name="Text Box 45"/>
          <p:cNvSpPr txBox="1">
            <a:spLocks noChangeArrowheads="1"/>
          </p:cNvSpPr>
          <p:nvPr/>
        </p:nvSpPr>
        <p:spPr bwMode="auto">
          <a:xfrm>
            <a:off x="5700713" y="1285875"/>
            <a:ext cx="1298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800"/>
              <a:t>NOT Gate</a:t>
            </a:r>
          </a:p>
        </p:txBody>
      </p:sp>
      <p:sp>
        <p:nvSpPr>
          <p:cNvPr id="6154" name="Text Box 46"/>
          <p:cNvSpPr txBox="1">
            <a:spLocks noChangeArrowheads="1"/>
          </p:cNvSpPr>
          <p:nvPr/>
        </p:nvSpPr>
        <p:spPr bwMode="auto">
          <a:xfrm>
            <a:off x="5724525" y="2586038"/>
            <a:ext cx="13096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800"/>
              <a:t>AND Gate</a:t>
            </a:r>
          </a:p>
        </p:txBody>
      </p:sp>
      <p:sp>
        <p:nvSpPr>
          <p:cNvPr id="6155" name="Text Box 47"/>
          <p:cNvSpPr txBox="1">
            <a:spLocks noChangeArrowheads="1"/>
          </p:cNvSpPr>
          <p:nvPr/>
        </p:nvSpPr>
        <p:spPr bwMode="auto">
          <a:xfrm>
            <a:off x="5724525" y="4170363"/>
            <a:ext cx="1144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800"/>
              <a:t>OR Gate</a:t>
            </a:r>
          </a:p>
        </p:txBody>
      </p:sp>
      <p:sp>
        <p:nvSpPr>
          <p:cNvPr id="6156" name="Text Box 48"/>
          <p:cNvSpPr txBox="1">
            <a:spLocks noChangeArrowheads="1"/>
          </p:cNvSpPr>
          <p:nvPr/>
        </p:nvSpPr>
        <p:spPr bwMode="auto">
          <a:xfrm>
            <a:off x="752475" y="1433513"/>
            <a:ext cx="319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800" i="1"/>
              <a:t>x</a:t>
            </a:r>
          </a:p>
        </p:txBody>
      </p:sp>
      <p:sp>
        <p:nvSpPr>
          <p:cNvPr id="6157" name="Text Box 49"/>
          <p:cNvSpPr txBox="1">
            <a:spLocks noChangeArrowheads="1"/>
          </p:cNvSpPr>
          <p:nvPr/>
        </p:nvSpPr>
        <p:spPr bwMode="auto">
          <a:xfrm>
            <a:off x="752475" y="2586038"/>
            <a:ext cx="319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800" i="1"/>
              <a:t>x</a:t>
            </a:r>
          </a:p>
        </p:txBody>
      </p:sp>
      <p:sp>
        <p:nvSpPr>
          <p:cNvPr id="6158" name="Text Box 50"/>
          <p:cNvSpPr txBox="1">
            <a:spLocks noChangeArrowheads="1"/>
          </p:cNvSpPr>
          <p:nvPr/>
        </p:nvSpPr>
        <p:spPr bwMode="auto">
          <a:xfrm>
            <a:off x="752475" y="3954463"/>
            <a:ext cx="319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800" i="1"/>
              <a:t>x</a:t>
            </a:r>
          </a:p>
        </p:txBody>
      </p:sp>
      <p:sp>
        <p:nvSpPr>
          <p:cNvPr id="6159" name="Text Box 51"/>
          <p:cNvSpPr txBox="1">
            <a:spLocks noChangeArrowheads="1"/>
          </p:cNvSpPr>
          <p:nvPr/>
        </p:nvSpPr>
        <p:spPr bwMode="auto">
          <a:xfrm>
            <a:off x="752475" y="2946400"/>
            <a:ext cx="319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800" i="1"/>
              <a:t>y</a:t>
            </a:r>
          </a:p>
        </p:txBody>
      </p:sp>
      <p:sp>
        <p:nvSpPr>
          <p:cNvPr id="6160" name="Text Box 52"/>
          <p:cNvSpPr txBox="1">
            <a:spLocks noChangeArrowheads="1"/>
          </p:cNvSpPr>
          <p:nvPr/>
        </p:nvSpPr>
        <p:spPr bwMode="auto">
          <a:xfrm>
            <a:off x="752475" y="4818063"/>
            <a:ext cx="319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800" i="1"/>
              <a:t>y</a:t>
            </a:r>
          </a:p>
        </p:txBody>
      </p:sp>
      <p:sp>
        <p:nvSpPr>
          <p:cNvPr id="6161" name="Text Box 53"/>
          <p:cNvSpPr txBox="1">
            <a:spLocks noChangeArrowheads="1"/>
          </p:cNvSpPr>
          <p:nvPr/>
        </p:nvSpPr>
        <p:spPr bwMode="auto">
          <a:xfrm>
            <a:off x="2981325" y="1433513"/>
            <a:ext cx="265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800" i="1"/>
              <a:t>f</a:t>
            </a:r>
          </a:p>
        </p:txBody>
      </p:sp>
      <p:sp>
        <p:nvSpPr>
          <p:cNvPr id="6162" name="Text Box 54"/>
          <p:cNvSpPr txBox="1">
            <a:spLocks noChangeArrowheads="1"/>
          </p:cNvSpPr>
          <p:nvPr/>
        </p:nvSpPr>
        <p:spPr bwMode="auto">
          <a:xfrm>
            <a:off x="4926013" y="2801938"/>
            <a:ext cx="265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800" i="1"/>
              <a:t>f</a:t>
            </a:r>
          </a:p>
        </p:txBody>
      </p:sp>
      <p:sp>
        <p:nvSpPr>
          <p:cNvPr id="6163" name="Text Box 55"/>
          <p:cNvSpPr txBox="1">
            <a:spLocks noChangeArrowheads="1"/>
          </p:cNvSpPr>
          <p:nvPr/>
        </p:nvSpPr>
        <p:spPr bwMode="auto">
          <a:xfrm>
            <a:off x="4926013" y="4386263"/>
            <a:ext cx="265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800" i="1"/>
              <a:t>f</a:t>
            </a:r>
          </a:p>
        </p:txBody>
      </p:sp>
      <p:sp>
        <p:nvSpPr>
          <p:cNvPr id="6164" name="Text Box 56"/>
          <p:cNvSpPr txBox="1">
            <a:spLocks noChangeArrowheads="1"/>
          </p:cNvSpPr>
          <p:nvPr/>
        </p:nvSpPr>
        <p:spPr bwMode="auto">
          <a:xfrm>
            <a:off x="5795963" y="1722438"/>
            <a:ext cx="811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800" i="1"/>
              <a:t>f = x’</a:t>
            </a:r>
          </a:p>
        </p:txBody>
      </p:sp>
      <p:sp>
        <p:nvSpPr>
          <p:cNvPr id="6165" name="Text Box 57"/>
          <p:cNvSpPr txBox="1">
            <a:spLocks noChangeArrowheads="1"/>
          </p:cNvSpPr>
          <p:nvPr/>
        </p:nvSpPr>
        <p:spPr bwMode="auto">
          <a:xfrm>
            <a:off x="5795963" y="3017838"/>
            <a:ext cx="2039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800" i="1"/>
              <a:t>f = ((xy)’)’ = xy</a:t>
            </a:r>
          </a:p>
        </p:txBody>
      </p:sp>
      <p:sp>
        <p:nvSpPr>
          <p:cNvPr id="6166" name="Text Box 58"/>
          <p:cNvSpPr txBox="1">
            <a:spLocks noChangeArrowheads="1"/>
          </p:cNvSpPr>
          <p:nvPr/>
        </p:nvSpPr>
        <p:spPr bwMode="auto">
          <a:xfrm>
            <a:off x="5795963" y="4602163"/>
            <a:ext cx="2244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800" i="1"/>
              <a:t>f = (x’y’)’ = x + y</a:t>
            </a:r>
          </a:p>
        </p:txBody>
      </p:sp>
      <p:sp>
        <p:nvSpPr>
          <p:cNvPr id="6167" name="Oval 59"/>
          <p:cNvSpPr>
            <a:spLocks noChangeArrowheads="1"/>
          </p:cNvSpPr>
          <p:nvPr/>
        </p:nvSpPr>
        <p:spPr bwMode="auto">
          <a:xfrm>
            <a:off x="3378200" y="29495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168" name="Oval 60"/>
          <p:cNvSpPr>
            <a:spLocks noChangeArrowheads="1"/>
          </p:cNvSpPr>
          <p:nvPr/>
        </p:nvSpPr>
        <p:spPr bwMode="auto">
          <a:xfrm>
            <a:off x="1476375" y="50482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169" name="Oval 61"/>
          <p:cNvSpPr>
            <a:spLocks noChangeArrowheads="1"/>
          </p:cNvSpPr>
          <p:nvPr/>
        </p:nvSpPr>
        <p:spPr bwMode="auto">
          <a:xfrm>
            <a:off x="1476375" y="41497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170" name="Oval 62"/>
          <p:cNvSpPr>
            <a:spLocks noChangeArrowheads="1"/>
          </p:cNvSpPr>
          <p:nvPr/>
        </p:nvSpPr>
        <p:spPr bwMode="auto">
          <a:xfrm>
            <a:off x="1466850" y="15446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CA" sz="2800" b="1" kern="0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Problem 3: Realize NOT , AND </a:t>
            </a:r>
            <a:r>
              <a:rPr lang="en-CA" sz="2800" b="1" kern="0" dirty="0" err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and</a:t>
            </a:r>
            <a:r>
              <a:rPr lang="en-CA" sz="2800" b="1" kern="0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OR functions using only NAND gates.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42887" y="5585207"/>
            <a:ext cx="8901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Draw schematics of circuits realizing NOT, AND </a:t>
            </a:r>
            <a:r>
              <a:rPr lang="en-US" sz="1800" dirty="0" err="1" smtClean="0"/>
              <a:t>and</a:t>
            </a:r>
            <a:r>
              <a:rPr lang="en-US" sz="1800" dirty="0" smtClean="0"/>
              <a:t> OR Gates using only NAND gates.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Repeat this problem using only logic operators that realize function f=</a:t>
            </a:r>
            <a:r>
              <a:rPr lang="en-US" sz="1800" dirty="0" err="1" smtClean="0"/>
              <a:t>x’a</a:t>
            </a:r>
            <a:r>
              <a:rPr lang="en-US" sz="1800" dirty="0" smtClean="0"/>
              <a:t> + </a:t>
            </a:r>
            <a:r>
              <a:rPr lang="en-US" sz="1800" dirty="0" err="1" smtClean="0"/>
              <a:t>xb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6320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46A1360-BB2A-44EC-82E2-9F27C9E9F5F2}" type="datetime4">
              <a:rPr lang="en-CA"/>
              <a:pPr>
                <a:defRPr/>
              </a:pPr>
              <a:t>May-30-17</a:t>
            </a:fld>
            <a:endParaRPr lang="en-CA"/>
          </a:p>
        </p:txBody>
      </p:sp>
      <p:sp>
        <p:nvSpPr>
          <p:cNvPr id="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Lecture Notes - SE 141: Digital Circuits and Systems</a:t>
            </a:r>
          </a:p>
        </p:txBody>
      </p:sp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9318B62-9EE9-417F-B737-4F1360FE13FE}" type="slidenum">
              <a:rPr lang="en-CA" altLang="en-US" sz="1000">
                <a:solidFill>
                  <a:schemeClr val="bg1"/>
                </a:solidFill>
                <a:latin typeface="Verdana" panose="020B0604030504040204" pitchFamily="34" charset="0"/>
              </a:rPr>
              <a:pPr eaLnBrk="1" hangingPunct="1"/>
              <a:t>118</a:t>
            </a:fld>
            <a:endParaRPr lang="en-CA" altLang="en-US" sz="10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2400" smtClean="0"/>
              <a:t>NOR Implementations of AND, OR, and NOT Gates</a:t>
            </a:r>
          </a:p>
        </p:txBody>
      </p:sp>
      <p:grpSp>
        <p:nvGrpSpPr>
          <p:cNvPr id="7174" name="Group 3"/>
          <p:cNvGrpSpPr>
            <a:grpSpLocks noChangeAspect="1"/>
          </p:cNvGrpSpPr>
          <p:nvPr/>
        </p:nvGrpSpPr>
        <p:grpSpPr bwMode="auto">
          <a:xfrm>
            <a:off x="1403350" y="2439988"/>
            <a:ext cx="3390900" cy="815975"/>
            <a:chOff x="930" y="2024"/>
            <a:chExt cx="2630" cy="526"/>
          </a:xfrm>
        </p:grpSpPr>
        <p:grpSp>
          <p:nvGrpSpPr>
            <p:cNvPr id="7223" name="Group 4"/>
            <p:cNvGrpSpPr>
              <a:grpSpLocks noChangeAspect="1"/>
            </p:cNvGrpSpPr>
            <p:nvPr/>
          </p:nvGrpSpPr>
          <p:grpSpPr bwMode="auto">
            <a:xfrm>
              <a:off x="930" y="2024"/>
              <a:ext cx="1315" cy="526"/>
              <a:chOff x="930" y="2024"/>
              <a:chExt cx="1315" cy="526"/>
            </a:xfrm>
          </p:grpSpPr>
          <p:pic>
            <p:nvPicPr>
              <p:cNvPr id="7231" name="Picture 5" descr="NOR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4" y="2024"/>
                <a:ext cx="612" cy="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32" name="Line 6"/>
              <p:cNvSpPr>
                <a:spLocks noChangeAspect="1" noChangeShapeType="1"/>
              </p:cNvSpPr>
              <p:nvPr/>
            </p:nvSpPr>
            <p:spPr bwMode="auto">
              <a:xfrm flipV="1">
                <a:off x="930" y="2159"/>
                <a:ext cx="54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3" name="Line 7"/>
              <p:cNvSpPr>
                <a:spLocks noChangeAspect="1" noChangeShapeType="1"/>
              </p:cNvSpPr>
              <p:nvPr/>
            </p:nvSpPr>
            <p:spPr bwMode="auto">
              <a:xfrm>
                <a:off x="930" y="2432"/>
                <a:ext cx="5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4" name="Line 8"/>
              <p:cNvSpPr>
                <a:spLocks noChangeAspect="1" noChangeShapeType="1"/>
              </p:cNvSpPr>
              <p:nvPr/>
            </p:nvSpPr>
            <p:spPr bwMode="auto">
              <a:xfrm>
                <a:off x="1973" y="2296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24" name="Group 9"/>
            <p:cNvGrpSpPr>
              <a:grpSpLocks noChangeAspect="1"/>
            </p:cNvGrpSpPr>
            <p:nvPr/>
          </p:nvGrpSpPr>
          <p:grpSpPr bwMode="auto">
            <a:xfrm>
              <a:off x="2245" y="2024"/>
              <a:ext cx="1315" cy="526"/>
              <a:chOff x="975" y="2205"/>
              <a:chExt cx="1315" cy="526"/>
            </a:xfrm>
          </p:grpSpPr>
          <p:pic>
            <p:nvPicPr>
              <p:cNvPr id="7225" name="Picture 10" descr="NOR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9" y="2205"/>
                <a:ext cx="612" cy="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26" name="Line 11"/>
              <p:cNvSpPr>
                <a:spLocks noChangeAspect="1" noChangeShapeType="1"/>
              </p:cNvSpPr>
              <p:nvPr/>
            </p:nvSpPr>
            <p:spPr bwMode="auto">
              <a:xfrm>
                <a:off x="1247" y="2341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7" name="Line 12"/>
              <p:cNvSpPr>
                <a:spLocks noChangeAspect="1" noChangeShapeType="1"/>
              </p:cNvSpPr>
              <p:nvPr/>
            </p:nvSpPr>
            <p:spPr bwMode="auto">
              <a:xfrm>
                <a:off x="1247" y="2614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8" name="Line 13"/>
              <p:cNvSpPr>
                <a:spLocks noChangeAspect="1" noChangeShapeType="1"/>
              </p:cNvSpPr>
              <p:nvPr/>
            </p:nvSpPr>
            <p:spPr bwMode="auto">
              <a:xfrm>
                <a:off x="2018" y="247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9" name="Line 14"/>
              <p:cNvSpPr>
                <a:spLocks noChangeAspect="1" noChangeShapeType="1"/>
              </p:cNvSpPr>
              <p:nvPr/>
            </p:nvSpPr>
            <p:spPr bwMode="auto">
              <a:xfrm>
                <a:off x="1247" y="2341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0" name="Line 15"/>
              <p:cNvSpPr>
                <a:spLocks noChangeAspect="1" noChangeShapeType="1"/>
              </p:cNvSpPr>
              <p:nvPr/>
            </p:nvSpPr>
            <p:spPr bwMode="auto">
              <a:xfrm>
                <a:off x="975" y="247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175" name="Group 16"/>
          <p:cNvGrpSpPr>
            <a:grpSpLocks noChangeAspect="1"/>
          </p:cNvGrpSpPr>
          <p:nvPr/>
        </p:nvGrpSpPr>
        <p:grpSpPr bwMode="auto">
          <a:xfrm>
            <a:off x="1403350" y="1196975"/>
            <a:ext cx="1731963" cy="738188"/>
            <a:chOff x="975" y="2205"/>
            <a:chExt cx="1315" cy="526"/>
          </a:xfrm>
        </p:grpSpPr>
        <p:pic>
          <p:nvPicPr>
            <p:cNvPr id="7217" name="Picture 17" descr="NO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2205"/>
              <a:ext cx="612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8" name="Line 18"/>
            <p:cNvSpPr>
              <a:spLocks noChangeAspect="1" noChangeShapeType="1"/>
            </p:cNvSpPr>
            <p:nvPr/>
          </p:nvSpPr>
          <p:spPr bwMode="auto">
            <a:xfrm>
              <a:off x="1247" y="2341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9" name="Line 19"/>
            <p:cNvSpPr>
              <a:spLocks noChangeAspect="1" noChangeShapeType="1"/>
            </p:cNvSpPr>
            <p:nvPr/>
          </p:nvSpPr>
          <p:spPr bwMode="auto">
            <a:xfrm>
              <a:off x="1247" y="261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0" name="Line 20"/>
            <p:cNvSpPr>
              <a:spLocks noChangeAspect="1" noChangeShapeType="1"/>
            </p:cNvSpPr>
            <p:nvPr/>
          </p:nvSpPr>
          <p:spPr bwMode="auto">
            <a:xfrm>
              <a:off x="2018" y="2478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1" name="Line 21"/>
            <p:cNvSpPr>
              <a:spLocks noChangeAspect="1" noChangeShapeType="1"/>
            </p:cNvSpPr>
            <p:nvPr/>
          </p:nvSpPr>
          <p:spPr bwMode="auto">
            <a:xfrm>
              <a:off x="1247" y="2341"/>
              <a:ext cx="0" cy="2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Line 22"/>
            <p:cNvSpPr>
              <a:spLocks noChangeAspect="1" noChangeShapeType="1"/>
            </p:cNvSpPr>
            <p:nvPr/>
          </p:nvSpPr>
          <p:spPr bwMode="auto">
            <a:xfrm>
              <a:off x="975" y="2478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76" name="Group 23"/>
          <p:cNvGrpSpPr>
            <a:grpSpLocks noChangeAspect="1"/>
          </p:cNvGrpSpPr>
          <p:nvPr/>
        </p:nvGrpSpPr>
        <p:grpSpPr bwMode="auto">
          <a:xfrm>
            <a:off x="1476375" y="3592513"/>
            <a:ext cx="3311525" cy="1844675"/>
            <a:chOff x="930" y="2795"/>
            <a:chExt cx="2630" cy="1252"/>
          </a:xfrm>
        </p:grpSpPr>
        <p:grpSp>
          <p:nvGrpSpPr>
            <p:cNvPr id="7196" name="Group 24"/>
            <p:cNvGrpSpPr>
              <a:grpSpLocks noChangeAspect="1"/>
            </p:cNvGrpSpPr>
            <p:nvPr/>
          </p:nvGrpSpPr>
          <p:grpSpPr bwMode="auto">
            <a:xfrm>
              <a:off x="930" y="2795"/>
              <a:ext cx="1315" cy="526"/>
              <a:chOff x="975" y="2205"/>
              <a:chExt cx="1315" cy="526"/>
            </a:xfrm>
          </p:grpSpPr>
          <p:pic>
            <p:nvPicPr>
              <p:cNvPr id="7211" name="Picture 25" descr="NOR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9" y="2205"/>
                <a:ext cx="612" cy="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12" name="Line 26"/>
              <p:cNvSpPr>
                <a:spLocks noChangeAspect="1" noChangeShapeType="1"/>
              </p:cNvSpPr>
              <p:nvPr/>
            </p:nvSpPr>
            <p:spPr bwMode="auto">
              <a:xfrm>
                <a:off x="1247" y="2341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3" name="Line 27"/>
              <p:cNvSpPr>
                <a:spLocks noChangeAspect="1" noChangeShapeType="1"/>
              </p:cNvSpPr>
              <p:nvPr/>
            </p:nvSpPr>
            <p:spPr bwMode="auto">
              <a:xfrm>
                <a:off x="1247" y="2614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4" name="Line 28"/>
              <p:cNvSpPr>
                <a:spLocks noChangeAspect="1" noChangeShapeType="1"/>
              </p:cNvSpPr>
              <p:nvPr/>
            </p:nvSpPr>
            <p:spPr bwMode="auto">
              <a:xfrm>
                <a:off x="2018" y="247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5" name="Line 29"/>
              <p:cNvSpPr>
                <a:spLocks noChangeAspect="1" noChangeShapeType="1"/>
              </p:cNvSpPr>
              <p:nvPr/>
            </p:nvSpPr>
            <p:spPr bwMode="auto">
              <a:xfrm>
                <a:off x="1247" y="2341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6" name="Line 30"/>
              <p:cNvSpPr>
                <a:spLocks noChangeAspect="1" noChangeShapeType="1"/>
              </p:cNvSpPr>
              <p:nvPr/>
            </p:nvSpPr>
            <p:spPr bwMode="auto">
              <a:xfrm>
                <a:off x="975" y="247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97" name="Group 31"/>
            <p:cNvGrpSpPr>
              <a:grpSpLocks noChangeAspect="1"/>
            </p:cNvGrpSpPr>
            <p:nvPr/>
          </p:nvGrpSpPr>
          <p:grpSpPr bwMode="auto">
            <a:xfrm>
              <a:off x="930" y="3521"/>
              <a:ext cx="1315" cy="526"/>
              <a:chOff x="975" y="2205"/>
              <a:chExt cx="1315" cy="526"/>
            </a:xfrm>
          </p:grpSpPr>
          <p:pic>
            <p:nvPicPr>
              <p:cNvPr id="7205" name="Picture 32" descr="NOR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9" y="2205"/>
                <a:ext cx="612" cy="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06" name="Line 33"/>
              <p:cNvSpPr>
                <a:spLocks noChangeAspect="1" noChangeShapeType="1"/>
              </p:cNvSpPr>
              <p:nvPr/>
            </p:nvSpPr>
            <p:spPr bwMode="auto">
              <a:xfrm>
                <a:off x="1247" y="2341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7" name="Line 34"/>
              <p:cNvSpPr>
                <a:spLocks noChangeAspect="1" noChangeShapeType="1"/>
              </p:cNvSpPr>
              <p:nvPr/>
            </p:nvSpPr>
            <p:spPr bwMode="auto">
              <a:xfrm>
                <a:off x="1247" y="2614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8" name="Line 35"/>
              <p:cNvSpPr>
                <a:spLocks noChangeAspect="1" noChangeShapeType="1"/>
              </p:cNvSpPr>
              <p:nvPr/>
            </p:nvSpPr>
            <p:spPr bwMode="auto">
              <a:xfrm>
                <a:off x="2018" y="247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9" name="Line 36"/>
              <p:cNvSpPr>
                <a:spLocks noChangeAspect="1" noChangeShapeType="1"/>
              </p:cNvSpPr>
              <p:nvPr/>
            </p:nvSpPr>
            <p:spPr bwMode="auto">
              <a:xfrm>
                <a:off x="1247" y="2341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0" name="Line 37"/>
              <p:cNvSpPr>
                <a:spLocks noChangeAspect="1" noChangeShapeType="1"/>
              </p:cNvSpPr>
              <p:nvPr/>
            </p:nvSpPr>
            <p:spPr bwMode="auto">
              <a:xfrm>
                <a:off x="975" y="247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98" name="Group 38"/>
            <p:cNvGrpSpPr>
              <a:grpSpLocks noChangeAspect="1"/>
            </p:cNvGrpSpPr>
            <p:nvPr/>
          </p:nvGrpSpPr>
          <p:grpSpPr bwMode="auto">
            <a:xfrm>
              <a:off x="2245" y="3067"/>
              <a:ext cx="1315" cy="726"/>
              <a:chOff x="2245" y="3067"/>
              <a:chExt cx="1315" cy="726"/>
            </a:xfrm>
          </p:grpSpPr>
          <p:pic>
            <p:nvPicPr>
              <p:cNvPr id="7199" name="Picture 39" descr="NOR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" y="3158"/>
                <a:ext cx="612" cy="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00" name="Line 40"/>
              <p:cNvSpPr>
                <a:spLocks noChangeAspect="1" noChangeShapeType="1"/>
              </p:cNvSpPr>
              <p:nvPr/>
            </p:nvSpPr>
            <p:spPr bwMode="auto">
              <a:xfrm flipV="1">
                <a:off x="2245" y="3293"/>
                <a:ext cx="54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1" name="Line 41"/>
              <p:cNvSpPr>
                <a:spLocks noChangeAspect="1" noChangeShapeType="1"/>
              </p:cNvSpPr>
              <p:nvPr/>
            </p:nvSpPr>
            <p:spPr bwMode="auto">
              <a:xfrm>
                <a:off x="2245" y="3566"/>
                <a:ext cx="5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2" name="Line 42"/>
              <p:cNvSpPr>
                <a:spLocks noChangeAspect="1" noChangeShapeType="1"/>
              </p:cNvSpPr>
              <p:nvPr/>
            </p:nvSpPr>
            <p:spPr bwMode="auto">
              <a:xfrm>
                <a:off x="3288" y="3430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3" name="Line 43"/>
              <p:cNvSpPr>
                <a:spLocks noChangeAspect="1" noChangeShapeType="1"/>
              </p:cNvSpPr>
              <p:nvPr/>
            </p:nvSpPr>
            <p:spPr bwMode="auto">
              <a:xfrm>
                <a:off x="2245" y="3067"/>
                <a:ext cx="0" cy="2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4" name="Line 44"/>
              <p:cNvSpPr>
                <a:spLocks noChangeAspect="1" noChangeShapeType="1"/>
              </p:cNvSpPr>
              <p:nvPr/>
            </p:nvSpPr>
            <p:spPr bwMode="auto">
              <a:xfrm>
                <a:off x="2245" y="3566"/>
                <a:ext cx="0" cy="2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177" name="Text Box 45"/>
          <p:cNvSpPr txBox="1">
            <a:spLocks noChangeArrowheads="1"/>
          </p:cNvSpPr>
          <p:nvPr/>
        </p:nvSpPr>
        <p:spPr bwMode="auto">
          <a:xfrm>
            <a:off x="1112838" y="1379538"/>
            <a:ext cx="319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800" i="1"/>
              <a:t>x</a:t>
            </a:r>
          </a:p>
        </p:txBody>
      </p:sp>
      <p:sp>
        <p:nvSpPr>
          <p:cNvPr id="7178" name="Text Box 46"/>
          <p:cNvSpPr txBox="1">
            <a:spLocks noChangeArrowheads="1"/>
          </p:cNvSpPr>
          <p:nvPr/>
        </p:nvSpPr>
        <p:spPr bwMode="auto">
          <a:xfrm>
            <a:off x="1112838" y="2460625"/>
            <a:ext cx="319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800" i="1"/>
              <a:t>x</a:t>
            </a:r>
          </a:p>
        </p:txBody>
      </p:sp>
      <p:sp>
        <p:nvSpPr>
          <p:cNvPr id="7179" name="Text Box 47"/>
          <p:cNvSpPr txBox="1">
            <a:spLocks noChangeArrowheads="1"/>
          </p:cNvSpPr>
          <p:nvPr/>
        </p:nvSpPr>
        <p:spPr bwMode="auto">
          <a:xfrm>
            <a:off x="1112838" y="2820988"/>
            <a:ext cx="319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800" i="1"/>
              <a:t>y</a:t>
            </a:r>
          </a:p>
        </p:txBody>
      </p:sp>
      <p:sp>
        <p:nvSpPr>
          <p:cNvPr id="7180" name="Text Box 48"/>
          <p:cNvSpPr txBox="1">
            <a:spLocks noChangeArrowheads="1"/>
          </p:cNvSpPr>
          <p:nvPr/>
        </p:nvSpPr>
        <p:spPr bwMode="auto">
          <a:xfrm>
            <a:off x="1112838" y="3827463"/>
            <a:ext cx="319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800" i="1"/>
              <a:t>x</a:t>
            </a:r>
          </a:p>
        </p:txBody>
      </p:sp>
      <p:sp>
        <p:nvSpPr>
          <p:cNvPr id="7181" name="Text Box 49"/>
          <p:cNvSpPr txBox="1">
            <a:spLocks noChangeArrowheads="1"/>
          </p:cNvSpPr>
          <p:nvPr/>
        </p:nvSpPr>
        <p:spPr bwMode="auto">
          <a:xfrm>
            <a:off x="1112838" y="4835525"/>
            <a:ext cx="319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800" i="1"/>
              <a:t>y</a:t>
            </a:r>
          </a:p>
        </p:txBody>
      </p:sp>
      <p:sp>
        <p:nvSpPr>
          <p:cNvPr id="7182" name="Text Box 50"/>
          <p:cNvSpPr txBox="1">
            <a:spLocks noChangeArrowheads="1"/>
          </p:cNvSpPr>
          <p:nvPr/>
        </p:nvSpPr>
        <p:spPr bwMode="auto">
          <a:xfrm>
            <a:off x="3125788" y="1379538"/>
            <a:ext cx="265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800" i="1"/>
              <a:t>f</a:t>
            </a:r>
          </a:p>
        </p:txBody>
      </p:sp>
      <p:sp>
        <p:nvSpPr>
          <p:cNvPr id="7183" name="Text Box 51"/>
          <p:cNvSpPr txBox="1">
            <a:spLocks noChangeArrowheads="1"/>
          </p:cNvSpPr>
          <p:nvPr/>
        </p:nvSpPr>
        <p:spPr bwMode="auto">
          <a:xfrm>
            <a:off x="4781550" y="2640013"/>
            <a:ext cx="265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800" i="1"/>
              <a:t>f</a:t>
            </a:r>
          </a:p>
        </p:txBody>
      </p:sp>
      <p:sp>
        <p:nvSpPr>
          <p:cNvPr id="7184" name="Text Box 52"/>
          <p:cNvSpPr txBox="1">
            <a:spLocks noChangeArrowheads="1"/>
          </p:cNvSpPr>
          <p:nvPr/>
        </p:nvSpPr>
        <p:spPr bwMode="auto">
          <a:xfrm>
            <a:off x="4743450" y="4367213"/>
            <a:ext cx="265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800" i="1"/>
              <a:t>f</a:t>
            </a:r>
          </a:p>
        </p:txBody>
      </p:sp>
      <p:sp>
        <p:nvSpPr>
          <p:cNvPr id="7185" name="Text Box 53"/>
          <p:cNvSpPr txBox="1">
            <a:spLocks noChangeArrowheads="1"/>
          </p:cNvSpPr>
          <p:nvPr/>
        </p:nvSpPr>
        <p:spPr bwMode="auto">
          <a:xfrm>
            <a:off x="5700713" y="1231900"/>
            <a:ext cx="1298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800"/>
              <a:t>NOT Gate</a:t>
            </a:r>
          </a:p>
        </p:txBody>
      </p:sp>
      <p:sp>
        <p:nvSpPr>
          <p:cNvPr id="7186" name="Text Box 54"/>
          <p:cNvSpPr txBox="1">
            <a:spLocks noChangeArrowheads="1"/>
          </p:cNvSpPr>
          <p:nvPr/>
        </p:nvSpPr>
        <p:spPr bwMode="auto">
          <a:xfrm>
            <a:off x="5724525" y="4116388"/>
            <a:ext cx="13096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800"/>
              <a:t>AND Gate</a:t>
            </a:r>
          </a:p>
        </p:txBody>
      </p:sp>
      <p:sp>
        <p:nvSpPr>
          <p:cNvPr id="7187" name="Text Box 55"/>
          <p:cNvSpPr txBox="1">
            <a:spLocks noChangeArrowheads="1"/>
          </p:cNvSpPr>
          <p:nvPr/>
        </p:nvSpPr>
        <p:spPr bwMode="auto">
          <a:xfrm>
            <a:off x="5724525" y="2532063"/>
            <a:ext cx="1144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800"/>
              <a:t>OR Gate</a:t>
            </a:r>
          </a:p>
        </p:txBody>
      </p:sp>
      <p:sp>
        <p:nvSpPr>
          <p:cNvPr id="7188" name="Text Box 56"/>
          <p:cNvSpPr txBox="1">
            <a:spLocks noChangeArrowheads="1"/>
          </p:cNvSpPr>
          <p:nvPr/>
        </p:nvSpPr>
        <p:spPr bwMode="auto">
          <a:xfrm>
            <a:off x="5795963" y="1668463"/>
            <a:ext cx="811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800" i="1"/>
              <a:t>f = x’</a:t>
            </a:r>
          </a:p>
        </p:txBody>
      </p:sp>
      <p:sp>
        <p:nvSpPr>
          <p:cNvPr id="7189" name="Text Box 57"/>
          <p:cNvSpPr txBox="1">
            <a:spLocks noChangeArrowheads="1"/>
          </p:cNvSpPr>
          <p:nvPr/>
        </p:nvSpPr>
        <p:spPr bwMode="auto">
          <a:xfrm>
            <a:off x="5795963" y="4548188"/>
            <a:ext cx="2244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800" i="1"/>
              <a:t>f = (x’ + y’)’ = xy</a:t>
            </a:r>
          </a:p>
        </p:txBody>
      </p:sp>
      <p:sp>
        <p:nvSpPr>
          <p:cNvPr id="7190" name="Text Box 58"/>
          <p:cNvSpPr txBox="1">
            <a:spLocks noChangeArrowheads="1"/>
          </p:cNvSpPr>
          <p:nvPr/>
        </p:nvSpPr>
        <p:spPr bwMode="auto">
          <a:xfrm>
            <a:off x="5795963" y="2963863"/>
            <a:ext cx="2738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800" i="1"/>
              <a:t>f = ((x + y)’)’ = x + y</a:t>
            </a:r>
          </a:p>
        </p:txBody>
      </p:sp>
      <p:sp>
        <p:nvSpPr>
          <p:cNvPr id="7191" name="Oval 59"/>
          <p:cNvSpPr>
            <a:spLocks noChangeArrowheads="1"/>
          </p:cNvSpPr>
          <p:nvPr/>
        </p:nvSpPr>
        <p:spPr bwMode="auto">
          <a:xfrm>
            <a:off x="1776413" y="39592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92" name="Oval 60"/>
          <p:cNvSpPr>
            <a:spLocks noChangeArrowheads="1"/>
          </p:cNvSpPr>
          <p:nvPr/>
        </p:nvSpPr>
        <p:spPr bwMode="auto">
          <a:xfrm>
            <a:off x="1776413" y="50260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93" name="Oval 61"/>
          <p:cNvSpPr>
            <a:spLocks noChangeArrowheads="1"/>
          </p:cNvSpPr>
          <p:nvPr/>
        </p:nvSpPr>
        <p:spPr bwMode="auto">
          <a:xfrm>
            <a:off x="3416300" y="28273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94" name="Oval 62"/>
          <p:cNvSpPr>
            <a:spLocks noChangeArrowheads="1"/>
          </p:cNvSpPr>
          <p:nvPr/>
        </p:nvSpPr>
        <p:spPr bwMode="auto">
          <a:xfrm>
            <a:off x="1725613" y="15446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214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CA" sz="2800" b="1" kern="0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Problem 4: Realize NOT, OR and </a:t>
            </a:r>
            <a:r>
              <a:rPr lang="en-CA" sz="2800" b="1" kern="0" dirty="0" err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AND</a:t>
            </a:r>
            <a:r>
              <a:rPr lang="en-CA" sz="2800" b="1" kern="0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functions using NOR gates only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21443" y="6092825"/>
            <a:ext cx="8901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Draw schematics of circuits realizing NOT, AND </a:t>
            </a:r>
            <a:r>
              <a:rPr lang="en-US" sz="1800" dirty="0" err="1" smtClean="0"/>
              <a:t>and</a:t>
            </a:r>
            <a:r>
              <a:rPr lang="en-US" sz="1800" dirty="0" smtClean="0"/>
              <a:t> OR Gates using only NOR gates.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Repeat this problem using only logic operators that realize function f = (</a:t>
            </a:r>
            <a:r>
              <a:rPr lang="en-US" sz="1800" dirty="0" err="1" smtClean="0"/>
              <a:t>x’+a</a:t>
            </a:r>
            <a:r>
              <a:rPr lang="en-US" sz="1800" dirty="0" smtClean="0"/>
              <a:t>) * (</a:t>
            </a:r>
            <a:r>
              <a:rPr lang="en-US" sz="1800" dirty="0" err="1" smtClean="0"/>
              <a:t>x+b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3760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3644"/>
            <a:ext cx="8534400" cy="4964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altLang="en-US" sz="2400" dirty="0" smtClean="0"/>
              <a:t>XOR gates have the following interesting properties: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en-CA" altLang="en-US" sz="2400" dirty="0" smtClean="0"/>
              <a:t>		</a:t>
            </a:r>
            <a:r>
              <a:rPr lang="en-CA" altLang="en-US" sz="2400" i="1" dirty="0" smtClean="0"/>
              <a:t>x</a:t>
            </a:r>
            <a:r>
              <a:rPr lang="en-CA" altLang="en-US" sz="2400" dirty="0" smtClean="0"/>
              <a:t> </a:t>
            </a:r>
            <a:r>
              <a:rPr lang="en-CA" altLang="en-US" sz="2400" dirty="0" smtClean="0">
                <a:sym typeface="Symbol" panose="05050102010706020507" pitchFamily="18" charset="2"/>
              </a:rPr>
              <a:t> 0 = </a:t>
            </a:r>
            <a:r>
              <a:rPr lang="en-CA" altLang="en-US" sz="2400" i="1" dirty="0" smtClean="0">
                <a:sym typeface="Symbol" panose="05050102010706020507" pitchFamily="18" charset="2"/>
              </a:rPr>
              <a:t>x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en-CA" altLang="en-US" sz="2400" dirty="0" smtClean="0">
                <a:sym typeface="Symbol" panose="05050102010706020507" pitchFamily="18" charset="2"/>
              </a:rPr>
              <a:t>		</a:t>
            </a:r>
            <a:r>
              <a:rPr lang="en-CA" altLang="en-US" sz="2400" i="1" dirty="0" smtClean="0">
                <a:sym typeface="Symbol" panose="05050102010706020507" pitchFamily="18" charset="2"/>
              </a:rPr>
              <a:t>x</a:t>
            </a:r>
            <a:r>
              <a:rPr lang="en-CA" altLang="en-US" sz="2400" dirty="0" smtClean="0">
                <a:sym typeface="Symbol" panose="05050102010706020507" pitchFamily="18" charset="2"/>
              </a:rPr>
              <a:t>  1 = </a:t>
            </a:r>
            <a:r>
              <a:rPr lang="en-CA" altLang="en-US" sz="2400" i="1" dirty="0" smtClean="0">
                <a:sym typeface="Symbol" panose="05050102010706020507" pitchFamily="18" charset="2"/>
              </a:rPr>
              <a:t>x</a:t>
            </a:r>
            <a:r>
              <a:rPr lang="en-CA" altLang="en-US" sz="2400" dirty="0" smtClean="0">
                <a:sym typeface="Symbol" panose="05050102010706020507" pitchFamily="18" charset="2"/>
              </a:rPr>
              <a:t>’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buFontTx/>
              <a:buNone/>
            </a:pPr>
            <a:endParaRPr lang="en-CA" altLang="en-US" sz="2400" dirty="0" smtClean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en-CA" altLang="en-US" sz="2400" dirty="0" smtClean="0">
                <a:sym typeface="Symbol" panose="05050102010706020507" pitchFamily="18" charset="2"/>
              </a:rPr>
              <a:t>		</a:t>
            </a:r>
            <a:r>
              <a:rPr lang="en-CA" altLang="en-US" sz="2400" i="1" dirty="0" smtClean="0">
                <a:sym typeface="Symbol" panose="05050102010706020507" pitchFamily="18" charset="2"/>
              </a:rPr>
              <a:t>x</a:t>
            </a:r>
            <a:r>
              <a:rPr lang="en-CA" altLang="en-US" sz="2400" dirty="0" smtClean="0">
                <a:sym typeface="Symbol" panose="05050102010706020507" pitchFamily="18" charset="2"/>
              </a:rPr>
              <a:t>  </a:t>
            </a:r>
            <a:r>
              <a:rPr lang="en-CA" altLang="en-US" sz="2400" i="1" dirty="0" smtClean="0">
                <a:sym typeface="Symbol" panose="05050102010706020507" pitchFamily="18" charset="2"/>
              </a:rPr>
              <a:t>x</a:t>
            </a:r>
            <a:r>
              <a:rPr lang="en-CA" altLang="en-US" sz="2400" dirty="0" smtClean="0">
                <a:sym typeface="Symbol" panose="05050102010706020507" pitchFamily="18" charset="2"/>
              </a:rPr>
              <a:t> = 0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en-CA" altLang="en-US" sz="2400" dirty="0" smtClean="0">
                <a:sym typeface="Symbol" panose="05050102010706020507" pitchFamily="18" charset="2"/>
              </a:rPr>
              <a:t>		</a:t>
            </a:r>
            <a:r>
              <a:rPr lang="en-CA" altLang="en-US" sz="2400" i="1" dirty="0" smtClean="0">
                <a:sym typeface="Symbol" panose="05050102010706020507" pitchFamily="18" charset="2"/>
              </a:rPr>
              <a:t>x</a:t>
            </a:r>
            <a:r>
              <a:rPr lang="en-CA" altLang="en-US" sz="2400" dirty="0" smtClean="0">
                <a:sym typeface="Symbol" panose="05050102010706020507" pitchFamily="18" charset="2"/>
              </a:rPr>
              <a:t>  </a:t>
            </a:r>
            <a:r>
              <a:rPr lang="en-CA" altLang="en-US" sz="2400" i="1" dirty="0" smtClean="0">
                <a:sym typeface="Symbol" panose="05050102010706020507" pitchFamily="18" charset="2"/>
              </a:rPr>
              <a:t>x</a:t>
            </a:r>
            <a:r>
              <a:rPr lang="en-CA" altLang="en-US" sz="2400" dirty="0" smtClean="0">
                <a:sym typeface="Symbol" panose="05050102010706020507" pitchFamily="18" charset="2"/>
              </a:rPr>
              <a:t>’ = 1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buFontTx/>
              <a:buNone/>
            </a:pPr>
            <a:endParaRPr lang="en-CA" altLang="en-US" sz="2400" dirty="0" smtClean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en-CA" altLang="en-US" sz="2400" dirty="0" smtClean="0">
                <a:sym typeface="Symbol" panose="05050102010706020507" pitchFamily="18" charset="2"/>
              </a:rPr>
              <a:t>		</a:t>
            </a:r>
            <a:r>
              <a:rPr lang="en-CA" altLang="en-US" sz="2400" i="1" dirty="0" smtClean="0">
                <a:sym typeface="Symbol" panose="05050102010706020507" pitchFamily="18" charset="2"/>
              </a:rPr>
              <a:t>x</a:t>
            </a:r>
            <a:r>
              <a:rPr lang="en-CA" altLang="en-US" sz="2400" dirty="0" smtClean="0">
                <a:sym typeface="Symbol" panose="05050102010706020507" pitchFamily="18" charset="2"/>
              </a:rPr>
              <a:t>  </a:t>
            </a:r>
            <a:r>
              <a:rPr lang="en-CA" altLang="en-US" sz="2400" i="1" dirty="0" smtClean="0">
                <a:sym typeface="Symbol" panose="05050102010706020507" pitchFamily="18" charset="2"/>
              </a:rPr>
              <a:t>y</a:t>
            </a:r>
            <a:r>
              <a:rPr lang="en-CA" altLang="en-US" sz="2400" dirty="0" smtClean="0">
                <a:sym typeface="Symbol" panose="05050102010706020507" pitchFamily="18" charset="2"/>
              </a:rPr>
              <a:t>’ = </a:t>
            </a:r>
            <a:r>
              <a:rPr lang="en-CA" altLang="en-US" sz="2400" i="1" dirty="0" smtClean="0">
                <a:sym typeface="Symbol" panose="05050102010706020507" pitchFamily="18" charset="2"/>
              </a:rPr>
              <a:t>x</a:t>
            </a:r>
            <a:r>
              <a:rPr lang="en-CA" altLang="en-US" sz="2400" dirty="0" smtClean="0">
                <a:sym typeface="Symbol" panose="05050102010706020507" pitchFamily="18" charset="2"/>
              </a:rPr>
              <a:t>’  </a:t>
            </a:r>
            <a:r>
              <a:rPr lang="en-CA" altLang="en-US" sz="2400" i="1" dirty="0" smtClean="0">
                <a:sym typeface="Symbol" panose="05050102010706020507" pitchFamily="18" charset="2"/>
              </a:rPr>
              <a:t>y</a:t>
            </a:r>
            <a:r>
              <a:rPr lang="en-CA" altLang="en-US" sz="2400" dirty="0" smtClean="0">
                <a:sym typeface="Symbol" panose="05050102010706020507" pitchFamily="18" charset="2"/>
              </a:rPr>
              <a:t> = (</a:t>
            </a:r>
            <a:r>
              <a:rPr lang="en-CA" altLang="en-US" sz="2400" i="1" dirty="0" smtClean="0">
                <a:sym typeface="Symbol" panose="05050102010706020507" pitchFamily="18" charset="2"/>
              </a:rPr>
              <a:t>x</a:t>
            </a:r>
            <a:r>
              <a:rPr lang="en-CA" altLang="en-US" sz="2400" dirty="0" smtClean="0">
                <a:sym typeface="Symbol" panose="05050102010706020507" pitchFamily="18" charset="2"/>
              </a:rPr>
              <a:t>  </a:t>
            </a:r>
            <a:r>
              <a:rPr lang="en-CA" altLang="en-US" sz="2400" i="1" dirty="0" smtClean="0">
                <a:sym typeface="Symbol" panose="05050102010706020507" pitchFamily="18" charset="2"/>
              </a:rPr>
              <a:t>y</a:t>
            </a:r>
            <a:r>
              <a:rPr lang="en-CA" altLang="en-US" sz="2400" dirty="0" smtClean="0">
                <a:sym typeface="Symbol" panose="05050102010706020507" pitchFamily="18" charset="2"/>
              </a:rPr>
              <a:t>)’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en-CA" altLang="en-US" sz="2400" dirty="0" smtClean="0">
                <a:sym typeface="Symbol" panose="05050102010706020507" pitchFamily="18" charset="2"/>
              </a:rPr>
              <a:t>		</a:t>
            </a:r>
            <a:r>
              <a:rPr lang="en-CA" altLang="en-US" sz="2400" i="1" dirty="0" smtClean="0">
                <a:sym typeface="Symbol" panose="05050102010706020507" pitchFamily="18" charset="2"/>
              </a:rPr>
              <a:t>x</a:t>
            </a:r>
            <a:r>
              <a:rPr lang="en-CA" altLang="en-US" sz="2400" dirty="0" smtClean="0">
                <a:sym typeface="Symbol" panose="05050102010706020507" pitchFamily="18" charset="2"/>
              </a:rPr>
              <a:t>  </a:t>
            </a:r>
            <a:r>
              <a:rPr lang="en-CA" altLang="en-US" sz="2400" i="1" dirty="0" smtClean="0">
                <a:sym typeface="Symbol" panose="05050102010706020507" pitchFamily="18" charset="2"/>
              </a:rPr>
              <a:t>y</a:t>
            </a:r>
            <a:r>
              <a:rPr lang="en-CA" altLang="en-US" sz="2400" dirty="0" smtClean="0">
                <a:sym typeface="Symbol" panose="05050102010706020507" pitchFamily="18" charset="2"/>
              </a:rPr>
              <a:t> = </a:t>
            </a:r>
            <a:r>
              <a:rPr lang="en-CA" altLang="en-US" sz="2400" i="1" dirty="0" smtClean="0">
                <a:sym typeface="Symbol" panose="05050102010706020507" pitchFamily="18" charset="2"/>
              </a:rPr>
              <a:t>y</a:t>
            </a:r>
            <a:r>
              <a:rPr lang="en-CA" altLang="en-US" sz="2400" dirty="0" smtClean="0">
                <a:sym typeface="Symbol" panose="05050102010706020507" pitchFamily="18" charset="2"/>
              </a:rPr>
              <a:t>  </a:t>
            </a:r>
            <a:r>
              <a:rPr lang="en-CA" altLang="en-US" sz="2400" i="1" dirty="0" smtClean="0">
                <a:sym typeface="Symbol" panose="05050102010706020507" pitchFamily="18" charset="2"/>
              </a:rPr>
              <a:t>x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buFontTx/>
              <a:buNone/>
            </a:pPr>
            <a:endParaRPr lang="en-CA" altLang="en-US" sz="2400" i="1" dirty="0" smtClean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en-CA" altLang="en-US" sz="2400" dirty="0" smtClean="0">
                <a:sym typeface="Symbol" panose="05050102010706020507" pitchFamily="18" charset="2"/>
              </a:rPr>
              <a:t>		</a:t>
            </a:r>
            <a:r>
              <a:rPr lang="en-CA" altLang="en-US" sz="2400" i="1" dirty="0" smtClean="0">
                <a:sym typeface="Symbol" panose="05050102010706020507" pitchFamily="18" charset="2"/>
              </a:rPr>
              <a:t>x</a:t>
            </a:r>
            <a:r>
              <a:rPr lang="en-CA" altLang="en-US" sz="2400" dirty="0" smtClean="0">
                <a:sym typeface="Symbol" panose="05050102010706020507" pitchFamily="18" charset="2"/>
              </a:rPr>
              <a:t>  </a:t>
            </a:r>
            <a:r>
              <a:rPr lang="en-CA" altLang="en-US" sz="2400" i="1" dirty="0" smtClean="0">
                <a:sym typeface="Symbol" panose="05050102010706020507" pitchFamily="18" charset="2"/>
              </a:rPr>
              <a:t>y</a:t>
            </a:r>
            <a:r>
              <a:rPr lang="en-CA" altLang="en-US" sz="2400" dirty="0" smtClean="0">
                <a:sym typeface="Symbol" panose="05050102010706020507" pitchFamily="18" charset="2"/>
              </a:rPr>
              <a:t>  </a:t>
            </a:r>
            <a:r>
              <a:rPr lang="en-CA" altLang="en-US" sz="2400" i="1" dirty="0" smtClean="0">
                <a:sym typeface="Symbol" panose="05050102010706020507" pitchFamily="18" charset="2"/>
              </a:rPr>
              <a:t>z</a:t>
            </a:r>
            <a:r>
              <a:rPr lang="en-CA" altLang="en-US" sz="2400" dirty="0" smtClean="0">
                <a:sym typeface="Symbol" panose="05050102010706020507" pitchFamily="18" charset="2"/>
              </a:rPr>
              <a:t> = (</a:t>
            </a:r>
            <a:r>
              <a:rPr lang="en-CA" altLang="en-US" sz="2400" i="1" dirty="0" smtClean="0">
                <a:sym typeface="Symbol" panose="05050102010706020507" pitchFamily="18" charset="2"/>
              </a:rPr>
              <a:t>x</a:t>
            </a:r>
            <a:r>
              <a:rPr lang="en-CA" altLang="en-US" sz="2400" dirty="0" smtClean="0">
                <a:sym typeface="Symbol" panose="05050102010706020507" pitchFamily="18" charset="2"/>
              </a:rPr>
              <a:t>  </a:t>
            </a:r>
            <a:r>
              <a:rPr lang="en-CA" altLang="en-US" sz="2400" i="1" dirty="0" smtClean="0">
                <a:sym typeface="Symbol" panose="05050102010706020507" pitchFamily="18" charset="2"/>
              </a:rPr>
              <a:t>y</a:t>
            </a:r>
            <a:r>
              <a:rPr lang="en-CA" altLang="en-US" sz="2400" dirty="0" smtClean="0">
                <a:sym typeface="Symbol" panose="05050102010706020507" pitchFamily="18" charset="2"/>
              </a:rPr>
              <a:t>)  </a:t>
            </a:r>
            <a:r>
              <a:rPr lang="en-CA" altLang="en-US" sz="2400" i="1" dirty="0" smtClean="0">
                <a:sym typeface="Symbol" panose="05050102010706020507" pitchFamily="18" charset="2"/>
              </a:rPr>
              <a:t>z</a:t>
            </a:r>
            <a:r>
              <a:rPr lang="en-CA" altLang="en-US" sz="2400" dirty="0" smtClean="0">
                <a:sym typeface="Symbol" panose="05050102010706020507" pitchFamily="18" charset="2"/>
              </a:rPr>
              <a:t> = </a:t>
            </a:r>
            <a:r>
              <a:rPr lang="en-CA" altLang="en-US" sz="2400" i="1" dirty="0" smtClean="0">
                <a:sym typeface="Symbol" panose="05050102010706020507" pitchFamily="18" charset="2"/>
              </a:rPr>
              <a:t>x</a:t>
            </a:r>
            <a:r>
              <a:rPr lang="en-CA" altLang="en-US" sz="2400" dirty="0" smtClean="0">
                <a:sym typeface="Symbol" panose="05050102010706020507" pitchFamily="18" charset="2"/>
              </a:rPr>
              <a:t>  (</a:t>
            </a:r>
            <a:r>
              <a:rPr lang="en-CA" altLang="en-US" sz="2400" i="1" dirty="0" smtClean="0">
                <a:sym typeface="Symbol" panose="05050102010706020507" pitchFamily="18" charset="2"/>
              </a:rPr>
              <a:t>y</a:t>
            </a:r>
            <a:r>
              <a:rPr lang="en-CA" altLang="en-US" sz="2400" dirty="0" smtClean="0">
                <a:sym typeface="Symbol" panose="05050102010706020507" pitchFamily="18" charset="2"/>
              </a:rPr>
              <a:t>  </a:t>
            </a:r>
            <a:r>
              <a:rPr lang="en-CA" altLang="en-US" sz="2400" i="1" dirty="0" smtClean="0">
                <a:sym typeface="Symbol" panose="05050102010706020507" pitchFamily="18" charset="2"/>
              </a:rPr>
              <a:t>z</a:t>
            </a:r>
            <a:r>
              <a:rPr lang="en-CA" altLang="en-US" sz="2400" dirty="0" smtClean="0">
                <a:sym typeface="Symbol" panose="05050102010706020507" pitchFamily="18" charset="2"/>
              </a:rPr>
              <a:t>)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CA" sz="3200" b="1" kern="0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Problem 5: Write basic logic formulas related to EXOR gate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443" y="6063734"/>
            <a:ext cx="8901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Write formulas for </a:t>
            </a:r>
            <a:r>
              <a:rPr lang="en-US" sz="1800" dirty="0" err="1" smtClean="0"/>
              <a:t>exor</a:t>
            </a:r>
            <a:r>
              <a:rPr lang="en-US" sz="1800" dirty="0" smtClean="0"/>
              <a:t> of x and 0, x and 1 and other similar formulas for EXOR gate. </a:t>
            </a:r>
          </a:p>
          <a:p>
            <a:r>
              <a:rPr lang="en-US" sz="1800" dirty="0" smtClean="0"/>
              <a:t>Prove that they are true using truth tables.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8819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2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2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2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Maxterms</a:t>
            </a:r>
          </a:p>
        </p:txBody>
      </p:sp>
      <p:pic>
        <p:nvPicPr>
          <p:cNvPr id="185348" name="Picture 4" descr="13"/>
          <p:cNvPicPr>
            <a:picLocks noChangeAspect="1" noChangeArrowheads="1"/>
          </p:cNvPicPr>
          <p:nvPr/>
        </p:nvPicPr>
        <p:blipFill>
          <a:blip r:embed="rId3"/>
          <a:srcRect b="11429"/>
          <a:stretch>
            <a:fillRect/>
          </a:stretch>
        </p:blipFill>
        <p:spPr bwMode="auto">
          <a:xfrm>
            <a:off x="0" y="1524000"/>
            <a:ext cx="9144000" cy="486886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6F7A-511C-4648-B2F5-555E2F5549C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2400" smtClean="0"/>
              <a:t>Two-Input XOR Implementation Using AND, OR, and NOT Gates</a:t>
            </a:r>
          </a:p>
        </p:txBody>
      </p:sp>
      <p:grpSp>
        <p:nvGrpSpPr>
          <p:cNvPr id="9222" name="Group 3"/>
          <p:cNvGrpSpPr>
            <a:grpSpLocks/>
          </p:cNvGrpSpPr>
          <p:nvPr/>
        </p:nvGrpSpPr>
        <p:grpSpPr bwMode="auto">
          <a:xfrm>
            <a:off x="700088" y="1196975"/>
            <a:ext cx="7904162" cy="3363913"/>
            <a:chOff x="388" y="1344"/>
            <a:chExt cx="4839" cy="2023"/>
          </a:xfrm>
        </p:grpSpPr>
        <p:pic>
          <p:nvPicPr>
            <p:cNvPr id="9226" name="Picture 4" descr="AN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2841"/>
              <a:ext cx="526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5" descr="invert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" y="1933"/>
              <a:ext cx="353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6" descr="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2115"/>
              <a:ext cx="526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7" descr="invert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" y="2568"/>
              <a:ext cx="353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8" descr="AN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1389"/>
              <a:ext cx="526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1" name="Line 9"/>
            <p:cNvSpPr>
              <a:spLocks noChangeShapeType="1"/>
            </p:cNvSpPr>
            <p:nvPr/>
          </p:nvSpPr>
          <p:spPr bwMode="auto">
            <a:xfrm>
              <a:off x="3107" y="1661"/>
              <a:ext cx="31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Line 10"/>
            <p:cNvSpPr>
              <a:spLocks noChangeShapeType="1"/>
            </p:cNvSpPr>
            <p:nvPr/>
          </p:nvSpPr>
          <p:spPr bwMode="auto">
            <a:xfrm>
              <a:off x="3424" y="2251"/>
              <a:ext cx="63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Line 11"/>
            <p:cNvSpPr>
              <a:spLocks noChangeShapeType="1"/>
            </p:cNvSpPr>
            <p:nvPr/>
          </p:nvSpPr>
          <p:spPr bwMode="auto">
            <a:xfrm>
              <a:off x="3424" y="2523"/>
              <a:ext cx="63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Line 12"/>
            <p:cNvSpPr>
              <a:spLocks noChangeShapeType="1"/>
            </p:cNvSpPr>
            <p:nvPr/>
          </p:nvSpPr>
          <p:spPr bwMode="auto">
            <a:xfrm>
              <a:off x="3107" y="3114"/>
              <a:ext cx="31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Line 13"/>
            <p:cNvSpPr>
              <a:spLocks noChangeShapeType="1"/>
            </p:cNvSpPr>
            <p:nvPr/>
          </p:nvSpPr>
          <p:spPr bwMode="auto">
            <a:xfrm>
              <a:off x="4422" y="2387"/>
              <a:ext cx="31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Line 14"/>
            <p:cNvSpPr>
              <a:spLocks noChangeShapeType="1"/>
            </p:cNvSpPr>
            <p:nvPr/>
          </p:nvSpPr>
          <p:spPr bwMode="auto">
            <a:xfrm>
              <a:off x="612" y="1525"/>
              <a:ext cx="199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Line 15"/>
            <p:cNvSpPr>
              <a:spLocks noChangeShapeType="1"/>
            </p:cNvSpPr>
            <p:nvPr/>
          </p:nvSpPr>
          <p:spPr bwMode="auto">
            <a:xfrm>
              <a:off x="2290" y="1797"/>
              <a:ext cx="31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Line 16"/>
            <p:cNvSpPr>
              <a:spLocks noChangeShapeType="1"/>
            </p:cNvSpPr>
            <p:nvPr/>
          </p:nvSpPr>
          <p:spPr bwMode="auto">
            <a:xfrm>
              <a:off x="1973" y="2977"/>
              <a:ext cx="63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Line 17"/>
            <p:cNvSpPr>
              <a:spLocks noChangeShapeType="1"/>
            </p:cNvSpPr>
            <p:nvPr/>
          </p:nvSpPr>
          <p:spPr bwMode="auto">
            <a:xfrm>
              <a:off x="612" y="3249"/>
              <a:ext cx="1995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Line 18"/>
            <p:cNvSpPr>
              <a:spLocks noChangeShapeType="1"/>
            </p:cNvSpPr>
            <p:nvPr/>
          </p:nvSpPr>
          <p:spPr bwMode="auto">
            <a:xfrm>
              <a:off x="975" y="2704"/>
              <a:ext cx="31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Line 19"/>
            <p:cNvSpPr>
              <a:spLocks noChangeShapeType="1"/>
            </p:cNvSpPr>
            <p:nvPr/>
          </p:nvSpPr>
          <p:spPr bwMode="auto">
            <a:xfrm>
              <a:off x="1656" y="2704"/>
              <a:ext cx="63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Line 20"/>
            <p:cNvSpPr>
              <a:spLocks noChangeShapeType="1"/>
            </p:cNvSpPr>
            <p:nvPr/>
          </p:nvSpPr>
          <p:spPr bwMode="auto">
            <a:xfrm>
              <a:off x="1656" y="2069"/>
              <a:ext cx="31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Line 21"/>
            <p:cNvSpPr>
              <a:spLocks noChangeShapeType="1"/>
            </p:cNvSpPr>
            <p:nvPr/>
          </p:nvSpPr>
          <p:spPr bwMode="auto">
            <a:xfrm>
              <a:off x="975" y="2069"/>
              <a:ext cx="31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Line 22"/>
            <p:cNvSpPr>
              <a:spLocks noChangeShapeType="1"/>
            </p:cNvSpPr>
            <p:nvPr/>
          </p:nvSpPr>
          <p:spPr bwMode="auto">
            <a:xfrm>
              <a:off x="2290" y="1797"/>
              <a:ext cx="0" cy="9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Line 23"/>
            <p:cNvSpPr>
              <a:spLocks noChangeShapeType="1"/>
            </p:cNvSpPr>
            <p:nvPr/>
          </p:nvSpPr>
          <p:spPr bwMode="auto">
            <a:xfrm>
              <a:off x="1973" y="2069"/>
              <a:ext cx="0" cy="9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Line 24"/>
            <p:cNvSpPr>
              <a:spLocks noChangeShapeType="1"/>
            </p:cNvSpPr>
            <p:nvPr/>
          </p:nvSpPr>
          <p:spPr bwMode="auto">
            <a:xfrm>
              <a:off x="975" y="1525"/>
              <a:ext cx="0" cy="5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Line 25"/>
            <p:cNvSpPr>
              <a:spLocks noChangeShapeType="1"/>
            </p:cNvSpPr>
            <p:nvPr/>
          </p:nvSpPr>
          <p:spPr bwMode="auto">
            <a:xfrm>
              <a:off x="975" y="2705"/>
              <a:ext cx="0" cy="5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Line 26"/>
            <p:cNvSpPr>
              <a:spLocks noChangeShapeType="1"/>
            </p:cNvSpPr>
            <p:nvPr/>
          </p:nvSpPr>
          <p:spPr bwMode="auto">
            <a:xfrm>
              <a:off x="3424" y="1661"/>
              <a:ext cx="0" cy="5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Line 27"/>
            <p:cNvSpPr>
              <a:spLocks noChangeShapeType="1"/>
            </p:cNvSpPr>
            <p:nvPr/>
          </p:nvSpPr>
          <p:spPr bwMode="auto">
            <a:xfrm>
              <a:off x="3424" y="2523"/>
              <a:ext cx="0" cy="5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Text Box 28"/>
            <p:cNvSpPr txBox="1">
              <a:spLocks noChangeArrowheads="1"/>
            </p:cNvSpPr>
            <p:nvPr/>
          </p:nvSpPr>
          <p:spPr bwMode="auto">
            <a:xfrm>
              <a:off x="388" y="1344"/>
              <a:ext cx="191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CA" altLang="en-US" i="1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9251" name="Text Box 29"/>
            <p:cNvSpPr txBox="1">
              <a:spLocks noChangeArrowheads="1"/>
            </p:cNvSpPr>
            <p:nvPr/>
          </p:nvSpPr>
          <p:spPr bwMode="auto">
            <a:xfrm>
              <a:off x="388" y="3068"/>
              <a:ext cx="191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CA" altLang="en-US" i="1">
                  <a:latin typeface="Arial" panose="020B0604020202020204" pitchFamily="34" charset="0"/>
                </a:rPr>
                <a:t>y</a:t>
              </a:r>
            </a:p>
          </p:txBody>
        </p:sp>
        <p:sp>
          <p:nvSpPr>
            <p:cNvPr id="9252" name="Text Box 30"/>
            <p:cNvSpPr txBox="1">
              <a:spLocks noChangeArrowheads="1"/>
            </p:cNvSpPr>
            <p:nvPr/>
          </p:nvSpPr>
          <p:spPr bwMode="auto">
            <a:xfrm>
              <a:off x="4740" y="2251"/>
              <a:ext cx="487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CA" altLang="en-US" i="1">
                  <a:latin typeface="Arial" panose="020B0604020202020204" pitchFamily="34" charset="0"/>
                </a:rPr>
                <a:t>x </a:t>
              </a:r>
              <a:r>
                <a:rPr lang="en-CA" altLang="en-US">
                  <a:latin typeface="Arial" panose="020B0604020202020204" pitchFamily="34" charset="0"/>
                  <a:sym typeface="Symbol" panose="05050102010706020507" pitchFamily="18" charset="2"/>
                </a:rPr>
                <a:t></a:t>
              </a:r>
              <a:r>
                <a:rPr lang="en-CA" altLang="en-US" i="1">
                  <a:latin typeface="Arial" panose="020B0604020202020204" pitchFamily="34" charset="0"/>
                  <a:sym typeface="Symbol" panose="05050102010706020507" pitchFamily="18" charset="2"/>
                </a:rPr>
                <a:t> y</a:t>
              </a:r>
            </a:p>
          </p:txBody>
        </p:sp>
      </p:grpSp>
      <p:sp>
        <p:nvSpPr>
          <p:cNvPr id="9223" name="Oval 31"/>
          <p:cNvSpPr>
            <a:spLocks noChangeArrowheads="1"/>
          </p:cNvSpPr>
          <p:nvPr/>
        </p:nvSpPr>
        <p:spPr bwMode="auto">
          <a:xfrm>
            <a:off x="1611313" y="43195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24" name="Oval 32"/>
          <p:cNvSpPr>
            <a:spLocks noChangeArrowheads="1"/>
          </p:cNvSpPr>
          <p:nvPr/>
        </p:nvSpPr>
        <p:spPr bwMode="auto">
          <a:xfrm>
            <a:off x="1620838" y="14716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214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CA" sz="2800" b="1" kern="0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Problem 6: Draw schematics of EXOR gate from AND, OR and NOT gates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1443" y="6063734"/>
            <a:ext cx="8901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Draw logic diagram for EXOR gate using AND, OR and NOT gates. There are several solutions not shown above.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1778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ACE7BC6-315F-464F-B404-BA96D6BB24DA}" type="datetime4">
              <a:rPr lang="en-CA"/>
              <a:pPr>
                <a:defRPr/>
              </a:pPr>
              <a:t>May-30-17</a:t>
            </a:fld>
            <a:endParaRPr lang="en-CA"/>
          </a:p>
        </p:txBody>
      </p:sp>
      <p:sp>
        <p:nvSpPr>
          <p:cNvPr id="2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Lecture Notes - SE 141: Digital Circuits and Systems</a:t>
            </a:r>
          </a:p>
        </p:txBody>
      </p:sp>
      <p:sp>
        <p:nvSpPr>
          <p:cNvPr id="3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6D0FF6C-CA99-4E79-9EE4-4D2783E72E26}" type="slidenum">
              <a:rPr lang="en-CA" altLang="en-US" sz="1000">
                <a:solidFill>
                  <a:schemeClr val="bg1"/>
                </a:solidFill>
                <a:latin typeface="Verdana" panose="020B0604030504040204" pitchFamily="34" charset="0"/>
              </a:rPr>
              <a:pPr eaLnBrk="1" hangingPunct="1"/>
              <a:t>121</a:t>
            </a:fld>
            <a:endParaRPr lang="en-CA" altLang="en-US" sz="10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2400" smtClean="0"/>
              <a:t>Two-Input XOR Implementation Using NAND Gates</a:t>
            </a:r>
          </a:p>
        </p:txBody>
      </p:sp>
      <p:grpSp>
        <p:nvGrpSpPr>
          <p:cNvPr id="10246" name="Group 3"/>
          <p:cNvGrpSpPr>
            <a:grpSpLocks/>
          </p:cNvGrpSpPr>
          <p:nvPr/>
        </p:nvGrpSpPr>
        <p:grpSpPr bwMode="auto">
          <a:xfrm>
            <a:off x="827088" y="1196975"/>
            <a:ext cx="7613650" cy="2663825"/>
            <a:chOff x="753" y="1480"/>
            <a:chExt cx="4428" cy="1660"/>
          </a:xfrm>
        </p:grpSpPr>
        <p:pic>
          <p:nvPicPr>
            <p:cNvPr id="10248" name="Picture 4" descr="NAN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2069"/>
              <a:ext cx="612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5" descr="NAN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1525"/>
              <a:ext cx="612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Picture 6" descr="NAN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2069"/>
              <a:ext cx="612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7" descr="NAN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2614"/>
              <a:ext cx="612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2" name="Line 8"/>
            <p:cNvSpPr>
              <a:spLocks noChangeShapeType="1"/>
            </p:cNvSpPr>
            <p:nvPr/>
          </p:nvSpPr>
          <p:spPr bwMode="auto">
            <a:xfrm>
              <a:off x="3288" y="1797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Line 9"/>
            <p:cNvSpPr>
              <a:spLocks noChangeShapeType="1"/>
            </p:cNvSpPr>
            <p:nvPr/>
          </p:nvSpPr>
          <p:spPr bwMode="auto">
            <a:xfrm>
              <a:off x="3288" y="2886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Line 10"/>
            <p:cNvSpPr>
              <a:spLocks noChangeShapeType="1"/>
            </p:cNvSpPr>
            <p:nvPr/>
          </p:nvSpPr>
          <p:spPr bwMode="auto">
            <a:xfrm>
              <a:off x="4423" y="2341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Line 11"/>
            <p:cNvSpPr>
              <a:spLocks noChangeShapeType="1"/>
            </p:cNvSpPr>
            <p:nvPr/>
          </p:nvSpPr>
          <p:spPr bwMode="auto">
            <a:xfrm>
              <a:off x="2155" y="2341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Line 12"/>
            <p:cNvSpPr>
              <a:spLocks noChangeShapeType="1"/>
            </p:cNvSpPr>
            <p:nvPr/>
          </p:nvSpPr>
          <p:spPr bwMode="auto">
            <a:xfrm>
              <a:off x="3561" y="2205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Line 13"/>
            <p:cNvSpPr>
              <a:spLocks noChangeShapeType="1"/>
            </p:cNvSpPr>
            <p:nvPr/>
          </p:nvSpPr>
          <p:spPr bwMode="auto">
            <a:xfrm>
              <a:off x="3561" y="2478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Line 14"/>
            <p:cNvSpPr>
              <a:spLocks noChangeShapeType="1"/>
            </p:cNvSpPr>
            <p:nvPr/>
          </p:nvSpPr>
          <p:spPr bwMode="auto">
            <a:xfrm>
              <a:off x="975" y="1661"/>
              <a:ext cx="17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9" name="Line 15"/>
            <p:cNvSpPr>
              <a:spLocks noChangeShapeType="1"/>
            </p:cNvSpPr>
            <p:nvPr/>
          </p:nvSpPr>
          <p:spPr bwMode="auto">
            <a:xfrm>
              <a:off x="2427" y="1933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0" name="Line 16"/>
            <p:cNvSpPr>
              <a:spLocks noChangeShapeType="1"/>
            </p:cNvSpPr>
            <p:nvPr/>
          </p:nvSpPr>
          <p:spPr bwMode="auto">
            <a:xfrm>
              <a:off x="2427" y="2750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1" name="Line 17"/>
            <p:cNvSpPr>
              <a:spLocks noChangeShapeType="1"/>
            </p:cNvSpPr>
            <p:nvPr/>
          </p:nvSpPr>
          <p:spPr bwMode="auto">
            <a:xfrm>
              <a:off x="975" y="3022"/>
              <a:ext cx="17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2" name="Line 18"/>
            <p:cNvSpPr>
              <a:spLocks noChangeShapeType="1"/>
            </p:cNvSpPr>
            <p:nvPr/>
          </p:nvSpPr>
          <p:spPr bwMode="auto">
            <a:xfrm>
              <a:off x="1293" y="2206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Line 19"/>
            <p:cNvSpPr>
              <a:spLocks noChangeShapeType="1"/>
            </p:cNvSpPr>
            <p:nvPr/>
          </p:nvSpPr>
          <p:spPr bwMode="auto">
            <a:xfrm>
              <a:off x="1293" y="2478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Line 20"/>
            <p:cNvSpPr>
              <a:spLocks noChangeShapeType="1"/>
            </p:cNvSpPr>
            <p:nvPr/>
          </p:nvSpPr>
          <p:spPr bwMode="auto">
            <a:xfrm flipV="1">
              <a:off x="2427" y="1933"/>
              <a:ext cx="0" cy="8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Line 21"/>
            <p:cNvSpPr>
              <a:spLocks noChangeShapeType="1"/>
            </p:cNvSpPr>
            <p:nvPr/>
          </p:nvSpPr>
          <p:spPr bwMode="auto">
            <a:xfrm flipV="1">
              <a:off x="1293" y="1661"/>
              <a:ext cx="0" cy="5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Line 22"/>
            <p:cNvSpPr>
              <a:spLocks noChangeShapeType="1"/>
            </p:cNvSpPr>
            <p:nvPr/>
          </p:nvSpPr>
          <p:spPr bwMode="auto">
            <a:xfrm flipV="1">
              <a:off x="3561" y="1797"/>
              <a:ext cx="0" cy="4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Line 23"/>
            <p:cNvSpPr>
              <a:spLocks noChangeShapeType="1"/>
            </p:cNvSpPr>
            <p:nvPr/>
          </p:nvSpPr>
          <p:spPr bwMode="auto">
            <a:xfrm flipV="1">
              <a:off x="3561" y="2478"/>
              <a:ext cx="0" cy="4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8" name="Line 24"/>
            <p:cNvSpPr>
              <a:spLocks noChangeShapeType="1"/>
            </p:cNvSpPr>
            <p:nvPr/>
          </p:nvSpPr>
          <p:spPr bwMode="auto">
            <a:xfrm flipV="1">
              <a:off x="1293" y="2478"/>
              <a:ext cx="0" cy="5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Text Box 25"/>
            <p:cNvSpPr txBox="1">
              <a:spLocks noChangeArrowheads="1"/>
            </p:cNvSpPr>
            <p:nvPr/>
          </p:nvSpPr>
          <p:spPr bwMode="auto">
            <a:xfrm>
              <a:off x="756" y="1480"/>
              <a:ext cx="18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CA" altLang="en-US" i="1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10270" name="Text Box 26"/>
            <p:cNvSpPr txBox="1">
              <a:spLocks noChangeArrowheads="1"/>
            </p:cNvSpPr>
            <p:nvPr/>
          </p:nvSpPr>
          <p:spPr bwMode="auto">
            <a:xfrm>
              <a:off x="753" y="2840"/>
              <a:ext cx="18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CA" altLang="en-US" i="1">
                  <a:latin typeface="Arial" panose="020B0604020202020204" pitchFamily="34" charset="0"/>
                </a:rPr>
                <a:t>y</a:t>
              </a:r>
            </a:p>
          </p:txBody>
        </p:sp>
        <p:sp>
          <p:nvSpPr>
            <p:cNvPr id="10271" name="Text Box 27"/>
            <p:cNvSpPr txBox="1">
              <a:spLocks noChangeArrowheads="1"/>
            </p:cNvSpPr>
            <p:nvPr/>
          </p:nvSpPr>
          <p:spPr bwMode="auto">
            <a:xfrm>
              <a:off x="4694" y="2206"/>
              <a:ext cx="487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CA" altLang="en-US" i="1">
                  <a:latin typeface="Arial" panose="020B0604020202020204" pitchFamily="34" charset="0"/>
                </a:rPr>
                <a:t>x </a:t>
              </a:r>
              <a:r>
                <a:rPr lang="en-CA" altLang="en-US">
                  <a:latin typeface="Arial" panose="020B0604020202020204" pitchFamily="34" charset="0"/>
                  <a:sym typeface="Symbol" panose="05050102010706020507" pitchFamily="18" charset="2"/>
                </a:rPr>
                <a:t></a:t>
              </a:r>
              <a:r>
                <a:rPr lang="en-CA" altLang="en-US" i="1">
                  <a:latin typeface="Arial" panose="020B0604020202020204" pitchFamily="34" charset="0"/>
                  <a:sym typeface="Symbol" panose="05050102010706020507" pitchFamily="18" charset="2"/>
                </a:rPr>
                <a:t> </a:t>
              </a:r>
              <a:r>
                <a:rPr lang="en-CA" altLang="en-US" i="1">
                  <a:latin typeface="Arial" panose="020B0604020202020204" pitchFamily="34" charset="0"/>
                </a:rPr>
                <a:t>y</a:t>
              </a:r>
            </a:p>
          </p:txBody>
        </p:sp>
      </p:grp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214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CA" sz="2800" b="1" kern="0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Problem 7: Realize EXOR gate using only four NAND gates and no other gates.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1443" y="6063734"/>
            <a:ext cx="8901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Draw logic diagram for EXOR gate using only four NAND gates.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How many NOR gates you need to realize EXOR? Try to minimize this circuit.</a:t>
            </a:r>
          </a:p>
        </p:txBody>
      </p:sp>
    </p:spTree>
    <p:extLst>
      <p:ext uri="{BB962C8B-B14F-4D97-AF65-F5344CB8AC3E}">
        <p14:creationId xmlns:p14="http://schemas.microsoft.com/office/powerpoint/2010/main" val="336091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3" descr="txp_fig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066800"/>
            <a:ext cx="6027737" cy="4967287"/>
          </a:xfr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1" y="16042"/>
            <a:ext cx="9144000" cy="9286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CA" sz="3600" b="1" kern="0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Problem 8: Minimize Parity functions of 4 variables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0" y="1143000"/>
            <a:ext cx="2286000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Using the truth tables of parity functions from the left, realize both of them in a circuit with minimum number of arbitrary gates AND, OR, EXOR and 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CA" sz="2400" dirty="0" err="1" smtClean="0"/>
              <a:t>Karnaugh</a:t>
            </a:r>
            <a:r>
              <a:rPr lang="en-CA" sz="2400" dirty="0" smtClean="0"/>
              <a:t> Maps for Four-Input </a:t>
            </a:r>
            <a:br>
              <a:rPr lang="en-CA" sz="2400" dirty="0" smtClean="0"/>
            </a:br>
            <a:r>
              <a:rPr lang="en-CA" sz="2400" dirty="0" smtClean="0"/>
              <a:t>XOR and XNOR Gates</a:t>
            </a:r>
          </a:p>
        </p:txBody>
      </p:sp>
      <p:graphicFrame>
        <p:nvGraphicFramePr>
          <p:cNvPr id="12294" name="Object 3"/>
          <p:cNvGraphicFramePr>
            <a:graphicFrameLocks noChangeAspect="1"/>
          </p:cNvGraphicFramePr>
          <p:nvPr/>
        </p:nvGraphicFramePr>
        <p:xfrm>
          <a:off x="1600200" y="1125538"/>
          <a:ext cx="5761038" cy="256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VISIO" r:id="rId5" imgW="5761800" imgH="2561400" progId="Visio.Drawing.6">
                  <p:embed/>
                </p:oleObj>
              </mc:Choice>
              <mc:Fallback>
                <p:oleObj name="VISIO" r:id="rId5" imgW="5761800" imgH="2561400" progId="Visio.Drawing.6">
                  <p:embed/>
                  <p:pic>
                    <p:nvPicPr>
                      <p:cNvPr id="1229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125538"/>
                        <a:ext cx="5761038" cy="256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5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4613"/>
            <a:ext cx="323532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4613"/>
            <a:ext cx="34131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800" y="4811713"/>
            <a:ext cx="70866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Realize these maps with the minimum number of EXOR gates and no other gates.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You may use  constants.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5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AA8358F-2E5C-4F93-BD18-5CD0E3BF70A5}" type="datetime4">
              <a:rPr lang="en-CA"/>
              <a:pPr>
                <a:defRPr/>
              </a:pPr>
              <a:t>May-30-17</a:t>
            </a:fld>
            <a:endParaRPr lang="en-C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Lecture Notes - SE 141: Digital Circuits and Systems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D2CF645-1D75-4709-A5ED-DB4C22CF20AA}" type="slidenum">
              <a:rPr lang="en-CA" altLang="en-US" sz="1000">
                <a:solidFill>
                  <a:schemeClr val="bg1"/>
                </a:solidFill>
                <a:latin typeface="Verdana" panose="020B0604030504040204" pitchFamily="34" charset="0"/>
              </a:rPr>
              <a:pPr eaLnBrk="1" hangingPunct="1"/>
              <a:t>124</a:t>
            </a:fld>
            <a:endParaRPr lang="en-CA" altLang="en-US" sz="10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mtClean="0"/>
              <a:t>Example of XOR Extraction</a:t>
            </a:r>
          </a:p>
        </p:txBody>
      </p:sp>
      <p:graphicFrame>
        <p:nvGraphicFramePr>
          <p:cNvPr id="220163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827088" y="2830513"/>
          <a:ext cx="2560637" cy="282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VISIO" r:id="rId3" imgW="2561400" imgH="2561400" progId="Visio.Drawing.6">
                  <p:embed/>
                </p:oleObj>
              </mc:Choice>
              <mc:Fallback>
                <p:oleObj name="VISIO" r:id="rId3" imgW="2561400" imgH="2561400" progId="Visio.Drawing.6">
                  <p:embed/>
                  <p:pic>
                    <p:nvPicPr>
                      <p:cNvPr id="2201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830513"/>
                        <a:ext cx="2560637" cy="282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323850" y="1196975"/>
            <a:ext cx="84439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CA" altLang="en-US"/>
              <a:t>Given a Boolean function </a:t>
            </a:r>
            <a:r>
              <a:rPr lang="en-CA" altLang="en-US" i="1"/>
              <a:t>f</a:t>
            </a:r>
            <a:r>
              <a:rPr lang="en-CA" altLang="en-US"/>
              <a:t>, is it possible to simplify this complex sum of products function using XOR and XNOR gates?</a:t>
            </a:r>
          </a:p>
          <a:p>
            <a:pPr eaLnBrk="1" hangingPunct="1"/>
            <a:r>
              <a:rPr lang="en-CA" altLang="en-US"/>
              <a:t>Consider the following Karnaugh Map:</a:t>
            </a:r>
          </a:p>
        </p:txBody>
      </p:sp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4140200" y="3644900"/>
            <a:ext cx="4249738" cy="11684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CA" altLang="en-US" b="1"/>
              <a:t>NOTE: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CA" altLang="en-US"/>
              <a:t>This Boolean function uses six terms in sum of products form.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CA" sz="2800" b="1" kern="0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Problem 9: Minimize Function using only two EXOR, one NOT and one AND gates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850" y="5833313"/>
            <a:ext cx="85471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Realize these maps with the minimum number of EXOR, AND </a:t>
            </a:r>
            <a:r>
              <a:rPr lang="en-US" sz="2000" dirty="0" err="1" smtClean="0"/>
              <a:t>and</a:t>
            </a:r>
            <a:r>
              <a:rPr lang="en-US" sz="2000" dirty="0" smtClean="0"/>
              <a:t> NOT gates and no other gates. You may use  constants.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Draw the schematic.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675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5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mtClean="0"/>
              <a:t>Example of XOR Extraction</a:t>
            </a:r>
          </a:p>
        </p:txBody>
      </p:sp>
      <p:graphicFrame>
        <p:nvGraphicFramePr>
          <p:cNvPr id="1434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276600" y="1225550"/>
          <a:ext cx="2560638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VISIO" r:id="rId4" imgW="2561400" imgH="2561400" progId="Visio.Drawing.6">
                  <p:embed/>
                </p:oleObj>
              </mc:Choice>
              <mc:Fallback>
                <p:oleObj name="VISIO" r:id="rId4" imgW="2561400" imgH="2561400" progId="Visio.Drawing.6">
                  <p:embed/>
                  <p:pic>
                    <p:nvPicPr>
                      <p:cNvPr id="1434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225550"/>
                        <a:ext cx="2560638" cy="241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3" name="Picture 4" descr="txp_fig"/>
          <p:cNvPicPr>
            <a:picLocks noGrp="1" noChangeAspect="1" noChangeArrowheads="1"/>
          </p:cNvPicPr>
          <p:nvPr>
            <p:ph sz="half" idx="2"/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021138"/>
            <a:ext cx="8382000" cy="1014412"/>
          </a:xfrm>
          <a:noFill/>
        </p:spPr>
      </p:pic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3779838" y="5734050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CA" altLang="en-US" b="1">
                <a:solidFill>
                  <a:srgbClr val="800000"/>
                </a:solidFill>
                <a:latin typeface="Arial" panose="020B0604020202020204" pitchFamily="34" charset="0"/>
              </a:rPr>
              <a:t>XNOR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7092950" y="5734050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CA" altLang="en-US" b="1">
                <a:solidFill>
                  <a:srgbClr val="800000"/>
                </a:solidFill>
                <a:latin typeface="Arial" panose="020B0604020202020204" pitchFamily="34" charset="0"/>
              </a:rPr>
              <a:t>XOR</a:t>
            </a:r>
          </a:p>
        </p:txBody>
      </p:sp>
      <p:sp>
        <p:nvSpPr>
          <p:cNvPr id="221191" name="Line 7"/>
          <p:cNvSpPr>
            <a:spLocks noChangeShapeType="1"/>
          </p:cNvSpPr>
          <p:nvPr/>
        </p:nvSpPr>
        <p:spPr bwMode="auto">
          <a:xfrm flipV="1">
            <a:off x="4572000" y="5157788"/>
            <a:ext cx="0" cy="576262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2" name="Line 8"/>
          <p:cNvSpPr>
            <a:spLocks noChangeShapeType="1"/>
          </p:cNvSpPr>
          <p:nvPr/>
        </p:nvSpPr>
        <p:spPr bwMode="auto">
          <a:xfrm flipV="1">
            <a:off x="7885113" y="5157788"/>
            <a:ext cx="0" cy="576262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5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9" grpId="0"/>
      <p:bldP spid="221190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mtClean="0"/>
              <a:t>Example of XNOR Extraction</a:t>
            </a:r>
          </a:p>
        </p:txBody>
      </p:sp>
      <p:pic>
        <p:nvPicPr>
          <p:cNvPr id="15366" name="Picture 3" descr="txp_fig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954213"/>
            <a:ext cx="6437313" cy="1373187"/>
          </a:xfrm>
          <a:noFill/>
        </p:spPr>
      </p:pic>
      <p:sp>
        <p:nvSpPr>
          <p:cNvPr id="15367" name="Text Box 4"/>
          <p:cNvSpPr txBox="1">
            <a:spLocks noChangeArrowheads="1"/>
          </p:cNvSpPr>
          <p:nvPr/>
        </p:nvSpPr>
        <p:spPr bwMode="auto">
          <a:xfrm>
            <a:off x="395288" y="1263650"/>
            <a:ext cx="1809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/>
              <a:t>Simplifying…</a:t>
            </a:r>
          </a:p>
        </p:txBody>
      </p:sp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468313" y="3933825"/>
            <a:ext cx="8135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/>
              <a:t>Arguably, this simplified expression using two XOR gates will require fewer total gates to implement the function </a:t>
            </a:r>
          </a:p>
        </p:txBody>
      </p:sp>
    </p:spTree>
    <p:extLst>
      <p:ext uri="{BB962C8B-B14F-4D97-AF65-F5344CB8AC3E}">
        <p14:creationId xmlns:p14="http://schemas.microsoft.com/office/powerpoint/2010/main" val="73103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2400" smtClean="0"/>
              <a:t>Example of Reuse of Intermediate Nodes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4862" y="1054518"/>
            <a:ext cx="8515350" cy="2022475"/>
          </a:xfrm>
        </p:spPr>
        <p:txBody>
          <a:bodyPr/>
          <a:lstStyle/>
          <a:p>
            <a:pPr eaLnBrk="1" hangingPunct="1"/>
            <a:r>
              <a:rPr lang="en-CA" altLang="en-US" sz="2400" dirty="0" smtClean="0"/>
              <a:t>Consider the following functions </a:t>
            </a:r>
            <a:r>
              <a:rPr lang="en-CA" altLang="en-US" sz="2400" i="1" dirty="0" smtClean="0"/>
              <a:t>f</a:t>
            </a:r>
            <a:r>
              <a:rPr lang="en-CA" altLang="en-US" sz="2400" baseline="-25000" dirty="0" smtClean="0"/>
              <a:t>1</a:t>
            </a:r>
            <a:r>
              <a:rPr lang="en-CA" altLang="en-US" sz="2400" dirty="0" smtClean="0"/>
              <a:t> and </a:t>
            </a:r>
            <a:r>
              <a:rPr lang="en-CA" altLang="en-US" sz="2400" i="1" dirty="0" smtClean="0"/>
              <a:t>f</a:t>
            </a:r>
            <a:r>
              <a:rPr lang="en-CA" altLang="en-US" sz="2400" baseline="-25000" dirty="0" smtClean="0"/>
              <a:t>2</a:t>
            </a:r>
            <a:r>
              <a:rPr lang="en-CA" altLang="en-US" sz="2400" dirty="0" smtClean="0"/>
              <a:t>:</a:t>
            </a:r>
          </a:p>
          <a:p>
            <a:pPr eaLnBrk="1" hangingPunct="1">
              <a:buFontTx/>
              <a:buNone/>
            </a:pPr>
            <a:r>
              <a:rPr lang="en-CA" altLang="en-US" sz="2400" dirty="0" smtClean="0"/>
              <a:t>	</a:t>
            </a:r>
            <a:r>
              <a:rPr lang="en-CA" altLang="en-US" sz="2400" i="1" dirty="0" smtClean="0"/>
              <a:t>f</a:t>
            </a:r>
            <a:r>
              <a:rPr lang="en-CA" altLang="en-US" sz="2400" baseline="-25000" dirty="0" smtClean="0"/>
              <a:t>1</a:t>
            </a:r>
            <a:r>
              <a:rPr lang="en-CA" altLang="en-US" sz="2400" dirty="0" smtClean="0"/>
              <a:t> = </a:t>
            </a:r>
            <a:r>
              <a:rPr lang="en-CA" altLang="en-US" sz="2400" i="1" dirty="0" smtClean="0"/>
              <a:t>x</a:t>
            </a:r>
            <a:r>
              <a:rPr lang="en-CA" altLang="en-US" sz="2400" dirty="0" smtClean="0"/>
              <a:t> + </a:t>
            </a:r>
            <a:r>
              <a:rPr lang="en-CA" altLang="en-US" sz="2400" i="1" dirty="0" smtClean="0"/>
              <a:t>y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CA" altLang="en-US" sz="2400" dirty="0" smtClean="0"/>
              <a:t>	</a:t>
            </a:r>
            <a:r>
              <a:rPr lang="en-CA" altLang="en-US" sz="2400" i="1" dirty="0" smtClean="0"/>
              <a:t>f</a:t>
            </a:r>
            <a:r>
              <a:rPr lang="en-CA" altLang="en-US" sz="2400" baseline="-25000" dirty="0" smtClean="0"/>
              <a:t>2</a:t>
            </a:r>
            <a:r>
              <a:rPr lang="en-CA" altLang="en-US" sz="2400" dirty="0" smtClean="0"/>
              <a:t> = </a:t>
            </a:r>
            <a:r>
              <a:rPr lang="en-CA" altLang="en-US" sz="2400" i="1" dirty="0" err="1" smtClean="0"/>
              <a:t>xz</a:t>
            </a:r>
            <a:r>
              <a:rPr lang="en-CA" altLang="en-US" sz="2400" dirty="0" smtClean="0"/>
              <a:t> + </a:t>
            </a:r>
            <a:r>
              <a:rPr lang="en-CA" altLang="en-US" sz="2400" i="1" dirty="0" err="1" smtClean="0"/>
              <a:t>yz</a:t>
            </a:r>
            <a:r>
              <a:rPr lang="en-CA" altLang="en-US" sz="2400" i="1" dirty="0" smtClean="0"/>
              <a:t> = </a:t>
            </a:r>
            <a:r>
              <a:rPr lang="en-CA" altLang="en-US" sz="2400" dirty="0" smtClean="0"/>
              <a:t>(</a:t>
            </a:r>
            <a:r>
              <a:rPr lang="en-CA" altLang="en-US" sz="2400" i="1" dirty="0" smtClean="0"/>
              <a:t>x + y</a:t>
            </a:r>
            <a:r>
              <a:rPr lang="en-CA" altLang="en-US" sz="2400" dirty="0" smtClean="0"/>
              <a:t>)</a:t>
            </a:r>
            <a:r>
              <a:rPr lang="en-CA" altLang="en-US" sz="2400" i="1" dirty="0" smtClean="0"/>
              <a:t>z</a:t>
            </a:r>
          </a:p>
          <a:p>
            <a:pPr eaLnBrk="1" hangingPunct="1"/>
            <a:r>
              <a:rPr lang="en-CA" altLang="en-US" sz="2400" dirty="0" smtClean="0"/>
              <a:t>A more advanced solution is the following:</a:t>
            </a:r>
          </a:p>
        </p:txBody>
      </p:sp>
      <p:pic>
        <p:nvPicPr>
          <p:cNvPr id="225284" name="Picture 4" descr="O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2901950"/>
            <a:ext cx="835025" cy="920750"/>
          </a:xfrm>
          <a:noFill/>
        </p:spPr>
      </p:pic>
      <p:pic>
        <p:nvPicPr>
          <p:cNvPr id="225285" name="Picture 5" descr="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8350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6" name="Line 6"/>
          <p:cNvSpPr>
            <a:spLocks noChangeShapeType="1"/>
          </p:cNvSpPr>
          <p:nvPr/>
        </p:nvSpPr>
        <p:spPr bwMode="auto">
          <a:xfrm>
            <a:off x="4140200" y="4254500"/>
            <a:ext cx="4333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2698750" y="4686300"/>
            <a:ext cx="18748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88" name="Line 8"/>
          <p:cNvSpPr>
            <a:spLocks noChangeShapeType="1"/>
          </p:cNvSpPr>
          <p:nvPr/>
        </p:nvSpPr>
        <p:spPr bwMode="auto">
          <a:xfrm>
            <a:off x="4140200" y="3390900"/>
            <a:ext cx="0" cy="86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>
            <a:off x="5435600" y="4470400"/>
            <a:ext cx="4333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90" name="Line 10"/>
          <p:cNvSpPr>
            <a:spLocks noChangeShapeType="1"/>
          </p:cNvSpPr>
          <p:nvPr/>
        </p:nvSpPr>
        <p:spPr bwMode="auto">
          <a:xfrm>
            <a:off x="2700338" y="3173412"/>
            <a:ext cx="4333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91" name="Line 11"/>
          <p:cNvSpPr>
            <a:spLocks noChangeShapeType="1"/>
          </p:cNvSpPr>
          <p:nvPr/>
        </p:nvSpPr>
        <p:spPr bwMode="auto">
          <a:xfrm>
            <a:off x="2700338" y="3606800"/>
            <a:ext cx="4333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92" name="Line 12"/>
          <p:cNvSpPr>
            <a:spLocks noChangeShapeType="1"/>
          </p:cNvSpPr>
          <p:nvPr/>
        </p:nvSpPr>
        <p:spPr bwMode="auto">
          <a:xfrm>
            <a:off x="3708400" y="3389312"/>
            <a:ext cx="2159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93" name="Text Box 13"/>
          <p:cNvSpPr txBox="1">
            <a:spLocks noChangeArrowheads="1"/>
          </p:cNvSpPr>
          <p:nvPr/>
        </p:nvSpPr>
        <p:spPr bwMode="auto">
          <a:xfrm>
            <a:off x="2339975" y="29591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i="1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25294" name="Text Box 14"/>
          <p:cNvSpPr txBox="1">
            <a:spLocks noChangeArrowheads="1"/>
          </p:cNvSpPr>
          <p:nvPr/>
        </p:nvSpPr>
        <p:spPr bwMode="auto">
          <a:xfrm>
            <a:off x="2339975" y="33909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i="1"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225295" name="Text Box 15"/>
          <p:cNvSpPr txBox="1">
            <a:spLocks noChangeArrowheads="1"/>
          </p:cNvSpPr>
          <p:nvPr/>
        </p:nvSpPr>
        <p:spPr bwMode="auto">
          <a:xfrm>
            <a:off x="2339975" y="44704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i="1">
                <a:latin typeface="Arial" panose="020B0604020202020204" pitchFamily="34" charset="0"/>
              </a:rPr>
              <a:t>z</a:t>
            </a:r>
          </a:p>
        </p:txBody>
      </p:sp>
      <p:sp>
        <p:nvSpPr>
          <p:cNvPr id="225296" name="Text Box 16"/>
          <p:cNvSpPr txBox="1">
            <a:spLocks noChangeArrowheads="1"/>
          </p:cNvSpPr>
          <p:nvPr/>
        </p:nvSpPr>
        <p:spPr bwMode="auto">
          <a:xfrm>
            <a:off x="5940425" y="4254500"/>
            <a:ext cx="34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i="1">
                <a:latin typeface="Arial" panose="020B0604020202020204" pitchFamily="34" charset="0"/>
              </a:rPr>
              <a:t>f</a:t>
            </a:r>
            <a:r>
              <a:rPr lang="en-CA" altLang="en-US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25297" name="Text Box 17"/>
          <p:cNvSpPr txBox="1">
            <a:spLocks noChangeArrowheads="1"/>
          </p:cNvSpPr>
          <p:nvPr/>
        </p:nvSpPr>
        <p:spPr bwMode="auto">
          <a:xfrm>
            <a:off x="5940425" y="3175000"/>
            <a:ext cx="34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i="1">
                <a:latin typeface="Arial" panose="020B0604020202020204" pitchFamily="34" charset="0"/>
              </a:rPr>
              <a:t>f</a:t>
            </a:r>
            <a:r>
              <a:rPr lang="en-CA" altLang="en-US" baseline="-250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CA" sz="2000" b="1" kern="0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Problem 10: Realize functions f1 and f2 from equations below using minimum number of gates AND and 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3112" y="5285054"/>
            <a:ext cx="85471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Realize functions f1 and f2 using only AND </a:t>
            </a:r>
            <a:r>
              <a:rPr lang="en-US" sz="2000" dirty="0" err="1" smtClean="0"/>
              <a:t>and</a:t>
            </a:r>
            <a:r>
              <a:rPr lang="en-US" sz="2000" dirty="0" smtClean="0"/>
              <a:t> OR gates.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Repeat this problem using only NAND gates.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Repeat this these problem using only NOR gates.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Draw the schemata.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114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5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5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5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5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3" grpId="0"/>
      <p:bldP spid="225294" grpId="0"/>
      <p:bldP spid="225295" grpId="0"/>
      <p:bldP spid="225296" grpId="0"/>
      <p:bldP spid="225297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2400" smtClean="0"/>
              <a:t>Example of Analyzing a Combinational Circuit</a:t>
            </a:r>
          </a:p>
        </p:txBody>
      </p:sp>
      <p:pic>
        <p:nvPicPr>
          <p:cNvPr id="1741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158875"/>
            <a:ext cx="5683250" cy="4792663"/>
          </a:xfrm>
          <a:noFill/>
        </p:spPr>
      </p:pic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6156325" y="1196975"/>
            <a:ext cx="2663825" cy="436245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CA" altLang="en-US" sz="1800" b="1"/>
              <a:t>NOTE: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CA" altLang="en-US" sz="1800"/>
              <a:t>Step 1 adds labels </a:t>
            </a:r>
            <a:r>
              <a:rPr lang="en-CA" altLang="en-US" sz="1800" i="1"/>
              <a:t>T</a:t>
            </a:r>
            <a:r>
              <a:rPr lang="en-CA" altLang="en-US" sz="1800" baseline="-25000"/>
              <a:t>1</a:t>
            </a:r>
            <a:r>
              <a:rPr lang="en-CA" altLang="en-US" sz="1800"/>
              <a:t>, </a:t>
            </a:r>
            <a:r>
              <a:rPr lang="en-CA" altLang="en-US" sz="1800" i="1"/>
              <a:t>T</a:t>
            </a:r>
            <a:r>
              <a:rPr lang="en-CA" altLang="en-US" sz="1800" baseline="-25000"/>
              <a:t>2</a:t>
            </a:r>
            <a:r>
              <a:rPr lang="en-CA" altLang="en-US" sz="1800"/>
              <a:t>, </a:t>
            </a:r>
            <a:r>
              <a:rPr lang="en-CA" altLang="en-US" sz="1800" i="1"/>
              <a:t>T</a:t>
            </a:r>
            <a:r>
              <a:rPr lang="en-CA" altLang="en-US" sz="1800" baseline="-25000"/>
              <a:t>4</a:t>
            </a:r>
            <a:r>
              <a:rPr lang="en-CA" altLang="en-US" sz="1800"/>
              <a:t>, </a:t>
            </a:r>
            <a:r>
              <a:rPr lang="en-CA" altLang="en-US" sz="1800" i="1"/>
              <a:t>T</a:t>
            </a:r>
            <a:r>
              <a:rPr lang="en-CA" altLang="en-US" sz="1800" baseline="-25000"/>
              <a:t>5</a:t>
            </a:r>
            <a:r>
              <a:rPr lang="en-CA" altLang="en-US" sz="1800"/>
              <a:t>, and </a:t>
            </a:r>
            <a:r>
              <a:rPr lang="en-CA" altLang="en-US" sz="1800" i="1"/>
              <a:t>T</a:t>
            </a:r>
            <a:r>
              <a:rPr lang="en-CA" altLang="en-US" sz="1800" baseline="-25000"/>
              <a:t>6</a:t>
            </a:r>
            <a:r>
              <a:rPr lang="en-CA" altLang="en-US" sz="1800"/>
              <a:t> to to the diagram.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CA" altLang="en-US" sz="1800"/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CA" altLang="en-US" sz="1800"/>
              <a:t>Step 2 is repeated to label </a:t>
            </a:r>
            <a:r>
              <a:rPr lang="en-CA" altLang="en-US" sz="1800" i="1"/>
              <a:t>F</a:t>
            </a:r>
            <a:r>
              <a:rPr lang="en-CA" altLang="en-US" sz="1800" baseline="-25000"/>
              <a:t>2</a:t>
            </a:r>
            <a:r>
              <a:rPr lang="en-CA" altLang="en-US" sz="1800"/>
              <a:t>, </a:t>
            </a:r>
            <a:r>
              <a:rPr lang="en-CA" altLang="en-US" sz="1800" i="1"/>
              <a:t>F</a:t>
            </a:r>
            <a:r>
              <a:rPr lang="en-CA" altLang="en-US" sz="1800"/>
              <a:t>’</a:t>
            </a:r>
            <a:r>
              <a:rPr lang="en-CA" altLang="en-US" sz="1800" baseline="-25000"/>
              <a:t>2</a:t>
            </a:r>
            <a:r>
              <a:rPr lang="en-CA" altLang="en-US" sz="1800"/>
              <a:t>, </a:t>
            </a:r>
            <a:r>
              <a:rPr lang="en-CA" altLang="en-US" sz="1800" i="1"/>
              <a:t>T</a:t>
            </a:r>
            <a:r>
              <a:rPr lang="en-CA" altLang="en-US" sz="1800" baseline="-25000"/>
              <a:t>3</a:t>
            </a:r>
            <a:r>
              <a:rPr lang="en-CA" altLang="en-US" sz="1800"/>
              <a:t>, and </a:t>
            </a:r>
            <a:r>
              <a:rPr lang="en-CA" altLang="en-US" sz="1800" i="1"/>
              <a:t>F</a:t>
            </a:r>
            <a:r>
              <a:rPr lang="en-CA" altLang="en-US" sz="1800" baseline="-25000"/>
              <a:t>1</a:t>
            </a:r>
            <a:r>
              <a:rPr lang="en-CA" altLang="en-US" sz="1800"/>
              <a:t> in order.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CA" altLang="en-US" sz="1800"/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CA" altLang="en-US" sz="1800"/>
              <a:t>Step 4 is performed to find the Boolean functions in terms of inputs.</a:t>
            </a:r>
          </a:p>
        </p:txBody>
      </p:sp>
      <p:sp>
        <p:nvSpPr>
          <p:cNvPr id="17416" name="Text Box 5"/>
          <p:cNvSpPr txBox="1">
            <a:spLocks noChangeArrowheads="1"/>
          </p:cNvSpPr>
          <p:nvPr/>
        </p:nvSpPr>
        <p:spPr bwMode="auto">
          <a:xfrm>
            <a:off x="1403350" y="3357563"/>
            <a:ext cx="3190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i="1">
                <a:latin typeface="Times New Roman" panose="02020603050405020304" pitchFamily="18" charset="0"/>
              </a:rPr>
              <a:t>T</a:t>
            </a:r>
            <a:r>
              <a:rPr lang="en-CA" altLang="en-US" sz="1200" baseline="-25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7417" name="Text Box 6"/>
          <p:cNvSpPr txBox="1">
            <a:spLocks noChangeArrowheads="1"/>
          </p:cNvSpPr>
          <p:nvPr/>
        </p:nvSpPr>
        <p:spPr bwMode="auto">
          <a:xfrm>
            <a:off x="1403350" y="4149725"/>
            <a:ext cx="3190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i="1">
                <a:latin typeface="Times New Roman" panose="02020603050405020304" pitchFamily="18" charset="0"/>
              </a:rPr>
              <a:t>T</a:t>
            </a:r>
            <a:r>
              <a:rPr lang="en-CA" altLang="en-US" sz="1200" baseline="-25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7418" name="Text Box 7"/>
          <p:cNvSpPr txBox="1">
            <a:spLocks noChangeArrowheads="1"/>
          </p:cNvSpPr>
          <p:nvPr/>
        </p:nvSpPr>
        <p:spPr bwMode="auto">
          <a:xfrm>
            <a:off x="1403350" y="4941888"/>
            <a:ext cx="3190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i="1">
                <a:latin typeface="Times New Roman" panose="02020603050405020304" pitchFamily="18" charset="0"/>
              </a:rPr>
              <a:t>T</a:t>
            </a:r>
            <a:r>
              <a:rPr lang="en-CA" altLang="en-US" sz="1200" baseline="-25000">
                <a:latin typeface="Times New Roman" panose="02020603050405020304" pitchFamily="18" charset="0"/>
              </a:rPr>
              <a:t>6</a:t>
            </a:r>
          </a:p>
        </p:txBody>
      </p:sp>
      <p:pic>
        <p:nvPicPr>
          <p:cNvPr id="17419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4868863"/>
            <a:ext cx="1325562" cy="465137"/>
          </a:xfrm>
          <a:noFill/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214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CA" sz="3200" b="1" kern="0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Problem 11: Analyze the function from the circuit given below</a:t>
            </a:r>
          </a:p>
        </p:txBody>
      </p:sp>
    </p:spTree>
    <p:extLst>
      <p:ext uri="{BB962C8B-B14F-4D97-AF65-F5344CB8AC3E}">
        <p14:creationId xmlns:p14="http://schemas.microsoft.com/office/powerpoint/2010/main" val="231039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0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mtClean="0"/>
              <a:t>Determining the Boolean Functions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The combinational circuit on the previous slide contains two outputs that need to be expressed as Boolean functions of the three inputs</a:t>
            </a:r>
          </a:p>
          <a:p>
            <a:pPr eaLnBrk="1" hangingPunct="1"/>
            <a:r>
              <a:rPr lang="en-CA" altLang="en-US" smtClean="0"/>
              <a:t>To express these functions, Boolean functions for each intermediate node (</a:t>
            </a:r>
            <a:r>
              <a:rPr lang="en-CA" altLang="en-US" i="1" smtClean="0"/>
              <a:t>T</a:t>
            </a:r>
            <a:r>
              <a:rPr lang="en-CA" altLang="en-US" baseline="-25000" smtClean="0"/>
              <a:t>1</a:t>
            </a:r>
            <a:r>
              <a:rPr lang="en-CA" altLang="en-US" smtClean="0"/>
              <a:t>, </a:t>
            </a:r>
            <a:r>
              <a:rPr lang="en-CA" altLang="en-US" i="1" smtClean="0"/>
              <a:t>T</a:t>
            </a:r>
            <a:r>
              <a:rPr lang="en-CA" altLang="en-US" baseline="-25000" smtClean="0"/>
              <a:t>2</a:t>
            </a:r>
            <a:r>
              <a:rPr lang="en-CA" altLang="en-US" smtClean="0"/>
              <a:t>, </a:t>
            </a:r>
            <a:r>
              <a:rPr lang="en-CA" altLang="en-US" i="1" smtClean="0"/>
              <a:t>T</a:t>
            </a:r>
            <a:r>
              <a:rPr lang="en-CA" altLang="en-US" baseline="-25000" smtClean="0"/>
              <a:t>3</a:t>
            </a:r>
            <a:r>
              <a:rPr lang="en-CA" altLang="en-US" smtClean="0"/>
              <a:t>, </a:t>
            </a:r>
            <a:r>
              <a:rPr lang="en-CA" altLang="en-US" i="1" smtClean="0"/>
              <a:t>T</a:t>
            </a:r>
            <a:r>
              <a:rPr lang="en-CA" altLang="en-US" baseline="-25000" smtClean="0"/>
              <a:t>4</a:t>
            </a:r>
            <a:r>
              <a:rPr lang="en-CA" altLang="en-US" smtClean="0"/>
              <a:t>, </a:t>
            </a:r>
            <a:r>
              <a:rPr lang="en-CA" altLang="en-US" i="1" smtClean="0"/>
              <a:t>T</a:t>
            </a:r>
            <a:r>
              <a:rPr lang="en-CA" altLang="en-US" baseline="-25000" smtClean="0"/>
              <a:t>5</a:t>
            </a:r>
            <a:r>
              <a:rPr lang="en-CA" altLang="en-US" smtClean="0"/>
              <a:t>, </a:t>
            </a:r>
            <a:r>
              <a:rPr lang="en-CA" altLang="en-US" i="1" smtClean="0"/>
              <a:t>T</a:t>
            </a:r>
            <a:r>
              <a:rPr lang="en-CA" altLang="en-US" baseline="-25000" smtClean="0"/>
              <a:t>6</a:t>
            </a:r>
            <a:r>
              <a:rPr lang="en-CA" altLang="en-US" smtClean="0"/>
              <a:t>, and </a:t>
            </a:r>
            <a:r>
              <a:rPr lang="en-CA" altLang="en-US" i="1" smtClean="0"/>
              <a:t>F</a:t>
            </a:r>
            <a:r>
              <a:rPr lang="en-CA" altLang="en-US" smtClean="0"/>
              <a:t>’</a:t>
            </a:r>
            <a:r>
              <a:rPr lang="en-CA" altLang="en-US" baseline="-25000" smtClean="0"/>
              <a:t>2</a:t>
            </a:r>
            <a:r>
              <a:rPr lang="en-CA" altLang="en-US" smtClean="0"/>
              <a:t>) must be determined</a:t>
            </a:r>
          </a:p>
        </p:txBody>
      </p:sp>
    </p:spTree>
    <p:extLst>
      <p:ext uri="{BB962C8B-B14F-4D97-AF65-F5344CB8AC3E}">
        <p14:creationId xmlns:p14="http://schemas.microsoft.com/office/powerpoint/2010/main" val="378341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176213" y="1066800"/>
            <a:ext cx="896778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/>
              <a:t>F(A,B) = (F(0,0) </a:t>
            </a:r>
            <a:r>
              <a:rPr lang="en-US" sz="2800" dirty="0">
                <a:latin typeface="Symbol" pitchFamily="18" charset="2"/>
              </a:rPr>
              <a:t>+ </a:t>
            </a:r>
            <a:r>
              <a:rPr lang="en-US" sz="2800" dirty="0">
                <a:solidFill>
                  <a:srgbClr val="FF0000"/>
                </a:solidFill>
              </a:rPr>
              <a:t>A </a:t>
            </a:r>
            <a:r>
              <a:rPr lang="en-US" sz="2800" dirty="0">
                <a:solidFill>
                  <a:srgbClr val="FF0000"/>
                </a:solidFill>
                <a:latin typeface="Symbol" pitchFamily="18" charset="2"/>
              </a:rPr>
              <a:t>+ </a:t>
            </a:r>
            <a:r>
              <a:rPr lang="en-US" sz="2800" dirty="0">
                <a:solidFill>
                  <a:srgbClr val="FF0000"/>
                </a:solidFill>
              </a:rPr>
              <a:t>B</a:t>
            </a:r>
            <a:r>
              <a:rPr lang="en-US" sz="2800" dirty="0"/>
              <a:t>) </a:t>
            </a:r>
            <a:r>
              <a:rPr lang="en-US" sz="2800" dirty="0">
                <a:latin typeface="Symbol" pitchFamily="18" charset="2"/>
              </a:rPr>
              <a:t>× (</a:t>
            </a:r>
            <a:r>
              <a:rPr lang="en-US" sz="2800" dirty="0"/>
              <a:t>F(0,1) </a:t>
            </a:r>
            <a:r>
              <a:rPr lang="en-US" sz="2800" dirty="0">
                <a:latin typeface="Symbol" pitchFamily="18" charset="2"/>
              </a:rPr>
              <a:t>+ </a:t>
            </a:r>
            <a:r>
              <a:rPr lang="en-US" sz="2800" dirty="0">
                <a:solidFill>
                  <a:srgbClr val="00B050"/>
                </a:solidFill>
              </a:rPr>
              <a:t>A </a:t>
            </a:r>
            <a:r>
              <a:rPr lang="en-US" sz="2800" dirty="0">
                <a:solidFill>
                  <a:srgbClr val="00B050"/>
                </a:solidFill>
                <a:latin typeface="Symbol" pitchFamily="18" charset="2"/>
              </a:rPr>
              <a:t>+ </a:t>
            </a:r>
            <a:r>
              <a:rPr lang="en-US" sz="2800" dirty="0">
                <a:solidFill>
                  <a:srgbClr val="00B050"/>
                </a:solidFill>
              </a:rPr>
              <a:t>B</a:t>
            </a:r>
            <a:r>
              <a:rPr lang="en-US" sz="2800" dirty="0"/>
              <a:t>) </a:t>
            </a:r>
            <a:br>
              <a:rPr lang="en-US" sz="2800" dirty="0"/>
            </a:br>
            <a:r>
              <a:rPr lang="en-US" sz="2800" dirty="0"/>
              <a:t>                   </a:t>
            </a:r>
            <a:r>
              <a:rPr lang="en-US" sz="2800" dirty="0">
                <a:latin typeface="Symbol" pitchFamily="18" charset="2"/>
              </a:rPr>
              <a:t>×</a:t>
            </a:r>
            <a:r>
              <a:rPr lang="en-US" sz="2800" dirty="0"/>
              <a:t> (F(1,0) </a:t>
            </a:r>
            <a:r>
              <a:rPr lang="en-US" sz="2800" dirty="0">
                <a:latin typeface="Symbol" pitchFamily="18" charset="2"/>
              </a:rPr>
              <a:t>+ </a:t>
            </a:r>
            <a:r>
              <a:rPr lang="en-US" sz="2800" dirty="0">
                <a:solidFill>
                  <a:srgbClr val="00B0F0"/>
                </a:solidFill>
              </a:rPr>
              <a:t>A </a:t>
            </a:r>
            <a:r>
              <a:rPr lang="en-US" sz="2800" dirty="0">
                <a:solidFill>
                  <a:srgbClr val="00B0F0"/>
                </a:solidFill>
                <a:latin typeface="Symbol" pitchFamily="18" charset="2"/>
              </a:rPr>
              <a:t>+ </a:t>
            </a:r>
            <a:r>
              <a:rPr lang="en-US" sz="2800" dirty="0">
                <a:solidFill>
                  <a:srgbClr val="00B0F0"/>
                </a:solidFill>
              </a:rPr>
              <a:t>B</a:t>
            </a:r>
            <a:r>
              <a:rPr lang="en-US" sz="2800" dirty="0"/>
              <a:t>) </a:t>
            </a:r>
            <a:r>
              <a:rPr lang="en-US" sz="2800" dirty="0">
                <a:latin typeface="Symbol" pitchFamily="18" charset="2"/>
              </a:rPr>
              <a:t>×</a:t>
            </a:r>
            <a:r>
              <a:rPr lang="en-US" sz="2800" dirty="0"/>
              <a:t> (F(1,1) </a:t>
            </a:r>
            <a:r>
              <a:rPr lang="en-US" sz="2800" dirty="0">
                <a:latin typeface="Symbol" pitchFamily="18" charset="2"/>
              </a:rPr>
              <a:t>+ </a:t>
            </a:r>
            <a:r>
              <a:rPr lang="en-US" sz="2800" dirty="0"/>
              <a:t>A </a:t>
            </a:r>
            <a:r>
              <a:rPr lang="en-US" sz="2800" dirty="0">
                <a:latin typeface="Symbol" pitchFamily="18" charset="2"/>
              </a:rPr>
              <a:t>+ </a:t>
            </a:r>
            <a:r>
              <a:rPr lang="en-US" sz="2800" dirty="0"/>
              <a:t>B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dirty="0"/>
              <a:t>             =  </a:t>
            </a:r>
            <a:r>
              <a:rPr lang="en-US" sz="2800" dirty="0">
                <a:latin typeface="Symbol" pitchFamily="18" charset="2"/>
              </a:rPr>
              <a:t>P</a:t>
            </a:r>
            <a:r>
              <a:rPr lang="en-US" sz="2800" baseline="30000" dirty="0"/>
              <a:t>3</a:t>
            </a:r>
            <a:r>
              <a:rPr lang="en-US" sz="2800" baseline="-25000" dirty="0"/>
              <a:t>i=0</a:t>
            </a:r>
            <a:r>
              <a:rPr lang="en-US" sz="2800" dirty="0"/>
              <a:t> </a:t>
            </a:r>
            <a:r>
              <a:rPr lang="en-US" sz="3200" dirty="0"/>
              <a:t>(</a:t>
            </a:r>
            <a:r>
              <a:rPr lang="en-US" sz="3200" dirty="0" err="1"/>
              <a:t>F</a:t>
            </a:r>
            <a:r>
              <a:rPr lang="en-US" sz="3200" baseline="-25000" dirty="0" err="1"/>
              <a:t>i</a:t>
            </a:r>
            <a:r>
              <a:rPr lang="en-US" sz="3200" baseline="-25000" dirty="0"/>
              <a:t> </a:t>
            </a:r>
            <a:r>
              <a:rPr lang="en-US" sz="3200" dirty="0">
                <a:latin typeface="Symbol" pitchFamily="18" charset="2"/>
              </a:rPr>
              <a:t>+ </a:t>
            </a:r>
            <a:r>
              <a:rPr lang="en-US" sz="3200" dirty="0"/>
              <a:t>M</a:t>
            </a:r>
            <a:r>
              <a:rPr lang="en-US" sz="3200" baseline="-25000" dirty="0"/>
              <a:t>i</a:t>
            </a:r>
            <a:r>
              <a:rPr lang="en-US" sz="3200" dirty="0"/>
              <a:t>)</a:t>
            </a:r>
            <a:endParaRPr lang="en-US" sz="2800" dirty="0"/>
          </a:p>
          <a:p>
            <a:r>
              <a:rPr lang="en-US" sz="2800" dirty="0"/>
              <a:t>             = (0 + </a:t>
            </a:r>
            <a:r>
              <a:rPr lang="en-US" sz="2800" dirty="0">
                <a:solidFill>
                  <a:srgbClr val="FF0000"/>
                </a:solidFill>
              </a:rPr>
              <a:t>M</a:t>
            </a:r>
            <a:r>
              <a:rPr lang="en-US" sz="2800" baseline="-25000" dirty="0">
                <a:solidFill>
                  <a:srgbClr val="FF0000"/>
                </a:solidFill>
              </a:rPr>
              <a:t>0</a:t>
            </a:r>
            <a:r>
              <a:rPr lang="en-US" sz="2800" dirty="0"/>
              <a:t>) </a:t>
            </a:r>
            <a:r>
              <a:rPr lang="en-US" sz="2800" dirty="0">
                <a:latin typeface="Symbol" pitchFamily="18" charset="2"/>
              </a:rPr>
              <a:t>×</a:t>
            </a:r>
            <a:r>
              <a:rPr lang="en-US" sz="2800" dirty="0"/>
              <a:t> (0 + </a:t>
            </a:r>
            <a:r>
              <a:rPr lang="en-US" sz="2800" dirty="0">
                <a:solidFill>
                  <a:srgbClr val="00B050"/>
                </a:solidFill>
              </a:rPr>
              <a:t>M</a:t>
            </a:r>
            <a:r>
              <a:rPr lang="en-US" sz="2800" baseline="-25000" dirty="0">
                <a:solidFill>
                  <a:srgbClr val="00B050"/>
                </a:solidFill>
              </a:rPr>
              <a:t>1</a:t>
            </a:r>
            <a:r>
              <a:rPr lang="en-US" sz="2800" dirty="0"/>
              <a:t>) </a:t>
            </a:r>
            <a:r>
              <a:rPr lang="en-US" sz="2800" dirty="0">
                <a:latin typeface="Symbol" pitchFamily="18" charset="2"/>
              </a:rPr>
              <a:t>×</a:t>
            </a:r>
            <a:r>
              <a:rPr lang="en-US" sz="2800" dirty="0"/>
              <a:t> (0 + </a:t>
            </a:r>
            <a:r>
              <a:rPr lang="en-US" sz="2800" dirty="0">
                <a:solidFill>
                  <a:srgbClr val="00B0F0"/>
                </a:solidFill>
              </a:rPr>
              <a:t>M</a:t>
            </a:r>
            <a:r>
              <a:rPr lang="en-US" sz="2800" baseline="-25000" dirty="0">
                <a:solidFill>
                  <a:srgbClr val="00B0F0"/>
                </a:solidFill>
              </a:rPr>
              <a:t>2</a:t>
            </a:r>
            <a:r>
              <a:rPr lang="en-US" sz="2800" dirty="0"/>
              <a:t>) </a:t>
            </a:r>
            <a:r>
              <a:rPr lang="en-US" sz="2800" dirty="0">
                <a:latin typeface="Symbol" pitchFamily="18" charset="2"/>
              </a:rPr>
              <a:t>×</a:t>
            </a:r>
            <a:r>
              <a:rPr lang="en-US" sz="2800" dirty="0"/>
              <a:t> (1 + M</a:t>
            </a:r>
            <a:r>
              <a:rPr lang="en-US" sz="2800" baseline="-25000" dirty="0"/>
              <a:t>3</a:t>
            </a:r>
            <a:r>
              <a:rPr lang="en-US" sz="2800" dirty="0"/>
              <a:t>)</a:t>
            </a:r>
          </a:p>
          <a:p>
            <a:r>
              <a:rPr lang="en-US" sz="2800" dirty="0"/>
              <a:t>	   = M</a:t>
            </a:r>
            <a:r>
              <a:rPr lang="en-US" sz="2800" baseline="-25000" dirty="0"/>
              <a:t>0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×</a:t>
            </a:r>
            <a:r>
              <a:rPr lang="en-US" sz="2800" dirty="0"/>
              <a:t> M</a:t>
            </a:r>
            <a:r>
              <a:rPr lang="en-US" sz="2800" baseline="-25000" dirty="0"/>
              <a:t>1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×</a:t>
            </a:r>
            <a:r>
              <a:rPr lang="en-US" sz="2800" dirty="0"/>
              <a:t> M</a:t>
            </a:r>
            <a:r>
              <a:rPr lang="en-US" sz="2800" baseline="-25000" dirty="0"/>
              <a:t>2</a:t>
            </a:r>
            <a:endParaRPr lang="en-US" sz="2800" dirty="0"/>
          </a:p>
          <a:p>
            <a:r>
              <a:rPr lang="en-US" sz="2800" dirty="0"/>
              <a:t>	   = </a:t>
            </a:r>
            <a:r>
              <a:rPr lang="en-US" sz="2800" dirty="0">
                <a:latin typeface="Symbol" pitchFamily="18" charset="2"/>
              </a:rPr>
              <a:t>P</a:t>
            </a:r>
            <a:r>
              <a:rPr lang="en-US" sz="2800" dirty="0"/>
              <a:t> M(0,1,2)</a:t>
            </a:r>
          </a:p>
          <a:p>
            <a:r>
              <a:rPr lang="en-US" sz="2800" dirty="0"/>
              <a:t>	   = </a:t>
            </a:r>
            <a:r>
              <a:rPr lang="en-US" sz="2800" dirty="0">
                <a:latin typeface="Symbol" pitchFamily="18" charset="2"/>
              </a:rPr>
              <a:t>P</a:t>
            </a:r>
            <a:r>
              <a:rPr lang="en-US" sz="2800" dirty="0"/>
              <a:t> (0,1,2)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/>
              <a:t>Compact Maxterm Form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6400800" y="3048000"/>
            <a:ext cx="2163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AND truth table</a:t>
            </a: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6172200" y="3505200"/>
            <a:ext cx="3733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/>
              <a:t>A     B       F(A,B) </a:t>
            </a:r>
          </a:p>
          <a:p>
            <a:pPr marL="457200" indent="-457200">
              <a:spcBef>
                <a:spcPct val="50000"/>
              </a:spcBef>
            </a:pPr>
            <a:r>
              <a:rPr lang="en-US"/>
              <a:t>0       0      0  = F(0,0)</a:t>
            </a:r>
          </a:p>
          <a:p>
            <a:pPr marL="457200" indent="-457200">
              <a:spcBef>
                <a:spcPct val="50000"/>
              </a:spcBef>
            </a:pPr>
            <a:r>
              <a:rPr lang="en-US"/>
              <a:t>0       1      0  = F(0,1)</a:t>
            </a:r>
          </a:p>
          <a:p>
            <a:pPr marL="457200" indent="-457200">
              <a:spcBef>
                <a:spcPct val="50000"/>
              </a:spcBef>
            </a:pPr>
            <a:r>
              <a:rPr lang="en-US"/>
              <a:t>1       0      0  = F(1,0)</a:t>
            </a:r>
          </a:p>
          <a:p>
            <a:pPr marL="457200" indent="-457200">
              <a:spcBef>
                <a:spcPct val="50000"/>
              </a:spcBef>
            </a:pPr>
            <a:r>
              <a:rPr lang="en-US"/>
              <a:t>1       1      1  = F(1,1)</a:t>
            </a:r>
          </a:p>
        </p:txBody>
      </p:sp>
      <p:sp>
        <p:nvSpPr>
          <p:cNvPr id="187398" name="Line 6"/>
          <p:cNvSpPr>
            <a:spLocks noChangeShapeType="1"/>
          </p:cNvSpPr>
          <p:nvPr/>
        </p:nvSpPr>
        <p:spPr bwMode="auto">
          <a:xfrm>
            <a:off x="7391400" y="3581400"/>
            <a:ext cx="0" cy="2667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399" name="Line 7"/>
          <p:cNvSpPr>
            <a:spLocks noChangeShapeType="1"/>
          </p:cNvSpPr>
          <p:nvPr/>
        </p:nvSpPr>
        <p:spPr bwMode="auto">
          <a:xfrm>
            <a:off x="6096000" y="4114800"/>
            <a:ext cx="3048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00" name="Line 8"/>
          <p:cNvSpPr>
            <a:spLocks noChangeShapeType="1"/>
          </p:cNvSpPr>
          <p:nvPr/>
        </p:nvSpPr>
        <p:spPr bwMode="auto">
          <a:xfrm>
            <a:off x="3538538" y="1595438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01" name="Line 9"/>
          <p:cNvSpPr>
            <a:spLocks noChangeShapeType="1"/>
          </p:cNvSpPr>
          <p:nvPr/>
        </p:nvSpPr>
        <p:spPr bwMode="auto">
          <a:xfrm>
            <a:off x="6129338" y="1595438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02" name="Line 10"/>
          <p:cNvSpPr>
            <a:spLocks noChangeShapeType="1"/>
          </p:cNvSpPr>
          <p:nvPr/>
        </p:nvSpPr>
        <p:spPr bwMode="auto">
          <a:xfrm>
            <a:off x="6281738" y="1138238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06" name="Line 14"/>
          <p:cNvSpPr>
            <a:spLocks noChangeShapeType="1"/>
          </p:cNvSpPr>
          <p:nvPr/>
        </p:nvSpPr>
        <p:spPr bwMode="auto">
          <a:xfrm>
            <a:off x="6815138" y="1595438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6F7A-511C-4648-B2F5-555E2F5549C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2400" smtClean="0"/>
              <a:t>Determining the Boolean Functions for Each Logic Gate</a:t>
            </a:r>
          </a:p>
        </p:txBody>
      </p:sp>
      <p:pic>
        <p:nvPicPr>
          <p:cNvPr id="19462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1236663"/>
            <a:ext cx="5683250" cy="4795837"/>
          </a:xfrm>
          <a:noFill/>
        </p:spPr>
      </p:pic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323850" y="1268413"/>
            <a:ext cx="2592388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CA" altLang="en-US" sz="1800" i="1"/>
              <a:t>F</a:t>
            </a:r>
            <a:r>
              <a:rPr lang="en-CA" altLang="en-US" sz="1800" baseline="-25000"/>
              <a:t>1</a:t>
            </a:r>
            <a:r>
              <a:rPr lang="en-CA" altLang="en-US" sz="1800"/>
              <a:t> = </a:t>
            </a:r>
            <a:r>
              <a:rPr lang="en-CA" altLang="en-US" sz="1800" i="1"/>
              <a:t>T</a:t>
            </a:r>
            <a:r>
              <a:rPr lang="en-CA" altLang="en-US" sz="1800" baseline="-25000"/>
              <a:t>2</a:t>
            </a:r>
            <a:r>
              <a:rPr lang="en-CA" altLang="en-US" sz="1800" i="1"/>
              <a:t>T</a:t>
            </a:r>
            <a:r>
              <a:rPr lang="en-CA" altLang="en-US" sz="1800" baseline="-25000"/>
              <a:t>3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CA" altLang="en-US" sz="1800" i="1"/>
              <a:t>F</a:t>
            </a:r>
            <a:r>
              <a:rPr lang="en-CA" altLang="en-US" sz="1800" baseline="-25000"/>
              <a:t>2</a:t>
            </a:r>
            <a:r>
              <a:rPr lang="en-CA" altLang="en-US" sz="1800"/>
              <a:t> = </a:t>
            </a:r>
            <a:r>
              <a:rPr lang="en-CA" altLang="en-US" sz="1800" i="1"/>
              <a:t>T</a:t>
            </a:r>
            <a:r>
              <a:rPr lang="en-CA" altLang="en-US" sz="1800" baseline="-25000"/>
              <a:t>4</a:t>
            </a:r>
            <a:r>
              <a:rPr lang="en-CA" altLang="en-US" sz="1800"/>
              <a:t> + </a:t>
            </a:r>
            <a:r>
              <a:rPr lang="en-CA" altLang="en-US" sz="1800" i="1"/>
              <a:t>T</a:t>
            </a:r>
            <a:r>
              <a:rPr lang="en-CA" altLang="en-US" sz="1800" baseline="-25000"/>
              <a:t>5</a:t>
            </a:r>
            <a:r>
              <a:rPr lang="en-CA" altLang="en-US" sz="1800"/>
              <a:t> + </a:t>
            </a:r>
            <a:r>
              <a:rPr lang="en-CA" altLang="en-US" sz="1800" i="1"/>
              <a:t>T</a:t>
            </a:r>
            <a:r>
              <a:rPr lang="en-CA" altLang="en-US" sz="1800" baseline="-25000"/>
              <a:t>6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CA" altLang="en-US" sz="1800" baseline="-25000"/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CA" altLang="en-US" sz="1800" i="1"/>
              <a:t>T</a:t>
            </a:r>
            <a:r>
              <a:rPr lang="en-CA" altLang="en-US" sz="1800" baseline="-25000"/>
              <a:t>1</a:t>
            </a:r>
            <a:r>
              <a:rPr lang="en-CA" altLang="en-US" sz="1800"/>
              <a:t> = </a:t>
            </a:r>
            <a:r>
              <a:rPr lang="en-CA" altLang="en-US" sz="1800" i="1"/>
              <a:t>A + B + C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CA" altLang="en-US" sz="1800" i="1"/>
              <a:t>T</a:t>
            </a:r>
            <a:r>
              <a:rPr lang="en-CA" altLang="en-US" sz="1800" baseline="-25000"/>
              <a:t>2</a:t>
            </a:r>
            <a:r>
              <a:rPr lang="en-CA" altLang="en-US" sz="1800"/>
              <a:t> = </a:t>
            </a:r>
            <a:r>
              <a:rPr lang="en-CA" altLang="en-US" sz="1800" i="1"/>
              <a:t>ABC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CA" altLang="en-US" sz="1800" i="1"/>
              <a:t>T</a:t>
            </a:r>
            <a:r>
              <a:rPr lang="en-CA" altLang="en-US" sz="1800" baseline="-25000"/>
              <a:t>3</a:t>
            </a:r>
            <a:r>
              <a:rPr lang="en-CA" altLang="en-US" sz="1800"/>
              <a:t> = </a:t>
            </a:r>
            <a:r>
              <a:rPr lang="en-CA" altLang="en-US" sz="1800" i="1"/>
              <a:t>T</a:t>
            </a:r>
            <a:r>
              <a:rPr lang="en-CA" altLang="en-US" sz="1800" baseline="-25000"/>
              <a:t>1</a:t>
            </a:r>
            <a:r>
              <a:rPr lang="en-CA" altLang="en-US" sz="1800" i="1"/>
              <a:t>F</a:t>
            </a:r>
            <a:r>
              <a:rPr lang="en-CA" altLang="en-US" sz="1800"/>
              <a:t>’</a:t>
            </a:r>
            <a:r>
              <a:rPr lang="en-CA" altLang="en-US" sz="1800" baseline="-25000"/>
              <a:t>2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CA" altLang="en-US" sz="1800" i="1"/>
              <a:t>T</a:t>
            </a:r>
            <a:r>
              <a:rPr lang="en-CA" altLang="en-US" sz="1800" baseline="-25000"/>
              <a:t>4</a:t>
            </a:r>
            <a:r>
              <a:rPr lang="en-CA" altLang="en-US" sz="1800"/>
              <a:t> = </a:t>
            </a:r>
            <a:r>
              <a:rPr lang="en-CA" altLang="en-US" sz="1800" i="1"/>
              <a:t>AB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CA" altLang="en-US" sz="1800" i="1"/>
              <a:t>T</a:t>
            </a:r>
            <a:r>
              <a:rPr lang="en-CA" altLang="en-US" sz="1800" baseline="-25000"/>
              <a:t>5</a:t>
            </a:r>
            <a:r>
              <a:rPr lang="en-CA" altLang="en-US" sz="1800"/>
              <a:t> = </a:t>
            </a:r>
            <a:r>
              <a:rPr lang="en-CA" altLang="en-US" sz="1800" i="1"/>
              <a:t>AC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CA" altLang="en-US" sz="1800" i="1"/>
              <a:t>T</a:t>
            </a:r>
            <a:r>
              <a:rPr lang="en-CA" altLang="en-US" sz="1800" baseline="-25000"/>
              <a:t>6</a:t>
            </a:r>
            <a:r>
              <a:rPr lang="en-CA" altLang="en-US" sz="1800"/>
              <a:t> = </a:t>
            </a:r>
            <a:r>
              <a:rPr lang="en-CA" altLang="en-US" sz="1800" i="1"/>
              <a:t>BC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CA" altLang="en-US" sz="1800" i="1"/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CA" altLang="en-US" sz="1800" i="1"/>
              <a:t>F</a:t>
            </a:r>
            <a:r>
              <a:rPr lang="en-CA" altLang="en-US" sz="1800"/>
              <a:t>’</a:t>
            </a:r>
            <a:r>
              <a:rPr lang="en-CA" altLang="en-US" sz="1800" baseline="-25000"/>
              <a:t>2</a:t>
            </a:r>
            <a:r>
              <a:rPr lang="en-CA" altLang="en-US" sz="1800"/>
              <a:t> = (</a:t>
            </a:r>
            <a:r>
              <a:rPr lang="en-CA" altLang="en-US" sz="1800" i="1"/>
              <a:t>F</a:t>
            </a:r>
            <a:r>
              <a:rPr lang="en-CA" altLang="en-US" sz="1800" baseline="-25000"/>
              <a:t>2</a:t>
            </a:r>
            <a:r>
              <a:rPr lang="en-CA" altLang="en-US" sz="1800"/>
              <a:t>)’</a:t>
            </a:r>
          </a:p>
        </p:txBody>
      </p:sp>
      <p:pic>
        <p:nvPicPr>
          <p:cNvPr id="19464" name="Picture 5"/>
          <p:cNvPicPr>
            <a:picLocks noGrp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0288" y="5013325"/>
            <a:ext cx="1343025" cy="468313"/>
          </a:xfrm>
          <a:noFill/>
        </p:spPr>
      </p:pic>
    </p:spTree>
    <p:extLst>
      <p:ext uri="{BB962C8B-B14F-4D97-AF65-F5344CB8AC3E}">
        <p14:creationId xmlns:p14="http://schemas.microsoft.com/office/powerpoint/2010/main" val="359512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1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1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1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1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1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1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1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14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2400" smtClean="0"/>
              <a:t>Determining the Boolean Function for </a:t>
            </a:r>
            <a:r>
              <a:rPr lang="en-CA" sz="2400" i="1" smtClean="0"/>
              <a:t>F</a:t>
            </a:r>
            <a:r>
              <a:rPr lang="en-CA" sz="2400" baseline="-25000" smtClean="0"/>
              <a:t>1</a:t>
            </a:r>
            <a:endParaRPr lang="en-CA" sz="2400" smtClean="0"/>
          </a:p>
        </p:txBody>
      </p:sp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323850" y="1268413"/>
            <a:ext cx="8569325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CA" altLang="en-US" sz="1800" i="1"/>
              <a:t>F</a:t>
            </a:r>
            <a:r>
              <a:rPr lang="en-CA" altLang="en-US" sz="1800" baseline="-25000"/>
              <a:t>1</a:t>
            </a:r>
            <a:r>
              <a:rPr lang="en-CA" altLang="en-US" sz="1800"/>
              <a:t> 	= </a:t>
            </a:r>
            <a:r>
              <a:rPr lang="en-CA" altLang="en-US" sz="1800" i="1"/>
              <a:t>T</a:t>
            </a:r>
            <a:r>
              <a:rPr lang="en-CA" altLang="en-US" sz="1800" baseline="-25000"/>
              <a:t>2</a:t>
            </a:r>
            <a:r>
              <a:rPr lang="en-CA" altLang="en-US" sz="1800"/>
              <a:t> + </a:t>
            </a:r>
            <a:r>
              <a:rPr lang="en-CA" altLang="en-US" sz="1800" i="1"/>
              <a:t>T</a:t>
            </a:r>
            <a:r>
              <a:rPr lang="en-CA" altLang="en-US" sz="1800" baseline="-25000"/>
              <a:t>3 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CA" altLang="en-US" sz="1800" baseline="-25000"/>
              <a:t>	</a:t>
            </a:r>
            <a:r>
              <a:rPr lang="en-CA" altLang="en-US" sz="1800"/>
              <a:t>= </a:t>
            </a:r>
            <a:r>
              <a:rPr lang="en-CA" altLang="en-US" sz="1800" i="1"/>
              <a:t>ABC</a:t>
            </a:r>
            <a:r>
              <a:rPr lang="en-CA" altLang="en-US" sz="1800"/>
              <a:t> + </a:t>
            </a:r>
            <a:r>
              <a:rPr lang="en-CA" altLang="en-US" sz="1800" i="1"/>
              <a:t>T</a:t>
            </a:r>
            <a:r>
              <a:rPr lang="en-CA" altLang="en-US" sz="1800" baseline="-25000"/>
              <a:t>1</a:t>
            </a:r>
            <a:r>
              <a:rPr lang="en-CA" altLang="en-US" sz="1800" i="1"/>
              <a:t>F</a:t>
            </a:r>
            <a:r>
              <a:rPr lang="en-CA" altLang="en-US" sz="1800"/>
              <a:t>’</a:t>
            </a:r>
            <a:r>
              <a:rPr lang="en-CA" altLang="en-US" sz="1800" baseline="-25000"/>
              <a:t>2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CA" altLang="en-US" sz="1800"/>
              <a:t>	= </a:t>
            </a:r>
            <a:r>
              <a:rPr lang="en-CA" altLang="en-US" sz="1800" i="1"/>
              <a:t>ABC</a:t>
            </a:r>
            <a:r>
              <a:rPr lang="en-CA" altLang="en-US" sz="1800"/>
              <a:t> + (</a:t>
            </a:r>
            <a:r>
              <a:rPr lang="en-CA" altLang="en-US" sz="1800" i="1"/>
              <a:t>A</a:t>
            </a:r>
            <a:r>
              <a:rPr lang="en-CA" altLang="en-US" sz="1800"/>
              <a:t> + </a:t>
            </a:r>
            <a:r>
              <a:rPr lang="en-CA" altLang="en-US" sz="1800" i="1"/>
              <a:t>B</a:t>
            </a:r>
            <a:r>
              <a:rPr lang="en-CA" altLang="en-US" sz="1800"/>
              <a:t> + </a:t>
            </a:r>
            <a:r>
              <a:rPr lang="en-CA" altLang="en-US" sz="1800" i="1"/>
              <a:t>C</a:t>
            </a:r>
            <a:r>
              <a:rPr lang="en-CA" altLang="en-US" sz="1800"/>
              <a:t>)(</a:t>
            </a:r>
            <a:r>
              <a:rPr lang="en-CA" altLang="en-US" sz="1800" i="1"/>
              <a:t>F</a:t>
            </a:r>
            <a:r>
              <a:rPr lang="en-CA" altLang="en-US" sz="1800" baseline="-25000"/>
              <a:t>2</a:t>
            </a:r>
            <a:r>
              <a:rPr lang="en-CA" altLang="en-US" sz="1800"/>
              <a:t>)’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CA" altLang="en-US" sz="1800"/>
              <a:t>	= </a:t>
            </a:r>
            <a:r>
              <a:rPr lang="en-CA" altLang="en-US" sz="1800" i="1"/>
              <a:t>ABC</a:t>
            </a:r>
            <a:r>
              <a:rPr lang="en-CA" altLang="en-US" sz="1800"/>
              <a:t> + (</a:t>
            </a:r>
            <a:r>
              <a:rPr lang="en-CA" altLang="en-US" sz="1800" i="1"/>
              <a:t>A</a:t>
            </a:r>
            <a:r>
              <a:rPr lang="en-CA" altLang="en-US" sz="1800"/>
              <a:t> + </a:t>
            </a:r>
            <a:r>
              <a:rPr lang="en-CA" altLang="en-US" sz="1800" i="1"/>
              <a:t>B</a:t>
            </a:r>
            <a:r>
              <a:rPr lang="en-CA" altLang="en-US" sz="1800"/>
              <a:t> + </a:t>
            </a:r>
            <a:r>
              <a:rPr lang="en-CA" altLang="en-US" sz="1800" i="1"/>
              <a:t>C</a:t>
            </a:r>
            <a:r>
              <a:rPr lang="en-CA" altLang="en-US" sz="1800"/>
              <a:t>)(</a:t>
            </a:r>
            <a:r>
              <a:rPr lang="en-CA" altLang="en-US" sz="1800" i="1"/>
              <a:t>T</a:t>
            </a:r>
            <a:r>
              <a:rPr lang="en-CA" altLang="en-US" sz="1800" baseline="-25000"/>
              <a:t>4</a:t>
            </a:r>
            <a:r>
              <a:rPr lang="en-CA" altLang="en-US" sz="1800"/>
              <a:t> + </a:t>
            </a:r>
            <a:r>
              <a:rPr lang="en-CA" altLang="en-US" sz="1800" i="1"/>
              <a:t>T</a:t>
            </a:r>
            <a:r>
              <a:rPr lang="en-CA" altLang="en-US" sz="1800" baseline="-25000"/>
              <a:t>5</a:t>
            </a:r>
            <a:r>
              <a:rPr lang="en-CA" altLang="en-US" sz="1800"/>
              <a:t> + </a:t>
            </a:r>
            <a:r>
              <a:rPr lang="en-CA" altLang="en-US" sz="1800" i="1"/>
              <a:t>T</a:t>
            </a:r>
            <a:r>
              <a:rPr lang="en-CA" altLang="en-US" sz="1800" baseline="-25000"/>
              <a:t>6</a:t>
            </a:r>
            <a:r>
              <a:rPr lang="en-CA" altLang="en-US" sz="1800"/>
              <a:t>)’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CA" altLang="en-US" sz="1800"/>
              <a:t>	= </a:t>
            </a:r>
            <a:r>
              <a:rPr lang="en-CA" altLang="en-US" sz="1800" i="1"/>
              <a:t>ABC</a:t>
            </a:r>
            <a:r>
              <a:rPr lang="en-CA" altLang="en-US" sz="1800"/>
              <a:t> + (</a:t>
            </a:r>
            <a:r>
              <a:rPr lang="en-CA" altLang="en-US" sz="1800" i="1"/>
              <a:t>A</a:t>
            </a:r>
            <a:r>
              <a:rPr lang="en-CA" altLang="en-US" sz="1800"/>
              <a:t> + </a:t>
            </a:r>
            <a:r>
              <a:rPr lang="en-CA" altLang="en-US" sz="1800" i="1"/>
              <a:t>B</a:t>
            </a:r>
            <a:r>
              <a:rPr lang="en-CA" altLang="en-US" sz="1800"/>
              <a:t> + </a:t>
            </a:r>
            <a:r>
              <a:rPr lang="en-CA" altLang="en-US" sz="1800" i="1"/>
              <a:t>C</a:t>
            </a:r>
            <a:r>
              <a:rPr lang="en-CA" altLang="en-US" sz="1800"/>
              <a:t>)(</a:t>
            </a:r>
            <a:r>
              <a:rPr lang="en-CA" altLang="en-US" sz="1800" i="1"/>
              <a:t>AB</a:t>
            </a:r>
            <a:r>
              <a:rPr lang="en-CA" altLang="en-US" sz="1800"/>
              <a:t> + </a:t>
            </a:r>
            <a:r>
              <a:rPr lang="en-CA" altLang="en-US" sz="1800" i="1"/>
              <a:t>AC</a:t>
            </a:r>
            <a:r>
              <a:rPr lang="en-CA" altLang="en-US" sz="1800"/>
              <a:t> + </a:t>
            </a:r>
            <a:r>
              <a:rPr lang="en-CA" altLang="en-US" sz="1800" i="1"/>
              <a:t>BC</a:t>
            </a:r>
            <a:r>
              <a:rPr lang="en-CA" altLang="en-US" sz="1800"/>
              <a:t>)’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CA" altLang="en-US" sz="1800"/>
              <a:t>	= </a:t>
            </a:r>
            <a:r>
              <a:rPr lang="en-CA" altLang="en-US" sz="1800" i="1"/>
              <a:t>ABC</a:t>
            </a:r>
            <a:r>
              <a:rPr lang="en-CA" altLang="en-US" sz="1800"/>
              <a:t> + (</a:t>
            </a:r>
            <a:r>
              <a:rPr lang="en-CA" altLang="en-US" sz="1800" i="1"/>
              <a:t>A</a:t>
            </a:r>
            <a:r>
              <a:rPr lang="en-CA" altLang="en-US" sz="1800"/>
              <a:t> + </a:t>
            </a:r>
            <a:r>
              <a:rPr lang="en-CA" altLang="en-US" sz="1800" i="1"/>
              <a:t>B</a:t>
            </a:r>
            <a:r>
              <a:rPr lang="en-CA" altLang="en-US" sz="1800"/>
              <a:t> + </a:t>
            </a:r>
            <a:r>
              <a:rPr lang="en-CA" altLang="en-US" sz="1800" i="1"/>
              <a:t>C</a:t>
            </a:r>
            <a:r>
              <a:rPr lang="en-CA" altLang="en-US" sz="1800"/>
              <a:t>)(A’ + B’)(A’ + C’)(B’ + C’)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CA" altLang="en-US" sz="1800"/>
              <a:t>	= </a:t>
            </a:r>
            <a:r>
              <a:rPr lang="en-CA" altLang="en-US" sz="1800" i="1"/>
              <a:t>ABC</a:t>
            </a:r>
            <a:r>
              <a:rPr lang="en-CA" altLang="en-US" sz="1800"/>
              <a:t> + (</a:t>
            </a:r>
            <a:r>
              <a:rPr lang="en-CA" altLang="en-US" sz="1800" i="1"/>
              <a:t>A</a:t>
            </a:r>
            <a:r>
              <a:rPr lang="en-CA" altLang="en-US" sz="1800"/>
              <a:t>’</a:t>
            </a:r>
            <a:r>
              <a:rPr lang="en-CA" altLang="en-US" sz="1800" i="1"/>
              <a:t>B</a:t>
            </a:r>
            <a:r>
              <a:rPr lang="en-CA" altLang="en-US" sz="1800"/>
              <a:t> + </a:t>
            </a:r>
            <a:r>
              <a:rPr lang="en-CA" altLang="en-US" sz="1800" i="1"/>
              <a:t>A</a:t>
            </a:r>
            <a:r>
              <a:rPr lang="en-CA" altLang="en-US" sz="1800"/>
              <a:t>’</a:t>
            </a:r>
            <a:r>
              <a:rPr lang="en-CA" altLang="en-US" sz="1800" i="1"/>
              <a:t>C</a:t>
            </a:r>
            <a:r>
              <a:rPr lang="en-CA" altLang="en-US" sz="1800"/>
              <a:t> + </a:t>
            </a:r>
            <a:r>
              <a:rPr lang="en-CA" altLang="en-US" sz="1800" i="1"/>
              <a:t>AB</a:t>
            </a:r>
            <a:r>
              <a:rPr lang="en-CA" altLang="en-US" sz="1800"/>
              <a:t>’ + </a:t>
            </a:r>
            <a:r>
              <a:rPr lang="en-CA" altLang="en-US" sz="1800" i="1"/>
              <a:t>B</a:t>
            </a:r>
            <a:r>
              <a:rPr lang="en-CA" altLang="en-US" sz="1800"/>
              <a:t>’</a:t>
            </a:r>
            <a:r>
              <a:rPr lang="en-CA" altLang="en-US" sz="1800" i="1"/>
              <a:t>C</a:t>
            </a:r>
            <a:r>
              <a:rPr lang="en-CA" altLang="en-US" sz="1800"/>
              <a:t>)(</a:t>
            </a:r>
            <a:r>
              <a:rPr lang="en-CA" altLang="en-US" sz="1800" i="1"/>
              <a:t>A</a:t>
            </a:r>
            <a:r>
              <a:rPr lang="en-CA" altLang="en-US" sz="1800"/>
              <a:t>’</a:t>
            </a:r>
            <a:r>
              <a:rPr lang="en-CA" altLang="en-US" sz="1800" i="1"/>
              <a:t>B</a:t>
            </a:r>
            <a:r>
              <a:rPr lang="en-CA" altLang="en-US" sz="1800"/>
              <a:t>’ + </a:t>
            </a:r>
            <a:r>
              <a:rPr lang="en-CA" altLang="en-US" sz="1800" i="1"/>
              <a:t>B</a:t>
            </a:r>
            <a:r>
              <a:rPr lang="en-CA" altLang="en-US" sz="1800"/>
              <a:t>’</a:t>
            </a:r>
            <a:r>
              <a:rPr lang="en-CA" altLang="en-US" sz="1800" i="1"/>
              <a:t>C</a:t>
            </a:r>
            <a:r>
              <a:rPr lang="en-CA" altLang="en-US" sz="1800"/>
              <a:t>’ + </a:t>
            </a:r>
            <a:r>
              <a:rPr lang="en-CA" altLang="en-US" sz="1800" i="1"/>
              <a:t>A</a:t>
            </a:r>
            <a:r>
              <a:rPr lang="en-CA" altLang="en-US" sz="1800"/>
              <a:t>’</a:t>
            </a:r>
            <a:r>
              <a:rPr lang="en-CA" altLang="en-US" sz="1800" i="1"/>
              <a:t>C</a:t>
            </a:r>
            <a:r>
              <a:rPr lang="en-CA" altLang="en-US" sz="1800"/>
              <a:t>’)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CA" altLang="en-US" sz="1800"/>
              <a:t>	= </a:t>
            </a:r>
            <a:r>
              <a:rPr lang="en-CA" altLang="en-US" sz="1800" i="1"/>
              <a:t>ABC</a:t>
            </a:r>
            <a:r>
              <a:rPr lang="en-CA" altLang="en-US" sz="1800"/>
              <a:t> + </a:t>
            </a:r>
            <a:r>
              <a:rPr lang="en-CA" altLang="en-US" sz="1800" i="1"/>
              <a:t>A</a:t>
            </a:r>
            <a:r>
              <a:rPr lang="en-CA" altLang="en-US" sz="1800"/>
              <a:t>’</a:t>
            </a:r>
            <a:r>
              <a:rPr lang="en-CA" altLang="en-US" sz="1800" i="1"/>
              <a:t>B</a:t>
            </a:r>
            <a:r>
              <a:rPr lang="en-CA" altLang="en-US" sz="1800"/>
              <a:t>’</a:t>
            </a:r>
            <a:r>
              <a:rPr lang="en-CA" altLang="en-US" sz="1800" i="1"/>
              <a:t>C</a:t>
            </a:r>
            <a:r>
              <a:rPr lang="en-CA" altLang="en-US" sz="1800"/>
              <a:t> + </a:t>
            </a:r>
            <a:r>
              <a:rPr lang="en-CA" altLang="en-US" sz="1800" i="1"/>
              <a:t>A</a:t>
            </a:r>
            <a:r>
              <a:rPr lang="en-CA" altLang="en-US" sz="1800"/>
              <a:t>’</a:t>
            </a:r>
            <a:r>
              <a:rPr lang="en-CA" altLang="en-US" sz="1800" i="1"/>
              <a:t>BC</a:t>
            </a:r>
            <a:r>
              <a:rPr lang="en-CA" altLang="en-US" sz="1800"/>
              <a:t>’ + </a:t>
            </a:r>
            <a:r>
              <a:rPr lang="en-CA" altLang="en-US" sz="1800" i="1"/>
              <a:t>AB</a:t>
            </a:r>
            <a:r>
              <a:rPr lang="en-CA" altLang="en-US" sz="1800"/>
              <a:t>’</a:t>
            </a:r>
            <a:r>
              <a:rPr lang="en-CA" altLang="en-US" sz="1800" i="1"/>
              <a:t>C</a:t>
            </a:r>
            <a:r>
              <a:rPr lang="en-CA" altLang="en-US" sz="180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2605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2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2400" smtClean="0"/>
              <a:t>Determining the Boolean Function for </a:t>
            </a:r>
            <a:r>
              <a:rPr lang="en-CA" sz="2400" i="1" smtClean="0"/>
              <a:t>F</a:t>
            </a:r>
            <a:r>
              <a:rPr lang="en-CA" sz="2400" baseline="-25000" smtClean="0"/>
              <a:t>2</a:t>
            </a:r>
            <a:endParaRPr lang="en-CA" sz="2400" smtClean="0"/>
          </a:p>
        </p:txBody>
      </p:sp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323850" y="1268413"/>
            <a:ext cx="8569325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CA" altLang="en-US" sz="1800" i="1"/>
              <a:t>F</a:t>
            </a:r>
            <a:r>
              <a:rPr lang="en-CA" altLang="en-US" sz="1800" baseline="-25000"/>
              <a:t>2</a:t>
            </a:r>
            <a:r>
              <a:rPr lang="en-CA" altLang="en-US" sz="1800"/>
              <a:t> 	=</a:t>
            </a:r>
            <a:r>
              <a:rPr lang="en-CA" altLang="en-US" sz="1800" i="1"/>
              <a:t>T</a:t>
            </a:r>
            <a:r>
              <a:rPr lang="en-CA" altLang="en-US" sz="1800" baseline="-25000"/>
              <a:t>4</a:t>
            </a:r>
            <a:r>
              <a:rPr lang="en-CA" altLang="en-US" sz="1800"/>
              <a:t> + </a:t>
            </a:r>
            <a:r>
              <a:rPr lang="en-CA" altLang="en-US" sz="1800" i="1"/>
              <a:t>T</a:t>
            </a:r>
            <a:r>
              <a:rPr lang="en-CA" altLang="en-US" sz="1800" baseline="-25000"/>
              <a:t>5</a:t>
            </a:r>
            <a:r>
              <a:rPr lang="en-CA" altLang="en-US" sz="1800"/>
              <a:t> + </a:t>
            </a:r>
            <a:r>
              <a:rPr lang="en-CA" altLang="en-US" sz="1800" i="1"/>
              <a:t>T</a:t>
            </a:r>
            <a:r>
              <a:rPr lang="en-CA" altLang="en-US" sz="1800" baseline="-25000"/>
              <a:t>6</a:t>
            </a:r>
            <a:endParaRPr lang="en-CA" altLang="en-US" sz="1800"/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CA" altLang="en-US" sz="1800"/>
              <a:t>	= </a:t>
            </a:r>
            <a:r>
              <a:rPr lang="en-CA" altLang="en-US" sz="1800" i="1"/>
              <a:t>AB</a:t>
            </a:r>
            <a:r>
              <a:rPr lang="en-CA" altLang="en-US" sz="1800"/>
              <a:t> + </a:t>
            </a:r>
            <a:r>
              <a:rPr lang="en-CA" altLang="en-US" sz="1800" i="1"/>
              <a:t>AC</a:t>
            </a:r>
            <a:r>
              <a:rPr lang="en-CA" altLang="en-US" sz="1800"/>
              <a:t> + </a:t>
            </a:r>
            <a:r>
              <a:rPr lang="en-CA" altLang="en-US" sz="1800" i="1"/>
              <a:t>BC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CA" altLang="en-US" sz="1800" i="1"/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CA" altLang="en-US" sz="1800" u="sng"/>
              <a:t>Question: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CA" altLang="en-US" sz="1800"/>
              <a:t>What combinational circuit is shown in this example?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CA" altLang="en-US" sz="1800"/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CA" altLang="en-US" sz="1800" u="sng"/>
              <a:t>Answer: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CA" altLang="en-US" sz="1800"/>
              <a:t>The combinational circuit implements a 1-bit full adder:</a:t>
            </a:r>
          </a:p>
          <a:p>
            <a:pPr lvl="1" eaLnBrk="1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CA" altLang="en-US" sz="1800" i="1"/>
              <a:t> A</a:t>
            </a:r>
            <a:r>
              <a:rPr lang="en-CA" altLang="en-US" sz="1800"/>
              <a:t> and </a:t>
            </a:r>
            <a:r>
              <a:rPr lang="en-CA" altLang="en-US" sz="1800" i="1"/>
              <a:t>B</a:t>
            </a:r>
            <a:r>
              <a:rPr lang="en-CA" altLang="en-US" sz="1800"/>
              <a:t> are single-bit inputs and </a:t>
            </a:r>
            <a:r>
              <a:rPr lang="en-CA" altLang="en-US" sz="1800" i="1"/>
              <a:t>C</a:t>
            </a:r>
            <a:r>
              <a:rPr lang="en-CA" altLang="en-US" sz="1800"/>
              <a:t> is the carry-in</a:t>
            </a:r>
          </a:p>
          <a:p>
            <a:pPr lvl="1" eaLnBrk="1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CA" altLang="en-US" sz="1800"/>
              <a:t> </a:t>
            </a:r>
            <a:r>
              <a:rPr lang="en-CA" altLang="en-US" sz="1800" i="1"/>
              <a:t>F</a:t>
            </a:r>
            <a:r>
              <a:rPr lang="en-CA" altLang="en-US" sz="1800" baseline="-25000"/>
              <a:t>1</a:t>
            </a:r>
            <a:r>
              <a:rPr lang="en-CA" altLang="en-US" sz="1800"/>
              <a:t> is the sum and </a:t>
            </a:r>
            <a:r>
              <a:rPr lang="en-CA" altLang="en-US" sz="1800" i="1"/>
              <a:t>F</a:t>
            </a:r>
            <a:r>
              <a:rPr lang="en-CA" altLang="en-US" sz="1800" baseline="-25000"/>
              <a:t>2</a:t>
            </a:r>
            <a:r>
              <a:rPr lang="en-CA" altLang="en-US" sz="1800"/>
              <a:t> is the carry-out</a:t>
            </a:r>
          </a:p>
        </p:txBody>
      </p:sp>
    </p:spTree>
    <p:extLst>
      <p:ext uri="{BB962C8B-B14F-4D97-AF65-F5344CB8AC3E}">
        <p14:creationId xmlns:p14="http://schemas.microsoft.com/office/powerpoint/2010/main" val="269582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3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3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41A894A-EB69-4FD1-B605-3D66BBD95955}" type="datetime4">
              <a:rPr lang="en-CA"/>
              <a:pPr>
                <a:defRPr/>
              </a:pPr>
              <a:t>May-30-17</a:t>
            </a:fld>
            <a:endParaRPr lang="en-CA"/>
          </a:p>
        </p:txBody>
      </p:sp>
      <p:sp>
        <p:nvSpPr>
          <p:cNvPr id="7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Lecture Notes - SE 141: Digital Circuits and Systems</a:t>
            </a:r>
          </a:p>
        </p:txBody>
      </p:sp>
      <p:sp>
        <p:nvSpPr>
          <p:cNvPr id="7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7DB5F45-D9B2-41FA-B48B-184055D77706}" type="slidenum">
              <a:rPr lang="en-CA" altLang="en-US" sz="1000">
                <a:solidFill>
                  <a:schemeClr val="bg1"/>
                </a:solidFill>
                <a:latin typeface="Verdana" panose="020B0604030504040204" pitchFamily="34" charset="0"/>
              </a:rPr>
              <a:pPr eaLnBrk="1" hangingPunct="1"/>
              <a:t>133</a:t>
            </a:fld>
            <a:endParaRPr lang="en-CA" altLang="en-US" sz="10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mtClean="0"/>
              <a:t>Full Adder Truth Table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25538"/>
            <a:ext cx="4987925" cy="3455987"/>
          </a:xfrm>
        </p:spPr>
        <p:txBody>
          <a:bodyPr/>
          <a:lstStyle/>
          <a:p>
            <a:pPr eaLnBrk="1" hangingPunct="1"/>
            <a:r>
              <a:rPr lang="en-CA" altLang="en-US" sz="1800" smtClean="0"/>
              <a:t>A full adder circuit performs 1-bit addition</a:t>
            </a:r>
          </a:p>
          <a:p>
            <a:pPr eaLnBrk="1" hangingPunct="1"/>
            <a:r>
              <a:rPr lang="en-CA" altLang="en-US" sz="1800" smtClean="0"/>
              <a:t>The truth table shown to the right describes a 1-bit addition circuit</a:t>
            </a:r>
          </a:p>
          <a:p>
            <a:pPr eaLnBrk="1" hangingPunct="1"/>
            <a:r>
              <a:rPr lang="en-CA" altLang="en-US" sz="1800" smtClean="0"/>
              <a:t>The inputs to the circuit are </a:t>
            </a:r>
            <a:r>
              <a:rPr lang="en-CA" altLang="en-US" sz="1800" i="1" smtClean="0"/>
              <a:t>A, B, and C (carry-in)</a:t>
            </a:r>
            <a:r>
              <a:rPr lang="en-CA" altLang="en-US" sz="1800" smtClean="0"/>
              <a:t> </a:t>
            </a:r>
          </a:p>
          <a:p>
            <a:pPr eaLnBrk="1" hangingPunct="1"/>
            <a:r>
              <a:rPr lang="en-CA" altLang="en-US" sz="1800" smtClean="0"/>
              <a:t>The outputs of the circuit are </a:t>
            </a:r>
            <a:r>
              <a:rPr lang="en-CA" altLang="en-US" sz="1800" i="1" smtClean="0"/>
              <a:t>F</a:t>
            </a:r>
            <a:r>
              <a:rPr lang="en-CA" altLang="en-US" sz="1800" baseline="-25000" smtClean="0"/>
              <a:t>1</a:t>
            </a:r>
            <a:r>
              <a:rPr lang="en-CA" altLang="en-US" sz="1800" smtClean="0"/>
              <a:t> (sum) and </a:t>
            </a:r>
            <a:r>
              <a:rPr lang="en-CA" altLang="en-US" sz="1800" i="1" smtClean="0"/>
              <a:t>F</a:t>
            </a:r>
            <a:r>
              <a:rPr lang="en-CA" altLang="en-US" sz="1800" baseline="-25000" smtClean="0"/>
              <a:t>2</a:t>
            </a:r>
            <a:r>
              <a:rPr lang="en-CA" altLang="en-US" sz="1800" smtClean="0"/>
              <a:t> (carry-out) </a:t>
            </a:r>
          </a:p>
        </p:txBody>
      </p:sp>
      <p:graphicFrame>
        <p:nvGraphicFramePr>
          <p:cNvPr id="234578" name="Group 82"/>
          <p:cNvGraphicFramePr>
            <a:graphicFrameLocks noGrp="1"/>
          </p:cNvGraphicFramePr>
          <p:nvPr>
            <p:ph sz="half" idx="2"/>
          </p:nvPr>
        </p:nvGraphicFramePr>
        <p:xfrm>
          <a:off x="6011863" y="1341438"/>
          <a:ext cx="2160587" cy="3292479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</a:t>
                      </a:r>
                      <a:r>
                        <a:rPr kumimoji="0" lang="en-CA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</a:t>
                      </a:r>
                      <a:r>
                        <a:rPr kumimoji="0" lang="en-CA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5286375"/>
            <a:ext cx="9144000" cy="15716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CA" sz="4400" b="1" kern="0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Problem 11: Draw truth table of a full adder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148" y="3406131"/>
            <a:ext cx="5602705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Draw the truth table.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Using the truth table, draw a </a:t>
            </a:r>
            <a:r>
              <a:rPr lang="en-US" sz="1600" dirty="0" err="1" smtClean="0"/>
              <a:t>Kmap</a:t>
            </a:r>
            <a:r>
              <a:rPr lang="en-US" sz="16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Using </a:t>
            </a:r>
            <a:r>
              <a:rPr lang="en-US" sz="1600" dirty="0" err="1" smtClean="0"/>
              <a:t>Kmap</a:t>
            </a:r>
            <a:r>
              <a:rPr lang="en-US" sz="1600" dirty="0" smtClean="0"/>
              <a:t>, find the realization using the minimum number of EXOR gates and other gates such as NOT, AND </a:t>
            </a:r>
            <a:r>
              <a:rPr lang="en-US" sz="1600" dirty="0" err="1" smtClean="0"/>
              <a:t>and</a:t>
            </a:r>
            <a:r>
              <a:rPr lang="en-US" sz="1600" dirty="0" smtClean="0"/>
              <a:t> 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Draw the schemata.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Repeat this problem using only NAND gates.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Repeat this these problem using only NOR gates.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Draw the schemata.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0893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31DDAAA-8AA6-42F0-A724-412FF5D717A4}" type="datetime4">
              <a:rPr lang="en-CA"/>
              <a:pPr>
                <a:defRPr/>
              </a:pPr>
              <a:t>May-30-17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Lecture Notes - SE 141: Digital Circuits and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5F85A8D-4B75-459F-8458-145EEA2019D6}" type="slidenum">
              <a:rPr lang="en-CA" altLang="en-US" sz="1000">
                <a:solidFill>
                  <a:schemeClr val="bg1"/>
                </a:solidFill>
                <a:latin typeface="Verdana" panose="020B0604030504040204" pitchFamily="34" charset="0"/>
              </a:rPr>
              <a:pPr eaLnBrk="1" hangingPunct="1"/>
              <a:t>134</a:t>
            </a:fld>
            <a:endParaRPr lang="en-CA" altLang="en-US" sz="10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mtClean="0"/>
              <a:t>Textbook Example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Design a combinational circuit to convert from BCD code to Excess-3 code</a:t>
            </a:r>
          </a:p>
          <a:p>
            <a:pPr eaLnBrk="1" hangingPunct="1"/>
            <a:r>
              <a:rPr lang="en-CA" altLang="en-US" smtClean="0"/>
              <a:t>Step 1: Determine the inputs and outputs of the circuit</a:t>
            </a:r>
          </a:p>
          <a:p>
            <a:pPr lvl="1" eaLnBrk="1" hangingPunct="1"/>
            <a:r>
              <a:rPr lang="en-CA" altLang="en-US" smtClean="0"/>
              <a:t>Four inputs labelled </a:t>
            </a:r>
            <a:r>
              <a:rPr lang="en-CA" altLang="en-US" i="1" smtClean="0"/>
              <a:t>A</a:t>
            </a:r>
            <a:r>
              <a:rPr lang="en-CA" altLang="en-US" smtClean="0"/>
              <a:t>, </a:t>
            </a:r>
            <a:r>
              <a:rPr lang="en-CA" altLang="en-US" i="1" smtClean="0"/>
              <a:t>B</a:t>
            </a:r>
            <a:r>
              <a:rPr lang="en-CA" altLang="en-US" smtClean="0"/>
              <a:t>, </a:t>
            </a:r>
            <a:r>
              <a:rPr lang="en-CA" altLang="en-US" i="1" smtClean="0"/>
              <a:t>C</a:t>
            </a:r>
            <a:r>
              <a:rPr lang="en-CA" altLang="en-US" smtClean="0"/>
              <a:t>, and </a:t>
            </a:r>
            <a:r>
              <a:rPr lang="en-CA" altLang="en-US" i="1" smtClean="0"/>
              <a:t>D</a:t>
            </a:r>
          </a:p>
          <a:p>
            <a:pPr lvl="1" eaLnBrk="1" hangingPunct="1"/>
            <a:r>
              <a:rPr lang="en-CA" altLang="en-US" smtClean="0"/>
              <a:t>Four outputs labelled </a:t>
            </a:r>
            <a:r>
              <a:rPr lang="en-CA" altLang="en-US" i="1" smtClean="0"/>
              <a:t>w</a:t>
            </a:r>
            <a:r>
              <a:rPr lang="en-CA" altLang="en-US" smtClean="0"/>
              <a:t>, </a:t>
            </a:r>
            <a:r>
              <a:rPr lang="en-CA" altLang="en-US" i="1" smtClean="0"/>
              <a:t>x</a:t>
            </a:r>
            <a:r>
              <a:rPr lang="en-CA" altLang="en-US" smtClean="0"/>
              <a:t>, </a:t>
            </a:r>
            <a:r>
              <a:rPr lang="en-CA" altLang="en-US" i="1" smtClean="0"/>
              <a:t>y</a:t>
            </a:r>
            <a:r>
              <a:rPr lang="en-CA" altLang="en-US" smtClean="0"/>
              <a:t>, and </a:t>
            </a:r>
            <a:r>
              <a:rPr lang="en-CA" altLang="en-US" i="1" smtClean="0"/>
              <a:t>z</a:t>
            </a:r>
          </a:p>
          <a:p>
            <a:pPr lvl="1" eaLnBrk="1" hangingPunct="1"/>
            <a:r>
              <a:rPr lang="en-CA" altLang="en-US" smtClean="0"/>
              <a:t>The label names were chosen arbitrarily in this case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CA" sz="3200" b="1" kern="0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Problem 12: Convert from BCD code to Excess-3 code</a:t>
            </a:r>
          </a:p>
        </p:txBody>
      </p:sp>
    </p:spTree>
    <p:extLst>
      <p:ext uri="{BB962C8B-B14F-4D97-AF65-F5344CB8AC3E}">
        <p14:creationId xmlns:p14="http://schemas.microsoft.com/office/powerpoint/2010/main" val="375179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mtClean="0"/>
              <a:t>Step 2: Truth Table</a:t>
            </a:r>
          </a:p>
        </p:txBody>
      </p:sp>
      <p:graphicFrame>
        <p:nvGraphicFramePr>
          <p:cNvPr id="238719" name="Group 127"/>
          <p:cNvGraphicFramePr>
            <a:graphicFrameLocks noGrp="1"/>
          </p:cNvGraphicFramePr>
          <p:nvPr>
            <p:ph idx="1"/>
          </p:nvPr>
        </p:nvGraphicFramePr>
        <p:xfrm>
          <a:off x="304800" y="1208088"/>
          <a:ext cx="8534400" cy="4389432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78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Input BCD Code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Output Excess-3 Code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26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mtClean="0"/>
              <a:t>Step 3: Boolean Simplification</a:t>
            </a:r>
          </a:p>
        </p:txBody>
      </p:sp>
      <p:pic>
        <p:nvPicPr>
          <p:cNvPr id="2560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196975"/>
            <a:ext cx="5046662" cy="4921250"/>
          </a:xfrm>
          <a:noFill/>
        </p:spPr>
      </p:pic>
      <p:pic>
        <p:nvPicPr>
          <p:cNvPr id="25607" name="Picture 4"/>
          <p:cNvPicPr>
            <a:picLocks noGrp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3357563"/>
            <a:ext cx="1335088" cy="465137"/>
          </a:xfrm>
          <a:noFill/>
        </p:spPr>
      </p:pic>
    </p:spTree>
    <p:extLst>
      <p:ext uri="{BB962C8B-B14F-4D97-AF65-F5344CB8AC3E}">
        <p14:creationId xmlns:p14="http://schemas.microsoft.com/office/powerpoint/2010/main" val="42475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mtClean="0"/>
              <a:t>Step 4: Logic Diagram</a:t>
            </a:r>
          </a:p>
        </p:txBody>
      </p:sp>
      <p:pic>
        <p:nvPicPr>
          <p:cNvPr id="2663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1225" y="1196975"/>
            <a:ext cx="5676900" cy="4964113"/>
          </a:xfrm>
          <a:noFill/>
        </p:spPr>
      </p:pic>
      <p:pic>
        <p:nvPicPr>
          <p:cNvPr id="26631" name="Picture 4"/>
          <p:cNvPicPr>
            <a:picLocks noGrp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588" y="3213100"/>
            <a:ext cx="1335087" cy="465138"/>
          </a:xfrm>
          <a:noFill/>
        </p:spPr>
      </p:pic>
    </p:spTree>
    <p:extLst>
      <p:ext uri="{BB962C8B-B14F-4D97-AF65-F5344CB8AC3E}">
        <p14:creationId xmlns:p14="http://schemas.microsoft.com/office/powerpoint/2010/main" val="38722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1563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CA" sz="4000" dirty="0" smtClean="0">
                <a:solidFill>
                  <a:srgbClr val="FF0000"/>
                </a:solidFill>
              </a:rPr>
              <a:t>Problem 13. Design of The Half Adder and Full Adder</a:t>
            </a:r>
          </a:p>
        </p:txBody>
      </p:sp>
      <p:graphicFrame>
        <p:nvGraphicFramePr>
          <p:cNvPr id="244788" name="Group 52"/>
          <p:cNvGraphicFramePr>
            <a:graphicFrameLocks noGrp="1"/>
          </p:cNvGraphicFramePr>
          <p:nvPr>
            <p:ph idx="1"/>
          </p:nvPr>
        </p:nvGraphicFramePr>
        <p:xfrm>
          <a:off x="5651500" y="1268413"/>
          <a:ext cx="1458913" cy="182880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7686" name="Group 35"/>
          <p:cNvGrpSpPr>
            <a:grpSpLocks/>
          </p:cNvGrpSpPr>
          <p:nvPr/>
        </p:nvGrpSpPr>
        <p:grpSpPr bwMode="auto">
          <a:xfrm>
            <a:off x="1403350" y="1268413"/>
            <a:ext cx="3289300" cy="1511300"/>
            <a:chOff x="476" y="1978"/>
            <a:chExt cx="2072" cy="952"/>
          </a:xfrm>
        </p:grpSpPr>
        <p:sp>
          <p:nvSpPr>
            <p:cNvPr id="27689" name="Rectangle 36"/>
            <p:cNvSpPr>
              <a:spLocks noChangeArrowheads="1"/>
            </p:cNvSpPr>
            <p:nvPr/>
          </p:nvSpPr>
          <p:spPr bwMode="auto">
            <a:xfrm>
              <a:off x="1065" y="1978"/>
              <a:ext cx="908" cy="952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7690" name="Line 37"/>
            <p:cNvSpPr>
              <a:spLocks noChangeShapeType="1"/>
            </p:cNvSpPr>
            <p:nvPr/>
          </p:nvSpPr>
          <p:spPr bwMode="auto">
            <a:xfrm flipH="1">
              <a:off x="703" y="2160"/>
              <a:ext cx="3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1" name="Line 38"/>
            <p:cNvSpPr>
              <a:spLocks noChangeShapeType="1"/>
            </p:cNvSpPr>
            <p:nvPr/>
          </p:nvSpPr>
          <p:spPr bwMode="auto">
            <a:xfrm flipH="1">
              <a:off x="1974" y="2160"/>
              <a:ext cx="3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2" name="Text Box 39"/>
            <p:cNvSpPr txBox="1">
              <a:spLocks noChangeArrowheads="1"/>
            </p:cNvSpPr>
            <p:nvPr/>
          </p:nvSpPr>
          <p:spPr bwMode="auto">
            <a:xfrm>
              <a:off x="1111" y="2255"/>
              <a:ext cx="8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CA" altLang="en-US" sz="1800" b="1">
                  <a:latin typeface="Arial" panose="020B0604020202020204" pitchFamily="34" charset="0"/>
                </a:rPr>
                <a:t>Half Adder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CA" altLang="en-US" sz="1800" b="1">
                  <a:latin typeface="Arial" panose="020B0604020202020204" pitchFamily="34" charset="0"/>
                </a:rPr>
                <a:t>(HA)</a:t>
              </a:r>
            </a:p>
          </p:txBody>
        </p:sp>
        <p:sp>
          <p:nvSpPr>
            <p:cNvPr id="27693" name="Rectangle 40"/>
            <p:cNvSpPr>
              <a:spLocks noChangeArrowheads="1"/>
            </p:cNvSpPr>
            <p:nvPr/>
          </p:nvSpPr>
          <p:spPr bwMode="auto">
            <a:xfrm>
              <a:off x="2336" y="2614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CA" altLang="en-US" sz="1800" i="1">
                  <a:latin typeface="Arial" panose="020B0604020202020204" pitchFamily="34" charset="0"/>
                </a:rPr>
                <a:t>B</a:t>
              </a:r>
              <a:endParaRPr lang="en-CA" altLang="en-US" sz="1800" i="1" baseline="-25000">
                <a:latin typeface="Arial" panose="020B0604020202020204" pitchFamily="34" charset="0"/>
              </a:endParaRPr>
            </a:p>
          </p:txBody>
        </p:sp>
        <p:sp>
          <p:nvSpPr>
            <p:cNvPr id="27694" name="Rectangle 41"/>
            <p:cNvSpPr>
              <a:spLocks noChangeArrowheads="1"/>
            </p:cNvSpPr>
            <p:nvPr/>
          </p:nvSpPr>
          <p:spPr bwMode="auto">
            <a:xfrm>
              <a:off x="2336" y="2024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CA" altLang="en-US" sz="1800" i="1">
                  <a:latin typeface="Arial" panose="020B0604020202020204" pitchFamily="34" charset="0"/>
                </a:rPr>
                <a:t>A</a:t>
              </a:r>
              <a:endParaRPr lang="en-CA" altLang="en-US" sz="1800" i="1" baseline="-25000">
                <a:latin typeface="Arial" panose="020B0604020202020204" pitchFamily="34" charset="0"/>
              </a:endParaRPr>
            </a:p>
          </p:txBody>
        </p:sp>
        <p:sp>
          <p:nvSpPr>
            <p:cNvPr id="27695" name="Rectangle 42"/>
            <p:cNvSpPr>
              <a:spLocks noChangeArrowheads="1"/>
            </p:cNvSpPr>
            <p:nvPr/>
          </p:nvSpPr>
          <p:spPr bwMode="auto">
            <a:xfrm>
              <a:off x="476" y="2024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CA" altLang="en-US" sz="1800" i="1">
                  <a:latin typeface="Arial" panose="020B0604020202020204" pitchFamily="34" charset="0"/>
                </a:rPr>
                <a:t>C</a:t>
              </a:r>
              <a:endParaRPr lang="en-CA" altLang="en-US" sz="1800" i="1" baseline="-25000">
                <a:latin typeface="Arial" panose="020B0604020202020204" pitchFamily="34" charset="0"/>
              </a:endParaRPr>
            </a:p>
          </p:txBody>
        </p:sp>
        <p:sp>
          <p:nvSpPr>
            <p:cNvPr id="27696" name="Rectangle 43"/>
            <p:cNvSpPr>
              <a:spLocks noChangeArrowheads="1"/>
            </p:cNvSpPr>
            <p:nvPr/>
          </p:nvSpPr>
          <p:spPr bwMode="auto">
            <a:xfrm>
              <a:off x="486" y="2614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CA" altLang="en-US" sz="1800" i="1">
                  <a:latin typeface="Arial" panose="020B0604020202020204" pitchFamily="34" charset="0"/>
                </a:rPr>
                <a:t>S</a:t>
              </a:r>
              <a:endParaRPr lang="en-CA" altLang="en-US" sz="1800" i="1" baseline="-25000">
                <a:latin typeface="Arial" panose="020B0604020202020204" pitchFamily="34" charset="0"/>
              </a:endParaRPr>
            </a:p>
          </p:txBody>
        </p:sp>
        <p:sp>
          <p:nvSpPr>
            <p:cNvPr id="27697" name="Line 44"/>
            <p:cNvSpPr>
              <a:spLocks noChangeShapeType="1"/>
            </p:cNvSpPr>
            <p:nvPr/>
          </p:nvSpPr>
          <p:spPr bwMode="auto">
            <a:xfrm flipH="1">
              <a:off x="1973" y="2750"/>
              <a:ext cx="3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8" name="Line 45"/>
            <p:cNvSpPr>
              <a:spLocks noChangeShapeType="1"/>
            </p:cNvSpPr>
            <p:nvPr/>
          </p:nvSpPr>
          <p:spPr bwMode="auto">
            <a:xfrm flipH="1">
              <a:off x="703" y="2750"/>
              <a:ext cx="3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4782" name="Text Box 46"/>
          <p:cNvSpPr txBox="1">
            <a:spLocks noChangeArrowheads="1"/>
          </p:cNvSpPr>
          <p:nvPr/>
        </p:nvSpPr>
        <p:spPr bwMode="auto">
          <a:xfrm>
            <a:off x="2339975" y="3429000"/>
            <a:ext cx="4537075" cy="11684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CA" altLang="en-US" b="1"/>
              <a:t>NOTE:</a:t>
            </a:r>
            <a:r>
              <a:rPr lang="en-CA" altLang="en-US"/>
              <a:t> 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CA" altLang="en-US"/>
              <a:t>From the truth table, it can be seen that </a:t>
            </a:r>
            <a:r>
              <a:rPr lang="en-CA" altLang="en-US" i="1"/>
              <a:t>S</a:t>
            </a:r>
            <a:r>
              <a:rPr lang="en-CA" altLang="en-US"/>
              <a:t> = </a:t>
            </a:r>
            <a:r>
              <a:rPr lang="en-CA" altLang="en-US" i="1"/>
              <a:t>A</a:t>
            </a:r>
            <a:r>
              <a:rPr lang="en-CA" altLang="en-US"/>
              <a:t> </a:t>
            </a:r>
            <a:r>
              <a:rPr lang="en-CA" altLang="en-US">
                <a:sym typeface="Symbol" panose="05050102010706020507" pitchFamily="18" charset="2"/>
              </a:rPr>
              <a:t> </a:t>
            </a:r>
            <a:r>
              <a:rPr lang="en-CA" altLang="en-US" i="1">
                <a:sym typeface="Symbol" panose="05050102010706020507" pitchFamily="18" charset="2"/>
              </a:rPr>
              <a:t>B</a:t>
            </a:r>
            <a:r>
              <a:rPr lang="en-CA" altLang="en-US">
                <a:sym typeface="Symbol" panose="05050102010706020507" pitchFamily="18" charset="2"/>
              </a:rPr>
              <a:t> and </a:t>
            </a:r>
            <a:r>
              <a:rPr lang="en-CA" altLang="en-US" i="1">
                <a:sym typeface="Symbol" panose="05050102010706020507" pitchFamily="18" charset="2"/>
              </a:rPr>
              <a:t>C</a:t>
            </a:r>
            <a:r>
              <a:rPr lang="en-CA" altLang="en-US">
                <a:sym typeface="Symbol" panose="05050102010706020507" pitchFamily="18" charset="2"/>
              </a:rPr>
              <a:t> = </a:t>
            </a:r>
            <a:r>
              <a:rPr lang="en-CA" altLang="en-US" i="1">
                <a:sym typeface="Symbol" panose="05050102010706020507" pitchFamily="18" charset="2"/>
              </a:rPr>
              <a:t>AB</a:t>
            </a:r>
          </a:p>
        </p:txBody>
      </p:sp>
      <p:sp>
        <p:nvSpPr>
          <p:cNvPr id="27688" name="TextBox 18"/>
          <p:cNvSpPr txBox="1">
            <a:spLocks noChangeArrowheads="1"/>
          </p:cNvSpPr>
          <p:nvPr/>
        </p:nvSpPr>
        <p:spPr bwMode="auto">
          <a:xfrm>
            <a:off x="2000250" y="5000625"/>
            <a:ext cx="4357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Design full adder from half adders and in other variant directly.</a:t>
            </a:r>
          </a:p>
        </p:txBody>
      </p:sp>
    </p:spTree>
    <p:extLst>
      <p:ext uri="{BB962C8B-B14F-4D97-AF65-F5344CB8AC3E}">
        <p14:creationId xmlns:p14="http://schemas.microsoft.com/office/powerpoint/2010/main" val="214225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82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mtClean="0"/>
              <a:t>Implementations of the Half Adder</a:t>
            </a:r>
          </a:p>
        </p:txBody>
      </p:sp>
      <p:sp>
        <p:nvSpPr>
          <p:cNvPr id="28678" name="Text Box 45"/>
          <p:cNvSpPr txBox="1">
            <a:spLocks noChangeArrowheads="1"/>
          </p:cNvSpPr>
          <p:nvPr/>
        </p:nvSpPr>
        <p:spPr bwMode="auto">
          <a:xfrm>
            <a:off x="1116013" y="3856038"/>
            <a:ext cx="27543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b="1"/>
              <a:t>Implementation 1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i="1"/>
              <a:t>S</a:t>
            </a:r>
            <a:r>
              <a:rPr lang="en-CA" altLang="en-US"/>
              <a:t> = </a:t>
            </a:r>
            <a:r>
              <a:rPr lang="en-CA" altLang="en-US" i="1"/>
              <a:t>AB</a:t>
            </a:r>
            <a:r>
              <a:rPr lang="en-CA" altLang="en-US"/>
              <a:t>’ + </a:t>
            </a:r>
            <a:r>
              <a:rPr lang="en-CA" altLang="en-US" i="1"/>
              <a:t>A</a:t>
            </a:r>
            <a:r>
              <a:rPr lang="en-CA" altLang="en-US"/>
              <a:t>’</a:t>
            </a:r>
            <a:r>
              <a:rPr lang="en-CA" altLang="en-US" i="1"/>
              <a:t>B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i="1"/>
              <a:t>C </a:t>
            </a:r>
            <a:r>
              <a:rPr lang="en-CA" altLang="en-US"/>
              <a:t>= </a:t>
            </a:r>
            <a:r>
              <a:rPr lang="en-CA" altLang="en-US" i="1"/>
              <a:t>AB</a:t>
            </a:r>
          </a:p>
        </p:txBody>
      </p:sp>
      <p:sp>
        <p:nvSpPr>
          <p:cNvPr id="28679" name="Text Box 46"/>
          <p:cNvSpPr txBox="1">
            <a:spLocks noChangeArrowheads="1"/>
          </p:cNvSpPr>
          <p:nvPr/>
        </p:nvSpPr>
        <p:spPr bwMode="auto">
          <a:xfrm>
            <a:off x="5364163" y="3856038"/>
            <a:ext cx="27543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b="1"/>
              <a:t>Implementation 2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i="1"/>
              <a:t>S</a:t>
            </a:r>
            <a:r>
              <a:rPr lang="en-CA" altLang="en-US"/>
              <a:t> = </a:t>
            </a:r>
            <a:r>
              <a:rPr lang="en-CA" altLang="en-US" i="1"/>
              <a:t>A</a:t>
            </a:r>
            <a:r>
              <a:rPr lang="en-CA" altLang="en-US"/>
              <a:t> </a:t>
            </a:r>
            <a:r>
              <a:rPr lang="en-CA" altLang="en-US">
                <a:sym typeface="Symbol" panose="05050102010706020507" pitchFamily="18" charset="2"/>
              </a:rPr>
              <a:t> </a:t>
            </a:r>
            <a:r>
              <a:rPr lang="en-CA" altLang="en-US" i="1">
                <a:sym typeface="Symbol" panose="05050102010706020507" pitchFamily="18" charset="2"/>
              </a:rPr>
              <a:t>B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i="1">
                <a:sym typeface="Symbol" panose="05050102010706020507" pitchFamily="18" charset="2"/>
              </a:rPr>
              <a:t>C </a:t>
            </a:r>
            <a:r>
              <a:rPr lang="en-CA" altLang="en-US">
                <a:sym typeface="Symbol" panose="05050102010706020507" pitchFamily="18" charset="2"/>
              </a:rPr>
              <a:t>=</a:t>
            </a:r>
            <a:r>
              <a:rPr lang="en-CA" altLang="en-US" i="1">
                <a:sym typeface="Symbol" panose="05050102010706020507" pitchFamily="18" charset="2"/>
              </a:rPr>
              <a:t> AB</a:t>
            </a:r>
          </a:p>
        </p:txBody>
      </p:sp>
      <p:grpSp>
        <p:nvGrpSpPr>
          <p:cNvPr id="28680" name="Group 47"/>
          <p:cNvGrpSpPr>
            <a:grpSpLocks/>
          </p:cNvGrpSpPr>
          <p:nvPr/>
        </p:nvGrpSpPr>
        <p:grpSpPr bwMode="auto">
          <a:xfrm>
            <a:off x="684213" y="1196975"/>
            <a:ext cx="3600450" cy="2376488"/>
            <a:chOff x="703" y="1752"/>
            <a:chExt cx="2268" cy="1497"/>
          </a:xfrm>
        </p:grpSpPr>
        <p:grpSp>
          <p:nvGrpSpPr>
            <p:cNvPr id="28708" name="Group 48"/>
            <p:cNvGrpSpPr>
              <a:grpSpLocks noChangeAspect="1"/>
            </p:cNvGrpSpPr>
            <p:nvPr/>
          </p:nvGrpSpPr>
          <p:grpSpPr bwMode="auto">
            <a:xfrm>
              <a:off x="1338" y="1979"/>
              <a:ext cx="250" cy="227"/>
              <a:chOff x="1655" y="2115"/>
              <a:chExt cx="499" cy="453"/>
            </a:xfrm>
          </p:grpSpPr>
          <p:sp>
            <p:nvSpPr>
              <p:cNvPr id="28750" name="Arc 49"/>
              <p:cNvSpPr>
                <a:spLocks noChangeAspect="1"/>
              </p:cNvSpPr>
              <p:nvPr/>
            </p:nvSpPr>
            <p:spPr bwMode="auto">
              <a:xfrm>
                <a:off x="1927" y="2115"/>
                <a:ext cx="227" cy="2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1" name="Arc 50"/>
              <p:cNvSpPr>
                <a:spLocks noChangeAspect="1"/>
              </p:cNvSpPr>
              <p:nvPr/>
            </p:nvSpPr>
            <p:spPr bwMode="auto">
              <a:xfrm rot="10800000" flipH="1">
                <a:off x="1927" y="2341"/>
                <a:ext cx="226" cy="2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2" name="Line 51"/>
              <p:cNvSpPr>
                <a:spLocks noChangeAspect="1" noChangeShapeType="1"/>
              </p:cNvSpPr>
              <p:nvPr/>
            </p:nvSpPr>
            <p:spPr bwMode="auto">
              <a:xfrm flipH="1">
                <a:off x="1655" y="211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3" name="Line 52"/>
              <p:cNvSpPr>
                <a:spLocks noChangeAspect="1" noChangeShapeType="1"/>
              </p:cNvSpPr>
              <p:nvPr/>
            </p:nvSpPr>
            <p:spPr bwMode="auto">
              <a:xfrm flipH="1">
                <a:off x="1655" y="2568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4" name="Line 53"/>
              <p:cNvSpPr>
                <a:spLocks noChangeAspect="1" noChangeShapeType="1"/>
              </p:cNvSpPr>
              <p:nvPr/>
            </p:nvSpPr>
            <p:spPr bwMode="auto">
              <a:xfrm>
                <a:off x="1655" y="2115"/>
                <a:ext cx="0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09" name="Group 54"/>
            <p:cNvGrpSpPr>
              <a:grpSpLocks noChangeAspect="1"/>
            </p:cNvGrpSpPr>
            <p:nvPr/>
          </p:nvGrpSpPr>
          <p:grpSpPr bwMode="auto">
            <a:xfrm>
              <a:off x="2109" y="2160"/>
              <a:ext cx="250" cy="227"/>
              <a:chOff x="4150" y="2568"/>
              <a:chExt cx="499" cy="454"/>
            </a:xfrm>
          </p:grpSpPr>
          <p:sp>
            <p:nvSpPr>
              <p:cNvPr id="28746" name="Arc 55"/>
              <p:cNvSpPr>
                <a:spLocks noChangeAspect="1"/>
              </p:cNvSpPr>
              <p:nvPr/>
            </p:nvSpPr>
            <p:spPr bwMode="auto">
              <a:xfrm rot="10800000" flipH="1">
                <a:off x="4195" y="2795"/>
                <a:ext cx="453" cy="2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7" name="Arc 56"/>
              <p:cNvSpPr>
                <a:spLocks noChangeAspect="1"/>
              </p:cNvSpPr>
              <p:nvPr/>
            </p:nvSpPr>
            <p:spPr bwMode="auto">
              <a:xfrm>
                <a:off x="4195" y="2568"/>
                <a:ext cx="454" cy="2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8" name="Arc 57"/>
              <p:cNvSpPr>
                <a:spLocks noChangeAspect="1"/>
              </p:cNvSpPr>
              <p:nvPr/>
            </p:nvSpPr>
            <p:spPr bwMode="auto">
              <a:xfrm>
                <a:off x="4150" y="2568"/>
                <a:ext cx="136" cy="2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9" name="Arc 58"/>
              <p:cNvSpPr>
                <a:spLocks noChangeAspect="1"/>
              </p:cNvSpPr>
              <p:nvPr/>
            </p:nvSpPr>
            <p:spPr bwMode="auto">
              <a:xfrm rot="10800000" flipH="1">
                <a:off x="4150" y="2795"/>
                <a:ext cx="136" cy="2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10" name="Group 59"/>
            <p:cNvGrpSpPr>
              <a:grpSpLocks noChangeAspect="1"/>
            </p:cNvGrpSpPr>
            <p:nvPr/>
          </p:nvGrpSpPr>
          <p:grpSpPr bwMode="auto">
            <a:xfrm>
              <a:off x="1338" y="2387"/>
              <a:ext cx="250" cy="227"/>
              <a:chOff x="1655" y="2115"/>
              <a:chExt cx="499" cy="453"/>
            </a:xfrm>
          </p:grpSpPr>
          <p:sp>
            <p:nvSpPr>
              <p:cNvPr id="28741" name="Arc 60"/>
              <p:cNvSpPr>
                <a:spLocks noChangeAspect="1"/>
              </p:cNvSpPr>
              <p:nvPr/>
            </p:nvSpPr>
            <p:spPr bwMode="auto">
              <a:xfrm>
                <a:off x="1927" y="2115"/>
                <a:ext cx="227" cy="2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2" name="Arc 61"/>
              <p:cNvSpPr>
                <a:spLocks noChangeAspect="1"/>
              </p:cNvSpPr>
              <p:nvPr/>
            </p:nvSpPr>
            <p:spPr bwMode="auto">
              <a:xfrm rot="10800000" flipH="1">
                <a:off x="1927" y="2341"/>
                <a:ext cx="226" cy="2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3" name="Line 62"/>
              <p:cNvSpPr>
                <a:spLocks noChangeAspect="1" noChangeShapeType="1"/>
              </p:cNvSpPr>
              <p:nvPr/>
            </p:nvSpPr>
            <p:spPr bwMode="auto">
              <a:xfrm flipH="1">
                <a:off x="1655" y="211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4" name="Line 63"/>
              <p:cNvSpPr>
                <a:spLocks noChangeAspect="1" noChangeShapeType="1"/>
              </p:cNvSpPr>
              <p:nvPr/>
            </p:nvSpPr>
            <p:spPr bwMode="auto">
              <a:xfrm flipH="1">
                <a:off x="1655" y="2568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5" name="Line 64"/>
              <p:cNvSpPr>
                <a:spLocks noChangeAspect="1" noChangeShapeType="1"/>
              </p:cNvSpPr>
              <p:nvPr/>
            </p:nvSpPr>
            <p:spPr bwMode="auto">
              <a:xfrm>
                <a:off x="1655" y="2115"/>
                <a:ext cx="0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11" name="Line 65"/>
            <p:cNvSpPr>
              <a:spLocks noChangeShapeType="1"/>
            </p:cNvSpPr>
            <p:nvPr/>
          </p:nvSpPr>
          <p:spPr bwMode="auto">
            <a:xfrm>
              <a:off x="1066" y="202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2" name="Line 66"/>
            <p:cNvSpPr>
              <a:spLocks noChangeShapeType="1"/>
            </p:cNvSpPr>
            <p:nvPr/>
          </p:nvSpPr>
          <p:spPr bwMode="auto">
            <a:xfrm>
              <a:off x="1066" y="2160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Line 67"/>
            <p:cNvSpPr>
              <a:spLocks noChangeShapeType="1"/>
            </p:cNvSpPr>
            <p:nvPr/>
          </p:nvSpPr>
          <p:spPr bwMode="auto">
            <a:xfrm>
              <a:off x="1066" y="2432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Line 68"/>
            <p:cNvSpPr>
              <a:spLocks noChangeShapeType="1"/>
            </p:cNvSpPr>
            <p:nvPr/>
          </p:nvSpPr>
          <p:spPr bwMode="auto">
            <a:xfrm>
              <a:off x="1066" y="2568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Line 69"/>
            <p:cNvSpPr>
              <a:spLocks noChangeShapeType="1"/>
            </p:cNvSpPr>
            <p:nvPr/>
          </p:nvSpPr>
          <p:spPr bwMode="auto">
            <a:xfrm>
              <a:off x="1610" y="2069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Line 70"/>
            <p:cNvSpPr>
              <a:spLocks noChangeShapeType="1"/>
            </p:cNvSpPr>
            <p:nvPr/>
          </p:nvSpPr>
          <p:spPr bwMode="auto">
            <a:xfrm>
              <a:off x="1610" y="2478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Line 71"/>
            <p:cNvSpPr>
              <a:spLocks noChangeShapeType="1"/>
            </p:cNvSpPr>
            <p:nvPr/>
          </p:nvSpPr>
          <p:spPr bwMode="auto">
            <a:xfrm>
              <a:off x="1882" y="220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Line 72"/>
            <p:cNvSpPr>
              <a:spLocks noChangeShapeType="1"/>
            </p:cNvSpPr>
            <p:nvPr/>
          </p:nvSpPr>
          <p:spPr bwMode="auto">
            <a:xfrm>
              <a:off x="1882" y="2341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Line 73"/>
            <p:cNvSpPr>
              <a:spLocks noChangeShapeType="1"/>
            </p:cNvSpPr>
            <p:nvPr/>
          </p:nvSpPr>
          <p:spPr bwMode="auto">
            <a:xfrm>
              <a:off x="1882" y="2341"/>
              <a:ext cx="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Line 74"/>
            <p:cNvSpPr>
              <a:spLocks noChangeShapeType="1"/>
            </p:cNvSpPr>
            <p:nvPr/>
          </p:nvSpPr>
          <p:spPr bwMode="auto">
            <a:xfrm>
              <a:off x="1882" y="206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Line 75"/>
            <p:cNvSpPr>
              <a:spLocks noChangeShapeType="1"/>
            </p:cNvSpPr>
            <p:nvPr/>
          </p:nvSpPr>
          <p:spPr bwMode="auto">
            <a:xfrm>
              <a:off x="2381" y="2251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722" name="Group 76"/>
            <p:cNvGrpSpPr>
              <a:grpSpLocks noChangeAspect="1"/>
            </p:cNvGrpSpPr>
            <p:nvPr/>
          </p:nvGrpSpPr>
          <p:grpSpPr bwMode="auto">
            <a:xfrm>
              <a:off x="1338" y="2795"/>
              <a:ext cx="250" cy="227"/>
              <a:chOff x="1655" y="2115"/>
              <a:chExt cx="499" cy="453"/>
            </a:xfrm>
          </p:grpSpPr>
          <p:sp>
            <p:nvSpPr>
              <p:cNvPr id="28736" name="Arc 77"/>
              <p:cNvSpPr>
                <a:spLocks noChangeAspect="1"/>
              </p:cNvSpPr>
              <p:nvPr/>
            </p:nvSpPr>
            <p:spPr bwMode="auto">
              <a:xfrm>
                <a:off x="1927" y="2115"/>
                <a:ext cx="227" cy="2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7" name="Arc 78"/>
              <p:cNvSpPr>
                <a:spLocks noChangeAspect="1"/>
              </p:cNvSpPr>
              <p:nvPr/>
            </p:nvSpPr>
            <p:spPr bwMode="auto">
              <a:xfrm rot="10800000" flipH="1">
                <a:off x="1927" y="2341"/>
                <a:ext cx="226" cy="2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8" name="Line 79"/>
              <p:cNvSpPr>
                <a:spLocks noChangeAspect="1" noChangeShapeType="1"/>
              </p:cNvSpPr>
              <p:nvPr/>
            </p:nvSpPr>
            <p:spPr bwMode="auto">
              <a:xfrm flipH="1">
                <a:off x="1655" y="211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9" name="Line 80"/>
              <p:cNvSpPr>
                <a:spLocks noChangeAspect="1" noChangeShapeType="1"/>
              </p:cNvSpPr>
              <p:nvPr/>
            </p:nvSpPr>
            <p:spPr bwMode="auto">
              <a:xfrm flipH="1">
                <a:off x="1655" y="2568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0" name="Line 81"/>
              <p:cNvSpPr>
                <a:spLocks noChangeAspect="1" noChangeShapeType="1"/>
              </p:cNvSpPr>
              <p:nvPr/>
            </p:nvSpPr>
            <p:spPr bwMode="auto">
              <a:xfrm>
                <a:off x="1655" y="2115"/>
                <a:ext cx="0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23" name="Line 82"/>
            <p:cNvSpPr>
              <a:spLocks noChangeShapeType="1"/>
            </p:cNvSpPr>
            <p:nvPr/>
          </p:nvSpPr>
          <p:spPr bwMode="auto">
            <a:xfrm>
              <a:off x="1066" y="2840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4" name="Line 83"/>
            <p:cNvSpPr>
              <a:spLocks noChangeShapeType="1"/>
            </p:cNvSpPr>
            <p:nvPr/>
          </p:nvSpPr>
          <p:spPr bwMode="auto">
            <a:xfrm>
              <a:off x="1066" y="2976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5" name="Line 84"/>
            <p:cNvSpPr>
              <a:spLocks noChangeShapeType="1"/>
            </p:cNvSpPr>
            <p:nvPr/>
          </p:nvSpPr>
          <p:spPr bwMode="auto">
            <a:xfrm>
              <a:off x="1610" y="2886"/>
              <a:ext cx="10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6" name="Rectangle 85"/>
            <p:cNvSpPr>
              <a:spLocks noChangeArrowheads="1"/>
            </p:cNvSpPr>
            <p:nvPr/>
          </p:nvSpPr>
          <p:spPr bwMode="auto">
            <a:xfrm>
              <a:off x="703" y="1752"/>
              <a:ext cx="2268" cy="14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8727" name="Text Box 86"/>
            <p:cNvSpPr txBox="1">
              <a:spLocks noChangeArrowheads="1"/>
            </p:cNvSpPr>
            <p:nvPr/>
          </p:nvSpPr>
          <p:spPr bwMode="auto">
            <a:xfrm>
              <a:off x="884" y="1923"/>
              <a:ext cx="20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400" b="1" i="1"/>
                <a:t>A</a:t>
              </a:r>
            </a:p>
          </p:txBody>
        </p:sp>
        <p:sp>
          <p:nvSpPr>
            <p:cNvPr id="28728" name="Text Box 87"/>
            <p:cNvSpPr txBox="1">
              <a:spLocks noChangeArrowheads="1"/>
            </p:cNvSpPr>
            <p:nvPr/>
          </p:nvSpPr>
          <p:spPr bwMode="auto">
            <a:xfrm>
              <a:off x="884" y="2341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400" b="1" i="1"/>
                <a:t>A’</a:t>
              </a:r>
            </a:p>
          </p:txBody>
        </p:sp>
        <p:sp>
          <p:nvSpPr>
            <p:cNvPr id="28729" name="Text Box 88"/>
            <p:cNvSpPr txBox="1">
              <a:spLocks noChangeArrowheads="1"/>
            </p:cNvSpPr>
            <p:nvPr/>
          </p:nvSpPr>
          <p:spPr bwMode="auto">
            <a:xfrm>
              <a:off x="884" y="2739"/>
              <a:ext cx="20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400" b="1" i="1"/>
                <a:t>A</a:t>
              </a:r>
            </a:p>
          </p:txBody>
        </p:sp>
        <p:sp>
          <p:nvSpPr>
            <p:cNvPr id="28730" name="Text Box 89"/>
            <p:cNvSpPr txBox="1">
              <a:spLocks noChangeArrowheads="1"/>
            </p:cNvSpPr>
            <p:nvPr/>
          </p:nvSpPr>
          <p:spPr bwMode="auto">
            <a:xfrm>
              <a:off x="873" y="2069"/>
              <a:ext cx="23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400" b="1" i="1"/>
                <a:t>B’</a:t>
              </a:r>
            </a:p>
          </p:txBody>
        </p:sp>
        <p:sp>
          <p:nvSpPr>
            <p:cNvPr id="28731" name="Text Box 90"/>
            <p:cNvSpPr txBox="1">
              <a:spLocks noChangeArrowheads="1"/>
            </p:cNvSpPr>
            <p:nvPr/>
          </p:nvSpPr>
          <p:spPr bwMode="auto">
            <a:xfrm>
              <a:off x="884" y="2467"/>
              <a:ext cx="1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400" i="1"/>
                <a:t>B</a:t>
              </a:r>
            </a:p>
          </p:txBody>
        </p:sp>
        <p:sp>
          <p:nvSpPr>
            <p:cNvPr id="28732" name="Text Box 91"/>
            <p:cNvSpPr txBox="1">
              <a:spLocks noChangeArrowheads="1"/>
            </p:cNvSpPr>
            <p:nvPr/>
          </p:nvSpPr>
          <p:spPr bwMode="auto">
            <a:xfrm>
              <a:off x="884" y="2467"/>
              <a:ext cx="2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400" b="1" i="1"/>
                <a:t>B</a:t>
              </a:r>
            </a:p>
          </p:txBody>
        </p:sp>
        <p:sp>
          <p:nvSpPr>
            <p:cNvPr id="28733" name="Text Box 92"/>
            <p:cNvSpPr txBox="1">
              <a:spLocks noChangeArrowheads="1"/>
            </p:cNvSpPr>
            <p:nvPr/>
          </p:nvSpPr>
          <p:spPr bwMode="auto">
            <a:xfrm>
              <a:off x="884" y="2886"/>
              <a:ext cx="2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400" b="1" i="1"/>
                <a:t>B</a:t>
              </a:r>
            </a:p>
          </p:txBody>
        </p:sp>
        <p:sp>
          <p:nvSpPr>
            <p:cNvPr id="28734" name="Text Box 93"/>
            <p:cNvSpPr txBox="1">
              <a:spLocks noChangeArrowheads="1"/>
            </p:cNvSpPr>
            <p:nvPr/>
          </p:nvSpPr>
          <p:spPr bwMode="auto">
            <a:xfrm>
              <a:off x="2608" y="2160"/>
              <a:ext cx="1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400" b="1" i="1"/>
                <a:t>S</a:t>
              </a:r>
            </a:p>
          </p:txBody>
        </p:sp>
        <p:sp>
          <p:nvSpPr>
            <p:cNvPr id="28735" name="Text Box 94"/>
            <p:cNvSpPr txBox="1">
              <a:spLocks noChangeArrowheads="1"/>
            </p:cNvSpPr>
            <p:nvPr/>
          </p:nvSpPr>
          <p:spPr bwMode="auto">
            <a:xfrm>
              <a:off x="2608" y="2795"/>
              <a:ext cx="1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400" b="1" i="1"/>
                <a:t>C</a:t>
              </a:r>
            </a:p>
          </p:txBody>
        </p:sp>
      </p:grpSp>
      <p:grpSp>
        <p:nvGrpSpPr>
          <p:cNvPr id="28681" name="Group 95"/>
          <p:cNvGrpSpPr>
            <a:grpSpLocks/>
          </p:cNvGrpSpPr>
          <p:nvPr/>
        </p:nvGrpSpPr>
        <p:grpSpPr bwMode="auto">
          <a:xfrm>
            <a:off x="5508625" y="1196975"/>
            <a:ext cx="2413000" cy="1655763"/>
            <a:chOff x="3492" y="1933"/>
            <a:chExt cx="1520" cy="1043"/>
          </a:xfrm>
        </p:grpSpPr>
        <p:grpSp>
          <p:nvGrpSpPr>
            <p:cNvPr id="28682" name="Group 96"/>
            <p:cNvGrpSpPr>
              <a:grpSpLocks noChangeAspect="1"/>
            </p:cNvGrpSpPr>
            <p:nvPr/>
          </p:nvGrpSpPr>
          <p:grpSpPr bwMode="auto">
            <a:xfrm>
              <a:off x="4105" y="2160"/>
              <a:ext cx="295" cy="227"/>
              <a:chOff x="1247" y="2886"/>
              <a:chExt cx="590" cy="454"/>
            </a:xfrm>
          </p:grpSpPr>
          <p:sp>
            <p:nvSpPr>
              <p:cNvPr id="28702" name="Arc 97"/>
              <p:cNvSpPr>
                <a:spLocks noChangeAspect="1"/>
              </p:cNvSpPr>
              <p:nvPr/>
            </p:nvSpPr>
            <p:spPr bwMode="auto">
              <a:xfrm rot="10800000" flipH="1">
                <a:off x="1383" y="3113"/>
                <a:ext cx="453" cy="2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3" name="Arc 98"/>
              <p:cNvSpPr>
                <a:spLocks noChangeAspect="1"/>
              </p:cNvSpPr>
              <p:nvPr/>
            </p:nvSpPr>
            <p:spPr bwMode="auto">
              <a:xfrm>
                <a:off x="1383" y="2886"/>
                <a:ext cx="454" cy="2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4" name="Arc 99"/>
              <p:cNvSpPr>
                <a:spLocks noChangeAspect="1"/>
              </p:cNvSpPr>
              <p:nvPr/>
            </p:nvSpPr>
            <p:spPr bwMode="auto">
              <a:xfrm>
                <a:off x="1338" y="2886"/>
                <a:ext cx="136" cy="2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5" name="Arc 100"/>
              <p:cNvSpPr>
                <a:spLocks noChangeAspect="1"/>
              </p:cNvSpPr>
              <p:nvPr/>
            </p:nvSpPr>
            <p:spPr bwMode="auto">
              <a:xfrm rot="10800000" flipH="1">
                <a:off x="1338" y="3113"/>
                <a:ext cx="136" cy="2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6" name="Arc 101"/>
              <p:cNvSpPr>
                <a:spLocks noChangeAspect="1"/>
              </p:cNvSpPr>
              <p:nvPr/>
            </p:nvSpPr>
            <p:spPr bwMode="auto">
              <a:xfrm>
                <a:off x="1247" y="2886"/>
                <a:ext cx="136" cy="2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7" name="Arc 102"/>
              <p:cNvSpPr>
                <a:spLocks noChangeAspect="1"/>
              </p:cNvSpPr>
              <p:nvPr/>
            </p:nvSpPr>
            <p:spPr bwMode="auto">
              <a:xfrm rot="10800000" flipH="1">
                <a:off x="1247" y="3113"/>
                <a:ext cx="136" cy="2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683" name="Group 103"/>
            <p:cNvGrpSpPr>
              <a:grpSpLocks noChangeAspect="1"/>
            </p:cNvGrpSpPr>
            <p:nvPr/>
          </p:nvGrpSpPr>
          <p:grpSpPr bwMode="auto">
            <a:xfrm>
              <a:off x="4151" y="2523"/>
              <a:ext cx="250" cy="227"/>
              <a:chOff x="1655" y="2115"/>
              <a:chExt cx="499" cy="453"/>
            </a:xfrm>
          </p:grpSpPr>
          <p:sp>
            <p:nvSpPr>
              <p:cNvPr id="28697" name="Arc 104"/>
              <p:cNvSpPr>
                <a:spLocks noChangeAspect="1"/>
              </p:cNvSpPr>
              <p:nvPr/>
            </p:nvSpPr>
            <p:spPr bwMode="auto">
              <a:xfrm>
                <a:off x="1927" y="2115"/>
                <a:ext cx="227" cy="2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8" name="Arc 105"/>
              <p:cNvSpPr>
                <a:spLocks noChangeAspect="1"/>
              </p:cNvSpPr>
              <p:nvPr/>
            </p:nvSpPr>
            <p:spPr bwMode="auto">
              <a:xfrm rot="10800000" flipH="1">
                <a:off x="1927" y="2341"/>
                <a:ext cx="226" cy="2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9" name="Line 106"/>
              <p:cNvSpPr>
                <a:spLocks noChangeAspect="1" noChangeShapeType="1"/>
              </p:cNvSpPr>
              <p:nvPr/>
            </p:nvSpPr>
            <p:spPr bwMode="auto">
              <a:xfrm flipH="1">
                <a:off x="1655" y="211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0" name="Line 107"/>
              <p:cNvSpPr>
                <a:spLocks noChangeAspect="1" noChangeShapeType="1"/>
              </p:cNvSpPr>
              <p:nvPr/>
            </p:nvSpPr>
            <p:spPr bwMode="auto">
              <a:xfrm flipH="1">
                <a:off x="1655" y="2568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1" name="Line 108"/>
              <p:cNvSpPr>
                <a:spLocks noChangeAspect="1" noChangeShapeType="1"/>
              </p:cNvSpPr>
              <p:nvPr/>
            </p:nvSpPr>
            <p:spPr bwMode="auto">
              <a:xfrm>
                <a:off x="1655" y="2115"/>
                <a:ext cx="0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84" name="Line 109"/>
            <p:cNvSpPr>
              <a:spLocks noChangeShapeType="1"/>
            </p:cNvSpPr>
            <p:nvPr/>
          </p:nvSpPr>
          <p:spPr bwMode="auto">
            <a:xfrm>
              <a:off x="3879" y="220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Line 110"/>
            <p:cNvSpPr>
              <a:spLocks noChangeShapeType="1"/>
            </p:cNvSpPr>
            <p:nvPr/>
          </p:nvSpPr>
          <p:spPr bwMode="auto">
            <a:xfrm>
              <a:off x="3879" y="2341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Line 111"/>
            <p:cNvSpPr>
              <a:spLocks noChangeShapeType="1"/>
            </p:cNvSpPr>
            <p:nvPr/>
          </p:nvSpPr>
          <p:spPr bwMode="auto">
            <a:xfrm>
              <a:off x="3879" y="2568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Line 112"/>
            <p:cNvSpPr>
              <a:spLocks noChangeShapeType="1"/>
            </p:cNvSpPr>
            <p:nvPr/>
          </p:nvSpPr>
          <p:spPr bwMode="auto">
            <a:xfrm>
              <a:off x="3879" y="270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Line 113"/>
            <p:cNvSpPr>
              <a:spLocks noChangeShapeType="1"/>
            </p:cNvSpPr>
            <p:nvPr/>
          </p:nvSpPr>
          <p:spPr bwMode="auto">
            <a:xfrm>
              <a:off x="4423" y="2251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Line 114"/>
            <p:cNvSpPr>
              <a:spLocks noChangeShapeType="1"/>
            </p:cNvSpPr>
            <p:nvPr/>
          </p:nvSpPr>
          <p:spPr bwMode="auto">
            <a:xfrm>
              <a:off x="4423" y="261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Text Box 115"/>
            <p:cNvSpPr txBox="1">
              <a:spLocks noChangeArrowheads="1"/>
            </p:cNvSpPr>
            <p:nvPr/>
          </p:nvSpPr>
          <p:spPr bwMode="auto">
            <a:xfrm>
              <a:off x="4650" y="2160"/>
              <a:ext cx="1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400" b="1" i="1"/>
                <a:t>S</a:t>
              </a:r>
            </a:p>
          </p:txBody>
        </p:sp>
        <p:sp>
          <p:nvSpPr>
            <p:cNvPr id="28691" name="Text Box 116"/>
            <p:cNvSpPr txBox="1">
              <a:spLocks noChangeArrowheads="1"/>
            </p:cNvSpPr>
            <p:nvPr/>
          </p:nvSpPr>
          <p:spPr bwMode="auto">
            <a:xfrm>
              <a:off x="4650" y="2523"/>
              <a:ext cx="1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400" b="1" i="1"/>
                <a:t>C</a:t>
              </a:r>
            </a:p>
          </p:txBody>
        </p:sp>
        <p:sp>
          <p:nvSpPr>
            <p:cNvPr id="28692" name="Text Box 117"/>
            <p:cNvSpPr txBox="1">
              <a:spLocks noChangeArrowheads="1"/>
            </p:cNvSpPr>
            <p:nvPr/>
          </p:nvSpPr>
          <p:spPr bwMode="auto">
            <a:xfrm>
              <a:off x="3676" y="2115"/>
              <a:ext cx="20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400" b="1" i="1"/>
                <a:t>A</a:t>
              </a:r>
            </a:p>
          </p:txBody>
        </p:sp>
        <p:sp>
          <p:nvSpPr>
            <p:cNvPr id="28693" name="Text Box 118"/>
            <p:cNvSpPr txBox="1">
              <a:spLocks noChangeArrowheads="1"/>
            </p:cNvSpPr>
            <p:nvPr/>
          </p:nvSpPr>
          <p:spPr bwMode="auto">
            <a:xfrm>
              <a:off x="3678" y="2261"/>
              <a:ext cx="2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400" b="1" i="1"/>
                <a:t>B</a:t>
              </a:r>
            </a:p>
          </p:txBody>
        </p:sp>
        <p:sp>
          <p:nvSpPr>
            <p:cNvPr id="28694" name="Text Box 119"/>
            <p:cNvSpPr txBox="1">
              <a:spLocks noChangeArrowheads="1"/>
            </p:cNvSpPr>
            <p:nvPr/>
          </p:nvSpPr>
          <p:spPr bwMode="auto">
            <a:xfrm>
              <a:off x="3676" y="2477"/>
              <a:ext cx="20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400" b="1" i="1"/>
                <a:t>A</a:t>
              </a:r>
            </a:p>
          </p:txBody>
        </p:sp>
        <p:sp>
          <p:nvSpPr>
            <p:cNvPr id="28695" name="Text Box 120"/>
            <p:cNvSpPr txBox="1">
              <a:spLocks noChangeArrowheads="1"/>
            </p:cNvSpPr>
            <p:nvPr/>
          </p:nvSpPr>
          <p:spPr bwMode="auto">
            <a:xfrm>
              <a:off x="3678" y="2614"/>
              <a:ext cx="2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400" b="1" i="1"/>
                <a:t>B</a:t>
              </a:r>
            </a:p>
          </p:txBody>
        </p:sp>
        <p:sp>
          <p:nvSpPr>
            <p:cNvPr id="28696" name="Rectangle 121"/>
            <p:cNvSpPr>
              <a:spLocks noChangeArrowheads="1"/>
            </p:cNvSpPr>
            <p:nvPr/>
          </p:nvSpPr>
          <p:spPr bwMode="auto">
            <a:xfrm>
              <a:off x="3492" y="1933"/>
              <a:ext cx="1520" cy="10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52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Maxterms</a:t>
            </a:r>
          </a:p>
        </p:txBody>
      </p:sp>
      <p:pic>
        <p:nvPicPr>
          <p:cNvPr id="192515" name="Picture 3" descr="13"/>
          <p:cNvPicPr>
            <a:picLocks noChangeAspect="1" noChangeArrowheads="1"/>
          </p:cNvPicPr>
          <p:nvPr/>
        </p:nvPicPr>
        <p:blipFill>
          <a:blip r:embed="rId3"/>
          <a:srcRect b="11429"/>
          <a:stretch>
            <a:fillRect/>
          </a:stretch>
        </p:blipFill>
        <p:spPr bwMode="auto">
          <a:xfrm>
            <a:off x="0" y="1066800"/>
            <a:ext cx="9144000" cy="4868863"/>
          </a:xfrm>
          <a:prstGeom prst="rect">
            <a:avLst/>
          </a:prstGeom>
          <a:noFill/>
        </p:spPr>
      </p:pic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1447800" y="6019800"/>
            <a:ext cx="1985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Symbol" pitchFamily="18" charset="2"/>
              </a:rPr>
              <a:t>P (0,1,2,4)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6F7A-511C-4648-B2F5-555E2F5549C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mtClean="0"/>
              <a:t>The Full Adder</a:t>
            </a:r>
          </a:p>
        </p:txBody>
      </p:sp>
      <p:graphicFrame>
        <p:nvGraphicFramePr>
          <p:cNvPr id="246871" name="Group 87"/>
          <p:cNvGraphicFramePr>
            <a:graphicFrameLocks noGrp="1"/>
          </p:cNvGraphicFramePr>
          <p:nvPr>
            <p:ph idx="1"/>
          </p:nvPr>
        </p:nvGraphicFramePr>
        <p:xfrm>
          <a:off x="4787900" y="1341438"/>
          <a:ext cx="3259138" cy="3292479"/>
        </p:xfrm>
        <a:graphic>
          <a:graphicData uri="http://schemas.openxmlformats.org/drawingml/2006/table">
            <a:tbl>
              <a:tblPr/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9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r>
                        <a:rPr kumimoji="0" lang="en-CA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  <a:r>
                        <a:rPr kumimoji="0" lang="en-CA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  <a:r>
                        <a:rPr kumimoji="0" lang="en-CA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  <a:r>
                        <a:rPr kumimoji="0" lang="en-CA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  <a:r>
                        <a:rPr kumimoji="0" lang="en-CA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  <a:r>
                        <a:rPr kumimoji="0" lang="en-CA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9764" name="Text Box 65"/>
          <p:cNvSpPr txBox="1">
            <a:spLocks noChangeArrowheads="1"/>
          </p:cNvSpPr>
          <p:nvPr/>
        </p:nvSpPr>
        <p:spPr bwMode="auto">
          <a:xfrm>
            <a:off x="2247900" y="19367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9765" name="Group 66"/>
          <p:cNvGrpSpPr>
            <a:grpSpLocks/>
          </p:cNvGrpSpPr>
          <p:nvPr/>
        </p:nvGrpSpPr>
        <p:grpSpPr bwMode="auto">
          <a:xfrm>
            <a:off x="611188" y="1196975"/>
            <a:ext cx="3406775" cy="3240088"/>
            <a:chOff x="385" y="1434"/>
            <a:chExt cx="2146" cy="2041"/>
          </a:xfrm>
        </p:grpSpPr>
        <p:sp>
          <p:nvSpPr>
            <p:cNvPr id="29766" name="Rectangle 67"/>
            <p:cNvSpPr>
              <a:spLocks noChangeArrowheads="1"/>
            </p:cNvSpPr>
            <p:nvPr/>
          </p:nvSpPr>
          <p:spPr bwMode="auto">
            <a:xfrm>
              <a:off x="1042" y="1978"/>
              <a:ext cx="908" cy="952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67" name="Line 68"/>
            <p:cNvSpPr>
              <a:spLocks noChangeShapeType="1"/>
            </p:cNvSpPr>
            <p:nvPr/>
          </p:nvSpPr>
          <p:spPr bwMode="auto">
            <a:xfrm>
              <a:off x="1746" y="1660"/>
              <a:ext cx="0" cy="3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8" name="Line 69"/>
            <p:cNvSpPr>
              <a:spLocks noChangeShapeType="1"/>
            </p:cNvSpPr>
            <p:nvPr/>
          </p:nvSpPr>
          <p:spPr bwMode="auto">
            <a:xfrm>
              <a:off x="1269" y="1660"/>
              <a:ext cx="0" cy="3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9" name="Line 70"/>
            <p:cNvSpPr>
              <a:spLocks noChangeShapeType="1"/>
            </p:cNvSpPr>
            <p:nvPr/>
          </p:nvSpPr>
          <p:spPr bwMode="auto">
            <a:xfrm>
              <a:off x="1496" y="2930"/>
              <a:ext cx="0" cy="3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0" name="Line 71"/>
            <p:cNvSpPr>
              <a:spLocks noChangeShapeType="1"/>
            </p:cNvSpPr>
            <p:nvPr/>
          </p:nvSpPr>
          <p:spPr bwMode="auto">
            <a:xfrm flipH="1">
              <a:off x="680" y="2432"/>
              <a:ext cx="3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1" name="Line 72"/>
            <p:cNvSpPr>
              <a:spLocks noChangeShapeType="1"/>
            </p:cNvSpPr>
            <p:nvPr/>
          </p:nvSpPr>
          <p:spPr bwMode="auto">
            <a:xfrm flipH="1">
              <a:off x="1950" y="2432"/>
              <a:ext cx="3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2" name="Text Box 73"/>
            <p:cNvSpPr txBox="1">
              <a:spLocks noChangeArrowheads="1"/>
            </p:cNvSpPr>
            <p:nvPr/>
          </p:nvSpPr>
          <p:spPr bwMode="auto">
            <a:xfrm>
              <a:off x="1081" y="2221"/>
              <a:ext cx="8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CA" altLang="en-US" sz="1800" b="1">
                  <a:latin typeface="Arial" panose="020B0604020202020204" pitchFamily="34" charset="0"/>
                </a:rPr>
                <a:t>Full Adder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CA" altLang="en-US" sz="1800" b="1">
                  <a:latin typeface="Arial" panose="020B0604020202020204" pitchFamily="34" charset="0"/>
                </a:rPr>
                <a:t>(FA)</a:t>
              </a:r>
            </a:p>
          </p:txBody>
        </p:sp>
        <p:sp>
          <p:nvSpPr>
            <p:cNvPr id="29773" name="Rectangle 74"/>
            <p:cNvSpPr>
              <a:spLocks noChangeArrowheads="1"/>
            </p:cNvSpPr>
            <p:nvPr/>
          </p:nvSpPr>
          <p:spPr bwMode="auto">
            <a:xfrm>
              <a:off x="1610" y="1434"/>
              <a:ext cx="2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CA" altLang="en-US" sz="1800" i="1">
                  <a:latin typeface="Arial" panose="020B0604020202020204" pitchFamily="34" charset="0"/>
                </a:rPr>
                <a:t>B</a:t>
              </a:r>
              <a:r>
                <a:rPr lang="en-CA" altLang="en-US" sz="1800" i="1" baseline="-25000">
                  <a:latin typeface="Arial" panose="020B0604020202020204" pitchFamily="34" charset="0"/>
                </a:rPr>
                <a:t>i</a:t>
              </a:r>
            </a:p>
          </p:txBody>
        </p:sp>
        <p:sp>
          <p:nvSpPr>
            <p:cNvPr id="29774" name="Rectangle 75"/>
            <p:cNvSpPr>
              <a:spLocks noChangeArrowheads="1"/>
            </p:cNvSpPr>
            <p:nvPr/>
          </p:nvSpPr>
          <p:spPr bwMode="auto">
            <a:xfrm>
              <a:off x="1156" y="1434"/>
              <a:ext cx="2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CA" altLang="en-US" sz="1800" i="1">
                  <a:latin typeface="Arial" panose="020B0604020202020204" pitchFamily="34" charset="0"/>
                </a:rPr>
                <a:t>A</a:t>
              </a:r>
              <a:r>
                <a:rPr lang="en-CA" altLang="en-US" sz="1800" i="1" baseline="-25000">
                  <a:latin typeface="Arial" panose="020B0604020202020204" pitchFamily="34" charset="0"/>
                </a:rPr>
                <a:t>i</a:t>
              </a:r>
            </a:p>
          </p:txBody>
        </p:sp>
        <p:sp>
          <p:nvSpPr>
            <p:cNvPr id="29775" name="Rectangle 76"/>
            <p:cNvSpPr>
              <a:spLocks noChangeArrowheads="1"/>
            </p:cNvSpPr>
            <p:nvPr/>
          </p:nvSpPr>
          <p:spPr bwMode="auto">
            <a:xfrm>
              <a:off x="2290" y="2295"/>
              <a:ext cx="24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CA" altLang="en-US" sz="1800" i="1">
                  <a:latin typeface="Arial" panose="020B0604020202020204" pitchFamily="34" charset="0"/>
                </a:rPr>
                <a:t>C</a:t>
              </a:r>
              <a:r>
                <a:rPr lang="en-CA" altLang="en-US" sz="1800" i="1" baseline="-25000">
                  <a:latin typeface="Arial" panose="020B0604020202020204" pitchFamily="34" charset="0"/>
                </a:rPr>
                <a:t>i</a:t>
              </a:r>
            </a:p>
          </p:txBody>
        </p:sp>
        <p:sp>
          <p:nvSpPr>
            <p:cNvPr id="29776" name="Rectangle 77"/>
            <p:cNvSpPr>
              <a:spLocks noChangeArrowheads="1"/>
            </p:cNvSpPr>
            <p:nvPr/>
          </p:nvSpPr>
          <p:spPr bwMode="auto">
            <a:xfrm>
              <a:off x="385" y="2295"/>
              <a:ext cx="3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CA" altLang="en-US" sz="1800" i="1">
                  <a:latin typeface="Arial" panose="020B0604020202020204" pitchFamily="34" charset="0"/>
                </a:rPr>
                <a:t>C</a:t>
              </a:r>
              <a:r>
                <a:rPr lang="en-CA" altLang="en-US" sz="1800" i="1" baseline="-25000">
                  <a:latin typeface="Arial" panose="020B0604020202020204" pitchFamily="34" charset="0"/>
                </a:rPr>
                <a:t>i</a:t>
              </a:r>
              <a:r>
                <a:rPr lang="en-CA" altLang="en-US" sz="1800" baseline="-25000">
                  <a:latin typeface="Arial" panose="020B0604020202020204" pitchFamily="34" charset="0"/>
                </a:rPr>
                <a:t>+1</a:t>
              </a:r>
              <a:endParaRPr lang="en-CA" altLang="en-US" sz="1800" i="1" baseline="-25000">
                <a:latin typeface="Arial" panose="020B0604020202020204" pitchFamily="34" charset="0"/>
              </a:endParaRPr>
            </a:p>
          </p:txBody>
        </p:sp>
        <p:sp>
          <p:nvSpPr>
            <p:cNvPr id="29777" name="Rectangle 78"/>
            <p:cNvSpPr>
              <a:spLocks noChangeArrowheads="1"/>
            </p:cNvSpPr>
            <p:nvPr/>
          </p:nvSpPr>
          <p:spPr bwMode="auto">
            <a:xfrm>
              <a:off x="1383" y="3244"/>
              <a:ext cx="2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CA" altLang="en-US" sz="1800" i="1">
                  <a:latin typeface="Arial" panose="020B0604020202020204" pitchFamily="34" charset="0"/>
                </a:rPr>
                <a:t>S</a:t>
              </a:r>
              <a:r>
                <a:rPr lang="en-CA" altLang="en-US" sz="1800" i="1" baseline="-25000">
                  <a:latin typeface="Arial" panose="020B0604020202020204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11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mtClean="0"/>
              <a:t>The Full Adder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Recall that a full adder can be built as follows:</a:t>
            </a:r>
          </a:p>
        </p:txBody>
      </p:sp>
      <p:pic>
        <p:nvPicPr>
          <p:cNvPr id="307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5584825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941888"/>
            <a:ext cx="133191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4" name="Text Box 6"/>
          <p:cNvSpPr txBox="1">
            <a:spLocks noChangeArrowheads="1"/>
          </p:cNvSpPr>
          <p:nvPr/>
        </p:nvSpPr>
        <p:spPr bwMode="auto">
          <a:xfrm>
            <a:off x="6732588" y="2133600"/>
            <a:ext cx="1800225" cy="25400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b="1"/>
              <a:t>NOTE: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b="1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i="1"/>
              <a:t>A</a:t>
            </a:r>
            <a:r>
              <a:rPr lang="en-CA" altLang="en-US" i="1" baseline="-25000"/>
              <a:t>i	</a:t>
            </a:r>
            <a:r>
              <a:rPr lang="en-CA" altLang="en-US"/>
              <a:t>= </a:t>
            </a:r>
            <a:r>
              <a:rPr lang="en-CA" altLang="en-US" i="1"/>
              <a:t>A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i="1"/>
              <a:t>B</a:t>
            </a:r>
            <a:r>
              <a:rPr lang="en-CA" altLang="en-US" i="1" baseline="-25000"/>
              <a:t>i</a:t>
            </a:r>
            <a:r>
              <a:rPr lang="en-CA" altLang="en-US"/>
              <a:t>	= </a:t>
            </a:r>
            <a:r>
              <a:rPr lang="en-CA" altLang="en-US" i="1"/>
              <a:t>B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i="1"/>
              <a:t>C</a:t>
            </a:r>
            <a:r>
              <a:rPr lang="en-CA" altLang="en-US" i="1" baseline="-25000"/>
              <a:t>i</a:t>
            </a:r>
            <a:r>
              <a:rPr lang="en-CA" altLang="en-US"/>
              <a:t>	= </a:t>
            </a:r>
            <a:r>
              <a:rPr lang="en-CA" altLang="en-US" i="1"/>
              <a:t>C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i="1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i="1"/>
              <a:t>S</a:t>
            </a:r>
            <a:r>
              <a:rPr lang="en-CA" altLang="en-US" i="1" baseline="-25000"/>
              <a:t>i</a:t>
            </a:r>
            <a:r>
              <a:rPr lang="en-CA" altLang="en-US"/>
              <a:t>	= </a:t>
            </a:r>
            <a:r>
              <a:rPr lang="en-CA" altLang="en-US" i="1"/>
              <a:t>F</a:t>
            </a:r>
            <a:r>
              <a:rPr lang="en-CA" altLang="en-US" baseline="-25000"/>
              <a:t>1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i="1"/>
              <a:t>C</a:t>
            </a:r>
            <a:r>
              <a:rPr lang="en-CA" altLang="en-US" i="1" baseline="-25000"/>
              <a:t>i</a:t>
            </a:r>
            <a:r>
              <a:rPr lang="en-CA" altLang="en-US" baseline="-25000"/>
              <a:t>+1</a:t>
            </a:r>
            <a:r>
              <a:rPr lang="en-CA" altLang="en-US"/>
              <a:t>	= </a:t>
            </a:r>
            <a:r>
              <a:rPr lang="en-CA" altLang="en-US" i="1"/>
              <a:t>F</a:t>
            </a:r>
            <a:r>
              <a:rPr lang="en-CA" altLang="en-US" baseline="-25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5257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4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mtClean="0"/>
              <a:t>The Full Adder</a:t>
            </a:r>
          </a:p>
        </p:txBody>
      </p:sp>
      <p:graphicFrame>
        <p:nvGraphicFramePr>
          <p:cNvPr id="248932" name="Group 100"/>
          <p:cNvGraphicFramePr>
            <a:graphicFrameLocks noGrp="1"/>
          </p:cNvGraphicFramePr>
          <p:nvPr>
            <p:ph sz="half" idx="1"/>
          </p:nvPr>
        </p:nvGraphicFramePr>
        <p:xfrm>
          <a:off x="6156325" y="1954213"/>
          <a:ext cx="2663825" cy="2884488"/>
        </p:xfrm>
        <a:graphic>
          <a:graphicData uri="http://schemas.openxmlformats.org/drawingml/2006/table">
            <a:tbl>
              <a:tblPr/>
              <a:tblGrid>
                <a:gridCol w="503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r>
                        <a:rPr kumimoji="0" lang="en-CA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  <a:r>
                        <a:rPr kumimoji="0" lang="en-CA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  <a:r>
                        <a:rPr kumimoji="0" lang="en-CA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  <a:r>
                        <a:rPr kumimoji="0" lang="en-CA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  <a:r>
                        <a:rPr kumimoji="0" lang="en-CA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  <a:r>
                        <a:rPr kumimoji="0" lang="en-CA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1812" name="Group 66"/>
          <p:cNvGrpSpPr>
            <a:grpSpLocks/>
          </p:cNvGrpSpPr>
          <p:nvPr/>
        </p:nvGrpSpPr>
        <p:grpSpPr bwMode="auto">
          <a:xfrm>
            <a:off x="374650" y="2349500"/>
            <a:ext cx="5678488" cy="1519238"/>
            <a:chOff x="380" y="1706"/>
            <a:chExt cx="3300" cy="939"/>
          </a:xfrm>
        </p:grpSpPr>
        <p:sp>
          <p:nvSpPr>
            <p:cNvPr id="31814" name="Rectangle 67"/>
            <p:cNvSpPr>
              <a:spLocks noChangeAspect="1" noChangeArrowheads="1"/>
            </p:cNvSpPr>
            <p:nvPr/>
          </p:nvSpPr>
          <p:spPr bwMode="auto">
            <a:xfrm>
              <a:off x="2760" y="1706"/>
              <a:ext cx="546" cy="571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15" name="Line 68"/>
            <p:cNvSpPr>
              <a:spLocks noChangeAspect="1" noChangeShapeType="1"/>
            </p:cNvSpPr>
            <p:nvPr/>
          </p:nvSpPr>
          <p:spPr bwMode="auto">
            <a:xfrm flipH="1">
              <a:off x="1188" y="1816"/>
              <a:ext cx="15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6" name="Line 69"/>
            <p:cNvSpPr>
              <a:spLocks noChangeAspect="1" noChangeShapeType="1"/>
            </p:cNvSpPr>
            <p:nvPr/>
          </p:nvSpPr>
          <p:spPr bwMode="auto">
            <a:xfrm flipH="1">
              <a:off x="3306" y="1816"/>
              <a:ext cx="21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7" name="Text Box 70"/>
            <p:cNvSpPr txBox="1">
              <a:spLocks noChangeAspect="1" noChangeArrowheads="1"/>
            </p:cNvSpPr>
            <p:nvPr/>
          </p:nvSpPr>
          <p:spPr bwMode="auto">
            <a:xfrm>
              <a:off x="2733" y="1841"/>
              <a:ext cx="576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CA" altLang="en-US" sz="1200"/>
                <a:t>Half Adder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CA" altLang="en-US" sz="1200"/>
                <a:t>(HA)</a:t>
              </a:r>
            </a:p>
          </p:txBody>
        </p:sp>
        <p:sp>
          <p:nvSpPr>
            <p:cNvPr id="31818" name="Rectangle 71"/>
            <p:cNvSpPr>
              <a:spLocks noChangeAspect="1" noChangeArrowheads="1"/>
            </p:cNvSpPr>
            <p:nvPr/>
          </p:nvSpPr>
          <p:spPr bwMode="auto">
            <a:xfrm>
              <a:off x="3495" y="2131"/>
              <a:ext cx="185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CA" altLang="en-US" sz="1200" i="1"/>
                <a:t>B</a:t>
              </a:r>
              <a:r>
                <a:rPr lang="en-CA" altLang="en-US" sz="1200" i="1" baseline="-25000"/>
                <a:t>i</a:t>
              </a:r>
            </a:p>
          </p:txBody>
        </p:sp>
        <p:sp>
          <p:nvSpPr>
            <p:cNvPr id="31819" name="Rectangle 72"/>
            <p:cNvSpPr>
              <a:spLocks noChangeAspect="1" noChangeArrowheads="1"/>
            </p:cNvSpPr>
            <p:nvPr/>
          </p:nvSpPr>
          <p:spPr bwMode="auto">
            <a:xfrm>
              <a:off x="3494" y="1779"/>
              <a:ext cx="1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CA" altLang="en-US" sz="1200" i="1"/>
                <a:t>A</a:t>
              </a:r>
              <a:r>
                <a:rPr lang="en-CA" altLang="en-US" sz="1200" i="1" baseline="-25000"/>
                <a:t>i</a:t>
              </a:r>
            </a:p>
          </p:txBody>
        </p:sp>
        <p:sp>
          <p:nvSpPr>
            <p:cNvPr id="31820" name="Rectangle 73"/>
            <p:cNvSpPr>
              <a:spLocks noChangeAspect="1" noChangeArrowheads="1"/>
            </p:cNvSpPr>
            <p:nvPr/>
          </p:nvSpPr>
          <p:spPr bwMode="auto">
            <a:xfrm>
              <a:off x="380" y="1859"/>
              <a:ext cx="271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CA" altLang="en-US" sz="1200" i="1"/>
                <a:t>C</a:t>
              </a:r>
              <a:r>
                <a:rPr lang="en-CA" altLang="en-US" sz="1200" i="1" baseline="-25000"/>
                <a:t>i</a:t>
              </a:r>
              <a:r>
                <a:rPr lang="en-CA" altLang="en-US" sz="1200" baseline="-25000"/>
                <a:t>+1</a:t>
              </a:r>
            </a:p>
          </p:txBody>
        </p:sp>
        <p:sp>
          <p:nvSpPr>
            <p:cNvPr id="31821" name="Rectangle 74"/>
            <p:cNvSpPr>
              <a:spLocks noChangeAspect="1" noChangeArrowheads="1"/>
            </p:cNvSpPr>
            <p:nvPr/>
          </p:nvSpPr>
          <p:spPr bwMode="auto">
            <a:xfrm>
              <a:off x="464" y="2475"/>
              <a:ext cx="1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CA" altLang="en-US" sz="1200" i="1"/>
                <a:t>S</a:t>
              </a:r>
              <a:r>
                <a:rPr lang="en-CA" altLang="en-US" sz="1200" i="1" baseline="-25000"/>
                <a:t>i</a:t>
              </a:r>
            </a:p>
          </p:txBody>
        </p:sp>
        <p:sp>
          <p:nvSpPr>
            <p:cNvPr id="31822" name="Line 75"/>
            <p:cNvSpPr>
              <a:spLocks noChangeAspect="1" noChangeShapeType="1"/>
            </p:cNvSpPr>
            <p:nvPr/>
          </p:nvSpPr>
          <p:spPr bwMode="auto">
            <a:xfrm flipH="1">
              <a:off x="3306" y="2169"/>
              <a:ext cx="2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3" name="Line 76"/>
            <p:cNvSpPr>
              <a:spLocks noChangeAspect="1" noChangeShapeType="1"/>
            </p:cNvSpPr>
            <p:nvPr/>
          </p:nvSpPr>
          <p:spPr bwMode="auto">
            <a:xfrm flipH="1">
              <a:off x="2349" y="2169"/>
              <a:ext cx="4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4" name="Rectangle 77"/>
            <p:cNvSpPr>
              <a:spLocks noChangeAspect="1" noChangeArrowheads="1"/>
            </p:cNvSpPr>
            <p:nvPr/>
          </p:nvSpPr>
          <p:spPr bwMode="auto">
            <a:xfrm>
              <a:off x="1805" y="2069"/>
              <a:ext cx="545" cy="571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25" name="Line 78"/>
            <p:cNvSpPr>
              <a:spLocks noChangeAspect="1" noChangeShapeType="1"/>
            </p:cNvSpPr>
            <p:nvPr/>
          </p:nvSpPr>
          <p:spPr bwMode="auto">
            <a:xfrm flipH="1">
              <a:off x="645" y="2540"/>
              <a:ext cx="1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6" name="Text Box 79"/>
            <p:cNvSpPr txBox="1">
              <a:spLocks noChangeAspect="1" noChangeArrowheads="1"/>
            </p:cNvSpPr>
            <p:nvPr/>
          </p:nvSpPr>
          <p:spPr bwMode="auto">
            <a:xfrm>
              <a:off x="1793" y="2203"/>
              <a:ext cx="576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CA" altLang="en-US" sz="1200"/>
                <a:t>Half Adder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CA" altLang="en-US" sz="1200"/>
                <a:t>(HA)</a:t>
              </a:r>
            </a:p>
          </p:txBody>
        </p:sp>
        <p:pic>
          <p:nvPicPr>
            <p:cNvPr id="31827" name="Picture 80" descr="O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" y="1706"/>
              <a:ext cx="421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828" name="Line 81"/>
            <p:cNvSpPr>
              <a:spLocks noChangeAspect="1" noChangeShapeType="1"/>
            </p:cNvSpPr>
            <p:nvPr/>
          </p:nvSpPr>
          <p:spPr bwMode="auto">
            <a:xfrm flipH="1">
              <a:off x="645" y="1923"/>
              <a:ext cx="21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9" name="Line 82"/>
            <p:cNvSpPr>
              <a:spLocks noChangeAspect="1" noChangeShapeType="1"/>
            </p:cNvSpPr>
            <p:nvPr/>
          </p:nvSpPr>
          <p:spPr bwMode="auto">
            <a:xfrm flipH="1">
              <a:off x="1188" y="1996"/>
              <a:ext cx="3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0" name="Line 83"/>
            <p:cNvSpPr>
              <a:spLocks noChangeAspect="1" noChangeShapeType="1"/>
            </p:cNvSpPr>
            <p:nvPr/>
          </p:nvSpPr>
          <p:spPr bwMode="auto">
            <a:xfrm flipH="1">
              <a:off x="1515" y="2178"/>
              <a:ext cx="2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1" name="Line 84"/>
            <p:cNvSpPr>
              <a:spLocks noChangeAspect="1" noChangeShapeType="1"/>
            </p:cNvSpPr>
            <p:nvPr/>
          </p:nvSpPr>
          <p:spPr bwMode="auto">
            <a:xfrm flipV="1">
              <a:off x="1515" y="1996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2" name="Line 85"/>
            <p:cNvSpPr>
              <a:spLocks noChangeAspect="1" noChangeShapeType="1"/>
            </p:cNvSpPr>
            <p:nvPr/>
          </p:nvSpPr>
          <p:spPr bwMode="auto">
            <a:xfrm flipH="1">
              <a:off x="2349" y="2540"/>
              <a:ext cx="116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3" name="Rectangle 86"/>
            <p:cNvSpPr>
              <a:spLocks noChangeAspect="1" noChangeArrowheads="1"/>
            </p:cNvSpPr>
            <p:nvPr/>
          </p:nvSpPr>
          <p:spPr bwMode="auto">
            <a:xfrm>
              <a:off x="3477" y="2475"/>
              <a:ext cx="185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75000"/>
                </a:spcBef>
                <a:spcAft>
                  <a:spcPct val="25000"/>
                </a:spcAft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CA" altLang="en-US" sz="1200" i="1"/>
                <a:t>C</a:t>
              </a:r>
              <a:r>
                <a:rPr lang="en-CA" altLang="en-US" sz="1200" i="1" baseline="-25000"/>
                <a:t>i</a:t>
              </a:r>
              <a:endParaRPr lang="en-CA" altLang="en-US" sz="1200" baseline="-25000"/>
            </a:p>
          </p:txBody>
        </p:sp>
      </p:grpSp>
      <p:sp>
        <p:nvSpPr>
          <p:cNvPr id="31813" name="Rectangle 87"/>
          <p:cNvSpPr>
            <a:spLocks noChangeArrowheads="1"/>
          </p:cNvSpPr>
          <p:nvPr/>
        </p:nvSpPr>
        <p:spPr bwMode="auto">
          <a:xfrm>
            <a:off x="304800" y="1268413"/>
            <a:ext cx="853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75000"/>
              </a:spcBef>
              <a:spcAft>
                <a:spcPct val="2500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CA" altLang="en-US"/>
              <a:t>However, the full adder can also be built as follows:</a:t>
            </a:r>
          </a:p>
        </p:txBody>
      </p:sp>
    </p:spTree>
    <p:extLst>
      <p:ext uri="{BB962C8B-B14F-4D97-AF65-F5344CB8AC3E}">
        <p14:creationId xmlns:p14="http://schemas.microsoft.com/office/powerpoint/2010/main" val="9091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"/>
            <a:ext cx="9144000" cy="59740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Questions and </a:t>
            </a:r>
            <a:r>
              <a:rPr lang="en-US" dirty="0" smtClean="0">
                <a:solidFill>
                  <a:srgbClr val="FF0000"/>
                </a:solidFill>
              </a:rPr>
              <a:t>EXAM</a:t>
            </a:r>
            <a:r>
              <a:rPr lang="en-US" dirty="0" smtClean="0"/>
              <a:t> Problems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839200" cy="5791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Explain how to derive Boolean Equations from a Truth Table.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Explain how to derive Boolean Equations from a circuit schematic.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What are </a:t>
            </a:r>
            <a:r>
              <a:rPr lang="en-US" sz="2000" dirty="0" err="1" smtClean="0"/>
              <a:t>minterms</a:t>
            </a:r>
            <a:r>
              <a:rPr lang="en-US" sz="2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How to obtain an equation based on </a:t>
            </a:r>
            <a:r>
              <a:rPr lang="en-US" sz="2000" dirty="0" err="1" smtClean="0"/>
              <a:t>minterms</a:t>
            </a:r>
            <a:r>
              <a:rPr lang="en-US" sz="2000" dirty="0" smtClean="0"/>
              <a:t> from a Truth Table?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How to obtain a circuit based on </a:t>
            </a:r>
            <a:r>
              <a:rPr lang="en-US" sz="2000" dirty="0" err="1" smtClean="0"/>
              <a:t>minterms</a:t>
            </a:r>
            <a:r>
              <a:rPr lang="en-US" sz="20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What is SOP form?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What is POS form?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Write an equation for a function that is not in POS and not in SOP form. Show circuit.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What are </a:t>
            </a:r>
            <a:r>
              <a:rPr lang="en-US" sz="2000" dirty="0" err="1" smtClean="0"/>
              <a:t>maxterms</a:t>
            </a:r>
            <a:r>
              <a:rPr lang="en-US" sz="2000" dirty="0" smtClean="0"/>
              <a:t>? How they are used in logic synthesis?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Generalized Compact </a:t>
            </a:r>
            <a:r>
              <a:rPr lang="en-US" sz="2000" dirty="0" err="1"/>
              <a:t>Minterm</a:t>
            </a:r>
            <a:r>
              <a:rPr lang="en-US" sz="2000" dirty="0"/>
              <a:t> </a:t>
            </a:r>
            <a:r>
              <a:rPr lang="en-US" sz="2000" dirty="0" smtClean="0"/>
              <a:t>Form, give </a:t>
            </a:r>
            <a:r>
              <a:rPr lang="en-US" sz="2000" dirty="0"/>
              <a:t>examples</a:t>
            </a:r>
            <a:r>
              <a:rPr lang="en-US" sz="2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Generalized </a:t>
            </a:r>
            <a:r>
              <a:rPr lang="en-US" sz="2000" dirty="0"/>
              <a:t>Compact </a:t>
            </a:r>
            <a:r>
              <a:rPr lang="en-US" sz="2000" dirty="0" err="1"/>
              <a:t>Maxterm</a:t>
            </a:r>
            <a:r>
              <a:rPr lang="en-US" sz="2000" dirty="0"/>
              <a:t> </a:t>
            </a:r>
            <a:r>
              <a:rPr lang="en-US" sz="2000" dirty="0" smtClean="0"/>
              <a:t>Form, give examples.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Draw </a:t>
            </a:r>
            <a:r>
              <a:rPr lang="en-US" sz="2000" dirty="0" err="1" smtClean="0"/>
              <a:t>Kmap</a:t>
            </a:r>
            <a:r>
              <a:rPr lang="en-US" sz="2000" dirty="0" smtClean="0"/>
              <a:t> for a function of two variables in two different ways.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Draw </a:t>
            </a:r>
            <a:r>
              <a:rPr lang="en-US" sz="2000" dirty="0" err="1"/>
              <a:t>Kmap</a:t>
            </a:r>
            <a:r>
              <a:rPr lang="en-US" sz="2000" dirty="0"/>
              <a:t> for a function of </a:t>
            </a:r>
            <a:r>
              <a:rPr lang="en-US" sz="2000" dirty="0" smtClean="0"/>
              <a:t>three </a:t>
            </a:r>
            <a:r>
              <a:rPr lang="en-US" sz="2000" dirty="0"/>
              <a:t>variables in two different ways</a:t>
            </a:r>
            <a:r>
              <a:rPr lang="en-US" sz="2000" dirty="0" smtClean="0"/>
              <a:t>.</a:t>
            </a:r>
            <a:r>
              <a:rPr lang="en-US" sz="2000" dirty="0"/>
              <a:t> 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Draw </a:t>
            </a:r>
            <a:r>
              <a:rPr lang="en-US" sz="2000" dirty="0" err="1"/>
              <a:t>Kmap</a:t>
            </a:r>
            <a:r>
              <a:rPr lang="en-US" sz="2000" dirty="0"/>
              <a:t> for a function of </a:t>
            </a:r>
            <a:r>
              <a:rPr lang="en-US" sz="2000" dirty="0" smtClean="0"/>
              <a:t>four </a:t>
            </a:r>
            <a:r>
              <a:rPr lang="en-US" sz="2000" dirty="0"/>
              <a:t>variables in two different ways</a:t>
            </a:r>
            <a:r>
              <a:rPr lang="en-US" sz="2000" dirty="0" smtClean="0"/>
              <a:t>.</a:t>
            </a:r>
            <a:r>
              <a:rPr lang="en-US" sz="2000" dirty="0"/>
              <a:t> 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Draw </a:t>
            </a:r>
            <a:r>
              <a:rPr lang="en-US" sz="2000" dirty="0" err="1"/>
              <a:t>Kmap</a:t>
            </a:r>
            <a:r>
              <a:rPr lang="en-US" sz="2000" dirty="0"/>
              <a:t> for a function of </a:t>
            </a:r>
            <a:r>
              <a:rPr lang="en-US" sz="2000" dirty="0" smtClean="0"/>
              <a:t>five </a:t>
            </a:r>
            <a:r>
              <a:rPr lang="en-US" sz="2000" dirty="0"/>
              <a:t>variables in two different ways.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097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192"/>
            <a:ext cx="8991600" cy="59740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Questions and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</a:t>
            </a:r>
            <a:r>
              <a:rPr lang="en-US" dirty="0" smtClean="0"/>
              <a:t> Problems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839200" cy="5791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86512" y="762000"/>
            <a:ext cx="885748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 What is an </a:t>
            </a:r>
            <a:r>
              <a:rPr lang="en-US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Implicant</a:t>
            </a: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How to find it on </a:t>
            </a:r>
            <a:r>
              <a:rPr lang="en-US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Kmap</a:t>
            </a: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 What is a Prime </a:t>
            </a:r>
            <a:r>
              <a:rPr lang="en-US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Implicant</a:t>
            </a: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How 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find it on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Kmap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 What 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Prime </a:t>
            </a:r>
            <a:r>
              <a:rPr lang="en-US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Implicant</a:t>
            </a: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find it on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Kmap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 What is Optional Prime </a:t>
            </a:r>
            <a:r>
              <a:rPr lang="en-US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Implicant</a:t>
            </a: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How 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find it on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Kmap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 What is Redundant (Non-Essential) Prime </a:t>
            </a:r>
            <a:r>
              <a:rPr lang="en-US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Implicant</a:t>
            </a: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How 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find it on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Kmap</a:t>
            </a: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 Give example of a function that is composed only from essential prime </a:t>
            </a:r>
            <a:r>
              <a:rPr lang="en-US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implicants</a:t>
            </a: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22. Give example of a function in which the largest prime </a:t>
            </a:r>
            <a:r>
              <a:rPr lang="en-US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implicant</a:t>
            </a: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will be not included in the minimal solution.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 What is a don’t care? What is an incompletely specified function?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24. Give example of POS circuit with term sharing.</a:t>
            </a:r>
            <a:endParaRPr lang="en-US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561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"/>
            <a:ext cx="9144000" cy="59740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Questions and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</a:t>
            </a:r>
            <a:r>
              <a:rPr lang="en-US" dirty="0" smtClean="0"/>
              <a:t> Problems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839200" cy="5791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86512" y="762000"/>
            <a:ext cx="885748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 What are chess patterns?  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 Show chess pattern </a:t>
            </a:r>
            <a:r>
              <a:rPr lang="en-US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b</a:t>
            </a: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US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Kmap</a:t>
            </a: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three variables and next on </a:t>
            </a:r>
            <a:r>
              <a:rPr lang="en-US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Kmap</a:t>
            </a: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4 variables.</a:t>
            </a:r>
            <a:endParaRPr lang="en-US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Show chess pattern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b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US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Kmap</a:t>
            </a: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5 variables.</a:t>
            </a:r>
            <a:endParaRPr lang="en-US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28. Show 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chess pattern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b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 </a:t>
            </a: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c </a:t>
            </a: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Kmap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5 variables.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 What are </a:t>
            </a:r>
            <a:r>
              <a:rPr lang="en-US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exor</a:t>
            </a: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patterns?</a:t>
            </a:r>
            <a:endParaRPr lang="en-US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30. 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</a:t>
            </a:r>
            <a:r>
              <a:rPr lang="en-US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exor</a:t>
            </a: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pattern </a:t>
            </a:r>
            <a:r>
              <a:rPr lang="en-US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</a:t>
            </a:r>
            <a:r>
              <a:rPr lang="en-US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bc</a:t>
            </a: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 </a:t>
            </a: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d 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Kmap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5 variables.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31. 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exor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pattern </a:t>
            </a: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 </a:t>
            </a:r>
            <a:r>
              <a:rPr lang="en-US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</a:t>
            </a:r>
            <a:r>
              <a:rPr lang="en-US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b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 </a:t>
            </a: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c 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 </a:t>
            </a: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ad 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Kmap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5 variables</a:t>
            </a: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53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1464" y="6350"/>
            <a:ext cx="9062536" cy="67945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EXOR Patterns</a:t>
            </a:r>
          </a:p>
        </p:txBody>
      </p:sp>
      <p:pic>
        <p:nvPicPr>
          <p:cNvPr id="13315" name="Picture 3" descr="C:\Sandige\2\tiff\14.tif"/>
          <p:cNvPicPr>
            <a:picLocks noChangeAspect="1" noChangeArrowheads="1"/>
          </p:cNvPicPr>
          <p:nvPr/>
        </p:nvPicPr>
        <p:blipFill>
          <a:blip r:embed="rId2"/>
          <a:srcRect l="63959" b="34674"/>
          <a:stretch>
            <a:fillRect/>
          </a:stretch>
        </p:blipFill>
        <p:spPr bwMode="auto">
          <a:xfrm>
            <a:off x="117559" y="838200"/>
            <a:ext cx="3733800" cy="2201756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" name="Picture 3" descr="C:\Sandige\2\tiff\14.tif"/>
          <p:cNvPicPr>
            <a:picLocks noChangeAspect="1" noChangeArrowheads="1"/>
          </p:cNvPicPr>
          <p:nvPr/>
        </p:nvPicPr>
        <p:blipFill>
          <a:blip r:embed="rId2"/>
          <a:srcRect l="63959" b="34674"/>
          <a:stretch>
            <a:fillRect/>
          </a:stretch>
        </p:blipFill>
        <p:spPr bwMode="auto">
          <a:xfrm>
            <a:off x="4114800" y="866274"/>
            <a:ext cx="3733800" cy="2201756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" name="Picture 3" descr="C:\Sandige\2\tiff\14.tif"/>
          <p:cNvPicPr>
            <a:picLocks noChangeAspect="1" noChangeArrowheads="1"/>
          </p:cNvPicPr>
          <p:nvPr/>
        </p:nvPicPr>
        <p:blipFill>
          <a:blip r:embed="rId2"/>
          <a:srcRect l="63959" b="34674"/>
          <a:stretch>
            <a:fillRect/>
          </a:stretch>
        </p:blipFill>
        <p:spPr bwMode="auto">
          <a:xfrm>
            <a:off x="117623" y="3315099"/>
            <a:ext cx="3733800" cy="2201756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" name="Picture 3" descr="C:\Sandige\2\tiff\14.tif"/>
          <p:cNvPicPr>
            <a:picLocks noChangeAspect="1" noChangeArrowheads="1"/>
          </p:cNvPicPr>
          <p:nvPr/>
        </p:nvPicPr>
        <p:blipFill>
          <a:blip r:embed="rId2"/>
          <a:srcRect l="63959" b="34674"/>
          <a:stretch>
            <a:fillRect/>
          </a:stretch>
        </p:blipFill>
        <p:spPr bwMode="auto">
          <a:xfrm>
            <a:off x="4114800" y="3276600"/>
            <a:ext cx="3733800" cy="2201756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1963216" y="4983545"/>
            <a:ext cx="8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970607" y="1433333"/>
            <a:ext cx="1558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0   0   0  0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725778" y="4986663"/>
            <a:ext cx="8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1  0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969669" y="4884711"/>
            <a:ext cx="165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1  0   1   0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981700" y="4904441"/>
            <a:ext cx="165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1  0   1   0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981699" y="4193255"/>
            <a:ext cx="165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1  0   1   0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981698" y="4526323"/>
            <a:ext cx="201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0  1   1   1    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969669" y="3823961"/>
            <a:ext cx="201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0  1   0   1   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84459" y="3895296"/>
            <a:ext cx="157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0   0   1   0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970607" y="4227505"/>
            <a:ext cx="157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0  1    0    0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969669" y="1413149"/>
            <a:ext cx="201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1  0   0   1   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981698" y="1776849"/>
            <a:ext cx="201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0  0   1   0   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981698" y="2131963"/>
            <a:ext cx="201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0  0   0   1    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969669" y="2490351"/>
            <a:ext cx="201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1  0   1   0    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942125" y="2098501"/>
            <a:ext cx="160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1   1  0   0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946229" y="2496643"/>
            <a:ext cx="1558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0   0   1  1</a:t>
            </a:r>
            <a:endParaRPr lang="en-US" dirty="0"/>
          </a:p>
        </p:txBody>
      </p:sp>
      <p:sp>
        <p:nvSpPr>
          <p:cNvPr id="44" name="Title 1"/>
          <p:cNvSpPr txBox="1">
            <a:spLocks/>
          </p:cNvSpPr>
          <p:nvPr/>
        </p:nvSpPr>
        <p:spPr bwMode="auto">
          <a:xfrm>
            <a:off x="0" y="12192"/>
            <a:ext cx="9144000" cy="5974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Questions and </a:t>
            </a: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</a:t>
            </a:r>
            <a:r>
              <a:rPr lang="en-US" kern="0" dirty="0" smtClean="0"/>
              <a:t> Problems (4)</a:t>
            </a:r>
            <a:endParaRPr lang="en-US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57150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Minimize functions above using only EXOR and </a:t>
            </a:r>
            <a:r>
              <a:rPr lang="en-US" dirty="0" err="1" smtClean="0"/>
              <a:t>AND</a:t>
            </a:r>
            <a:r>
              <a:rPr lang="en-US" dirty="0" smtClean="0"/>
              <a:t> gates and literals.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958575" y="1765716"/>
            <a:ext cx="1558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0   0   0  0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965814" y="4593605"/>
            <a:ext cx="157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1   0   1   1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5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  <a:solidFill>
            <a:srgbClr val="99FFCC"/>
          </a:solidFill>
        </p:spPr>
        <p:txBody>
          <a:bodyPr/>
          <a:lstStyle/>
          <a:p>
            <a:r>
              <a:rPr lang="en-US" altLang="en-US" sz="4000"/>
              <a:t>Challenge Problems for ambitious students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3505200" cy="1676400"/>
          </a:xfrm>
          <a:ln w="57150" cmpd="thinThick">
            <a:solidFill>
              <a:srgbClr val="FC012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400" b="1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Problem 1.</a:t>
            </a:r>
            <a:r>
              <a:rPr lang="en-US" altLang="en-US" sz="2400"/>
              <a:t> Express function AB+CD+A’C using only EXORs and AND gates 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3581400" y="685800"/>
            <a:ext cx="5410200" cy="2057400"/>
          </a:xfrm>
          <a:prstGeom prst="rect">
            <a:avLst/>
          </a:prstGeom>
          <a:noFill/>
          <a:ln w="57150" cmpd="thinThick">
            <a:solidFill>
              <a:srgbClr val="FC01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27013" indent="-2270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573088" indent="-23177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860425" indent="-173038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146175" indent="-1714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373188" indent="-1127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1830388" indent="-112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287588" indent="-112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2744788" indent="-112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201988" indent="-112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4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Problem 2</a:t>
            </a:r>
            <a:r>
              <a:rPr lang="en-US" altLang="en-US" sz="2400" dirty="0"/>
              <a:t>. Prove that </a:t>
            </a:r>
          </a:p>
          <a:p>
            <a:pPr>
              <a:buFontTx/>
              <a:buNone/>
            </a:pPr>
            <a:r>
              <a:rPr lang="en-US" altLang="en-US" sz="2400" dirty="0"/>
              <a:t>     </a:t>
            </a:r>
            <a:r>
              <a:rPr lang="en-US" altLang="en-US" sz="2400" dirty="0" smtClean="0"/>
              <a:t>(A+B)’ </a:t>
            </a:r>
            <a:r>
              <a:rPr lang="en-US" altLang="en-US" sz="2400" dirty="0"/>
              <a:t>= A </a:t>
            </a:r>
            <a:r>
              <a:rPr lang="en-US" altLang="en-US" sz="2400" dirty="0">
                <a:sym typeface="Symbol" panose="05050102010706020507" pitchFamily="18" charset="2"/>
              </a:rPr>
              <a:t> B  </a:t>
            </a:r>
            <a:r>
              <a:rPr lang="en-US" altLang="en-US" sz="2400" dirty="0" smtClean="0"/>
              <a:t>AB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smtClean="0">
                <a:sym typeface="Symbol" panose="05050102010706020507" pitchFamily="18" charset="2"/>
              </a:rPr>
              <a:t>1</a:t>
            </a:r>
            <a:endParaRPr lang="en-US" altLang="en-US" sz="2400" dirty="0"/>
          </a:p>
          <a:p>
            <a:r>
              <a:rPr lang="en-US" altLang="en-US" sz="24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Problem 3</a:t>
            </a:r>
            <a:r>
              <a:rPr lang="en-US" altLang="en-US" sz="2400" dirty="0"/>
              <a:t> . Prove that  A+B = A </a:t>
            </a:r>
            <a:r>
              <a:rPr lang="en-US" altLang="en-US" sz="2400" dirty="0">
                <a:sym typeface="Symbol" panose="05050102010706020507" pitchFamily="18" charset="2"/>
              </a:rPr>
              <a:t> B when </a:t>
            </a:r>
            <a:r>
              <a:rPr lang="en-US" altLang="en-US" sz="2400" dirty="0"/>
              <a:t>AB = 0 </a:t>
            </a:r>
            <a:r>
              <a:rPr lang="en-US" altLang="en-US" sz="2400" dirty="0" smtClean="0"/>
              <a:t>without using </a:t>
            </a:r>
            <a:r>
              <a:rPr lang="en-US" altLang="en-US" sz="2400" dirty="0" err="1" smtClean="0"/>
              <a:t>Kmaps</a:t>
            </a:r>
            <a:r>
              <a:rPr lang="en-US" altLang="en-US" sz="2400" dirty="0" smtClean="0"/>
              <a:t> or truth tables.</a:t>
            </a:r>
            <a:endParaRPr lang="en-US" altLang="en-US" sz="2400" dirty="0"/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228600" y="2743200"/>
            <a:ext cx="8458200" cy="3271838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Problem 4. Given are three functions of three inputs: 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A = NOT(a), B = NOT(b), C = NOT(c).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You have only two inverters. You can have an arbitrary large set of two-input AND and OR gates. 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Realize these three functions with the gates that you have at your disposal. You cannot use other gates. You can use only two inverters. Draw the schematic of the solution</a:t>
            </a:r>
          </a:p>
        </p:txBody>
      </p:sp>
    </p:spTree>
    <p:extLst>
      <p:ext uri="{BB962C8B-B14F-4D97-AF65-F5344CB8AC3E}">
        <p14:creationId xmlns:p14="http://schemas.microsoft.com/office/powerpoint/2010/main" val="10752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z="1800" dirty="0"/>
          </a:p>
          <a:p>
            <a:r>
              <a:rPr lang="en-US" sz="1800" dirty="0"/>
              <a:t>Prof. Mark G. </a:t>
            </a:r>
            <a:r>
              <a:rPr lang="en-US" sz="1800" dirty="0" smtClean="0"/>
              <a:t>Faust</a:t>
            </a:r>
          </a:p>
          <a:p>
            <a:r>
              <a:rPr lang="en-US" sz="1800" dirty="0" smtClean="0"/>
              <a:t>John </a:t>
            </a:r>
            <a:r>
              <a:rPr lang="en-US" sz="1800" dirty="0" err="1" smtClean="0"/>
              <a:t>Wakerly</a:t>
            </a:r>
            <a:endParaRPr lang="en-US" sz="1800" dirty="0" smtClean="0"/>
          </a:p>
          <a:p>
            <a:r>
              <a:rPr lang="en-US" sz="1800" dirty="0" smtClean="0"/>
              <a:t>Caetano </a:t>
            </a:r>
            <a:r>
              <a:rPr lang="en-US" sz="1800" dirty="0" err="1" smtClean="0"/>
              <a:t>Boriello</a:t>
            </a:r>
            <a:endParaRPr lang="en-US" sz="1800" dirty="0" smtClean="0"/>
          </a:p>
          <a:p>
            <a:r>
              <a:rPr lang="en-US" sz="1800" dirty="0" smtClean="0"/>
              <a:t>Morris Mano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682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Generalized Compact </a:t>
            </a:r>
            <a:r>
              <a:rPr lang="en-US" dirty="0" err="1"/>
              <a:t>Maxterm</a:t>
            </a:r>
            <a:r>
              <a:rPr lang="en-US" dirty="0"/>
              <a:t> Form</a:t>
            </a:r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143082" y="2133600"/>
            <a:ext cx="91165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F(X</a:t>
            </a:r>
            <a:r>
              <a:rPr lang="en-US" sz="3200" baseline="-25000" dirty="0"/>
              <a:t>1</a:t>
            </a:r>
            <a:r>
              <a:rPr lang="en-US" sz="3200" dirty="0"/>
              <a:t>, X</a:t>
            </a:r>
            <a:r>
              <a:rPr lang="en-US" sz="3200" baseline="-25000" dirty="0"/>
              <a:t>2</a:t>
            </a:r>
            <a:r>
              <a:rPr lang="en-US" sz="3200" dirty="0"/>
              <a:t>,… </a:t>
            </a:r>
            <a:r>
              <a:rPr lang="en-US" sz="3200" dirty="0" err="1"/>
              <a:t>X</a:t>
            </a:r>
            <a:r>
              <a:rPr lang="en-US" sz="3200" baseline="-25000" dirty="0" err="1"/>
              <a:t>n</a:t>
            </a:r>
            <a:r>
              <a:rPr lang="en-US" sz="3200" dirty="0"/>
              <a:t>) = </a:t>
            </a:r>
            <a:r>
              <a:rPr lang="en-US" sz="3200" dirty="0">
                <a:latin typeface="Symbol" pitchFamily="18" charset="2"/>
              </a:rPr>
              <a:t>P </a:t>
            </a:r>
            <a:r>
              <a:rPr lang="en-US" sz="3200" dirty="0"/>
              <a:t>(</a:t>
            </a:r>
            <a:r>
              <a:rPr lang="en-US" sz="3200" dirty="0" err="1"/>
              <a:t>maxterms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B0F0"/>
                </a:solidFill>
              </a:rPr>
              <a:t>for 0s </a:t>
            </a:r>
            <a:r>
              <a:rPr lang="en-US" sz="3200" dirty="0"/>
              <a:t>of the function)</a:t>
            </a:r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27401" y="4495800"/>
            <a:ext cx="91165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F(X</a:t>
            </a:r>
            <a:r>
              <a:rPr lang="en-US" sz="3200" baseline="-25000" dirty="0"/>
              <a:t>1</a:t>
            </a:r>
            <a:r>
              <a:rPr lang="en-US" sz="3200" dirty="0"/>
              <a:t>, X</a:t>
            </a:r>
            <a:r>
              <a:rPr lang="en-US" sz="3200" baseline="-25000" dirty="0"/>
              <a:t>2</a:t>
            </a:r>
            <a:r>
              <a:rPr lang="en-US" sz="3200" dirty="0"/>
              <a:t>,… </a:t>
            </a:r>
            <a:r>
              <a:rPr lang="en-US" sz="3200" dirty="0" err="1"/>
              <a:t>X</a:t>
            </a:r>
            <a:r>
              <a:rPr lang="en-US" sz="3200" baseline="-25000" dirty="0" err="1"/>
              <a:t>n</a:t>
            </a:r>
            <a:r>
              <a:rPr lang="en-US" sz="3200" dirty="0"/>
              <a:t>) = </a:t>
            </a:r>
            <a:r>
              <a:rPr lang="en-US" sz="3200" dirty="0">
                <a:latin typeface="Symbol" pitchFamily="18" charset="2"/>
              </a:rPr>
              <a:t>P </a:t>
            </a:r>
            <a:r>
              <a:rPr lang="en-US" sz="3200" dirty="0"/>
              <a:t>(</a:t>
            </a:r>
            <a:r>
              <a:rPr lang="en-US" sz="3200" dirty="0" err="1"/>
              <a:t>maxterms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B0F0"/>
                </a:solidFill>
              </a:rPr>
              <a:t>for 1s </a:t>
            </a:r>
            <a:r>
              <a:rPr lang="en-US" sz="3200" dirty="0"/>
              <a:t>of the function)</a:t>
            </a:r>
          </a:p>
        </p:txBody>
      </p:sp>
      <p:sp>
        <p:nvSpPr>
          <p:cNvPr id="191493" name="Line 5"/>
          <p:cNvSpPr>
            <a:spLocks noChangeShapeType="1"/>
          </p:cNvSpPr>
          <p:nvPr/>
        </p:nvSpPr>
        <p:spPr bwMode="auto">
          <a:xfrm>
            <a:off x="189119" y="45720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6F7A-511C-4648-B2F5-555E2F5549C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43200" y="1669078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Canonical SOP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519" y="4089975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Canonical POS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81000" y="4089975"/>
            <a:ext cx="304800" cy="4058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9600" y="3733800"/>
            <a:ext cx="1447800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negation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Relationship Between Minterms and Maxterms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m</a:t>
            </a:r>
            <a:r>
              <a:rPr lang="en-US" baseline="-25000"/>
              <a:t>i</a:t>
            </a:r>
            <a:r>
              <a:rPr lang="en-US"/>
              <a:t> = M</a:t>
            </a:r>
            <a:r>
              <a:rPr lang="en-US" baseline="-25000"/>
              <a:t>i</a:t>
            </a:r>
            <a:r>
              <a:rPr lang="en-US"/>
              <a:t>,  M</a:t>
            </a:r>
            <a:r>
              <a:rPr lang="en-US" baseline="-25000"/>
              <a:t>i</a:t>
            </a:r>
            <a:r>
              <a:rPr lang="en-US"/>
              <a:t> = m</a:t>
            </a:r>
            <a:r>
              <a:rPr lang="en-US" baseline="-25000"/>
              <a:t>i</a:t>
            </a:r>
          </a:p>
          <a:p>
            <a:r>
              <a:rPr lang="en-US"/>
              <a:t> </a:t>
            </a:r>
            <a:r>
              <a:rPr lang="en-US">
                <a:latin typeface="Symbol" pitchFamily="18" charset="2"/>
              </a:rPr>
              <a:t>S </a:t>
            </a:r>
            <a:r>
              <a:rPr lang="en-US"/>
              <a:t>=</a:t>
            </a:r>
            <a:r>
              <a:rPr lang="en-US">
                <a:latin typeface="Symbol" pitchFamily="18" charset="2"/>
              </a:rPr>
              <a:t> P</a:t>
            </a:r>
            <a:r>
              <a:rPr lang="en-US"/>
              <a:t>,</a:t>
            </a:r>
            <a:r>
              <a:rPr lang="en-US">
                <a:latin typeface="Symbol" pitchFamily="18" charset="2"/>
              </a:rPr>
              <a:t> P </a:t>
            </a:r>
            <a:r>
              <a:rPr lang="en-US"/>
              <a:t>=</a:t>
            </a:r>
            <a:r>
              <a:rPr lang="en-US">
                <a:latin typeface="Symbol" pitchFamily="18" charset="2"/>
              </a:rPr>
              <a:t> S </a:t>
            </a:r>
          </a:p>
          <a:p>
            <a:endParaRPr lang="en-US">
              <a:latin typeface="Symbol" pitchFamily="18" charset="2"/>
            </a:endParaRPr>
          </a:p>
        </p:txBody>
      </p:sp>
      <p:sp>
        <p:nvSpPr>
          <p:cNvPr id="194564" name="Line 4"/>
          <p:cNvSpPr>
            <a:spLocks noChangeShapeType="1"/>
          </p:cNvSpPr>
          <p:nvPr/>
        </p:nvSpPr>
        <p:spPr bwMode="auto">
          <a:xfrm>
            <a:off x="1981200" y="20574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565" name="Line 5"/>
          <p:cNvSpPr>
            <a:spLocks noChangeShapeType="1"/>
          </p:cNvSpPr>
          <p:nvPr/>
        </p:nvSpPr>
        <p:spPr bwMode="auto">
          <a:xfrm>
            <a:off x="3581400" y="21336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566" name="Line 6"/>
          <p:cNvSpPr>
            <a:spLocks noChangeShapeType="1"/>
          </p:cNvSpPr>
          <p:nvPr/>
        </p:nvSpPr>
        <p:spPr bwMode="auto">
          <a:xfrm>
            <a:off x="1828800" y="26670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567" name="Line 7"/>
          <p:cNvSpPr>
            <a:spLocks noChangeShapeType="1"/>
          </p:cNvSpPr>
          <p:nvPr/>
        </p:nvSpPr>
        <p:spPr bwMode="auto">
          <a:xfrm>
            <a:off x="3124200" y="26670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94AF-0A46-4C62-BFD8-CD250773C89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924800" cy="4724400"/>
          </a:xfrm>
          <a:solidFill>
            <a:srgbClr val="FFFF00"/>
          </a:solidFill>
        </p:spPr>
        <p:txBody>
          <a:bodyPr/>
          <a:lstStyle/>
          <a:p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Canonical SOP and POS forms using </a:t>
            </a:r>
            <a:r>
              <a:rPr lang="en-US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minterms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maxterms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8230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28600"/>
            <a:ext cx="8534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>
                <a:solidFill>
                  <a:srgbClr val="00B0F0"/>
                </a:solidFill>
              </a:rPr>
              <a:t>An example</a:t>
            </a:r>
            <a:r>
              <a:rPr lang="en-US" sz="2400" dirty="0"/>
              <a:t>:  Given the accompanying truth table, write the compact </a:t>
            </a:r>
            <a:r>
              <a:rPr lang="en-US" sz="2400" dirty="0" err="1"/>
              <a:t>minterm</a:t>
            </a:r>
            <a:r>
              <a:rPr lang="en-US" sz="2400" dirty="0"/>
              <a:t> form for F for its 1s and 0s.  Write the standard SOP form for each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96612" name="Text Box 1028"/>
          <p:cNvSpPr txBox="1">
            <a:spLocks noChangeArrowheads="1"/>
          </p:cNvSpPr>
          <p:nvPr/>
        </p:nvSpPr>
        <p:spPr bwMode="auto">
          <a:xfrm>
            <a:off x="533400" y="2362200"/>
            <a:ext cx="7543800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/>
              <a:t>X  Y  Z      F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/>
              <a:t>0   0   0      0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/>
              <a:t>0   0   1      0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/>
              <a:t>0   1   0      0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/>
              <a:t>0   1   1      1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/>
              <a:t>1   0   0      1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/>
              <a:t>1   0   1      0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/>
              <a:t>1   1   0      1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/>
              <a:t>1   1   1      0</a:t>
            </a:r>
          </a:p>
        </p:txBody>
      </p:sp>
      <p:sp>
        <p:nvSpPr>
          <p:cNvPr id="196613" name="Line 1029"/>
          <p:cNvSpPr>
            <a:spLocks noChangeShapeType="1"/>
          </p:cNvSpPr>
          <p:nvPr/>
        </p:nvSpPr>
        <p:spPr bwMode="auto">
          <a:xfrm>
            <a:off x="1676400" y="2362200"/>
            <a:ext cx="0" cy="3810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6614" name="Line 1030"/>
          <p:cNvSpPr>
            <a:spLocks noChangeShapeType="1"/>
          </p:cNvSpPr>
          <p:nvPr/>
        </p:nvSpPr>
        <p:spPr bwMode="auto">
          <a:xfrm>
            <a:off x="533400" y="2743200"/>
            <a:ext cx="1828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6615" name="Text Box 1031"/>
          <p:cNvSpPr txBox="1">
            <a:spLocks noChangeArrowheads="1"/>
          </p:cNvSpPr>
          <p:nvPr/>
        </p:nvSpPr>
        <p:spPr bwMode="auto">
          <a:xfrm>
            <a:off x="2895600" y="2203450"/>
            <a:ext cx="1671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 = </a:t>
            </a:r>
            <a:r>
              <a:rPr lang="en-US">
                <a:latin typeface="Symbol" pitchFamily="18" charset="2"/>
              </a:rPr>
              <a:t>S</a:t>
            </a:r>
            <a:r>
              <a:rPr lang="en-US"/>
              <a:t>(3,4,6)</a:t>
            </a:r>
          </a:p>
        </p:txBody>
      </p:sp>
      <p:sp>
        <p:nvSpPr>
          <p:cNvPr id="196617" name="Text Box 1033"/>
          <p:cNvSpPr txBox="1">
            <a:spLocks noChangeArrowheads="1"/>
          </p:cNvSpPr>
          <p:nvPr/>
        </p:nvSpPr>
        <p:spPr bwMode="auto">
          <a:xfrm>
            <a:off x="2438400" y="1676400"/>
            <a:ext cx="3544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Compact </a:t>
            </a:r>
            <a:r>
              <a:rPr lang="en-US" dirty="0" err="1">
                <a:latin typeface="+mj-lt"/>
              </a:rPr>
              <a:t>minterm</a:t>
            </a:r>
            <a:r>
              <a:rPr lang="en-US" dirty="0">
                <a:latin typeface="+mj-lt"/>
              </a:rPr>
              <a:t> form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1s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196618" name="Text Box 1034"/>
          <p:cNvSpPr txBox="1">
            <a:spLocks noChangeArrowheads="1"/>
          </p:cNvSpPr>
          <p:nvPr/>
        </p:nvSpPr>
        <p:spPr bwMode="auto">
          <a:xfrm>
            <a:off x="2438400" y="4038600"/>
            <a:ext cx="3544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Compact </a:t>
            </a:r>
            <a:r>
              <a:rPr lang="en-US" dirty="0" err="1">
                <a:latin typeface="+mj-lt"/>
              </a:rPr>
              <a:t>minterm</a:t>
            </a:r>
            <a:r>
              <a:rPr lang="en-US" dirty="0">
                <a:latin typeface="+mj-lt"/>
              </a:rPr>
              <a:t> form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0s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196619" name="Text Box 1035"/>
          <p:cNvSpPr txBox="1">
            <a:spLocks noChangeArrowheads="1"/>
          </p:cNvSpPr>
          <p:nvPr/>
        </p:nvSpPr>
        <p:spPr bwMode="auto">
          <a:xfrm>
            <a:off x="2438400" y="2838450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</a:rPr>
              <a:t>Corresponding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SOP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form:</a:t>
            </a:r>
          </a:p>
        </p:txBody>
      </p:sp>
      <p:sp>
        <p:nvSpPr>
          <p:cNvPr id="196620" name="Text Box 1036"/>
          <p:cNvSpPr txBox="1">
            <a:spLocks noChangeArrowheads="1"/>
          </p:cNvSpPr>
          <p:nvPr/>
        </p:nvSpPr>
        <p:spPr bwMode="auto">
          <a:xfrm>
            <a:off x="2438400" y="5105400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Corresponding SOP form:</a:t>
            </a:r>
          </a:p>
        </p:txBody>
      </p:sp>
      <p:grpSp>
        <p:nvGrpSpPr>
          <p:cNvPr id="196639" name="Group 1055"/>
          <p:cNvGrpSpPr>
            <a:grpSpLocks/>
          </p:cNvGrpSpPr>
          <p:nvPr/>
        </p:nvGrpSpPr>
        <p:grpSpPr bwMode="auto">
          <a:xfrm>
            <a:off x="2895600" y="3352800"/>
            <a:ext cx="3663950" cy="457200"/>
            <a:chOff x="1824" y="2292"/>
            <a:chExt cx="2308" cy="288"/>
          </a:xfrm>
        </p:grpSpPr>
        <p:sp>
          <p:nvSpPr>
            <p:cNvPr id="196621" name="Text Box 1037"/>
            <p:cNvSpPr txBox="1">
              <a:spLocks noChangeArrowheads="1"/>
            </p:cNvSpPr>
            <p:nvPr/>
          </p:nvSpPr>
          <p:spPr bwMode="auto">
            <a:xfrm>
              <a:off x="1824" y="2292"/>
              <a:ext cx="2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 = X</a:t>
              </a:r>
              <a:r>
                <a:rPr lang="en-US">
                  <a:latin typeface="Symbol" pitchFamily="18" charset="2"/>
                </a:rPr>
                <a:t>×</a:t>
              </a:r>
              <a:r>
                <a:rPr lang="en-US"/>
                <a:t>Y</a:t>
              </a:r>
              <a:r>
                <a:rPr lang="en-US">
                  <a:latin typeface="Symbol" pitchFamily="18" charset="2"/>
                </a:rPr>
                <a:t>×</a:t>
              </a:r>
              <a:r>
                <a:rPr lang="en-US"/>
                <a:t>Z + X</a:t>
              </a:r>
              <a:r>
                <a:rPr lang="en-US">
                  <a:latin typeface="Symbol" pitchFamily="18" charset="2"/>
                </a:rPr>
                <a:t>×</a:t>
              </a:r>
              <a:r>
                <a:rPr lang="en-US"/>
                <a:t>Y</a:t>
              </a:r>
              <a:r>
                <a:rPr lang="en-US">
                  <a:latin typeface="Symbol" pitchFamily="18" charset="2"/>
                </a:rPr>
                <a:t>×</a:t>
              </a:r>
              <a:r>
                <a:rPr lang="en-US"/>
                <a:t>Z + X</a:t>
              </a:r>
              <a:r>
                <a:rPr lang="en-US">
                  <a:latin typeface="Symbol" pitchFamily="18" charset="2"/>
                </a:rPr>
                <a:t>×</a:t>
              </a:r>
              <a:r>
                <a:rPr lang="en-US"/>
                <a:t>Y</a:t>
              </a:r>
              <a:r>
                <a:rPr lang="en-US">
                  <a:latin typeface="Symbol" pitchFamily="18" charset="2"/>
                </a:rPr>
                <a:t>×</a:t>
              </a:r>
              <a:r>
                <a:rPr lang="en-US"/>
                <a:t>Z</a:t>
              </a:r>
            </a:p>
          </p:txBody>
        </p:sp>
        <p:sp>
          <p:nvSpPr>
            <p:cNvPr id="196625" name="Line 1041"/>
            <p:cNvSpPr>
              <a:spLocks noChangeShapeType="1"/>
            </p:cNvSpPr>
            <p:nvPr/>
          </p:nvSpPr>
          <p:spPr bwMode="auto">
            <a:xfrm flipH="1">
              <a:off x="2160" y="235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626" name="Line 1042"/>
            <p:cNvSpPr>
              <a:spLocks noChangeShapeType="1"/>
            </p:cNvSpPr>
            <p:nvPr/>
          </p:nvSpPr>
          <p:spPr bwMode="auto">
            <a:xfrm flipH="1">
              <a:off x="3072" y="235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627" name="Line 1043"/>
            <p:cNvSpPr>
              <a:spLocks noChangeShapeType="1"/>
            </p:cNvSpPr>
            <p:nvPr/>
          </p:nvSpPr>
          <p:spPr bwMode="auto">
            <a:xfrm flipH="1">
              <a:off x="3264" y="235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628" name="Line 1044"/>
            <p:cNvSpPr>
              <a:spLocks noChangeShapeType="1"/>
            </p:cNvSpPr>
            <p:nvPr/>
          </p:nvSpPr>
          <p:spPr bwMode="auto">
            <a:xfrm flipH="1">
              <a:off x="3936" y="235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6640" name="Group 1056"/>
          <p:cNvGrpSpPr>
            <a:grpSpLocks/>
          </p:cNvGrpSpPr>
          <p:nvPr/>
        </p:nvGrpSpPr>
        <p:grpSpPr bwMode="auto">
          <a:xfrm>
            <a:off x="2895600" y="4565650"/>
            <a:ext cx="2128838" cy="457200"/>
            <a:chOff x="1824" y="3056"/>
            <a:chExt cx="1341" cy="288"/>
          </a:xfrm>
        </p:grpSpPr>
        <p:sp>
          <p:nvSpPr>
            <p:cNvPr id="196616" name="Text Box 1032"/>
            <p:cNvSpPr txBox="1">
              <a:spLocks noChangeArrowheads="1"/>
            </p:cNvSpPr>
            <p:nvPr/>
          </p:nvSpPr>
          <p:spPr bwMode="auto">
            <a:xfrm>
              <a:off x="1824" y="3056"/>
              <a:ext cx="13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 = </a:t>
              </a:r>
              <a:r>
                <a:rPr lang="en-US">
                  <a:latin typeface="Symbol" pitchFamily="18" charset="2"/>
                </a:rPr>
                <a:t>S</a:t>
              </a:r>
              <a:r>
                <a:rPr lang="en-US"/>
                <a:t>(0,1,2,5,7)</a:t>
              </a:r>
            </a:p>
          </p:txBody>
        </p:sp>
        <p:sp>
          <p:nvSpPr>
            <p:cNvPr id="196629" name="Line 1045"/>
            <p:cNvSpPr>
              <a:spLocks noChangeShapeType="1"/>
            </p:cNvSpPr>
            <p:nvPr/>
          </p:nvSpPr>
          <p:spPr bwMode="auto">
            <a:xfrm flipH="1">
              <a:off x="1872" y="3120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6641" name="Group 1057"/>
          <p:cNvGrpSpPr>
            <a:grpSpLocks/>
          </p:cNvGrpSpPr>
          <p:nvPr/>
        </p:nvGrpSpPr>
        <p:grpSpPr bwMode="auto">
          <a:xfrm>
            <a:off x="2895600" y="5632450"/>
            <a:ext cx="5870575" cy="457200"/>
            <a:chOff x="1824" y="3728"/>
            <a:chExt cx="3698" cy="288"/>
          </a:xfrm>
        </p:grpSpPr>
        <p:sp>
          <p:nvSpPr>
            <p:cNvPr id="196622" name="Text Box 1038"/>
            <p:cNvSpPr txBox="1">
              <a:spLocks noChangeArrowheads="1"/>
            </p:cNvSpPr>
            <p:nvPr/>
          </p:nvSpPr>
          <p:spPr bwMode="auto">
            <a:xfrm>
              <a:off x="1824" y="3728"/>
              <a:ext cx="36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 = X</a:t>
              </a:r>
              <a:r>
                <a:rPr lang="en-US">
                  <a:latin typeface="Symbol" pitchFamily="18" charset="2"/>
                </a:rPr>
                <a:t>×</a:t>
              </a:r>
              <a:r>
                <a:rPr lang="en-US"/>
                <a:t>Y</a:t>
              </a:r>
              <a:r>
                <a:rPr lang="en-US">
                  <a:latin typeface="Symbol" pitchFamily="18" charset="2"/>
                </a:rPr>
                <a:t>×</a:t>
              </a:r>
              <a:r>
                <a:rPr lang="en-US"/>
                <a:t>Z + X</a:t>
              </a:r>
              <a:r>
                <a:rPr lang="en-US">
                  <a:latin typeface="Symbol" pitchFamily="18" charset="2"/>
                </a:rPr>
                <a:t>×</a:t>
              </a:r>
              <a:r>
                <a:rPr lang="en-US"/>
                <a:t>Y</a:t>
              </a:r>
              <a:r>
                <a:rPr lang="en-US">
                  <a:latin typeface="Symbol" pitchFamily="18" charset="2"/>
                </a:rPr>
                <a:t>×</a:t>
              </a:r>
              <a:r>
                <a:rPr lang="en-US"/>
                <a:t>Z + X</a:t>
              </a:r>
              <a:r>
                <a:rPr lang="en-US">
                  <a:latin typeface="Symbol" pitchFamily="18" charset="2"/>
                </a:rPr>
                <a:t>×</a:t>
              </a:r>
              <a:r>
                <a:rPr lang="en-US"/>
                <a:t>Y</a:t>
              </a:r>
              <a:r>
                <a:rPr lang="en-US">
                  <a:latin typeface="Symbol" pitchFamily="18" charset="2"/>
                </a:rPr>
                <a:t>×</a:t>
              </a:r>
              <a:r>
                <a:rPr lang="en-US"/>
                <a:t>Z + X</a:t>
              </a:r>
              <a:r>
                <a:rPr lang="en-US">
                  <a:latin typeface="Symbol" pitchFamily="18" charset="2"/>
                </a:rPr>
                <a:t>×</a:t>
              </a:r>
              <a:r>
                <a:rPr lang="en-US"/>
                <a:t>Y</a:t>
              </a:r>
              <a:r>
                <a:rPr lang="en-US">
                  <a:latin typeface="Symbol" pitchFamily="18" charset="2"/>
                </a:rPr>
                <a:t>×</a:t>
              </a:r>
              <a:r>
                <a:rPr lang="en-US"/>
                <a:t>Z + X</a:t>
              </a:r>
              <a:r>
                <a:rPr lang="en-US">
                  <a:latin typeface="Symbol" pitchFamily="18" charset="2"/>
                </a:rPr>
                <a:t>×</a:t>
              </a:r>
              <a:r>
                <a:rPr lang="en-US"/>
                <a:t>Y</a:t>
              </a:r>
              <a:r>
                <a:rPr lang="en-US">
                  <a:latin typeface="Symbol" pitchFamily="18" charset="2"/>
                </a:rPr>
                <a:t>×</a:t>
              </a:r>
              <a:r>
                <a:rPr lang="en-US"/>
                <a:t>Z</a:t>
              </a:r>
            </a:p>
          </p:txBody>
        </p:sp>
        <p:sp>
          <p:nvSpPr>
            <p:cNvPr id="196630" name="Line 1046"/>
            <p:cNvSpPr>
              <a:spLocks noChangeShapeType="1"/>
            </p:cNvSpPr>
            <p:nvPr/>
          </p:nvSpPr>
          <p:spPr bwMode="auto">
            <a:xfrm flipH="1">
              <a:off x="1872" y="379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631" name="Line 1047"/>
            <p:cNvSpPr>
              <a:spLocks noChangeShapeType="1"/>
            </p:cNvSpPr>
            <p:nvPr/>
          </p:nvSpPr>
          <p:spPr bwMode="auto">
            <a:xfrm flipH="1">
              <a:off x="2160" y="379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632" name="Line 1048"/>
            <p:cNvSpPr>
              <a:spLocks noChangeShapeType="1"/>
            </p:cNvSpPr>
            <p:nvPr/>
          </p:nvSpPr>
          <p:spPr bwMode="auto">
            <a:xfrm flipH="1">
              <a:off x="2400" y="379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633" name="Line 1049"/>
            <p:cNvSpPr>
              <a:spLocks noChangeShapeType="1"/>
            </p:cNvSpPr>
            <p:nvPr/>
          </p:nvSpPr>
          <p:spPr bwMode="auto">
            <a:xfrm flipH="1">
              <a:off x="2592" y="379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634" name="Line 1050"/>
            <p:cNvSpPr>
              <a:spLocks noChangeShapeType="1"/>
            </p:cNvSpPr>
            <p:nvPr/>
          </p:nvSpPr>
          <p:spPr bwMode="auto">
            <a:xfrm flipH="1">
              <a:off x="2832" y="379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635" name="Line 1051"/>
            <p:cNvSpPr>
              <a:spLocks noChangeShapeType="1"/>
            </p:cNvSpPr>
            <p:nvPr/>
          </p:nvSpPr>
          <p:spPr bwMode="auto">
            <a:xfrm flipH="1">
              <a:off x="3072" y="379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636" name="Line 1052"/>
            <p:cNvSpPr>
              <a:spLocks noChangeShapeType="1"/>
            </p:cNvSpPr>
            <p:nvPr/>
          </p:nvSpPr>
          <p:spPr bwMode="auto">
            <a:xfrm flipH="1">
              <a:off x="3552" y="379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637" name="Line 1053"/>
            <p:cNvSpPr>
              <a:spLocks noChangeShapeType="1"/>
            </p:cNvSpPr>
            <p:nvPr/>
          </p:nvSpPr>
          <p:spPr bwMode="auto">
            <a:xfrm flipH="1">
              <a:off x="3936" y="379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638" name="Line 1054"/>
            <p:cNvSpPr>
              <a:spLocks noChangeShapeType="1"/>
            </p:cNvSpPr>
            <p:nvPr/>
          </p:nvSpPr>
          <p:spPr bwMode="auto">
            <a:xfrm flipH="1">
              <a:off x="4464" y="379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>
          <a:xfrm>
            <a:off x="7200900" y="6439198"/>
            <a:ext cx="1905000" cy="457200"/>
          </a:xfrm>
        </p:spPr>
        <p:txBody>
          <a:bodyPr/>
          <a:lstStyle/>
          <a:p>
            <a:fld id="{651D5527-D516-49F6-9946-1C330AB58E3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89470" y="6400800"/>
            <a:ext cx="62484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This is example problem 15, page 85.  Solution on page 107.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5" grpId="0" autoUpdateAnimBg="0"/>
      <p:bldP spid="196617" grpId="0" autoUpdateAnimBg="0"/>
      <p:bldP spid="196618" grpId="0" autoUpdateAnimBg="0"/>
      <p:bldP spid="196619" grpId="0" autoUpdateAnimBg="0"/>
      <p:bldP spid="19662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28600"/>
            <a:ext cx="8534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An example:  Given the accompanying truth table, write the compact </a:t>
            </a:r>
            <a:r>
              <a:rPr lang="en-US" sz="2400" dirty="0" err="1"/>
              <a:t>maxterm</a:t>
            </a:r>
            <a:r>
              <a:rPr lang="en-US" sz="2400" dirty="0"/>
              <a:t> form for F for its 1s and 0s.  Write the standard POS form for each.</a:t>
            </a:r>
          </a:p>
        </p:txBody>
      </p:sp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533400" y="2362200"/>
            <a:ext cx="7543800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/>
              <a:t>X  Y  Z      F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/>
              <a:t>0   0   0      0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/>
              <a:t>0   0   1      0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/>
              <a:t>0   1   0      0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/>
              <a:t>0   1   1      1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/>
              <a:t>1   0   0      1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/>
              <a:t>1   0   1      0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/>
              <a:t>1   1   0      1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/>
              <a:t>1   1   1      0</a:t>
            </a:r>
          </a:p>
        </p:txBody>
      </p:sp>
      <p:sp>
        <p:nvSpPr>
          <p:cNvPr id="205828" name="Line 4"/>
          <p:cNvSpPr>
            <a:spLocks noChangeShapeType="1"/>
          </p:cNvSpPr>
          <p:nvPr/>
        </p:nvSpPr>
        <p:spPr bwMode="auto">
          <a:xfrm>
            <a:off x="1676400" y="2362200"/>
            <a:ext cx="0" cy="3810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829" name="Line 5"/>
          <p:cNvSpPr>
            <a:spLocks noChangeShapeType="1"/>
          </p:cNvSpPr>
          <p:nvPr/>
        </p:nvSpPr>
        <p:spPr bwMode="auto">
          <a:xfrm>
            <a:off x="533400" y="2743200"/>
            <a:ext cx="1828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831" name="Text Box 7"/>
          <p:cNvSpPr txBox="1">
            <a:spLocks noChangeArrowheads="1"/>
          </p:cNvSpPr>
          <p:nvPr/>
        </p:nvSpPr>
        <p:spPr bwMode="auto">
          <a:xfrm>
            <a:off x="2438400" y="1962150"/>
            <a:ext cx="354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Compact </a:t>
            </a:r>
            <a:r>
              <a:rPr lang="en-US" dirty="0" err="1"/>
              <a:t>maxterm</a:t>
            </a:r>
            <a:r>
              <a:rPr lang="en-US" dirty="0"/>
              <a:t> form 1s:</a:t>
            </a:r>
          </a:p>
        </p:txBody>
      </p:sp>
      <p:sp>
        <p:nvSpPr>
          <p:cNvPr id="205832" name="Text Box 8"/>
          <p:cNvSpPr txBox="1">
            <a:spLocks noChangeArrowheads="1"/>
          </p:cNvSpPr>
          <p:nvPr/>
        </p:nvSpPr>
        <p:spPr bwMode="auto">
          <a:xfrm>
            <a:off x="2438400" y="4324350"/>
            <a:ext cx="354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Compact maxterm form 0s:</a:t>
            </a:r>
          </a:p>
        </p:txBody>
      </p:sp>
      <p:sp>
        <p:nvSpPr>
          <p:cNvPr id="205833" name="Text Box 9"/>
          <p:cNvSpPr txBox="1">
            <a:spLocks noChangeArrowheads="1"/>
          </p:cNvSpPr>
          <p:nvPr/>
        </p:nvSpPr>
        <p:spPr bwMode="auto">
          <a:xfrm>
            <a:off x="2438400" y="3105150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Corresponding POS form:</a:t>
            </a:r>
          </a:p>
        </p:txBody>
      </p:sp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2438400" y="5391150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Corresponding POS form:</a:t>
            </a:r>
          </a:p>
        </p:txBody>
      </p:sp>
      <p:sp>
        <p:nvSpPr>
          <p:cNvPr id="205842" name="Text Box 18"/>
          <p:cNvSpPr txBox="1">
            <a:spLocks noChangeArrowheads="1"/>
          </p:cNvSpPr>
          <p:nvPr/>
        </p:nvSpPr>
        <p:spPr bwMode="auto">
          <a:xfrm>
            <a:off x="2895600" y="4851400"/>
            <a:ext cx="218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 = 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(0,1,2,5,7)</a:t>
            </a:r>
          </a:p>
        </p:txBody>
      </p:sp>
      <p:grpSp>
        <p:nvGrpSpPr>
          <p:cNvPr id="205866" name="Group 42"/>
          <p:cNvGrpSpPr>
            <a:grpSpLocks/>
          </p:cNvGrpSpPr>
          <p:nvPr/>
        </p:nvGrpSpPr>
        <p:grpSpPr bwMode="auto">
          <a:xfrm>
            <a:off x="2895600" y="2489200"/>
            <a:ext cx="1724025" cy="457200"/>
            <a:chOff x="1824" y="1568"/>
            <a:chExt cx="1086" cy="288"/>
          </a:xfrm>
        </p:grpSpPr>
        <p:sp>
          <p:nvSpPr>
            <p:cNvPr id="205830" name="Text Box 6"/>
            <p:cNvSpPr txBox="1">
              <a:spLocks noChangeArrowheads="1"/>
            </p:cNvSpPr>
            <p:nvPr/>
          </p:nvSpPr>
          <p:spPr bwMode="auto">
            <a:xfrm>
              <a:off x="1824" y="1568"/>
              <a:ext cx="10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 = </a:t>
              </a:r>
              <a:r>
                <a:rPr lang="en-US">
                  <a:latin typeface="Symbol" pitchFamily="18" charset="2"/>
                </a:rPr>
                <a:t>P</a:t>
              </a:r>
              <a:r>
                <a:rPr lang="en-US"/>
                <a:t>(3,4,6)</a:t>
              </a:r>
            </a:p>
          </p:txBody>
        </p:sp>
        <p:sp>
          <p:nvSpPr>
            <p:cNvPr id="205855" name="Line 31"/>
            <p:cNvSpPr>
              <a:spLocks noChangeShapeType="1"/>
            </p:cNvSpPr>
            <p:nvPr/>
          </p:nvSpPr>
          <p:spPr bwMode="auto">
            <a:xfrm flipH="1">
              <a:off x="1872" y="163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865" name="Group 41"/>
          <p:cNvGrpSpPr>
            <a:grpSpLocks/>
          </p:cNvGrpSpPr>
          <p:nvPr/>
        </p:nvGrpSpPr>
        <p:grpSpPr bwMode="auto">
          <a:xfrm>
            <a:off x="2895600" y="3638550"/>
            <a:ext cx="4625975" cy="457200"/>
            <a:chOff x="1824" y="2292"/>
            <a:chExt cx="2914" cy="288"/>
          </a:xfrm>
        </p:grpSpPr>
        <p:sp>
          <p:nvSpPr>
            <p:cNvPr id="205836" name="Text Box 12"/>
            <p:cNvSpPr txBox="1">
              <a:spLocks noChangeArrowheads="1"/>
            </p:cNvSpPr>
            <p:nvPr/>
          </p:nvSpPr>
          <p:spPr bwMode="auto">
            <a:xfrm>
              <a:off x="1824" y="2292"/>
              <a:ext cx="29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 = (X</a:t>
              </a:r>
              <a:r>
                <a:rPr lang="en-US">
                  <a:latin typeface="Symbol" pitchFamily="18" charset="2"/>
                </a:rPr>
                <a:t>+</a:t>
              </a:r>
              <a:r>
                <a:rPr lang="en-US"/>
                <a:t>Y</a:t>
              </a:r>
              <a:r>
                <a:rPr lang="en-US">
                  <a:latin typeface="Symbol" pitchFamily="18" charset="2"/>
                </a:rPr>
                <a:t>+</a:t>
              </a:r>
              <a:r>
                <a:rPr lang="en-US"/>
                <a:t>Z) </a:t>
              </a:r>
              <a:r>
                <a:rPr lang="en-US">
                  <a:latin typeface="Symbol" pitchFamily="18" charset="2"/>
                </a:rPr>
                <a:t>×</a:t>
              </a:r>
              <a:r>
                <a:rPr lang="en-US"/>
                <a:t> (X</a:t>
              </a:r>
              <a:r>
                <a:rPr lang="en-US">
                  <a:latin typeface="Symbol" pitchFamily="18" charset="2"/>
                </a:rPr>
                <a:t>+</a:t>
              </a:r>
              <a:r>
                <a:rPr lang="en-US"/>
                <a:t>Y</a:t>
              </a:r>
              <a:r>
                <a:rPr lang="en-US">
                  <a:latin typeface="Symbol" pitchFamily="18" charset="2"/>
                </a:rPr>
                <a:t>+</a:t>
              </a:r>
              <a:r>
                <a:rPr lang="en-US"/>
                <a:t>Z) </a:t>
              </a:r>
              <a:r>
                <a:rPr lang="en-US">
                  <a:latin typeface="Symbol" pitchFamily="18" charset="2"/>
                </a:rPr>
                <a:t>×</a:t>
              </a:r>
              <a:r>
                <a:rPr lang="en-US"/>
                <a:t> (X</a:t>
              </a:r>
              <a:r>
                <a:rPr lang="en-US">
                  <a:latin typeface="Symbol" pitchFamily="18" charset="2"/>
                </a:rPr>
                <a:t>+</a:t>
              </a:r>
              <a:r>
                <a:rPr lang="en-US"/>
                <a:t>Y</a:t>
              </a:r>
              <a:r>
                <a:rPr lang="en-US">
                  <a:latin typeface="Symbol" pitchFamily="18" charset="2"/>
                </a:rPr>
                <a:t>+</a:t>
              </a:r>
              <a:r>
                <a:rPr lang="en-US"/>
                <a:t>Z)</a:t>
              </a:r>
            </a:p>
          </p:txBody>
        </p:sp>
        <p:sp>
          <p:nvSpPr>
            <p:cNvPr id="205837" name="Line 13"/>
            <p:cNvSpPr>
              <a:spLocks noChangeShapeType="1"/>
            </p:cNvSpPr>
            <p:nvPr/>
          </p:nvSpPr>
          <p:spPr bwMode="auto">
            <a:xfrm flipH="1">
              <a:off x="3120" y="235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838" name="Line 14"/>
            <p:cNvSpPr>
              <a:spLocks noChangeShapeType="1"/>
            </p:cNvSpPr>
            <p:nvPr/>
          </p:nvSpPr>
          <p:spPr bwMode="auto">
            <a:xfrm flipH="1">
              <a:off x="2496" y="235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839" name="Line 15"/>
            <p:cNvSpPr>
              <a:spLocks noChangeShapeType="1"/>
            </p:cNvSpPr>
            <p:nvPr/>
          </p:nvSpPr>
          <p:spPr bwMode="auto">
            <a:xfrm flipH="1">
              <a:off x="2736" y="235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840" name="Line 16"/>
            <p:cNvSpPr>
              <a:spLocks noChangeShapeType="1"/>
            </p:cNvSpPr>
            <p:nvPr/>
          </p:nvSpPr>
          <p:spPr bwMode="auto">
            <a:xfrm flipH="1">
              <a:off x="3984" y="235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843" name="Line 19"/>
            <p:cNvSpPr>
              <a:spLocks noChangeShapeType="1"/>
            </p:cNvSpPr>
            <p:nvPr/>
          </p:nvSpPr>
          <p:spPr bwMode="auto">
            <a:xfrm flipH="1">
              <a:off x="1872" y="235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856" name="Line 32"/>
            <p:cNvSpPr>
              <a:spLocks noChangeShapeType="1"/>
            </p:cNvSpPr>
            <p:nvPr/>
          </p:nvSpPr>
          <p:spPr bwMode="auto">
            <a:xfrm flipH="1">
              <a:off x="4224" y="235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867" name="Group 43"/>
          <p:cNvGrpSpPr>
            <a:grpSpLocks/>
          </p:cNvGrpSpPr>
          <p:nvPr/>
        </p:nvGrpSpPr>
        <p:grpSpPr bwMode="auto">
          <a:xfrm>
            <a:off x="2895600" y="5918200"/>
            <a:ext cx="4625975" cy="822325"/>
            <a:chOff x="1824" y="3728"/>
            <a:chExt cx="2914" cy="518"/>
          </a:xfrm>
        </p:grpSpPr>
        <p:sp>
          <p:nvSpPr>
            <p:cNvPr id="205845" name="Text Box 21"/>
            <p:cNvSpPr txBox="1">
              <a:spLocks noChangeArrowheads="1"/>
            </p:cNvSpPr>
            <p:nvPr/>
          </p:nvSpPr>
          <p:spPr bwMode="auto">
            <a:xfrm>
              <a:off x="1824" y="3728"/>
              <a:ext cx="291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 = (X</a:t>
              </a:r>
              <a:r>
                <a:rPr lang="en-US">
                  <a:latin typeface="Symbol" pitchFamily="18" charset="2"/>
                </a:rPr>
                <a:t>+</a:t>
              </a:r>
              <a:r>
                <a:rPr lang="en-US"/>
                <a:t>Y</a:t>
              </a:r>
              <a:r>
                <a:rPr lang="en-US">
                  <a:latin typeface="Symbol" pitchFamily="18" charset="2"/>
                </a:rPr>
                <a:t>+</a:t>
              </a:r>
              <a:r>
                <a:rPr lang="en-US"/>
                <a:t>Z) </a:t>
              </a:r>
              <a:r>
                <a:rPr lang="en-US">
                  <a:latin typeface="Symbol" pitchFamily="18" charset="2"/>
                </a:rPr>
                <a:t>×</a:t>
              </a:r>
              <a:r>
                <a:rPr lang="en-US"/>
                <a:t> (X</a:t>
              </a:r>
              <a:r>
                <a:rPr lang="en-US">
                  <a:latin typeface="Symbol" pitchFamily="18" charset="2"/>
                </a:rPr>
                <a:t>+</a:t>
              </a:r>
              <a:r>
                <a:rPr lang="en-US"/>
                <a:t>Y</a:t>
              </a:r>
              <a:r>
                <a:rPr lang="en-US">
                  <a:latin typeface="Symbol" pitchFamily="18" charset="2"/>
                </a:rPr>
                <a:t>+</a:t>
              </a:r>
              <a:r>
                <a:rPr lang="en-US"/>
                <a:t>Z) </a:t>
              </a:r>
              <a:r>
                <a:rPr lang="en-US">
                  <a:latin typeface="Symbol" pitchFamily="18" charset="2"/>
                </a:rPr>
                <a:t>×</a:t>
              </a:r>
              <a:r>
                <a:rPr lang="en-US"/>
                <a:t> (X</a:t>
              </a:r>
              <a:r>
                <a:rPr lang="en-US">
                  <a:latin typeface="Symbol" pitchFamily="18" charset="2"/>
                </a:rPr>
                <a:t>+</a:t>
              </a:r>
              <a:r>
                <a:rPr lang="en-US"/>
                <a:t>Y</a:t>
              </a:r>
              <a:r>
                <a:rPr lang="en-US">
                  <a:latin typeface="Symbol" pitchFamily="18" charset="2"/>
                </a:rPr>
                <a:t>+</a:t>
              </a:r>
              <a:r>
                <a:rPr lang="en-US"/>
                <a:t>Z)</a:t>
              </a:r>
              <a:br>
                <a:rPr lang="en-US"/>
              </a:br>
              <a:r>
                <a:rPr lang="en-US"/>
                <a:t>       </a:t>
              </a:r>
              <a:r>
                <a:rPr lang="en-US">
                  <a:latin typeface="Symbol" pitchFamily="18" charset="2"/>
                </a:rPr>
                <a:t>×</a:t>
              </a:r>
              <a:r>
                <a:rPr lang="en-US"/>
                <a:t> (X</a:t>
              </a:r>
              <a:r>
                <a:rPr lang="en-US">
                  <a:latin typeface="Symbol" pitchFamily="18" charset="2"/>
                </a:rPr>
                <a:t>+</a:t>
              </a:r>
              <a:r>
                <a:rPr lang="en-US"/>
                <a:t>Y</a:t>
              </a:r>
              <a:r>
                <a:rPr lang="en-US">
                  <a:latin typeface="Symbol" pitchFamily="18" charset="2"/>
                </a:rPr>
                <a:t>+</a:t>
              </a:r>
              <a:r>
                <a:rPr lang="en-US"/>
                <a:t>Z) </a:t>
              </a:r>
              <a:r>
                <a:rPr lang="en-US">
                  <a:latin typeface="Symbol" pitchFamily="18" charset="2"/>
                </a:rPr>
                <a:t>×</a:t>
              </a:r>
              <a:r>
                <a:rPr lang="en-US"/>
                <a:t> (X</a:t>
              </a:r>
              <a:r>
                <a:rPr lang="en-US">
                  <a:latin typeface="Symbol" pitchFamily="18" charset="2"/>
                </a:rPr>
                <a:t>+</a:t>
              </a:r>
              <a:r>
                <a:rPr lang="en-US"/>
                <a:t>Y</a:t>
              </a:r>
              <a:r>
                <a:rPr lang="en-US">
                  <a:latin typeface="Symbol" pitchFamily="18" charset="2"/>
                </a:rPr>
                <a:t>+</a:t>
              </a:r>
              <a:r>
                <a:rPr lang="en-US"/>
                <a:t>Z)</a:t>
              </a:r>
            </a:p>
          </p:txBody>
        </p:sp>
        <p:sp>
          <p:nvSpPr>
            <p:cNvPr id="205852" name="Line 28"/>
            <p:cNvSpPr>
              <a:spLocks noChangeShapeType="1"/>
            </p:cNvSpPr>
            <p:nvPr/>
          </p:nvSpPr>
          <p:spPr bwMode="auto">
            <a:xfrm flipH="1">
              <a:off x="3552" y="379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853" name="Line 29"/>
            <p:cNvSpPr>
              <a:spLocks noChangeShapeType="1"/>
            </p:cNvSpPr>
            <p:nvPr/>
          </p:nvSpPr>
          <p:spPr bwMode="auto">
            <a:xfrm flipH="1">
              <a:off x="4224" y="379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854" name="Line 30"/>
            <p:cNvSpPr>
              <a:spLocks noChangeShapeType="1"/>
            </p:cNvSpPr>
            <p:nvPr/>
          </p:nvSpPr>
          <p:spPr bwMode="auto">
            <a:xfrm flipH="1">
              <a:off x="2832" y="403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860" name="Line 36"/>
            <p:cNvSpPr>
              <a:spLocks noChangeShapeType="1"/>
            </p:cNvSpPr>
            <p:nvPr/>
          </p:nvSpPr>
          <p:spPr bwMode="auto">
            <a:xfrm flipH="1">
              <a:off x="2352" y="403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861" name="Line 37"/>
            <p:cNvSpPr>
              <a:spLocks noChangeShapeType="1"/>
            </p:cNvSpPr>
            <p:nvPr/>
          </p:nvSpPr>
          <p:spPr bwMode="auto">
            <a:xfrm flipH="1">
              <a:off x="3696" y="403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862" name="Line 38"/>
            <p:cNvSpPr>
              <a:spLocks noChangeShapeType="1"/>
            </p:cNvSpPr>
            <p:nvPr/>
          </p:nvSpPr>
          <p:spPr bwMode="auto">
            <a:xfrm flipH="1">
              <a:off x="3216" y="403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863" name="Line 39"/>
            <p:cNvSpPr>
              <a:spLocks noChangeShapeType="1"/>
            </p:cNvSpPr>
            <p:nvPr/>
          </p:nvSpPr>
          <p:spPr bwMode="auto">
            <a:xfrm flipH="1">
              <a:off x="3504" y="403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5527-D516-49F6-9946-1C330AB58E3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495800" y="1313497"/>
            <a:ext cx="457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1600" dirty="0"/>
              <a:t>This uses the same </a:t>
            </a:r>
            <a:r>
              <a:rPr lang="en-US" sz="1600" dirty="0" err="1"/>
              <a:t>truthtable</a:t>
            </a:r>
            <a:r>
              <a:rPr lang="en-US" sz="1600" dirty="0"/>
              <a:t> as the preceding problem but asks for </a:t>
            </a:r>
            <a:r>
              <a:rPr lang="en-US" sz="1600" dirty="0" err="1"/>
              <a:t>maxterms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1" grpId="0" autoUpdateAnimBg="0"/>
      <p:bldP spid="205832" grpId="0" autoUpdateAnimBg="0"/>
      <p:bldP spid="205833" grpId="0" autoUpdateAnimBg="0"/>
      <p:bldP spid="205834" grpId="0" autoUpdateAnimBg="0"/>
      <p:bldP spid="20584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924800" cy="4724400"/>
          </a:xfrm>
          <a:solidFill>
            <a:srgbClr val="FFFF00"/>
          </a:solidFill>
        </p:spPr>
        <p:txBody>
          <a:bodyPr/>
          <a:lstStyle/>
          <a:p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Boolean Equations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92"/>
            <a:ext cx="9144000" cy="1283208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Minimization</a:t>
            </a:r>
            <a:r>
              <a:rPr lang="en-US" dirty="0" smtClean="0"/>
              <a:t>: Reduce Number of  Literals and Terms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Simplify for Comprehension</a:t>
            </a:r>
          </a:p>
          <a:p>
            <a:pPr eaLnBrk="1" hangingPunct="1"/>
            <a:r>
              <a:rPr lang="en-US" smtClean="0"/>
              <a:t>Reduce Number of Components</a:t>
            </a:r>
          </a:p>
          <a:p>
            <a:pPr eaLnBrk="1" hangingPunct="1"/>
            <a:r>
              <a:rPr lang="en-US" smtClean="0"/>
              <a:t>Reduce Amount of Wiring/Routing</a:t>
            </a:r>
          </a:p>
          <a:p>
            <a:pPr eaLnBrk="1" hangingPunct="1"/>
            <a:r>
              <a:rPr lang="en-US" smtClean="0"/>
              <a:t>Smaller Circuit/Board Area</a:t>
            </a:r>
          </a:p>
          <a:p>
            <a:pPr eaLnBrk="1" hangingPunct="1"/>
            <a:r>
              <a:rPr lang="en-US" smtClean="0"/>
              <a:t>Lower Cost</a:t>
            </a:r>
          </a:p>
          <a:p>
            <a:pPr eaLnBrk="1" hangingPunct="1"/>
            <a:r>
              <a:rPr lang="en-US" smtClean="0"/>
              <a:t>Higher Reliability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5C7FF-0B9C-462F-ACAD-8169683D639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 Minimization: Reduce Number of  Literals and Terms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Apply Boolean Algebra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Employ Computer Algorithm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Quine-McCluskey tabular algorithm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Boozer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McBoole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Espresso and Espresso/Exact (CAD packages)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Systematic Algebraic Reduction (SAR)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Karnaugh Maps (K-Maps)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5C7FF-0B9C-462F-ACAD-8169683D639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371600"/>
            <a:ext cx="8077200" cy="48006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13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Karnaugh</a:t>
            </a:r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Karnaugh (K) Maps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305800" cy="4114800"/>
          </a:xfrm>
        </p:spPr>
        <p:txBody>
          <a:bodyPr/>
          <a:lstStyle/>
          <a:p>
            <a:pPr eaLnBrk="1" hangingPunct="1"/>
            <a:r>
              <a:rPr lang="en-US" smtClean="0"/>
              <a:t>A graphical representation of Boolean function</a:t>
            </a:r>
          </a:p>
          <a:p>
            <a:pPr eaLnBrk="1" hangingPunct="1"/>
            <a:r>
              <a:rPr lang="en-US" smtClean="0"/>
              <a:t>Easy to perform functional reduction</a:t>
            </a:r>
          </a:p>
          <a:p>
            <a:pPr eaLnBrk="1" hangingPunct="1"/>
            <a:r>
              <a:rPr lang="en-US" smtClean="0"/>
              <a:t>Relies on adjacency (Gray code) of minterms</a:t>
            </a:r>
          </a:p>
          <a:p>
            <a:pPr lvl="1" eaLnBrk="1" hangingPunct="1"/>
            <a:r>
              <a:rPr lang="en-US" smtClean="0"/>
              <a:t>Adjacent (horizontal/vertical &amp; wrap around) cells</a:t>
            </a:r>
            <a:br>
              <a:rPr lang="en-US" smtClean="0"/>
            </a:br>
            <a:r>
              <a:rPr lang="en-US" smtClean="0"/>
              <a:t>  differ in only one variable (complement)</a:t>
            </a:r>
          </a:p>
          <a:p>
            <a:pPr eaLnBrk="1" hangingPunct="1"/>
            <a:r>
              <a:rPr lang="en-US" smtClean="0"/>
              <a:t>Number form and Variable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5C7FF-0B9C-462F-ACAD-8169683D639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7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K-Maps</a:t>
            </a:r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2 Variable K-Map (Number Form)</a:t>
            </a:r>
          </a:p>
        </p:txBody>
      </p:sp>
      <p:pic>
        <p:nvPicPr>
          <p:cNvPr id="7172" name="Picture 4" descr="C:\Sandige\2\tiff\14.tif"/>
          <p:cNvPicPr>
            <a:picLocks noChangeAspect="1" noChangeArrowheads="1"/>
          </p:cNvPicPr>
          <p:nvPr/>
        </p:nvPicPr>
        <p:blipFill>
          <a:blip r:embed="rId2"/>
          <a:srcRect t="7353" r="69379" b="36765"/>
          <a:stretch>
            <a:fillRect/>
          </a:stretch>
        </p:blipFill>
        <p:spPr bwMode="auto">
          <a:xfrm>
            <a:off x="609600" y="2667000"/>
            <a:ext cx="4648200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057400" y="1981200"/>
            <a:ext cx="2819400" cy="2133600"/>
            <a:chOff x="1296" y="1248"/>
            <a:chExt cx="1776" cy="1344"/>
          </a:xfrm>
        </p:grpSpPr>
        <p:sp>
          <p:nvSpPr>
            <p:cNvPr id="7179" name="Oval 8"/>
            <p:cNvSpPr>
              <a:spLocks noChangeArrowheads="1"/>
            </p:cNvSpPr>
            <p:nvPr/>
          </p:nvSpPr>
          <p:spPr bwMode="auto">
            <a:xfrm>
              <a:off x="1296" y="2208"/>
              <a:ext cx="1776" cy="3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Line 9"/>
            <p:cNvSpPr>
              <a:spLocks noChangeShapeType="1"/>
            </p:cNvSpPr>
            <p:nvPr/>
          </p:nvSpPr>
          <p:spPr bwMode="auto">
            <a:xfrm flipH="1">
              <a:off x="2448" y="1248"/>
              <a:ext cx="576" cy="9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51" name="Text Box 11"/>
          <p:cNvSpPr txBox="1">
            <a:spLocks noChangeArrowheads="1"/>
          </p:cNvSpPr>
          <p:nvPr/>
        </p:nvSpPr>
        <p:spPr bwMode="auto">
          <a:xfrm>
            <a:off x="5449888" y="3530600"/>
            <a:ext cx="1773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Gray code!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133600" y="4114800"/>
            <a:ext cx="6092825" cy="1052513"/>
            <a:chOff x="1344" y="2592"/>
            <a:chExt cx="3838" cy="663"/>
          </a:xfrm>
        </p:grpSpPr>
        <p:sp>
          <p:nvSpPr>
            <p:cNvPr id="7176" name="Oval 13"/>
            <p:cNvSpPr>
              <a:spLocks noChangeArrowheads="1"/>
            </p:cNvSpPr>
            <p:nvPr/>
          </p:nvSpPr>
          <p:spPr bwMode="auto">
            <a:xfrm>
              <a:off x="1344" y="2592"/>
              <a:ext cx="1776" cy="3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Line 14"/>
            <p:cNvSpPr>
              <a:spLocks noChangeShapeType="1"/>
            </p:cNvSpPr>
            <p:nvPr/>
          </p:nvSpPr>
          <p:spPr bwMode="auto">
            <a:xfrm flipH="1" flipV="1">
              <a:off x="2544" y="3024"/>
              <a:ext cx="864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Text Box 15"/>
            <p:cNvSpPr txBox="1">
              <a:spLocks noChangeArrowheads="1"/>
            </p:cNvSpPr>
            <p:nvPr/>
          </p:nvSpPr>
          <p:spPr bwMode="auto">
            <a:xfrm>
              <a:off x="3456" y="2928"/>
              <a:ext cx="17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Minterm numbers</a:t>
              </a: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5C7FF-0B9C-462F-ACAD-8169683D639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C:\Sandige\2\tiff\14.tif"/>
          <p:cNvPicPr>
            <a:picLocks noChangeAspect="1" noChangeArrowheads="1"/>
          </p:cNvPicPr>
          <p:nvPr/>
        </p:nvPicPr>
        <p:blipFill>
          <a:blip r:embed="rId2"/>
          <a:srcRect l="30058" t="4022" r="35043" b="40805"/>
          <a:stretch>
            <a:fillRect/>
          </a:stretch>
        </p:blipFill>
        <p:spPr bwMode="auto">
          <a:xfrm>
            <a:off x="152400" y="2667000"/>
            <a:ext cx="51054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K-Maps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3 Variable K-Map (Number Form)</a:t>
            </a:r>
          </a:p>
        </p:txBody>
      </p:sp>
      <p:sp>
        <p:nvSpPr>
          <p:cNvPr id="216072" name="Text Box 8"/>
          <p:cNvSpPr txBox="1">
            <a:spLocks noChangeArrowheads="1"/>
          </p:cNvSpPr>
          <p:nvPr/>
        </p:nvSpPr>
        <p:spPr bwMode="auto">
          <a:xfrm>
            <a:off x="5449888" y="3530600"/>
            <a:ext cx="1773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Gray code!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362200" y="4114800"/>
            <a:ext cx="5864225" cy="1143000"/>
            <a:chOff x="1488" y="2592"/>
            <a:chExt cx="3694" cy="720"/>
          </a:xfrm>
        </p:grpSpPr>
        <p:sp>
          <p:nvSpPr>
            <p:cNvPr id="8203" name="Oval 9"/>
            <p:cNvSpPr>
              <a:spLocks noChangeArrowheads="1"/>
            </p:cNvSpPr>
            <p:nvPr/>
          </p:nvSpPr>
          <p:spPr bwMode="auto">
            <a:xfrm>
              <a:off x="1488" y="2592"/>
              <a:ext cx="1536" cy="7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" name="Line 10"/>
            <p:cNvSpPr>
              <a:spLocks noChangeShapeType="1"/>
            </p:cNvSpPr>
            <p:nvPr/>
          </p:nvSpPr>
          <p:spPr bwMode="auto">
            <a:xfrm flipH="1" flipV="1">
              <a:off x="3072" y="3072"/>
              <a:ext cx="336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Text Box 11"/>
            <p:cNvSpPr txBox="1">
              <a:spLocks noChangeArrowheads="1"/>
            </p:cNvSpPr>
            <p:nvPr/>
          </p:nvSpPr>
          <p:spPr bwMode="auto">
            <a:xfrm>
              <a:off x="3456" y="2928"/>
              <a:ext cx="17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Minterm numbers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981200" y="1981200"/>
            <a:ext cx="2895600" cy="3124200"/>
            <a:chOff x="1248" y="1248"/>
            <a:chExt cx="1824" cy="1968"/>
          </a:xfrm>
        </p:grpSpPr>
        <p:sp>
          <p:nvSpPr>
            <p:cNvPr id="8200" name="Oval 6"/>
            <p:cNvSpPr>
              <a:spLocks noChangeArrowheads="1"/>
            </p:cNvSpPr>
            <p:nvPr/>
          </p:nvSpPr>
          <p:spPr bwMode="auto">
            <a:xfrm>
              <a:off x="1296" y="2208"/>
              <a:ext cx="1776" cy="3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" name="Line 7"/>
            <p:cNvSpPr>
              <a:spLocks noChangeShapeType="1"/>
            </p:cNvSpPr>
            <p:nvPr/>
          </p:nvSpPr>
          <p:spPr bwMode="auto">
            <a:xfrm flipH="1">
              <a:off x="2448" y="1248"/>
              <a:ext cx="576" cy="9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Oval 14"/>
            <p:cNvSpPr>
              <a:spLocks noChangeArrowheads="1"/>
            </p:cNvSpPr>
            <p:nvPr/>
          </p:nvSpPr>
          <p:spPr bwMode="auto">
            <a:xfrm>
              <a:off x="1248" y="2448"/>
              <a:ext cx="192" cy="76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5C7FF-0B9C-462F-ACAD-8169683D639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4" descr="C:\Sandige\2\tiff\14.tif"/>
          <p:cNvPicPr>
            <a:picLocks noChangeAspect="1" noChangeArrowheads="1"/>
          </p:cNvPicPr>
          <p:nvPr/>
        </p:nvPicPr>
        <p:blipFill>
          <a:blip r:embed="rId2"/>
          <a:srcRect l="63959" b="34674"/>
          <a:stretch>
            <a:fillRect/>
          </a:stretch>
        </p:blipFill>
        <p:spPr bwMode="auto">
          <a:xfrm>
            <a:off x="0" y="3048000"/>
            <a:ext cx="533400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K-Maps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4 Variable K-Map (Number Form)</a:t>
            </a:r>
          </a:p>
        </p:txBody>
      </p: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5449888" y="3530600"/>
            <a:ext cx="1773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Gray code!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495800" y="4648200"/>
            <a:ext cx="3730625" cy="519113"/>
            <a:chOff x="2832" y="2928"/>
            <a:chExt cx="2350" cy="327"/>
          </a:xfrm>
        </p:grpSpPr>
        <p:sp>
          <p:nvSpPr>
            <p:cNvPr id="9227" name="Oval 7"/>
            <p:cNvSpPr>
              <a:spLocks noChangeArrowheads="1"/>
            </p:cNvSpPr>
            <p:nvPr/>
          </p:nvSpPr>
          <p:spPr bwMode="auto">
            <a:xfrm>
              <a:off x="2832" y="2928"/>
              <a:ext cx="192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Line 8"/>
            <p:cNvSpPr>
              <a:spLocks noChangeShapeType="1"/>
            </p:cNvSpPr>
            <p:nvPr/>
          </p:nvSpPr>
          <p:spPr bwMode="auto">
            <a:xfrm flipH="1" flipV="1">
              <a:off x="3072" y="3072"/>
              <a:ext cx="336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Text Box 9"/>
            <p:cNvSpPr txBox="1">
              <a:spLocks noChangeArrowheads="1"/>
            </p:cNvSpPr>
            <p:nvPr/>
          </p:nvSpPr>
          <p:spPr bwMode="auto">
            <a:xfrm>
              <a:off x="3456" y="2928"/>
              <a:ext cx="17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Minterm numbers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133600" y="1981200"/>
            <a:ext cx="2895600" cy="4114800"/>
            <a:chOff x="1344" y="1248"/>
            <a:chExt cx="1824" cy="2592"/>
          </a:xfrm>
        </p:grpSpPr>
        <p:sp>
          <p:nvSpPr>
            <p:cNvPr id="9224" name="Oval 11"/>
            <p:cNvSpPr>
              <a:spLocks noChangeArrowheads="1"/>
            </p:cNvSpPr>
            <p:nvPr/>
          </p:nvSpPr>
          <p:spPr bwMode="auto">
            <a:xfrm>
              <a:off x="1392" y="2208"/>
              <a:ext cx="1776" cy="3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Line 12"/>
            <p:cNvSpPr>
              <a:spLocks noChangeShapeType="1"/>
            </p:cNvSpPr>
            <p:nvPr/>
          </p:nvSpPr>
          <p:spPr bwMode="auto">
            <a:xfrm flipH="1">
              <a:off x="2544" y="1248"/>
              <a:ext cx="576" cy="9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Oval 13"/>
            <p:cNvSpPr>
              <a:spLocks noChangeArrowheads="1"/>
            </p:cNvSpPr>
            <p:nvPr/>
          </p:nvSpPr>
          <p:spPr bwMode="auto">
            <a:xfrm>
              <a:off x="1344" y="2400"/>
              <a:ext cx="288" cy="14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5C7FF-0B9C-462F-ACAD-8169683D639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3" descr="C:\Sandige\2\tiff\15.tif"/>
          <p:cNvPicPr>
            <a:picLocks noChangeAspect="1" noChangeArrowheads="1"/>
          </p:cNvPicPr>
          <p:nvPr/>
        </p:nvPicPr>
        <p:blipFill>
          <a:blip r:embed="rId2"/>
          <a:srcRect t="7841" r="72491" b="41603"/>
          <a:stretch>
            <a:fillRect/>
          </a:stretch>
        </p:blipFill>
        <p:spPr bwMode="auto">
          <a:xfrm>
            <a:off x="685800" y="2895600"/>
            <a:ext cx="4259263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K-Maps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2 Variable K-Map (Variable Form)</a:t>
            </a:r>
          </a:p>
        </p:txBody>
      </p:sp>
      <p:sp>
        <p:nvSpPr>
          <p:cNvPr id="10245" name="Oval 6"/>
          <p:cNvSpPr>
            <a:spLocks noChangeArrowheads="1"/>
          </p:cNvSpPr>
          <p:nvPr/>
        </p:nvSpPr>
        <p:spPr bwMode="auto">
          <a:xfrm>
            <a:off x="2057400" y="3505200"/>
            <a:ext cx="28194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 flipH="1">
            <a:off x="3886200" y="1981200"/>
            <a:ext cx="91440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Text Box 14"/>
          <p:cNvSpPr txBox="1">
            <a:spLocks noChangeArrowheads="1"/>
          </p:cNvSpPr>
          <p:nvPr/>
        </p:nvSpPr>
        <p:spPr bwMode="auto">
          <a:xfrm>
            <a:off x="5157788" y="3276600"/>
            <a:ext cx="3986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May be more useful if plotting partially reduced functions</a:t>
            </a:r>
          </a:p>
        </p:txBody>
      </p:sp>
      <p:sp>
        <p:nvSpPr>
          <p:cNvPr id="10248" name="Oval 15"/>
          <p:cNvSpPr>
            <a:spLocks noChangeArrowheads="1"/>
          </p:cNvSpPr>
          <p:nvPr/>
        </p:nvSpPr>
        <p:spPr bwMode="auto">
          <a:xfrm>
            <a:off x="1981200" y="4800600"/>
            <a:ext cx="28194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Text Box 17"/>
          <p:cNvSpPr txBox="1">
            <a:spLocks noChangeArrowheads="1"/>
          </p:cNvSpPr>
          <p:nvPr/>
        </p:nvSpPr>
        <p:spPr bwMode="auto">
          <a:xfrm>
            <a:off x="5305425" y="4724400"/>
            <a:ext cx="3838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Careful!  Preserve Gray code!</a:t>
            </a:r>
          </a:p>
        </p:txBody>
      </p:sp>
      <p:sp>
        <p:nvSpPr>
          <p:cNvPr id="10250" name="Line 18"/>
          <p:cNvSpPr>
            <a:spLocks noChangeShapeType="1"/>
          </p:cNvSpPr>
          <p:nvPr/>
        </p:nvSpPr>
        <p:spPr bwMode="auto">
          <a:xfrm flipH="1">
            <a:off x="4876800" y="4953000"/>
            <a:ext cx="457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5C7FF-0B9C-462F-ACAD-8169683D639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4" descr="C:\Sandige\2\tiff\15.tif"/>
          <p:cNvPicPr>
            <a:picLocks noChangeAspect="1" noChangeArrowheads="1"/>
          </p:cNvPicPr>
          <p:nvPr/>
        </p:nvPicPr>
        <p:blipFill>
          <a:blip r:embed="rId2"/>
          <a:srcRect l="30577" t="5032" r="37717" b="41603"/>
          <a:stretch>
            <a:fillRect/>
          </a:stretch>
        </p:blipFill>
        <p:spPr bwMode="auto">
          <a:xfrm>
            <a:off x="381000" y="2971800"/>
            <a:ext cx="4876800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K-Maps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3 Variable K-Map (Variable Form)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905000" y="1981200"/>
            <a:ext cx="2971800" cy="3886200"/>
            <a:chOff x="1200" y="1248"/>
            <a:chExt cx="1872" cy="2448"/>
          </a:xfrm>
        </p:grpSpPr>
        <p:sp>
          <p:nvSpPr>
            <p:cNvPr id="11270" name="Oval 11"/>
            <p:cNvSpPr>
              <a:spLocks noChangeArrowheads="1"/>
            </p:cNvSpPr>
            <p:nvPr/>
          </p:nvSpPr>
          <p:spPr bwMode="auto">
            <a:xfrm>
              <a:off x="1296" y="2208"/>
              <a:ext cx="1776" cy="3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" name="Line 12"/>
            <p:cNvSpPr>
              <a:spLocks noChangeShapeType="1"/>
            </p:cNvSpPr>
            <p:nvPr/>
          </p:nvSpPr>
          <p:spPr bwMode="auto">
            <a:xfrm flipH="1">
              <a:off x="2448" y="1248"/>
              <a:ext cx="576" cy="9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Oval 13"/>
            <p:cNvSpPr>
              <a:spLocks noChangeArrowheads="1"/>
            </p:cNvSpPr>
            <p:nvPr/>
          </p:nvSpPr>
          <p:spPr bwMode="auto">
            <a:xfrm>
              <a:off x="1200" y="2544"/>
              <a:ext cx="240" cy="76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Oval 15"/>
            <p:cNvSpPr>
              <a:spLocks noChangeArrowheads="1"/>
            </p:cNvSpPr>
            <p:nvPr/>
          </p:nvSpPr>
          <p:spPr bwMode="auto">
            <a:xfrm>
              <a:off x="1296" y="3312"/>
              <a:ext cx="1776" cy="3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5C7FF-0B9C-462F-ACAD-8169683D639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 descr="C:\Sandige\2\tiff\15.tif"/>
          <p:cNvPicPr>
            <a:picLocks noChangeAspect="1" noChangeArrowheads="1"/>
          </p:cNvPicPr>
          <p:nvPr/>
        </p:nvPicPr>
        <p:blipFill>
          <a:blip r:embed="rId2"/>
          <a:srcRect l="64330" b="30368"/>
          <a:stretch>
            <a:fillRect/>
          </a:stretch>
        </p:blipFill>
        <p:spPr bwMode="auto">
          <a:xfrm>
            <a:off x="152400" y="2362200"/>
            <a:ext cx="5257800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K-Maps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4 Variable K-Map (Variable Form)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905000" y="2057400"/>
            <a:ext cx="3352800" cy="3810000"/>
            <a:chOff x="1200" y="1296"/>
            <a:chExt cx="2112" cy="2400"/>
          </a:xfrm>
        </p:grpSpPr>
        <p:sp>
          <p:nvSpPr>
            <p:cNvPr id="12294" name="Oval 11"/>
            <p:cNvSpPr>
              <a:spLocks noChangeArrowheads="1"/>
            </p:cNvSpPr>
            <p:nvPr/>
          </p:nvSpPr>
          <p:spPr bwMode="auto">
            <a:xfrm>
              <a:off x="1392" y="1584"/>
              <a:ext cx="1776" cy="3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5" name="Line 12"/>
            <p:cNvSpPr>
              <a:spLocks noChangeShapeType="1"/>
            </p:cNvSpPr>
            <p:nvPr/>
          </p:nvSpPr>
          <p:spPr bwMode="auto">
            <a:xfrm flipH="1">
              <a:off x="2496" y="1296"/>
              <a:ext cx="144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Oval 13"/>
            <p:cNvSpPr>
              <a:spLocks noChangeArrowheads="1"/>
            </p:cNvSpPr>
            <p:nvPr/>
          </p:nvSpPr>
          <p:spPr bwMode="auto">
            <a:xfrm>
              <a:off x="1200" y="1968"/>
              <a:ext cx="288" cy="14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Oval 15"/>
            <p:cNvSpPr>
              <a:spLocks noChangeArrowheads="1"/>
            </p:cNvSpPr>
            <p:nvPr/>
          </p:nvSpPr>
          <p:spPr bwMode="auto">
            <a:xfrm>
              <a:off x="3024" y="1968"/>
              <a:ext cx="288" cy="14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Oval 16"/>
            <p:cNvSpPr>
              <a:spLocks noChangeArrowheads="1"/>
            </p:cNvSpPr>
            <p:nvPr/>
          </p:nvSpPr>
          <p:spPr bwMode="auto">
            <a:xfrm>
              <a:off x="1344" y="3312"/>
              <a:ext cx="1776" cy="3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5C7FF-0B9C-462F-ACAD-8169683D639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"/>
            <a:ext cx="9144000" cy="606552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Obtaining a Boolean Equation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2558" y="685800"/>
            <a:ext cx="60358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latin typeface="+mn-lt"/>
              </a:rPr>
              <a:t>In </a:t>
            </a:r>
            <a:r>
              <a:rPr lang="en-US" sz="1800" dirty="0" err="1" smtClean="0">
                <a:latin typeface="+mn-lt"/>
              </a:rPr>
              <a:t>Ecotopia</a:t>
            </a:r>
            <a:r>
              <a:rPr lang="en-US" sz="1800" dirty="0" smtClean="0">
                <a:latin typeface="+mn-lt"/>
              </a:rPr>
              <a:t> it’s generally illegal to use a car pool lane during weekdays if the car doesn’t have at least two occupants.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latin typeface="+mn-lt"/>
              </a:rPr>
              <a:t>However, hybrid vehicles can use the lanes any time regardless of the number of occupants.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latin typeface="+mn-lt"/>
              </a:rPr>
              <a:t>SUVs (even with two or more occupants) are </a:t>
            </a:r>
            <a:r>
              <a:rPr lang="en-US" sz="1800" u="sng" dirty="0" smtClean="0">
                <a:latin typeface="+mn-lt"/>
              </a:rPr>
              <a:t>never</a:t>
            </a:r>
            <a:r>
              <a:rPr lang="en-US" sz="1800" dirty="0" smtClean="0">
                <a:latin typeface="+mn-lt"/>
              </a:rPr>
              <a:t> allowed to use the car pool lanes (unless they are also hybrids).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latin typeface="+mn-lt"/>
              </a:rPr>
              <a:t>Write a Boolean expression in SOP form for F(W, O, S, H) which is 1 if the car is permitted to use the car pool lane today.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latin typeface="+mn-lt"/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</a:t>
            </a:r>
            <a:r>
              <a:rPr lang="en-US" sz="1800" dirty="0" smtClean="0">
                <a:latin typeface="+mn-lt"/>
              </a:rPr>
              <a:t> is 1 if today is a weekday.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</a:t>
            </a:r>
            <a:r>
              <a:rPr lang="en-US" sz="1800" dirty="0" smtClean="0">
                <a:latin typeface="+mn-lt"/>
              </a:rPr>
              <a:t> is 1 if there are two or more occupants, S is 1 if the vehicle is an SUV, H is 1 if the vehicle is a hybrid.</a:t>
            </a:r>
            <a:endParaRPr lang="en-US" sz="1800" dirty="0">
              <a:latin typeface="+mn-lt"/>
            </a:endParaRPr>
          </a:p>
        </p:txBody>
      </p:sp>
      <p:sp>
        <p:nvSpPr>
          <p:cNvPr id="17448" name="Rectangle 40"/>
          <p:cNvSpPr>
            <a:spLocks noChangeArrowheads="1"/>
          </p:cNvSpPr>
          <p:nvPr/>
        </p:nvSpPr>
        <p:spPr bwMode="auto">
          <a:xfrm>
            <a:off x="6781800" y="1799511"/>
            <a:ext cx="2362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W O S H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----------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0 0 0 0  1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0 0 0 1  1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0 0 1 0  0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0 0 1 1  1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0 1 0 0  1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0 1 0 1  1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0 1 1 0  0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0 1 1 1  1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1 0 0 0  0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1 0 0 1  1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1 0 1 0  0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1 0 1 1  1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1 1 0 0  1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1 1 0 1  1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1 1 1 0  0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1 1 1 1  1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0478" y="5257800"/>
            <a:ext cx="2560721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ECOTOPIA EXAMPLE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Connector 6"/>
          <p:cNvCxnSpPr>
            <a:stCxn id="17448" idx="0"/>
            <a:endCxn id="17448" idx="2"/>
          </p:cNvCxnSpPr>
          <p:nvPr/>
        </p:nvCxnSpPr>
        <p:spPr>
          <a:xfrm>
            <a:off x="7962900" y="1799511"/>
            <a:ext cx="0" cy="45243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786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My Preference…</a:t>
            </a:r>
          </a:p>
        </p:txBody>
      </p:sp>
      <p:pic>
        <p:nvPicPr>
          <p:cNvPr id="13315" name="Picture 3" descr="C:\Sandige\2\tiff\14.tif"/>
          <p:cNvPicPr>
            <a:picLocks noChangeAspect="1" noChangeArrowheads="1"/>
          </p:cNvPicPr>
          <p:nvPr/>
        </p:nvPicPr>
        <p:blipFill>
          <a:blip r:embed="rId2"/>
          <a:srcRect l="63959" b="34674"/>
          <a:stretch>
            <a:fillRect/>
          </a:stretch>
        </p:blipFill>
        <p:spPr bwMode="auto">
          <a:xfrm>
            <a:off x="381000" y="1676400"/>
            <a:ext cx="80010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048000" y="3124200"/>
            <a:ext cx="685800" cy="2819400"/>
            <a:chOff x="1920" y="1968"/>
            <a:chExt cx="432" cy="1776"/>
          </a:xfrm>
        </p:grpSpPr>
        <p:sp>
          <p:nvSpPr>
            <p:cNvPr id="13329" name="AutoShape 5"/>
            <p:cNvSpPr>
              <a:spLocks/>
            </p:cNvSpPr>
            <p:nvPr/>
          </p:nvSpPr>
          <p:spPr bwMode="auto">
            <a:xfrm>
              <a:off x="2208" y="1968"/>
              <a:ext cx="96" cy="768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AutoShape 8"/>
            <p:cNvSpPr>
              <a:spLocks/>
            </p:cNvSpPr>
            <p:nvPr/>
          </p:nvSpPr>
          <p:spPr bwMode="auto">
            <a:xfrm>
              <a:off x="2256" y="2976"/>
              <a:ext cx="96" cy="768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Text Box 12"/>
            <p:cNvSpPr txBox="1">
              <a:spLocks noChangeArrowheads="1"/>
            </p:cNvSpPr>
            <p:nvPr/>
          </p:nvSpPr>
          <p:spPr bwMode="auto">
            <a:xfrm>
              <a:off x="1920" y="2208"/>
              <a:ext cx="2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13332" name="Text Box 13"/>
            <p:cNvSpPr txBox="1">
              <a:spLocks noChangeArrowheads="1"/>
            </p:cNvSpPr>
            <p:nvPr/>
          </p:nvSpPr>
          <p:spPr bwMode="auto">
            <a:xfrm>
              <a:off x="1920" y="3216"/>
              <a:ext cx="2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13333" name="Line 14"/>
            <p:cNvSpPr>
              <a:spLocks noChangeShapeType="1"/>
            </p:cNvSpPr>
            <p:nvPr/>
          </p:nvSpPr>
          <p:spPr bwMode="auto">
            <a:xfrm>
              <a:off x="1968" y="225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620000" y="3886200"/>
            <a:ext cx="590550" cy="1219200"/>
            <a:chOff x="4800" y="2448"/>
            <a:chExt cx="372" cy="768"/>
          </a:xfrm>
        </p:grpSpPr>
        <p:sp>
          <p:nvSpPr>
            <p:cNvPr id="13327" name="AutoShape 6"/>
            <p:cNvSpPr>
              <a:spLocks/>
            </p:cNvSpPr>
            <p:nvPr/>
          </p:nvSpPr>
          <p:spPr bwMode="auto">
            <a:xfrm flipH="1">
              <a:off x="4800" y="2448"/>
              <a:ext cx="96" cy="768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Text Box 15"/>
            <p:cNvSpPr txBox="1">
              <a:spLocks noChangeArrowheads="1"/>
            </p:cNvSpPr>
            <p:nvPr/>
          </p:nvSpPr>
          <p:spPr bwMode="auto">
            <a:xfrm>
              <a:off x="4917" y="2688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X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334000" y="6248400"/>
            <a:ext cx="1219200" cy="609600"/>
            <a:chOff x="3360" y="3936"/>
            <a:chExt cx="768" cy="384"/>
          </a:xfrm>
        </p:grpSpPr>
        <p:sp>
          <p:nvSpPr>
            <p:cNvPr id="13325" name="AutoShape 11"/>
            <p:cNvSpPr>
              <a:spLocks/>
            </p:cNvSpPr>
            <p:nvPr/>
          </p:nvSpPr>
          <p:spPr bwMode="auto">
            <a:xfrm rot="16200000" flipV="1">
              <a:off x="3696" y="3600"/>
              <a:ext cx="96" cy="768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6" name="Text Box 18"/>
            <p:cNvSpPr txBox="1">
              <a:spLocks noChangeArrowheads="1"/>
            </p:cNvSpPr>
            <p:nvPr/>
          </p:nvSpPr>
          <p:spPr bwMode="auto">
            <a:xfrm>
              <a:off x="3611" y="403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Z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343400" y="1981200"/>
            <a:ext cx="2971800" cy="533400"/>
            <a:chOff x="2736" y="1248"/>
            <a:chExt cx="1872" cy="336"/>
          </a:xfrm>
        </p:grpSpPr>
        <p:sp>
          <p:nvSpPr>
            <p:cNvPr id="13320" name="AutoShape 9"/>
            <p:cNvSpPr>
              <a:spLocks/>
            </p:cNvSpPr>
            <p:nvPr/>
          </p:nvSpPr>
          <p:spPr bwMode="auto">
            <a:xfrm rot="5400000">
              <a:off x="3072" y="1152"/>
              <a:ext cx="96" cy="768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1" name="AutoShape 10"/>
            <p:cNvSpPr>
              <a:spLocks/>
            </p:cNvSpPr>
            <p:nvPr/>
          </p:nvSpPr>
          <p:spPr bwMode="auto">
            <a:xfrm rot="5400000">
              <a:off x="4176" y="1152"/>
              <a:ext cx="96" cy="768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2" name="Text Box 16"/>
            <p:cNvSpPr txBox="1">
              <a:spLocks noChangeArrowheads="1"/>
            </p:cNvSpPr>
            <p:nvPr/>
          </p:nvSpPr>
          <p:spPr bwMode="auto">
            <a:xfrm>
              <a:off x="3072" y="1248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Y</a:t>
              </a:r>
            </a:p>
          </p:txBody>
        </p:sp>
        <p:sp>
          <p:nvSpPr>
            <p:cNvPr id="13323" name="Text Box 17"/>
            <p:cNvSpPr txBox="1">
              <a:spLocks noChangeArrowheads="1"/>
            </p:cNvSpPr>
            <p:nvPr/>
          </p:nvSpPr>
          <p:spPr bwMode="auto">
            <a:xfrm>
              <a:off x="4080" y="1248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Y</a:t>
              </a:r>
            </a:p>
          </p:txBody>
        </p:sp>
        <p:sp>
          <p:nvSpPr>
            <p:cNvPr id="13324" name="Line 19"/>
            <p:cNvSpPr>
              <a:spLocks noChangeShapeType="1"/>
            </p:cNvSpPr>
            <p:nvPr/>
          </p:nvSpPr>
          <p:spPr bwMode="auto">
            <a:xfrm>
              <a:off x="3120" y="129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1CAF5-2799-477C-81AD-06CD670F26A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Plotting Functions in K-Maps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04800" y="1447800"/>
            <a:ext cx="853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/>
              <a:t>Plot the function F1(X,Y,Z) = </a:t>
            </a:r>
            <a:r>
              <a:rPr lang="en-US">
                <a:latin typeface="Symbol" pitchFamily="18" charset="2"/>
              </a:rPr>
              <a:t>S</a:t>
            </a:r>
            <a:r>
              <a:rPr lang="en-US"/>
              <a:t>(2,5,6,7)</a:t>
            </a:r>
          </a:p>
          <a:p>
            <a:pPr marL="342900" indent="-342900">
              <a:spcBef>
                <a:spcPct val="20000"/>
              </a:spcBef>
            </a:pPr>
            <a:endParaRPr lang="en-US"/>
          </a:p>
        </p:txBody>
      </p:sp>
      <p:pic>
        <p:nvPicPr>
          <p:cNvPr id="14340" name="Picture 5" descr="C:\Sandige\2\tiff\17.tif"/>
          <p:cNvPicPr>
            <a:picLocks noChangeAspect="1" noChangeArrowheads="1"/>
          </p:cNvPicPr>
          <p:nvPr/>
        </p:nvPicPr>
        <p:blipFill>
          <a:blip r:embed="rId3"/>
          <a:srcRect b="20265"/>
          <a:stretch>
            <a:fillRect/>
          </a:stretch>
        </p:blipFill>
        <p:spPr bwMode="auto">
          <a:xfrm>
            <a:off x="228600" y="2667000"/>
            <a:ext cx="5970588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553200" y="2209800"/>
            <a:ext cx="1981200" cy="3852863"/>
            <a:chOff x="4128" y="1392"/>
            <a:chExt cx="1248" cy="2427"/>
          </a:xfrm>
        </p:grpSpPr>
        <p:sp>
          <p:nvSpPr>
            <p:cNvPr id="14354" name="Text Box 6"/>
            <p:cNvSpPr txBox="1">
              <a:spLocks noChangeArrowheads="1"/>
            </p:cNvSpPr>
            <p:nvPr/>
          </p:nvSpPr>
          <p:spPr bwMode="auto">
            <a:xfrm>
              <a:off x="4128" y="1392"/>
              <a:ext cx="1248" cy="2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X  Y  Z     F1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0   0   0      0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0   0   1      0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0   1   0      1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0   1   1      0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1   0   0      0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1   0   1      1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1   1   0      1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1   1   1      1</a:t>
              </a:r>
            </a:p>
          </p:txBody>
        </p:sp>
        <p:sp>
          <p:nvSpPr>
            <p:cNvPr id="14355" name="Line 7"/>
            <p:cNvSpPr>
              <a:spLocks noChangeShapeType="1"/>
            </p:cNvSpPr>
            <p:nvPr/>
          </p:nvSpPr>
          <p:spPr bwMode="auto">
            <a:xfrm>
              <a:off x="4848" y="1392"/>
              <a:ext cx="0" cy="24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8"/>
            <p:cNvSpPr>
              <a:spLocks noChangeShapeType="1"/>
            </p:cNvSpPr>
            <p:nvPr/>
          </p:nvSpPr>
          <p:spPr bwMode="auto">
            <a:xfrm>
              <a:off x="4128" y="1632"/>
              <a:ext cx="115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267200" y="1524000"/>
            <a:ext cx="1600200" cy="2895600"/>
            <a:chOff x="2688" y="960"/>
            <a:chExt cx="1008" cy="1824"/>
          </a:xfrm>
        </p:grpSpPr>
        <p:sp>
          <p:nvSpPr>
            <p:cNvPr id="14352" name="Oval 9"/>
            <p:cNvSpPr>
              <a:spLocks noChangeArrowheads="1"/>
            </p:cNvSpPr>
            <p:nvPr/>
          </p:nvSpPr>
          <p:spPr bwMode="auto">
            <a:xfrm>
              <a:off x="2688" y="960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Oval 10"/>
            <p:cNvSpPr>
              <a:spLocks noChangeArrowheads="1"/>
            </p:cNvSpPr>
            <p:nvPr/>
          </p:nvSpPr>
          <p:spPr bwMode="auto">
            <a:xfrm>
              <a:off x="3360" y="2448"/>
              <a:ext cx="336" cy="3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86200" y="1524000"/>
            <a:ext cx="990600" cy="3657600"/>
            <a:chOff x="2448" y="960"/>
            <a:chExt cx="624" cy="2304"/>
          </a:xfrm>
        </p:grpSpPr>
        <p:sp>
          <p:nvSpPr>
            <p:cNvPr id="14350" name="Oval 13"/>
            <p:cNvSpPr>
              <a:spLocks noChangeArrowheads="1"/>
            </p:cNvSpPr>
            <p:nvPr/>
          </p:nvSpPr>
          <p:spPr bwMode="auto">
            <a:xfrm>
              <a:off x="2832" y="960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Oval 14"/>
            <p:cNvSpPr>
              <a:spLocks noChangeArrowheads="1"/>
            </p:cNvSpPr>
            <p:nvPr/>
          </p:nvSpPr>
          <p:spPr bwMode="auto">
            <a:xfrm>
              <a:off x="2448" y="2928"/>
              <a:ext cx="336" cy="3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724400" y="1524000"/>
            <a:ext cx="1143000" cy="3657600"/>
            <a:chOff x="2976" y="960"/>
            <a:chExt cx="720" cy="2304"/>
          </a:xfrm>
        </p:grpSpPr>
        <p:sp>
          <p:nvSpPr>
            <p:cNvPr id="14348" name="Oval 17"/>
            <p:cNvSpPr>
              <a:spLocks noChangeArrowheads="1"/>
            </p:cNvSpPr>
            <p:nvPr/>
          </p:nvSpPr>
          <p:spPr bwMode="auto">
            <a:xfrm>
              <a:off x="2976" y="960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9" name="Oval 18"/>
            <p:cNvSpPr>
              <a:spLocks noChangeArrowheads="1"/>
            </p:cNvSpPr>
            <p:nvPr/>
          </p:nvSpPr>
          <p:spPr bwMode="auto">
            <a:xfrm>
              <a:off x="3360" y="2928"/>
              <a:ext cx="336" cy="3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4572000" y="1524000"/>
            <a:ext cx="762000" cy="3657600"/>
            <a:chOff x="2880" y="960"/>
            <a:chExt cx="480" cy="2304"/>
          </a:xfrm>
        </p:grpSpPr>
        <p:sp>
          <p:nvSpPr>
            <p:cNvPr id="14346" name="Oval 21"/>
            <p:cNvSpPr>
              <a:spLocks noChangeArrowheads="1"/>
            </p:cNvSpPr>
            <p:nvPr/>
          </p:nvSpPr>
          <p:spPr bwMode="auto">
            <a:xfrm>
              <a:off x="3120" y="960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7" name="Oval 22"/>
            <p:cNvSpPr>
              <a:spLocks noChangeArrowheads="1"/>
            </p:cNvSpPr>
            <p:nvPr/>
          </p:nvSpPr>
          <p:spPr bwMode="auto">
            <a:xfrm>
              <a:off x="2880" y="2928"/>
              <a:ext cx="336" cy="3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1CAF5-2799-477C-81AD-06CD670F26A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Plotting Functions in K-Maps</a:t>
            </a:r>
          </a:p>
        </p:txBody>
      </p:sp>
      <p:pic>
        <p:nvPicPr>
          <p:cNvPr id="15363" name="Picture 3" descr="C:\Sandige\2\tiff\18.tif"/>
          <p:cNvPicPr>
            <a:picLocks noChangeAspect="1" noChangeArrowheads="1"/>
          </p:cNvPicPr>
          <p:nvPr/>
        </p:nvPicPr>
        <p:blipFill>
          <a:blip r:embed="rId2"/>
          <a:srcRect b="12982"/>
          <a:stretch>
            <a:fillRect/>
          </a:stretch>
        </p:blipFill>
        <p:spPr bwMode="auto">
          <a:xfrm>
            <a:off x="381000" y="2209800"/>
            <a:ext cx="634682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572000" y="1524000"/>
            <a:ext cx="1447800" cy="2971800"/>
            <a:chOff x="2880" y="960"/>
            <a:chExt cx="912" cy="1872"/>
          </a:xfrm>
        </p:grpSpPr>
        <p:sp>
          <p:nvSpPr>
            <p:cNvPr id="15384" name="Oval 6"/>
            <p:cNvSpPr>
              <a:spLocks noChangeArrowheads="1"/>
            </p:cNvSpPr>
            <p:nvPr/>
          </p:nvSpPr>
          <p:spPr bwMode="auto">
            <a:xfrm>
              <a:off x="2880" y="960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5" name="Oval 7"/>
            <p:cNvSpPr>
              <a:spLocks noChangeArrowheads="1"/>
            </p:cNvSpPr>
            <p:nvPr/>
          </p:nvSpPr>
          <p:spPr bwMode="auto">
            <a:xfrm>
              <a:off x="3456" y="2496"/>
              <a:ext cx="336" cy="3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04800" y="1447800"/>
            <a:ext cx="8534400" cy="533400"/>
            <a:chOff x="192" y="912"/>
            <a:chExt cx="5376" cy="336"/>
          </a:xfrm>
        </p:grpSpPr>
        <p:sp>
          <p:nvSpPr>
            <p:cNvPr id="15382" name="Rectangle 4"/>
            <p:cNvSpPr>
              <a:spLocks noChangeArrowheads="1"/>
            </p:cNvSpPr>
            <p:nvPr/>
          </p:nvSpPr>
          <p:spPr bwMode="auto">
            <a:xfrm>
              <a:off x="192" y="912"/>
              <a:ext cx="537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/>
                <a:t>Plot the function F2(A,B,C,D) = </a:t>
              </a:r>
              <a:r>
                <a:rPr lang="en-US">
                  <a:latin typeface="Symbol" pitchFamily="18" charset="2"/>
                </a:rPr>
                <a:t>S</a:t>
              </a:r>
              <a:r>
                <a:rPr lang="en-US"/>
                <a:t>(6,7,8,14,15)</a:t>
              </a:r>
            </a:p>
            <a:p>
              <a:pPr marL="342900" indent="-342900"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5383" name="Line 8"/>
            <p:cNvSpPr>
              <a:spLocks noChangeShapeType="1"/>
            </p:cNvSpPr>
            <p:nvPr/>
          </p:nvSpPr>
          <p:spPr bwMode="auto">
            <a:xfrm>
              <a:off x="1584" y="96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362200" y="1371600"/>
            <a:ext cx="5467350" cy="609600"/>
            <a:chOff x="1488" y="864"/>
            <a:chExt cx="3444" cy="384"/>
          </a:xfrm>
        </p:grpSpPr>
        <p:sp>
          <p:nvSpPr>
            <p:cNvPr id="15379" name="Oval 9"/>
            <p:cNvSpPr>
              <a:spLocks noChangeArrowheads="1"/>
            </p:cNvSpPr>
            <p:nvPr/>
          </p:nvSpPr>
          <p:spPr bwMode="auto">
            <a:xfrm>
              <a:off x="1488" y="864"/>
              <a:ext cx="336" cy="3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" name="Text Box 10"/>
            <p:cNvSpPr txBox="1">
              <a:spLocks noChangeArrowheads="1"/>
            </p:cNvSpPr>
            <p:nvPr/>
          </p:nvSpPr>
          <p:spPr bwMode="auto">
            <a:xfrm>
              <a:off x="4224" y="912"/>
              <a:ext cx="7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Plot 0s!</a:t>
              </a:r>
            </a:p>
          </p:txBody>
        </p:sp>
        <p:sp>
          <p:nvSpPr>
            <p:cNvPr id="15381" name="Oval 12"/>
            <p:cNvSpPr>
              <a:spLocks noChangeArrowheads="1"/>
            </p:cNvSpPr>
            <p:nvPr/>
          </p:nvSpPr>
          <p:spPr bwMode="auto">
            <a:xfrm>
              <a:off x="2640" y="912"/>
              <a:ext cx="336" cy="3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4800600" y="1524000"/>
            <a:ext cx="533400" cy="2971800"/>
            <a:chOff x="3024" y="960"/>
            <a:chExt cx="336" cy="1872"/>
          </a:xfrm>
        </p:grpSpPr>
        <p:sp>
          <p:nvSpPr>
            <p:cNvPr id="15377" name="Oval 14"/>
            <p:cNvSpPr>
              <a:spLocks noChangeArrowheads="1"/>
            </p:cNvSpPr>
            <p:nvPr/>
          </p:nvSpPr>
          <p:spPr bwMode="auto">
            <a:xfrm>
              <a:off x="3024" y="960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3024" y="2496"/>
              <a:ext cx="336" cy="3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429000" y="1524000"/>
            <a:ext cx="1981200" cy="4343400"/>
            <a:chOff x="2160" y="960"/>
            <a:chExt cx="1248" cy="2736"/>
          </a:xfrm>
        </p:grpSpPr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>
              <a:off x="3168" y="960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Oval 19"/>
            <p:cNvSpPr>
              <a:spLocks noChangeArrowheads="1"/>
            </p:cNvSpPr>
            <p:nvPr/>
          </p:nvSpPr>
          <p:spPr bwMode="auto">
            <a:xfrm>
              <a:off x="2160" y="3360"/>
              <a:ext cx="336" cy="3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800600" y="1524000"/>
            <a:ext cx="1295400" cy="3657600"/>
            <a:chOff x="3024" y="960"/>
            <a:chExt cx="816" cy="2304"/>
          </a:xfrm>
        </p:grpSpPr>
        <p:sp>
          <p:nvSpPr>
            <p:cNvPr id="15373" name="Oval 16"/>
            <p:cNvSpPr>
              <a:spLocks noChangeArrowheads="1"/>
            </p:cNvSpPr>
            <p:nvPr/>
          </p:nvSpPr>
          <p:spPr bwMode="auto">
            <a:xfrm>
              <a:off x="3600" y="960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4" name="Oval 20"/>
            <p:cNvSpPr>
              <a:spLocks noChangeArrowheads="1"/>
            </p:cNvSpPr>
            <p:nvPr/>
          </p:nvSpPr>
          <p:spPr bwMode="auto">
            <a:xfrm>
              <a:off x="3024" y="2928"/>
              <a:ext cx="336" cy="3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5334000" y="1524000"/>
            <a:ext cx="685800" cy="3657600"/>
            <a:chOff x="3360" y="960"/>
            <a:chExt cx="432" cy="2304"/>
          </a:xfrm>
        </p:grpSpPr>
        <p:sp>
          <p:nvSpPr>
            <p:cNvPr id="15371" name="Oval 17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Oval 21"/>
            <p:cNvSpPr>
              <a:spLocks noChangeArrowheads="1"/>
            </p:cNvSpPr>
            <p:nvPr/>
          </p:nvSpPr>
          <p:spPr bwMode="auto">
            <a:xfrm>
              <a:off x="3456" y="2928"/>
              <a:ext cx="336" cy="3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1CAF5-2799-477C-81AD-06CD670F26A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76400"/>
            <a:ext cx="8001000" cy="48006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Care Outputs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Don’t Care Outputs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Output of Function Doesn’t Matter</a:t>
            </a:r>
          </a:p>
          <a:p>
            <a:pPr lvl="1" eaLnBrk="1" hangingPunct="1"/>
            <a:r>
              <a:rPr lang="en-US" smtClean="0"/>
              <a:t>Typically impossible input condition</a:t>
            </a:r>
          </a:p>
          <a:p>
            <a:pPr lvl="1" eaLnBrk="1" hangingPunct="1"/>
            <a:r>
              <a:rPr lang="en-US" smtClean="0"/>
              <a:t>Use X instead of 0 or 1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7010400" y="1527175"/>
            <a:ext cx="26670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Courier New" pitchFamily="49" charset="0"/>
              </a:rPr>
              <a:t>  BCD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Courier New" pitchFamily="49" charset="0"/>
              </a:rPr>
              <a:t>A B C D  Prime</a:t>
            </a:r>
          </a:p>
          <a:p>
            <a:pPr marL="457200" indent="-457200"/>
            <a:endParaRPr lang="en-US" sz="1600">
              <a:latin typeface="Courier New" pitchFamily="49" charset="0"/>
            </a:endParaRPr>
          </a:p>
          <a:p>
            <a:pPr marL="457200" indent="-457200"/>
            <a:r>
              <a:rPr lang="en-US" sz="1600">
                <a:latin typeface="Courier New" pitchFamily="49" charset="0"/>
              </a:rPr>
              <a:t>0 0 0 0   0</a:t>
            </a:r>
          </a:p>
          <a:p>
            <a:pPr marL="457200" indent="-457200"/>
            <a:r>
              <a:rPr lang="en-US" sz="1600">
                <a:latin typeface="Courier New" pitchFamily="49" charset="0"/>
              </a:rPr>
              <a:t>0 0 0 1   1</a:t>
            </a:r>
          </a:p>
          <a:p>
            <a:pPr marL="457200" indent="-457200"/>
            <a:r>
              <a:rPr lang="en-US" sz="1600">
                <a:latin typeface="Courier New" pitchFamily="49" charset="0"/>
              </a:rPr>
              <a:t>0 0 1 0   1</a:t>
            </a:r>
          </a:p>
          <a:p>
            <a:pPr marL="457200" indent="-457200"/>
            <a:r>
              <a:rPr lang="en-US" sz="1600">
                <a:latin typeface="Courier New" pitchFamily="49" charset="0"/>
              </a:rPr>
              <a:t>0 0 1 1   1</a:t>
            </a:r>
          </a:p>
          <a:p>
            <a:pPr marL="457200" indent="-457200"/>
            <a:r>
              <a:rPr lang="en-US" sz="1600">
                <a:latin typeface="Courier New" pitchFamily="49" charset="0"/>
              </a:rPr>
              <a:t>0 1 0 0   0</a:t>
            </a:r>
          </a:p>
          <a:p>
            <a:pPr marL="457200" indent="-457200"/>
            <a:r>
              <a:rPr lang="en-US" sz="1600">
                <a:latin typeface="Courier New" pitchFamily="49" charset="0"/>
              </a:rPr>
              <a:t>0 1 0 1   1</a:t>
            </a:r>
          </a:p>
          <a:p>
            <a:pPr marL="457200" indent="-457200"/>
            <a:r>
              <a:rPr lang="en-US" sz="1600">
                <a:latin typeface="Courier New" pitchFamily="49" charset="0"/>
              </a:rPr>
              <a:t>0 1 1 0   0</a:t>
            </a:r>
          </a:p>
          <a:p>
            <a:pPr marL="457200" indent="-457200"/>
            <a:r>
              <a:rPr lang="en-US" sz="1600">
                <a:latin typeface="Courier New" pitchFamily="49" charset="0"/>
              </a:rPr>
              <a:t>0 1 1 1   1</a:t>
            </a:r>
          </a:p>
          <a:p>
            <a:pPr marL="457200" indent="-457200"/>
            <a:r>
              <a:rPr lang="en-US" sz="1600">
                <a:latin typeface="Courier New" pitchFamily="49" charset="0"/>
              </a:rPr>
              <a:t>1 0 0 0   0</a:t>
            </a:r>
          </a:p>
          <a:p>
            <a:pPr marL="457200" indent="-457200"/>
            <a:r>
              <a:rPr lang="en-US" sz="1600">
                <a:latin typeface="Courier New" pitchFamily="49" charset="0"/>
              </a:rPr>
              <a:t>1 0 0 1   0</a:t>
            </a:r>
          </a:p>
          <a:p>
            <a:pPr marL="457200" indent="-457200"/>
            <a:r>
              <a:rPr lang="en-US" sz="1600">
                <a:latin typeface="Courier New" pitchFamily="49" charset="0"/>
              </a:rPr>
              <a:t>1 0 1 0   X</a:t>
            </a:r>
          </a:p>
          <a:p>
            <a:pPr marL="457200" indent="-457200"/>
            <a:r>
              <a:rPr lang="en-US" sz="1600">
                <a:latin typeface="Courier New" pitchFamily="49" charset="0"/>
              </a:rPr>
              <a:t>1 0 1 1   X</a:t>
            </a:r>
          </a:p>
          <a:p>
            <a:pPr marL="457200" indent="-457200"/>
            <a:r>
              <a:rPr lang="en-US" sz="1600">
                <a:latin typeface="Courier New" pitchFamily="49" charset="0"/>
              </a:rPr>
              <a:t>1 1 0 0   X</a:t>
            </a:r>
          </a:p>
          <a:p>
            <a:pPr marL="457200" indent="-457200"/>
            <a:r>
              <a:rPr lang="en-US" sz="1600">
                <a:latin typeface="Courier New" pitchFamily="49" charset="0"/>
              </a:rPr>
              <a:t>1 1 0 1   X</a:t>
            </a:r>
          </a:p>
          <a:p>
            <a:pPr marL="457200" indent="-457200"/>
            <a:r>
              <a:rPr lang="en-US" sz="1600">
                <a:latin typeface="Courier New" pitchFamily="49" charset="0"/>
              </a:rPr>
              <a:t>1 1 1 0   X</a:t>
            </a:r>
          </a:p>
          <a:p>
            <a:pPr marL="457200" indent="-457200"/>
            <a:r>
              <a:rPr lang="en-US" sz="1600">
                <a:latin typeface="Courier New" pitchFamily="49" charset="0"/>
              </a:rPr>
              <a:t>1 1 1 1   X</a:t>
            </a:r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>
            <a:off x="8077200" y="1524000"/>
            <a:ext cx="0" cy="4724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>
            <a:off x="6858000" y="2133600"/>
            <a:ext cx="1981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Text Box 14"/>
          <p:cNvSpPr txBox="1">
            <a:spLocks noChangeArrowheads="1"/>
          </p:cNvSpPr>
          <p:nvPr/>
        </p:nvSpPr>
        <p:spPr bwMode="auto">
          <a:xfrm>
            <a:off x="6705600" y="1828800"/>
            <a:ext cx="3048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chemeClr val="accent2"/>
              </a:solidFill>
              <a:latin typeface="Courier New" pitchFamily="49" charset="0"/>
            </a:endParaRPr>
          </a:p>
          <a:p>
            <a:pPr marL="457200" indent="-457200"/>
            <a:endParaRPr lang="en-US" sz="1600">
              <a:solidFill>
                <a:schemeClr val="accent2"/>
              </a:solidFill>
              <a:latin typeface="Courier New" pitchFamily="49" charset="0"/>
            </a:endParaRPr>
          </a:p>
          <a:p>
            <a:pPr marL="457200" indent="-457200"/>
            <a:r>
              <a:rPr lang="en-US" sz="1600">
                <a:solidFill>
                  <a:schemeClr val="accent2"/>
                </a:solidFill>
                <a:latin typeface="Courier New" pitchFamily="49" charset="0"/>
              </a:rPr>
              <a:t>0</a:t>
            </a:r>
          </a:p>
          <a:p>
            <a:pPr marL="457200" indent="-457200"/>
            <a:r>
              <a:rPr lang="en-US" sz="1600">
                <a:solidFill>
                  <a:schemeClr val="accent2"/>
                </a:solidFill>
                <a:latin typeface="Courier New" pitchFamily="49" charset="0"/>
              </a:rPr>
              <a:t>1</a:t>
            </a:r>
          </a:p>
          <a:p>
            <a:pPr marL="457200" indent="-457200"/>
            <a:r>
              <a:rPr lang="en-US" sz="1600">
                <a:solidFill>
                  <a:schemeClr val="accent2"/>
                </a:solidFill>
                <a:latin typeface="Courier New" pitchFamily="49" charset="0"/>
              </a:rPr>
              <a:t>2</a:t>
            </a:r>
          </a:p>
          <a:p>
            <a:pPr marL="457200" indent="-457200"/>
            <a:r>
              <a:rPr lang="en-US" sz="1600">
                <a:solidFill>
                  <a:schemeClr val="accent2"/>
                </a:solidFill>
                <a:latin typeface="Courier New" pitchFamily="49" charset="0"/>
              </a:rPr>
              <a:t>3</a:t>
            </a:r>
          </a:p>
          <a:p>
            <a:pPr marL="457200" indent="-457200"/>
            <a:r>
              <a:rPr lang="en-US" sz="1600">
                <a:solidFill>
                  <a:schemeClr val="accent2"/>
                </a:solidFill>
                <a:latin typeface="Courier New" pitchFamily="49" charset="0"/>
              </a:rPr>
              <a:t>4</a:t>
            </a:r>
          </a:p>
          <a:p>
            <a:pPr marL="457200" indent="-457200"/>
            <a:r>
              <a:rPr lang="en-US" sz="1600">
                <a:solidFill>
                  <a:schemeClr val="accent2"/>
                </a:solidFill>
                <a:latin typeface="Courier New" pitchFamily="49" charset="0"/>
              </a:rPr>
              <a:t>5</a:t>
            </a:r>
          </a:p>
          <a:p>
            <a:pPr marL="457200" indent="-457200"/>
            <a:r>
              <a:rPr lang="en-US" sz="1600">
                <a:solidFill>
                  <a:schemeClr val="accent2"/>
                </a:solidFill>
                <a:latin typeface="Courier New" pitchFamily="49" charset="0"/>
              </a:rPr>
              <a:t>6</a:t>
            </a:r>
          </a:p>
          <a:p>
            <a:pPr marL="457200" indent="-457200"/>
            <a:r>
              <a:rPr lang="en-US" sz="1600">
                <a:solidFill>
                  <a:schemeClr val="accent2"/>
                </a:solidFill>
                <a:latin typeface="Courier New" pitchFamily="49" charset="0"/>
              </a:rPr>
              <a:t>7</a:t>
            </a:r>
          </a:p>
          <a:p>
            <a:pPr marL="457200" indent="-457200"/>
            <a:r>
              <a:rPr lang="en-US" sz="1600">
                <a:solidFill>
                  <a:schemeClr val="accent2"/>
                </a:solidFill>
                <a:latin typeface="Courier New" pitchFamily="49" charset="0"/>
              </a:rPr>
              <a:t>8</a:t>
            </a:r>
          </a:p>
          <a:p>
            <a:pPr marL="457200" indent="-457200"/>
            <a:r>
              <a:rPr lang="en-US" sz="1600">
                <a:solidFill>
                  <a:schemeClr val="accent2"/>
                </a:solidFill>
                <a:latin typeface="Courier New" pitchFamily="49" charset="0"/>
              </a:rPr>
              <a:t>9</a:t>
            </a:r>
          </a:p>
          <a:p>
            <a:pPr marL="457200" indent="-457200"/>
            <a:r>
              <a:rPr lang="en-US" sz="1600">
                <a:solidFill>
                  <a:schemeClr val="accent2"/>
                </a:solidFill>
                <a:latin typeface="Courier New" pitchFamily="49" charset="0"/>
              </a:rPr>
              <a:t>.</a:t>
            </a:r>
          </a:p>
          <a:p>
            <a:pPr marL="457200" indent="-457200"/>
            <a:r>
              <a:rPr lang="en-US" sz="1600">
                <a:solidFill>
                  <a:schemeClr val="accent2"/>
                </a:solidFill>
                <a:latin typeface="Courier New" pitchFamily="49" charset="0"/>
              </a:rPr>
              <a:t>.</a:t>
            </a:r>
          </a:p>
          <a:p>
            <a:pPr marL="457200" indent="-457200"/>
            <a:r>
              <a:rPr lang="en-US" sz="1600">
                <a:solidFill>
                  <a:schemeClr val="accent2"/>
                </a:solidFill>
                <a:latin typeface="Courier New" pitchFamily="49" charset="0"/>
              </a:rPr>
              <a:t>.</a:t>
            </a:r>
          </a:p>
          <a:p>
            <a:pPr marL="457200" indent="-457200"/>
            <a:r>
              <a:rPr lang="en-US" sz="1600">
                <a:solidFill>
                  <a:schemeClr val="accent2"/>
                </a:solidFill>
                <a:latin typeface="Courier New" pitchFamily="49" charset="0"/>
              </a:rPr>
              <a:t>.</a:t>
            </a:r>
          </a:p>
          <a:p>
            <a:pPr marL="457200" indent="-457200"/>
            <a:r>
              <a:rPr lang="en-US" sz="1600">
                <a:solidFill>
                  <a:schemeClr val="accent2"/>
                </a:solidFill>
                <a:latin typeface="Courier New" pitchFamily="49" charset="0"/>
              </a:rPr>
              <a:t>.</a:t>
            </a:r>
          </a:p>
          <a:p>
            <a:pPr marL="457200" indent="-457200"/>
            <a:r>
              <a:rPr lang="en-US" sz="1600">
                <a:solidFill>
                  <a:schemeClr val="accent2"/>
                </a:solidFill>
                <a:latin typeface="Courier New" pitchFamily="49" charset="0"/>
              </a:rPr>
              <a:t>.</a:t>
            </a:r>
          </a:p>
          <a:p>
            <a:pPr marL="457200" indent="-457200"/>
            <a:r>
              <a:rPr lang="en-US" sz="1600">
                <a:latin typeface="Courier New" pitchFamily="49" charset="0"/>
              </a:rPr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5C7FF-0B9C-462F-ACAD-8169683D639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2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1143000"/>
          </a:xfrm>
        </p:spPr>
        <p:txBody>
          <a:bodyPr/>
          <a:lstStyle/>
          <a:p>
            <a:pPr eaLnBrk="1" hangingPunct="1"/>
            <a:r>
              <a:rPr lang="en-US" smtClean="0"/>
              <a:t>Don’t Care Outputs</a:t>
            </a:r>
            <a:br>
              <a:rPr lang="en-US" smtClean="0"/>
            </a:br>
            <a:r>
              <a:rPr lang="en-US" smtClean="0"/>
              <a:t>Compact Minterm and Maxterm Form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F3(A,B,C) = </a:t>
            </a:r>
            <a:r>
              <a:rPr lang="en-US" smtClean="0">
                <a:latin typeface="Symbol" pitchFamily="18" charset="2"/>
              </a:rPr>
              <a:t>S</a:t>
            </a:r>
            <a:r>
              <a:rPr lang="en-US" smtClean="0"/>
              <a:t>(2,6) + </a:t>
            </a:r>
            <a:r>
              <a:rPr lang="en-US" smtClean="0">
                <a:latin typeface="Symbol" pitchFamily="18" charset="2"/>
              </a:rPr>
              <a:t>S</a:t>
            </a:r>
            <a:r>
              <a:rPr lang="en-US" i="1" smtClean="0"/>
              <a:t>md</a:t>
            </a:r>
            <a:r>
              <a:rPr lang="en-US" smtClean="0"/>
              <a:t>(3,5,7)</a:t>
            </a:r>
          </a:p>
          <a:p>
            <a:pPr eaLnBrk="1" hangingPunct="1"/>
            <a:r>
              <a:rPr lang="en-US" smtClean="0"/>
              <a:t>F3(A,B,C) = </a:t>
            </a:r>
            <a:r>
              <a:rPr lang="en-US" smtClean="0">
                <a:latin typeface="Symbol" pitchFamily="18" charset="2"/>
              </a:rPr>
              <a:t>S</a:t>
            </a:r>
            <a:r>
              <a:rPr lang="en-US" smtClean="0"/>
              <a:t>(0,1,4) + </a:t>
            </a:r>
            <a:r>
              <a:rPr lang="en-US" smtClean="0">
                <a:latin typeface="Symbol" pitchFamily="18" charset="2"/>
              </a:rPr>
              <a:t>S</a:t>
            </a:r>
            <a:r>
              <a:rPr lang="en-US" i="1" smtClean="0"/>
              <a:t>md</a:t>
            </a:r>
            <a:r>
              <a:rPr lang="en-US" smtClean="0"/>
              <a:t>(3,5,7)</a:t>
            </a:r>
          </a:p>
          <a:p>
            <a:pPr eaLnBrk="1" hangingPunct="1"/>
            <a:r>
              <a:rPr lang="en-US" smtClean="0"/>
              <a:t>F3(A,B,C) = </a:t>
            </a:r>
            <a:r>
              <a:rPr lang="en-US" smtClean="0">
                <a:latin typeface="Symbol" pitchFamily="18" charset="2"/>
              </a:rPr>
              <a:t>P</a:t>
            </a:r>
            <a:r>
              <a:rPr lang="en-US" smtClean="0"/>
              <a:t>(0,1,4) </a:t>
            </a:r>
            <a:r>
              <a:rPr lang="en-US" smtClean="0">
                <a:latin typeface="Symbol" pitchFamily="18" charset="2"/>
              </a:rPr>
              <a:t>×</a:t>
            </a:r>
            <a:r>
              <a:rPr lang="en-US" smtClean="0"/>
              <a:t> </a:t>
            </a:r>
            <a:r>
              <a:rPr lang="en-US" smtClean="0">
                <a:latin typeface="Symbol" pitchFamily="18" charset="2"/>
              </a:rPr>
              <a:t>P</a:t>
            </a:r>
            <a:r>
              <a:rPr lang="en-US" i="1" smtClean="0"/>
              <a:t>Md</a:t>
            </a:r>
            <a:r>
              <a:rPr lang="en-US" smtClean="0"/>
              <a:t>(3,5,7)</a:t>
            </a:r>
          </a:p>
          <a:p>
            <a:pPr eaLnBrk="1" hangingPunct="1"/>
            <a:r>
              <a:rPr lang="en-US" smtClean="0"/>
              <a:t>F3(A,B,C) = </a:t>
            </a:r>
            <a:r>
              <a:rPr lang="en-US" smtClean="0">
                <a:latin typeface="Symbol" pitchFamily="18" charset="2"/>
              </a:rPr>
              <a:t>P</a:t>
            </a:r>
            <a:r>
              <a:rPr lang="en-US" smtClean="0"/>
              <a:t>(2,6) </a:t>
            </a:r>
            <a:r>
              <a:rPr lang="en-US" smtClean="0">
                <a:latin typeface="Symbol" pitchFamily="18" charset="2"/>
              </a:rPr>
              <a:t>×</a:t>
            </a:r>
            <a:r>
              <a:rPr lang="en-US" smtClean="0"/>
              <a:t> </a:t>
            </a:r>
            <a:r>
              <a:rPr lang="en-US" smtClean="0">
                <a:latin typeface="Symbol" pitchFamily="18" charset="2"/>
              </a:rPr>
              <a:t>P</a:t>
            </a:r>
            <a:r>
              <a:rPr lang="en-US" i="1" smtClean="0"/>
              <a:t>Md</a:t>
            </a:r>
            <a:r>
              <a:rPr lang="en-US" smtClean="0"/>
              <a:t>(3,5,7)</a:t>
            </a:r>
          </a:p>
          <a:p>
            <a:pPr lvl="1" eaLnBrk="1" hangingPunct="1"/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705600" y="2209800"/>
            <a:ext cx="1981200" cy="3852863"/>
            <a:chOff x="4128" y="1392"/>
            <a:chExt cx="1248" cy="2427"/>
          </a:xfrm>
        </p:grpSpPr>
        <p:sp>
          <p:nvSpPr>
            <p:cNvPr id="17415" name="Text Box 5"/>
            <p:cNvSpPr txBox="1">
              <a:spLocks noChangeArrowheads="1"/>
            </p:cNvSpPr>
            <p:nvPr/>
          </p:nvSpPr>
          <p:spPr bwMode="auto">
            <a:xfrm>
              <a:off x="4128" y="1392"/>
              <a:ext cx="1248" cy="2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A  B  C     F3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0   0   0      0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0   0   1      0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0   1   0      1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0   1   1      X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1   0   0      0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1   0   1      X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1   1   0      1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1   1   1      X</a:t>
              </a:r>
            </a:p>
          </p:txBody>
        </p:sp>
        <p:sp>
          <p:nvSpPr>
            <p:cNvPr id="17416" name="Line 6"/>
            <p:cNvSpPr>
              <a:spLocks noChangeShapeType="1"/>
            </p:cNvSpPr>
            <p:nvPr/>
          </p:nvSpPr>
          <p:spPr bwMode="auto">
            <a:xfrm>
              <a:off x="4848" y="1392"/>
              <a:ext cx="0" cy="24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Line 7"/>
            <p:cNvSpPr>
              <a:spLocks noChangeShapeType="1"/>
            </p:cNvSpPr>
            <p:nvPr/>
          </p:nvSpPr>
          <p:spPr bwMode="auto">
            <a:xfrm>
              <a:off x="4128" y="1632"/>
              <a:ext cx="115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3" name="Line 8"/>
          <p:cNvSpPr>
            <a:spLocks noChangeShapeType="1"/>
          </p:cNvSpPr>
          <p:nvPr/>
        </p:nvSpPr>
        <p:spPr bwMode="auto">
          <a:xfrm>
            <a:off x="685800" y="2667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Line 9"/>
          <p:cNvSpPr>
            <a:spLocks noChangeShapeType="1"/>
          </p:cNvSpPr>
          <p:nvPr/>
        </p:nvSpPr>
        <p:spPr bwMode="auto">
          <a:xfrm>
            <a:off x="685800" y="3810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5C7FF-0B9C-462F-ACAD-8169683D639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Plotting K-Maps with Xs</a:t>
            </a:r>
          </a:p>
        </p:txBody>
      </p:sp>
      <p:pic>
        <p:nvPicPr>
          <p:cNvPr id="18435" name="Picture 4" descr="C:\Sandige\2\tiff\19.tif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b="14815"/>
          <a:stretch>
            <a:fillRect/>
          </a:stretch>
        </p:blipFill>
        <p:spPr>
          <a:xfrm>
            <a:off x="152400" y="2133600"/>
            <a:ext cx="4273550" cy="4495800"/>
          </a:xfr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05600" y="2209800"/>
            <a:ext cx="1981200" cy="3852863"/>
            <a:chOff x="4128" y="1392"/>
            <a:chExt cx="1248" cy="2427"/>
          </a:xfrm>
        </p:grpSpPr>
        <p:sp>
          <p:nvSpPr>
            <p:cNvPr id="18453" name="Text Box 6"/>
            <p:cNvSpPr txBox="1">
              <a:spLocks noChangeArrowheads="1"/>
            </p:cNvSpPr>
            <p:nvPr/>
          </p:nvSpPr>
          <p:spPr bwMode="auto">
            <a:xfrm>
              <a:off x="4128" y="1392"/>
              <a:ext cx="1248" cy="2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A  B  C     F3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0   0   0      0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0   0   1      0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0   1   0      1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0   1   1      X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1   0   0      0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1   0   1      X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1   1   0      1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1   1   1      X</a:t>
              </a:r>
            </a:p>
          </p:txBody>
        </p:sp>
        <p:sp>
          <p:nvSpPr>
            <p:cNvPr id="18454" name="Line 7"/>
            <p:cNvSpPr>
              <a:spLocks noChangeShapeType="1"/>
            </p:cNvSpPr>
            <p:nvPr/>
          </p:nvSpPr>
          <p:spPr bwMode="auto">
            <a:xfrm>
              <a:off x="4848" y="1392"/>
              <a:ext cx="0" cy="24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Line 8"/>
            <p:cNvSpPr>
              <a:spLocks noChangeShapeType="1"/>
            </p:cNvSpPr>
            <p:nvPr/>
          </p:nvSpPr>
          <p:spPr bwMode="auto">
            <a:xfrm>
              <a:off x="4128" y="1632"/>
              <a:ext cx="115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533400" y="1371600"/>
            <a:ext cx="5626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/>
              <a:t>F3(A,B,C) = </a:t>
            </a:r>
            <a:r>
              <a:rPr lang="en-US" sz="3200">
                <a:latin typeface="Symbol" pitchFamily="18" charset="2"/>
              </a:rPr>
              <a:t>S</a:t>
            </a:r>
            <a:r>
              <a:rPr lang="en-US" sz="3200"/>
              <a:t>(2,6) + </a:t>
            </a:r>
            <a:r>
              <a:rPr lang="en-US" sz="3200">
                <a:latin typeface="Symbol" pitchFamily="18" charset="2"/>
              </a:rPr>
              <a:t>S</a:t>
            </a:r>
            <a:r>
              <a:rPr lang="en-US" sz="3200" i="1"/>
              <a:t>md</a:t>
            </a:r>
            <a:r>
              <a:rPr lang="en-US" sz="3200"/>
              <a:t>(3,5,7)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447800" y="1524000"/>
            <a:ext cx="1981200" cy="2819400"/>
            <a:chOff x="912" y="960"/>
            <a:chExt cx="1248" cy="1776"/>
          </a:xfrm>
        </p:grpSpPr>
        <p:sp>
          <p:nvSpPr>
            <p:cNvPr id="18451" name="Oval 11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Oval 12"/>
            <p:cNvSpPr>
              <a:spLocks noChangeArrowheads="1"/>
            </p:cNvSpPr>
            <p:nvPr/>
          </p:nvSpPr>
          <p:spPr bwMode="auto">
            <a:xfrm>
              <a:off x="912" y="2400"/>
              <a:ext cx="336" cy="3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133600" y="1524000"/>
            <a:ext cx="3886200" cy="3505200"/>
            <a:chOff x="1344" y="960"/>
            <a:chExt cx="2448" cy="2208"/>
          </a:xfrm>
        </p:grpSpPr>
        <p:sp>
          <p:nvSpPr>
            <p:cNvPr id="18449" name="Oval 13"/>
            <p:cNvSpPr>
              <a:spLocks noChangeArrowheads="1"/>
            </p:cNvSpPr>
            <p:nvPr/>
          </p:nvSpPr>
          <p:spPr bwMode="auto">
            <a:xfrm>
              <a:off x="3552" y="960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Oval 17"/>
            <p:cNvSpPr>
              <a:spLocks noChangeArrowheads="1"/>
            </p:cNvSpPr>
            <p:nvPr/>
          </p:nvSpPr>
          <p:spPr bwMode="auto">
            <a:xfrm>
              <a:off x="1344" y="2832"/>
              <a:ext cx="336" cy="3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133600" y="1524000"/>
            <a:ext cx="3581400" cy="4114800"/>
            <a:chOff x="1344" y="960"/>
            <a:chExt cx="2256" cy="2592"/>
          </a:xfrm>
        </p:grpSpPr>
        <p:sp>
          <p:nvSpPr>
            <p:cNvPr id="18447" name="Oval 14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Oval 18"/>
            <p:cNvSpPr>
              <a:spLocks noChangeArrowheads="1"/>
            </p:cNvSpPr>
            <p:nvPr/>
          </p:nvSpPr>
          <p:spPr bwMode="auto">
            <a:xfrm>
              <a:off x="1344" y="3216"/>
              <a:ext cx="336" cy="3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133600" y="1524000"/>
            <a:ext cx="3276600" cy="2819400"/>
            <a:chOff x="1344" y="960"/>
            <a:chExt cx="2064" cy="1776"/>
          </a:xfrm>
        </p:grpSpPr>
        <p:sp>
          <p:nvSpPr>
            <p:cNvPr id="18445" name="Oval 15"/>
            <p:cNvSpPr>
              <a:spLocks noChangeArrowheads="1"/>
            </p:cNvSpPr>
            <p:nvPr/>
          </p:nvSpPr>
          <p:spPr bwMode="auto">
            <a:xfrm>
              <a:off x="3168" y="960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Oval 19"/>
            <p:cNvSpPr>
              <a:spLocks noChangeArrowheads="1"/>
            </p:cNvSpPr>
            <p:nvPr/>
          </p:nvSpPr>
          <p:spPr bwMode="auto">
            <a:xfrm>
              <a:off x="1344" y="2400"/>
              <a:ext cx="336" cy="3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1447800" y="1524000"/>
            <a:ext cx="2362200" cy="3429000"/>
            <a:chOff x="912" y="960"/>
            <a:chExt cx="1488" cy="2160"/>
          </a:xfrm>
        </p:grpSpPr>
        <p:sp>
          <p:nvSpPr>
            <p:cNvPr id="18443" name="Oval 16"/>
            <p:cNvSpPr>
              <a:spLocks noChangeArrowheads="1"/>
            </p:cNvSpPr>
            <p:nvPr/>
          </p:nvSpPr>
          <p:spPr bwMode="auto">
            <a:xfrm>
              <a:off x="2160" y="960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Oval 20"/>
            <p:cNvSpPr>
              <a:spLocks noChangeArrowheads="1"/>
            </p:cNvSpPr>
            <p:nvPr/>
          </p:nvSpPr>
          <p:spPr bwMode="auto">
            <a:xfrm>
              <a:off x="912" y="2784"/>
              <a:ext cx="336" cy="3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1CAF5-2799-477C-81AD-06CD670F26A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42" y="46038"/>
            <a:ext cx="9127958" cy="1401762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Plotting K-Maps from functions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partially reduced form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85800" y="2057400"/>
            <a:ext cx="7458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/>
              <a:t>F4(A,B,C,D) = A</a:t>
            </a:r>
            <a:r>
              <a:rPr lang="en-US" sz="3200">
                <a:latin typeface="Symbol" pitchFamily="18" charset="2"/>
              </a:rPr>
              <a:t>×</a:t>
            </a:r>
            <a:r>
              <a:rPr lang="en-US" sz="3200"/>
              <a:t>B</a:t>
            </a:r>
            <a:r>
              <a:rPr lang="en-US" sz="3200">
                <a:latin typeface="Symbol" pitchFamily="18" charset="2"/>
              </a:rPr>
              <a:t>×</a:t>
            </a:r>
            <a:r>
              <a:rPr lang="en-US" sz="3200"/>
              <a:t>C</a:t>
            </a:r>
            <a:r>
              <a:rPr lang="en-US" sz="3200">
                <a:latin typeface="Symbol" pitchFamily="18" charset="2"/>
              </a:rPr>
              <a:t>×</a:t>
            </a:r>
            <a:r>
              <a:rPr lang="en-US" sz="3200"/>
              <a:t>D + B</a:t>
            </a:r>
            <a:r>
              <a:rPr lang="en-US" sz="3200">
                <a:latin typeface="Symbol" pitchFamily="18" charset="2"/>
              </a:rPr>
              <a:t>×</a:t>
            </a:r>
            <a:r>
              <a:rPr lang="en-US" sz="3200"/>
              <a:t>C</a:t>
            </a:r>
            <a:r>
              <a:rPr lang="en-US" sz="3200">
                <a:latin typeface="Symbol" pitchFamily="18" charset="2"/>
              </a:rPr>
              <a:t>×</a:t>
            </a:r>
            <a:r>
              <a:rPr lang="en-US" sz="3200"/>
              <a:t>D + A</a:t>
            </a:r>
            <a:r>
              <a:rPr lang="en-US" sz="3200">
                <a:latin typeface="Symbol" pitchFamily="18" charset="2"/>
              </a:rPr>
              <a:t>×</a:t>
            </a:r>
            <a:r>
              <a:rPr lang="en-US" sz="3200"/>
              <a:t>B + C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3352800" y="2133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3733800" y="2133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4114800" y="2133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5562600" y="2133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5943600" y="2133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800475" y="2438400"/>
            <a:ext cx="520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i="1"/>
              <a:t>p</a:t>
            </a:r>
            <a:r>
              <a:rPr lang="en-US" sz="3200" i="1" baseline="-25000"/>
              <a:t>1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410200" y="2438400"/>
            <a:ext cx="520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i="1"/>
              <a:t>p</a:t>
            </a:r>
            <a:r>
              <a:rPr lang="en-US" sz="3200" i="1" baseline="-25000"/>
              <a:t>2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781800" y="2438400"/>
            <a:ext cx="520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i="1"/>
              <a:t>p</a:t>
            </a:r>
            <a:r>
              <a:rPr lang="en-US" sz="3200" i="1" baseline="-25000"/>
              <a:t>3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7696200" y="2438400"/>
            <a:ext cx="520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i="1"/>
              <a:t>p</a:t>
            </a:r>
            <a:r>
              <a:rPr lang="en-US" sz="3200" i="1" baseline="-25000"/>
              <a:t>4</a:t>
            </a:r>
          </a:p>
        </p:txBody>
      </p:sp>
      <p:pic>
        <p:nvPicPr>
          <p:cNvPr id="19469" name="Picture 13" descr="C:\Sandige\2\tiff\21.tif"/>
          <p:cNvPicPr>
            <a:picLocks noChangeAspect="1" noChangeArrowheads="1"/>
          </p:cNvPicPr>
          <p:nvPr/>
        </p:nvPicPr>
        <p:blipFill>
          <a:blip r:embed="rId3"/>
          <a:srcRect r="46490" b="25066"/>
          <a:stretch>
            <a:fillRect/>
          </a:stretch>
        </p:blipFill>
        <p:spPr bwMode="auto">
          <a:xfrm>
            <a:off x="0" y="3119438"/>
            <a:ext cx="5715000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1CAF5-2799-477C-81AD-06CD670F26A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29400" y="3505200"/>
            <a:ext cx="1905000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is Sum of Products of literals, called SOP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Plotting K-Maps from functions</a:t>
            </a:r>
            <a:br>
              <a:rPr lang="en-US" smtClean="0"/>
            </a:br>
            <a:r>
              <a:rPr lang="en-US" smtClean="0"/>
              <a:t>in partially reduced form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85800" y="2057400"/>
            <a:ext cx="7523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F4(A,B,C,D) = A</a:t>
            </a:r>
            <a:r>
              <a:rPr lang="en-US" sz="3200">
                <a:latin typeface="Symbol" pitchFamily="18" charset="2"/>
              </a:rPr>
              <a:t>×</a:t>
            </a:r>
            <a:r>
              <a:rPr lang="en-US" sz="3200"/>
              <a:t>B</a:t>
            </a:r>
            <a:r>
              <a:rPr lang="en-US" sz="3200">
                <a:latin typeface="Symbol" pitchFamily="18" charset="2"/>
              </a:rPr>
              <a:t>×</a:t>
            </a:r>
            <a:r>
              <a:rPr lang="en-US" sz="3200"/>
              <a:t>C</a:t>
            </a:r>
            <a:r>
              <a:rPr lang="en-US" sz="3200">
                <a:latin typeface="Symbol" pitchFamily="18" charset="2"/>
              </a:rPr>
              <a:t>×</a:t>
            </a:r>
            <a:r>
              <a:rPr lang="en-US" sz="3200"/>
              <a:t>D + A</a:t>
            </a:r>
            <a:r>
              <a:rPr lang="en-US" sz="3200">
                <a:latin typeface="Symbol" pitchFamily="18" charset="2"/>
              </a:rPr>
              <a:t>×</a:t>
            </a:r>
            <a:r>
              <a:rPr lang="en-US" sz="3200"/>
              <a:t>B</a:t>
            </a:r>
            <a:r>
              <a:rPr lang="en-US" sz="3200">
                <a:latin typeface="Symbol" pitchFamily="18" charset="2"/>
              </a:rPr>
              <a:t>×</a:t>
            </a:r>
            <a:r>
              <a:rPr lang="en-US" sz="3200"/>
              <a:t>C</a:t>
            </a:r>
            <a:r>
              <a:rPr lang="en-US" sz="3200">
                <a:latin typeface="Symbol" pitchFamily="18" charset="2"/>
              </a:rPr>
              <a:t>×</a:t>
            </a:r>
            <a:r>
              <a:rPr lang="en-US" sz="3200"/>
              <a:t>D + A</a:t>
            </a:r>
            <a:r>
              <a:rPr lang="en-US" sz="3200">
                <a:latin typeface="Symbol" pitchFamily="18" charset="2"/>
              </a:rPr>
              <a:t>×</a:t>
            </a:r>
            <a:r>
              <a:rPr lang="en-US" sz="3200"/>
              <a:t>B</a:t>
            </a:r>
            <a:r>
              <a:rPr lang="en-US" sz="3200">
                <a:latin typeface="Symbol" pitchFamily="18" charset="2"/>
              </a:rPr>
              <a:t>×</a:t>
            </a:r>
            <a:r>
              <a:rPr lang="en-US" sz="3200"/>
              <a:t>C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3352800" y="2133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3733800" y="2133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4114800" y="2133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5181600" y="2133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5943600" y="2133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822700" y="2438400"/>
            <a:ext cx="476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i="1"/>
              <a:t>r</a:t>
            </a:r>
            <a:r>
              <a:rPr lang="en-US" sz="3200" i="1" baseline="-25000"/>
              <a:t>1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791200" y="2438400"/>
            <a:ext cx="476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i="1"/>
              <a:t>r</a:t>
            </a:r>
            <a:r>
              <a:rPr lang="en-US" sz="3200" i="1" baseline="-25000"/>
              <a:t>2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7543800" y="2438400"/>
            <a:ext cx="476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i="1"/>
              <a:t>r</a:t>
            </a:r>
            <a:r>
              <a:rPr lang="en-US" sz="3200" i="1" baseline="-25000"/>
              <a:t>3</a:t>
            </a:r>
          </a:p>
        </p:txBody>
      </p:sp>
      <p:pic>
        <p:nvPicPr>
          <p:cNvPr id="20492" name="Picture 14" descr="C:\Sandige\2\tiff\21.tif"/>
          <p:cNvPicPr>
            <a:picLocks noChangeAspect="1" noChangeArrowheads="1"/>
          </p:cNvPicPr>
          <p:nvPr/>
        </p:nvPicPr>
        <p:blipFill>
          <a:blip r:embed="rId3"/>
          <a:srcRect l="53510" b="25066"/>
          <a:stretch>
            <a:fillRect/>
          </a:stretch>
        </p:blipFill>
        <p:spPr bwMode="auto">
          <a:xfrm>
            <a:off x="0" y="3071813"/>
            <a:ext cx="50292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Line 15"/>
          <p:cNvSpPr>
            <a:spLocks noChangeShapeType="1"/>
          </p:cNvSpPr>
          <p:nvPr/>
        </p:nvSpPr>
        <p:spPr bwMode="auto">
          <a:xfrm>
            <a:off x="838200" y="2133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Line 16"/>
          <p:cNvSpPr>
            <a:spLocks noChangeShapeType="1"/>
          </p:cNvSpPr>
          <p:nvPr/>
        </p:nvSpPr>
        <p:spPr bwMode="auto">
          <a:xfrm>
            <a:off x="4495800" y="2133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Line 17"/>
          <p:cNvSpPr>
            <a:spLocks noChangeShapeType="1"/>
          </p:cNvSpPr>
          <p:nvPr/>
        </p:nvSpPr>
        <p:spPr bwMode="auto">
          <a:xfrm>
            <a:off x="7315200" y="2133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Line 18"/>
          <p:cNvSpPr>
            <a:spLocks noChangeShapeType="1"/>
          </p:cNvSpPr>
          <p:nvPr/>
        </p:nvSpPr>
        <p:spPr bwMode="auto">
          <a:xfrm>
            <a:off x="7696200" y="2133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1CAF5-2799-477C-81AD-06CD670F26A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K-Maps for functions of 5 variables</a:t>
            </a:r>
          </a:p>
        </p:txBody>
      </p:sp>
      <p:pic>
        <p:nvPicPr>
          <p:cNvPr id="21507" name="Picture 3" descr="C:\Sandige\2\tiff\22.tif"/>
          <p:cNvPicPr>
            <a:picLocks noChangeAspect="1" noChangeArrowheads="1"/>
          </p:cNvPicPr>
          <p:nvPr/>
        </p:nvPicPr>
        <p:blipFill>
          <a:blip r:embed="rId3"/>
          <a:srcRect r="47942" b="14621"/>
          <a:stretch>
            <a:fillRect/>
          </a:stretch>
        </p:blipFill>
        <p:spPr bwMode="auto">
          <a:xfrm>
            <a:off x="152400" y="1958975"/>
            <a:ext cx="8839200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33400" y="1379538"/>
            <a:ext cx="2598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F(V,W,X,Y,Z)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100138" y="2438400"/>
            <a:ext cx="2030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/>
              <a:t>m</a:t>
            </a:r>
            <a:r>
              <a:rPr lang="en-US" i="1" baseline="-25000"/>
              <a:t>0</a:t>
            </a:r>
            <a:r>
              <a:rPr lang="en-US"/>
              <a:t> through </a:t>
            </a:r>
            <a:r>
              <a:rPr lang="en-US" i="1"/>
              <a:t>m</a:t>
            </a:r>
            <a:r>
              <a:rPr lang="en-US" i="1" baseline="-25000"/>
              <a:t>15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350000" y="5486400"/>
            <a:ext cx="213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/>
              <a:t>m</a:t>
            </a:r>
            <a:r>
              <a:rPr lang="en-US" i="1" baseline="-25000"/>
              <a:t>16</a:t>
            </a:r>
            <a:r>
              <a:rPr lang="en-US"/>
              <a:t> through </a:t>
            </a:r>
            <a:r>
              <a:rPr lang="en-US" i="1"/>
              <a:t>m</a:t>
            </a:r>
            <a:r>
              <a:rPr lang="en-US" i="1" baseline="-25000"/>
              <a:t>31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1CAF5-2799-477C-81AD-06CD670F26A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Another Example: </a:t>
            </a:r>
            <a:r>
              <a:rPr lang="en-US" dirty="0" smtClean="0">
                <a:solidFill>
                  <a:srgbClr val="FF0000"/>
                </a:solidFill>
              </a:rPr>
              <a:t>Deriving </a:t>
            </a:r>
            <a:r>
              <a:rPr lang="en-US" dirty="0">
                <a:solidFill>
                  <a:srgbClr val="FF0000"/>
                </a:solidFill>
              </a:rPr>
              <a:t>Boolean Equations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2133600"/>
            <a:ext cx="5562600" cy="4114800"/>
          </a:xfrm>
        </p:spPr>
        <p:txBody>
          <a:bodyPr/>
          <a:lstStyle/>
          <a:p>
            <a:r>
              <a:rPr lang="en-US"/>
              <a:t>A truth table is a complete, unambiguous definition of a Boolean function…</a:t>
            </a:r>
          </a:p>
          <a:p>
            <a:r>
              <a:rPr lang="en-US"/>
              <a:t>But how do we get a Boolean expression from a truth table?</a:t>
            </a:r>
          </a:p>
          <a:p>
            <a:pPr lvl="1"/>
            <a:r>
              <a:rPr lang="en-US"/>
              <a:t>SOP or POS</a:t>
            </a:r>
          </a:p>
        </p:txBody>
      </p:sp>
      <p:sp>
        <p:nvSpPr>
          <p:cNvPr id="632836" name="Text Box 4"/>
          <p:cNvSpPr txBox="1">
            <a:spLocks noChangeArrowheads="1"/>
          </p:cNvSpPr>
          <p:nvPr/>
        </p:nvSpPr>
        <p:spPr bwMode="auto">
          <a:xfrm>
            <a:off x="533400" y="2362200"/>
            <a:ext cx="7543800" cy="390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 dirty="0"/>
              <a:t>X  Y  Z      F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 dirty="0"/>
              <a:t>0   0   0      0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 dirty="0"/>
              <a:t>0   0   1      0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 dirty="0"/>
              <a:t>0   1   0      0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0   1   1      1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 dirty="0">
                <a:solidFill>
                  <a:srgbClr val="00B0F0"/>
                </a:solidFill>
              </a:rPr>
              <a:t>1   0   0      1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 dirty="0"/>
              <a:t>1   0   1      0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1   1   0      1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 dirty="0"/>
              <a:t>1   1   1      0</a:t>
            </a:r>
          </a:p>
        </p:txBody>
      </p:sp>
      <p:sp>
        <p:nvSpPr>
          <p:cNvPr id="632837" name="Line 5"/>
          <p:cNvSpPr>
            <a:spLocks noChangeShapeType="1"/>
          </p:cNvSpPr>
          <p:nvPr/>
        </p:nvSpPr>
        <p:spPr bwMode="auto">
          <a:xfrm>
            <a:off x="533400" y="2743200"/>
            <a:ext cx="1828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32838" name="Group 6"/>
          <p:cNvGrpSpPr>
            <a:grpSpLocks/>
          </p:cNvGrpSpPr>
          <p:nvPr/>
        </p:nvGrpSpPr>
        <p:grpSpPr bwMode="auto">
          <a:xfrm>
            <a:off x="3200400" y="5562600"/>
            <a:ext cx="3663950" cy="457200"/>
            <a:chOff x="1824" y="2292"/>
            <a:chExt cx="2308" cy="288"/>
          </a:xfrm>
        </p:grpSpPr>
        <p:sp>
          <p:nvSpPr>
            <p:cNvPr id="632839" name="Text Box 7"/>
            <p:cNvSpPr txBox="1">
              <a:spLocks noChangeArrowheads="1"/>
            </p:cNvSpPr>
            <p:nvPr/>
          </p:nvSpPr>
          <p:spPr bwMode="auto">
            <a:xfrm>
              <a:off x="1824" y="2292"/>
              <a:ext cx="2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F = </a:t>
              </a:r>
              <a:r>
                <a:rPr lang="en-US" dirty="0">
                  <a:solidFill>
                    <a:srgbClr val="FF0000"/>
                  </a:solidFill>
                </a:rPr>
                <a:t>X</a:t>
              </a:r>
              <a:r>
                <a:rPr lang="en-US" dirty="0">
                  <a:solidFill>
                    <a:srgbClr val="FF0000"/>
                  </a:solidFill>
                  <a:latin typeface="Symbol" pitchFamily="18" charset="2"/>
                </a:rPr>
                <a:t>×</a:t>
              </a:r>
              <a:r>
                <a:rPr lang="en-US" dirty="0">
                  <a:solidFill>
                    <a:srgbClr val="FF0000"/>
                  </a:solidFill>
                </a:rPr>
                <a:t>Y</a:t>
              </a:r>
              <a:r>
                <a:rPr lang="en-US" dirty="0">
                  <a:solidFill>
                    <a:srgbClr val="FF0000"/>
                  </a:solidFill>
                  <a:latin typeface="Symbol" pitchFamily="18" charset="2"/>
                </a:rPr>
                <a:t>×</a:t>
              </a:r>
              <a:r>
                <a:rPr lang="en-US" dirty="0">
                  <a:solidFill>
                    <a:srgbClr val="FF0000"/>
                  </a:solidFill>
                </a:rPr>
                <a:t>Z</a:t>
              </a:r>
              <a:r>
                <a:rPr lang="en-US" dirty="0"/>
                <a:t> + </a:t>
              </a:r>
              <a:r>
                <a:rPr lang="en-US" dirty="0">
                  <a:solidFill>
                    <a:srgbClr val="00B0F0"/>
                  </a:solidFill>
                </a:rPr>
                <a:t>X</a:t>
              </a:r>
              <a:r>
                <a:rPr lang="en-US" dirty="0">
                  <a:solidFill>
                    <a:srgbClr val="00B0F0"/>
                  </a:solidFill>
                  <a:latin typeface="Symbol" pitchFamily="18" charset="2"/>
                </a:rPr>
                <a:t>×</a:t>
              </a:r>
              <a:r>
                <a:rPr lang="en-US" dirty="0">
                  <a:solidFill>
                    <a:srgbClr val="00B0F0"/>
                  </a:solidFill>
                </a:rPr>
                <a:t>Y</a:t>
              </a:r>
              <a:r>
                <a:rPr lang="en-US" dirty="0">
                  <a:solidFill>
                    <a:srgbClr val="00B0F0"/>
                  </a:solidFill>
                  <a:latin typeface="Symbol" pitchFamily="18" charset="2"/>
                </a:rPr>
                <a:t>×</a:t>
              </a:r>
              <a:r>
                <a:rPr lang="en-US" dirty="0">
                  <a:solidFill>
                    <a:srgbClr val="00B0F0"/>
                  </a:solidFill>
                </a:rPr>
                <a:t>Z</a:t>
              </a:r>
              <a:r>
                <a:rPr lang="en-US" dirty="0"/>
                <a:t> + </a:t>
              </a:r>
              <a:r>
                <a:rPr lang="en-US" dirty="0">
                  <a:solidFill>
                    <a:srgbClr val="00B050"/>
                  </a:solidFill>
                </a:rPr>
                <a:t>X</a:t>
              </a:r>
              <a:r>
                <a:rPr lang="en-US" dirty="0">
                  <a:solidFill>
                    <a:srgbClr val="00B050"/>
                  </a:solidFill>
                  <a:latin typeface="Symbol" pitchFamily="18" charset="2"/>
                </a:rPr>
                <a:t>×</a:t>
              </a:r>
              <a:r>
                <a:rPr lang="en-US" dirty="0">
                  <a:solidFill>
                    <a:srgbClr val="00B050"/>
                  </a:solidFill>
                </a:rPr>
                <a:t>Y</a:t>
              </a:r>
              <a:r>
                <a:rPr lang="en-US" dirty="0">
                  <a:solidFill>
                    <a:srgbClr val="00B050"/>
                  </a:solidFill>
                  <a:latin typeface="Symbol" pitchFamily="18" charset="2"/>
                </a:rPr>
                <a:t>×</a:t>
              </a:r>
              <a:r>
                <a:rPr lang="en-US" dirty="0">
                  <a:solidFill>
                    <a:srgbClr val="00B050"/>
                  </a:solidFill>
                </a:rPr>
                <a:t>Z</a:t>
              </a:r>
            </a:p>
          </p:txBody>
        </p:sp>
        <p:sp>
          <p:nvSpPr>
            <p:cNvPr id="632840" name="Line 8"/>
            <p:cNvSpPr>
              <a:spLocks noChangeShapeType="1"/>
            </p:cNvSpPr>
            <p:nvPr/>
          </p:nvSpPr>
          <p:spPr bwMode="auto">
            <a:xfrm flipH="1">
              <a:off x="2160" y="235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2841" name="Line 9"/>
            <p:cNvSpPr>
              <a:spLocks noChangeShapeType="1"/>
            </p:cNvSpPr>
            <p:nvPr/>
          </p:nvSpPr>
          <p:spPr bwMode="auto">
            <a:xfrm flipH="1">
              <a:off x="3072" y="235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2842" name="Line 10"/>
            <p:cNvSpPr>
              <a:spLocks noChangeShapeType="1"/>
            </p:cNvSpPr>
            <p:nvPr/>
          </p:nvSpPr>
          <p:spPr bwMode="auto">
            <a:xfrm flipH="1">
              <a:off x="3264" y="235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2843" name="Line 11"/>
            <p:cNvSpPr>
              <a:spLocks noChangeShapeType="1"/>
            </p:cNvSpPr>
            <p:nvPr/>
          </p:nvSpPr>
          <p:spPr bwMode="auto">
            <a:xfrm flipH="1">
              <a:off x="3936" y="235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2844" name="AutoShape 12"/>
          <p:cNvSpPr>
            <a:spLocks/>
          </p:cNvSpPr>
          <p:nvPr/>
        </p:nvSpPr>
        <p:spPr bwMode="auto">
          <a:xfrm>
            <a:off x="2362200" y="2438400"/>
            <a:ext cx="304800" cy="3733800"/>
          </a:xfrm>
          <a:prstGeom prst="rightBrace">
            <a:avLst>
              <a:gd name="adj1" fmla="val 1020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2845" name="Line 13"/>
          <p:cNvSpPr>
            <a:spLocks noChangeShapeType="1"/>
          </p:cNvSpPr>
          <p:nvPr/>
        </p:nvSpPr>
        <p:spPr bwMode="auto">
          <a:xfrm>
            <a:off x="2667000" y="4419600"/>
            <a:ext cx="60960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94AF-0A46-4C62-BFD8-CD250773C89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K-Maps for functions of 5 variables</a:t>
            </a:r>
          </a:p>
        </p:txBody>
      </p:sp>
      <p:pic>
        <p:nvPicPr>
          <p:cNvPr id="22531" name="Picture 3" descr="C:\Sandige\2\tiff\22.tif"/>
          <p:cNvPicPr>
            <a:picLocks noChangeAspect="1" noChangeArrowheads="1"/>
          </p:cNvPicPr>
          <p:nvPr/>
        </p:nvPicPr>
        <p:blipFill>
          <a:blip r:embed="rId3"/>
          <a:srcRect l="51608" b="19977"/>
          <a:stretch>
            <a:fillRect/>
          </a:stretch>
        </p:blipFill>
        <p:spPr bwMode="auto">
          <a:xfrm>
            <a:off x="793192" y="2514600"/>
            <a:ext cx="720780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33400" y="1066800"/>
            <a:ext cx="82835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F(V,W,X,Y,Z) = </a:t>
            </a:r>
            <a:r>
              <a:rPr lang="en-US" sz="2800">
                <a:latin typeface="Symbol" pitchFamily="18" charset="2"/>
              </a:rPr>
              <a:t>S</a:t>
            </a:r>
            <a:r>
              <a:rPr lang="en-US" sz="2800"/>
              <a:t>(3,7,9,11,12,15,16,19,23,24,27,28,31)</a:t>
            </a:r>
            <a:br>
              <a:rPr lang="en-US" sz="2800"/>
            </a:br>
            <a:r>
              <a:rPr lang="en-US" sz="2800"/>
              <a:t>                             + </a:t>
            </a:r>
            <a:r>
              <a:rPr lang="en-US" sz="2800">
                <a:latin typeface="Symbol" pitchFamily="18" charset="2"/>
              </a:rPr>
              <a:t>S</a:t>
            </a:r>
            <a:r>
              <a:rPr lang="en-US" sz="2800" i="1"/>
              <a:t>md</a:t>
            </a:r>
            <a:r>
              <a:rPr lang="en-US" sz="2800"/>
              <a:t>(4,18,20,26,30)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1CAF5-2799-477C-81AD-06CD670F26A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3688" y="0"/>
            <a:ext cx="9110312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dirty="0" smtClean="0"/>
              <a:t>Another type of K-Maps for functions of 5 variables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1CAF5-2799-477C-81AD-06CD670F26A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595785"/>
              </p:ext>
            </p:extLst>
          </p:nvPr>
        </p:nvGraphicFramePr>
        <p:xfrm>
          <a:off x="1409703" y="1981200"/>
          <a:ext cx="6095997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82309376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45843710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06773037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27585185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77743073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86257174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61257728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33208201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502416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157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071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101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68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12255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173214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a,b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1447800"/>
            <a:ext cx="723903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4423" y="13671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c,d,e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800600" y="1828800"/>
            <a:ext cx="0" cy="228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029200" y="4114800"/>
            <a:ext cx="5334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86450" y="4572000"/>
            <a:ext cx="1733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Axis of symmetry (of mirror for d and 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3688" y="0"/>
            <a:ext cx="9110312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dirty="0" smtClean="0"/>
              <a:t>Another type of K-Maps for functions of 6 variables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1CAF5-2799-477C-81AD-06CD670F26A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196405"/>
              </p:ext>
            </p:extLst>
          </p:nvPr>
        </p:nvGraphicFramePr>
        <p:xfrm>
          <a:off x="1409703" y="1981200"/>
          <a:ext cx="6095997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82309376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45843710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06773037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27585185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77743073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86257174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61257728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33208201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502416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157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0</a:t>
                      </a:r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071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0</a:t>
                      </a:r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101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0</a:t>
                      </a:r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68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0</a:t>
                      </a:r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12255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8152" y="162748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a,b,c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1447800"/>
            <a:ext cx="723903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23951" y="130681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d,e,f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800600" y="1828800"/>
            <a:ext cx="0" cy="228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969994"/>
              </p:ext>
            </p:extLst>
          </p:nvPr>
        </p:nvGraphicFramePr>
        <p:xfrm>
          <a:off x="1409703" y="3873500"/>
          <a:ext cx="6095997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82309376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45843710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06773037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27585185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77743073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86257174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61257728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33208201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502416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1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071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1</a:t>
                      </a:r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101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1</a:t>
                      </a:r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68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1</a:t>
                      </a:r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122558"/>
                  </a:ext>
                </a:extLst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4800600" y="3721100"/>
            <a:ext cx="0" cy="228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09703" y="3835400"/>
            <a:ext cx="6362697" cy="444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3089709" y="1578318"/>
            <a:ext cx="3394527" cy="327484"/>
          </a:xfrm>
          <a:custGeom>
            <a:avLst/>
            <a:gdLst>
              <a:gd name="connsiteX0" fmla="*/ 0 w 3394527"/>
              <a:gd name="connsiteY0" fmla="*/ 260107 h 327484"/>
              <a:gd name="connsiteX1" fmla="*/ 221382 w 3394527"/>
              <a:gd name="connsiteY1" fmla="*/ 48351 h 327484"/>
              <a:gd name="connsiteX2" fmla="*/ 798897 w 3394527"/>
              <a:gd name="connsiteY2" fmla="*/ 225 h 327484"/>
              <a:gd name="connsiteX3" fmla="*/ 1568918 w 3394527"/>
              <a:gd name="connsiteY3" fmla="*/ 29101 h 327484"/>
              <a:gd name="connsiteX4" fmla="*/ 2512194 w 3394527"/>
              <a:gd name="connsiteY4" fmla="*/ 57977 h 327484"/>
              <a:gd name="connsiteX5" fmla="*/ 3311091 w 3394527"/>
              <a:gd name="connsiteY5" fmla="*/ 240857 h 327484"/>
              <a:gd name="connsiteX6" fmla="*/ 3330342 w 3394527"/>
              <a:gd name="connsiteY6" fmla="*/ 327484 h 32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4527" h="327484">
                <a:moveTo>
                  <a:pt x="0" y="260107"/>
                </a:moveTo>
                <a:cubicBezTo>
                  <a:pt x="44116" y="175886"/>
                  <a:pt x="88232" y="91665"/>
                  <a:pt x="221382" y="48351"/>
                </a:cubicBezTo>
                <a:cubicBezTo>
                  <a:pt x="354532" y="5037"/>
                  <a:pt x="574308" y="3433"/>
                  <a:pt x="798897" y="225"/>
                </a:cubicBezTo>
                <a:cubicBezTo>
                  <a:pt x="1023486" y="-2983"/>
                  <a:pt x="1568918" y="29101"/>
                  <a:pt x="1568918" y="29101"/>
                </a:cubicBezTo>
                <a:cubicBezTo>
                  <a:pt x="1854468" y="38726"/>
                  <a:pt x="2221832" y="22684"/>
                  <a:pt x="2512194" y="57977"/>
                </a:cubicBezTo>
                <a:cubicBezTo>
                  <a:pt x="2802556" y="93270"/>
                  <a:pt x="3174733" y="195939"/>
                  <a:pt x="3311091" y="240857"/>
                </a:cubicBezTo>
                <a:cubicBezTo>
                  <a:pt x="3447449" y="285775"/>
                  <a:pt x="3388895" y="306629"/>
                  <a:pt x="3330342" y="327484"/>
                </a:cubicBezTo>
              </a:path>
            </a:pathLst>
          </a:custGeom>
          <a:noFill/>
          <a:ln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81612" y="2908284"/>
            <a:ext cx="694801" cy="1906967"/>
          </a:xfrm>
          <a:custGeom>
            <a:avLst/>
            <a:gdLst>
              <a:gd name="connsiteX0" fmla="*/ 694801 w 694801"/>
              <a:gd name="connsiteY0" fmla="*/ 37047 h 1906967"/>
              <a:gd name="connsiteX1" fmla="*/ 377167 w 694801"/>
              <a:gd name="connsiteY1" fmla="*/ 37047 h 1906967"/>
              <a:gd name="connsiteX2" fmla="*/ 88409 w 694801"/>
              <a:gd name="connsiteY2" fmla="*/ 422057 h 1906967"/>
              <a:gd name="connsiteX3" fmla="*/ 49908 w 694801"/>
              <a:gd name="connsiteY3" fmla="*/ 1047699 h 1906967"/>
              <a:gd name="connsiteX4" fmla="*/ 1782 w 694801"/>
              <a:gd name="connsiteY4" fmla="*/ 1326832 h 1906967"/>
              <a:gd name="connsiteX5" fmla="*/ 117285 w 694801"/>
              <a:gd name="connsiteY5" fmla="*/ 1808095 h 1906967"/>
              <a:gd name="connsiteX6" fmla="*/ 280914 w 694801"/>
              <a:gd name="connsiteY6" fmla="*/ 1894722 h 1906967"/>
              <a:gd name="connsiteX7" fmla="*/ 588923 w 694801"/>
              <a:gd name="connsiteY7" fmla="*/ 1904348 h 190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4801" h="1906967">
                <a:moveTo>
                  <a:pt x="694801" y="37047"/>
                </a:moveTo>
                <a:cubicBezTo>
                  <a:pt x="586516" y="4963"/>
                  <a:pt x="478232" y="-27121"/>
                  <a:pt x="377167" y="37047"/>
                </a:cubicBezTo>
                <a:cubicBezTo>
                  <a:pt x="276102" y="101215"/>
                  <a:pt x="142952" y="253615"/>
                  <a:pt x="88409" y="422057"/>
                </a:cubicBezTo>
                <a:cubicBezTo>
                  <a:pt x="33866" y="590499"/>
                  <a:pt x="64346" y="896903"/>
                  <a:pt x="49908" y="1047699"/>
                </a:cubicBezTo>
                <a:cubicBezTo>
                  <a:pt x="35470" y="1198495"/>
                  <a:pt x="-9447" y="1200099"/>
                  <a:pt x="1782" y="1326832"/>
                </a:cubicBezTo>
                <a:cubicBezTo>
                  <a:pt x="13011" y="1453565"/>
                  <a:pt x="70763" y="1713447"/>
                  <a:pt x="117285" y="1808095"/>
                </a:cubicBezTo>
                <a:cubicBezTo>
                  <a:pt x="163807" y="1902743"/>
                  <a:pt x="202308" y="1878680"/>
                  <a:pt x="280914" y="1894722"/>
                </a:cubicBezTo>
                <a:cubicBezTo>
                  <a:pt x="359520" y="1910764"/>
                  <a:pt x="474221" y="1907556"/>
                  <a:pt x="588923" y="1904348"/>
                </a:cubicBezTo>
              </a:path>
            </a:pathLst>
          </a:custGeom>
          <a:noFill/>
          <a:ln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5968" y="1524000"/>
            <a:ext cx="7952232" cy="47244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K-Maps to Reduce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106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K-Maps to Reduce Functions</a:t>
            </a:r>
          </a:p>
        </p:txBody>
      </p:sp>
      <p:pic>
        <p:nvPicPr>
          <p:cNvPr id="23555" name="Picture 3" descr="C:\Sandige\2\tiff\23.tif"/>
          <p:cNvPicPr>
            <a:picLocks noChangeAspect="1" noChangeArrowheads="1"/>
          </p:cNvPicPr>
          <p:nvPr/>
        </p:nvPicPr>
        <p:blipFill>
          <a:blip r:embed="rId2"/>
          <a:srcRect l="22659" r="22632" b="17270"/>
          <a:stretch>
            <a:fillRect/>
          </a:stretch>
        </p:blipFill>
        <p:spPr bwMode="auto">
          <a:xfrm>
            <a:off x="152400" y="2438400"/>
            <a:ext cx="7086600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744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Assume you’ve plotted the K-map for F(X,Y,Z) as follows: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1CAF5-2799-477C-81AD-06CD670F26A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106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K-Maps to Reduce Functions</a:t>
            </a:r>
          </a:p>
        </p:txBody>
      </p:sp>
      <p:pic>
        <p:nvPicPr>
          <p:cNvPr id="24579" name="Picture 3" descr="C:\Sandige\2\tiff\23.tif"/>
          <p:cNvPicPr>
            <a:picLocks noChangeAspect="1" noChangeArrowheads="1"/>
          </p:cNvPicPr>
          <p:nvPr/>
        </p:nvPicPr>
        <p:blipFill>
          <a:blip r:embed="rId3"/>
          <a:srcRect l="22659" r="22632" b="17270"/>
          <a:stretch>
            <a:fillRect/>
          </a:stretch>
        </p:blipFill>
        <p:spPr bwMode="auto">
          <a:xfrm>
            <a:off x="152400" y="2438400"/>
            <a:ext cx="7086600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81000" y="1524000"/>
            <a:ext cx="843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You want to obtain a reduced expression for F(X,Y,Z) in SOP form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1CAF5-2799-477C-81AD-06CD670F26A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K-Maps to Reduce Functions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981200"/>
            <a:ext cx="4267200" cy="2514600"/>
          </a:xfrm>
        </p:spPr>
        <p:txBody>
          <a:bodyPr/>
          <a:lstStyle/>
          <a:p>
            <a:pPr eaLnBrk="1" hangingPunct="1"/>
            <a:r>
              <a:rPr lang="en-US" sz="2800" smtClean="0"/>
              <a:t>Need to “cover” 1s</a:t>
            </a:r>
          </a:p>
          <a:p>
            <a:pPr eaLnBrk="1" hangingPunct="1"/>
            <a:r>
              <a:rPr lang="en-US" sz="2800" smtClean="0"/>
              <a:t>Fewest product terms</a:t>
            </a:r>
          </a:p>
          <a:p>
            <a:pPr eaLnBrk="1" hangingPunct="1"/>
            <a:r>
              <a:rPr lang="en-US" sz="2800" smtClean="0"/>
              <a:t>Simplest expressions</a:t>
            </a:r>
          </a:p>
          <a:p>
            <a:pPr lvl="1" eaLnBrk="1" hangingPunct="1"/>
            <a:r>
              <a:rPr lang="en-US" sz="2400" smtClean="0"/>
              <a:t>(fewest variables)</a:t>
            </a:r>
          </a:p>
        </p:txBody>
      </p:sp>
      <p:pic>
        <p:nvPicPr>
          <p:cNvPr id="25604" name="Picture 3" descr="C:\Sandige\2\tiff\23.tif"/>
          <p:cNvPicPr>
            <a:picLocks noChangeAspect="1" noChangeArrowheads="1"/>
          </p:cNvPicPr>
          <p:nvPr/>
        </p:nvPicPr>
        <p:blipFill>
          <a:blip r:embed="rId3"/>
          <a:srcRect l="22659" r="22632" b="17270"/>
          <a:stretch>
            <a:fillRect/>
          </a:stretch>
        </p:blipFill>
        <p:spPr bwMode="auto">
          <a:xfrm>
            <a:off x="228600" y="1981200"/>
            <a:ext cx="441960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04800" y="1295400"/>
            <a:ext cx="843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You want to obtain a reduced expression for F(X,Y,Z) in SOP form</a:t>
            </a:r>
          </a:p>
        </p:txBody>
      </p:sp>
      <p:pic>
        <p:nvPicPr>
          <p:cNvPr id="25606" name="Picture 7" descr="C:\Sandige\2\tiff\24.tif"/>
          <p:cNvPicPr>
            <a:picLocks noChangeAspect="1" noChangeArrowheads="1"/>
          </p:cNvPicPr>
          <p:nvPr/>
        </p:nvPicPr>
        <p:blipFill>
          <a:blip r:embed="rId4"/>
          <a:srcRect l="18297" r="20647" b="23970"/>
          <a:stretch>
            <a:fillRect/>
          </a:stretch>
        </p:blipFill>
        <p:spPr bwMode="auto">
          <a:xfrm>
            <a:off x="4343400" y="4114800"/>
            <a:ext cx="4648200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88C10-B996-4B2B-B44B-BD456FCF84D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K-Maps to Reduce Functions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71600"/>
            <a:ext cx="4648200" cy="4114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000" smtClean="0"/>
              <a:t>Circle all isolated 0-cubes</a:t>
            </a:r>
            <a:br>
              <a:rPr lang="en-US" sz="2000" smtClean="0"/>
            </a:br>
            <a:endParaRPr lang="en-US" sz="2000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000" smtClean="0"/>
              <a:t>Circle all 1-cubes not completely contained in a larger cube</a:t>
            </a:r>
            <a:br>
              <a:rPr lang="en-US" sz="2000" smtClean="0"/>
            </a:br>
            <a:endParaRPr lang="en-US" sz="2000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000" smtClean="0"/>
              <a:t>Continue for 2, 3, 4-cubes</a:t>
            </a:r>
            <a:br>
              <a:rPr lang="en-US" sz="2000" smtClean="0"/>
            </a:br>
            <a:endParaRPr lang="en-US" sz="2000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000" smtClean="0"/>
              <a:t>Write the product terms (prime implicants) and OR them together</a:t>
            </a:r>
            <a:br>
              <a:rPr lang="en-US" sz="2000" smtClean="0"/>
            </a:br>
            <a:endParaRPr lang="en-US" sz="2000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000" smtClean="0"/>
              <a:t>Write the expression for each product term</a:t>
            </a:r>
            <a:br>
              <a:rPr lang="en-US" sz="2000" smtClean="0"/>
            </a:br>
            <a:r>
              <a:rPr lang="en-US" sz="2000" smtClean="0"/>
              <a:t>  </a:t>
            </a:r>
          </a:p>
        </p:txBody>
      </p:sp>
      <p:pic>
        <p:nvPicPr>
          <p:cNvPr id="26628" name="Picture 5" descr="C:\Sandige\2\tiff\23.tif"/>
          <p:cNvPicPr>
            <a:picLocks noChangeAspect="1" noChangeArrowheads="1"/>
          </p:cNvPicPr>
          <p:nvPr/>
        </p:nvPicPr>
        <p:blipFill>
          <a:blip r:embed="rId2"/>
          <a:srcRect l="22659" r="22632" b="17270"/>
          <a:stretch>
            <a:fillRect/>
          </a:stretch>
        </p:blipFill>
        <p:spPr bwMode="auto">
          <a:xfrm>
            <a:off x="76200" y="1981200"/>
            <a:ext cx="441960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88C10-B996-4B2B-B44B-BD456FCF84D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9144000" cy="11811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K-Maps to Reduce Function F in SOP form</a:t>
            </a:r>
          </a:p>
        </p:txBody>
      </p:sp>
      <p:pic>
        <p:nvPicPr>
          <p:cNvPr id="27651" name="Picture 3" descr="C:\Sandige\2\tiff\23.tif"/>
          <p:cNvPicPr>
            <a:picLocks noChangeAspect="1" noChangeArrowheads="1"/>
          </p:cNvPicPr>
          <p:nvPr/>
        </p:nvPicPr>
        <p:blipFill>
          <a:blip r:embed="rId3"/>
          <a:srcRect l="22659" r="22632" b="17270"/>
          <a:stretch>
            <a:fillRect/>
          </a:stretch>
        </p:blipFill>
        <p:spPr bwMode="auto">
          <a:xfrm>
            <a:off x="838200" y="1524000"/>
            <a:ext cx="7086600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62400" y="2895600"/>
            <a:ext cx="3048000" cy="685800"/>
            <a:chOff x="2496" y="1824"/>
            <a:chExt cx="1920" cy="432"/>
          </a:xfrm>
        </p:grpSpPr>
        <p:sp>
          <p:nvSpPr>
            <p:cNvPr id="27666" name="Rectangle 7"/>
            <p:cNvSpPr>
              <a:spLocks noChangeArrowheads="1"/>
            </p:cNvSpPr>
            <p:nvPr/>
          </p:nvSpPr>
          <p:spPr bwMode="auto">
            <a:xfrm>
              <a:off x="2496" y="1824"/>
              <a:ext cx="432" cy="432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Rectangle 8"/>
            <p:cNvSpPr>
              <a:spLocks noChangeArrowheads="1"/>
            </p:cNvSpPr>
            <p:nvPr/>
          </p:nvSpPr>
          <p:spPr bwMode="auto">
            <a:xfrm>
              <a:off x="3984" y="1824"/>
              <a:ext cx="432" cy="432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9865" name="Oval 9"/>
          <p:cNvSpPr>
            <a:spLocks noChangeArrowheads="1"/>
          </p:cNvSpPr>
          <p:nvPr/>
        </p:nvSpPr>
        <p:spPr bwMode="auto">
          <a:xfrm>
            <a:off x="5029200" y="15240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800600" y="3657600"/>
            <a:ext cx="1371600" cy="685800"/>
            <a:chOff x="3024" y="2304"/>
            <a:chExt cx="864" cy="432"/>
          </a:xfrm>
        </p:grpSpPr>
        <p:sp>
          <p:nvSpPr>
            <p:cNvPr id="27664" name="Rectangle 12"/>
            <p:cNvSpPr>
              <a:spLocks noChangeArrowheads="1"/>
            </p:cNvSpPr>
            <p:nvPr/>
          </p:nvSpPr>
          <p:spPr bwMode="auto">
            <a:xfrm>
              <a:off x="3024" y="2304"/>
              <a:ext cx="432" cy="432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Rectangle 13"/>
            <p:cNvSpPr>
              <a:spLocks noChangeArrowheads="1"/>
            </p:cNvSpPr>
            <p:nvPr/>
          </p:nvSpPr>
          <p:spPr bwMode="auto">
            <a:xfrm>
              <a:off x="3456" y="2304"/>
              <a:ext cx="432" cy="432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9871" name="Oval 15"/>
          <p:cNvSpPr>
            <a:spLocks noChangeArrowheads="1"/>
          </p:cNvSpPr>
          <p:nvPr/>
        </p:nvSpPr>
        <p:spPr bwMode="auto">
          <a:xfrm>
            <a:off x="4343400" y="49530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486400" y="2895600"/>
            <a:ext cx="1524000" cy="1447800"/>
            <a:chOff x="3456" y="1824"/>
            <a:chExt cx="960" cy="912"/>
          </a:xfrm>
        </p:grpSpPr>
        <p:sp>
          <p:nvSpPr>
            <p:cNvPr id="27662" name="Rectangle 17"/>
            <p:cNvSpPr>
              <a:spLocks noChangeArrowheads="1"/>
            </p:cNvSpPr>
            <p:nvPr/>
          </p:nvSpPr>
          <p:spPr bwMode="auto">
            <a:xfrm>
              <a:off x="3456" y="1824"/>
              <a:ext cx="432" cy="432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Rectangle 18"/>
            <p:cNvSpPr>
              <a:spLocks noChangeArrowheads="1"/>
            </p:cNvSpPr>
            <p:nvPr/>
          </p:nvSpPr>
          <p:spPr bwMode="auto">
            <a:xfrm>
              <a:off x="3984" y="2304"/>
              <a:ext cx="432" cy="432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9876" name="Oval 20"/>
          <p:cNvSpPr>
            <a:spLocks noChangeArrowheads="1"/>
          </p:cNvSpPr>
          <p:nvPr/>
        </p:nvSpPr>
        <p:spPr bwMode="auto">
          <a:xfrm>
            <a:off x="6705600" y="15240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219200" y="6019800"/>
            <a:ext cx="6248400" cy="519113"/>
            <a:chOff x="768" y="3792"/>
            <a:chExt cx="3936" cy="327"/>
          </a:xfrm>
        </p:grpSpPr>
        <p:sp>
          <p:nvSpPr>
            <p:cNvPr id="27659" name="Rectangle 21"/>
            <p:cNvSpPr>
              <a:spLocks noChangeArrowheads="1"/>
            </p:cNvSpPr>
            <p:nvPr/>
          </p:nvSpPr>
          <p:spPr bwMode="auto">
            <a:xfrm>
              <a:off x="768" y="3792"/>
              <a:ext cx="39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F(X,Y,Z) = p1 + p2 + p3 = X</a:t>
              </a:r>
              <a:r>
                <a:rPr lang="en-US" sz="2800">
                  <a:latin typeface="Symbol" pitchFamily="18" charset="2"/>
                </a:rPr>
                <a:t>×</a:t>
              </a:r>
              <a:r>
                <a:rPr lang="en-US" sz="2800"/>
                <a:t>Z + X</a:t>
              </a:r>
              <a:r>
                <a:rPr lang="en-US" sz="2800">
                  <a:latin typeface="Symbol" pitchFamily="18" charset="2"/>
                </a:rPr>
                <a:t>×</a:t>
              </a:r>
              <a:r>
                <a:rPr lang="en-US" sz="2800"/>
                <a:t>Z + Y</a:t>
              </a:r>
            </a:p>
          </p:txBody>
        </p:sp>
        <p:sp>
          <p:nvSpPr>
            <p:cNvPr id="27660" name="Line 22"/>
            <p:cNvSpPr>
              <a:spLocks noChangeShapeType="1"/>
            </p:cNvSpPr>
            <p:nvPr/>
          </p:nvSpPr>
          <p:spPr bwMode="auto">
            <a:xfrm>
              <a:off x="3312" y="384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Line 23"/>
            <p:cNvSpPr>
              <a:spLocks noChangeShapeType="1"/>
            </p:cNvSpPr>
            <p:nvPr/>
          </p:nvSpPr>
          <p:spPr bwMode="auto">
            <a:xfrm>
              <a:off x="3504" y="384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1CAF5-2799-477C-81AD-06CD670F26A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5" grpId="0" animBg="1"/>
      <p:bldP spid="249871" grpId="0" animBg="1"/>
      <p:bldP spid="24987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106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K-Maps to Reduce Functions</a:t>
            </a:r>
          </a:p>
        </p:txBody>
      </p:sp>
      <p:pic>
        <p:nvPicPr>
          <p:cNvPr id="28675" name="Picture 3" descr="C:\Sandige\2\tiff\23.tif"/>
          <p:cNvPicPr>
            <a:picLocks noChangeAspect="1" noChangeArrowheads="1"/>
          </p:cNvPicPr>
          <p:nvPr/>
        </p:nvPicPr>
        <p:blipFill>
          <a:blip r:embed="rId3"/>
          <a:srcRect l="22659" r="22632" b="17270"/>
          <a:stretch>
            <a:fillRect/>
          </a:stretch>
        </p:blipFill>
        <p:spPr bwMode="auto">
          <a:xfrm>
            <a:off x="838200" y="1524000"/>
            <a:ext cx="7086600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4724400" y="2895600"/>
            <a:ext cx="685800" cy="6858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1911" name="Oval 7"/>
          <p:cNvSpPr>
            <a:spLocks noChangeArrowheads="1"/>
          </p:cNvSpPr>
          <p:nvPr/>
        </p:nvSpPr>
        <p:spPr bwMode="auto">
          <a:xfrm>
            <a:off x="5867400" y="15240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1913" name="Rectangle 9"/>
          <p:cNvSpPr>
            <a:spLocks noChangeArrowheads="1"/>
          </p:cNvSpPr>
          <p:nvPr/>
        </p:nvSpPr>
        <p:spPr bwMode="auto">
          <a:xfrm>
            <a:off x="3962400" y="3657600"/>
            <a:ext cx="685800" cy="6858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1915" name="Oval 11"/>
          <p:cNvSpPr>
            <a:spLocks noChangeArrowheads="1"/>
          </p:cNvSpPr>
          <p:nvPr/>
        </p:nvSpPr>
        <p:spPr bwMode="auto">
          <a:xfrm>
            <a:off x="3124200" y="49530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219200" y="6019800"/>
            <a:ext cx="5454650" cy="519113"/>
            <a:chOff x="768" y="3792"/>
            <a:chExt cx="3436" cy="327"/>
          </a:xfrm>
        </p:grpSpPr>
        <p:sp>
          <p:nvSpPr>
            <p:cNvPr id="28681" name="Rectangle 16"/>
            <p:cNvSpPr>
              <a:spLocks noChangeArrowheads="1"/>
            </p:cNvSpPr>
            <p:nvPr/>
          </p:nvSpPr>
          <p:spPr bwMode="auto">
            <a:xfrm>
              <a:off x="768" y="3792"/>
              <a:ext cx="34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F(X,Y,Z) = r1 + r2 = X</a:t>
              </a:r>
              <a:r>
                <a:rPr lang="en-US" sz="2800">
                  <a:latin typeface="Symbol" pitchFamily="18" charset="2"/>
                </a:rPr>
                <a:t>×</a:t>
              </a:r>
              <a:r>
                <a:rPr lang="en-US" sz="2800"/>
                <a:t>Y</a:t>
              </a:r>
              <a:r>
                <a:rPr lang="en-US" sz="2800">
                  <a:latin typeface="Symbol" pitchFamily="18" charset="2"/>
                </a:rPr>
                <a:t>×</a:t>
              </a:r>
              <a:r>
                <a:rPr lang="en-US" sz="2800"/>
                <a:t>Z + X</a:t>
              </a:r>
              <a:r>
                <a:rPr lang="en-US" sz="2800">
                  <a:latin typeface="Symbol" pitchFamily="18" charset="2"/>
                </a:rPr>
                <a:t>×</a:t>
              </a:r>
              <a:r>
                <a:rPr lang="en-US" sz="2800"/>
                <a:t>Y</a:t>
              </a:r>
              <a:r>
                <a:rPr lang="en-US" sz="2800">
                  <a:latin typeface="Symbol" pitchFamily="18" charset="2"/>
                </a:rPr>
                <a:t>×</a:t>
              </a:r>
              <a:r>
                <a:rPr lang="en-US" sz="2800"/>
                <a:t>Z</a:t>
              </a:r>
            </a:p>
          </p:txBody>
        </p:sp>
        <p:sp>
          <p:nvSpPr>
            <p:cNvPr id="28682" name="Line 17"/>
            <p:cNvSpPr>
              <a:spLocks noChangeShapeType="1"/>
            </p:cNvSpPr>
            <p:nvPr/>
          </p:nvSpPr>
          <p:spPr bwMode="auto">
            <a:xfrm>
              <a:off x="2784" y="384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Line 18"/>
            <p:cNvSpPr>
              <a:spLocks noChangeShapeType="1"/>
            </p:cNvSpPr>
            <p:nvPr/>
          </p:nvSpPr>
          <p:spPr bwMode="auto">
            <a:xfrm>
              <a:off x="2976" y="384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Line 19"/>
            <p:cNvSpPr>
              <a:spLocks noChangeShapeType="1"/>
            </p:cNvSpPr>
            <p:nvPr/>
          </p:nvSpPr>
          <p:spPr bwMode="auto">
            <a:xfrm>
              <a:off x="3792" y="384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Line 20"/>
            <p:cNvSpPr>
              <a:spLocks noChangeShapeType="1"/>
            </p:cNvSpPr>
            <p:nvPr/>
          </p:nvSpPr>
          <p:spPr bwMode="auto">
            <a:xfrm>
              <a:off x="3984" y="384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Line 21"/>
            <p:cNvSpPr>
              <a:spLocks noChangeShapeType="1"/>
            </p:cNvSpPr>
            <p:nvPr/>
          </p:nvSpPr>
          <p:spPr bwMode="auto">
            <a:xfrm>
              <a:off x="816" y="384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1CAF5-2799-477C-81AD-06CD670F26A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9" grpId="0" animBg="1"/>
      <p:bldP spid="251911" grpId="0" animBg="1"/>
      <p:bldP spid="251913" grpId="0" animBg="1"/>
      <p:bldP spid="2519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41" name="Text Box 9"/>
          <p:cNvSpPr txBox="1">
            <a:spLocks noChangeArrowheads="1"/>
          </p:cNvSpPr>
          <p:nvPr/>
        </p:nvSpPr>
        <p:spPr bwMode="auto">
          <a:xfrm>
            <a:off x="219075" y="1981200"/>
            <a:ext cx="892492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F(A,B) = F(0,0)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A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B + F(0,1)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A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B + F(1,0)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A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B + F(1,1)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A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B</a:t>
            </a:r>
          </a:p>
          <a:p>
            <a:r>
              <a:rPr lang="en-US" sz="2800"/>
              <a:t>             = 0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A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B + 1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A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B + 1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A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B + 1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A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B</a:t>
            </a:r>
          </a:p>
          <a:p>
            <a:r>
              <a:rPr lang="en-US" sz="2800"/>
              <a:t>             = 0 + A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B + A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B + A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B</a:t>
            </a:r>
          </a:p>
          <a:p>
            <a:r>
              <a:rPr lang="en-US" sz="2800"/>
              <a:t>	   = A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B + A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B + A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B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2" y="30163"/>
            <a:ext cx="9125648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Another Example: </a:t>
            </a:r>
            <a:r>
              <a:rPr lang="en-US" dirty="0" smtClean="0">
                <a:solidFill>
                  <a:srgbClr val="FF0000"/>
                </a:solidFill>
              </a:rPr>
              <a:t>Obtaining </a:t>
            </a:r>
            <a:r>
              <a:rPr lang="en-US" dirty="0">
                <a:solidFill>
                  <a:srgbClr val="FF0000"/>
                </a:solidFill>
              </a:rPr>
              <a:t>SOP Forms of Functions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6096000" y="6172200"/>
            <a:ext cx="1925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OR truth table</a:t>
            </a: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5715000" y="3352800"/>
            <a:ext cx="3733800" cy="2647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/>
              <a:t>A     B     F(A,B) </a:t>
            </a:r>
          </a:p>
          <a:p>
            <a:pPr marL="457200" indent="-457200">
              <a:spcBef>
                <a:spcPct val="50000"/>
              </a:spcBef>
            </a:pPr>
            <a:r>
              <a:rPr lang="en-US" dirty="0"/>
              <a:t>0       0          0  = F(0,0)</a:t>
            </a:r>
          </a:p>
          <a:p>
            <a:pPr marL="457200" indent="-457200">
              <a:spcBef>
                <a:spcPct val="50000"/>
              </a:spcBef>
            </a:pPr>
            <a:r>
              <a:rPr lang="en-US" dirty="0"/>
              <a:t>0       1          1  = F(0,1)</a:t>
            </a:r>
          </a:p>
          <a:p>
            <a:pPr marL="457200" indent="-457200">
              <a:spcBef>
                <a:spcPct val="50000"/>
              </a:spcBef>
            </a:pPr>
            <a:r>
              <a:rPr lang="en-US" dirty="0"/>
              <a:t>1       0          1  = F(1,0)</a:t>
            </a:r>
          </a:p>
          <a:p>
            <a:pPr marL="457200" indent="-457200">
              <a:spcBef>
                <a:spcPct val="50000"/>
              </a:spcBef>
            </a:pPr>
            <a:r>
              <a:rPr lang="en-US" dirty="0"/>
              <a:t>1       1          1  = F(1,1)</a:t>
            </a:r>
          </a:p>
        </p:txBody>
      </p:sp>
      <p:sp>
        <p:nvSpPr>
          <p:cNvPr id="172038" name="Line 6"/>
          <p:cNvSpPr>
            <a:spLocks noChangeShapeType="1"/>
          </p:cNvSpPr>
          <p:nvPr/>
        </p:nvSpPr>
        <p:spPr bwMode="auto">
          <a:xfrm>
            <a:off x="6858000" y="3352800"/>
            <a:ext cx="0" cy="2667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39" name="Line 7"/>
          <p:cNvSpPr>
            <a:spLocks noChangeShapeType="1"/>
          </p:cNvSpPr>
          <p:nvPr/>
        </p:nvSpPr>
        <p:spPr bwMode="auto">
          <a:xfrm>
            <a:off x="5791200" y="3886200"/>
            <a:ext cx="3048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49" name="Line 17"/>
          <p:cNvSpPr>
            <a:spLocks noChangeShapeType="1"/>
          </p:cNvSpPr>
          <p:nvPr/>
        </p:nvSpPr>
        <p:spPr bwMode="auto">
          <a:xfrm>
            <a:off x="2057400" y="25146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50" name="Line 18"/>
          <p:cNvSpPr>
            <a:spLocks noChangeShapeType="1"/>
          </p:cNvSpPr>
          <p:nvPr/>
        </p:nvSpPr>
        <p:spPr bwMode="auto">
          <a:xfrm>
            <a:off x="2362200" y="25146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51" name="Line 19"/>
          <p:cNvSpPr>
            <a:spLocks noChangeShapeType="1"/>
          </p:cNvSpPr>
          <p:nvPr/>
        </p:nvSpPr>
        <p:spPr bwMode="auto">
          <a:xfrm>
            <a:off x="3276600" y="25146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52" name="Line 20"/>
          <p:cNvSpPr>
            <a:spLocks noChangeShapeType="1"/>
          </p:cNvSpPr>
          <p:nvPr/>
        </p:nvSpPr>
        <p:spPr bwMode="auto">
          <a:xfrm>
            <a:off x="4800600" y="25146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54" name="Line 22"/>
          <p:cNvSpPr>
            <a:spLocks noChangeShapeType="1"/>
          </p:cNvSpPr>
          <p:nvPr/>
        </p:nvSpPr>
        <p:spPr bwMode="auto">
          <a:xfrm>
            <a:off x="2667000" y="20574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55" name="Line 23"/>
          <p:cNvSpPr>
            <a:spLocks noChangeShapeType="1"/>
          </p:cNvSpPr>
          <p:nvPr/>
        </p:nvSpPr>
        <p:spPr bwMode="auto">
          <a:xfrm>
            <a:off x="3048000" y="20574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56" name="Line 24"/>
          <p:cNvSpPr>
            <a:spLocks noChangeShapeType="1"/>
          </p:cNvSpPr>
          <p:nvPr/>
        </p:nvSpPr>
        <p:spPr bwMode="auto">
          <a:xfrm>
            <a:off x="4648200" y="20574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57" name="Line 25"/>
          <p:cNvSpPr>
            <a:spLocks noChangeShapeType="1"/>
          </p:cNvSpPr>
          <p:nvPr/>
        </p:nvSpPr>
        <p:spPr bwMode="auto">
          <a:xfrm>
            <a:off x="6858000" y="20574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58" name="Line 26"/>
          <p:cNvSpPr>
            <a:spLocks noChangeShapeType="1"/>
          </p:cNvSpPr>
          <p:nvPr/>
        </p:nvSpPr>
        <p:spPr bwMode="auto">
          <a:xfrm>
            <a:off x="1828800" y="33528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60" name="Line 28"/>
          <p:cNvSpPr>
            <a:spLocks noChangeShapeType="1"/>
          </p:cNvSpPr>
          <p:nvPr/>
        </p:nvSpPr>
        <p:spPr bwMode="auto">
          <a:xfrm>
            <a:off x="2971800" y="33528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62" name="Line 30"/>
          <p:cNvSpPr>
            <a:spLocks noChangeShapeType="1"/>
          </p:cNvSpPr>
          <p:nvPr/>
        </p:nvSpPr>
        <p:spPr bwMode="auto">
          <a:xfrm>
            <a:off x="2362200" y="29718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64" name="Line 32"/>
          <p:cNvSpPr>
            <a:spLocks noChangeShapeType="1"/>
          </p:cNvSpPr>
          <p:nvPr/>
        </p:nvSpPr>
        <p:spPr bwMode="auto">
          <a:xfrm>
            <a:off x="3505200" y="28956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67" name="Rectangle 35"/>
          <p:cNvSpPr>
            <a:spLocks noChangeArrowheads="1"/>
          </p:cNvSpPr>
          <p:nvPr/>
        </p:nvSpPr>
        <p:spPr bwMode="auto">
          <a:xfrm>
            <a:off x="4114800" y="6096000"/>
            <a:ext cx="1066800" cy="457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069" name="Text Box 37"/>
          <p:cNvSpPr txBox="1">
            <a:spLocks noChangeArrowheads="1"/>
          </p:cNvSpPr>
          <p:nvPr/>
        </p:nvSpPr>
        <p:spPr bwMode="auto">
          <a:xfrm>
            <a:off x="533400" y="6096000"/>
            <a:ext cx="2671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Reduced Form</a:t>
            </a:r>
          </a:p>
        </p:txBody>
      </p:sp>
      <p:sp>
        <p:nvSpPr>
          <p:cNvPr id="172070" name="Line 38"/>
          <p:cNvSpPr>
            <a:spLocks noChangeShapeType="1"/>
          </p:cNvSpPr>
          <p:nvPr/>
        </p:nvSpPr>
        <p:spPr bwMode="auto">
          <a:xfrm flipV="1">
            <a:off x="2819400" y="63246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66" name="Rectangle 34"/>
          <p:cNvSpPr>
            <a:spLocks noChangeArrowheads="1"/>
          </p:cNvSpPr>
          <p:nvPr/>
        </p:nvSpPr>
        <p:spPr bwMode="auto">
          <a:xfrm>
            <a:off x="1752600" y="3276600"/>
            <a:ext cx="3581400" cy="457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068" name="Text Box 36"/>
          <p:cNvSpPr txBox="1">
            <a:spLocks noChangeArrowheads="1"/>
          </p:cNvSpPr>
          <p:nvPr/>
        </p:nvSpPr>
        <p:spPr bwMode="auto">
          <a:xfrm>
            <a:off x="0" y="4206875"/>
            <a:ext cx="2906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Canonical or Standard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SOP Form</a:t>
            </a:r>
          </a:p>
        </p:txBody>
      </p:sp>
      <p:sp>
        <p:nvSpPr>
          <p:cNvPr id="172071" name="Line 39"/>
          <p:cNvSpPr>
            <a:spLocks noChangeShapeType="1"/>
          </p:cNvSpPr>
          <p:nvPr/>
        </p:nvSpPr>
        <p:spPr bwMode="auto">
          <a:xfrm flipH="1" flipV="1">
            <a:off x="2057400" y="38100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72" name="Text Box 40"/>
          <p:cNvSpPr txBox="1">
            <a:spLocks noChangeArrowheads="1"/>
          </p:cNvSpPr>
          <p:nvPr/>
        </p:nvSpPr>
        <p:spPr bwMode="auto">
          <a:xfrm>
            <a:off x="2743200" y="4572000"/>
            <a:ext cx="3025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Standard Product Term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(Minterm)</a:t>
            </a:r>
          </a:p>
        </p:txBody>
      </p:sp>
      <p:sp>
        <p:nvSpPr>
          <p:cNvPr id="172073" name="Line 41"/>
          <p:cNvSpPr>
            <a:spLocks noChangeShapeType="1"/>
          </p:cNvSpPr>
          <p:nvPr/>
        </p:nvSpPr>
        <p:spPr bwMode="auto">
          <a:xfrm flipH="1" flipV="1">
            <a:off x="4114800" y="3886200"/>
            <a:ext cx="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74" name="Oval 42"/>
          <p:cNvSpPr>
            <a:spLocks noChangeArrowheads="1"/>
          </p:cNvSpPr>
          <p:nvPr/>
        </p:nvSpPr>
        <p:spPr bwMode="auto">
          <a:xfrm>
            <a:off x="3657600" y="3276600"/>
            <a:ext cx="7620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078" name="Text Box 46"/>
          <p:cNvSpPr txBox="1">
            <a:spLocks noChangeArrowheads="1"/>
          </p:cNvSpPr>
          <p:nvPr/>
        </p:nvSpPr>
        <p:spPr bwMode="auto">
          <a:xfrm>
            <a:off x="4078288" y="6111875"/>
            <a:ext cx="1008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A + B</a:t>
            </a:r>
          </a:p>
          <a:p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6F7A-511C-4648-B2F5-555E2F5549C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"/>
            <a:ext cx="7772400" cy="80772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K-Maps (Some Terminology)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Implicant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en-US" sz="2400" dirty="0" smtClean="0"/>
              <a:t>Product term of a function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Implicant</a:t>
            </a:r>
            <a:r>
              <a:rPr lang="en-US" sz="2400" dirty="0" smtClean="0"/>
              <a:t>:  Product term for a cube which is not completely contained in another cube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Prime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Implicant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en-US" sz="2400" dirty="0" smtClean="0"/>
              <a:t>Product term which provides the only covering for a given </a:t>
            </a:r>
            <a:r>
              <a:rPr lang="en-US" sz="2400" dirty="0" err="1" smtClean="0"/>
              <a:t>minterm</a:t>
            </a:r>
            <a:r>
              <a:rPr lang="en-US" sz="2400" dirty="0" smtClean="0"/>
              <a:t> and must always be used in the set of product term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Optional Prime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Implicant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en-US" sz="2400" dirty="0" smtClean="0"/>
              <a:t>Product term which provides an alternative covering for a given </a:t>
            </a:r>
            <a:r>
              <a:rPr lang="en-US" sz="2400" dirty="0" err="1" smtClean="0"/>
              <a:t>minterm</a:t>
            </a:r>
            <a:r>
              <a:rPr lang="en-US" sz="2400" dirty="0" smtClean="0"/>
              <a:t> and </a:t>
            </a:r>
            <a:r>
              <a:rPr lang="en-US" sz="2400" i="1" dirty="0" smtClean="0"/>
              <a:t>may</a:t>
            </a:r>
            <a:r>
              <a:rPr lang="en-US" sz="2400" dirty="0" smtClean="0"/>
              <a:t> be used in the set of product terms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Redundant (Non-Essential) Prime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Implicant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en-US" sz="2400" dirty="0" smtClean="0"/>
              <a:t>Product term for a cube which is completely contained in another cube (correct, but won’t lead to a minimum function)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5C7FF-0B9C-462F-ACAD-8169683D639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C:\Sandige\2\tiff\25.tif"/>
          <p:cNvPicPr>
            <a:picLocks noChangeAspect="1" noChangeArrowheads="1"/>
          </p:cNvPicPr>
          <p:nvPr/>
        </p:nvPicPr>
        <p:blipFill>
          <a:blip r:embed="rId2"/>
          <a:srcRect r="70418" b="39488"/>
          <a:stretch>
            <a:fillRect/>
          </a:stretch>
        </p:blipFill>
        <p:spPr bwMode="auto">
          <a:xfrm>
            <a:off x="1752600" y="1981200"/>
            <a:ext cx="58674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K-Map with only </a:t>
            </a:r>
            <a:r>
              <a:rPr lang="en-US" dirty="0" smtClean="0">
                <a:solidFill>
                  <a:srgbClr val="FF0000"/>
                </a:solidFill>
              </a:rPr>
              <a:t>essential prime </a:t>
            </a:r>
            <a:r>
              <a:rPr lang="en-US" dirty="0" err="1" smtClean="0"/>
              <a:t>implicants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1CAF5-2799-477C-81AD-06CD670F26A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K-Map with no essential prime implicants</a:t>
            </a:r>
          </a:p>
        </p:txBody>
      </p:sp>
      <p:pic>
        <p:nvPicPr>
          <p:cNvPr id="31747" name="Picture 4" descr="C:\Sandige\2\tiff\25.tif"/>
          <p:cNvPicPr>
            <a:picLocks noChangeAspect="1" noChangeArrowheads="1"/>
          </p:cNvPicPr>
          <p:nvPr/>
        </p:nvPicPr>
        <p:blipFill>
          <a:blip r:embed="rId2"/>
          <a:srcRect l="28978" r="35651" b="41982"/>
          <a:stretch>
            <a:fillRect/>
          </a:stretch>
        </p:blipFill>
        <p:spPr bwMode="auto">
          <a:xfrm>
            <a:off x="1371600" y="2057400"/>
            <a:ext cx="66294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1CAF5-2799-477C-81AD-06CD670F26A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K-Map with no essential prime implicants</a:t>
            </a:r>
          </a:p>
        </p:txBody>
      </p:sp>
      <p:pic>
        <p:nvPicPr>
          <p:cNvPr id="32771" name="Picture 3" descr="C:\Sandige\2\tiff\25.tif"/>
          <p:cNvPicPr>
            <a:picLocks noChangeAspect="1" noChangeArrowheads="1"/>
          </p:cNvPicPr>
          <p:nvPr/>
        </p:nvPicPr>
        <p:blipFill>
          <a:blip r:embed="rId2"/>
          <a:srcRect l="63019" b="38622"/>
          <a:stretch>
            <a:fillRect/>
          </a:stretch>
        </p:blipFill>
        <p:spPr bwMode="auto">
          <a:xfrm>
            <a:off x="1371600" y="2057400"/>
            <a:ext cx="69310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1CAF5-2799-477C-81AD-06CD670F26A3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K-Map with no essential prime implicants: alternative!</a:t>
            </a:r>
          </a:p>
        </p:txBody>
      </p:sp>
      <p:pic>
        <p:nvPicPr>
          <p:cNvPr id="33795" name="Picture 3" descr="C:\Sandige\2\tiff\25.tif"/>
          <p:cNvPicPr>
            <a:picLocks noChangeAspect="1" noChangeArrowheads="1"/>
          </p:cNvPicPr>
          <p:nvPr/>
        </p:nvPicPr>
        <p:blipFill>
          <a:blip r:embed="rId2"/>
          <a:srcRect l="63019" b="38622"/>
          <a:stretch>
            <a:fillRect/>
          </a:stretch>
        </p:blipFill>
        <p:spPr bwMode="auto">
          <a:xfrm>
            <a:off x="1371600" y="2057400"/>
            <a:ext cx="69310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505200" y="4267200"/>
            <a:ext cx="3200400" cy="762000"/>
            <a:chOff x="2208" y="2688"/>
            <a:chExt cx="2016" cy="480"/>
          </a:xfrm>
        </p:grpSpPr>
        <p:sp>
          <p:nvSpPr>
            <p:cNvPr id="33803" name="Rectangle 4"/>
            <p:cNvSpPr>
              <a:spLocks noChangeArrowheads="1"/>
            </p:cNvSpPr>
            <p:nvPr/>
          </p:nvSpPr>
          <p:spPr bwMode="auto">
            <a:xfrm>
              <a:off x="2208" y="2688"/>
              <a:ext cx="480" cy="480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4" name="Rectangle 5"/>
            <p:cNvSpPr>
              <a:spLocks noChangeArrowheads="1"/>
            </p:cNvSpPr>
            <p:nvPr/>
          </p:nvSpPr>
          <p:spPr bwMode="auto">
            <a:xfrm>
              <a:off x="3744" y="2688"/>
              <a:ext cx="480" cy="480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105400" y="3505200"/>
            <a:ext cx="762000" cy="1524000"/>
            <a:chOff x="3216" y="2208"/>
            <a:chExt cx="480" cy="960"/>
          </a:xfrm>
        </p:grpSpPr>
        <p:sp>
          <p:nvSpPr>
            <p:cNvPr id="33801" name="Rectangle 6"/>
            <p:cNvSpPr>
              <a:spLocks noChangeArrowheads="1"/>
            </p:cNvSpPr>
            <p:nvPr/>
          </p:nvSpPr>
          <p:spPr bwMode="auto">
            <a:xfrm>
              <a:off x="3216" y="2208"/>
              <a:ext cx="480" cy="480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2" name="Rectangle 7"/>
            <p:cNvSpPr>
              <a:spLocks noChangeArrowheads="1"/>
            </p:cNvSpPr>
            <p:nvPr/>
          </p:nvSpPr>
          <p:spPr bwMode="auto">
            <a:xfrm>
              <a:off x="3216" y="2688"/>
              <a:ext cx="480" cy="480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505200" y="3429000"/>
            <a:ext cx="1524000" cy="762000"/>
            <a:chOff x="2208" y="2160"/>
            <a:chExt cx="960" cy="480"/>
          </a:xfrm>
        </p:grpSpPr>
        <p:sp>
          <p:nvSpPr>
            <p:cNvPr id="33799" name="Rectangle 8"/>
            <p:cNvSpPr>
              <a:spLocks noChangeArrowheads="1"/>
            </p:cNvSpPr>
            <p:nvPr/>
          </p:nvSpPr>
          <p:spPr bwMode="auto">
            <a:xfrm>
              <a:off x="2688" y="2160"/>
              <a:ext cx="480" cy="48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0" name="Rectangle 9"/>
            <p:cNvSpPr>
              <a:spLocks noChangeArrowheads="1"/>
            </p:cNvSpPr>
            <p:nvPr/>
          </p:nvSpPr>
          <p:spPr bwMode="auto">
            <a:xfrm>
              <a:off x="2208" y="2160"/>
              <a:ext cx="480" cy="48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1CAF5-2799-477C-81AD-06CD670F26A3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Covering Order is Essential</a:t>
            </a:r>
          </a:p>
        </p:txBody>
      </p:sp>
      <p:pic>
        <p:nvPicPr>
          <p:cNvPr id="34819" name="Picture 3" descr="C:\Sandige\2\tiff\26.tif"/>
          <p:cNvPicPr>
            <a:picLocks noChangeAspect="1" noChangeArrowheads="1"/>
          </p:cNvPicPr>
          <p:nvPr/>
        </p:nvPicPr>
        <p:blipFill>
          <a:blip r:embed="rId2"/>
          <a:srcRect b="16705"/>
          <a:stretch>
            <a:fillRect/>
          </a:stretch>
        </p:blipFill>
        <p:spPr bwMode="auto">
          <a:xfrm>
            <a:off x="152400" y="1905000"/>
            <a:ext cx="8839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676400" y="3276600"/>
            <a:ext cx="990600" cy="914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3429000" y="243840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1CAF5-2799-477C-81AD-06CD670F26A3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106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K-Maps to Reduce Functions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255588" y="1371600"/>
            <a:ext cx="88884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Given the following K-map, which minimum SOP form of the function</a:t>
            </a:r>
          </a:p>
          <a:p>
            <a:r>
              <a:rPr lang="en-US"/>
              <a:t>has the smallest literal count (the one for the 1s or the 0s)?</a:t>
            </a:r>
          </a:p>
        </p:txBody>
      </p:sp>
      <p:pic>
        <p:nvPicPr>
          <p:cNvPr id="35844" name="Picture 5" descr="27"/>
          <p:cNvPicPr>
            <a:picLocks noChangeAspect="1" noChangeArrowheads="1"/>
          </p:cNvPicPr>
          <p:nvPr/>
        </p:nvPicPr>
        <p:blipFill>
          <a:blip r:embed="rId3"/>
          <a:srcRect t="-745" r="66461" b="24100"/>
          <a:stretch>
            <a:fillRect/>
          </a:stretch>
        </p:blipFill>
        <p:spPr bwMode="auto">
          <a:xfrm>
            <a:off x="304800" y="2470150"/>
            <a:ext cx="4451350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5046663" y="3048000"/>
            <a:ext cx="2243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F(W,X,Y,Z) =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029200" y="3663950"/>
            <a:ext cx="2243138" cy="519113"/>
            <a:chOff x="3312" y="2308"/>
            <a:chExt cx="1413" cy="327"/>
          </a:xfrm>
        </p:grpSpPr>
        <p:sp>
          <p:nvSpPr>
            <p:cNvPr id="35847" name="Rectangle 8"/>
            <p:cNvSpPr>
              <a:spLocks noChangeArrowheads="1"/>
            </p:cNvSpPr>
            <p:nvPr/>
          </p:nvSpPr>
          <p:spPr bwMode="auto">
            <a:xfrm>
              <a:off x="3312" y="2308"/>
              <a:ext cx="14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F(W,X,Y,Z) =</a:t>
              </a:r>
            </a:p>
          </p:txBody>
        </p:sp>
        <p:sp>
          <p:nvSpPr>
            <p:cNvPr id="35848" name="Line 13"/>
            <p:cNvSpPr>
              <a:spLocks noChangeShapeType="1"/>
            </p:cNvSpPr>
            <p:nvPr/>
          </p:nvSpPr>
          <p:spPr bwMode="auto">
            <a:xfrm>
              <a:off x="3360" y="235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1CAF5-2799-477C-81AD-06CD670F26A3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34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K-Maps to Reduce Functions</a:t>
            </a:r>
          </a:p>
        </p:txBody>
      </p:sp>
      <p:pic>
        <p:nvPicPr>
          <p:cNvPr id="36867" name="Picture 4" descr="27"/>
          <p:cNvPicPr>
            <a:picLocks noChangeAspect="1" noChangeArrowheads="1"/>
          </p:cNvPicPr>
          <p:nvPr/>
        </p:nvPicPr>
        <p:blipFill>
          <a:blip r:embed="rId2"/>
          <a:srcRect l="31523" r="31523" b="24123"/>
          <a:stretch>
            <a:fillRect/>
          </a:stretch>
        </p:blipFill>
        <p:spPr bwMode="auto">
          <a:xfrm>
            <a:off x="152400" y="1143000"/>
            <a:ext cx="61722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1000" y="2419350"/>
            <a:ext cx="4724400" cy="2895600"/>
            <a:chOff x="240" y="1824"/>
            <a:chExt cx="2976" cy="1824"/>
          </a:xfrm>
        </p:grpSpPr>
        <p:sp>
          <p:nvSpPr>
            <p:cNvPr id="36891" name="Rectangle 5"/>
            <p:cNvSpPr>
              <a:spLocks noChangeArrowheads="1"/>
            </p:cNvSpPr>
            <p:nvPr/>
          </p:nvSpPr>
          <p:spPr bwMode="auto">
            <a:xfrm>
              <a:off x="1344" y="1824"/>
              <a:ext cx="432" cy="43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2" name="Rectangle 6"/>
            <p:cNvSpPr>
              <a:spLocks noChangeArrowheads="1"/>
            </p:cNvSpPr>
            <p:nvPr/>
          </p:nvSpPr>
          <p:spPr bwMode="auto">
            <a:xfrm>
              <a:off x="1344" y="3216"/>
              <a:ext cx="432" cy="43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3" name="Rectangle 7"/>
            <p:cNvSpPr>
              <a:spLocks noChangeArrowheads="1"/>
            </p:cNvSpPr>
            <p:nvPr/>
          </p:nvSpPr>
          <p:spPr bwMode="auto">
            <a:xfrm>
              <a:off x="2736" y="3216"/>
              <a:ext cx="480" cy="43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4" name="Rectangle 8"/>
            <p:cNvSpPr>
              <a:spLocks noChangeArrowheads="1"/>
            </p:cNvSpPr>
            <p:nvPr/>
          </p:nvSpPr>
          <p:spPr bwMode="auto">
            <a:xfrm>
              <a:off x="2736" y="1824"/>
              <a:ext cx="480" cy="43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5" name="Oval 11"/>
            <p:cNvSpPr>
              <a:spLocks noChangeArrowheads="1"/>
            </p:cNvSpPr>
            <p:nvPr/>
          </p:nvSpPr>
          <p:spPr bwMode="auto">
            <a:xfrm>
              <a:off x="240" y="2496"/>
              <a:ext cx="336" cy="384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133600" y="1200150"/>
            <a:ext cx="3886200" cy="2667000"/>
            <a:chOff x="1344" y="1056"/>
            <a:chExt cx="2448" cy="1680"/>
          </a:xfrm>
        </p:grpSpPr>
        <p:sp>
          <p:nvSpPr>
            <p:cNvPr id="36886" name="Rectangle 9"/>
            <p:cNvSpPr>
              <a:spLocks noChangeArrowheads="1"/>
            </p:cNvSpPr>
            <p:nvPr/>
          </p:nvSpPr>
          <p:spPr bwMode="auto">
            <a:xfrm>
              <a:off x="2736" y="2256"/>
              <a:ext cx="480" cy="480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7" name="Rectangle 13"/>
            <p:cNvSpPr>
              <a:spLocks noChangeArrowheads="1"/>
            </p:cNvSpPr>
            <p:nvPr/>
          </p:nvSpPr>
          <p:spPr bwMode="auto">
            <a:xfrm>
              <a:off x="1344" y="2256"/>
              <a:ext cx="432" cy="480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8" name="Rectangle 14"/>
            <p:cNvSpPr>
              <a:spLocks noChangeArrowheads="1"/>
            </p:cNvSpPr>
            <p:nvPr/>
          </p:nvSpPr>
          <p:spPr bwMode="auto">
            <a:xfrm>
              <a:off x="2736" y="1824"/>
              <a:ext cx="480" cy="480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9" name="Rectangle 15"/>
            <p:cNvSpPr>
              <a:spLocks noChangeArrowheads="1"/>
            </p:cNvSpPr>
            <p:nvPr/>
          </p:nvSpPr>
          <p:spPr bwMode="auto">
            <a:xfrm>
              <a:off x="1344" y="1824"/>
              <a:ext cx="432" cy="432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0" name="Oval 16"/>
            <p:cNvSpPr>
              <a:spLocks noChangeArrowheads="1"/>
            </p:cNvSpPr>
            <p:nvPr/>
          </p:nvSpPr>
          <p:spPr bwMode="auto">
            <a:xfrm>
              <a:off x="3504" y="1056"/>
              <a:ext cx="288" cy="3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581400" y="3181350"/>
            <a:ext cx="2514600" cy="2133600"/>
            <a:chOff x="2256" y="2304"/>
            <a:chExt cx="1584" cy="1344"/>
          </a:xfrm>
        </p:grpSpPr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2256" y="2736"/>
              <a:ext cx="480" cy="912"/>
              <a:chOff x="3216" y="2208"/>
              <a:chExt cx="480" cy="960"/>
            </a:xfrm>
          </p:grpSpPr>
          <p:sp>
            <p:nvSpPr>
              <p:cNvPr id="36884" name="Rectangle 18"/>
              <p:cNvSpPr>
                <a:spLocks noChangeArrowheads="1"/>
              </p:cNvSpPr>
              <p:nvPr/>
            </p:nvSpPr>
            <p:spPr bwMode="auto">
              <a:xfrm>
                <a:off x="3216" y="2208"/>
                <a:ext cx="480" cy="480"/>
              </a:xfrm>
              <a:prstGeom prst="rect">
                <a:avLst/>
              </a:prstGeom>
              <a:solidFill>
                <a:schemeClr val="accent2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5" name="Rectangle 19"/>
              <p:cNvSpPr>
                <a:spLocks noChangeArrowheads="1"/>
              </p:cNvSpPr>
              <p:nvPr/>
            </p:nvSpPr>
            <p:spPr bwMode="auto">
              <a:xfrm>
                <a:off x="3216" y="2688"/>
                <a:ext cx="480" cy="480"/>
              </a:xfrm>
              <a:prstGeom prst="rect">
                <a:avLst/>
              </a:prstGeom>
              <a:solidFill>
                <a:schemeClr val="accent2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2736" y="2736"/>
              <a:ext cx="480" cy="912"/>
              <a:chOff x="3216" y="2208"/>
              <a:chExt cx="480" cy="960"/>
            </a:xfrm>
          </p:grpSpPr>
          <p:sp>
            <p:nvSpPr>
              <p:cNvPr id="36882" name="Rectangle 21"/>
              <p:cNvSpPr>
                <a:spLocks noChangeArrowheads="1"/>
              </p:cNvSpPr>
              <p:nvPr/>
            </p:nvSpPr>
            <p:spPr bwMode="auto">
              <a:xfrm>
                <a:off x="3216" y="2208"/>
                <a:ext cx="480" cy="480"/>
              </a:xfrm>
              <a:prstGeom prst="rect">
                <a:avLst/>
              </a:prstGeom>
              <a:solidFill>
                <a:schemeClr val="accent2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3" name="Rectangle 22"/>
              <p:cNvSpPr>
                <a:spLocks noChangeArrowheads="1"/>
              </p:cNvSpPr>
              <p:nvPr/>
            </p:nvSpPr>
            <p:spPr bwMode="auto">
              <a:xfrm>
                <a:off x="3216" y="2688"/>
                <a:ext cx="480" cy="480"/>
              </a:xfrm>
              <a:prstGeom prst="rect">
                <a:avLst/>
              </a:prstGeom>
              <a:solidFill>
                <a:schemeClr val="accent2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881" name="Oval 24"/>
            <p:cNvSpPr>
              <a:spLocks noChangeArrowheads="1"/>
            </p:cNvSpPr>
            <p:nvPr/>
          </p:nvSpPr>
          <p:spPr bwMode="auto">
            <a:xfrm>
              <a:off x="3504" y="2304"/>
              <a:ext cx="336" cy="33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71" name="Rectangle 26"/>
          <p:cNvSpPr>
            <a:spLocks noChangeArrowheads="1"/>
          </p:cNvSpPr>
          <p:nvPr/>
        </p:nvSpPr>
        <p:spPr bwMode="auto">
          <a:xfrm>
            <a:off x="304800" y="6172200"/>
            <a:ext cx="7173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F(W,X,Y,Z) = p1 + p2 + p3 = X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Z + W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Z + W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Y</a:t>
            </a:r>
          </a:p>
        </p:txBody>
      </p:sp>
      <p:sp>
        <p:nvSpPr>
          <p:cNvPr id="36872" name="Line 27"/>
          <p:cNvSpPr>
            <a:spLocks noChangeShapeType="1"/>
          </p:cNvSpPr>
          <p:nvPr/>
        </p:nvSpPr>
        <p:spPr bwMode="auto">
          <a:xfrm>
            <a:off x="4724400" y="625475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3" name="Line 28"/>
          <p:cNvSpPr>
            <a:spLocks noChangeShapeType="1"/>
          </p:cNvSpPr>
          <p:nvPr/>
        </p:nvSpPr>
        <p:spPr bwMode="auto">
          <a:xfrm>
            <a:off x="5029200" y="625475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4" name="Line 29"/>
          <p:cNvSpPr>
            <a:spLocks noChangeShapeType="1"/>
          </p:cNvSpPr>
          <p:nvPr/>
        </p:nvSpPr>
        <p:spPr bwMode="auto">
          <a:xfrm>
            <a:off x="5715000" y="625475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5" name="Line 30"/>
          <p:cNvSpPr>
            <a:spLocks noChangeShapeType="1"/>
          </p:cNvSpPr>
          <p:nvPr/>
        </p:nvSpPr>
        <p:spPr bwMode="auto">
          <a:xfrm>
            <a:off x="6096000" y="625475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7086600" y="4876800"/>
            <a:ext cx="1600200" cy="609600"/>
            <a:chOff x="4560" y="3696"/>
            <a:chExt cx="1008" cy="384"/>
          </a:xfrm>
        </p:grpSpPr>
        <p:sp>
          <p:nvSpPr>
            <p:cNvPr id="36877" name="Text Box 32"/>
            <p:cNvSpPr txBox="1">
              <a:spLocks noChangeArrowheads="1"/>
            </p:cNvSpPr>
            <p:nvPr/>
          </p:nvSpPr>
          <p:spPr bwMode="auto">
            <a:xfrm>
              <a:off x="4716" y="3712"/>
              <a:ext cx="6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lc = 6</a:t>
              </a:r>
            </a:p>
          </p:txBody>
        </p:sp>
        <p:sp>
          <p:nvSpPr>
            <p:cNvPr id="36878" name="Oval 33"/>
            <p:cNvSpPr>
              <a:spLocks noChangeArrowheads="1"/>
            </p:cNvSpPr>
            <p:nvPr/>
          </p:nvSpPr>
          <p:spPr bwMode="auto">
            <a:xfrm>
              <a:off x="4560" y="3696"/>
              <a:ext cx="1008" cy="3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1CAF5-2799-477C-81AD-06CD670F26A3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K-Maps to Reduce Functions</a:t>
            </a:r>
          </a:p>
        </p:txBody>
      </p:sp>
      <p:pic>
        <p:nvPicPr>
          <p:cNvPr id="37891" name="Picture 4" descr="27"/>
          <p:cNvPicPr>
            <a:picLocks noChangeAspect="1" noChangeArrowheads="1"/>
          </p:cNvPicPr>
          <p:nvPr/>
        </p:nvPicPr>
        <p:blipFill>
          <a:blip r:embed="rId2"/>
          <a:srcRect l="70531" b="24123"/>
          <a:stretch>
            <a:fillRect/>
          </a:stretch>
        </p:blipFill>
        <p:spPr bwMode="auto">
          <a:xfrm>
            <a:off x="152400" y="990600"/>
            <a:ext cx="507841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457200" y="6256338"/>
            <a:ext cx="7432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F(W,X,Y,Z) = r1 + r2 + r3 = W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X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Y + W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Z + Y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Z </a:t>
            </a:r>
          </a:p>
        </p:txBody>
      </p:sp>
      <p:sp>
        <p:nvSpPr>
          <p:cNvPr id="37893" name="Line 8"/>
          <p:cNvSpPr>
            <a:spLocks noChangeShapeType="1"/>
          </p:cNvSpPr>
          <p:nvPr/>
        </p:nvSpPr>
        <p:spPr bwMode="auto">
          <a:xfrm>
            <a:off x="533400" y="6332538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4" name="Line 9"/>
          <p:cNvSpPr>
            <a:spLocks noChangeShapeType="1"/>
          </p:cNvSpPr>
          <p:nvPr/>
        </p:nvSpPr>
        <p:spPr bwMode="auto">
          <a:xfrm>
            <a:off x="5410200" y="6324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Line 10"/>
          <p:cNvSpPr>
            <a:spLocks noChangeShapeType="1"/>
          </p:cNvSpPr>
          <p:nvPr/>
        </p:nvSpPr>
        <p:spPr bwMode="auto">
          <a:xfrm>
            <a:off x="6019800" y="6324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Line 11"/>
          <p:cNvSpPr>
            <a:spLocks noChangeShapeType="1"/>
          </p:cNvSpPr>
          <p:nvPr/>
        </p:nvSpPr>
        <p:spPr bwMode="auto">
          <a:xfrm>
            <a:off x="7010400" y="6324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086600" y="4876800"/>
            <a:ext cx="1600200" cy="609600"/>
            <a:chOff x="4560" y="3696"/>
            <a:chExt cx="1008" cy="384"/>
          </a:xfrm>
        </p:grpSpPr>
        <p:sp>
          <p:nvSpPr>
            <p:cNvPr id="37907" name="Text Box 14"/>
            <p:cNvSpPr txBox="1">
              <a:spLocks noChangeArrowheads="1"/>
            </p:cNvSpPr>
            <p:nvPr/>
          </p:nvSpPr>
          <p:spPr bwMode="auto">
            <a:xfrm>
              <a:off x="4716" y="3712"/>
              <a:ext cx="6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lc = 7</a:t>
              </a:r>
            </a:p>
          </p:txBody>
        </p:sp>
        <p:sp>
          <p:nvSpPr>
            <p:cNvPr id="37908" name="Oval 15"/>
            <p:cNvSpPr>
              <a:spLocks noChangeArrowheads="1"/>
            </p:cNvSpPr>
            <p:nvPr/>
          </p:nvSpPr>
          <p:spPr bwMode="auto">
            <a:xfrm>
              <a:off x="4560" y="3696"/>
              <a:ext cx="1008" cy="3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743200" y="1066800"/>
            <a:ext cx="1981200" cy="2743200"/>
            <a:chOff x="1728" y="672"/>
            <a:chExt cx="1248" cy="1728"/>
          </a:xfrm>
        </p:grpSpPr>
        <p:sp>
          <p:nvSpPr>
            <p:cNvPr id="37905" name="Rectangle 18"/>
            <p:cNvSpPr>
              <a:spLocks noChangeArrowheads="1"/>
            </p:cNvSpPr>
            <p:nvPr/>
          </p:nvSpPr>
          <p:spPr bwMode="auto">
            <a:xfrm>
              <a:off x="1728" y="1440"/>
              <a:ext cx="912" cy="960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6" name="Oval 21"/>
            <p:cNvSpPr>
              <a:spLocks noChangeArrowheads="1"/>
            </p:cNvSpPr>
            <p:nvPr/>
          </p:nvSpPr>
          <p:spPr bwMode="auto">
            <a:xfrm>
              <a:off x="2640" y="672"/>
              <a:ext cx="336" cy="3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57200" y="3810000"/>
            <a:ext cx="3048000" cy="914400"/>
            <a:chOff x="288" y="2400"/>
            <a:chExt cx="1920" cy="576"/>
          </a:xfrm>
        </p:grpSpPr>
        <p:sp>
          <p:nvSpPr>
            <p:cNvPr id="37903" name="Rectangle 17"/>
            <p:cNvSpPr>
              <a:spLocks noChangeArrowheads="1"/>
            </p:cNvSpPr>
            <p:nvPr/>
          </p:nvSpPr>
          <p:spPr bwMode="auto">
            <a:xfrm>
              <a:off x="1200" y="2400"/>
              <a:ext cx="1008" cy="48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Oval 22"/>
            <p:cNvSpPr>
              <a:spLocks noChangeArrowheads="1"/>
            </p:cNvSpPr>
            <p:nvPr/>
          </p:nvSpPr>
          <p:spPr bwMode="auto">
            <a:xfrm>
              <a:off x="288" y="2640"/>
              <a:ext cx="336" cy="336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685800" y="2286000"/>
            <a:ext cx="2743200" cy="3352800"/>
            <a:chOff x="432" y="1440"/>
            <a:chExt cx="1728" cy="2112"/>
          </a:xfrm>
        </p:grpSpPr>
        <p:sp>
          <p:nvSpPr>
            <p:cNvPr id="37901" name="Rectangle 19"/>
            <p:cNvSpPr>
              <a:spLocks noChangeArrowheads="1"/>
            </p:cNvSpPr>
            <p:nvPr/>
          </p:nvSpPr>
          <p:spPr bwMode="auto">
            <a:xfrm>
              <a:off x="1728" y="1440"/>
              <a:ext cx="432" cy="1920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Oval 20"/>
            <p:cNvSpPr>
              <a:spLocks noChangeArrowheads="1"/>
            </p:cNvSpPr>
            <p:nvPr/>
          </p:nvSpPr>
          <p:spPr bwMode="auto">
            <a:xfrm>
              <a:off x="432" y="3216"/>
              <a:ext cx="336" cy="33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1CAF5-2799-477C-81AD-06CD670F26A3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2200" y="1828800"/>
            <a:ext cx="1905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is POS form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106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K-Maps to Reduce Functions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55588" y="1371600"/>
            <a:ext cx="88884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Given the following K-map, which minimum SOP form of the function</a:t>
            </a:r>
          </a:p>
          <a:p>
            <a:r>
              <a:rPr lang="en-US"/>
              <a:t>has the smallest literal count (the one for the 1s or the 0s)?</a:t>
            </a:r>
          </a:p>
        </p:txBody>
      </p:sp>
      <p:pic>
        <p:nvPicPr>
          <p:cNvPr id="38916" name="Picture 4" descr="27"/>
          <p:cNvPicPr>
            <a:picLocks noChangeAspect="1" noChangeArrowheads="1"/>
          </p:cNvPicPr>
          <p:nvPr/>
        </p:nvPicPr>
        <p:blipFill>
          <a:blip r:embed="rId3"/>
          <a:srcRect t="-745" r="66461" b="24100"/>
          <a:stretch>
            <a:fillRect/>
          </a:stretch>
        </p:blipFill>
        <p:spPr bwMode="auto">
          <a:xfrm>
            <a:off x="5715000" y="3746500"/>
            <a:ext cx="33528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467600" y="2286000"/>
            <a:ext cx="1600200" cy="609600"/>
            <a:chOff x="4560" y="3696"/>
            <a:chExt cx="1008" cy="384"/>
          </a:xfrm>
        </p:grpSpPr>
        <p:sp>
          <p:nvSpPr>
            <p:cNvPr id="38931" name="Text Box 10"/>
            <p:cNvSpPr txBox="1">
              <a:spLocks noChangeArrowheads="1"/>
            </p:cNvSpPr>
            <p:nvPr/>
          </p:nvSpPr>
          <p:spPr bwMode="auto">
            <a:xfrm>
              <a:off x="4716" y="3712"/>
              <a:ext cx="6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lc = 6</a:t>
              </a:r>
            </a:p>
          </p:txBody>
        </p:sp>
        <p:sp>
          <p:nvSpPr>
            <p:cNvPr id="38932" name="Oval 11"/>
            <p:cNvSpPr>
              <a:spLocks noChangeArrowheads="1"/>
            </p:cNvSpPr>
            <p:nvPr/>
          </p:nvSpPr>
          <p:spPr bwMode="auto">
            <a:xfrm>
              <a:off x="4560" y="3696"/>
              <a:ext cx="1008" cy="3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467600" y="3048000"/>
            <a:ext cx="1600200" cy="609600"/>
            <a:chOff x="4560" y="3696"/>
            <a:chExt cx="1008" cy="384"/>
          </a:xfrm>
        </p:grpSpPr>
        <p:sp>
          <p:nvSpPr>
            <p:cNvPr id="38929" name="Text Box 13"/>
            <p:cNvSpPr txBox="1">
              <a:spLocks noChangeArrowheads="1"/>
            </p:cNvSpPr>
            <p:nvPr/>
          </p:nvSpPr>
          <p:spPr bwMode="auto">
            <a:xfrm>
              <a:off x="4716" y="3712"/>
              <a:ext cx="6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lc = 7</a:t>
              </a:r>
            </a:p>
          </p:txBody>
        </p:sp>
        <p:sp>
          <p:nvSpPr>
            <p:cNvPr id="38930" name="Oval 14"/>
            <p:cNvSpPr>
              <a:spLocks noChangeArrowheads="1"/>
            </p:cNvSpPr>
            <p:nvPr/>
          </p:nvSpPr>
          <p:spPr bwMode="auto">
            <a:xfrm>
              <a:off x="4560" y="3696"/>
              <a:ext cx="1008" cy="3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19" name="Rectangle 16"/>
          <p:cNvSpPr>
            <a:spLocks noChangeArrowheads="1"/>
          </p:cNvSpPr>
          <p:nvPr/>
        </p:nvSpPr>
        <p:spPr bwMode="auto">
          <a:xfrm>
            <a:off x="152400" y="3124200"/>
            <a:ext cx="7432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F(W,X,Y,Z) = r1 + r2 + r3 = W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X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Y + W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Z + Y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Z </a:t>
            </a:r>
          </a:p>
        </p:txBody>
      </p:sp>
      <p:sp>
        <p:nvSpPr>
          <p:cNvPr id="38920" name="Line 17"/>
          <p:cNvSpPr>
            <a:spLocks noChangeShapeType="1"/>
          </p:cNvSpPr>
          <p:nvPr/>
        </p:nvSpPr>
        <p:spPr bwMode="auto">
          <a:xfrm>
            <a:off x="228600" y="32004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Line 18"/>
          <p:cNvSpPr>
            <a:spLocks noChangeShapeType="1"/>
          </p:cNvSpPr>
          <p:nvPr/>
        </p:nvSpPr>
        <p:spPr bwMode="auto">
          <a:xfrm>
            <a:off x="5105400" y="3192463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Line 19"/>
          <p:cNvSpPr>
            <a:spLocks noChangeShapeType="1"/>
          </p:cNvSpPr>
          <p:nvPr/>
        </p:nvSpPr>
        <p:spPr bwMode="auto">
          <a:xfrm>
            <a:off x="5715000" y="3192463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Line 20"/>
          <p:cNvSpPr>
            <a:spLocks noChangeShapeType="1"/>
          </p:cNvSpPr>
          <p:nvPr/>
        </p:nvSpPr>
        <p:spPr bwMode="auto">
          <a:xfrm>
            <a:off x="6705600" y="3192463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Rectangle 22"/>
          <p:cNvSpPr>
            <a:spLocks noChangeArrowheads="1"/>
          </p:cNvSpPr>
          <p:nvPr/>
        </p:nvSpPr>
        <p:spPr bwMode="auto">
          <a:xfrm>
            <a:off x="152400" y="2362200"/>
            <a:ext cx="7173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F(W,X,Y,Z) = p1 + p2 + p3 = X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Z + W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Z + W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Y</a:t>
            </a:r>
          </a:p>
        </p:txBody>
      </p:sp>
      <p:sp>
        <p:nvSpPr>
          <p:cNvPr id="38925" name="Line 23"/>
          <p:cNvSpPr>
            <a:spLocks noChangeShapeType="1"/>
          </p:cNvSpPr>
          <p:nvPr/>
        </p:nvSpPr>
        <p:spPr bwMode="auto">
          <a:xfrm>
            <a:off x="4572000" y="244475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6" name="Line 24"/>
          <p:cNvSpPr>
            <a:spLocks noChangeShapeType="1"/>
          </p:cNvSpPr>
          <p:nvPr/>
        </p:nvSpPr>
        <p:spPr bwMode="auto">
          <a:xfrm>
            <a:off x="4876800" y="244475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Line 25"/>
          <p:cNvSpPr>
            <a:spLocks noChangeShapeType="1"/>
          </p:cNvSpPr>
          <p:nvPr/>
        </p:nvSpPr>
        <p:spPr bwMode="auto">
          <a:xfrm>
            <a:off x="5562600" y="244475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8" name="Line 26"/>
          <p:cNvSpPr>
            <a:spLocks noChangeShapeType="1"/>
          </p:cNvSpPr>
          <p:nvPr/>
        </p:nvSpPr>
        <p:spPr bwMode="auto">
          <a:xfrm>
            <a:off x="5943600" y="244475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1CAF5-2799-477C-81AD-06CD670F26A3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7924800" cy="5029200"/>
          </a:xfrm>
          <a:solidFill>
            <a:srgbClr val="FFFF00"/>
          </a:solidFill>
        </p:spPr>
        <p:txBody>
          <a:bodyPr/>
          <a:lstStyle/>
          <a:p>
            <a:r>
              <a:rPr lang="en-US" sz="1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Minterms</a:t>
            </a:r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Maxterms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106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K-Maps to Reduce Functions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55588" y="1371600"/>
            <a:ext cx="88884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Given the following K-map, which minimum SOP form of the function</a:t>
            </a:r>
          </a:p>
          <a:p>
            <a:r>
              <a:rPr lang="en-US"/>
              <a:t>has the smallest literal count (the one for the 1s or the 0s)?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5224463" y="3048000"/>
            <a:ext cx="2243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F(W,X,Y,Z) =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257800" y="3663950"/>
            <a:ext cx="2243138" cy="519113"/>
            <a:chOff x="3312" y="2308"/>
            <a:chExt cx="1413" cy="327"/>
          </a:xfrm>
        </p:grpSpPr>
        <p:sp>
          <p:nvSpPr>
            <p:cNvPr id="39944" name="Rectangle 7"/>
            <p:cNvSpPr>
              <a:spLocks noChangeArrowheads="1"/>
            </p:cNvSpPr>
            <p:nvPr/>
          </p:nvSpPr>
          <p:spPr bwMode="auto">
            <a:xfrm>
              <a:off x="3312" y="2308"/>
              <a:ext cx="14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F(W,X,Y,Z) =</a:t>
              </a:r>
            </a:p>
          </p:txBody>
        </p:sp>
        <p:sp>
          <p:nvSpPr>
            <p:cNvPr id="39945" name="Line 8"/>
            <p:cNvSpPr>
              <a:spLocks noChangeShapeType="1"/>
            </p:cNvSpPr>
            <p:nvPr/>
          </p:nvSpPr>
          <p:spPr bwMode="auto">
            <a:xfrm>
              <a:off x="3360" y="235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9942" name="Picture 9" descr="28"/>
          <p:cNvPicPr>
            <a:picLocks noChangeAspect="1" noChangeArrowheads="1"/>
          </p:cNvPicPr>
          <p:nvPr/>
        </p:nvPicPr>
        <p:blipFill>
          <a:blip r:embed="rId3"/>
          <a:srcRect r="67281" b="26147"/>
          <a:stretch>
            <a:fillRect/>
          </a:stretch>
        </p:blipFill>
        <p:spPr bwMode="auto">
          <a:xfrm>
            <a:off x="152400" y="2344738"/>
            <a:ext cx="5029200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 Box 10"/>
          <p:cNvSpPr txBox="1">
            <a:spLocks noChangeArrowheads="1"/>
          </p:cNvSpPr>
          <p:nvPr/>
        </p:nvSpPr>
        <p:spPr bwMode="auto">
          <a:xfrm>
            <a:off x="5257800" y="4419600"/>
            <a:ext cx="411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Only use don’t cares to allow larger cube sizes to be covered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1CAF5-2799-477C-81AD-06CD670F26A3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6106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K-Maps to Reduce Functions</a:t>
            </a:r>
          </a:p>
        </p:txBody>
      </p:sp>
      <p:sp>
        <p:nvSpPr>
          <p:cNvPr id="40963" name="Text Box 9"/>
          <p:cNvSpPr txBox="1">
            <a:spLocks noChangeArrowheads="1"/>
          </p:cNvSpPr>
          <p:nvPr/>
        </p:nvSpPr>
        <p:spPr bwMode="auto">
          <a:xfrm>
            <a:off x="5181600" y="1600200"/>
            <a:ext cx="411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Only use don’t cares to allow larger cube sizes to be covered</a:t>
            </a:r>
          </a:p>
        </p:txBody>
      </p:sp>
      <p:pic>
        <p:nvPicPr>
          <p:cNvPr id="40964" name="Picture 10" descr="28"/>
          <p:cNvPicPr>
            <a:picLocks noChangeAspect="1" noChangeArrowheads="1"/>
          </p:cNvPicPr>
          <p:nvPr/>
        </p:nvPicPr>
        <p:blipFill>
          <a:blip r:embed="rId3"/>
          <a:srcRect l="31703" r="34752" b="28801"/>
          <a:stretch>
            <a:fillRect/>
          </a:stretch>
        </p:blipFill>
        <p:spPr bwMode="auto">
          <a:xfrm>
            <a:off x="152400" y="1524000"/>
            <a:ext cx="50292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13"/>
          <p:cNvSpPr>
            <a:spLocks noChangeArrowheads="1"/>
          </p:cNvSpPr>
          <p:nvPr/>
        </p:nvSpPr>
        <p:spPr bwMode="auto">
          <a:xfrm>
            <a:off x="31750" y="5791200"/>
            <a:ext cx="9002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F(W,X,Y,Z) = p1+p2+p3+p4 = X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Y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Z + W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X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Y + W</a:t>
            </a:r>
            <a:r>
              <a:rPr lang="en-US" sz="2800">
                <a:latin typeface="Symbol" pitchFamily="18" charset="2"/>
              </a:rPr>
              <a:t>×Z + </a:t>
            </a:r>
            <a:r>
              <a:rPr lang="en-US" sz="2800"/>
              <a:t>Y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Z</a:t>
            </a:r>
          </a:p>
        </p:txBody>
      </p:sp>
      <p:sp>
        <p:nvSpPr>
          <p:cNvPr id="40966" name="Line 14"/>
          <p:cNvSpPr>
            <a:spLocks noChangeShapeType="1"/>
          </p:cNvSpPr>
          <p:nvPr/>
        </p:nvSpPr>
        <p:spPr bwMode="auto">
          <a:xfrm>
            <a:off x="7391400" y="587375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7" name="Line 15"/>
          <p:cNvSpPr>
            <a:spLocks noChangeShapeType="1"/>
          </p:cNvSpPr>
          <p:nvPr/>
        </p:nvSpPr>
        <p:spPr bwMode="auto">
          <a:xfrm>
            <a:off x="5029200" y="587375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Line 16"/>
          <p:cNvSpPr>
            <a:spLocks noChangeShapeType="1"/>
          </p:cNvSpPr>
          <p:nvPr/>
        </p:nvSpPr>
        <p:spPr bwMode="auto">
          <a:xfrm>
            <a:off x="5334000" y="587375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162800" y="3048000"/>
            <a:ext cx="1600200" cy="609600"/>
            <a:chOff x="4560" y="3696"/>
            <a:chExt cx="1008" cy="384"/>
          </a:xfrm>
        </p:grpSpPr>
        <p:sp>
          <p:nvSpPr>
            <p:cNvPr id="40970" name="Text Box 20"/>
            <p:cNvSpPr txBox="1">
              <a:spLocks noChangeArrowheads="1"/>
            </p:cNvSpPr>
            <p:nvPr/>
          </p:nvSpPr>
          <p:spPr bwMode="auto">
            <a:xfrm>
              <a:off x="4660" y="3712"/>
              <a:ext cx="73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lc = 10</a:t>
              </a:r>
            </a:p>
          </p:txBody>
        </p:sp>
        <p:sp>
          <p:nvSpPr>
            <p:cNvPr id="40971" name="Oval 21"/>
            <p:cNvSpPr>
              <a:spLocks noChangeArrowheads="1"/>
            </p:cNvSpPr>
            <p:nvPr/>
          </p:nvSpPr>
          <p:spPr bwMode="auto">
            <a:xfrm>
              <a:off x="4560" y="3696"/>
              <a:ext cx="1008" cy="3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1CAF5-2799-477C-81AD-06CD670F26A3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6106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K-Maps to Reduce Functions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181600" y="1524000"/>
            <a:ext cx="411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Only use don’t cares to allow larger cube sizes to be covered</a:t>
            </a:r>
          </a:p>
        </p:txBody>
      </p:sp>
      <p:pic>
        <p:nvPicPr>
          <p:cNvPr id="41988" name="Picture 5" descr="28"/>
          <p:cNvPicPr>
            <a:picLocks noChangeAspect="1" noChangeArrowheads="1"/>
          </p:cNvPicPr>
          <p:nvPr/>
        </p:nvPicPr>
        <p:blipFill>
          <a:blip r:embed="rId3"/>
          <a:srcRect l="64232" r="1207" b="28801"/>
          <a:stretch>
            <a:fillRect/>
          </a:stretch>
        </p:blipFill>
        <p:spPr bwMode="auto">
          <a:xfrm>
            <a:off x="152400" y="1447800"/>
            <a:ext cx="50292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381000" y="5867400"/>
            <a:ext cx="7343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F(W,X,Y,Z) = r1 + r2 + r3 = W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Y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Z+ X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Z + W</a:t>
            </a:r>
            <a:r>
              <a:rPr lang="en-US" sz="2800">
                <a:latin typeface="Symbol" pitchFamily="18" charset="2"/>
              </a:rPr>
              <a:t>×</a:t>
            </a:r>
            <a:r>
              <a:rPr lang="en-US" sz="2800"/>
              <a:t>Y </a:t>
            </a:r>
          </a:p>
        </p:txBody>
      </p:sp>
      <p:sp>
        <p:nvSpPr>
          <p:cNvPr id="41990" name="Line 8"/>
          <p:cNvSpPr>
            <a:spLocks noChangeShapeType="1"/>
          </p:cNvSpPr>
          <p:nvPr/>
        </p:nvSpPr>
        <p:spPr bwMode="auto">
          <a:xfrm>
            <a:off x="457200" y="5953951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1" name="Line 9"/>
          <p:cNvSpPr>
            <a:spLocks noChangeShapeType="1"/>
          </p:cNvSpPr>
          <p:nvPr/>
        </p:nvSpPr>
        <p:spPr bwMode="auto">
          <a:xfrm>
            <a:off x="5029200" y="5935663"/>
            <a:ext cx="304800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2" name="Line 10"/>
          <p:cNvSpPr>
            <a:spLocks noChangeShapeType="1"/>
          </p:cNvSpPr>
          <p:nvPr/>
        </p:nvSpPr>
        <p:spPr bwMode="auto">
          <a:xfrm flipV="1">
            <a:off x="5867400" y="5943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3" name="Line 11"/>
          <p:cNvSpPr>
            <a:spLocks noChangeShapeType="1"/>
          </p:cNvSpPr>
          <p:nvPr/>
        </p:nvSpPr>
        <p:spPr bwMode="auto">
          <a:xfrm flipV="1">
            <a:off x="6248400" y="59436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4" name="Line 12"/>
          <p:cNvSpPr>
            <a:spLocks noChangeShapeType="1"/>
          </p:cNvSpPr>
          <p:nvPr/>
        </p:nvSpPr>
        <p:spPr bwMode="auto">
          <a:xfrm flipV="1">
            <a:off x="6858000" y="5943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162800" y="3048000"/>
            <a:ext cx="1600200" cy="609600"/>
            <a:chOff x="4560" y="3696"/>
            <a:chExt cx="1008" cy="384"/>
          </a:xfrm>
        </p:grpSpPr>
        <p:sp>
          <p:nvSpPr>
            <p:cNvPr id="41996" name="Text Box 15"/>
            <p:cNvSpPr txBox="1">
              <a:spLocks noChangeArrowheads="1"/>
            </p:cNvSpPr>
            <p:nvPr/>
          </p:nvSpPr>
          <p:spPr bwMode="auto">
            <a:xfrm>
              <a:off x="4716" y="3712"/>
              <a:ext cx="6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lc = 7</a:t>
              </a:r>
            </a:p>
          </p:txBody>
        </p:sp>
        <p:sp>
          <p:nvSpPr>
            <p:cNvPr id="41997" name="Oval 16"/>
            <p:cNvSpPr>
              <a:spLocks noChangeArrowheads="1"/>
            </p:cNvSpPr>
            <p:nvPr/>
          </p:nvSpPr>
          <p:spPr bwMode="auto">
            <a:xfrm>
              <a:off x="4560" y="3696"/>
              <a:ext cx="1008" cy="3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1CAF5-2799-477C-81AD-06CD670F26A3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7050" y="4323397"/>
            <a:ext cx="5467350" cy="238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K-Maps for functions of 5 variables</a:t>
            </a:r>
          </a:p>
        </p:txBody>
      </p:sp>
      <p:pic>
        <p:nvPicPr>
          <p:cNvPr id="22531" name="Picture 3" descr="C:\Sandige\2\tiff\22.tif"/>
          <p:cNvPicPr>
            <a:picLocks noChangeAspect="1" noChangeArrowheads="1"/>
          </p:cNvPicPr>
          <p:nvPr/>
        </p:nvPicPr>
        <p:blipFill>
          <a:blip r:embed="rId4"/>
          <a:srcRect l="51608" b="19977"/>
          <a:stretch>
            <a:fillRect/>
          </a:stretch>
        </p:blipFill>
        <p:spPr bwMode="auto">
          <a:xfrm>
            <a:off x="152400" y="2025719"/>
            <a:ext cx="5105400" cy="269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33400" y="1066800"/>
            <a:ext cx="82835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F(V,W,X,Y,Z) = </a:t>
            </a:r>
            <a:r>
              <a:rPr lang="en-US" sz="2800">
                <a:latin typeface="Symbol" pitchFamily="18" charset="2"/>
              </a:rPr>
              <a:t>S</a:t>
            </a:r>
            <a:r>
              <a:rPr lang="en-US" sz="2800"/>
              <a:t>(3,7,9,11,12,15,16,19,23,24,27,28,31)</a:t>
            </a:r>
            <a:br>
              <a:rPr lang="en-US" sz="2800"/>
            </a:br>
            <a:r>
              <a:rPr lang="en-US" sz="2800"/>
              <a:t>                             + </a:t>
            </a:r>
            <a:r>
              <a:rPr lang="en-US" sz="2800">
                <a:latin typeface="Symbol" pitchFamily="18" charset="2"/>
              </a:rPr>
              <a:t>S</a:t>
            </a:r>
            <a:r>
              <a:rPr lang="en-US" sz="2800" i="1"/>
              <a:t>md</a:t>
            </a:r>
            <a:r>
              <a:rPr lang="en-US" sz="2800"/>
              <a:t>(4,18,20,26,30)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1CAF5-2799-477C-81AD-06CD670F26A3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8153400" cy="5181600"/>
          </a:xfrm>
          <a:solidFill>
            <a:srgbClr val="FFFF00"/>
          </a:solidFill>
        </p:spPr>
        <p:txBody>
          <a:bodyPr/>
          <a:lstStyle/>
          <a:p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</a:t>
            </a:r>
            <a:b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Adder Design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80103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85"/>
            <a:ext cx="91440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 remind the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Unsigned</a:t>
            </a:r>
            <a:r>
              <a:rPr lang="en-US" dirty="0" smtClean="0"/>
              <a:t> Binary (UB) Addition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93260"/>
            <a:ext cx="7772400" cy="4114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Examples</a:t>
            </a:r>
            <a:r>
              <a:rPr lang="en-US" dirty="0" smtClean="0">
                <a:latin typeface="+mj-lt"/>
              </a:rPr>
              <a:t> (4-bit word)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953000" y="3345860"/>
            <a:ext cx="2057400" cy="2225675"/>
            <a:chOff x="3120" y="2352"/>
            <a:chExt cx="1296" cy="1402"/>
          </a:xfrm>
        </p:grpSpPr>
        <p:grpSp>
          <p:nvGrpSpPr>
            <p:cNvPr id="5139" name="Group 31"/>
            <p:cNvGrpSpPr>
              <a:grpSpLocks/>
            </p:cNvGrpSpPr>
            <p:nvPr/>
          </p:nvGrpSpPr>
          <p:grpSpPr bwMode="auto">
            <a:xfrm>
              <a:off x="3120" y="2544"/>
              <a:ext cx="1252" cy="1085"/>
              <a:chOff x="3120" y="2544"/>
              <a:chExt cx="1252" cy="1085"/>
            </a:xfrm>
          </p:grpSpPr>
          <p:sp>
            <p:nvSpPr>
              <p:cNvPr id="5144" name="Text Box 4"/>
              <p:cNvSpPr txBox="1">
                <a:spLocks noChangeArrowheads="1"/>
              </p:cNvSpPr>
              <p:nvPr/>
            </p:nvSpPr>
            <p:spPr bwMode="auto">
              <a:xfrm>
                <a:off x="3456" y="2544"/>
                <a:ext cx="916" cy="10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000">
                    <a:latin typeface="+mj-lt"/>
                  </a:rPr>
                  <a:t>  1011</a:t>
                </a:r>
              </a:p>
              <a:p>
                <a:r>
                  <a:rPr lang="en-US" sz="4000" u="sng">
                    <a:latin typeface="+mj-lt"/>
                  </a:rPr>
                  <a:t>  0110</a:t>
                </a:r>
              </a:p>
              <a:p>
                <a:endParaRPr lang="en-US" sz="4000" baseline="-25000">
                  <a:latin typeface="+mj-lt"/>
                </a:endParaRPr>
              </a:p>
            </p:txBody>
          </p:sp>
          <p:sp>
            <p:nvSpPr>
              <p:cNvPr id="5145" name="Text Box 5"/>
              <p:cNvSpPr txBox="1">
                <a:spLocks noChangeArrowheads="1"/>
              </p:cNvSpPr>
              <p:nvPr/>
            </p:nvSpPr>
            <p:spPr bwMode="auto">
              <a:xfrm>
                <a:off x="3120" y="2976"/>
                <a:ext cx="277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000">
                    <a:latin typeface="+mj-lt"/>
                  </a:rPr>
                  <a:t>+</a:t>
                </a:r>
              </a:p>
            </p:txBody>
          </p:sp>
        </p:grpSp>
        <p:sp>
          <p:nvSpPr>
            <p:cNvPr id="5140" name="Rectangle 8"/>
            <p:cNvSpPr>
              <a:spLocks noChangeArrowheads="1"/>
            </p:cNvSpPr>
            <p:nvPr/>
          </p:nvSpPr>
          <p:spPr bwMode="auto">
            <a:xfrm>
              <a:off x="3792" y="2352"/>
              <a:ext cx="21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+mj-lt"/>
                </a:rPr>
                <a:t>1</a:t>
              </a:r>
            </a:p>
          </p:txBody>
        </p:sp>
        <p:sp>
          <p:nvSpPr>
            <p:cNvPr id="5141" name="Rectangle 9"/>
            <p:cNvSpPr>
              <a:spLocks noChangeArrowheads="1"/>
            </p:cNvSpPr>
            <p:nvPr/>
          </p:nvSpPr>
          <p:spPr bwMode="auto">
            <a:xfrm>
              <a:off x="3648" y="2352"/>
              <a:ext cx="21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+mj-lt"/>
                </a:rPr>
                <a:t>1</a:t>
              </a:r>
            </a:p>
          </p:txBody>
        </p:sp>
        <p:sp>
          <p:nvSpPr>
            <p:cNvPr id="5142" name="Rectangle 10"/>
            <p:cNvSpPr>
              <a:spLocks noChangeArrowheads="1"/>
            </p:cNvSpPr>
            <p:nvPr/>
          </p:nvSpPr>
          <p:spPr bwMode="auto">
            <a:xfrm>
              <a:off x="3456" y="2352"/>
              <a:ext cx="21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+mj-lt"/>
                </a:rPr>
                <a:t>1</a:t>
              </a:r>
            </a:p>
          </p:txBody>
        </p:sp>
        <p:sp>
          <p:nvSpPr>
            <p:cNvPr id="5143" name="Text Box 11"/>
            <p:cNvSpPr txBox="1">
              <a:spLocks noChangeArrowheads="1"/>
            </p:cNvSpPr>
            <p:nvPr/>
          </p:nvSpPr>
          <p:spPr bwMode="auto">
            <a:xfrm>
              <a:off x="3408" y="3312"/>
              <a:ext cx="100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4000">
                  <a:latin typeface="+mj-lt"/>
                </a:rPr>
                <a:t>10001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609600" y="3345860"/>
            <a:ext cx="1987550" cy="2225675"/>
            <a:chOff x="384" y="2352"/>
            <a:chExt cx="1252" cy="1402"/>
          </a:xfrm>
        </p:grpSpPr>
        <p:sp>
          <p:nvSpPr>
            <p:cNvPr id="5134" name="Text Box 12"/>
            <p:cNvSpPr txBox="1">
              <a:spLocks noChangeArrowheads="1"/>
            </p:cNvSpPr>
            <p:nvPr/>
          </p:nvSpPr>
          <p:spPr bwMode="auto">
            <a:xfrm>
              <a:off x="720" y="2544"/>
              <a:ext cx="916" cy="1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>
                  <a:latin typeface="+mj-lt"/>
                </a:rPr>
                <a:t>  0010</a:t>
              </a:r>
            </a:p>
            <a:p>
              <a:r>
                <a:rPr lang="en-US" sz="4000" u="sng">
                  <a:latin typeface="+mj-lt"/>
                </a:rPr>
                <a:t>  0110</a:t>
              </a:r>
            </a:p>
            <a:p>
              <a:endParaRPr lang="en-US" sz="4000" baseline="-25000">
                <a:latin typeface="+mj-lt"/>
              </a:endParaRPr>
            </a:p>
          </p:txBody>
        </p:sp>
        <p:sp>
          <p:nvSpPr>
            <p:cNvPr id="5135" name="Text Box 13"/>
            <p:cNvSpPr txBox="1">
              <a:spLocks noChangeArrowheads="1"/>
            </p:cNvSpPr>
            <p:nvPr/>
          </p:nvSpPr>
          <p:spPr bwMode="auto">
            <a:xfrm>
              <a:off x="384" y="2928"/>
              <a:ext cx="27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>
                  <a:latin typeface="+mj-lt"/>
                </a:rPr>
                <a:t>+</a:t>
              </a:r>
            </a:p>
          </p:txBody>
        </p:sp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>
              <a:off x="1056" y="2352"/>
              <a:ext cx="21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+mj-lt"/>
                </a:rPr>
                <a:t>1</a:t>
              </a:r>
            </a:p>
          </p:txBody>
        </p:sp>
        <p:sp>
          <p:nvSpPr>
            <p:cNvPr id="5137" name="Rectangle 17"/>
            <p:cNvSpPr>
              <a:spLocks noChangeArrowheads="1"/>
            </p:cNvSpPr>
            <p:nvPr/>
          </p:nvSpPr>
          <p:spPr bwMode="auto">
            <a:xfrm>
              <a:off x="912" y="2352"/>
              <a:ext cx="21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+mj-lt"/>
                </a:rPr>
                <a:t>1</a:t>
              </a:r>
            </a:p>
          </p:txBody>
        </p:sp>
        <p:sp>
          <p:nvSpPr>
            <p:cNvPr id="5138" name="Text Box 19"/>
            <p:cNvSpPr txBox="1">
              <a:spLocks noChangeArrowheads="1"/>
            </p:cNvSpPr>
            <p:nvPr/>
          </p:nvSpPr>
          <p:spPr bwMode="auto">
            <a:xfrm>
              <a:off x="528" y="3312"/>
              <a:ext cx="110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4000">
                  <a:latin typeface="+mj-lt"/>
                </a:rPr>
                <a:t>1000</a:t>
              </a:r>
            </a:p>
          </p:txBody>
        </p:sp>
      </p:grpSp>
      <p:sp>
        <p:nvSpPr>
          <p:cNvPr id="71700" name="Oval 20"/>
          <p:cNvSpPr>
            <a:spLocks noChangeArrowheads="1"/>
          </p:cNvSpPr>
          <p:nvPr/>
        </p:nvSpPr>
        <p:spPr bwMode="auto">
          <a:xfrm>
            <a:off x="5486400" y="502226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1701" name="Text Box 21"/>
          <p:cNvSpPr txBox="1">
            <a:spLocks noChangeArrowheads="1"/>
          </p:cNvSpPr>
          <p:nvPr/>
        </p:nvSpPr>
        <p:spPr bwMode="auto">
          <a:xfrm>
            <a:off x="5264150" y="5479460"/>
            <a:ext cx="1365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+mj-lt"/>
              </a:rPr>
              <a:t>Overflow</a:t>
            </a:r>
          </a:p>
        </p:txBody>
      </p:sp>
      <p:sp>
        <p:nvSpPr>
          <p:cNvPr id="71705" name="Oval 25"/>
          <p:cNvSpPr>
            <a:spLocks noChangeArrowheads="1"/>
          </p:cNvSpPr>
          <p:nvPr/>
        </p:nvSpPr>
        <p:spPr bwMode="auto">
          <a:xfrm>
            <a:off x="5486400" y="3307760"/>
            <a:ext cx="304800" cy="5715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1706" name="Text Box 26"/>
          <p:cNvSpPr txBox="1">
            <a:spLocks noChangeArrowheads="1"/>
          </p:cNvSpPr>
          <p:nvPr/>
        </p:nvSpPr>
        <p:spPr bwMode="auto">
          <a:xfrm>
            <a:off x="1333500" y="2461623"/>
            <a:ext cx="1022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+mj-lt"/>
              </a:rPr>
              <a:t>2 + 6</a:t>
            </a:r>
          </a:p>
        </p:txBody>
      </p:sp>
      <p:sp>
        <p:nvSpPr>
          <p:cNvPr id="71707" name="Text Box 27"/>
          <p:cNvSpPr txBox="1">
            <a:spLocks noChangeArrowheads="1"/>
          </p:cNvSpPr>
          <p:nvPr/>
        </p:nvSpPr>
        <p:spPr bwMode="auto">
          <a:xfrm>
            <a:off x="2873375" y="3650660"/>
            <a:ext cx="90601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     </a:t>
            </a:r>
            <a:r>
              <a:rPr lang="en-US" sz="4000">
                <a:latin typeface="+mj-lt"/>
              </a:rPr>
              <a:t>2</a:t>
            </a:r>
          </a:p>
          <a:p>
            <a:pPr algn="ctr"/>
            <a:r>
              <a:rPr lang="en-US" sz="4000" u="sng">
                <a:latin typeface="+mj-lt"/>
              </a:rPr>
              <a:t>+ 6</a:t>
            </a:r>
          </a:p>
          <a:p>
            <a:pPr algn="ctr"/>
            <a:r>
              <a:rPr lang="en-US" sz="4000">
                <a:latin typeface="+mj-lt"/>
              </a:rPr>
              <a:t>    8</a:t>
            </a:r>
          </a:p>
        </p:txBody>
      </p:sp>
      <p:sp>
        <p:nvSpPr>
          <p:cNvPr id="71708" name="Text Box 28"/>
          <p:cNvSpPr txBox="1">
            <a:spLocks noChangeArrowheads="1"/>
          </p:cNvSpPr>
          <p:nvPr/>
        </p:nvSpPr>
        <p:spPr bwMode="auto">
          <a:xfrm>
            <a:off x="7381875" y="3498260"/>
            <a:ext cx="10747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     </a:t>
            </a:r>
            <a:r>
              <a:rPr lang="en-US" sz="4000">
                <a:latin typeface="+mj-lt"/>
              </a:rPr>
              <a:t>11</a:t>
            </a:r>
          </a:p>
          <a:p>
            <a:pPr algn="ctr"/>
            <a:r>
              <a:rPr lang="en-US" sz="4000" u="sng">
                <a:latin typeface="+mj-lt"/>
              </a:rPr>
              <a:t>+  6</a:t>
            </a:r>
          </a:p>
          <a:p>
            <a:pPr algn="ctr"/>
            <a:r>
              <a:rPr lang="en-US" sz="4000">
                <a:latin typeface="+mj-lt"/>
              </a:rPr>
              <a:t>   17</a:t>
            </a:r>
          </a:p>
        </p:txBody>
      </p:sp>
      <p:sp>
        <p:nvSpPr>
          <p:cNvPr id="71709" name="Text Box 29"/>
          <p:cNvSpPr txBox="1">
            <a:spLocks noChangeArrowheads="1"/>
          </p:cNvSpPr>
          <p:nvPr/>
        </p:nvSpPr>
        <p:spPr bwMode="auto">
          <a:xfrm>
            <a:off x="5689600" y="2461623"/>
            <a:ext cx="1225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+mj-lt"/>
              </a:rPr>
              <a:t>11 + 6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7321550" y="5479460"/>
            <a:ext cx="1333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+mj-lt"/>
              </a:rPr>
              <a:t>17 &gt; 2</a:t>
            </a:r>
            <a:r>
              <a:rPr lang="en-US" baseline="30000">
                <a:solidFill>
                  <a:srgbClr val="FF0000"/>
                </a:solidFill>
                <a:latin typeface="+mj-lt"/>
              </a:rPr>
              <a:t>4</a:t>
            </a:r>
            <a:r>
              <a:rPr lang="en-US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3F5E7-58EB-46BB-9D7F-6EEC5E3104D0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4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0" grpId="0" animBg="1"/>
      <p:bldP spid="71701" grpId="0" autoUpdateAnimBg="0"/>
      <p:bldP spid="71705" grpId="0" animBg="1"/>
      <p:bldP spid="71706" grpId="0" autoUpdateAnimBg="0"/>
      <p:bldP spid="71707" grpId="0" autoUpdateAnimBg="0"/>
      <p:bldP spid="71708" grpId="0" autoUpdateAnimBg="0"/>
      <p:bldP spid="71709" grpId="0" autoUpdateAnimBg="0"/>
      <p:bldP spid="25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parallel Ripple Carry Adder is built from 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Adders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7843" name="Text Box 3"/>
          <p:cNvSpPr txBox="1">
            <a:spLocks noChangeArrowheads="1"/>
          </p:cNvSpPr>
          <p:nvPr/>
        </p:nvSpPr>
        <p:spPr bwMode="auto">
          <a:xfrm>
            <a:off x="822325" y="1336675"/>
            <a:ext cx="56721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Consider a circuit to add two 4-bit numbers:</a:t>
            </a:r>
          </a:p>
        </p:txBody>
      </p:sp>
      <p:sp>
        <p:nvSpPr>
          <p:cNvPr id="547844" name="Text Box 4"/>
          <p:cNvSpPr txBox="1">
            <a:spLocks noChangeArrowheads="1"/>
          </p:cNvSpPr>
          <p:nvPr/>
        </p:nvSpPr>
        <p:spPr bwMode="auto">
          <a:xfrm>
            <a:off x="2727325" y="2022475"/>
            <a:ext cx="2590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         A3 A2 A1 A0</a:t>
            </a:r>
          </a:p>
          <a:p>
            <a:r>
              <a:rPr lang="en-US" u="sng" dirty="0"/>
              <a:t>+       B3 B2 B1 B0</a:t>
            </a:r>
          </a:p>
          <a:p>
            <a:r>
              <a:rPr lang="en-US" dirty="0"/>
              <a:t>CO4  S3 S2  S1 S0</a:t>
            </a:r>
          </a:p>
        </p:txBody>
      </p:sp>
      <p:sp>
        <p:nvSpPr>
          <p:cNvPr id="547845" name="Text Box 5"/>
          <p:cNvSpPr txBox="1">
            <a:spLocks noChangeArrowheads="1"/>
          </p:cNvSpPr>
          <p:nvPr/>
        </p:nvSpPr>
        <p:spPr bwMode="auto">
          <a:xfrm>
            <a:off x="898525" y="3470275"/>
            <a:ext cx="790831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Truth table would have 8 inputs (2</a:t>
            </a:r>
            <a:r>
              <a:rPr lang="en-US" baseline="30000" dirty="0"/>
              <a:t>8</a:t>
            </a:r>
            <a:r>
              <a:rPr lang="en-US" dirty="0"/>
              <a:t> = 256 rows) and 5 outputs,</a:t>
            </a:r>
          </a:p>
          <a:p>
            <a:r>
              <a:rPr lang="en-US" dirty="0">
                <a:latin typeface="+mj-lt"/>
              </a:rPr>
              <a:t>requiring</a:t>
            </a:r>
            <a:r>
              <a:rPr lang="en-US" dirty="0"/>
              <a:t> 5 minimized functions (5 8-variable K-maps).</a:t>
            </a:r>
          </a:p>
          <a:p>
            <a:endParaRPr lang="en-US" dirty="0"/>
          </a:p>
          <a:p>
            <a:r>
              <a:rPr lang="en-US" dirty="0"/>
              <a:t>But operation at each bit position (after A0/B0) is identical:</a:t>
            </a:r>
          </a:p>
        </p:txBody>
      </p:sp>
      <p:sp>
        <p:nvSpPr>
          <p:cNvPr id="547846" name="Text Box 6"/>
          <p:cNvSpPr txBox="1">
            <a:spLocks noChangeArrowheads="1"/>
          </p:cNvSpPr>
          <p:nvPr/>
        </p:nvSpPr>
        <p:spPr bwMode="auto">
          <a:xfrm>
            <a:off x="2895600" y="5043143"/>
            <a:ext cx="20732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           CO</a:t>
            </a:r>
            <a:r>
              <a:rPr lang="en-US" baseline="-25000"/>
              <a:t>i</a:t>
            </a:r>
            <a:r>
              <a:rPr lang="en-US"/>
              <a:t>           </a:t>
            </a:r>
          </a:p>
          <a:p>
            <a:r>
              <a:rPr lang="en-US"/>
              <a:t>            A</a:t>
            </a:r>
            <a:r>
              <a:rPr lang="en-US" baseline="-25000"/>
              <a:t>i</a:t>
            </a:r>
          </a:p>
          <a:p>
            <a:r>
              <a:rPr lang="en-US" u="sng"/>
              <a:t>+          B</a:t>
            </a:r>
            <a:r>
              <a:rPr lang="en-US" baseline="-25000"/>
              <a:t>i</a:t>
            </a:r>
          </a:p>
          <a:p>
            <a:r>
              <a:rPr lang="en-US"/>
              <a:t>CO</a:t>
            </a:r>
            <a:r>
              <a:rPr lang="en-US" baseline="-25000"/>
              <a:t>i+1</a:t>
            </a:r>
            <a:r>
              <a:rPr lang="en-US"/>
              <a:t>   S</a:t>
            </a:r>
            <a:r>
              <a:rPr lang="en-US" baseline="-25000"/>
              <a:t>i</a:t>
            </a:r>
          </a:p>
        </p:txBody>
      </p:sp>
      <p:sp>
        <p:nvSpPr>
          <p:cNvPr id="547847" name="Text Box 7"/>
          <p:cNvSpPr txBox="1">
            <a:spLocks noChangeArrowheads="1"/>
          </p:cNvSpPr>
          <p:nvPr/>
        </p:nvSpPr>
        <p:spPr bwMode="auto">
          <a:xfrm>
            <a:off x="5775325" y="5527675"/>
            <a:ext cx="1408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“bit slice”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426-FC37-43A6-AF31-C5045556998D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68875" y="6057116"/>
            <a:ext cx="40386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iterate the Full Adder several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57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Full Adder Truth Table</a:t>
            </a:r>
          </a:p>
        </p:txBody>
      </p:sp>
      <p:sp>
        <p:nvSpPr>
          <p:cNvPr id="548867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188753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CI A B  CO S</a:t>
            </a:r>
          </a:p>
          <a:p>
            <a:r>
              <a:rPr lang="en-US"/>
              <a:t> 0   0 0    0   0</a:t>
            </a:r>
          </a:p>
          <a:p>
            <a:r>
              <a:rPr lang="en-US"/>
              <a:t> 0   0 1    0   1</a:t>
            </a:r>
          </a:p>
          <a:p>
            <a:r>
              <a:rPr lang="en-US"/>
              <a:t> 0   1 0    0   1</a:t>
            </a:r>
          </a:p>
          <a:p>
            <a:r>
              <a:rPr lang="en-US"/>
              <a:t> 0   1 1    1   0</a:t>
            </a:r>
          </a:p>
          <a:p>
            <a:r>
              <a:rPr lang="en-US"/>
              <a:t> 1   0 0    0   1</a:t>
            </a:r>
          </a:p>
          <a:p>
            <a:r>
              <a:rPr lang="en-US"/>
              <a:t> 1   0 1    1   0</a:t>
            </a:r>
          </a:p>
          <a:p>
            <a:r>
              <a:rPr lang="en-US"/>
              <a:t> 1   1 0    1   0</a:t>
            </a:r>
          </a:p>
          <a:p>
            <a:r>
              <a:rPr lang="en-US"/>
              <a:t> 1   1 1    1   1</a:t>
            </a:r>
          </a:p>
        </p:txBody>
      </p:sp>
      <p:sp>
        <p:nvSpPr>
          <p:cNvPr id="548868" name="Line 4"/>
          <p:cNvSpPr>
            <a:spLocks noChangeShapeType="1"/>
          </p:cNvSpPr>
          <p:nvPr/>
        </p:nvSpPr>
        <p:spPr bwMode="auto">
          <a:xfrm>
            <a:off x="1447800" y="1787525"/>
            <a:ext cx="0" cy="3165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8869" name="Line 5"/>
          <p:cNvSpPr>
            <a:spLocks noChangeShapeType="1"/>
          </p:cNvSpPr>
          <p:nvPr/>
        </p:nvSpPr>
        <p:spPr bwMode="auto">
          <a:xfrm rot="5400000">
            <a:off x="1387475" y="1177925"/>
            <a:ext cx="0" cy="1828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48870" name="Picture 6" descr="32"/>
          <p:cNvPicPr>
            <a:picLocks noChangeAspect="1" noChangeArrowheads="1"/>
          </p:cNvPicPr>
          <p:nvPr/>
        </p:nvPicPr>
        <p:blipFill>
          <a:blip r:embed="rId2"/>
          <a:srcRect r="56924" b="21686"/>
          <a:stretch>
            <a:fillRect/>
          </a:stretch>
        </p:blipFill>
        <p:spPr bwMode="auto">
          <a:xfrm>
            <a:off x="2362200" y="1447800"/>
            <a:ext cx="3352800" cy="2509838"/>
          </a:xfrm>
          <a:prstGeom prst="rect">
            <a:avLst/>
          </a:prstGeom>
          <a:noFill/>
        </p:spPr>
      </p:pic>
      <p:pic>
        <p:nvPicPr>
          <p:cNvPr id="548871" name="Picture 7" descr="32"/>
          <p:cNvPicPr>
            <a:picLocks noChangeAspect="1" noChangeArrowheads="1"/>
          </p:cNvPicPr>
          <p:nvPr/>
        </p:nvPicPr>
        <p:blipFill>
          <a:blip r:embed="rId2"/>
          <a:srcRect l="54694" r="2231" b="21686"/>
          <a:stretch>
            <a:fillRect/>
          </a:stretch>
        </p:blipFill>
        <p:spPr bwMode="auto">
          <a:xfrm>
            <a:off x="2362200" y="4173538"/>
            <a:ext cx="3352800" cy="2508250"/>
          </a:xfrm>
          <a:prstGeom prst="rect">
            <a:avLst/>
          </a:prstGeom>
          <a:noFill/>
        </p:spPr>
      </p:pic>
      <p:pic>
        <p:nvPicPr>
          <p:cNvPr id="548872" name="Picture 8" descr="33"/>
          <p:cNvPicPr>
            <a:picLocks noChangeAspect="1" noChangeArrowheads="1"/>
          </p:cNvPicPr>
          <p:nvPr/>
        </p:nvPicPr>
        <p:blipFill>
          <a:blip r:embed="rId3"/>
          <a:srcRect l="48985" t="18251" r="32353" b="47275"/>
          <a:stretch>
            <a:fillRect/>
          </a:stretch>
        </p:blipFill>
        <p:spPr bwMode="auto">
          <a:xfrm>
            <a:off x="5867400" y="4741863"/>
            <a:ext cx="1676400" cy="1582737"/>
          </a:xfrm>
          <a:prstGeom prst="rect">
            <a:avLst/>
          </a:prstGeom>
          <a:noFill/>
        </p:spPr>
      </p:pic>
      <p:pic>
        <p:nvPicPr>
          <p:cNvPr id="548873" name="Picture 9" descr="33"/>
          <p:cNvPicPr>
            <a:picLocks noChangeAspect="1" noChangeArrowheads="1"/>
          </p:cNvPicPr>
          <p:nvPr/>
        </p:nvPicPr>
        <p:blipFill>
          <a:blip r:embed="rId3"/>
          <a:srcRect r="60345" b="29700"/>
          <a:stretch>
            <a:fillRect/>
          </a:stretch>
        </p:blipFill>
        <p:spPr bwMode="auto">
          <a:xfrm>
            <a:off x="5943600" y="1549400"/>
            <a:ext cx="2914650" cy="2641600"/>
          </a:xfrm>
          <a:prstGeom prst="rect">
            <a:avLst/>
          </a:prstGeom>
          <a:noFill/>
        </p:spPr>
      </p:pic>
      <p:pic>
        <p:nvPicPr>
          <p:cNvPr id="548874" name="Picture 10" descr="33"/>
          <p:cNvPicPr>
            <a:picLocks noChangeAspect="1" noChangeArrowheads="1"/>
          </p:cNvPicPr>
          <p:nvPr/>
        </p:nvPicPr>
        <p:blipFill>
          <a:blip r:embed="rId3"/>
          <a:srcRect l="82159" t="14195" b="45247"/>
          <a:stretch>
            <a:fillRect/>
          </a:stretch>
        </p:blipFill>
        <p:spPr bwMode="auto">
          <a:xfrm>
            <a:off x="7624763" y="4724400"/>
            <a:ext cx="1443037" cy="1676400"/>
          </a:xfrm>
          <a:prstGeom prst="rect">
            <a:avLst/>
          </a:prstGeom>
          <a:noFill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426-FC37-43A6-AF31-C5045556998D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-8324" y="15310"/>
            <a:ext cx="9144000" cy="647700"/>
          </a:xfrm>
          <a:solidFill>
            <a:srgbClr val="FFFF00"/>
          </a:solidFill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Adder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(Iterative Circuit)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8873" name="Picture 9" descr="33"/>
          <p:cNvPicPr>
            <a:picLocks noChangeAspect="1" noChangeArrowheads="1"/>
          </p:cNvPicPr>
          <p:nvPr/>
        </p:nvPicPr>
        <p:blipFill>
          <a:blip r:embed="rId2"/>
          <a:srcRect r="60345" b="29700"/>
          <a:stretch>
            <a:fillRect/>
          </a:stretch>
        </p:blipFill>
        <p:spPr bwMode="auto">
          <a:xfrm>
            <a:off x="381000" y="1143000"/>
            <a:ext cx="1828800" cy="1657475"/>
          </a:xfrm>
          <a:prstGeom prst="rect">
            <a:avLst/>
          </a:prstGeom>
          <a:noFill/>
        </p:spPr>
      </p:pic>
      <p:pic>
        <p:nvPicPr>
          <p:cNvPr id="12" name="Picture 9" descr="33"/>
          <p:cNvPicPr>
            <a:picLocks noChangeAspect="1" noChangeArrowheads="1"/>
          </p:cNvPicPr>
          <p:nvPr/>
        </p:nvPicPr>
        <p:blipFill>
          <a:blip r:embed="rId2"/>
          <a:srcRect r="60345" b="29700"/>
          <a:stretch>
            <a:fillRect/>
          </a:stretch>
        </p:blipFill>
        <p:spPr bwMode="auto">
          <a:xfrm>
            <a:off x="2590800" y="1219200"/>
            <a:ext cx="1828800" cy="1657475"/>
          </a:xfrm>
          <a:prstGeom prst="rect">
            <a:avLst/>
          </a:prstGeom>
          <a:noFill/>
        </p:spPr>
      </p:pic>
      <p:pic>
        <p:nvPicPr>
          <p:cNvPr id="14" name="Picture 9" descr="33"/>
          <p:cNvPicPr>
            <a:picLocks noChangeAspect="1" noChangeArrowheads="1"/>
          </p:cNvPicPr>
          <p:nvPr/>
        </p:nvPicPr>
        <p:blipFill>
          <a:blip r:embed="rId2"/>
          <a:srcRect r="60345" b="29700"/>
          <a:stretch>
            <a:fillRect/>
          </a:stretch>
        </p:blipFill>
        <p:spPr bwMode="auto">
          <a:xfrm>
            <a:off x="4800600" y="1219200"/>
            <a:ext cx="1828800" cy="1657475"/>
          </a:xfrm>
          <a:prstGeom prst="rect">
            <a:avLst/>
          </a:prstGeom>
          <a:noFill/>
        </p:spPr>
      </p:pic>
      <p:pic>
        <p:nvPicPr>
          <p:cNvPr id="15" name="Picture 9" descr="33"/>
          <p:cNvPicPr>
            <a:picLocks noChangeAspect="1" noChangeArrowheads="1"/>
          </p:cNvPicPr>
          <p:nvPr/>
        </p:nvPicPr>
        <p:blipFill>
          <a:blip r:embed="rId2"/>
          <a:srcRect r="60345" b="29700"/>
          <a:stretch>
            <a:fillRect/>
          </a:stretch>
        </p:blipFill>
        <p:spPr bwMode="auto">
          <a:xfrm>
            <a:off x="6938211" y="1219200"/>
            <a:ext cx="1828800" cy="1657475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flipV="1">
            <a:off x="2197769" y="1371600"/>
            <a:ext cx="393031" cy="838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383777" y="1371600"/>
            <a:ext cx="416823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593577" y="1371600"/>
            <a:ext cx="344634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97769" y="1524000"/>
            <a:ext cx="88231" cy="1524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419600" y="1600200"/>
            <a:ext cx="88231" cy="1524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621733" y="1600200"/>
            <a:ext cx="88231" cy="1524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755132" y="1600200"/>
            <a:ext cx="88231" cy="1524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52455" y="2979280"/>
            <a:ext cx="683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4307215" y="3035257"/>
            <a:ext cx="683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6489918" y="3111145"/>
            <a:ext cx="683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8550838" y="3048000"/>
            <a:ext cx="683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199919" y="902985"/>
            <a:ext cx="683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</a:t>
            </a:r>
            <a:r>
              <a:rPr lang="en-US" sz="1100" baseline="-25000" dirty="0" smtClean="0"/>
              <a:t>0</a:t>
            </a:r>
            <a:endParaRPr lang="en-US" sz="1100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2248971" y="939735"/>
            <a:ext cx="683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</a:t>
            </a:r>
            <a:r>
              <a:rPr lang="en-US" sz="1100" baseline="-25000" dirty="0" smtClean="0"/>
              <a:t>1</a:t>
            </a:r>
            <a:endParaRPr lang="en-US" sz="1100" baseline="-250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394284" y="1164595"/>
            <a:ext cx="196516" cy="337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-25137" y="905444"/>
            <a:ext cx="683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</a:t>
            </a:r>
            <a:r>
              <a:rPr lang="en-US" sz="1100" baseline="-25000" dirty="0" smtClean="0"/>
              <a:t>0</a:t>
            </a:r>
            <a:endParaRPr lang="en-US" sz="1100" baseline="-250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23719" y="1070540"/>
            <a:ext cx="257281" cy="529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8" idx="2"/>
          </p:cNvCxnSpPr>
          <p:nvPr/>
        </p:nvCxnSpPr>
        <p:spPr>
          <a:xfrm>
            <a:off x="316692" y="1167054"/>
            <a:ext cx="88100" cy="235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15725" y="698615"/>
            <a:ext cx="683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</a:t>
            </a:r>
            <a:r>
              <a:rPr lang="en-US" sz="1100" baseline="-25000" dirty="0" smtClean="0"/>
              <a:t>0</a:t>
            </a:r>
            <a:endParaRPr lang="en-US" sz="1100" baseline="-25000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41748" y="939735"/>
            <a:ext cx="116773" cy="310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60329" y="773325"/>
            <a:ext cx="683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</a:t>
            </a:r>
            <a:r>
              <a:rPr lang="en-US" sz="1100" baseline="-25000" dirty="0" smtClean="0"/>
              <a:t>3</a:t>
            </a:r>
            <a:endParaRPr lang="en-US" sz="1100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6284448" y="862641"/>
            <a:ext cx="683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</a:t>
            </a:r>
            <a:r>
              <a:rPr lang="en-US" sz="1100" baseline="-25000" dirty="0" smtClean="0"/>
              <a:t>3</a:t>
            </a:r>
            <a:endParaRPr lang="en-US" sz="1100" baseline="-25000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6702629" y="974989"/>
            <a:ext cx="257281" cy="529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563973" y="1078363"/>
            <a:ext cx="383224" cy="555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030780" y="731836"/>
            <a:ext cx="683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</a:t>
            </a:r>
            <a:r>
              <a:rPr lang="en-US" sz="1100" baseline="-25000" dirty="0"/>
              <a:t>3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7056803" y="972956"/>
            <a:ext cx="116773" cy="310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40843" y="786007"/>
            <a:ext cx="683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</a:t>
            </a:r>
            <a:r>
              <a:rPr lang="en-US" sz="1100" baseline="-25000" dirty="0"/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952074" y="765333"/>
            <a:ext cx="679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</a:t>
            </a:r>
            <a:r>
              <a:rPr lang="en-US" sz="1100" baseline="-25000" dirty="0"/>
              <a:t>2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4534278" y="972745"/>
            <a:ext cx="257281" cy="529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3" idx="2"/>
          </p:cNvCxnSpPr>
          <p:nvPr/>
        </p:nvCxnSpPr>
        <p:spPr>
          <a:xfrm>
            <a:off x="4291783" y="1026943"/>
            <a:ext cx="514019" cy="626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882407" y="671891"/>
            <a:ext cx="683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</a:t>
            </a:r>
            <a:r>
              <a:rPr lang="en-US" sz="1100" baseline="-25000" dirty="0"/>
              <a:t>2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4908430" y="913011"/>
            <a:ext cx="116773" cy="310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890157" y="816703"/>
            <a:ext cx="683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</a:t>
            </a:r>
            <a:r>
              <a:rPr lang="en-US" sz="1100" baseline="-25000" dirty="0"/>
              <a:t>1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2093872" y="1039807"/>
            <a:ext cx="492451" cy="639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575879" y="731836"/>
            <a:ext cx="683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</a:t>
            </a:r>
            <a:r>
              <a:rPr lang="en-US" sz="1100" baseline="-25000" dirty="0"/>
              <a:t>1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2601902" y="972956"/>
            <a:ext cx="116773" cy="310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450630" y="1946265"/>
            <a:ext cx="683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</a:t>
            </a:r>
            <a:r>
              <a:rPr lang="en-US" sz="1100" baseline="-25000" dirty="0" smtClean="0"/>
              <a:t>4</a:t>
            </a:r>
            <a:endParaRPr lang="en-US" sz="1100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762000" y="4114800"/>
            <a:ext cx="76886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The same full adder repeated 4 times in an iterative circuit.</a:t>
            </a:r>
          </a:p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This one is called Ripple Carry Adder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483722"/>
            <a:ext cx="2658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Least significant bits are here</a:t>
            </a:r>
            <a:endParaRPr lang="en-US" sz="1600" dirty="0"/>
          </a:p>
        </p:txBody>
      </p:sp>
      <p:sp>
        <p:nvSpPr>
          <p:cNvPr id="4" name="Down Arrow 3"/>
          <p:cNvSpPr/>
          <p:nvPr/>
        </p:nvSpPr>
        <p:spPr>
          <a:xfrm rot="9420324">
            <a:off x="269496" y="2638810"/>
            <a:ext cx="341829" cy="8240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 rot="12284570">
            <a:off x="7616749" y="2918316"/>
            <a:ext cx="341829" cy="8240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6140938" y="3713101"/>
            <a:ext cx="2658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Most significant bits are here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3323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698" y="24807"/>
            <a:ext cx="9030101" cy="737193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Ripple Carry Adder</a:t>
            </a:r>
          </a:p>
        </p:txBody>
      </p:sp>
      <p:pic>
        <p:nvPicPr>
          <p:cNvPr id="549891" name="Picture 3" descr="34"/>
          <p:cNvPicPr>
            <a:picLocks noChangeAspect="1" noChangeArrowheads="1"/>
          </p:cNvPicPr>
          <p:nvPr/>
        </p:nvPicPr>
        <p:blipFill>
          <a:blip r:embed="rId2"/>
          <a:srcRect l="23260" r="25516" b="25072"/>
          <a:stretch>
            <a:fillRect/>
          </a:stretch>
        </p:blipFill>
        <p:spPr bwMode="auto">
          <a:xfrm>
            <a:off x="3352800" y="908067"/>
            <a:ext cx="3810000" cy="2344738"/>
          </a:xfrm>
          <a:prstGeom prst="rect">
            <a:avLst/>
          </a:prstGeom>
          <a:noFill/>
        </p:spPr>
      </p:pic>
      <p:sp>
        <p:nvSpPr>
          <p:cNvPr id="549892" name="Text Box 4"/>
          <p:cNvSpPr txBox="1">
            <a:spLocks noChangeArrowheads="1"/>
          </p:cNvSpPr>
          <p:nvPr/>
        </p:nvSpPr>
        <p:spPr bwMode="auto">
          <a:xfrm>
            <a:off x="1022983" y="1635117"/>
            <a:ext cx="1692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         A1 A0</a:t>
            </a:r>
          </a:p>
          <a:p>
            <a:r>
              <a:rPr lang="en-US" u="sng" dirty="0"/>
              <a:t>+       B1 B0</a:t>
            </a:r>
          </a:p>
          <a:p>
            <a:r>
              <a:rPr lang="en-US" dirty="0"/>
              <a:t>CO2  S1 S0</a:t>
            </a:r>
          </a:p>
        </p:txBody>
      </p:sp>
      <p:pic>
        <p:nvPicPr>
          <p:cNvPr id="549893" name="Picture 5" descr="35"/>
          <p:cNvPicPr>
            <a:picLocks noChangeAspect="1" noChangeArrowheads="1"/>
          </p:cNvPicPr>
          <p:nvPr/>
        </p:nvPicPr>
        <p:blipFill>
          <a:blip r:embed="rId3"/>
          <a:srcRect r="2202" b="18657"/>
          <a:stretch>
            <a:fillRect/>
          </a:stretch>
        </p:blipFill>
        <p:spPr bwMode="auto">
          <a:xfrm>
            <a:off x="152400" y="4298950"/>
            <a:ext cx="8915400" cy="240665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426-FC37-43A6-AF31-C5045556998D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53200" y="3713717"/>
            <a:ext cx="2658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Least significant bits are here</a:t>
            </a:r>
            <a:endParaRPr lang="en-US" sz="1600" dirty="0"/>
          </a:p>
        </p:txBody>
      </p:sp>
      <p:sp>
        <p:nvSpPr>
          <p:cNvPr id="10" name="Down Arrow 9"/>
          <p:cNvSpPr/>
          <p:nvPr/>
        </p:nvSpPr>
        <p:spPr>
          <a:xfrm rot="3511710">
            <a:off x="7598325" y="3828770"/>
            <a:ext cx="341829" cy="8554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063" y="3394060"/>
            <a:ext cx="2658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Most significant bits are here</a:t>
            </a:r>
            <a:endParaRPr lang="en-US" sz="1600" dirty="0"/>
          </a:p>
        </p:txBody>
      </p:sp>
      <p:sp>
        <p:nvSpPr>
          <p:cNvPr id="12" name="Down Arrow 11"/>
          <p:cNvSpPr/>
          <p:nvPr/>
        </p:nvSpPr>
        <p:spPr>
          <a:xfrm rot="3511710">
            <a:off x="968924" y="3640812"/>
            <a:ext cx="341829" cy="8554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5800" y="908067"/>
            <a:ext cx="8305800" cy="24859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348954" y="1067401"/>
            <a:ext cx="1524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is Ripple Carry Adder for two bits. Adds numbers with two bits each.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555861" y="3654995"/>
            <a:ext cx="410847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Ripple Carry Adder below is for four bits. Adds numbers A and B with four bits each.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9935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Minterms</a:t>
            </a:r>
          </a:p>
        </p:txBody>
      </p:sp>
      <p:pic>
        <p:nvPicPr>
          <p:cNvPr id="175107" name="Picture 3" descr="12"/>
          <p:cNvPicPr>
            <a:picLocks noChangeAspect="1" noChangeArrowheads="1"/>
          </p:cNvPicPr>
          <p:nvPr/>
        </p:nvPicPr>
        <p:blipFill>
          <a:blip r:embed="rId3"/>
          <a:srcRect b="12381"/>
          <a:stretch>
            <a:fillRect/>
          </a:stretch>
        </p:blipFill>
        <p:spPr bwMode="auto">
          <a:xfrm>
            <a:off x="0" y="1066800"/>
            <a:ext cx="9144000" cy="47625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6F7A-511C-4648-B2F5-555E2F5549C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6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6" y="34491"/>
            <a:ext cx="9130364" cy="1143000"/>
          </a:xfrm>
          <a:solidFill>
            <a:srgbClr val="FFFF00"/>
          </a:solidFill>
        </p:spPr>
        <p:txBody>
          <a:bodyPr/>
          <a:lstStyle/>
          <a:p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Subtractor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Design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3115"/>
            <a:ext cx="1905000" cy="4572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en-US" dirty="0" smtClean="0"/>
              <a:t>This can be a problem in final exam.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828800"/>
            <a:ext cx="876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Based on your knowledge of negative numbers in two-complement, design a parallel </a:t>
            </a:r>
            <a:r>
              <a:rPr lang="en-US" dirty="0" err="1" smtClean="0"/>
              <a:t>subtractor</a:t>
            </a:r>
            <a:r>
              <a:rPr lang="en-US" dirty="0" smtClean="0"/>
              <a:t> similar to the parallel adder from last slides.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Combine the design of the above </a:t>
            </a:r>
            <a:r>
              <a:rPr lang="en-US" dirty="0" err="1" smtClean="0"/>
              <a:t>subtractor</a:t>
            </a:r>
            <a:r>
              <a:rPr lang="en-US" dirty="0" smtClean="0"/>
              <a:t> and the parallel adder to a single circuit with control signal X that controls subtraction or addition of two numbers, A and B. If X=0 the circuit should add A and B. If X=1 the circuit should do the subtraction A-B.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Repeat the above problems for sign-magnitude systems.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Repeat the above problems for one’s-complement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9839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"/>
            <a:ext cx="4191000" cy="1381942"/>
          </a:xfrm>
          <a:solidFill>
            <a:srgbClr val="FFFF00"/>
          </a:solidFill>
        </p:spPr>
        <p:txBody>
          <a:bodyPr/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ECOTOPIA 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REVISITED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3930" y="2743200"/>
            <a:ext cx="60358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latin typeface="+mn-lt"/>
              </a:rPr>
              <a:t>In </a:t>
            </a:r>
            <a:r>
              <a:rPr lang="en-US" sz="1800" dirty="0" err="1" smtClean="0">
                <a:latin typeface="+mn-lt"/>
              </a:rPr>
              <a:t>Ecotopia</a:t>
            </a:r>
            <a:r>
              <a:rPr lang="en-US" sz="1800" dirty="0" smtClean="0">
                <a:latin typeface="+mn-lt"/>
              </a:rPr>
              <a:t> it’s generally illegal to use a car pool lane during weekdays if the car doesn’t have at least two occupants.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However, hybrid vehicles can use the lanes any time regardless of the number of occupants</a:t>
            </a:r>
            <a:r>
              <a:rPr lang="en-US" sz="1800" dirty="0" smtClean="0">
                <a:latin typeface="+mn-lt"/>
              </a:rPr>
              <a:t>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latin typeface="+mn-lt"/>
              </a:rPr>
              <a:t>SUVs (even with two or more occupants) are </a:t>
            </a:r>
            <a:r>
              <a:rPr lang="en-US" sz="1800" u="sng" dirty="0" smtClean="0">
                <a:latin typeface="+mn-lt"/>
              </a:rPr>
              <a:t>never</a:t>
            </a:r>
            <a:r>
              <a:rPr lang="en-US" sz="1800" dirty="0" smtClean="0">
                <a:latin typeface="+mn-lt"/>
              </a:rPr>
              <a:t> allowed to use the car pool lanes (unless they are also hybrids).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latin typeface="+mn-lt"/>
              </a:rPr>
              <a:t>Write a Boolean expression in SOP form for F(W, O, S, H) which is 1 if the car is permitted to use the car pool lane today.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latin typeface="+mn-lt"/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</a:t>
            </a:r>
            <a:r>
              <a:rPr lang="en-US" sz="1800" dirty="0" smtClean="0">
                <a:latin typeface="+mn-lt"/>
              </a:rPr>
              <a:t> is 1 if today is a weekday.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</a:t>
            </a:r>
            <a:r>
              <a:rPr lang="en-US" sz="1800" dirty="0" smtClean="0">
                <a:latin typeface="+mn-lt"/>
              </a:rPr>
              <a:t> is 1 if there are two or more occupants, S is 1 if the vehicle is an SUV, H is 1 if the vehicle is a hybrid.</a:t>
            </a:r>
            <a:endParaRPr lang="en-US" sz="1800" dirty="0">
              <a:latin typeface="+mn-lt"/>
            </a:endParaRPr>
          </a:p>
        </p:txBody>
      </p:sp>
      <p:sp>
        <p:nvSpPr>
          <p:cNvPr id="17448" name="Rectangle 40"/>
          <p:cNvSpPr>
            <a:spLocks noChangeArrowheads="1"/>
          </p:cNvSpPr>
          <p:nvPr/>
        </p:nvSpPr>
        <p:spPr bwMode="auto">
          <a:xfrm>
            <a:off x="7636042" y="2353738"/>
            <a:ext cx="2362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W O S H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----------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0 0 0 0  1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0 0 0 1  1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0 0 1 0  0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0 0 1 1  1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0 1 0 0  1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0 1 0 1  1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0 1 1 0  0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0 1 1 1  1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1 0 0 0  0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1 0 0 1  1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1 0 1 0  0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1 0 1 1  1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1 1 0 0  1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1 1 0 1  1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1 1 1 0  0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1 1 1 1  1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Straight Connector 6"/>
          <p:cNvCxnSpPr>
            <a:stCxn id="17448" idx="0"/>
            <a:endCxn id="17448" idx="2"/>
          </p:cNvCxnSpPr>
          <p:nvPr/>
        </p:nvCxnSpPr>
        <p:spPr>
          <a:xfrm>
            <a:off x="8817142" y="2353738"/>
            <a:ext cx="0" cy="45243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864642" y="4614"/>
            <a:ext cx="127935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“1” if car is permitted to use pool today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913660" y="743278"/>
            <a:ext cx="77940" cy="1610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33600" y="2353738"/>
            <a:ext cx="2620717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1600" dirty="0"/>
              <a:t> is 1 if today is a weekday. </a:t>
            </a:r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 flipV="1">
            <a:off x="4754317" y="2487267"/>
            <a:ext cx="3068134" cy="35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53607" y="1630289"/>
            <a:ext cx="316330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1400" dirty="0"/>
              <a:t> is 1 if there are two or more occupants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281289" y="1811468"/>
            <a:ext cx="3795911" cy="630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977372" y="1384990"/>
            <a:ext cx="2061205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200" dirty="0"/>
              <a:t>S is 1 if the vehicle is an SUV,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629400" y="1651686"/>
            <a:ext cx="1752600" cy="817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646582" y="680532"/>
            <a:ext cx="240001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/>
              <a:t>H is 1 if the vehicle is a hybrid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038577" y="959967"/>
            <a:ext cx="1572023" cy="1453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5213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7509" y="1314450"/>
            <a:ext cx="61722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3048"/>
            <a:ext cx="4191000" cy="138194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4800" b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ECOTOPIA </a:t>
            </a:r>
            <a:r>
              <a:rPr lang="en-US" sz="4800" b="1" kern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REVISITED</a:t>
            </a:r>
            <a:endParaRPr lang="en-US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6091262"/>
            <a:ext cx="127935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“1” if car is permitted to use pool today</a:t>
            </a:r>
            <a:endParaRPr lang="en-US" sz="14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08158" y="6480020"/>
            <a:ext cx="1168906" cy="73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06550" y="2403171"/>
            <a:ext cx="2620717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1600" dirty="0"/>
              <a:t> is 1 if today is a weekday.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05200" y="2741725"/>
            <a:ext cx="1" cy="1209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684590" y="2965648"/>
            <a:ext cx="316330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1400" dirty="0"/>
              <a:t> is 1 if there are two or more occupants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692611" y="3287207"/>
            <a:ext cx="270881" cy="676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977372" y="1384990"/>
            <a:ext cx="2061205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200" dirty="0"/>
              <a:t>S is 1 if the vehicle is an SUV,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277064" y="1661989"/>
            <a:ext cx="1251878" cy="1843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553200" y="2255927"/>
            <a:ext cx="240001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/>
              <a:t>H is 1 if the vehicle is a hybrid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572000" y="2546813"/>
            <a:ext cx="2122364" cy="1023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41514" y="3486012"/>
            <a:ext cx="2702485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Car is permitted to use pool if </a:t>
            </a:r>
            <a:r>
              <a:rPr lang="en-US" sz="2000" dirty="0" smtClean="0">
                <a:solidFill>
                  <a:srgbClr val="FF0000"/>
                </a:solidFill>
              </a:rPr>
              <a:t>it is a hybrid </a:t>
            </a:r>
            <a:r>
              <a:rPr lang="en-US" sz="2000" dirty="0" smtClean="0"/>
              <a:t>or </a:t>
            </a:r>
            <a:r>
              <a:rPr lang="en-US" sz="2000" dirty="0" smtClean="0">
                <a:solidFill>
                  <a:srgbClr val="00B0F0"/>
                </a:solidFill>
              </a:rPr>
              <a:t>it is not a hybrid and it is not a weekday </a:t>
            </a:r>
            <a:r>
              <a:rPr lang="en-US" sz="2000" dirty="0" smtClean="0"/>
              <a:t>or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it is not a hybrid and there are more than two occupants</a:t>
            </a:r>
            <a:endParaRPr lang="en-US" sz="2000" dirty="0">
              <a:solidFill>
                <a:srgbClr val="00B05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627268" y="4038600"/>
            <a:ext cx="1687932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181600" y="4419600"/>
            <a:ext cx="1295400" cy="2286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181600" y="5183828"/>
            <a:ext cx="1289634" cy="1501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838200"/>
            <a:ext cx="8534400" cy="5334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 with Multiple Outputs</a:t>
            </a:r>
            <a:b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Term 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318" y="3842"/>
            <a:ext cx="9133681" cy="1228436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 with Multiple Outputs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Term Sharing</a:t>
            </a: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582738"/>
            <a:ext cx="5334000" cy="527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5C7FF-0B9C-462F-ACAD-8169683D639C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981450"/>
            <a:ext cx="327749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953000"/>
            <a:ext cx="23066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143000" y="1905000"/>
            <a:ext cx="990600" cy="1752600"/>
          </a:xfrm>
          <a:prstGeom prst="rect">
            <a:avLst/>
          </a:prstGeom>
          <a:noFill/>
          <a:ln>
            <a:solidFill>
              <a:srgbClr val="0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85800" y="2209800"/>
            <a:ext cx="457200" cy="1588"/>
          </a:xfrm>
          <a:prstGeom prst="straightConnector1">
            <a:avLst/>
          </a:prstGeom>
          <a:ln>
            <a:solidFill>
              <a:srgbClr val="0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0886" y="1752600"/>
            <a:ext cx="4235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</a:p>
          <a:p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</a:p>
          <a:p>
            <a:r>
              <a:rPr lang="en-US" i="1" dirty="0" smtClean="0"/>
              <a:t>x</a:t>
            </a:r>
            <a:r>
              <a:rPr lang="en-US" i="1" baseline="-25000" dirty="0" smtClean="0"/>
              <a:t>3</a:t>
            </a:r>
          </a:p>
          <a:p>
            <a:r>
              <a:rPr lang="en-US" i="1" dirty="0" smtClean="0"/>
              <a:t>x</a:t>
            </a:r>
            <a:r>
              <a:rPr lang="en-US" i="1" baseline="-25000" dirty="0" smtClean="0"/>
              <a:t>4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85800" y="2589212"/>
            <a:ext cx="457200" cy="1588"/>
          </a:xfrm>
          <a:prstGeom prst="straightConnector1">
            <a:avLst/>
          </a:prstGeom>
          <a:ln>
            <a:solidFill>
              <a:srgbClr val="0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85800" y="2970212"/>
            <a:ext cx="457200" cy="1588"/>
          </a:xfrm>
          <a:prstGeom prst="straightConnector1">
            <a:avLst/>
          </a:prstGeom>
          <a:ln>
            <a:solidFill>
              <a:srgbClr val="0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85800" y="3351212"/>
            <a:ext cx="457200" cy="1588"/>
          </a:xfrm>
          <a:prstGeom prst="straightConnector1">
            <a:avLst/>
          </a:prstGeom>
          <a:ln>
            <a:solidFill>
              <a:srgbClr val="0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133600" y="2590800"/>
            <a:ext cx="457200" cy="1588"/>
          </a:xfrm>
          <a:prstGeom prst="straightConnector1">
            <a:avLst/>
          </a:prstGeom>
          <a:ln>
            <a:solidFill>
              <a:srgbClr val="0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42382" y="2133600"/>
            <a:ext cx="372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</a:t>
            </a:r>
            <a:r>
              <a:rPr lang="en-US" i="1" baseline="-25000" dirty="0" smtClean="0"/>
              <a:t>1</a:t>
            </a:r>
          </a:p>
          <a:p>
            <a:r>
              <a:rPr lang="en-US" i="1" dirty="0" smtClean="0"/>
              <a:t>f</a:t>
            </a:r>
            <a:r>
              <a:rPr lang="en-US" i="1" baseline="-25000" dirty="0" smtClean="0"/>
              <a:t>2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133600" y="2970212"/>
            <a:ext cx="457200" cy="1588"/>
          </a:xfrm>
          <a:prstGeom prst="straightConnector1">
            <a:avLst/>
          </a:prstGeom>
          <a:ln>
            <a:solidFill>
              <a:srgbClr val="0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781800" y="6324600"/>
            <a:ext cx="215423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is SOP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6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"/>
            <a:ext cx="9144000" cy="1007234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4000" dirty="0" smtClean="0"/>
              <a:t>Product Term Sharing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1CAF5-2799-477C-81AD-06CD670F26A3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42862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676400"/>
            <a:ext cx="2971800" cy="200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371600" y="1219200"/>
            <a:ext cx="664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May Result in K-Maps Different from Optimizing Separate Functions</a:t>
            </a:r>
            <a:endParaRPr lang="en-US" sz="1800" dirty="0">
              <a:latin typeface="+mn-lt"/>
            </a:endParaRPr>
          </a:p>
        </p:txBody>
      </p:sp>
      <p:pic>
        <p:nvPicPr>
          <p:cNvPr id="13" name="Picture 3" descr="056"/>
          <p:cNvPicPr>
            <a:picLocks noChangeAspect="1" noChangeArrowheads="1"/>
          </p:cNvPicPr>
          <p:nvPr/>
        </p:nvPicPr>
        <p:blipFill>
          <a:blip r:embed="rId4"/>
          <a:srcRect b="32672"/>
          <a:stretch>
            <a:fillRect/>
          </a:stretch>
        </p:blipFill>
        <p:spPr bwMode="auto">
          <a:xfrm>
            <a:off x="152400" y="4048125"/>
            <a:ext cx="8915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BR 2/1/99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3078E13-4B91-4BA3-A1B5-79BB7A1649B1}" type="slidenum">
              <a:rPr lang="en-US" altLang="en-US" sz="1400"/>
              <a:pPr/>
              <a:t>76</a:t>
            </a:fld>
            <a:endParaRPr lang="en-US" altLang="en-US" sz="140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848600" cy="914400"/>
          </a:xfrm>
        </p:spPr>
        <p:txBody>
          <a:bodyPr/>
          <a:lstStyle/>
          <a:p>
            <a:r>
              <a:rPr lang="en-US" altLang="en-US" smtClean="0"/>
              <a:t>Look for Shared Terms</a:t>
            </a:r>
          </a:p>
        </p:txBody>
      </p:sp>
      <p:grpSp>
        <p:nvGrpSpPr>
          <p:cNvPr id="4101" name="Group 3"/>
          <p:cNvGrpSpPr>
            <a:grpSpLocks/>
          </p:cNvGrpSpPr>
          <p:nvPr/>
        </p:nvGrpSpPr>
        <p:grpSpPr bwMode="auto">
          <a:xfrm>
            <a:off x="1143000" y="1981200"/>
            <a:ext cx="1066800" cy="457200"/>
            <a:chOff x="576" y="2352"/>
            <a:chExt cx="672" cy="288"/>
          </a:xfrm>
        </p:grpSpPr>
        <p:sp>
          <p:nvSpPr>
            <p:cNvPr id="4265" name="Rectangle 4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66" name="Line 5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62000" y="1295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AB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600200" y="1524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01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219200" y="1981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752600" y="1981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1143000" y="2438400"/>
            <a:ext cx="1066800" cy="457200"/>
            <a:chOff x="576" y="2352"/>
            <a:chExt cx="672" cy="288"/>
          </a:xfrm>
        </p:grpSpPr>
        <p:sp>
          <p:nvSpPr>
            <p:cNvPr id="4263" name="Rectangle 11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64" name="Line 12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7" name="Text Box 13"/>
          <p:cNvSpPr txBox="1">
            <a:spLocks noChangeArrowheads="1"/>
          </p:cNvSpPr>
          <p:nvPr/>
        </p:nvSpPr>
        <p:spPr bwMode="auto">
          <a:xfrm>
            <a:off x="1219200" y="2438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sp>
        <p:nvSpPr>
          <p:cNvPr id="4108" name="Text Box 14"/>
          <p:cNvSpPr txBox="1">
            <a:spLocks noChangeArrowheads="1"/>
          </p:cNvSpPr>
          <p:nvPr/>
        </p:nvSpPr>
        <p:spPr bwMode="auto">
          <a:xfrm>
            <a:off x="1752600" y="2438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sp>
        <p:nvSpPr>
          <p:cNvPr id="4109" name="Line 15"/>
          <p:cNvSpPr>
            <a:spLocks noChangeShapeType="1"/>
          </p:cNvSpPr>
          <p:nvPr/>
        </p:nvSpPr>
        <p:spPr bwMode="auto">
          <a:xfrm flipH="1" flipV="1">
            <a:off x="762000" y="160020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Text Box 16"/>
          <p:cNvSpPr txBox="1">
            <a:spLocks noChangeArrowheads="1"/>
          </p:cNvSpPr>
          <p:nvPr/>
        </p:nvSpPr>
        <p:spPr bwMode="auto">
          <a:xfrm>
            <a:off x="533400" y="1981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00</a:t>
            </a:r>
          </a:p>
        </p:txBody>
      </p:sp>
      <p:sp>
        <p:nvSpPr>
          <p:cNvPr id="4111" name="Text Box 17"/>
          <p:cNvSpPr txBox="1">
            <a:spLocks noChangeArrowheads="1"/>
          </p:cNvSpPr>
          <p:nvPr/>
        </p:nvSpPr>
        <p:spPr bwMode="auto">
          <a:xfrm>
            <a:off x="457200" y="1676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CD</a:t>
            </a:r>
          </a:p>
        </p:txBody>
      </p:sp>
      <p:sp>
        <p:nvSpPr>
          <p:cNvPr id="4112" name="Text Box 18"/>
          <p:cNvSpPr txBox="1">
            <a:spLocks noChangeArrowheads="1"/>
          </p:cNvSpPr>
          <p:nvPr/>
        </p:nvSpPr>
        <p:spPr bwMode="auto">
          <a:xfrm>
            <a:off x="1066800" y="1524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00</a:t>
            </a:r>
          </a:p>
        </p:txBody>
      </p:sp>
      <p:grpSp>
        <p:nvGrpSpPr>
          <p:cNvPr id="4113" name="Group 19"/>
          <p:cNvGrpSpPr>
            <a:grpSpLocks/>
          </p:cNvGrpSpPr>
          <p:nvPr/>
        </p:nvGrpSpPr>
        <p:grpSpPr bwMode="auto">
          <a:xfrm>
            <a:off x="1143000" y="2895600"/>
            <a:ext cx="1066800" cy="457200"/>
            <a:chOff x="576" y="2352"/>
            <a:chExt cx="672" cy="288"/>
          </a:xfrm>
        </p:grpSpPr>
        <p:sp>
          <p:nvSpPr>
            <p:cNvPr id="4261" name="Rectangle 20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62" name="Line 21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14" name="Text Box 22"/>
          <p:cNvSpPr txBox="1">
            <a:spLocks noChangeArrowheads="1"/>
          </p:cNvSpPr>
          <p:nvPr/>
        </p:nvSpPr>
        <p:spPr bwMode="auto">
          <a:xfrm>
            <a:off x="1219200" y="2895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sp>
        <p:nvSpPr>
          <p:cNvPr id="4115" name="Text Box 23"/>
          <p:cNvSpPr txBox="1">
            <a:spLocks noChangeArrowheads="1"/>
          </p:cNvSpPr>
          <p:nvPr/>
        </p:nvSpPr>
        <p:spPr bwMode="auto">
          <a:xfrm>
            <a:off x="1752600" y="2895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grpSp>
        <p:nvGrpSpPr>
          <p:cNvPr id="4116" name="Group 24"/>
          <p:cNvGrpSpPr>
            <a:grpSpLocks/>
          </p:cNvGrpSpPr>
          <p:nvPr/>
        </p:nvGrpSpPr>
        <p:grpSpPr bwMode="auto">
          <a:xfrm>
            <a:off x="1143000" y="3352800"/>
            <a:ext cx="1066800" cy="457200"/>
            <a:chOff x="576" y="2352"/>
            <a:chExt cx="672" cy="288"/>
          </a:xfrm>
        </p:grpSpPr>
        <p:sp>
          <p:nvSpPr>
            <p:cNvPr id="4259" name="Rectangle 25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60" name="Line 26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17" name="Text Box 27"/>
          <p:cNvSpPr txBox="1">
            <a:spLocks noChangeArrowheads="1"/>
          </p:cNvSpPr>
          <p:nvPr/>
        </p:nvSpPr>
        <p:spPr bwMode="auto">
          <a:xfrm>
            <a:off x="1219200" y="3352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sp>
        <p:nvSpPr>
          <p:cNvPr id="4118" name="Text Box 28"/>
          <p:cNvSpPr txBox="1">
            <a:spLocks noChangeArrowheads="1"/>
          </p:cNvSpPr>
          <p:nvPr/>
        </p:nvSpPr>
        <p:spPr bwMode="auto">
          <a:xfrm>
            <a:off x="1752600" y="3352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sp>
        <p:nvSpPr>
          <p:cNvPr id="4119" name="Text Box 29"/>
          <p:cNvSpPr txBox="1">
            <a:spLocks noChangeArrowheads="1"/>
          </p:cNvSpPr>
          <p:nvPr/>
        </p:nvSpPr>
        <p:spPr bwMode="auto">
          <a:xfrm>
            <a:off x="533400" y="2362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01</a:t>
            </a:r>
          </a:p>
        </p:txBody>
      </p:sp>
      <p:sp>
        <p:nvSpPr>
          <p:cNvPr id="4120" name="Text Box 30"/>
          <p:cNvSpPr txBox="1">
            <a:spLocks noChangeArrowheads="1"/>
          </p:cNvSpPr>
          <p:nvPr/>
        </p:nvSpPr>
        <p:spPr bwMode="auto">
          <a:xfrm>
            <a:off x="533400" y="2819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11</a:t>
            </a:r>
          </a:p>
        </p:txBody>
      </p:sp>
      <p:sp>
        <p:nvSpPr>
          <p:cNvPr id="4121" name="Text Box 31"/>
          <p:cNvSpPr txBox="1">
            <a:spLocks noChangeArrowheads="1"/>
          </p:cNvSpPr>
          <p:nvPr/>
        </p:nvSpPr>
        <p:spPr bwMode="auto">
          <a:xfrm>
            <a:off x="533400" y="3352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10</a:t>
            </a:r>
          </a:p>
        </p:txBody>
      </p:sp>
      <p:grpSp>
        <p:nvGrpSpPr>
          <p:cNvPr id="4122" name="Group 32"/>
          <p:cNvGrpSpPr>
            <a:grpSpLocks/>
          </p:cNvGrpSpPr>
          <p:nvPr/>
        </p:nvGrpSpPr>
        <p:grpSpPr bwMode="auto">
          <a:xfrm>
            <a:off x="2209800" y="1981200"/>
            <a:ext cx="1066800" cy="457200"/>
            <a:chOff x="576" y="2352"/>
            <a:chExt cx="672" cy="288"/>
          </a:xfrm>
        </p:grpSpPr>
        <p:sp>
          <p:nvSpPr>
            <p:cNvPr id="4257" name="Rectangle 33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58" name="Line 34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3" name="Text Box 35"/>
          <p:cNvSpPr txBox="1">
            <a:spLocks noChangeArrowheads="1"/>
          </p:cNvSpPr>
          <p:nvPr/>
        </p:nvSpPr>
        <p:spPr bwMode="auto">
          <a:xfrm>
            <a:off x="2286000" y="1981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1</a:t>
            </a:r>
          </a:p>
        </p:txBody>
      </p:sp>
      <p:sp>
        <p:nvSpPr>
          <p:cNvPr id="4124" name="Text Box 36"/>
          <p:cNvSpPr txBox="1">
            <a:spLocks noChangeArrowheads="1"/>
          </p:cNvSpPr>
          <p:nvPr/>
        </p:nvSpPr>
        <p:spPr bwMode="auto">
          <a:xfrm>
            <a:off x="2819400" y="1981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grpSp>
        <p:nvGrpSpPr>
          <p:cNvPr id="4125" name="Group 37"/>
          <p:cNvGrpSpPr>
            <a:grpSpLocks/>
          </p:cNvGrpSpPr>
          <p:nvPr/>
        </p:nvGrpSpPr>
        <p:grpSpPr bwMode="auto">
          <a:xfrm>
            <a:off x="2209800" y="2438400"/>
            <a:ext cx="1066800" cy="457200"/>
            <a:chOff x="576" y="2352"/>
            <a:chExt cx="672" cy="288"/>
          </a:xfrm>
        </p:grpSpPr>
        <p:sp>
          <p:nvSpPr>
            <p:cNvPr id="4255" name="Rectangle 38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56" name="Line 39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6" name="Text Box 40"/>
          <p:cNvSpPr txBox="1">
            <a:spLocks noChangeArrowheads="1"/>
          </p:cNvSpPr>
          <p:nvPr/>
        </p:nvSpPr>
        <p:spPr bwMode="auto">
          <a:xfrm>
            <a:off x="2286000" y="2438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1</a:t>
            </a:r>
          </a:p>
        </p:txBody>
      </p:sp>
      <p:sp>
        <p:nvSpPr>
          <p:cNvPr id="4127" name="Text Box 41"/>
          <p:cNvSpPr txBox="1">
            <a:spLocks noChangeArrowheads="1"/>
          </p:cNvSpPr>
          <p:nvPr/>
        </p:nvSpPr>
        <p:spPr bwMode="auto">
          <a:xfrm>
            <a:off x="2819400" y="2438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grpSp>
        <p:nvGrpSpPr>
          <p:cNvPr id="4128" name="Group 42"/>
          <p:cNvGrpSpPr>
            <a:grpSpLocks/>
          </p:cNvGrpSpPr>
          <p:nvPr/>
        </p:nvGrpSpPr>
        <p:grpSpPr bwMode="auto">
          <a:xfrm>
            <a:off x="2209800" y="2895600"/>
            <a:ext cx="1066800" cy="457200"/>
            <a:chOff x="576" y="2352"/>
            <a:chExt cx="672" cy="288"/>
          </a:xfrm>
        </p:grpSpPr>
        <p:sp>
          <p:nvSpPr>
            <p:cNvPr id="4253" name="Rectangle 43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54" name="Line 44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9" name="Text Box 45"/>
          <p:cNvSpPr txBox="1">
            <a:spLocks noChangeArrowheads="1"/>
          </p:cNvSpPr>
          <p:nvPr/>
        </p:nvSpPr>
        <p:spPr bwMode="auto">
          <a:xfrm>
            <a:off x="2286000" y="2895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1</a:t>
            </a:r>
          </a:p>
        </p:txBody>
      </p:sp>
      <p:sp>
        <p:nvSpPr>
          <p:cNvPr id="4130" name="Text Box 46"/>
          <p:cNvSpPr txBox="1">
            <a:spLocks noChangeArrowheads="1"/>
          </p:cNvSpPr>
          <p:nvPr/>
        </p:nvSpPr>
        <p:spPr bwMode="auto">
          <a:xfrm>
            <a:off x="2819400" y="2895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1</a:t>
            </a:r>
          </a:p>
        </p:txBody>
      </p:sp>
      <p:grpSp>
        <p:nvGrpSpPr>
          <p:cNvPr id="4131" name="Group 47"/>
          <p:cNvGrpSpPr>
            <a:grpSpLocks/>
          </p:cNvGrpSpPr>
          <p:nvPr/>
        </p:nvGrpSpPr>
        <p:grpSpPr bwMode="auto">
          <a:xfrm>
            <a:off x="2209800" y="3352800"/>
            <a:ext cx="1066800" cy="457200"/>
            <a:chOff x="576" y="2352"/>
            <a:chExt cx="672" cy="288"/>
          </a:xfrm>
        </p:grpSpPr>
        <p:sp>
          <p:nvSpPr>
            <p:cNvPr id="4251" name="Rectangle 48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52" name="Line 49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32" name="Text Box 50"/>
          <p:cNvSpPr txBox="1">
            <a:spLocks noChangeArrowheads="1"/>
          </p:cNvSpPr>
          <p:nvPr/>
        </p:nvSpPr>
        <p:spPr bwMode="auto">
          <a:xfrm>
            <a:off x="2286000" y="3352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1</a:t>
            </a:r>
          </a:p>
        </p:txBody>
      </p:sp>
      <p:sp>
        <p:nvSpPr>
          <p:cNvPr id="4133" name="Text Box 51"/>
          <p:cNvSpPr txBox="1">
            <a:spLocks noChangeArrowheads="1"/>
          </p:cNvSpPr>
          <p:nvPr/>
        </p:nvSpPr>
        <p:spPr bwMode="auto">
          <a:xfrm>
            <a:off x="2819400" y="3352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sp>
        <p:nvSpPr>
          <p:cNvPr id="4134" name="Text Box 52"/>
          <p:cNvSpPr txBox="1">
            <a:spLocks noChangeArrowheads="1"/>
          </p:cNvSpPr>
          <p:nvPr/>
        </p:nvSpPr>
        <p:spPr bwMode="auto">
          <a:xfrm>
            <a:off x="2133600" y="1524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11</a:t>
            </a:r>
          </a:p>
        </p:txBody>
      </p:sp>
      <p:sp>
        <p:nvSpPr>
          <p:cNvPr id="4135" name="Text Box 53"/>
          <p:cNvSpPr txBox="1">
            <a:spLocks noChangeArrowheads="1"/>
          </p:cNvSpPr>
          <p:nvPr/>
        </p:nvSpPr>
        <p:spPr bwMode="auto">
          <a:xfrm>
            <a:off x="2667000" y="1524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10</a:t>
            </a:r>
          </a:p>
        </p:txBody>
      </p:sp>
      <p:sp>
        <p:nvSpPr>
          <p:cNvPr id="4136" name="Oval 54"/>
          <p:cNvSpPr>
            <a:spLocks noChangeArrowheads="1"/>
          </p:cNvSpPr>
          <p:nvPr/>
        </p:nvSpPr>
        <p:spPr bwMode="auto">
          <a:xfrm>
            <a:off x="2209800" y="1905000"/>
            <a:ext cx="457200" cy="1981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37" name="Oval 55"/>
          <p:cNvSpPr>
            <a:spLocks noChangeArrowheads="1"/>
          </p:cNvSpPr>
          <p:nvPr/>
        </p:nvSpPr>
        <p:spPr bwMode="auto">
          <a:xfrm>
            <a:off x="2286000" y="2895600"/>
            <a:ext cx="838200" cy="533400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38" name="Text Box 56"/>
          <p:cNvSpPr txBox="1">
            <a:spLocks noChangeArrowheads="1"/>
          </p:cNvSpPr>
          <p:nvPr/>
        </p:nvSpPr>
        <p:spPr bwMode="auto">
          <a:xfrm>
            <a:off x="533400" y="762000"/>
            <a:ext cx="502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F1 =  </a:t>
            </a:r>
            <a:r>
              <a:rPr lang="en-US" altLang="en-US" b="1">
                <a:sym typeface="Symbol" panose="05050102010706020507" pitchFamily="18" charset="2"/>
              </a:rPr>
              <a:t></a:t>
            </a:r>
            <a:r>
              <a:rPr lang="en-US" altLang="en-US" b="1"/>
              <a:t>m(11,12,13,14,15)</a:t>
            </a:r>
            <a:br>
              <a:rPr lang="en-US" altLang="en-US" b="1"/>
            </a:br>
            <a:r>
              <a:rPr lang="en-US" altLang="en-US" b="1"/>
              <a:t>      =   </a:t>
            </a:r>
            <a:r>
              <a:rPr lang="en-US" altLang="en-US" b="1">
                <a:solidFill>
                  <a:schemeClr val="accent2"/>
                </a:solidFill>
              </a:rPr>
              <a:t>AB</a:t>
            </a:r>
            <a:r>
              <a:rPr lang="en-US" altLang="en-US" b="1"/>
              <a:t> + </a:t>
            </a:r>
            <a:r>
              <a:rPr lang="en-US" altLang="en-US" b="1">
                <a:solidFill>
                  <a:srgbClr val="008000"/>
                </a:solidFill>
              </a:rPr>
              <a:t>ACD</a:t>
            </a:r>
            <a:endParaRPr lang="en-US" altLang="en-US" b="1">
              <a:solidFill>
                <a:srgbClr val="FF3300"/>
              </a:solidFill>
            </a:endParaRPr>
          </a:p>
        </p:txBody>
      </p:sp>
      <p:grpSp>
        <p:nvGrpSpPr>
          <p:cNvPr id="4139" name="Group 57"/>
          <p:cNvGrpSpPr>
            <a:grpSpLocks/>
          </p:cNvGrpSpPr>
          <p:nvPr/>
        </p:nvGrpSpPr>
        <p:grpSpPr bwMode="auto">
          <a:xfrm>
            <a:off x="1295400" y="4495800"/>
            <a:ext cx="1066800" cy="457200"/>
            <a:chOff x="576" y="2352"/>
            <a:chExt cx="672" cy="288"/>
          </a:xfrm>
        </p:grpSpPr>
        <p:sp>
          <p:nvSpPr>
            <p:cNvPr id="4249" name="Rectangle 58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50" name="Line 59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40" name="Text Box 60"/>
          <p:cNvSpPr txBox="1">
            <a:spLocks noChangeArrowheads="1"/>
          </p:cNvSpPr>
          <p:nvPr/>
        </p:nvSpPr>
        <p:spPr bwMode="auto">
          <a:xfrm>
            <a:off x="914400" y="3810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AB</a:t>
            </a:r>
          </a:p>
        </p:txBody>
      </p:sp>
      <p:sp>
        <p:nvSpPr>
          <p:cNvPr id="4141" name="Text Box 61"/>
          <p:cNvSpPr txBox="1">
            <a:spLocks noChangeArrowheads="1"/>
          </p:cNvSpPr>
          <p:nvPr/>
        </p:nvSpPr>
        <p:spPr bwMode="auto">
          <a:xfrm>
            <a:off x="1752600" y="4038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01</a:t>
            </a:r>
          </a:p>
        </p:txBody>
      </p:sp>
      <p:sp>
        <p:nvSpPr>
          <p:cNvPr id="4142" name="Text Box 62"/>
          <p:cNvSpPr txBox="1">
            <a:spLocks noChangeArrowheads="1"/>
          </p:cNvSpPr>
          <p:nvPr/>
        </p:nvSpPr>
        <p:spPr bwMode="auto">
          <a:xfrm>
            <a:off x="1371600" y="4495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sp>
        <p:nvSpPr>
          <p:cNvPr id="4143" name="Text Box 63"/>
          <p:cNvSpPr txBox="1">
            <a:spLocks noChangeArrowheads="1"/>
          </p:cNvSpPr>
          <p:nvPr/>
        </p:nvSpPr>
        <p:spPr bwMode="auto">
          <a:xfrm>
            <a:off x="1905000" y="4495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grpSp>
        <p:nvGrpSpPr>
          <p:cNvPr id="4144" name="Group 64"/>
          <p:cNvGrpSpPr>
            <a:grpSpLocks/>
          </p:cNvGrpSpPr>
          <p:nvPr/>
        </p:nvGrpSpPr>
        <p:grpSpPr bwMode="auto">
          <a:xfrm>
            <a:off x="1295400" y="4953000"/>
            <a:ext cx="1066800" cy="457200"/>
            <a:chOff x="576" y="2352"/>
            <a:chExt cx="672" cy="288"/>
          </a:xfrm>
        </p:grpSpPr>
        <p:sp>
          <p:nvSpPr>
            <p:cNvPr id="4247" name="Rectangle 65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48" name="Line 66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45" name="Text Box 67"/>
          <p:cNvSpPr txBox="1">
            <a:spLocks noChangeArrowheads="1"/>
          </p:cNvSpPr>
          <p:nvPr/>
        </p:nvSpPr>
        <p:spPr bwMode="auto">
          <a:xfrm>
            <a:off x="1371600" y="4953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sp>
        <p:nvSpPr>
          <p:cNvPr id="4146" name="Text Box 68"/>
          <p:cNvSpPr txBox="1">
            <a:spLocks noChangeArrowheads="1"/>
          </p:cNvSpPr>
          <p:nvPr/>
        </p:nvSpPr>
        <p:spPr bwMode="auto">
          <a:xfrm>
            <a:off x="1905000" y="4953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sp>
        <p:nvSpPr>
          <p:cNvPr id="4147" name="Line 69"/>
          <p:cNvSpPr>
            <a:spLocks noChangeShapeType="1"/>
          </p:cNvSpPr>
          <p:nvPr/>
        </p:nvSpPr>
        <p:spPr bwMode="auto">
          <a:xfrm flipH="1" flipV="1">
            <a:off x="914400" y="411480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8" name="Text Box 70"/>
          <p:cNvSpPr txBox="1">
            <a:spLocks noChangeArrowheads="1"/>
          </p:cNvSpPr>
          <p:nvPr/>
        </p:nvSpPr>
        <p:spPr bwMode="auto">
          <a:xfrm>
            <a:off x="685800" y="4495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00</a:t>
            </a:r>
          </a:p>
        </p:txBody>
      </p:sp>
      <p:sp>
        <p:nvSpPr>
          <p:cNvPr id="4149" name="Text Box 71"/>
          <p:cNvSpPr txBox="1">
            <a:spLocks noChangeArrowheads="1"/>
          </p:cNvSpPr>
          <p:nvPr/>
        </p:nvSpPr>
        <p:spPr bwMode="auto">
          <a:xfrm>
            <a:off x="1219200" y="4038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00</a:t>
            </a:r>
          </a:p>
        </p:txBody>
      </p:sp>
      <p:grpSp>
        <p:nvGrpSpPr>
          <p:cNvPr id="4150" name="Group 72"/>
          <p:cNvGrpSpPr>
            <a:grpSpLocks/>
          </p:cNvGrpSpPr>
          <p:nvPr/>
        </p:nvGrpSpPr>
        <p:grpSpPr bwMode="auto">
          <a:xfrm>
            <a:off x="1295400" y="5410200"/>
            <a:ext cx="1066800" cy="457200"/>
            <a:chOff x="576" y="2352"/>
            <a:chExt cx="672" cy="288"/>
          </a:xfrm>
        </p:grpSpPr>
        <p:sp>
          <p:nvSpPr>
            <p:cNvPr id="4245" name="Rectangle 73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46" name="Line 74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51" name="Text Box 75"/>
          <p:cNvSpPr txBox="1">
            <a:spLocks noChangeArrowheads="1"/>
          </p:cNvSpPr>
          <p:nvPr/>
        </p:nvSpPr>
        <p:spPr bwMode="auto">
          <a:xfrm>
            <a:off x="1371600" y="5410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1</a:t>
            </a:r>
          </a:p>
        </p:txBody>
      </p:sp>
      <p:sp>
        <p:nvSpPr>
          <p:cNvPr id="4152" name="Text Box 76"/>
          <p:cNvSpPr txBox="1">
            <a:spLocks noChangeArrowheads="1"/>
          </p:cNvSpPr>
          <p:nvPr/>
        </p:nvSpPr>
        <p:spPr bwMode="auto">
          <a:xfrm>
            <a:off x="1905000" y="5410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1</a:t>
            </a:r>
          </a:p>
        </p:txBody>
      </p:sp>
      <p:grpSp>
        <p:nvGrpSpPr>
          <p:cNvPr id="4153" name="Group 77"/>
          <p:cNvGrpSpPr>
            <a:grpSpLocks/>
          </p:cNvGrpSpPr>
          <p:nvPr/>
        </p:nvGrpSpPr>
        <p:grpSpPr bwMode="auto">
          <a:xfrm>
            <a:off x="1295400" y="5867400"/>
            <a:ext cx="1066800" cy="457200"/>
            <a:chOff x="576" y="2352"/>
            <a:chExt cx="672" cy="288"/>
          </a:xfrm>
        </p:grpSpPr>
        <p:sp>
          <p:nvSpPr>
            <p:cNvPr id="4243" name="Rectangle 78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44" name="Line 79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54" name="Text Box 80"/>
          <p:cNvSpPr txBox="1">
            <a:spLocks noChangeArrowheads="1"/>
          </p:cNvSpPr>
          <p:nvPr/>
        </p:nvSpPr>
        <p:spPr bwMode="auto">
          <a:xfrm>
            <a:off x="1371600" y="5867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sp>
        <p:nvSpPr>
          <p:cNvPr id="4155" name="Text Box 81"/>
          <p:cNvSpPr txBox="1">
            <a:spLocks noChangeArrowheads="1"/>
          </p:cNvSpPr>
          <p:nvPr/>
        </p:nvSpPr>
        <p:spPr bwMode="auto">
          <a:xfrm>
            <a:off x="1905000" y="5867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sp>
        <p:nvSpPr>
          <p:cNvPr id="4156" name="Text Box 82"/>
          <p:cNvSpPr txBox="1">
            <a:spLocks noChangeArrowheads="1"/>
          </p:cNvSpPr>
          <p:nvPr/>
        </p:nvSpPr>
        <p:spPr bwMode="auto">
          <a:xfrm>
            <a:off x="685800" y="4876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01</a:t>
            </a:r>
          </a:p>
        </p:txBody>
      </p:sp>
      <p:sp>
        <p:nvSpPr>
          <p:cNvPr id="4157" name="Text Box 83"/>
          <p:cNvSpPr txBox="1">
            <a:spLocks noChangeArrowheads="1"/>
          </p:cNvSpPr>
          <p:nvPr/>
        </p:nvSpPr>
        <p:spPr bwMode="auto">
          <a:xfrm>
            <a:off x="685800" y="5334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11</a:t>
            </a:r>
          </a:p>
        </p:txBody>
      </p:sp>
      <p:sp>
        <p:nvSpPr>
          <p:cNvPr id="4158" name="Text Box 84"/>
          <p:cNvSpPr txBox="1">
            <a:spLocks noChangeArrowheads="1"/>
          </p:cNvSpPr>
          <p:nvPr/>
        </p:nvSpPr>
        <p:spPr bwMode="auto">
          <a:xfrm>
            <a:off x="685800" y="5867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10</a:t>
            </a:r>
          </a:p>
        </p:txBody>
      </p:sp>
      <p:grpSp>
        <p:nvGrpSpPr>
          <p:cNvPr id="4159" name="Group 85"/>
          <p:cNvGrpSpPr>
            <a:grpSpLocks/>
          </p:cNvGrpSpPr>
          <p:nvPr/>
        </p:nvGrpSpPr>
        <p:grpSpPr bwMode="auto">
          <a:xfrm>
            <a:off x="2362200" y="4495800"/>
            <a:ext cx="1066800" cy="457200"/>
            <a:chOff x="576" y="2352"/>
            <a:chExt cx="672" cy="288"/>
          </a:xfrm>
        </p:grpSpPr>
        <p:sp>
          <p:nvSpPr>
            <p:cNvPr id="4241" name="Rectangle 86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42" name="Line 87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60" name="Text Box 88"/>
          <p:cNvSpPr txBox="1">
            <a:spLocks noChangeArrowheads="1"/>
          </p:cNvSpPr>
          <p:nvPr/>
        </p:nvSpPr>
        <p:spPr bwMode="auto">
          <a:xfrm>
            <a:off x="2438400" y="4495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1</a:t>
            </a:r>
          </a:p>
        </p:txBody>
      </p:sp>
      <p:sp>
        <p:nvSpPr>
          <p:cNvPr id="4161" name="Text Box 89"/>
          <p:cNvSpPr txBox="1">
            <a:spLocks noChangeArrowheads="1"/>
          </p:cNvSpPr>
          <p:nvPr/>
        </p:nvSpPr>
        <p:spPr bwMode="auto">
          <a:xfrm>
            <a:off x="2971800" y="4495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grpSp>
        <p:nvGrpSpPr>
          <p:cNvPr id="4162" name="Group 90"/>
          <p:cNvGrpSpPr>
            <a:grpSpLocks/>
          </p:cNvGrpSpPr>
          <p:nvPr/>
        </p:nvGrpSpPr>
        <p:grpSpPr bwMode="auto">
          <a:xfrm>
            <a:off x="2362200" y="4953000"/>
            <a:ext cx="1066800" cy="457200"/>
            <a:chOff x="576" y="2352"/>
            <a:chExt cx="672" cy="288"/>
          </a:xfrm>
        </p:grpSpPr>
        <p:sp>
          <p:nvSpPr>
            <p:cNvPr id="4239" name="Rectangle 91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40" name="Line 92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63" name="Text Box 93"/>
          <p:cNvSpPr txBox="1">
            <a:spLocks noChangeArrowheads="1"/>
          </p:cNvSpPr>
          <p:nvPr/>
        </p:nvSpPr>
        <p:spPr bwMode="auto">
          <a:xfrm>
            <a:off x="2438400" y="4953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1</a:t>
            </a:r>
          </a:p>
        </p:txBody>
      </p:sp>
      <p:sp>
        <p:nvSpPr>
          <p:cNvPr id="4164" name="Text Box 94"/>
          <p:cNvSpPr txBox="1">
            <a:spLocks noChangeArrowheads="1"/>
          </p:cNvSpPr>
          <p:nvPr/>
        </p:nvSpPr>
        <p:spPr bwMode="auto">
          <a:xfrm>
            <a:off x="2971800" y="4953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grpSp>
        <p:nvGrpSpPr>
          <p:cNvPr id="4165" name="Group 95"/>
          <p:cNvGrpSpPr>
            <a:grpSpLocks/>
          </p:cNvGrpSpPr>
          <p:nvPr/>
        </p:nvGrpSpPr>
        <p:grpSpPr bwMode="auto">
          <a:xfrm>
            <a:off x="2362200" y="5410200"/>
            <a:ext cx="1066800" cy="457200"/>
            <a:chOff x="576" y="2352"/>
            <a:chExt cx="672" cy="288"/>
          </a:xfrm>
        </p:grpSpPr>
        <p:sp>
          <p:nvSpPr>
            <p:cNvPr id="4237" name="Rectangle 96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8" name="Line 97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66" name="Text Box 98"/>
          <p:cNvSpPr txBox="1">
            <a:spLocks noChangeArrowheads="1"/>
          </p:cNvSpPr>
          <p:nvPr/>
        </p:nvSpPr>
        <p:spPr bwMode="auto">
          <a:xfrm>
            <a:off x="2438400" y="5410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1</a:t>
            </a:r>
          </a:p>
        </p:txBody>
      </p:sp>
      <p:sp>
        <p:nvSpPr>
          <p:cNvPr id="4167" name="Text Box 99"/>
          <p:cNvSpPr txBox="1">
            <a:spLocks noChangeArrowheads="1"/>
          </p:cNvSpPr>
          <p:nvPr/>
        </p:nvSpPr>
        <p:spPr bwMode="auto">
          <a:xfrm>
            <a:off x="2971800" y="5410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1</a:t>
            </a:r>
          </a:p>
        </p:txBody>
      </p:sp>
      <p:grpSp>
        <p:nvGrpSpPr>
          <p:cNvPr id="4168" name="Group 100"/>
          <p:cNvGrpSpPr>
            <a:grpSpLocks/>
          </p:cNvGrpSpPr>
          <p:nvPr/>
        </p:nvGrpSpPr>
        <p:grpSpPr bwMode="auto">
          <a:xfrm>
            <a:off x="2362200" y="5867400"/>
            <a:ext cx="1066800" cy="457200"/>
            <a:chOff x="576" y="2352"/>
            <a:chExt cx="672" cy="288"/>
          </a:xfrm>
        </p:grpSpPr>
        <p:sp>
          <p:nvSpPr>
            <p:cNvPr id="4235" name="Rectangle 101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6" name="Line 102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69" name="Text Box 103"/>
          <p:cNvSpPr txBox="1">
            <a:spLocks noChangeArrowheads="1"/>
          </p:cNvSpPr>
          <p:nvPr/>
        </p:nvSpPr>
        <p:spPr bwMode="auto">
          <a:xfrm>
            <a:off x="2438400" y="5867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sp>
        <p:nvSpPr>
          <p:cNvPr id="4170" name="Text Box 104"/>
          <p:cNvSpPr txBox="1">
            <a:spLocks noChangeArrowheads="1"/>
          </p:cNvSpPr>
          <p:nvPr/>
        </p:nvSpPr>
        <p:spPr bwMode="auto">
          <a:xfrm>
            <a:off x="2971800" y="5867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sp>
        <p:nvSpPr>
          <p:cNvPr id="4171" name="Text Box 105"/>
          <p:cNvSpPr txBox="1">
            <a:spLocks noChangeArrowheads="1"/>
          </p:cNvSpPr>
          <p:nvPr/>
        </p:nvSpPr>
        <p:spPr bwMode="auto">
          <a:xfrm>
            <a:off x="2286000" y="4038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11</a:t>
            </a:r>
          </a:p>
        </p:txBody>
      </p:sp>
      <p:sp>
        <p:nvSpPr>
          <p:cNvPr id="4172" name="Text Box 106"/>
          <p:cNvSpPr txBox="1">
            <a:spLocks noChangeArrowheads="1"/>
          </p:cNvSpPr>
          <p:nvPr/>
        </p:nvSpPr>
        <p:spPr bwMode="auto">
          <a:xfrm>
            <a:off x="2819400" y="4038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10</a:t>
            </a:r>
          </a:p>
        </p:txBody>
      </p:sp>
      <p:sp>
        <p:nvSpPr>
          <p:cNvPr id="4173" name="Oval 107"/>
          <p:cNvSpPr>
            <a:spLocks noChangeArrowheads="1"/>
          </p:cNvSpPr>
          <p:nvPr/>
        </p:nvSpPr>
        <p:spPr bwMode="auto">
          <a:xfrm>
            <a:off x="2362200" y="4419600"/>
            <a:ext cx="457200" cy="9906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74" name="Oval 108"/>
          <p:cNvSpPr>
            <a:spLocks noChangeArrowheads="1"/>
          </p:cNvSpPr>
          <p:nvPr/>
        </p:nvSpPr>
        <p:spPr bwMode="auto">
          <a:xfrm>
            <a:off x="1371600" y="5410200"/>
            <a:ext cx="990600" cy="5334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75" name="Text Box 109"/>
          <p:cNvSpPr txBox="1">
            <a:spLocks noChangeArrowheads="1"/>
          </p:cNvSpPr>
          <p:nvPr/>
        </p:nvSpPr>
        <p:spPr bwMode="auto">
          <a:xfrm>
            <a:off x="3657600" y="5334000"/>
            <a:ext cx="502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F2=  </a:t>
            </a:r>
            <a:r>
              <a:rPr lang="en-US" altLang="en-US" b="1">
                <a:sym typeface="Symbol" panose="05050102010706020507" pitchFamily="18" charset="2"/>
              </a:rPr>
              <a:t></a:t>
            </a:r>
            <a:r>
              <a:rPr lang="en-US" altLang="en-US" b="1"/>
              <a:t>m(3,7,11,12,13,15)</a:t>
            </a:r>
            <a:br>
              <a:rPr lang="en-US" altLang="en-US" b="1"/>
            </a:br>
            <a:r>
              <a:rPr lang="en-US" altLang="en-US" b="1"/>
              <a:t>    =    </a:t>
            </a:r>
            <a:r>
              <a:rPr lang="en-US" altLang="en-US" b="1">
                <a:solidFill>
                  <a:schemeClr val="accent2"/>
                </a:solidFill>
              </a:rPr>
              <a:t>A’CD </a:t>
            </a:r>
            <a:r>
              <a:rPr lang="en-US" altLang="en-US" b="1"/>
              <a:t>+ </a:t>
            </a:r>
            <a:r>
              <a:rPr lang="en-US" altLang="en-US" b="1">
                <a:solidFill>
                  <a:srgbClr val="FF3300"/>
                </a:solidFill>
              </a:rPr>
              <a:t>ABC’</a:t>
            </a:r>
            <a:r>
              <a:rPr lang="en-US" altLang="en-US" b="1"/>
              <a:t> + </a:t>
            </a:r>
            <a:r>
              <a:rPr lang="en-US" altLang="en-US" b="1">
                <a:solidFill>
                  <a:srgbClr val="008000"/>
                </a:solidFill>
              </a:rPr>
              <a:t>ACD</a:t>
            </a:r>
          </a:p>
        </p:txBody>
      </p:sp>
      <p:grpSp>
        <p:nvGrpSpPr>
          <p:cNvPr id="4176" name="Group 110"/>
          <p:cNvGrpSpPr>
            <a:grpSpLocks/>
          </p:cNvGrpSpPr>
          <p:nvPr/>
        </p:nvGrpSpPr>
        <p:grpSpPr bwMode="auto">
          <a:xfrm>
            <a:off x="5715000" y="1524000"/>
            <a:ext cx="1066800" cy="457200"/>
            <a:chOff x="576" y="2352"/>
            <a:chExt cx="672" cy="288"/>
          </a:xfrm>
        </p:grpSpPr>
        <p:sp>
          <p:nvSpPr>
            <p:cNvPr id="4233" name="Rectangle 111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4" name="Line 112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77" name="Text Box 113"/>
          <p:cNvSpPr txBox="1">
            <a:spLocks noChangeArrowheads="1"/>
          </p:cNvSpPr>
          <p:nvPr/>
        </p:nvSpPr>
        <p:spPr bwMode="auto">
          <a:xfrm>
            <a:off x="5334000" y="838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AB</a:t>
            </a:r>
          </a:p>
        </p:txBody>
      </p:sp>
      <p:sp>
        <p:nvSpPr>
          <p:cNvPr id="4178" name="Text Box 114"/>
          <p:cNvSpPr txBox="1">
            <a:spLocks noChangeArrowheads="1"/>
          </p:cNvSpPr>
          <p:nvPr/>
        </p:nvSpPr>
        <p:spPr bwMode="auto">
          <a:xfrm>
            <a:off x="6172200" y="1066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01</a:t>
            </a:r>
          </a:p>
        </p:txBody>
      </p:sp>
      <p:sp>
        <p:nvSpPr>
          <p:cNvPr id="4179" name="Text Box 115"/>
          <p:cNvSpPr txBox="1">
            <a:spLocks noChangeArrowheads="1"/>
          </p:cNvSpPr>
          <p:nvPr/>
        </p:nvSpPr>
        <p:spPr bwMode="auto">
          <a:xfrm>
            <a:off x="5791200" y="1524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sp>
        <p:nvSpPr>
          <p:cNvPr id="4180" name="Text Box 116"/>
          <p:cNvSpPr txBox="1">
            <a:spLocks noChangeArrowheads="1"/>
          </p:cNvSpPr>
          <p:nvPr/>
        </p:nvSpPr>
        <p:spPr bwMode="auto">
          <a:xfrm>
            <a:off x="6324600" y="1524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grpSp>
        <p:nvGrpSpPr>
          <p:cNvPr id="4181" name="Group 117"/>
          <p:cNvGrpSpPr>
            <a:grpSpLocks/>
          </p:cNvGrpSpPr>
          <p:nvPr/>
        </p:nvGrpSpPr>
        <p:grpSpPr bwMode="auto">
          <a:xfrm>
            <a:off x="5715000" y="1981200"/>
            <a:ext cx="1066800" cy="457200"/>
            <a:chOff x="576" y="2352"/>
            <a:chExt cx="672" cy="288"/>
          </a:xfrm>
        </p:grpSpPr>
        <p:sp>
          <p:nvSpPr>
            <p:cNvPr id="4231" name="Rectangle 118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2" name="Line 119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82" name="Text Box 120"/>
          <p:cNvSpPr txBox="1">
            <a:spLocks noChangeArrowheads="1"/>
          </p:cNvSpPr>
          <p:nvPr/>
        </p:nvSpPr>
        <p:spPr bwMode="auto">
          <a:xfrm>
            <a:off x="5791200" y="1981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sp>
        <p:nvSpPr>
          <p:cNvPr id="4183" name="Text Box 121"/>
          <p:cNvSpPr txBox="1">
            <a:spLocks noChangeArrowheads="1"/>
          </p:cNvSpPr>
          <p:nvPr/>
        </p:nvSpPr>
        <p:spPr bwMode="auto">
          <a:xfrm>
            <a:off x="6324600" y="1981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sp>
        <p:nvSpPr>
          <p:cNvPr id="4184" name="Line 122"/>
          <p:cNvSpPr>
            <a:spLocks noChangeShapeType="1"/>
          </p:cNvSpPr>
          <p:nvPr/>
        </p:nvSpPr>
        <p:spPr bwMode="auto">
          <a:xfrm flipH="1" flipV="1">
            <a:off x="5334000" y="114300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5" name="Text Box 123"/>
          <p:cNvSpPr txBox="1">
            <a:spLocks noChangeArrowheads="1"/>
          </p:cNvSpPr>
          <p:nvPr/>
        </p:nvSpPr>
        <p:spPr bwMode="auto">
          <a:xfrm>
            <a:off x="5105400" y="1524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00</a:t>
            </a:r>
          </a:p>
        </p:txBody>
      </p:sp>
      <p:sp>
        <p:nvSpPr>
          <p:cNvPr id="4186" name="Text Box 124"/>
          <p:cNvSpPr txBox="1">
            <a:spLocks noChangeArrowheads="1"/>
          </p:cNvSpPr>
          <p:nvPr/>
        </p:nvSpPr>
        <p:spPr bwMode="auto">
          <a:xfrm>
            <a:off x="5029200" y="1219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CD</a:t>
            </a:r>
          </a:p>
        </p:txBody>
      </p:sp>
      <p:sp>
        <p:nvSpPr>
          <p:cNvPr id="4187" name="Text Box 125"/>
          <p:cNvSpPr txBox="1">
            <a:spLocks noChangeArrowheads="1"/>
          </p:cNvSpPr>
          <p:nvPr/>
        </p:nvSpPr>
        <p:spPr bwMode="auto">
          <a:xfrm>
            <a:off x="5638800" y="1066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00</a:t>
            </a:r>
          </a:p>
        </p:txBody>
      </p:sp>
      <p:grpSp>
        <p:nvGrpSpPr>
          <p:cNvPr id="4188" name="Group 126"/>
          <p:cNvGrpSpPr>
            <a:grpSpLocks/>
          </p:cNvGrpSpPr>
          <p:nvPr/>
        </p:nvGrpSpPr>
        <p:grpSpPr bwMode="auto">
          <a:xfrm>
            <a:off x="5715000" y="2438400"/>
            <a:ext cx="1066800" cy="457200"/>
            <a:chOff x="576" y="2352"/>
            <a:chExt cx="672" cy="288"/>
          </a:xfrm>
        </p:grpSpPr>
        <p:sp>
          <p:nvSpPr>
            <p:cNvPr id="4229" name="Rectangle 127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0" name="Line 128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89" name="Text Box 129"/>
          <p:cNvSpPr txBox="1">
            <a:spLocks noChangeArrowheads="1"/>
          </p:cNvSpPr>
          <p:nvPr/>
        </p:nvSpPr>
        <p:spPr bwMode="auto">
          <a:xfrm>
            <a:off x="5791200" y="2438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1</a:t>
            </a:r>
          </a:p>
        </p:txBody>
      </p:sp>
      <p:sp>
        <p:nvSpPr>
          <p:cNvPr id="4190" name="Text Box 130"/>
          <p:cNvSpPr txBox="1">
            <a:spLocks noChangeArrowheads="1"/>
          </p:cNvSpPr>
          <p:nvPr/>
        </p:nvSpPr>
        <p:spPr bwMode="auto">
          <a:xfrm>
            <a:off x="6324600" y="2438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1</a:t>
            </a:r>
          </a:p>
        </p:txBody>
      </p:sp>
      <p:grpSp>
        <p:nvGrpSpPr>
          <p:cNvPr id="4191" name="Group 131"/>
          <p:cNvGrpSpPr>
            <a:grpSpLocks/>
          </p:cNvGrpSpPr>
          <p:nvPr/>
        </p:nvGrpSpPr>
        <p:grpSpPr bwMode="auto">
          <a:xfrm>
            <a:off x="5715000" y="2895600"/>
            <a:ext cx="1066800" cy="457200"/>
            <a:chOff x="576" y="2352"/>
            <a:chExt cx="672" cy="288"/>
          </a:xfrm>
        </p:grpSpPr>
        <p:sp>
          <p:nvSpPr>
            <p:cNvPr id="4227" name="Rectangle 132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28" name="Line 133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2" name="Text Box 134"/>
          <p:cNvSpPr txBox="1">
            <a:spLocks noChangeArrowheads="1"/>
          </p:cNvSpPr>
          <p:nvPr/>
        </p:nvSpPr>
        <p:spPr bwMode="auto">
          <a:xfrm>
            <a:off x="5791200" y="2895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sp>
        <p:nvSpPr>
          <p:cNvPr id="4193" name="Text Box 135"/>
          <p:cNvSpPr txBox="1">
            <a:spLocks noChangeArrowheads="1"/>
          </p:cNvSpPr>
          <p:nvPr/>
        </p:nvSpPr>
        <p:spPr bwMode="auto">
          <a:xfrm>
            <a:off x="6324600" y="2895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sp>
        <p:nvSpPr>
          <p:cNvPr id="4194" name="Text Box 136"/>
          <p:cNvSpPr txBox="1">
            <a:spLocks noChangeArrowheads="1"/>
          </p:cNvSpPr>
          <p:nvPr/>
        </p:nvSpPr>
        <p:spPr bwMode="auto">
          <a:xfrm>
            <a:off x="5105400" y="190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01</a:t>
            </a:r>
          </a:p>
        </p:txBody>
      </p:sp>
      <p:sp>
        <p:nvSpPr>
          <p:cNvPr id="4195" name="Text Box 137"/>
          <p:cNvSpPr txBox="1">
            <a:spLocks noChangeArrowheads="1"/>
          </p:cNvSpPr>
          <p:nvPr/>
        </p:nvSpPr>
        <p:spPr bwMode="auto">
          <a:xfrm>
            <a:off x="5105400" y="2362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11</a:t>
            </a:r>
          </a:p>
        </p:txBody>
      </p:sp>
      <p:sp>
        <p:nvSpPr>
          <p:cNvPr id="4196" name="Text Box 138"/>
          <p:cNvSpPr txBox="1">
            <a:spLocks noChangeArrowheads="1"/>
          </p:cNvSpPr>
          <p:nvPr/>
        </p:nvSpPr>
        <p:spPr bwMode="auto">
          <a:xfrm>
            <a:off x="5105400" y="2895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10</a:t>
            </a:r>
          </a:p>
        </p:txBody>
      </p:sp>
      <p:grpSp>
        <p:nvGrpSpPr>
          <p:cNvPr id="4197" name="Group 139"/>
          <p:cNvGrpSpPr>
            <a:grpSpLocks/>
          </p:cNvGrpSpPr>
          <p:nvPr/>
        </p:nvGrpSpPr>
        <p:grpSpPr bwMode="auto">
          <a:xfrm>
            <a:off x="6781800" y="1524000"/>
            <a:ext cx="1066800" cy="457200"/>
            <a:chOff x="576" y="2352"/>
            <a:chExt cx="672" cy="288"/>
          </a:xfrm>
        </p:grpSpPr>
        <p:sp>
          <p:nvSpPr>
            <p:cNvPr id="4225" name="Rectangle 140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26" name="Line 141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8" name="Text Box 142"/>
          <p:cNvSpPr txBox="1">
            <a:spLocks noChangeArrowheads="1"/>
          </p:cNvSpPr>
          <p:nvPr/>
        </p:nvSpPr>
        <p:spPr bwMode="auto">
          <a:xfrm>
            <a:off x="6858000" y="1524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1</a:t>
            </a:r>
          </a:p>
        </p:txBody>
      </p:sp>
      <p:sp>
        <p:nvSpPr>
          <p:cNvPr id="4199" name="Text Box 143"/>
          <p:cNvSpPr txBox="1">
            <a:spLocks noChangeArrowheads="1"/>
          </p:cNvSpPr>
          <p:nvPr/>
        </p:nvSpPr>
        <p:spPr bwMode="auto">
          <a:xfrm>
            <a:off x="7391400" y="1524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grpSp>
        <p:nvGrpSpPr>
          <p:cNvPr id="4200" name="Group 144"/>
          <p:cNvGrpSpPr>
            <a:grpSpLocks/>
          </p:cNvGrpSpPr>
          <p:nvPr/>
        </p:nvGrpSpPr>
        <p:grpSpPr bwMode="auto">
          <a:xfrm>
            <a:off x="6781800" y="1981200"/>
            <a:ext cx="1066800" cy="457200"/>
            <a:chOff x="576" y="2352"/>
            <a:chExt cx="672" cy="288"/>
          </a:xfrm>
        </p:grpSpPr>
        <p:sp>
          <p:nvSpPr>
            <p:cNvPr id="4223" name="Rectangle 145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24" name="Line 146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1" name="Text Box 147"/>
          <p:cNvSpPr txBox="1">
            <a:spLocks noChangeArrowheads="1"/>
          </p:cNvSpPr>
          <p:nvPr/>
        </p:nvSpPr>
        <p:spPr bwMode="auto">
          <a:xfrm>
            <a:off x="6858000" y="1981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1</a:t>
            </a:r>
          </a:p>
        </p:txBody>
      </p:sp>
      <p:sp>
        <p:nvSpPr>
          <p:cNvPr id="4202" name="Text Box 148"/>
          <p:cNvSpPr txBox="1">
            <a:spLocks noChangeArrowheads="1"/>
          </p:cNvSpPr>
          <p:nvPr/>
        </p:nvSpPr>
        <p:spPr bwMode="auto">
          <a:xfrm>
            <a:off x="7391400" y="1981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grpSp>
        <p:nvGrpSpPr>
          <p:cNvPr id="4203" name="Group 149"/>
          <p:cNvGrpSpPr>
            <a:grpSpLocks/>
          </p:cNvGrpSpPr>
          <p:nvPr/>
        </p:nvGrpSpPr>
        <p:grpSpPr bwMode="auto">
          <a:xfrm>
            <a:off x="6781800" y="2438400"/>
            <a:ext cx="1066800" cy="457200"/>
            <a:chOff x="576" y="2352"/>
            <a:chExt cx="672" cy="288"/>
          </a:xfrm>
        </p:grpSpPr>
        <p:sp>
          <p:nvSpPr>
            <p:cNvPr id="4221" name="Rectangle 150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22" name="Line 151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4" name="Text Box 152"/>
          <p:cNvSpPr txBox="1">
            <a:spLocks noChangeArrowheads="1"/>
          </p:cNvSpPr>
          <p:nvPr/>
        </p:nvSpPr>
        <p:spPr bwMode="auto">
          <a:xfrm>
            <a:off x="6858000" y="2438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1</a:t>
            </a:r>
          </a:p>
        </p:txBody>
      </p:sp>
      <p:sp>
        <p:nvSpPr>
          <p:cNvPr id="4205" name="Text Box 153"/>
          <p:cNvSpPr txBox="1">
            <a:spLocks noChangeArrowheads="1"/>
          </p:cNvSpPr>
          <p:nvPr/>
        </p:nvSpPr>
        <p:spPr bwMode="auto">
          <a:xfrm>
            <a:off x="7391400" y="2438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grpSp>
        <p:nvGrpSpPr>
          <p:cNvPr id="4206" name="Group 154"/>
          <p:cNvGrpSpPr>
            <a:grpSpLocks/>
          </p:cNvGrpSpPr>
          <p:nvPr/>
        </p:nvGrpSpPr>
        <p:grpSpPr bwMode="auto">
          <a:xfrm>
            <a:off x="6781800" y="2895600"/>
            <a:ext cx="1066800" cy="457200"/>
            <a:chOff x="576" y="2352"/>
            <a:chExt cx="672" cy="288"/>
          </a:xfrm>
        </p:grpSpPr>
        <p:sp>
          <p:nvSpPr>
            <p:cNvPr id="4219" name="Rectangle 155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20" name="Line 156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7" name="Text Box 157"/>
          <p:cNvSpPr txBox="1">
            <a:spLocks noChangeArrowheads="1"/>
          </p:cNvSpPr>
          <p:nvPr/>
        </p:nvSpPr>
        <p:spPr bwMode="auto">
          <a:xfrm>
            <a:off x="6858000" y="2895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1</a:t>
            </a:r>
          </a:p>
        </p:txBody>
      </p:sp>
      <p:sp>
        <p:nvSpPr>
          <p:cNvPr id="4208" name="Text Box 158"/>
          <p:cNvSpPr txBox="1">
            <a:spLocks noChangeArrowheads="1"/>
          </p:cNvSpPr>
          <p:nvPr/>
        </p:nvSpPr>
        <p:spPr bwMode="auto">
          <a:xfrm>
            <a:off x="7391400" y="2895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sp>
        <p:nvSpPr>
          <p:cNvPr id="4209" name="Text Box 159"/>
          <p:cNvSpPr txBox="1">
            <a:spLocks noChangeArrowheads="1"/>
          </p:cNvSpPr>
          <p:nvPr/>
        </p:nvSpPr>
        <p:spPr bwMode="auto">
          <a:xfrm>
            <a:off x="6705600" y="1066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11</a:t>
            </a:r>
          </a:p>
        </p:txBody>
      </p:sp>
      <p:sp>
        <p:nvSpPr>
          <p:cNvPr id="4210" name="Text Box 160"/>
          <p:cNvSpPr txBox="1">
            <a:spLocks noChangeArrowheads="1"/>
          </p:cNvSpPr>
          <p:nvPr/>
        </p:nvSpPr>
        <p:spPr bwMode="auto">
          <a:xfrm>
            <a:off x="7239000" y="1066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10</a:t>
            </a:r>
          </a:p>
        </p:txBody>
      </p:sp>
      <p:sp>
        <p:nvSpPr>
          <p:cNvPr id="4211" name="Oval 161"/>
          <p:cNvSpPr>
            <a:spLocks noChangeArrowheads="1"/>
          </p:cNvSpPr>
          <p:nvPr/>
        </p:nvSpPr>
        <p:spPr bwMode="auto">
          <a:xfrm>
            <a:off x="6781800" y="1447800"/>
            <a:ext cx="457200" cy="1981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212" name="Oval 162"/>
          <p:cNvSpPr>
            <a:spLocks noChangeArrowheads="1"/>
          </p:cNvSpPr>
          <p:nvPr/>
        </p:nvSpPr>
        <p:spPr bwMode="auto">
          <a:xfrm>
            <a:off x="5791200" y="2438400"/>
            <a:ext cx="838200" cy="5334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213" name="Text Box 163"/>
          <p:cNvSpPr txBox="1">
            <a:spLocks noChangeArrowheads="1"/>
          </p:cNvSpPr>
          <p:nvPr/>
        </p:nvSpPr>
        <p:spPr bwMode="auto">
          <a:xfrm>
            <a:off x="5105400" y="3429000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F3=  </a:t>
            </a:r>
            <a:r>
              <a:rPr lang="en-US" altLang="en-US" b="1">
                <a:sym typeface="Symbol" panose="05050102010706020507" pitchFamily="18" charset="2"/>
              </a:rPr>
              <a:t></a:t>
            </a:r>
            <a:r>
              <a:rPr lang="en-US" altLang="en-US" b="1"/>
              <a:t>m(3,7,12,13,14,15)</a:t>
            </a:r>
            <a:br>
              <a:rPr lang="en-US" altLang="en-US" b="1"/>
            </a:br>
            <a:r>
              <a:rPr lang="en-US" altLang="en-US" b="1"/>
              <a:t>    = </a:t>
            </a:r>
            <a:r>
              <a:rPr lang="en-US" altLang="en-US" b="1">
                <a:solidFill>
                  <a:schemeClr val="accent2"/>
                </a:solidFill>
              </a:rPr>
              <a:t>A’CD</a:t>
            </a:r>
            <a:r>
              <a:rPr lang="en-US" altLang="en-US" b="1"/>
              <a:t>+</a:t>
            </a:r>
            <a:r>
              <a:rPr lang="en-US" altLang="en-US" b="1">
                <a:solidFill>
                  <a:srgbClr val="FF3300"/>
                </a:solidFill>
              </a:rPr>
              <a:t>AB</a:t>
            </a:r>
            <a:endParaRPr lang="en-US" altLang="en-US" b="1"/>
          </a:p>
        </p:txBody>
      </p:sp>
      <p:sp>
        <p:nvSpPr>
          <p:cNvPr id="4214" name="Text Box 164"/>
          <p:cNvSpPr txBox="1">
            <a:spLocks noChangeArrowheads="1"/>
          </p:cNvSpPr>
          <p:nvPr/>
        </p:nvSpPr>
        <p:spPr bwMode="auto">
          <a:xfrm>
            <a:off x="4114800" y="43434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Minimize separately</a:t>
            </a:r>
          </a:p>
        </p:txBody>
      </p:sp>
      <p:sp>
        <p:nvSpPr>
          <p:cNvPr id="4215" name="Line 165"/>
          <p:cNvSpPr>
            <a:spLocks noChangeShapeType="1"/>
          </p:cNvSpPr>
          <p:nvPr/>
        </p:nvSpPr>
        <p:spPr bwMode="auto">
          <a:xfrm flipV="1">
            <a:off x="2362200" y="2819400"/>
            <a:ext cx="3352800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16" name="Line 166"/>
          <p:cNvSpPr>
            <a:spLocks noChangeShapeType="1"/>
          </p:cNvSpPr>
          <p:nvPr/>
        </p:nvSpPr>
        <p:spPr bwMode="auto">
          <a:xfrm flipV="1">
            <a:off x="2590800" y="2057400"/>
            <a:ext cx="41910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17" name="Oval 167"/>
          <p:cNvSpPr>
            <a:spLocks noChangeArrowheads="1"/>
          </p:cNvSpPr>
          <p:nvPr/>
        </p:nvSpPr>
        <p:spPr bwMode="auto">
          <a:xfrm>
            <a:off x="2438400" y="5410200"/>
            <a:ext cx="838200" cy="533400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218" name="Line 168"/>
          <p:cNvSpPr>
            <a:spLocks noChangeShapeType="1"/>
          </p:cNvSpPr>
          <p:nvPr/>
        </p:nvSpPr>
        <p:spPr bwMode="auto">
          <a:xfrm flipH="1" flipV="1">
            <a:off x="2819400" y="3505200"/>
            <a:ext cx="15240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BR 2/1/99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7F94BFD-9388-4EDA-93F6-F62E59EC446B}" type="slidenum">
              <a:rPr lang="en-US" altLang="en-US" sz="1400"/>
              <a:pPr/>
              <a:t>77</a:t>
            </a:fld>
            <a:endParaRPr lang="en-US" altLang="en-US" sz="14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Implementation with Shared Terms</a:t>
            </a:r>
          </a:p>
        </p:txBody>
      </p:sp>
      <p:grpSp>
        <p:nvGrpSpPr>
          <p:cNvPr id="5125" name="Group 129"/>
          <p:cNvGrpSpPr>
            <a:grpSpLocks/>
          </p:cNvGrpSpPr>
          <p:nvPr/>
        </p:nvGrpSpPr>
        <p:grpSpPr bwMode="auto">
          <a:xfrm>
            <a:off x="3352800" y="1828800"/>
            <a:ext cx="1130300" cy="914400"/>
            <a:chOff x="2552" y="2064"/>
            <a:chExt cx="712" cy="274"/>
          </a:xfrm>
        </p:grpSpPr>
        <p:sp>
          <p:nvSpPr>
            <p:cNvPr id="5196" name="Freeform 6"/>
            <p:cNvSpPr>
              <a:spLocks/>
            </p:cNvSpPr>
            <p:nvPr/>
          </p:nvSpPr>
          <p:spPr bwMode="auto">
            <a:xfrm>
              <a:off x="2552" y="2064"/>
              <a:ext cx="36" cy="274"/>
            </a:xfrm>
            <a:custGeom>
              <a:avLst/>
              <a:gdLst>
                <a:gd name="T0" fmla="*/ 2 w 61"/>
                <a:gd name="T1" fmla="*/ 4 h 370"/>
                <a:gd name="T2" fmla="*/ 6 w 61"/>
                <a:gd name="T3" fmla="*/ 11 h 370"/>
                <a:gd name="T4" fmla="*/ 9 w 61"/>
                <a:gd name="T5" fmla="*/ 19 h 370"/>
                <a:gd name="T6" fmla="*/ 12 w 61"/>
                <a:gd name="T7" fmla="*/ 26 h 370"/>
                <a:gd name="T8" fmla="*/ 16 w 61"/>
                <a:gd name="T9" fmla="*/ 34 h 370"/>
                <a:gd name="T10" fmla="*/ 19 w 61"/>
                <a:gd name="T11" fmla="*/ 41 h 370"/>
                <a:gd name="T12" fmla="*/ 22 w 61"/>
                <a:gd name="T13" fmla="*/ 48 h 370"/>
                <a:gd name="T14" fmla="*/ 24 w 61"/>
                <a:gd name="T15" fmla="*/ 56 h 370"/>
                <a:gd name="T16" fmla="*/ 26 w 61"/>
                <a:gd name="T17" fmla="*/ 64 h 370"/>
                <a:gd name="T18" fmla="*/ 28 w 61"/>
                <a:gd name="T19" fmla="*/ 71 h 370"/>
                <a:gd name="T20" fmla="*/ 30 w 61"/>
                <a:gd name="T21" fmla="*/ 78 h 370"/>
                <a:gd name="T22" fmla="*/ 32 w 61"/>
                <a:gd name="T23" fmla="*/ 87 h 370"/>
                <a:gd name="T24" fmla="*/ 33 w 61"/>
                <a:gd name="T25" fmla="*/ 94 h 370"/>
                <a:gd name="T26" fmla="*/ 34 w 61"/>
                <a:gd name="T27" fmla="*/ 101 h 370"/>
                <a:gd name="T28" fmla="*/ 35 w 61"/>
                <a:gd name="T29" fmla="*/ 108 h 370"/>
                <a:gd name="T30" fmla="*/ 36 w 61"/>
                <a:gd name="T31" fmla="*/ 115 h 370"/>
                <a:gd name="T32" fmla="*/ 36 w 61"/>
                <a:gd name="T33" fmla="*/ 127 h 370"/>
                <a:gd name="T34" fmla="*/ 36 w 61"/>
                <a:gd name="T35" fmla="*/ 152 h 370"/>
                <a:gd name="T36" fmla="*/ 35 w 61"/>
                <a:gd name="T37" fmla="*/ 159 h 370"/>
                <a:gd name="T38" fmla="*/ 35 w 61"/>
                <a:gd name="T39" fmla="*/ 167 h 370"/>
                <a:gd name="T40" fmla="*/ 34 w 61"/>
                <a:gd name="T41" fmla="*/ 175 h 370"/>
                <a:gd name="T42" fmla="*/ 33 w 61"/>
                <a:gd name="T43" fmla="*/ 181 h 370"/>
                <a:gd name="T44" fmla="*/ 31 w 61"/>
                <a:gd name="T45" fmla="*/ 189 h 370"/>
                <a:gd name="T46" fmla="*/ 30 w 61"/>
                <a:gd name="T47" fmla="*/ 196 h 370"/>
                <a:gd name="T48" fmla="*/ 27 w 61"/>
                <a:gd name="T49" fmla="*/ 204 h 370"/>
                <a:gd name="T50" fmla="*/ 26 w 61"/>
                <a:gd name="T51" fmla="*/ 212 h 370"/>
                <a:gd name="T52" fmla="*/ 22 w 61"/>
                <a:gd name="T53" fmla="*/ 218 h 370"/>
                <a:gd name="T54" fmla="*/ 21 w 61"/>
                <a:gd name="T55" fmla="*/ 227 h 370"/>
                <a:gd name="T56" fmla="*/ 18 w 61"/>
                <a:gd name="T57" fmla="*/ 234 h 370"/>
                <a:gd name="T58" fmla="*/ 15 w 61"/>
                <a:gd name="T59" fmla="*/ 241 h 370"/>
                <a:gd name="T60" fmla="*/ 12 w 61"/>
                <a:gd name="T61" fmla="*/ 249 h 370"/>
                <a:gd name="T62" fmla="*/ 9 w 61"/>
                <a:gd name="T63" fmla="*/ 255 h 370"/>
                <a:gd name="T64" fmla="*/ 5 w 61"/>
                <a:gd name="T65" fmla="*/ 264 h 370"/>
                <a:gd name="T66" fmla="*/ 1 w 61"/>
                <a:gd name="T67" fmla="*/ 271 h 3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1" h="370">
                  <a:moveTo>
                    <a:pt x="0" y="0"/>
                  </a:moveTo>
                  <a:lnTo>
                    <a:pt x="4" y="6"/>
                  </a:lnTo>
                  <a:lnTo>
                    <a:pt x="6" y="10"/>
                  </a:lnTo>
                  <a:lnTo>
                    <a:pt x="10" y="15"/>
                  </a:lnTo>
                  <a:lnTo>
                    <a:pt x="12" y="19"/>
                  </a:lnTo>
                  <a:lnTo>
                    <a:pt x="15" y="25"/>
                  </a:lnTo>
                  <a:lnTo>
                    <a:pt x="19" y="31"/>
                  </a:lnTo>
                  <a:lnTo>
                    <a:pt x="21" y="35"/>
                  </a:lnTo>
                  <a:lnTo>
                    <a:pt x="23" y="40"/>
                  </a:lnTo>
                  <a:lnTo>
                    <a:pt x="27" y="46"/>
                  </a:lnTo>
                  <a:lnTo>
                    <a:pt x="29" y="50"/>
                  </a:lnTo>
                  <a:lnTo>
                    <a:pt x="33" y="56"/>
                  </a:lnTo>
                  <a:lnTo>
                    <a:pt x="35" y="61"/>
                  </a:lnTo>
                  <a:lnTo>
                    <a:pt x="37" y="65"/>
                  </a:lnTo>
                  <a:lnTo>
                    <a:pt x="38" y="71"/>
                  </a:lnTo>
                  <a:lnTo>
                    <a:pt x="40" y="75"/>
                  </a:lnTo>
                  <a:lnTo>
                    <a:pt x="42" y="81"/>
                  </a:lnTo>
                  <a:lnTo>
                    <a:pt x="44" y="86"/>
                  </a:lnTo>
                  <a:lnTo>
                    <a:pt x="46" y="90"/>
                  </a:lnTo>
                  <a:lnTo>
                    <a:pt x="48" y="96"/>
                  </a:lnTo>
                  <a:lnTo>
                    <a:pt x="50" y="102"/>
                  </a:lnTo>
                  <a:lnTo>
                    <a:pt x="50" y="105"/>
                  </a:lnTo>
                  <a:lnTo>
                    <a:pt x="52" y="111"/>
                  </a:lnTo>
                  <a:lnTo>
                    <a:pt x="54" y="117"/>
                  </a:lnTo>
                  <a:lnTo>
                    <a:pt x="56" y="121"/>
                  </a:lnTo>
                  <a:lnTo>
                    <a:pt x="56" y="127"/>
                  </a:lnTo>
                  <a:lnTo>
                    <a:pt x="58" y="132"/>
                  </a:lnTo>
                  <a:lnTo>
                    <a:pt x="58" y="136"/>
                  </a:lnTo>
                  <a:lnTo>
                    <a:pt x="60" y="142"/>
                  </a:lnTo>
                  <a:lnTo>
                    <a:pt x="60" y="146"/>
                  </a:lnTo>
                  <a:lnTo>
                    <a:pt x="60" y="152"/>
                  </a:lnTo>
                  <a:lnTo>
                    <a:pt x="61" y="155"/>
                  </a:lnTo>
                  <a:lnTo>
                    <a:pt x="61" y="167"/>
                  </a:lnTo>
                  <a:lnTo>
                    <a:pt x="61" y="171"/>
                  </a:lnTo>
                  <a:lnTo>
                    <a:pt x="61" y="199"/>
                  </a:lnTo>
                  <a:lnTo>
                    <a:pt x="61" y="205"/>
                  </a:lnTo>
                  <a:lnTo>
                    <a:pt x="61" y="209"/>
                  </a:lnTo>
                  <a:lnTo>
                    <a:pt x="60" y="215"/>
                  </a:lnTo>
                  <a:lnTo>
                    <a:pt x="60" y="221"/>
                  </a:lnTo>
                  <a:lnTo>
                    <a:pt x="60" y="226"/>
                  </a:lnTo>
                  <a:lnTo>
                    <a:pt x="58" y="230"/>
                  </a:lnTo>
                  <a:lnTo>
                    <a:pt x="58" y="236"/>
                  </a:lnTo>
                  <a:lnTo>
                    <a:pt x="58" y="240"/>
                  </a:lnTo>
                  <a:lnTo>
                    <a:pt x="56" y="245"/>
                  </a:lnTo>
                  <a:lnTo>
                    <a:pt x="54" y="249"/>
                  </a:lnTo>
                  <a:lnTo>
                    <a:pt x="52" y="255"/>
                  </a:lnTo>
                  <a:lnTo>
                    <a:pt x="52" y="261"/>
                  </a:lnTo>
                  <a:lnTo>
                    <a:pt x="50" y="265"/>
                  </a:lnTo>
                  <a:lnTo>
                    <a:pt x="48" y="270"/>
                  </a:lnTo>
                  <a:lnTo>
                    <a:pt x="46" y="276"/>
                  </a:lnTo>
                  <a:lnTo>
                    <a:pt x="46" y="280"/>
                  </a:lnTo>
                  <a:lnTo>
                    <a:pt x="44" y="286"/>
                  </a:lnTo>
                  <a:lnTo>
                    <a:pt x="42" y="292"/>
                  </a:lnTo>
                  <a:lnTo>
                    <a:pt x="38" y="295"/>
                  </a:lnTo>
                  <a:lnTo>
                    <a:pt x="37" y="301"/>
                  </a:lnTo>
                  <a:lnTo>
                    <a:pt x="35" y="307"/>
                  </a:lnTo>
                  <a:lnTo>
                    <a:pt x="33" y="311"/>
                  </a:lnTo>
                  <a:lnTo>
                    <a:pt x="31" y="316"/>
                  </a:lnTo>
                  <a:lnTo>
                    <a:pt x="29" y="320"/>
                  </a:lnTo>
                  <a:lnTo>
                    <a:pt x="25" y="326"/>
                  </a:lnTo>
                  <a:lnTo>
                    <a:pt x="23" y="330"/>
                  </a:lnTo>
                  <a:lnTo>
                    <a:pt x="21" y="336"/>
                  </a:lnTo>
                  <a:lnTo>
                    <a:pt x="17" y="341"/>
                  </a:lnTo>
                  <a:lnTo>
                    <a:pt x="15" y="345"/>
                  </a:lnTo>
                  <a:lnTo>
                    <a:pt x="12" y="351"/>
                  </a:lnTo>
                  <a:lnTo>
                    <a:pt x="8" y="357"/>
                  </a:lnTo>
                  <a:lnTo>
                    <a:pt x="6" y="361"/>
                  </a:lnTo>
                  <a:lnTo>
                    <a:pt x="2" y="366"/>
                  </a:lnTo>
                  <a:lnTo>
                    <a:pt x="0" y="370"/>
                  </a:lnTo>
                </a:path>
              </a:pathLst>
            </a:custGeom>
            <a:noFill/>
            <a:ln w="19050" cap="sq" cmpd="sng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7" name="Freeform 7"/>
            <p:cNvSpPr>
              <a:spLocks/>
            </p:cNvSpPr>
            <p:nvPr/>
          </p:nvSpPr>
          <p:spPr bwMode="auto">
            <a:xfrm>
              <a:off x="2552" y="2064"/>
              <a:ext cx="368" cy="136"/>
            </a:xfrm>
            <a:custGeom>
              <a:avLst/>
              <a:gdLst>
                <a:gd name="T0" fmla="*/ 110 w 621"/>
                <a:gd name="T1" fmla="*/ 0 h 184"/>
                <a:gd name="T2" fmla="*/ 124 w 621"/>
                <a:gd name="T3" fmla="*/ 0 h 184"/>
                <a:gd name="T4" fmla="*/ 131 w 621"/>
                <a:gd name="T5" fmla="*/ 1 h 184"/>
                <a:gd name="T6" fmla="*/ 139 w 621"/>
                <a:gd name="T7" fmla="*/ 1 h 184"/>
                <a:gd name="T8" fmla="*/ 146 w 621"/>
                <a:gd name="T9" fmla="*/ 3 h 184"/>
                <a:gd name="T10" fmla="*/ 153 w 621"/>
                <a:gd name="T11" fmla="*/ 3 h 184"/>
                <a:gd name="T12" fmla="*/ 159 w 621"/>
                <a:gd name="T13" fmla="*/ 6 h 184"/>
                <a:gd name="T14" fmla="*/ 168 w 621"/>
                <a:gd name="T15" fmla="*/ 6 h 184"/>
                <a:gd name="T16" fmla="*/ 173 w 621"/>
                <a:gd name="T17" fmla="*/ 9 h 184"/>
                <a:gd name="T18" fmla="*/ 181 w 621"/>
                <a:gd name="T19" fmla="*/ 10 h 184"/>
                <a:gd name="T20" fmla="*/ 188 w 621"/>
                <a:gd name="T21" fmla="*/ 13 h 184"/>
                <a:gd name="T22" fmla="*/ 195 w 621"/>
                <a:gd name="T23" fmla="*/ 14 h 184"/>
                <a:gd name="T24" fmla="*/ 201 w 621"/>
                <a:gd name="T25" fmla="*/ 17 h 184"/>
                <a:gd name="T26" fmla="*/ 210 w 621"/>
                <a:gd name="T27" fmla="*/ 20 h 184"/>
                <a:gd name="T28" fmla="*/ 216 w 621"/>
                <a:gd name="T29" fmla="*/ 23 h 184"/>
                <a:gd name="T30" fmla="*/ 223 w 621"/>
                <a:gd name="T31" fmla="*/ 26 h 184"/>
                <a:gd name="T32" fmla="*/ 230 w 621"/>
                <a:gd name="T33" fmla="*/ 30 h 184"/>
                <a:gd name="T34" fmla="*/ 238 w 621"/>
                <a:gd name="T35" fmla="*/ 33 h 184"/>
                <a:gd name="T36" fmla="*/ 242 w 621"/>
                <a:gd name="T37" fmla="*/ 35 h 184"/>
                <a:gd name="T38" fmla="*/ 249 w 621"/>
                <a:gd name="T39" fmla="*/ 40 h 184"/>
                <a:gd name="T40" fmla="*/ 257 w 621"/>
                <a:gd name="T41" fmla="*/ 44 h 184"/>
                <a:gd name="T42" fmla="*/ 264 w 621"/>
                <a:gd name="T43" fmla="*/ 48 h 184"/>
                <a:gd name="T44" fmla="*/ 271 w 621"/>
                <a:gd name="T45" fmla="*/ 52 h 184"/>
                <a:gd name="T46" fmla="*/ 278 w 621"/>
                <a:gd name="T47" fmla="*/ 58 h 184"/>
                <a:gd name="T48" fmla="*/ 286 w 621"/>
                <a:gd name="T49" fmla="*/ 62 h 184"/>
                <a:gd name="T50" fmla="*/ 292 w 621"/>
                <a:gd name="T51" fmla="*/ 68 h 184"/>
                <a:gd name="T52" fmla="*/ 299 w 621"/>
                <a:gd name="T53" fmla="*/ 74 h 184"/>
                <a:gd name="T54" fmla="*/ 306 w 621"/>
                <a:gd name="T55" fmla="*/ 79 h 184"/>
                <a:gd name="T56" fmla="*/ 313 w 621"/>
                <a:gd name="T57" fmla="*/ 85 h 184"/>
                <a:gd name="T58" fmla="*/ 320 w 621"/>
                <a:gd name="T59" fmla="*/ 91 h 184"/>
                <a:gd name="T60" fmla="*/ 328 w 621"/>
                <a:gd name="T61" fmla="*/ 96 h 184"/>
                <a:gd name="T62" fmla="*/ 335 w 621"/>
                <a:gd name="T63" fmla="*/ 103 h 184"/>
                <a:gd name="T64" fmla="*/ 345 w 621"/>
                <a:gd name="T65" fmla="*/ 113 h 184"/>
                <a:gd name="T66" fmla="*/ 356 w 621"/>
                <a:gd name="T67" fmla="*/ 123 h 184"/>
                <a:gd name="T68" fmla="*/ 362 w 621"/>
                <a:gd name="T69" fmla="*/ 130 h 184"/>
                <a:gd name="T70" fmla="*/ 368 w 621"/>
                <a:gd name="T71" fmla="*/ 136 h 1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21" h="184">
                  <a:moveTo>
                    <a:pt x="0" y="0"/>
                  </a:moveTo>
                  <a:lnTo>
                    <a:pt x="186" y="0"/>
                  </a:lnTo>
                  <a:lnTo>
                    <a:pt x="204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1" y="2"/>
                  </a:lnTo>
                  <a:lnTo>
                    <a:pt x="229" y="2"/>
                  </a:lnTo>
                  <a:lnTo>
                    <a:pt x="234" y="2"/>
                  </a:lnTo>
                  <a:lnTo>
                    <a:pt x="240" y="4"/>
                  </a:lnTo>
                  <a:lnTo>
                    <a:pt x="246" y="4"/>
                  </a:lnTo>
                  <a:lnTo>
                    <a:pt x="252" y="4"/>
                  </a:lnTo>
                  <a:lnTo>
                    <a:pt x="258" y="4"/>
                  </a:lnTo>
                  <a:lnTo>
                    <a:pt x="263" y="6"/>
                  </a:lnTo>
                  <a:lnTo>
                    <a:pt x="269" y="8"/>
                  </a:lnTo>
                  <a:lnTo>
                    <a:pt x="275" y="8"/>
                  </a:lnTo>
                  <a:lnTo>
                    <a:pt x="283" y="8"/>
                  </a:lnTo>
                  <a:lnTo>
                    <a:pt x="288" y="10"/>
                  </a:lnTo>
                  <a:lnTo>
                    <a:pt x="292" y="12"/>
                  </a:lnTo>
                  <a:lnTo>
                    <a:pt x="300" y="12"/>
                  </a:lnTo>
                  <a:lnTo>
                    <a:pt x="306" y="13"/>
                  </a:lnTo>
                  <a:lnTo>
                    <a:pt x="311" y="15"/>
                  </a:lnTo>
                  <a:lnTo>
                    <a:pt x="317" y="17"/>
                  </a:lnTo>
                  <a:lnTo>
                    <a:pt x="323" y="19"/>
                  </a:lnTo>
                  <a:lnTo>
                    <a:pt x="329" y="19"/>
                  </a:lnTo>
                  <a:lnTo>
                    <a:pt x="336" y="21"/>
                  </a:lnTo>
                  <a:lnTo>
                    <a:pt x="340" y="23"/>
                  </a:lnTo>
                  <a:lnTo>
                    <a:pt x="348" y="25"/>
                  </a:lnTo>
                  <a:lnTo>
                    <a:pt x="354" y="27"/>
                  </a:lnTo>
                  <a:lnTo>
                    <a:pt x="359" y="29"/>
                  </a:lnTo>
                  <a:lnTo>
                    <a:pt x="365" y="31"/>
                  </a:lnTo>
                  <a:lnTo>
                    <a:pt x="371" y="33"/>
                  </a:lnTo>
                  <a:lnTo>
                    <a:pt x="377" y="35"/>
                  </a:lnTo>
                  <a:lnTo>
                    <a:pt x="382" y="38"/>
                  </a:lnTo>
                  <a:lnTo>
                    <a:pt x="388" y="40"/>
                  </a:lnTo>
                  <a:lnTo>
                    <a:pt x="394" y="42"/>
                  </a:lnTo>
                  <a:lnTo>
                    <a:pt x="402" y="44"/>
                  </a:lnTo>
                  <a:lnTo>
                    <a:pt x="404" y="46"/>
                  </a:lnTo>
                  <a:lnTo>
                    <a:pt x="409" y="48"/>
                  </a:lnTo>
                  <a:lnTo>
                    <a:pt x="415" y="52"/>
                  </a:lnTo>
                  <a:lnTo>
                    <a:pt x="421" y="54"/>
                  </a:lnTo>
                  <a:lnTo>
                    <a:pt x="429" y="58"/>
                  </a:lnTo>
                  <a:lnTo>
                    <a:pt x="434" y="59"/>
                  </a:lnTo>
                  <a:lnTo>
                    <a:pt x="438" y="61"/>
                  </a:lnTo>
                  <a:lnTo>
                    <a:pt x="446" y="65"/>
                  </a:lnTo>
                  <a:lnTo>
                    <a:pt x="452" y="69"/>
                  </a:lnTo>
                  <a:lnTo>
                    <a:pt x="457" y="71"/>
                  </a:lnTo>
                  <a:lnTo>
                    <a:pt x="463" y="75"/>
                  </a:lnTo>
                  <a:lnTo>
                    <a:pt x="469" y="79"/>
                  </a:lnTo>
                  <a:lnTo>
                    <a:pt x="475" y="82"/>
                  </a:lnTo>
                  <a:lnTo>
                    <a:pt x="482" y="84"/>
                  </a:lnTo>
                  <a:lnTo>
                    <a:pt x="486" y="88"/>
                  </a:lnTo>
                  <a:lnTo>
                    <a:pt x="492" y="92"/>
                  </a:lnTo>
                  <a:lnTo>
                    <a:pt x="500" y="96"/>
                  </a:lnTo>
                  <a:lnTo>
                    <a:pt x="505" y="100"/>
                  </a:lnTo>
                  <a:lnTo>
                    <a:pt x="511" y="104"/>
                  </a:lnTo>
                  <a:lnTo>
                    <a:pt x="517" y="107"/>
                  </a:lnTo>
                  <a:lnTo>
                    <a:pt x="523" y="111"/>
                  </a:lnTo>
                  <a:lnTo>
                    <a:pt x="528" y="115"/>
                  </a:lnTo>
                  <a:lnTo>
                    <a:pt x="534" y="119"/>
                  </a:lnTo>
                  <a:lnTo>
                    <a:pt x="540" y="123"/>
                  </a:lnTo>
                  <a:lnTo>
                    <a:pt x="548" y="127"/>
                  </a:lnTo>
                  <a:lnTo>
                    <a:pt x="553" y="130"/>
                  </a:lnTo>
                  <a:lnTo>
                    <a:pt x="557" y="136"/>
                  </a:lnTo>
                  <a:lnTo>
                    <a:pt x="565" y="140"/>
                  </a:lnTo>
                  <a:lnTo>
                    <a:pt x="577" y="148"/>
                  </a:lnTo>
                  <a:lnTo>
                    <a:pt x="582" y="153"/>
                  </a:lnTo>
                  <a:lnTo>
                    <a:pt x="594" y="163"/>
                  </a:lnTo>
                  <a:lnTo>
                    <a:pt x="600" y="167"/>
                  </a:lnTo>
                  <a:lnTo>
                    <a:pt x="605" y="171"/>
                  </a:lnTo>
                  <a:lnTo>
                    <a:pt x="611" y="176"/>
                  </a:lnTo>
                  <a:lnTo>
                    <a:pt x="619" y="182"/>
                  </a:lnTo>
                  <a:lnTo>
                    <a:pt x="621" y="184"/>
                  </a:lnTo>
                </a:path>
              </a:pathLst>
            </a:custGeom>
            <a:noFill/>
            <a:ln w="19050" cap="sq" cmpd="sng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8" name="Freeform 8"/>
            <p:cNvSpPr>
              <a:spLocks/>
            </p:cNvSpPr>
            <p:nvPr/>
          </p:nvSpPr>
          <p:spPr bwMode="auto">
            <a:xfrm>
              <a:off x="2552" y="2200"/>
              <a:ext cx="368" cy="137"/>
            </a:xfrm>
            <a:custGeom>
              <a:avLst/>
              <a:gdLst>
                <a:gd name="T0" fmla="*/ 110 w 621"/>
                <a:gd name="T1" fmla="*/ 137 h 184"/>
                <a:gd name="T2" fmla="*/ 124 w 621"/>
                <a:gd name="T3" fmla="*/ 137 h 184"/>
                <a:gd name="T4" fmla="*/ 131 w 621"/>
                <a:gd name="T5" fmla="*/ 136 h 184"/>
                <a:gd name="T6" fmla="*/ 139 w 621"/>
                <a:gd name="T7" fmla="*/ 136 h 184"/>
                <a:gd name="T8" fmla="*/ 146 w 621"/>
                <a:gd name="T9" fmla="*/ 136 h 184"/>
                <a:gd name="T10" fmla="*/ 153 w 621"/>
                <a:gd name="T11" fmla="*/ 134 h 184"/>
                <a:gd name="T12" fmla="*/ 159 w 621"/>
                <a:gd name="T13" fmla="*/ 132 h 184"/>
                <a:gd name="T14" fmla="*/ 168 w 621"/>
                <a:gd name="T15" fmla="*/ 132 h 184"/>
                <a:gd name="T16" fmla="*/ 173 w 621"/>
                <a:gd name="T17" fmla="*/ 129 h 184"/>
                <a:gd name="T18" fmla="*/ 181 w 621"/>
                <a:gd name="T19" fmla="*/ 127 h 184"/>
                <a:gd name="T20" fmla="*/ 188 w 621"/>
                <a:gd name="T21" fmla="*/ 124 h 184"/>
                <a:gd name="T22" fmla="*/ 195 w 621"/>
                <a:gd name="T23" fmla="*/ 123 h 184"/>
                <a:gd name="T24" fmla="*/ 201 w 621"/>
                <a:gd name="T25" fmla="*/ 120 h 184"/>
                <a:gd name="T26" fmla="*/ 210 w 621"/>
                <a:gd name="T27" fmla="*/ 117 h 184"/>
                <a:gd name="T28" fmla="*/ 216 w 621"/>
                <a:gd name="T29" fmla="*/ 115 h 184"/>
                <a:gd name="T30" fmla="*/ 223 w 621"/>
                <a:gd name="T31" fmla="*/ 112 h 184"/>
                <a:gd name="T32" fmla="*/ 230 w 621"/>
                <a:gd name="T33" fmla="*/ 107 h 184"/>
                <a:gd name="T34" fmla="*/ 238 w 621"/>
                <a:gd name="T35" fmla="*/ 104 h 184"/>
                <a:gd name="T36" fmla="*/ 242 w 621"/>
                <a:gd name="T37" fmla="*/ 101 h 184"/>
                <a:gd name="T38" fmla="*/ 249 w 621"/>
                <a:gd name="T39" fmla="*/ 98 h 184"/>
                <a:gd name="T40" fmla="*/ 257 w 621"/>
                <a:gd name="T41" fmla="*/ 93 h 184"/>
                <a:gd name="T42" fmla="*/ 264 w 621"/>
                <a:gd name="T43" fmla="*/ 89 h 184"/>
                <a:gd name="T44" fmla="*/ 271 w 621"/>
                <a:gd name="T45" fmla="*/ 84 h 184"/>
                <a:gd name="T46" fmla="*/ 278 w 621"/>
                <a:gd name="T47" fmla="*/ 79 h 184"/>
                <a:gd name="T48" fmla="*/ 286 w 621"/>
                <a:gd name="T49" fmla="*/ 74 h 184"/>
                <a:gd name="T50" fmla="*/ 292 w 621"/>
                <a:gd name="T51" fmla="*/ 69 h 184"/>
                <a:gd name="T52" fmla="*/ 299 w 621"/>
                <a:gd name="T53" fmla="*/ 63 h 184"/>
                <a:gd name="T54" fmla="*/ 306 w 621"/>
                <a:gd name="T55" fmla="*/ 57 h 184"/>
                <a:gd name="T56" fmla="*/ 313 w 621"/>
                <a:gd name="T57" fmla="*/ 51 h 184"/>
                <a:gd name="T58" fmla="*/ 320 w 621"/>
                <a:gd name="T59" fmla="*/ 45 h 184"/>
                <a:gd name="T60" fmla="*/ 328 w 621"/>
                <a:gd name="T61" fmla="*/ 40 h 184"/>
                <a:gd name="T62" fmla="*/ 335 w 621"/>
                <a:gd name="T63" fmla="*/ 34 h 184"/>
                <a:gd name="T64" fmla="*/ 345 w 621"/>
                <a:gd name="T65" fmla="*/ 23 h 184"/>
                <a:gd name="T66" fmla="*/ 356 w 621"/>
                <a:gd name="T67" fmla="*/ 13 h 184"/>
                <a:gd name="T68" fmla="*/ 362 w 621"/>
                <a:gd name="T69" fmla="*/ 6 h 184"/>
                <a:gd name="T70" fmla="*/ 368 w 621"/>
                <a:gd name="T71" fmla="*/ 0 h 1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21" h="184">
                  <a:moveTo>
                    <a:pt x="0" y="184"/>
                  </a:moveTo>
                  <a:lnTo>
                    <a:pt x="186" y="184"/>
                  </a:lnTo>
                  <a:lnTo>
                    <a:pt x="204" y="184"/>
                  </a:lnTo>
                  <a:lnTo>
                    <a:pt x="209" y="184"/>
                  </a:lnTo>
                  <a:lnTo>
                    <a:pt x="217" y="184"/>
                  </a:lnTo>
                  <a:lnTo>
                    <a:pt x="221" y="182"/>
                  </a:lnTo>
                  <a:lnTo>
                    <a:pt x="229" y="182"/>
                  </a:lnTo>
                  <a:lnTo>
                    <a:pt x="234" y="182"/>
                  </a:lnTo>
                  <a:lnTo>
                    <a:pt x="240" y="182"/>
                  </a:lnTo>
                  <a:lnTo>
                    <a:pt x="246" y="182"/>
                  </a:lnTo>
                  <a:lnTo>
                    <a:pt x="252" y="180"/>
                  </a:lnTo>
                  <a:lnTo>
                    <a:pt x="258" y="180"/>
                  </a:lnTo>
                  <a:lnTo>
                    <a:pt x="263" y="178"/>
                  </a:lnTo>
                  <a:lnTo>
                    <a:pt x="269" y="177"/>
                  </a:lnTo>
                  <a:lnTo>
                    <a:pt x="275" y="177"/>
                  </a:lnTo>
                  <a:lnTo>
                    <a:pt x="283" y="177"/>
                  </a:lnTo>
                  <a:lnTo>
                    <a:pt x="288" y="175"/>
                  </a:lnTo>
                  <a:lnTo>
                    <a:pt x="292" y="173"/>
                  </a:lnTo>
                  <a:lnTo>
                    <a:pt x="300" y="173"/>
                  </a:lnTo>
                  <a:lnTo>
                    <a:pt x="306" y="171"/>
                  </a:lnTo>
                  <a:lnTo>
                    <a:pt x="311" y="169"/>
                  </a:lnTo>
                  <a:lnTo>
                    <a:pt x="317" y="167"/>
                  </a:lnTo>
                  <a:lnTo>
                    <a:pt x="323" y="165"/>
                  </a:lnTo>
                  <a:lnTo>
                    <a:pt x="329" y="165"/>
                  </a:lnTo>
                  <a:lnTo>
                    <a:pt x="336" y="163"/>
                  </a:lnTo>
                  <a:lnTo>
                    <a:pt x="340" y="161"/>
                  </a:lnTo>
                  <a:lnTo>
                    <a:pt x="348" y="159"/>
                  </a:lnTo>
                  <a:lnTo>
                    <a:pt x="354" y="157"/>
                  </a:lnTo>
                  <a:lnTo>
                    <a:pt x="359" y="155"/>
                  </a:lnTo>
                  <a:lnTo>
                    <a:pt x="365" y="154"/>
                  </a:lnTo>
                  <a:lnTo>
                    <a:pt x="371" y="152"/>
                  </a:lnTo>
                  <a:lnTo>
                    <a:pt x="377" y="150"/>
                  </a:lnTo>
                  <a:lnTo>
                    <a:pt x="382" y="146"/>
                  </a:lnTo>
                  <a:lnTo>
                    <a:pt x="388" y="144"/>
                  </a:lnTo>
                  <a:lnTo>
                    <a:pt x="394" y="142"/>
                  </a:lnTo>
                  <a:lnTo>
                    <a:pt x="402" y="140"/>
                  </a:lnTo>
                  <a:lnTo>
                    <a:pt x="404" y="138"/>
                  </a:lnTo>
                  <a:lnTo>
                    <a:pt x="409" y="136"/>
                  </a:lnTo>
                  <a:lnTo>
                    <a:pt x="415" y="132"/>
                  </a:lnTo>
                  <a:lnTo>
                    <a:pt x="421" y="131"/>
                  </a:lnTo>
                  <a:lnTo>
                    <a:pt x="429" y="127"/>
                  </a:lnTo>
                  <a:lnTo>
                    <a:pt x="434" y="125"/>
                  </a:lnTo>
                  <a:lnTo>
                    <a:pt x="438" y="123"/>
                  </a:lnTo>
                  <a:lnTo>
                    <a:pt x="446" y="119"/>
                  </a:lnTo>
                  <a:lnTo>
                    <a:pt x="452" y="115"/>
                  </a:lnTo>
                  <a:lnTo>
                    <a:pt x="457" y="113"/>
                  </a:lnTo>
                  <a:lnTo>
                    <a:pt x="463" y="109"/>
                  </a:lnTo>
                  <a:lnTo>
                    <a:pt x="469" y="106"/>
                  </a:lnTo>
                  <a:lnTo>
                    <a:pt x="475" y="104"/>
                  </a:lnTo>
                  <a:lnTo>
                    <a:pt x="482" y="100"/>
                  </a:lnTo>
                  <a:lnTo>
                    <a:pt x="486" y="96"/>
                  </a:lnTo>
                  <a:lnTo>
                    <a:pt x="492" y="92"/>
                  </a:lnTo>
                  <a:lnTo>
                    <a:pt x="500" y="88"/>
                  </a:lnTo>
                  <a:lnTo>
                    <a:pt x="505" y="85"/>
                  </a:lnTo>
                  <a:lnTo>
                    <a:pt x="511" y="81"/>
                  </a:lnTo>
                  <a:lnTo>
                    <a:pt x="517" y="77"/>
                  </a:lnTo>
                  <a:lnTo>
                    <a:pt x="523" y="73"/>
                  </a:lnTo>
                  <a:lnTo>
                    <a:pt x="528" y="69"/>
                  </a:lnTo>
                  <a:lnTo>
                    <a:pt x="534" y="65"/>
                  </a:lnTo>
                  <a:lnTo>
                    <a:pt x="540" y="61"/>
                  </a:lnTo>
                  <a:lnTo>
                    <a:pt x="548" y="58"/>
                  </a:lnTo>
                  <a:lnTo>
                    <a:pt x="553" y="54"/>
                  </a:lnTo>
                  <a:lnTo>
                    <a:pt x="557" y="50"/>
                  </a:lnTo>
                  <a:lnTo>
                    <a:pt x="565" y="46"/>
                  </a:lnTo>
                  <a:lnTo>
                    <a:pt x="577" y="37"/>
                  </a:lnTo>
                  <a:lnTo>
                    <a:pt x="582" y="31"/>
                  </a:lnTo>
                  <a:lnTo>
                    <a:pt x="594" y="21"/>
                  </a:lnTo>
                  <a:lnTo>
                    <a:pt x="600" y="17"/>
                  </a:lnTo>
                  <a:lnTo>
                    <a:pt x="605" y="14"/>
                  </a:lnTo>
                  <a:lnTo>
                    <a:pt x="611" y="8"/>
                  </a:lnTo>
                  <a:lnTo>
                    <a:pt x="619" y="2"/>
                  </a:lnTo>
                  <a:lnTo>
                    <a:pt x="621" y="0"/>
                  </a:lnTo>
                </a:path>
              </a:pathLst>
            </a:custGeom>
            <a:noFill/>
            <a:ln w="19050" cap="sq" cmpd="sng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9" name="Line 9"/>
            <p:cNvSpPr>
              <a:spLocks noChangeShapeType="1"/>
            </p:cNvSpPr>
            <p:nvPr/>
          </p:nvSpPr>
          <p:spPr bwMode="auto">
            <a:xfrm>
              <a:off x="2922" y="2206"/>
              <a:ext cx="3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6" name="Group 97"/>
          <p:cNvGrpSpPr>
            <a:grpSpLocks/>
          </p:cNvGrpSpPr>
          <p:nvPr/>
        </p:nvGrpSpPr>
        <p:grpSpPr bwMode="auto">
          <a:xfrm>
            <a:off x="990600" y="2667000"/>
            <a:ext cx="855663" cy="990600"/>
            <a:chOff x="960" y="2016"/>
            <a:chExt cx="539" cy="240"/>
          </a:xfrm>
        </p:grpSpPr>
        <p:grpSp>
          <p:nvGrpSpPr>
            <p:cNvPr id="5187" name="Group 11"/>
            <p:cNvGrpSpPr>
              <a:grpSpLocks/>
            </p:cNvGrpSpPr>
            <p:nvPr/>
          </p:nvGrpSpPr>
          <p:grpSpPr bwMode="auto">
            <a:xfrm>
              <a:off x="1189" y="2016"/>
              <a:ext cx="310" cy="240"/>
              <a:chOff x="2016" y="576"/>
              <a:chExt cx="912" cy="768"/>
            </a:xfrm>
          </p:grpSpPr>
          <p:sp>
            <p:nvSpPr>
              <p:cNvPr id="5191" name="Line 12"/>
              <p:cNvSpPr>
                <a:spLocks noChangeShapeType="1"/>
              </p:cNvSpPr>
              <p:nvPr/>
            </p:nvSpPr>
            <p:spPr bwMode="auto">
              <a:xfrm>
                <a:off x="2016" y="576"/>
                <a:ext cx="0" cy="7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2" name="Line 13"/>
              <p:cNvSpPr>
                <a:spLocks noChangeShapeType="1"/>
              </p:cNvSpPr>
              <p:nvPr/>
            </p:nvSpPr>
            <p:spPr bwMode="auto">
              <a:xfrm>
                <a:off x="2016" y="576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3" name="Line 14"/>
              <p:cNvSpPr>
                <a:spLocks noChangeShapeType="1"/>
              </p:cNvSpPr>
              <p:nvPr/>
            </p:nvSpPr>
            <p:spPr bwMode="auto">
              <a:xfrm>
                <a:off x="2016" y="1344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4" name="Arc 15"/>
              <p:cNvSpPr>
                <a:spLocks/>
              </p:cNvSpPr>
              <p:nvPr/>
            </p:nvSpPr>
            <p:spPr bwMode="auto">
              <a:xfrm>
                <a:off x="2592" y="576"/>
                <a:ext cx="336" cy="384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384 h 21600"/>
                  <a:gd name="T4" fmla="*/ 0 w 21600"/>
                  <a:gd name="T5" fmla="*/ 38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5" name="Arc 16"/>
              <p:cNvSpPr>
                <a:spLocks/>
              </p:cNvSpPr>
              <p:nvPr/>
            </p:nvSpPr>
            <p:spPr bwMode="auto">
              <a:xfrm flipV="1">
                <a:off x="2592" y="960"/>
                <a:ext cx="336" cy="384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384 h 21600"/>
                  <a:gd name="T4" fmla="*/ 0 w 21600"/>
                  <a:gd name="T5" fmla="*/ 38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88" name="Line 18"/>
            <p:cNvSpPr>
              <a:spLocks noChangeShapeType="1"/>
            </p:cNvSpPr>
            <p:nvPr/>
          </p:nvSpPr>
          <p:spPr bwMode="auto">
            <a:xfrm>
              <a:off x="960" y="2061"/>
              <a:ext cx="2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9" name="Line 19"/>
            <p:cNvSpPr>
              <a:spLocks noChangeShapeType="1"/>
            </p:cNvSpPr>
            <p:nvPr/>
          </p:nvSpPr>
          <p:spPr bwMode="auto">
            <a:xfrm>
              <a:off x="960" y="2211"/>
              <a:ext cx="2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0" name="Line 96"/>
            <p:cNvSpPr>
              <a:spLocks noChangeShapeType="1"/>
            </p:cNvSpPr>
            <p:nvPr/>
          </p:nvSpPr>
          <p:spPr bwMode="auto">
            <a:xfrm flipH="1">
              <a:off x="960" y="2128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7" name="Group 108"/>
          <p:cNvGrpSpPr>
            <a:grpSpLocks/>
          </p:cNvGrpSpPr>
          <p:nvPr/>
        </p:nvGrpSpPr>
        <p:grpSpPr bwMode="auto">
          <a:xfrm>
            <a:off x="990600" y="1447800"/>
            <a:ext cx="855663" cy="914400"/>
            <a:chOff x="1056" y="2832"/>
            <a:chExt cx="539" cy="240"/>
          </a:xfrm>
        </p:grpSpPr>
        <p:grpSp>
          <p:nvGrpSpPr>
            <p:cNvPr id="5179" name="Group 99"/>
            <p:cNvGrpSpPr>
              <a:grpSpLocks/>
            </p:cNvGrpSpPr>
            <p:nvPr/>
          </p:nvGrpSpPr>
          <p:grpSpPr bwMode="auto">
            <a:xfrm>
              <a:off x="1285" y="2832"/>
              <a:ext cx="310" cy="240"/>
              <a:chOff x="2016" y="576"/>
              <a:chExt cx="912" cy="768"/>
            </a:xfrm>
          </p:grpSpPr>
          <p:sp>
            <p:nvSpPr>
              <p:cNvPr id="5182" name="Line 100"/>
              <p:cNvSpPr>
                <a:spLocks noChangeShapeType="1"/>
              </p:cNvSpPr>
              <p:nvPr/>
            </p:nvSpPr>
            <p:spPr bwMode="auto">
              <a:xfrm>
                <a:off x="2016" y="576"/>
                <a:ext cx="0" cy="7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3" name="Line 101"/>
              <p:cNvSpPr>
                <a:spLocks noChangeShapeType="1"/>
              </p:cNvSpPr>
              <p:nvPr/>
            </p:nvSpPr>
            <p:spPr bwMode="auto">
              <a:xfrm>
                <a:off x="2016" y="576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4" name="Line 102"/>
              <p:cNvSpPr>
                <a:spLocks noChangeShapeType="1"/>
              </p:cNvSpPr>
              <p:nvPr/>
            </p:nvSpPr>
            <p:spPr bwMode="auto">
              <a:xfrm>
                <a:off x="2016" y="1344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5" name="Arc 103"/>
              <p:cNvSpPr>
                <a:spLocks/>
              </p:cNvSpPr>
              <p:nvPr/>
            </p:nvSpPr>
            <p:spPr bwMode="auto">
              <a:xfrm>
                <a:off x="2592" y="576"/>
                <a:ext cx="336" cy="384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384 h 21600"/>
                  <a:gd name="T4" fmla="*/ 0 w 21600"/>
                  <a:gd name="T5" fmla="*/ 38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6" name="Arc 104"/>
              <p:cNvSpPr>
                <a:spLocks/>
              </p:cNvSpPr>
              <p:nvPr/>
            </p:nvSpPr>
            <p:spPr bwMode="auto">
              <a:xfrm flipV="1">
                <a:off x="2592" y="960"/>
                <a:ext cx="336" cy="384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384 h 21600"/>
                  <a:gd name="T4" fmla="*/ 0 w 21600"/>
                  <a:gd name="T5" fmla="*/ 38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80" name="Line 105"/>
            <p:cNvSpPr>
              <a:spLocks noChangeShapeType="1"/>
            </p:cNvSpPr>
            <p:nvPr/>
          </p:nvSpPr>
          <p:spPr bwMode="auto">
            <a:xfrm>
              <a:off x="1056" y="2877"/>
              <a:ext cx="2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1" name="Line 106"/>
            <p:cNvSpPr>
              <a:spLocks noChangeShapeType="1"/>
            </p:cNvSpPr>
            <p:nvPr/>
          </p:nvSpPr>
          <p:spPr bwMode="auto">
            <a:xfrm>
              <a:off x="1056" y="3027"/>
              <a:ext cx="2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8" name="Group 109"/>
          <p:cNvGrpSpPr>
            <a:grpSpLocks/>
          </p:cNvGrpSpPr>
          <p:nvPr/>
        </p:nvGrpSpPr>
        <p:grpSpPr bwMode="auto">
          <a:xfrm>
            <a:off x="990600" y="3886200"/>
            <a:ext cx="855663" cy="990600"/>
            <a:chOff x="960" y="2016"/>
            <a:chExt cx="539" cy="240"/>
          </a:xfrm>
        </p:grpSpPr>
        <p:grpSp>
          <p:nvGrpSpPr>
            <p:cNvPr id="5170" name="Group 110"/>
            <p:cNvGrpSpPr>
              <a:grpSpLocks/>
            </p:cNvGrpSpPr>
            <p:nvPr/>
          </p:nvGrpSpPr>
          <p:grpSpPr bwMode="auto">
            <a:xfrm>
              <a:off x="1189" y="2016"/>
              <a:ext cx="310" cy="240"/>
              <a:chOff x="2016" y="576"/>
              <a:chExt cx="912" cy="768"/>
            </a:xfrm>
          </p:grpSpPr>
          <p:sp>
            <p:nvSpPr>
              <p:cNvPr id="5174" name="Line 111"/>
              <p:cNvSpPr>
                <a:spLocks noChangeShapeType="1"/>
              </p:cNvSpPr>
              <p:nvPr/>
            </p:nvSpPr>
            <p:spPr bwMode="auto">
              <a:xfrm>
                <a:off x="2016" y="576"/>
                <a:ext cx="0" cy="7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5" name="Line 112"/>
              <p:cNvSpPr>
                <a:spLocks noChangeShapeType="1"/>
              </p:cNvSpPr>
              <p:nvPr/>
            </p:nvSpPr>
            <p:spPr bwMode="auto">
              <a:xfrm>
                <a:off x="2016" y="576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6" name="Line 113"/>
              <p:cNvSpPr>
                <a:spLocks noChangeShapeType="1"/>
              </p:cNvSpPr>
              <p:nvPr/>
            </p:nvSpPr>
            <p:spPr bwMode="auto">
              <a:xfrm>
                <a:off x="2016" y="1344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7" name="Arc 114"/>
              <p:cNvSpPr>
                <a:spLocks/>
              </p:cNvSpPr>
              <p:nvPr/>
            </p:nvSpPr>
            <p:spPr bwMode="auto">
              <a:xfrm>
                <a:off x="2592" y="576"/>
                <a:ext cx="336" cy="384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384 h 21600"/>
                  <a:gd name="T4" fmla="*/ 0 w 21600"/>
                  <a:gd name="T5" fmla="*/ 38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8" name="Arc 115"/>
              <p:cNvSpPr>
                <a:spLocks/>
              </p:cNvSpPr>
              <p:nvPr/>
            </p:nvSpPr>
            <p:spPr bwMode="auto">
              <a:xfrm flipV="1">
                <a:off x="2592" y="960"/>
                <a:ext cx="336" cy="384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384 h 21600"/>
                  <a:gd name="T4" fmla="*/ 0 w 21600"/>
                  <a:gd name="T5" fmla="*/ 38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71" name="Line 116"/>
            <p:cNvSpPr>
              <a:spLocks noChangeShapeType="1"/>
            </p:cNvSpPr>
            <p:nvPr/>
          </p:nvSpPr>
          <p:spPr bwMode="auto">
            <a:xfrm>
              <a:off x="960" y="2061"/>
              <a:ext cx="2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2" name="Line 117"/>
            <p:cNvSpPr>
              <a:spLocks noChangeShapeType="1"/>
            </p:cNvSpPr>
            <p:nvPr/>
          </p:nvSpPr>
          <p:spPr bwMode="auto">
            <a:xfrm>
              <a:off x="960" y="2211"/>
              <a:ext cx="2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3" name="Line 118"/>
            <p:cNvSpPr>
              <a:spLocks noChangeShapeType="1"/>
            </p:cNvSpPr>
            <p:nvPr/>
          </p:nvSpPr>
          <p:spPr bwMode="auto">
            <a:xfrm flipH="1">
              <a:off x="960" y="2128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9" name="Group 119"/>
          <p:cNvGrpSpPr>
            <a:grpSpLocks/>
          </p:cNvGrpSpPr>
          <p:nvPr/>
        </p:nvGrpSpPr>
        <p:grpSpPr bwMode="auto">
          <a:xfrm>
            <a:off x="990600" y="5105400"/>
            <a:ext cx="855663" cy="990600"/>
            <a:chOff x="960" y="2016"/>
            <a:chExt cx="539" cy="240"/>
          </a:xfrm>
        </p:grpSpPr>
        <p:grpSp>
          <p:nvGrpSpPr>
            <p:cNvPr id="5161" name="Group 120"/>
            <p:cNvGrpSpPr>
              <a:grpSpLocks/>
            </p:cNvGrpSpPr>
            <p:nvPr/>
          </p:nvGrpSpPr>
          <p:grpSpPr bwMode="auto">
            <a:xfrm>
              <a:off x="1189" y="2016"/>
              <a:ext cx="310" cy="240"/>
              <a:chOff x="2016" y="576"/>
              <a:chExt cx="912" cy="768"/>
            </a:xfrm>
          </p:grpSpPr>
          <p:sp>
            <p:nvSpPr>
              <p:cNvPr id="5165" name="Line 121"/>
              <p:cNvSpPr>
                <a:spLocks noChangeShapeType="1"/>
              </p:cNvSpPr>
              <p:nvPr/>
            </p:nvSpPr>
            <p:spPr bwMode="auto">
              <a:xfrm>
                <a:off x="2016" y="576"/>
                <a:ext cx="0" cy="7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6" name="Line 122"/>
              <p:cNvSpPr>
                <a:spLocks noChangeShapeType="1"/>
              </p:cNvSpPr>
              <p:nvPr/>
            </p:nvSpPr>
            <p:spPr bwMode="auto">
              <a:xfrm>
                <a:off x="2016" y="576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7" name="Line 123"/>
              <p:cNvSpPr>
                <a:spLocks noChangeShapeType="1"/>
              </p:cNvSpPr>
              <p:nvPr/>
            </p:nvSpPr>
            <p:spPr bwMode="auto">
              <a:xfrm>
                <a:off x="2016" y="1344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8" name="Arc 124"/>
              <p:cNvSpPr>
                <a:spLocks/>
              </p:cNvSpPr>
              <p:nvPr/>
            </p:nvSpPr>
            <p:spPr bwMode="auto">
              <a:xfrm>
                <a:off x="2592" y="576"/>
                <a:ext cx="336" cy="384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384 h 21600"/>
                  <a:gd name="T4" fmla="*/ 0 w 21600"/>
                  <a:gd name="T5" fmla="*/ 38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9" name="Arc 125"/>
              <p:cNvSpPr>
                <a:spLocks/>
              </p:cNvSpPr>
              <p:nvPr/>
            </p:nvSpPr>
            <p:spPr bwMode="auto">
              <a:xfrm flipV="1">
                <a:off x="2592" y="960"/>
                <a:ext cx="336" cy="384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384 h 21600"/>
                  <a:gd name="T4" fmla="*/ 0 w 21600"/>
                  <a:gd name="T5" fmla="*/ 38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62" name="Line 126"/>
            <p:cNvSpPr>
              <a:spLocks noChangeShapeType="1"/>
            </p:cNvSpPr>
            <p:nvPr/>
          </p:nvSpPr>
          <p:spPr bwMode="auto">
            <a:xfrm>
              <a:off x="960" y="2061"/>
              <a:ext cx="2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3" name="Line 127"/>
            <p:cNvSpPr>
              <a:spLocks noChangeShapeType="1"/>
            </p:cNvSpPr>
            <p:nvPr/>
          </p:nvSpPr>
          <p:spPr bwMode="auto">
            <a:xfrm>
              <a:off x="960" y="2211"/>
              <a:ext cx="2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4" name="Line 128"/>
            <p:cNvSpPr>
              <a:spLocks noChangeShapeType="1"/>
            </p:cNvSpPr>
            <p:nvPr/>
          </p:nvSpPr>
          <p:spPr bwMode="auto">
            <a:xfrm flipH="1">
              <a:off x="960" y="2128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30" name="Group 130"/>
          <p:cNvGrpSpPr>
            <a:grpSpLocks/>
          </p:cNvGrpSpPr>
          <p:nvPr/>
        </p:nvGrpSpPr>
        <p:grpSpPr bwMode="auto">
          <a:xfrm>
            <a:off x="3429000" y="3429000"/>
            <a:ext cx="1130300" cy="914400"/>
            <a:chOff x="2552" y="2064"/>
            <a:chExt cx="712" cy="274"/>
          </a:xfrm>
        </p:grpSpPr>
        <p:sp>
          <p:nvSpPr>
            <p:cNvPr id="5157" name="Freeform 131"/>
            <p:cNvSpPr>
              <a:spLocks/>
            </p:cNvSpPr>
            <p:nvPr/>
          </p:nvSpPr>
          <p:spPr bwMode="auto">
            <a:xfrm>
              <a:off x="2552" y="2064"/>
              <a:ext cx="36" cy="274"/>
            </a:xfrm>
            <a:custGeom>
              <a:avLst/>
              <a:gdLst>
                <a:gd name="T0" fmla="*/ 2 w 61"/>
                <a:gd name="T1" fmla="*/ 4 h 370"/>
                <a:gd name="T2" fmla="*/ 6 w 61"/>
                <a:gd name="T3" fmla="*/ 11 h 370"/>
                <a:gd name="T4" fmla="*/ 9 w 61"/>
                <a:gd name="T5" fmla="*/ 19 h 370"/>
                <a:gd name="T6" fmla="*/ 12 w 61"/>
                <a:gd name="T7" fmla="*/ 26 h 370"/>
                <a:gd name="T8" fmla="*/ 16 w 61"/>
                <a:gd name="T9" fmla="*/ 34 h 370"/>
                <a:gd name="T10" fmla="*/ 19 w 61"/>
                <a:gd name="T11" fmla="*/ 41 h 370"/>
                <a:gd name="T12" fmla="*/ 22 w 61"/>
                <a:gd name="T13" fmla="*/ 48 h 370"/>
                <a:gd name="T14" fmla="*/ 24 w 61"/>
                <a:gd name="T15" fmla="*/ 56 h 370"/>
                <a:gd name="T16" fmla="*/ 26 w 61"/>
                <a:gd name="T17" fmla="*/ 64 h 370"/>
                <a:gd name="T18" fmla="*/ 28 w 61"/>
                <a:gd name="T19" fmla="*/ 71 h 370"/>
                <a:gd name="T20" fmla="*/ 30 w 61"/>
                <a:gd name="T21" fmla="*/ 78 h 370"/>
                <a:gd name="T22" fmla="*/ 32 w 61"/>
                <a:gd name="T23" fmla="*/ 87 h 370"/>
                <a:gd name="T24" fmla="*/ 33 w 61"/>
                <a:gd name="T25" fmla="*/ 94 h 370"/>
                <a:gd name="T26" fmla="*/ 34 w 61"/>
                <a:gd name="T27" fmla="*/ 101 h 370"/>
                <a:gd name="T28" fmla="*/ 35 w 61"/>
                <a:gd name="T29" fmla="*/ 108 h 370"/>
                <a:gd name="T30" fmla="*/ 36 w 61"/>
                <a:gd name="T31" fmla="*/ 115 h 370"/>
                <a:gd name="T32" fmla="*/ 36 w 61"/>
                <a:gd name="T33" fmla="*/ 127 h 370"/>
                <a:gd name="T34" fmla="*/ 36 w 61"/>
                <a:gd name="T35" fmla="*/ 152 h 370"/>
                <a:gd name="T36" fmla="*/ 35 w 61"/>
                <a:gd name="T37" fmla="*/ 159 h 370"/>
                <a:gd name="T38" fmla="*/ 35 w 61"/>
                <a:gd name="T39" fmla="*/ 167 h 370"/>
                <a:gd name="T40" fmla="*/ 34 w 61"/>
                <a:gd name="T41" fmla="*/ 175 h 370"/>
                <a:gd name="T42" fmla="*/ 33 w 61"/>
                <a:gd name="T43" fmla="*/ 181 h 370"/>
                <a:gd name="T44" fmla="*/ 31 w 61"/>
                <a:gd name="T45" fmla="*/ 189 h 370"/>
                <a:gd name="T46" fmla="*/ 30 w 61"/>
                <a:gd name="T47" fmla="*/ 196 h 370"/>
                <a:gd name="T48" fmla="*/ 27 w 61"/>
                <a:gd name="T49" fmla="*/ 204 h 370"/>
                <a:gd name="T50" fmla="*/ 26 w 61"/>
                <a:gd name="T51" fmla="*/ 212 h 370"/>
                <a:gd name="T52" fmla="*/ 22 w 61"/>
                <a:gd name="T53" fmla="*/ 218 h 370"/>
                <a:gd name="T54" fmla="*/ 21 w 61"/>
                <a:gd name="T55" fmla="*/ 227 h 370"/>
                <a:gd name="T56" fmla="*/ 18 w 61"/>
                <a:gd name="T57" fmla="*/ 234 h 370"/>
                <a:gd name="T58" fmla="*/ 15 w 61"/>
                <a:gd name="T59" fmla="*/ 241 h 370"/>
                <a:gd name="T60" fmla="*/ 12 w 61"/>
                <a:gd name="T61" fmla="*/ 249 h 370"/>
                <a:gd name="T62" fmla="*/ 9 w 61"/>
                <a:gd name="T63" fmla="*/ 255 h 370"/>
                <a:gd name="T64" fmla="*/ 5 w 61"/>
                <a:gd name="T65" fmla="*/ 264 h 370"/>
                <a:gd name="T66" fmla="*/ 1 w 61"/>
                <a:gd name="T67" fmla="*/ 271 h 3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1" h="370">
                  <a:moveTo>
                    <a:pt x="0" y="0"/>
                  </a:moveTo>
                  <a:lnTo>
                    <a:pt x="4" y="6"/>
                  </a:lnTo>
                  <a:lnTo>
                    <a:pt x="6" y="10"/>
                  </a:lnTo>
                  <a:lnTo>
                    <a:pt x="10" y="15"/>
                  </a:lnTo>
                  <a:lnTo>
                    <a:pt x="12" y="19"/>
                  </a:lnTo>
                  <a:lnTo>
                    <a:pt x="15" y="25"/>
                  </a:lnTo>
                  <a:lnTo>
                    <a:pt x="19" y="31"/>
                  </a:lnTo>
                  <a:lnTo>
                    <a:pt x="21" y="35"/>
                  </a:lnTo>
                  <a:lnTo>
                    <a:pt x="23" y="40"/>
                  </a:lnTo>
                  <a:lnTo>
                    <a:pt x="27" y="46"/>
                  </a:lnTo>
                  <a:lnTo>
                    <a:pt x="29" y="50"/>
                  </a:lnTo>
                  <a:lnTo>
                    <a:pt x="33" y="56"/>
                  </a:lnTo>
                  <a:lnTo>
                    <a:pt x="35" y="61"/>
                  </a:lnTo>
                  <a:lnTo>
                    <a:pt x="37" y="65"/>
                  </a:lnTo>
                  <a:lnTo>
                    <a:pt x="38" y="71"/>
                  </a:lnTo>
                  <a:lnTo>
                    <a:pt x="40" y="75"/>
                  </a:lnTo>
                  <a:lnTo>
                    <a:pt x="42" y="81"/>
                  </a:lnTo>
                  <a:lnTo>
                    <a:pt x="44" y="86"/>
                  </a:lnTo>
                  <a:lnTo>
                    <a:pt x="46" y="90"/>
                  </a:lnTo>
                  <a:lnTo>
                    <a:pt x="48" y="96"/>
                  </a:lnTo>
                  <a:lnTo>
                    <a:pt x="50" y="102"/>
                  </a:lnTo>
                  <a:lnTo>
                    <a:pt x="50" y="105"/>
                  </a:lnTo>
                  <a:lnTo>
                    <a:pt x="52" y="111"/>
                  </a:lnTo>
                  <a:lnTo>
                    <a:pt x="54" y="117"/>
                  </a:lnTo>
                  <a:lnTo>
                    <a:pt x="56" y="121"/>
                  </a:lnTo>
                  <a:lnTo>
                    <a:pt x="56" y="127"/>
                  </a:lnTo>
                  <a:lnTo>
                    <a:pt x="58" y="132"/>
                  </a:lnTo>
                  <a:lnTo>
                    <a:pt x="58" y="136"/>
                  </a:lnTo>
                  <a:lnTo>
                    <a:pt x="60" y="142"/>
                  </a:lnTo>
                  <a:lnTo>
                    <a:pt x="60" y="146"/>
                  </a:lnTo>
                  <a:lnTo>
                    <a:pt x="60" y="152"/>
                  </a:lnTo>
                  <a:lnTo>
                    <a:pt x="61" y="155"/>
                  </a:lnTo>
                  <a:lnTo>
                    <a:pt x="61" y="167"/>
                  </a:lnTo>
                  <a:lnTo>
                    <a:pt x="61" y="171"/>
                  </a:lnTo>
                  <a:lnTo>
                    <a:pt x="61" y="199"/>
                  </a:lnTo>
                  <a:lnTo>
                    <a:pt x="61" y="205"/>
                  </a:lnTo>
                  <a:lnTo>
                    <a:pt x="61" y="209"/>
                  </a:lnTo>
                  <a:lnTo>
                    <a:pt x="60" y="215"/>
                  </a:lnTo>
                  <a:lnTo>
                    <a:pt x="60" y="221"/>
                  </a:lnTo>
                  <a:lnTo>
                    <a:pt x="60" y="226"/>
                  </a:lnTo>
                  <a:lnTo>
                    <a:pt x="58" y="230"/>
                  </a:lnTo>
                  <a:lnTo>
                    <a:pt x="58" y="236"/>
                  </a:lnTo>
                  <a:lnTo>
                    <a:pt x="58" y="240"/>
                  </a:lnTo>
                  <a:lnTo>
                    <a:pt x="56" y="245"/>
                  </a:lnTo>
                  <a:lnTo>
                    <a:pt x="54" y="249"/>
                  </a:lnTo>
                  <a:lnTo>
                    <a:pt x="52" y="255"/>
                  </a:lnTo>
                  <a:lnTo>
                    <a:pt x="52" y="261"/>
                  </a:lnTo>
                  <a:lnTo>
                    <a:pt x="50" y="265"/>
                  </a:lnTo>
                  <a:lnTo>
                    <a:pt x="48" y="270"/>
                  </a:lnTo>
                  <a:lnTo>
                    <a:pt x="46" y="276"/>
                  </a:lnTo>
                  <a:lnTo>
                    <a:pt x="46" y="280"/>
                  </a:lnTo>
                  <a:lnTo>
                    <a:pt x="44" y="286"/>
                  </a:lnTo>
                  <a:lnTo>
                    <a:pt x="42" y="292"/>
                  </a:lnTo>
                  <a:lnTo>
                    <a:pt x="38" y="295"/>
                  </a:lnTo>
                  <a:lnTo>
                    <a:pt x="37" y="301"/>
                  </a:lnTo>
                  <a:lnTo>
                    <a:pt x="35" y="307"/>
                  </a:lnTo>
                  <a:lnTo>
                    <a:pt x="33" y="311"/>
                  </a:lnTo>
                  <a:lnTo>
                    <a:pt x="31" y="316"/>
                  </a:lnTo>
                  <a:lnTo>
                    <a:pt x="29" y="320"/>
                  </a:lnTo>
                  <a:lnTo>
                    <a:pt x="25" y="326"/>
                  </a:lnTo>
                  <a:lnTo>
                    <a:pt x="23" y="330"/>
                  </a:lnTo>
                  <a:lnTo>
                    <a:pt x="21" y="336"/>
                  </a:lnTo>
                  <a:lnTo>
                    <a:pt x="17" y="341"/>
                  </a:lnTo>
                  <a:lnTo>
                    <a:pt x="15" y="345"/>
                  </a:lnTo>
                  <a:lnTo>
                    <a:pt x="12" y="351"/>
                  </a:lnTo>
                  <a:lnTo>
                    <a:pt x="8" y="357"/>
                  </a:lnTo>
                  <a:lnTo>
                    <a:pt x="6" y="361"/>
                  </a:lnTo>
                  <a:lnTo>
                    <a:pt x="2" y="366"/>
                  </a:lnTo>
                  <a:lnTo>
                    <a:pt x="0" y="370"/>
                  </a:lnTo>
                </a:path>
              </a:pathLst>
            </a:custGeom>
            <a:noFill/>
            <a:ln w="19050" cap="sq" cmpd="sng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Freeform 132"/>
            <p:cNvSpPr>
              <a:spLocks/>
            </p:cNvSpPr>
            <p:nvPr/>
          </p:nvSpPr>
          <p:spPr bwMode="auto">
            <a:xfrm>
              <a:off x="2552" y="2064"/>
              <a:ext cx="368" cy="136"/>
            </a:xfrm>
            <a:custGeom>
              <a:avLst/>
              <a:gdLst>
                <a:gd name="T0" fmla="*/ 110 w 621"/>
                <a:gd name="T1" fmla="*/ 0 h 184"/>
                <a:gd name="T2" fmla="*/ 124 w 621"/>
                <a:gd name="T3" fmla="*/ 0 h 184"/>
                <a:gd name="T4" fmla="*/ 131 w 621"/>
                <a:gd name="T5" fmla="*/ 1 h 184"/>
                <a:gd name="T6" fmla="*/ 139 w 621"/>
                <a:gd name="T7" fmla="*/ 1 h 184"/>
                <a:gd name="T8" fmla="*/ 146 w 621"/>
                <a:gd name="T9" fmla="*/ 3 h 184"/>
                <a:gd name="T10" fmla="*/ 153 w 621"/>
                <a:gd name="T11" fmla="*/ 3 h 184"/>
                <a:gd name="T12" fmla="*/ 159 w 621"/>
                <a:gd name="T13" fmla="*/ 6 h 184"/>
                <a:gd name="T14" fmla="*/ 168 w 621"/>
                <a:gd name="T15" fmla="*/ 6 h 184"/>
                <a:gd name="T16" fmla="*/ 173 w 621"/>
                <a:gd name="T17" fmla="*/ 9 h 184"/>
                <a:gd name="T18" fmla="*/ 181 w 621"/>
                <a:gd name="T19" fmla="*/ 10 h 184"/>
                <a:gd name="T20" fmla="*/ 188 w 621"/>
                <a:gd name="T21" fmla="*/ 13 h 184"/>
                <a:gd name="T22" fmla="*/ 195 w 621"/>
                <a:gd name="T23" fmla="*/ 14 h 184"/>
                <a:gd name="T24" fmla="*/ 201 w 621"/>
                <a:gd name="T25" fmla="*/ 17 h 184"/>
                <a:gd name="T26" fmla="*/ 210 w 621"/>
                <a:gd name="T27" fmla="*/ 20 h 184"/>
                <a:gd name="T28" fmla="*/ 216 w 621"/>
                <a:gd name="T29" fmla="*/ 23 h 184"/>
                <a:gd name="T30" fmla="*/ 223 w 621"/>
                <a:gd name="T31" fmla="*/ 26 h 184"/>
                <a:gd name="T32" fmla="*/ 230 w 621"/>
                <a:gd name="T33" fmla="*/ 30 h 184"/>
                <a:gd name="T34" fmla="*/ 238 w 621"/>
                <a:gd name="T35" fmla="*/ 33 h 184"/>
                <a:gd name="T36" fmla="*/ 242 w 621"/>
                <a:gd name="T37" fmla="*/ 35 h 184"/>
                <a:gd name="T38" fmla="*/ 249 w 621"/>
                <a:gd name="T39" fmla="*/ 40 h 184"/>
                <a:gd name="T40" fmla="*/ 257 w 621"/>
                <a:gd name="T41" fmla="*/ 44 h 184"/>
                <a:gd name="T42" fmla="*/ 264 w 621"/>
                <a:gd name="T43" fmla="*/ 48 h 184"/>
                <a:gd name="T44" fmla="*/ 271 w 621"/>
                <a:gd name="T45" fmla="*/ 52 h 184"/>
                <a:gd name="T46" fmla="*/ 278 w 621"/>
                <a:gd name="T47" fmla="*/ 58 h 184"/>
                <a:gd name="T48" fmla="*/ 286 w 621"/>
                <a:gd name="T49" fmla="*/ 62 h 184"/>
                <a:gd name="T50" fmla="*/ 292 w 621"/>
                <a:gd name="T51" fmla="*/ 68 h 184"/>
                <a:gd name="T52" fmla="*/ 299 w 621"/>
                <a:gd name="T53" fmla="*/ 74 h 184"/>
                <a:gd name="T54" fmla="*/ 306 w 621"/>
                <a:gd name="T55" fmla="*/ 79 h 184"/>
                <a:gd name="T56" fmla="*/ 313 w 621"/>
                <a:gd name="T57" fmla="*/ 85 h 184"/>
                <a:gd name="T58" fmla="*/ 320 w 621"/>
                <a:gd name="T59" fmla="*/ 91 h 184"/>
                <a:gd name="T60" fmla="*/ 328 w 621"/>
                <a:gd name="T61" fmla="*/ 96 h 184"/>
                <a:gd name="T62" fmla="*/ 335 w 621"/>
                <a:gd name="T63" fmla="*/ 103 h 184"/>
                <a:gd name="T64" fmla="*/ 345 w 621"/>
                <a:gd name="T65" fmla="*/ 113 h 184"/>
                <a:gd name="T66" fmla="*/ 356 w 621"/>
                <a:gd name="T67" fmla="*/ 123 h 184"/>
                <a:gd name="T68" fmla="*/ 362 w 621"/>
                <a:gd name="T69" fmla="*/ 130 h 184"/>
                <a:gd name="T70" fmla="*/ 368 w 621"/>
                <a:gd name="T71" fmla="*/ 136 h 1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21" h="184">
                  <a:moveTo>
                    <a:pt x="0" y="0"/>
                  </a:moveTo>
                  <a:lnTo>
                    <a:pt x="186" y="0"/>
                  </a:lnTo>
                  <a:lnTo>
                    <a:pt x="204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1" y="2"/>
                  </a:lnTo>
                  <a:lnTo>
                    <a:pt x="229" y="2"/>
                  </a:lnTo>
                  <a:lnTo>
                    <a:pt x="234" y="2"/>
                  </a:lnTo>
                  <a:lnTo>
                    <a:pt x="240" y="4"/>
                  </a:lnTo>
                  <a:lnTo>
                    <a:pt x="246" y="4"/>
                  </a:lnTo>
                  <a:lnTo>
                    <a:pt x="252" y="4"/>
                  </a:lnTo>
                  <a:lnTo>
                    <a:pt x="258" y="4"/>
                  </a:lnTo>
                  <a:lnTo>
                    <a:pt x="263" y="6"/>
                  </a:lnTo>
                  <a:lnTo>
                    <a:pt x="269" y="8"/>
                  </a:lnTo>
                  <a:lnTo>
                    <a:pt x="275" y="8"/>
                  </a:lnTo>
                  <a:lnTo>
                    <a:pt x="283" y="8"/>
                  </a:lnTo>
                  <a:lnTo>
                    <a:pt x="288" y="10"/>
                  </a:lnTo>
                  <a:lnTo>
                    <a:pt x="292" y="12"/>
                  </a:lnTo>
                  <a:lnTo>
                    <a:pt x="300" y="12"/>
                  </a:lnTo>
                  <a:lnTo>
                    <a:pt x="306" y="13"/>
                  </a:lnTo>
                  <a:lnTo>
                    <a:pt x="311" y="15"/>
                  </a:lnTo>
                  <a:lnTo>
                    <a:pt x="317" y="17"/>
                  </a:lnTo>
                  <a:lnTo>
                    <a:pt x="323" y="19"/>
                  </a:lnTo>
                  <a:lnTo>
                    <a:pt x="329" y="19"/>
                  </a:lnTo>
                  <a:lnTo>
                    <a:pt x="336" y="21"/>
                  </a:lnTo>
                  <a:lnTo>
                    <a:pt x="340" y="23"/>
                  </a:lnTo>
                  <a:lnTo>
                    <a:pt x="348" y="25"/>
                  </a:lnTo>
                  <a:lnTo>
                    <a:pt x="354" y="27"/>
                  </a:lnTo>
                  <a:lnTo>
                    <a:pt x="359" y="29"/>
                  </a:lnTo>
                  <a:lnTo>
                    <a:pt x="365" y="31"/>
                  </a:lnTo>
                  <a:lnTo>
                    <a:pt x="371" y="33"/>
                  </a:lnTo>
                  <a:lnTo>
                    <a:pt x="377" y="35"/>
                  </a:lnTo>
                  <a:lnTo>
                    <a:pt x="382" y="38"/>
                  </a:lnTo>
                  <a:lnTo>
                    <a:pt x="388" y="40"/>
                  </a:lnTo>
                  <a:lnTo>
                    <a:pt x="394" y="42"/>
                  </a:lnTo>
                  <a:lnTo>
                    <a:pt x="402" y="44"/>
                  </a:lnTo>
                  <a:lnTo>
                    <a:pt x="404" y="46"/>
                  </a:lnTo>
                  <a:lnTo>
                    <a:pt x="409" y="48"/>
                  </a:lnTo>
                  <a:lnTo>
                    <a:pt x="415" y="52"/>
                  </a:lnTo>
                  <a:lnTo>
                    <a:pt x="421" y="54"/>
                  </a:lnTo>
                  <a:lnTo>
                    <a:pt x="429" y="58"/>
                  </a:lnTo>
                  <a:lnTo>
                    <a:pt x="434" y="59"/>
                  </a:lnTo>
                  <a:lnTo>
                    <a:pt x="438" y="61"/>
                  </a:lnTo>
                  <a:lnTo>
                    <a:pt x="446" y="65"/>
                  </a:lnTo>
                  <a:lnTo>
                    <a:pt x="452" y="69"/>
                  </a:lnTo>
                  <a:lnTo>
                    <a:pt x="457" y="71"/>
                  </a:lnTo>
                  <a:lnTo>
                    <a:pt x="463" y="75"/>
                  </a:lnTo>
                  <a:lnTo>
                    <a:pt x="469" y="79"/>
                  </a:lnTo>
                  <a:lnTo>
                    <a:pt x="475" y="82"/>
                  </a:lnTo>
                  <a:lnTo>
                    <a:pt x="482" y="84"/>
                  </a:lnTo>
                  <a:lnTo>
                    <a:pt x="486" y="88"/>
                  </a:lnTo>
                  <a:lnTo>
                    <a:pt x="492" y="92"/>
                  </a:lnTo>
                  <a:lnTo>
                    <a:pt x="500" y="96"/>
                  </a:lnTo>
                  <a:lnTo>
                    <a:pt x="505" y="100"/>
                  </a:lnTo>
                  <a:lnTo>
                    <a:pt x="511" y="104"/>
                  </a:lnTo>
                  <a:lnTo>
                    <a:pt x="517" y="107"/>
                  </a:lnTo>
                  <a:lnTo>
                    <a:pt x="523" y="111"/>
                  </a:lnTo>
                  <a:lnTo>
                    <a:pt x="528" y="115"/>
                  </a:lnTo>
                  <a:lnTo>
                    <a:pt x="534" y="119"/>
                  </a:lnTo>
                  <a:lnTo>
                    <a:pt x="540" y="123"/>
                  </a:lnTo>
                  <a:lnTo>
                    <a:pt x="548" y="127"/>
                  </a:lnTo>
                  <a:lnTo>
                    <a:pt x="553" y="130"/>
                  </a:lnTo>
                  <a:lnTo>
                    <a:pt x="557" y="136"/>
                  </a:lnTo>
                  <a:lnTo>
                    <a:pt x="565" y="140"/>
                  </a:lnTo>
                  <a:lnTo>
                    <a:pt x="577" y="148"/>
                  </a:lnTo>
                  <a:lnTo>
                    <a:pt x="582" y="153"/>
                  </a:lnTo>
                  <a:lnTo>
                    <a:pt x="594" y="163"/>
                  </a:lnTo>
                  <a:lnTo>
                    <a:pt x="600" y="167"/>
                  </a:lnTo>
                  <a:lnTo>
                    <a:pt x="605" y="171"/>
                  </a:lnTo>
                  <a:lnTo>
                    <a:pt x="611" y="176"/>
                  </a:lnTo>
                  <a:lnTo>
                    <a:pt x="619" y="182"/>
                  </a:lnTo>
                  <a:lnTo>
                    <a:pt x="621" y="184"/>
                  </a:lnTo>
                </a:path>
              </a:pathLst>
            </a:custGeom>
            <a:noFill/>
            <a:ln w="19050" cap="sq" cmpd="sng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Freeform 133"/>
            <p:cNvSpPr>
              <a:spLocks/>
            </p:cNvSpPr>
            <p:nvPr/>
          </p:nvSpPr>
          <p:spPr bwMode="auto">
            <a:xfrm>
              <a:off x="2552" y="2200"/>
              <a:ext cx="368" cy="137"/>
            </a:xfrm>
            <a:custGeom>
              <a:avLst/>
              <a:gdLst>
                <a:gd name="T0" fmla="*/ 110 w 621"/>
                <a:gd name="T1" fmla="*/ 137 h 184"/>
                <a:gd name="T2" fmla="*/ 124 w 621"/>
                <a:gd name="T3" fmla="*/ 137 h 184"/>
                <a:gd name="T4" fmla="*/ 131 w 621"/>
                <a:gd name="T5" fmla="*/ 136 h 184"/>
                <a:gd name="T6" fmla="*/ 139 w 621"/>
                <a:gd name="T7" fmla="*/ 136 h 184"/>
                <a:gd name="T8" fmla="*/ 146 w 621"/>
                <a:gd name="T9" fmla="*/ 136 h 184"/>
                <a:gd name="T10" fmla="*/ 153 w 621"/>
                <a:gd name="T11" fmla="*/ 134 h 184"/>
                <a:gd name="T12" fmla="*/ 159 w 621"/>
                <a:gd name="T13" fmla="*/ 132 h 184"/>
                <a:gd name="T14" fmla="*/ 168 w 621"/>
                <a:gd name="T15" fmla="*/ 132 h 184"/>
                <a:gd name="T16" fmla="*/ 173 w 621"/>
                <a:gd name="T17" fmla="*/ 129 h 184"/>
                <a:gd name="T18" fmla="*/ 181 w 621"/>
                <a:gd name="T19" fmla="*/ 127 h 184"/>
                <a:gd name="T20" fmla="*/ 188 w 621"/>
                <a:gd name="T21" fmla="*/ 124 h 184"/>
                <a:gd name="T22" fmla="*/ 195 w 621"/>
                <a:gd name="T23" fmla="*/ 123 h 184"/>
                <a:gd name="T24" fmla="*/ 201 w 621"/>
                <a:gd name="T25" fmla="*/ 120 h 184"/>
                <a:gd name="T26" fmla="*/ 210 w 621"/>
                <a:gd name="T27" fmla="*/ 117 h 184"/>
                <a:gd name="T28" fmla="*/ 216 w 621"/>
                <a:gd name="T29" fmla="*/ 115 h 184"/>
                <a:gd name="T30" fmla="*/ 223 w 621"/>
                <a:gd name="T31" fmla="*/ 112 h 184"/>
                <a:gd name="T32" fmla="*/ 230 w 621"/>
                <a:gd name="T33" fmla="*/ 107 h 184"/>
                <a:gd name="T34" fmla="*/ 238 w 621"/>
                <a:gd name="T35" fmla="*/ 104 h 184"/>
                <a:gd name="T36" fmla="*/ 242 w 621"/>
                <a:gd name="T37" fmla="*/ 101 h 184"/>
                <a:gd name="T38" fmla="*/ 249 w 621"/>
                <a:gd name="T39" fmla="*/ 98 h 184"/>
                <a:gd name="T40" fmla="*/ 257 w 621"/>
                <a:gd name="T41" fmla="*/ 93 h 184"/>
                <a:gd name="T42" fmla="*/ 264 w 621"/>
                <a:gd name="T43" fmla="*/ 89 h 184"/>
                <a:gd name="T44" fmla="*/ 271 w 621"/>
                <a:gd name="T45" fmla="*/ 84 h 184"/>
                <a:gd name="T46" fmla="*/ 278 w 621"/>
                <a:gd name="T47" fmla="*/ 79 h 184"/>
                <a:gd name="T48" fmla="*/ 286 w 621"/>
                <a:gd name="T49" fmla="*/ 74 h 184"/>
                <a:gd name="T50" fmla="*/ 292 w 621"/>
                <a:gd name="T51" fmla="*/ 69 h 184"/>
                <a:gd name="T52" fmla="*/ 299 w 621"/>
                <a:gd name="T53" fmla="*/ 63 h 184"/>
                <a:gd name="T54" fmla="*/ 306 w 621"/>
                <a:gd name="T55" fmla="*/ 57 h 184"/>
                <a:gd name="T56" fmla="*/ 313 w 621"/>
                <a:gd name="T57" fmla="*/ 51 h 184"/>
                <a:gd name="T58" fmla="*/ 320 w 621"/>
                <a:gd name="T59" fmla="*/ 45 h 184"/>
                <a:gd name="T60" fmla="*/ 328 w 621"/>
                <a:gd name="T61" fmla="*/ 40 h 184"/>
                <a:gd name="T62" fmla="*/ 335 w 621"/>
                <a:gd name="T63" fmla="*/ 34 h 184"/>
                <a:gd name="T64" fmla="*/ 345 w 621"/>
                <a:gd name="T65" fmla="*/ 23 h 184"/>
                <a:gd name="T66" fmla="*/ 356 w 621"/>
                <a:gd name="T67" fmla="*/ 13 h 184"/>
                <a:gd name="T68" fmla="*/ 362 w 621"/>
                <a:gd name="T69" fmla="*/ 6 h 184"/>
                <a:gd name="T70" fmla="*/ 368 w 621"/>
                <a:gd name="T71" fmla="*/ 0 h 1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21" h="184">
                  <a:moveTo>
                    <a:pt x="0" y="184"/>
                  </a:moveTo>
                  <a:lnTo>
                    <a:pt x="186" y="184"/>
                  </a:lnTo>
                  <a:lnTo>
                    <a:pt x="204" y="184"/>
                  </a:lnTo>
                  <a:lnTo>
                    <a:pt x="209" y="184"/>
                  </a:lnTo>
                  <a:lnTo>
                    <a:pt x="217" y="184"/>
                  </a:lnTo>
                  <a:lnTo>
                    <a:pt x="221" y="182"/>
                  </a:lnTo>
                  <a:lnTo>
                    <a:pt x="229" y="182"/>
                  </a:lnTo>
                  <a:lnTo>
                    <a:pt x="234" y="182"/>
                  </a:lnTo>
                  <a:lnTo>
                    <a:pt x="240" y="182"/>
                  </a:lnTo>
                  <a:lnTo>
                    <a:pt x="246" y="182"/>
                  </a:lnTo>
                  <a:lnTo>
                    <a:pt x="252" y="180"/>
                  </a:lnTo>
                  <a:lnTo>
                    <a:pt x="258" y="180"/>
                  </a:lnTo>
                  <a:lnTo>
                    <a:pt x="263" y="178"/>
                  </a:lnTo>
                  <a:lnTo>
                    <a:pt x="269" y="177"/>
                  </a:lnTo>
                  <a:lnTo>
                    <a:pt x="275" y="177"/>
                  </a:lnTo>
                  <a:lnTo>
                    <a:pt x="283" y="177"/>
                  </a:lnTo>
                  <a:lnTo>
                    <a:pt x="288" y="175"/>
                  </a:lnTo>
                  <a:lnTo>
                    <a:pt x="292" y="173"/>
                  </a:lnTo>
                  <a:lnTo>
                    <a:pt x="300" y="173"/>
                  </a:lnTo>
                  <a:lnTo>
                    <a:pt x="306" y="171"/>
                  </a:lnTo>
                  <a:lnTo>
                    <a:pt x="311" y="169"/>
                  </a:lnTo>
                  <a:lnTo>
                    <a:pt x="317" y="167"/>
                  </a:lnTo>
                  <a:lnTo>
                    <a:pt x="323" y="165"/>
                  </a:lnTo>
                  <a:lnTo>
                    <a:pt x="329" y="165"/>
                  </a:lnTo>
                  <a:lnTo>
                    <a:pt x="336" y="163"/>
                  </a:lnTo>
                  <a:lnTo>
                    <a:pt x="340" y="161"/>
                  </a:lnTo>
                  <a:lnTo>
                    <a:pt x="348" y="159"/>
                  </a:lnTo>
                  <a:lnTo>
                    <a:pt x="354" y="157"/>
                  </a:lnTo>
                  <a:lnTo>
                    <a:pt x="359" y="155"/>
                  </a:lnTo>
                  <a:lnTo>
                    <a:pt x="365" y="154"/>
                  </a:lnTo>
                  <a:lnTo>
                    <a:pt x="371" y="152"/>
                  </a:lnTo>
                  <a:lnTo>
                    <a:pt x="377" y="150"/>
                  </a:lnTo>
                  <a:lnTo>
                    <a:pt x="382" y="146"/>
                  </a:lnTo>
                  <a:lnTo>
                    <a:pt x="388" y="144"/>
                  </a:lnTo>
                  <a:lnTo>
                    <a:pt x="394" y="142"/>
                  </a:lnTo>
                  <a:lnTo>
                    <a:pt x="402" y="140"/>
                  </a:lnTo>
                  <a:lnTo>
                    <a:pt x="404" y="138"/>
                  </a:lnTo>
                  <a:lnTo>
                    <a:pt x="409" y="136"/>
                  </a:lnTo>
                  <a:lnTo>
                    <a:pt x="415" y="132"/>
                  </a:lnTo>
                  <a:lnTo>
                    <a:pt x="421" y="131"/>
                  </a:lnTo>
                  <a:lnTo>
                    <a:pt x="429" y="127"/>
                  </a:lnTo>
                  <a:lnTo>
                    <a:pt x="434" y="125"/>
                  </a:lnTo>
                  <a:lnTo>
                    <a:pt x="438" y="123"/>
                  </a:lnTo>
                  <a:lnTo>
                    <a:pt x="446" y="119"/>
                  </a:lnTo>
                  <a:lnTo>
                    <a:pt x="452" y="115"/>
                  </a:lnTo>
                  <a:lnTo>
                    <a:pt x="457" y="113"/>
                  </a:lnTo>
                  <a:lnTo>
                    <a:pt x="463" y="109"/>
                  </a:lnTo>
                  <a:lnTo>
                    <a:pt x="469" y="106"/>
                  </a:lnTo>
                  <a:lnTo>
                    <a:pt x="475" y="104"/>
                  </a:lnTo>
                  <a:lnTo>
                    <a:pt x="482" y="100"/>
                  </a:lnTo>
                  <a:lnTo>
                    <a:pt x="486" y="96"/>
                  </a:lnTo>
                  <a:lnTo>
                    <a:pt x="492" y="92"/>
                  </a:lnTo>
                  <a:lnTo>
                    <a:pt x="500" y="88"/>
                  </a:lnTo>
                  <a:lnTo>
                    <a:pt x="505" y="85"/>
                  </a:lnTo>
                  <a:lnTo>
                    <a:pt x="511" y="81"/>
                  </a:lnTo>
                  <a:lnTo>
                    <a:pt x="517" y="77"/>
                  </a:lnTo>
                  <a:lnTo>
                    <a:pt x="523" y="73"/>
                  </a:lnTo>
                  <a:lnTo>
                    <a:pt x="528" y="69"/>
                  </a:lnTo>
                  <a:lnTo>
                    <a:pt x="534" y="65"/>
                  </a:lnTo>
                  <a:lnTo>
                    <a:pt x="540" y="61"/>
                  </a:lnTo>
                  <a:lnTo>
                    <a:pt x="548" y="58"/>
                  </a:lnTo>
                  <a:lnTo>
                    <a:pt x="553" y="54"/>
                  </a:lnTo>
                  <a:lnTo>
                    <a:pt x="557" y="50"/>
                  </a:lnTo>
                  <a:lnTo>
                    <a:pt x="565" y="46"/>
                  </a:lnTo>
                  <a:lnTo>
                    <a:pt x="577" y="37"/>
                  </a:lnTo>
                  <a:lnTo>
                    <a:pt x="582" y="31"/>
                  </a:lnTo>
                  <a:lnTo>
                    <a:pt x="594" y="21"/>
                  </a:lnTo>
                  <a:lnTo>
                    <a:pt x="600" y="17"/>
                  </a:lnTo>
                  <a:lnTo>
                    <a:pt x="605" y="14"/>
                  </a:lnTo>
                  <a:lnTo>
                    <a:pt x="611" y="8"/>
                  </a:lnTo>
                  <a:lnTo>
                    <a:pt x="619" y="2"/>
                  </a:lnTo>
                  <a:lnTo>
                    <a:pt x="621" y="0"/>
                  </a:lnTo>
                </a:path>
              </a:pathLst>
            </a:custGeom>
            <a:noFill/>
            <a:ln w="19050" cap="sq" cmpd="sng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Line 134"/>
            <p:cNvSpPr>
              <a:spLocks noChangeShapeType="1"/>
            </p:cNvSpPr>
            <p:nvPr/>
          </p:nvSpPr>
          <p:spPr bwMode="auto">
            <a:xfrm>
              <a:off x="2922" y="2206"/>
              <a:ext cx="3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31" name="Group 135"/>
          <p:cNvGrpSpPr>
            <a:grpSpLocks/>
          </p:cNvGrpSpPr>
          <p:nvPr/>
        </p:nvGrpSpPr>
        <p:grpSpPr bwMode="auto">
          <a:xfrm>
            <a:off x="3505200" y="4876800"/>
            <a:ext cx="1130300" cy="914400"/>
            <a:chOff x="2552" y="2064"/>
            <a:chExt cx="712" cy="274"/>
          </a:xfrm>
        </p:grpSpPr>
        <p:sp>
          <p:nvSpPr>
            <p:cNvPr id="5153" name="Freeform 136"/>
            <p:cNvSpPr>
              <a:spLocks/>
            </p:cNvSpPr>
            <p:nvPr/>
          </p:nvSpPr>
          <p:spPr bwMode="auto">
            <a:xfrm>
              <a:off x="2552" y="2064"/>
              <a:ext cx="36" cy="274"/>
            </a:xfrm>
            <a:custGeom>
              <a:avLst/>
              <a:gdLst>
                <a:gd name="T0" fmla="*/ 2 w 61"/>
                <a:gd name="T1" fmla="*/ 4 h 370"/>
                <a:gd name="T2" fmla="*/ 6 w 61"/>
                <a:gd name="T3" fmla="*/ 11 h 370"/>
                <a:gd name="T4" fmla="*/ 9 w 61"/>
                <a:gd name="T5" fmla="*/ 19 h 370"/>
                <a:gd name="T6" fmla="*/ 12 w 61"/>
                <a:gd name="T7" fmla="*/ 26 h 370"/>
                <a:gd name="T8" fmla="*/ 16 w 61"/>
                <a:gd name="T9" fmla="*/ 34 h 370"/>
                <a:gd name="T10" fmla="*/ 19 w 61"/>
                <a:gd name="T11" fmla="*/ 41 h 370"/>
                <a:gd name="T12" fmla="*/ 22 w 61"/>
                <a:gd name="T13" fmla="*/ 48 h 370"/>
                <a:gd name="T14" fmla="*/ 24 w 61"/>
                <a:gd name="T15" fmla="*/ 56 h 370"/>
                <a:gd name="T16" fmla="*/ 26 w 61"/>
                <a:gd name="T17" fmla="*/ 64 h 370"/>
                <a:gd name="T18" fmla="*/ 28 w 61"/>
                <a:gd name="T19" fmla="*/ 71 h 370"/>
                <a:gd name="T20" fmla="*/ 30 w 61"/>
                <a:gd name="T21" fmla="*/ 78 h 370"/>
                <a:gd name="T22" fmla="*/ 32 w 61"/>
                <a:gd name="T23" fmla="*/ 87 h 370"/>
                <a:gd name="T24" fmla="*/ 33 w 61"/>
                <a:gd name="T25" fmla="*/ 94 h 370"/>
                <a:gd name="T26" fmla="*/ 34 w 61"/>
                <a:gd name="T27" fmla="*/ 101 h 370"/>
                <a:gd name="T28" fmla="*/ 35 w 61"/>
                <a:gd name="T29" fmla="*/ 108 h 370"/>
                <a:gd name="T30" fmla="*/ 36 w 61"/>
                <a:gd name="T31" fmla="*/ 115 h 370"/>
                <a:gd name="T32" fmla="*/ 36 w 61"/>
                <a:gd name="T33" fmla="*/ 127 h 370"/>
                <a:gd name="T34" fmla="*/ 36 w 61"/>
                <a:gd name="T35" fmla="*/ 152 h 370"/>
                <a:gd name="T36" fmla="*/ 35 w 61"/>
                <a:gd name="T37" fmla="*/ 159 h 370"/>
                <a:gd name="T38" fmla="*/ 35 w 61"/>
                <a:gd name="T39" fmla="*/ 167 h 370"/>
                <a:gd name="T40" fmla="*/ 34 w 61"/>
                <a:gd name="T41" fmla="*/ 175 h 370"/>
                <a:gd name="T42" fmla="*/ 33 w 61"/>
                <a:gd name="T43" fmla="*/ 181 h 370"/>
                <a:gd name="T44" fmla="*/ 31 w 61"/>
                <a:gd name="T45" fmla="*/ 189 h 370"/>
                <a:gd name="T46" fmla="*/ 30 w 61"/>
                <a:gd name="T47" fmla="*/ 196 h 370"/>
                <a:gd name="T48" fmla="*/ 27 w 61"/>
                <a:gd name="T49" fmla="*/ 204 h 370"/>
                <a:gd name="T50" fmla="*/ 26 w 61"/>
                <a:gd name="T51" fmla="*/ 212 h 370"/>
                <a:gd name="T52" fmla="*/ 22 w 61"/>
                <a:gd name="T53" fmla="*/ 218 h 370"/>
                <a:gd name="T54" fmla="*/ 21 w 61"/>
                <a:gd name="T55" fmla="*/ 227 h 370"/>
                <a:gd name="T56" fmla="*/ 18 w 61"/>
                <a:gd name="T57" fmla="*/ 234 h 370"/>
                <a:gd name="T58" fmla="*/ 15 w 61"/>
                <a:gd name="T59" fmla="*/ 241 h 370"/>
                <a:gd name="T60" fmla="*/ 12 w 61"/>
                <a:gd name="T61" fmla="*/ 249 h 370"/>
                <a:gd name="T62" fmla="*/ 9 w 61"/>
                <a:gd name="T63" fmla="*/ 255 h 370"/>
                <a:gd name="T64" fmla="*/ 5 w 61"/>
                <a:gd name="T65" fmla="*/ 264 h 370"/>
                <a:gd name="T66" fmla="*/ 1 w 61"/>
                <a:gd name="T67" fmla="*/ 271 h 3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1" h="370">
                  <a:moveTo>
                    <a:pt x="0" y="0"/>
                  </a:moveTo>
                  <a:lnTo>
                    <a:pt x="4" y="6"/>
                  </a:lnTo>
                  <a:lnTo>
                    <a:pt x="6" y="10"/>
                  </a:lnTo>
                  <a:lnTo>
                    <a:pt x="10" y="15"/>
                  </a:lnTo>
                  <a:lnTo>
                    <a:pt x="12" y="19"/>
                  </a:lnTo>
                  <a:lnTo>
                    <a:pt x="15" y="25"/>
                  </a:lnTo>
                  <a:lnTo>
                    <a:pt x="19" y="31"/>
                  </a:lnTo>
                  <a:lnTo>
                    <a:pt x="21" y="35"/>
                  </a:lnTo>
                  <a:lnTo>
                    <a:pt x="23" y="40"/>
                  </a:lnTo>
                  <a:lnTo>
                    <a:pt x="27" y="46"/>
                  </a:lnTo>
                  <a:lnTo>
                    <a:pt x="29" y="50"/>
                  </a:lnTo>
                  <a:lnTo>
                    <a:pt x="33" y="56"/>
                  </a:lnTo>
                  <a:lnTo>
                    <a:pt x="35" y="61"/>
                  </a:lnTo>
                  <a:lnTo>
                    <a:pt x="37" y="65"/>
                  </a:lnTo>
                  <a:lnTo>
                    <a:pt x="38" y="71"/>
                  </a:lnTo>
                  <a:lnTo>
                    <a:pt x="40" y="75"/>
                  </a:lnTo>
                  <a:lnTo>
                    <a:pt x="42" y="81"/>
                  </a:lnTo>
                  <a:lnTo>
                    <a:pt x="44" y="86"/>
                  </a:lnTo>
                  <a:lnTo>
                    <a:pt x="46" y="90"/>
                  </a:lnTo>
                  <a:lnTo>
                    <a:pt x="48" y="96"/>
                  </a:lnTo>
                  <a:lnTo>
                    <a:pt x="50" y="102"/>
                  </a:lnTo>
                  <a:lnTo>
                    <a:pt x="50" y="105"/>
                  </a:lnTo>
                  <a:lnTo>
                    <a:pt x="52" y="111"/>
                  </a:lnTo>
                  <a:lnTo>
                    <a:pt x="54" y="117"/>
                  </a:lnTo>
                  <a:lnTo>
                    <a:pt x="56" y="121"/>
                  </a:lnTo>
                  <a:lnTo>
                    <a:pt x="56" y="127"/>
                  </a:lnTo>
                  <a:lnTo>
                    <a:pt x="58" y="132"/>
                  </a:lnTo>
                  <a:lnTo>
                    <a:pt x="58" y="136"/>
                  </a:lnTo>
                  <a:lnTo>
                    <a:pt x="60" y="142"/>
                  </a:lnTo>
                  <a:lnTo>
                    <a:pt x="60" y="146"/>
                  </a:lnTo>
                  <a:lnTo>
                    <a:pt x="60" y="152"/>
                  </a:lnTo>
                  <a:lnTo>
                    <a:pt x="61" y="155"/>
                  </a:lnTo>
                  <a:lnTo>
                    <a:pt x="61" y="167"/>
                  </a:lnTo>
                  <a:lnTo>
                    <a:pt x="61" y="171"/>
                  </a:lnTo>
                  <a:lnTo>
                    <a:pt x="61" y="199"/>
                  </a:lnTo>
                  <a:lnTo>
                    <a:pt x="61" y="205"/>
                  </a:lnTo>
                  <a:lnTo>
                    <a:pt x="61" y="209"/>
                  </a:lnTo>
                  <a:lnTo>
                    <a:pt x="60" y="215"/>
                  </a:lnTo>
                  <a:lnTo>
                    <a:pt x="60" y="221"/>
                  </a:lnTo>
                  <a:lnTo>
                    <a:pt x="60" y="226"/>
                  </a:lnTo>
                  <a:lnTo>
                    <a:pt x="58" y="230"/>
                  </a:lnTo>
                  <a:lnTo>
                    <a:pt x="58" y="236"/>
                  </a:lnTo>
                  <a:lnTo>
                    <a:pt x="58" y="240"/>
                  </a:lnTo>
                  <a:lnTo>
                    <a:pt x="56" y="245"/>
                  </a:lnTo>
                  <a:lnTo>
                    <a:pt x="54" y="249"/>
                  </a:lnTo>
                  <a:lnTo>
                    <a:pt x="52" y="255"/>
                  </a:lnTo>
                  <a:lnTo>
                    <a:pt x="52" y="261"/>
                  </a:lnTo>
                  <a:lnTo>
                    <a:pt x="50" y="265"/>
                  </a:lnTo>
                  <a:lnTo>
                    <a:pt x="48" y="270"/>
                  </a:lnTo>
                  <a:lnTo>
                    <a:pt x="46" y="276"/>
                  </a:lnTo>
                  <a:lnTo>
                    <a:pt x="46" y="280"/>
                  </a:lnTo>
                  <a:lnTo>
                    <a:pt x="44" y="286"/>
                  </a:lnTo>
                  <a:lnTo>
                    <a:pt x="42" y="292"/>
                  </a:lnTo>
                  <a:lnTo>
                    <a:pt x="38" y="295"/>
                  </a:lnTo>
                  <a:lnTo>
                    <a:pt x="37" y="301"/>
                  </a:lnTo>
                  <a:lnTo>
                    <a:pt x="35" y="307"/>
                  </a:lnTo>
                  <a:lnTo>
                    <a:pt x="33" y="311"/>
                  </a:lnTo>
                  <a:lnTo>
                    <a:pt x="31" y="316"/>
                  </a:lnTo>
                  <a:lnTo>
                    <a:pt x="29" y="320"/>
                  </a:lnTo>
                  <a:lnTo>
                    <a:pt x="25" y="326"/>
                  </a:lnTo>
                  <a:lnTo>
                    <a:pt x="23" y="330"/>
                  </a:lnTo>
                  <a:lnTo>
                    <a:pt x="21" y="336"/>
                  </a:lnTo>
                  <a:lnTo>
                    <a:pt x="17" y="341"/>
                  </a:lnTo>
                  <a:lnTo>
                    <a:pt x="15" y="345"/>
                  </a:lnTo>
                  <a:lnTo>
                    <a:pt x="12" y="351"/>
                  </a:lnTo>
                  <a:lnTo>
                    <a:pt x="8" y="357"/>
                  </a:lnTo>
                  <a:lnTo>
                    <a:pt x="6" y="361"/>
                  </a:lnTo>
                  <a:lnTo>
                    <a:pt x="2" y="366"/>
                  </a:lnTo>
                  <a:lnTo>
                    <a:pt x="0" y="370"/>
                  </a:lnTo>
                </a:path>
              </a:pathLst>
            </a:custGeom>
            <a:noFill/>
            <a:ln w="19050" cap="sq" cmpd="sng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Freeform 137"/>
            <p:cNvSpPr>
              <a:spLocks/>
            </p:cNvSpPr>
            <p:nvPr/>
          </p:nvSpPr>
          <p:spPr bwMode="auto">
            <a:xfrm>
              <a:off x="2552" y="2064"/>
              <a:ext cx="368" cy="136"/>
            </a:xfrm>
            <a:custGeom>
              <a:avLst/>
              <a:gdLst>
                <a:gd name="T0" fmla="*/ 110 w 621"/>
                <a:gd name="T1" fmla="*/ 0 h 184"/>
                <a:gd name="T2" fmla="*/ 124 w 621"/>
                <a:gd name="T3" fmla="*/ 0 h 184"/>
                <a:gd name="T4" fmla="*/ 131 w 621"/>
                <a:gd name="T5" fmla="*/ 1 h 184"/>
                <a:gd name="T6" fmla="*/ 139 w 621"/>
                <a:gd name="T7" fmla="*/ 1 h 184"/>
                <a:gd name="T8" fmla="*/ 146 w 621"/>
                <a:gd name="T9" fmla="*/ 3 h 184"/>
                <a:gd name="T10" fmla="*/ 153 w 621"/>
                <a:gd name="T11" fmla="*/ 3 h 184"/>
                <a:gd name="T12" fmla="*/ 159 w 621"/>
                <a:gd name="T13" fmla="*/ 6 h 184"/>
                <a:gd name="T14" fmla="*/ 168 w 621"/>
                <a:gd name="T15" fmla="*/ 6 h 184"/>
                <a:gd name="T16" fmla="*/ 173 w 621"/>
                <a:gd name="T17" fmla="*/ 9 h 184"/>
                <a:gd name="T18" fmla="*/ 181 w 621"/>
                <a:gd name="T19" fmla="*/ 10 h 184"/>
                <a:gd name="T20" fmla="*/ 188 w 621"/>
                <a:gd name="T21" fmla="*/ 13 h 184"/>
                <a:gd name="T22" fmla="*/ 195 w 621"/>
                <a:gd name="T23" fmla="*/ 14 h 184"/>
                <a:gd name="T24" fmla="*/ 201 w 621"/>
                <a:gd name="T25" fmla="*/ 17 h 184"/>
                <a:gd name="T26" fmla="*/ 210 w 621"/>
                <a:gd name="T27" fmla="*/ 20 h 184"/>
                <a:gd name="T28" fmla="*/ 216 w 621"/>
                <a:gd name="T29" fmla="*/ 23 h 184"/>
                <a:gd name="T30" fmla="*/ 223 w 621"/>
                <a:gd name="T31" fmla="*/ 26 h 184"/>
                <a:gd name="T32" fmla="*/ 230 w 621"/>
                <a:gd name="T33" fmla="*/ 30 h 184"/>
                <a:gd name="T34" fmla="*/ 238 w 621"/>
                <a:gd name="T35" fmla="*/ 33 h 184"/>
                <a:gd name="T36" fmla="*/ 242 w 621"/>
                <a:gd name="T37" fmla="*/ 35 h 184"/>
                <a:gd name="T38" fmla="*/ 249 w 621"/>
                <a:gd name="T39" fmla="*/ 40 h 184"/>
                <a:gd name="T40" fmla="*/ 257 w 621"/>
                <a:gd name="T41" fmla="*/ 44 h 184"/>
                <a:gd name="T42" fmla="*/ 264 w 621"/>
                <a:gd name="T43" fmla="*/ 48 h 184"/>
                <a:gd name="T44" fmla="*/ 271 w 621"/>
                <a:gd name="T45" fmla="*/ 52 h 184"/>
                <a:gd name="T46" fmla="*/ 278 w 621"/>
                <a:gd name="T47" fmla="*/ 58 h 184"/>
                <a:gd name="T48" fmla="*/ 286 w 621"/>
                <a:gd name="T49" fmla="*/ 62 h 184"/>
                <a:gd name="T50" fmla="*/ 292 w 621"/>
                <a:gd name="T51" fmla="*/ 68 h 184"/>
                <a:gd name="T52" fmla="*/ 299 w 621"/>
                <a:gd name="T53" fmla="*/ 74 h 184"/>
                <a:gd name="T54" fmla="*/ 306 w 621"/>
                <a:gd name="T55" fmla="*/ 79 h 184"/>
                <a:gd name="T56" fmla="*/ 313 w 621"/>
                <a:gd name="T57" fmla="*/ 85 h 184"/>
                <a:gd name="T58" fmla="*/ 320 w 621"/>
                <a:gd name="T59" fmla="*/ 91 h 184"/>
                <a:gd name="T60" fmla="*/ 328 w 621"/>
                <a:gd name="T61" fmla="*/ 96 h 184"/>
                <a:gd name="T62" fmla="*/ 335 w 621"/>
                <a:gd name="T63" fmla="*/ 103 h 184"/>
                <a:gd name="T64" fmla="*/ 345 w 621"/>
                <a:gd name="T65" fmla="*/ 113 h 184"/>
                <a:gd name="T66" fmla="*/ 356 w 621"/>
                <a:gd name="T67" fmla="*/ 123 h 184"/>
                <a:gd name="T68" fmla="*/ 362 w 621"/>
                <a:gd name="T69" fmla="*/ 130 h 184"/>
                <a:gd name="T70" fmla="*/ 368 w 621"/>
                <a:gd name="T71" fmla="*/ 136 h 1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21" h="184">
                  <a:moveTo>
                    <a:pt x="0" y="0"/>
                  </a:moveTo>
                  <a:lnTo>
                    <a:pt x="186" y="0"/>
                  </a:lnTo>
                  <a:lnTo>
                    <a:pt x="204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1" y="2"/>
                  </a:lnTo>
                  <a:lnTo>
                    <a:pt x="229" y="2"/>
                  </a:lnTo>
                  <a:lnTo>
                    <a:pt x="234" y="2"/>
                  </a:lnTo>
                  <a:lnTo>
                    <a:pt x="240" y="4"/>
                  </a:lnTo>
                  <a:lnTo>
                    <a:pt x="246" y="4"/>
                  </a:lnTo>
                  <a:lnTo>
                    <a:pt x="252" y="4"/>
                  </a:lnTo>
                  <a:lnTo>
                    <a:pt x="258" y="4"/>
                  </a:lnTo>
                  <a:lnTo>
                    <a:pt x="263" y="6"/>
                  </a:lnTo>
                  <a:lnTo>
                    <a:pt x="269" y="8"/>
                  </a:lnTo>
                  <a:lnTo>
                    <a:pt x="275" y="8"/>
                  </a:lnTo>
                  <a:lnTo>
                    <a:pt x="283" y="8"/>
                  </a:lnTo>
                  <a:lnTo>
                    <a:pt x="288" y="10"/>
                  </a:lnTo>
                  <a:lnTo>
                    <a:pt x="292" y="12"/>
                  </a:lnTo>
                  <a:lnTo>
                    <a:pt x="300" y="12"/>
                  </a:lnTo>
                  <a:lnTo>
                    <a:pt x="306" y="13"/>
                  </a:lnTo>
                  <a:lnTo>
                    <a:pt x="311" y="15"/>
                  </a:lnTo>
                  <a:lnTo>
                    <a:pt x="317" y="17"/>
                  </a:lnTo>
                  <a:lnTo>
                    <a:pt x="323" y="19"/>
                  </a:lnTo>
                  <a:lnTo>
                    <a:pt x="329" y="19"/>
                  </a:lnTo>
                  <a:lnTo>
                    <a:pt x="336" y="21"/>
                  </a:lnTo>
                  <a:lnTo>
                    <a:pt x="340" y="23"/>
                  </a:lnTo>
                  <a:lnTo>
                    <a:pt x="348" y="25"/>
                  </a:lnTo>
                  <a:lnTo>
                    <a:pt x="354" y="27"/>
                  </a:lnTo>
                  <a:lnTo>
                    <a:pt x="359" y="29"/>
                  </a:lnTo>
                  <a:lnTo>
                    <a:pt x="365" y="31"/>
                  </a:lnTo>
                  <a:lnTo>
                    <a:pt x="371" y="33"/>
                  </a:lnTo>
                  <a:lnTo>
                    <a:pt x="377" y="35"/>
                  </a:lnTo>
                  <a:lnTo>
                    <a:pt x="382" y="38"/>
                  </a:lnTo>
                  <a:lnTo>
                    <a:pt x="388" y="40"/>
                  </a:lnTo>
                  <a:lnTo>
                    <a:pt x="394" y="42"/>
                  </a:lnTo>
                  <a:lnTo>
                    <a:pt x="402" y="44"/>
                  </a:lnTo>
                  <a:lnTo>
                    <a:pt x="404" y="46"/>
                  </a:lnTo>
                  <a:lnTo>
                    <a:pt x="409" y="48"/>
                  </a:lnTo>
                  <a:lnTo>
                    <a:pt x="415" y="52"/>
                  </a:lnTo>
                  <a:lnTo>
                    <a:pt x="421" y="54"/>
                  </a:lnTo>
                  <a:lnTo>
                    <a:pt x="429" y="58"/>
                  </a:lnTo>
                  <a:lnTo>
                    <a:pt x="434" y="59"/>
                  </a:lnTo>
                  <a:lnTo>
                    <a:pt x="438" y="61"/>
                  </a:lnTo>
                  <a:lnTo>
                    <a:pt x="446" y="65"/>
                  </a:lnTo>
                  <a:lnTo>
                    <a:pt x="452" y="69"/>
                  </a:lnTo>
                  <a:lnTo>
                    <a:pt x="457" y="71"/>
                  </a:lnTo>
                  <a:lnTo>
                    <a:pt x="463" y="75"/>
                  </a:lnTo>
                  <a:lnTo>
                    <a:pt x="469" y="79"/>
                  </a:lnTo>
                  <a:lnTo>
                    <a:pt x="475" y="82"/>
                  </a:lnTo>
                  <a:lnTo>
                    <a:pt x="482" y="84"/>
                  </a:lnTo>
                  <a:lnTo>
                    <a:pt x="486" y="88"/>
                  </a:lnTo>
                  <a:lnTo>
                    <a:pt x="492" y="92"/>
                  </a:lnTo>
                  <a:lnTo>
                    <a:pt x="500" y="96"/>
                  </a:lnTo>
                  <a:lnTo>
                    <a:pt x="505" y="100"/>
                  </a:lnTo>
                  <a:lnTo>
                    <a:pt x="511" y="104"/>
                  </a:lnTo>
                  <a:lnTo>
                    <a:pt x="517" y="107"/>
                  </a:lnTo>
                  <a:lnTo>
                    <a:pt x="523" y="111"/>
                  </a:lnTo>
                  <a:lnTo>
                    <a:pt x="528" y="115"/>
                  </a:lnTo>
                  <a:lnTo>
                    <a:pt x="534" y="119"/>
                  </a:lnTo>
                  <a:lnTo>
                    <a:pt x="540" y="123"/>
                  </a:lnTo>
                  <a:lnTo>
                    <a:pt x="548" y="127"/>
                  </a:lnTo>
                  <a:lnTo>
                    <a:pt x="553" y="130"/>
                  </a:lnTo>
                  <a:lnTo>
                    <a:pt x="557" y="136"/>
                  </a:lnTo>
                  <a:lnTo>
                    <a:pt x="565" y="140"/>
                  </a:lnTo>
                  <a:lnTo>
                    <a:pt x="577" y="148"/>
                  </a:lnTo>
                  <a:lnTo>
                    <a:pt x="582" y="153"/>
                  </a:lnTo>
                  <a:lnTo>
                    <a:pt x="594" y="163"/>
                  </a:lnTo>
                  <a:lnTo>
                    <a:pt x="600" y="167"/>
                  </a:lnTo>
                  <a:lnTo>
                    <a:pt x="605" y="171"/>
                  </a:lnTo>
                  <a:lnTo>
                    <a:pt x="611" y="176"/>
                  </a:lnTo>
                  <a:lnTo>
                    <a:pt x="619" y="182"/>
                  </a:lnTo>
                  <a:lnTo>
                    <a:pt x="621" y="184"/>
                  </a:lnTo>
                </a:path>
              </a:pathLst>
            </a:custGeom>
            <a:noFill/>
            <a:ln w="19050" cap="sq" cmpd="sng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Freeform 138"/>
            <p:cNvSpPr>
              <a:spLocks/>
            </p:cNvSpPr>
            <p:nvPr/>
          </p:nvSpPr>
          <p:spPr bwMode="auto">
            <a:xfrm>
              <a:off x="2552" y="2200"/>
              <a:ext cx="368" cy="137"/>
            </a:xfrm>
            <a:custGeom>
              <a:avLst/>
              <a:gdLst>
                <a:gd name="T0" fmla="*/ 110 w 621"/>
                <a:gd name="T1" fmla="*/ 137 h 184"/>
                <a:gd name="T2" fmla="*/ 124 w 621"/>
                <a:gd name="T3" fmla="*/ 137 h 184"/>
                <a:gd name="T4" fmla="*/ 131 w 621"/>
                <a:gd name="T5" fmla="*/ 136 h 184"/>
                <a:gd name="T6" fmla="*/ 139 w 621"/>
                <a:gd name="T7" fmla="*/ 136 h 184"/>
                <a:gd name="T8" fmla="*/ 146 w 621"/>
                <a:gd name="T9" fmla="*/ 136 h 184"/>
                <a:gd name="T10" fmla="*/ 153 w 621"/>
                <a:gd name="T11" fmla="*/ 134 h 184"/>
                <a:gd name="T12" fmla="*/ 159 w 621"/>
                <a:gd name="T13" fmla="*/ 132 h 184"/>
                <a:gd name="T14" fmla="*/ 168 w 621"/>
                <a:gd name="T15" fmla="*/ 132 h 184"/>
                <a:gd name="T16" fmla="*/ 173 w 621"/>
                <a:gd name="T17" fmla="*/ 129 h 184"/>
                <a:gd name="T18" fmla="*/ 181 w 621"/>
                <a:gd name="T19" fmla="*/ 127 h 184"/>
                <a:gd name="T20" fmla="*/ 188 w 621"/>
                <a:gd name="T21" fmla="*/ 124 h 184"/>
                <a:gd name="T22" fmla="*/ 195 w 621"/>
                <a:gd name="T23" fmla="*/ 123 h 184"/>
                <a:gd name="T24" fmla="*/ 201 w 621"/>
                <a:gd name="T25" fmla="*/ 120 h 184"/>
                <a:gd name="T26" fmla="*/ 210 w 621"/>
                <a:gd name="T27" fmla="*/ 117 h 184"/>
                <a:gd name="T28" fmla="*/ 216 w 621"/>
                <a:gd name="T29" fmla="*/ 115 h 184"/>
                <a:gd name="T30" fmla="*/ 223 w 621"/>
                <a:gd name="T31" fmla="*/ 112 h 184"/>
                <a:gd name="T32" fmla="*/ 230 w 621"/>
                <a:gd name="T33" fmla="*/ 107 h 184"/>
                <a:gd name="T34" fmla="*/ 238 w 621"/>
                <a:gd name="T35" fmla="*/ 104 h 184"/>
                <a:gd name="T36" fmla="*/ 242 w 621"/>
                <a:gd name="T37" fmla="*/ 101 h 184"/>
                <a:gd name="T38" fmla="*/ 249 w 621"/>
                <a:gd name="T39" fmla="*/ 98 h 184"/>
                <a:gd name="T40" fmla="*/ 257 w 621"/>
                <a:gd name="T41" fmla="*/ 93 h 184"/>
                <a:gd name="T42" fmla="*/ 264 w 621"/>
                <a:gd name="T43" fmla="*/ 89 h 184"/>
                <a:gd name="T44" fmla="*/ 271 w 621"/>
                <a:gd name="T45" fmla="*/ 84 h 184"/>
                <a:gd name="T46" fmla="*/ 278 w 621"/>
                <a:gd name="T47" fmla="*/ 79 h 184"/>
                <a:gd name="T48" fmla="*/ 286 w 621"/>
                <a:gd name="T49" fmla="*/ 74 h 184"/>
                <a:gd name="T50" fmla="*/ 292 w 621"/>
                <a:gd name="T51" fmla="*/ 69 h 184"/>
                <a:gd name="T52" fmla="*/ 299 w 621"/>
                <a:gd name="T53" fmla="*/ 63 h 184"/>
                <a:gd name="T54" fmla="*/ 306 w 621"/>
                <a:gd name="T55" fmla="*/ 57 h 184"/>
                <a:gd name="T56" fmla="*/ 313 w 621"/>
                <a:gd name="T57" fmla="*/ 51 h 184"/>
                <a:gd name="T58" fmla="*/ 320 w 621"/>
                <a:gd name="T59" fmla="*/ 45 h 184"/>
                <a:gd name="T60" fmla="*/ 328 w 621"/>
                <a:gd name="T61" fmla="*/ 40 h 184"/>
                <a:gd name="T62" fmla="*/ 335 w 621"/>
                <a:gd name="T63" fmla="*/ 34 h 184"/>
                <a:gd name="T64" fmla="*/ 345 w 621"/>
                <a:gd name="T65" fmla="*/ 23 h 184"/>
                <a:gd name="T66" fmla="*/ 356 w 621"/>
                <a:gd name="T67" fmla="*/ 13 h 184"/>
                <a:gd name="T68" fmla="*/ 362 w 621"/>
                <a:gd name="T69" fmla="*/ 6 h 184"/>
                <a:gd name="T70" fmla="*/ 368 w 621"/>
                <a:gd name="T71" fmla="*/ 0 h 1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21" h="184">
                  <a:moveTo>
                    <a:pt x="0" y="184"/>
                  </a:moveTo>
                  <a:lnTo>
                    <a:pt x="186" y="184"/>
                  </a:lnTo>
                  <a:lnTo>
                    <a:pt x="204" y="184"/>
                  </a:lnTo>
                  <a:lnTo>
                    <a:pt x="209" y="184"/>
                  </a:lnTo>
                  <a:lnTo>
                    <a:pt x="217" y="184"/>
                  </a:lnTo>
                  <a:lnTo>
                    <a:pt x="221" y="182"/>
                  </a:lnTo>
                  <a:lnTo>
                    <a:pt x="229" y="182"/>
                  </a:lnTo>
                  <a:lnTo>
                    <a:pt x="234" y="182"/>
                  </a:lnTo>
                  <a:lnTo>
                    <a:pt x="240" y="182"/>
                  </a:lnTo>
                  <a:lnTo>
                    <a:pt x="246" y="182"/>
                  </a:lnTo>
                  <a:lnTo>
                    <a:pt x="252" y="180"/>
                  </a:lnTo>
                  <a:lnTo>
                    <a:pt x="258" y="180"/>
                  </a:lnTo>
                  <a:lnTo>
                    <a:pt x="263" y="178"/>
                  </a:lnTo>
                  <a:lnTo>
                    <a:pt x="269" y="177"/>
                  </a:lnTo>
                  <a:lnTo>
                    <a:pt x="275" y="177"/>
                  </a:lnTo>
                  <a:lnTo>
                    <a:pt x="283" y="177"/>
                  </a:lnTo>
                  <a:lnTo>
                    <a:pt x="288" y="175"/>
                  </a:lnTo>
                  <a:lnTo>
                    <a:pt x="292" y="173"/>
                  </a:lnTo>
                  <a:lnTo>
                    <a:pt x="300" y="173"/>
                  </a:lnTo>
                  <a:lnTo>
                    <a:pt x="306" y="171"/>
                  </a:lnTo>
                  <a:lnTo>
                    <a:pt x="311" y="169"/>
                  </a:lnTo>
                  <a:lnTo>
                    <a:pt x="317" y="167"/>
                  </a:lnTo>
                  <a:lnTo>
                    <a:pt x="323" y="165"/>
                  </a:lnTo>
                  <a:lnTo>
                    <a:pt x="329" y="165"/>
                  </a:lnTo>
                  <a:lnTo>
                    <a:pt x="336" y="163"/>
                  </a:lnTo>
                  <a:lnTo>
                    <a:pt x="340" y="161"/>
                  </a:lnTo>
                  <a:lnTo>
                    <a:pt x="348" y="159"/>
                  </a:lnTo>
                  <a:lnTo>
                    <a:pt x="354" y="157"/>
                  </a:lnTo>
                  <a:lnTo>
                    <a:pt x="359" y="155"/>
                  </a:lnTo>
                  <a:lnTo>
                    <a:pt x="365" y="154"/>
                  </a:lnTo>
                  <a:lnTo>
                    <a:pt x="371" y="152"/>
                  </a:lnTo>
                  <a:lnTo>
                    <a:pt x="377" y="150"/>
                  </a:lnTo>
                  <a:lnTo>
                    <a:pt x="382" y="146"/>
                  </a:lnTo>
                  <a:lnTo>
                    <a:pt x="388" y="144"/>
                  </a:lnTo>
                  <a:lnTo>
                    <a:pt x="394" y="142"/>
                  </a:lnTo>
                  <a:lnTo>
                    <a:pt x="402" y="140"/>
                  </a:lnTo>
                  <a:lnTo>
                    <a:pt x="404" y="138"/>
                  </a:lnTo>
                  <a:lnTo>
                    <a:pt x="409" y="136"/>
                  </a:lnTo>
                  <a:lnTo>
                    <a:pt x="415" y="132"/>
                  </a:lnTo>
                  <a:lnTo>
                    <a:pt x="421" y="131"/>
                  </a:lnTo>
                  <a:lnTo>
                    <a:pt x="429" y="127"/>
                  </a:lnTo>
                  <a:lnTo>
                    <a:pt x="434" y="125"/>
                  </a:lnTo>
                  <a:lnTo>
                    <a:pt x="438" y="123"/>
                  </a:lnTo>
                  <a:lnTo>
                    <a:pt x="446" y="119"/>
                  </a:lnTo>
                  <a:lnTo>
                    <a:pt x="452" y="115"/>
                  </a:lnTo>
                  <a:lnTo>
                    <a:pt x="457" y="113"/>
                  </a:lnTo>
                  <a:lnTo>
                    <a:pt x="463" y="109"/>
                  </a:lnTo>
                  <a:lnTo>
                    <a:pt x="469" y="106"/>
                  </a:lnTo>
                  <a:lnTo>
                    <a:pt x="475" y="104"/>
                  </a:lnTo>
                  <a:lnTo>
                    <a:pt x="482" y="100"/>
                  </a:lnTo>
                  <a:lnTo>
                    <a:pt x="486" y="96"/>
                  </a:lnTo>
                  <a:lnTo>
                    <a:pt x="492" y="92"/>
                  </a:lnTo>
                  <a:lnTo>
                    <a:pt x="500" y="88"/>
                  </a:lnTo>
                  <a:lnTo>
                    <a:pt x="505" y="85"/>
                  </a:lnTo>
                  <a:lnTo>
                    <a:pt x="511" y="81"/>
                  </a:lnTo>
                  <a:lnTo>
                    <a:pt x="517" y="77"/>
                  </a:lnTo>
                  <a:lnTo>
                    <a:pt x="523" y="73"/>
                  </a:lnTo>
                  <a:lnTo>
                    <a:pt x="528" y="69"/>
                  </a:lnTo>
                  <a:lnTo>
                    <a:pt x="534" y="65"/>
                  </a:lnTo>
                  <a:lnTo>
                    <a:pt x="540" y="61"/>
                  </a:lnTo>
                  <a:lnTo>
                    <a:pt x="548" y="58"/>
                  </a:lnTo>
                  <a:lnTo>
                    <a:pt x="553" y="54"/>
                  </a:lnTo>
                  <a:lnTo>
                    <a:pt x="557" y="50"/>
                  </a:lnTo>
                  <a:lnTo>
                    <a:pt x="565" y="46"/>
                  </a:lnTo>
                  <a:lnTo>
                    <a:pt x="577" y="37"/>
                  </a:lnTo>
                  <a:lnTo>
                    <a:pt x="582" y="31"/>
                  </a:lnTo>
                  <a:lnTo>
                    <a:pt x="594" y="21"/>
                  </a:lnTo>
                  <a:lnTo>
                    <a:pt x="600" y="17"/>
                  </a:lnTo>
                  <a:lnTo>
                    <a:pt x="605" y="14"/>
                  </a:lnTo>
                  <a:lnTo>
                    <a:pt x="611" y="8"/>
                  </a:lnTo>
                  <a:lnTo>
                    <a:pt x="619" y="2"/>
                  </a:lnTo>
                  <a:lnTo>
                    <a:pt x="621" y="0"/>
                  </a:lnTo>
                </a:path>
              </a:pathLst>
            </a:custGeom>
            <a:noFill/>
            <a:ln w="19050" cap="sq" cmpd="sng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Line 139"/>
            <p:cNvSpPr>
              <a:spLocks noChangeShapeType="1"/>
            </p:cNvSpPr>
            <p:nvPr/>
          </p:nvSpPr>
          <p:spPr bwMode="auto">
            <a:xfrm>
              <a:off x="2922" y="2206"/>
              <a:ext cx="3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2" name="Line 140"/>
          <p:cNvSpPr>
            <a:spLocks noChangeShapeType="1"/>
          </p:cNvSpPr>
          <p:nvPr/>
        </p:nvSpPr>
        <p:spPr bwMode="auto">
          <a:xfrm>
            <a:off x="1828800" y="1905000"/>
            <a:ext cx="16002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Line 141"/>
          <p:cNvSpPr>
            <a:spLocks noChangeShapeType="1"/>
          </p:cNvSpPr>
          <p:nvPr/>
        </p:nvSpPr>
        <p:spPr bwMode="auto">
          <a:xfrm>
            <a:off x="1828800" y="1905000"/>
            <a:ext cx="1676400" cy="3276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Line 142"/>
          <p:cNvSpPr>
            <a:spLocks noChangeShapeType="1"/>
          </p:cNvSpPr>
          <p:nvPr/>
        </p:nvSpPr>
        <p:spPr bwMode="auto">
          <a:xfrm>
            <a:off x="1828800" y="3200400"/>
            <a:ext cx="1600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Line 143"/>
          <p:cNvSpPr>
            <a:spLocks noChangeShapeType="1"/>
          </p:cNvSpPr>
          <p:nvPr/>
        </p:nvSpPr>
        <p:spPr bwMode="auto">
          <a:xfrm flipV="1">
            <a:off x="1828800" y="3886200"/>
            <a:ext cx="16764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Line 144"/>
          <p:cNvSpPr>
            <a:spLocks noChangeShapeType="1"/>
          </p:cNvSpPr>
          <p:nvPr/>
        </p:nvSpPr>
        <p:spPr bwMode="auto">
          <a:xfrm flipV="1">
            <a:off x="1828800" y="4267200"/>
            <a:ext cx="160020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Line 145"/>
          <p:cNvSpPr>
            <a:spLocks noChangeShapeType="1"/>
          </p:cNvSpPr>
          <p:nvPr/>
        </p:nvSpPr>
        <p:spPr bwMode="auto">
          <a:xfrm flipV="1">
            <a:off x="1828800" y="5638800"/>
            <a:ext cx="17526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Line 146"/>
          <p:cNvSpPr>
            <a:spLocks noChangeShapeType="1"/>
          </p:cNvSpPr>
          <p:nvPr/>
        </p:nvSpPr>
        <p:spPr bwMode="auto">
          <a:xfrm flipV="1">
            <a:off x="1828800" y="2590800"/>
            <a:ext cx="1600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Text Box 147"/>
          <p:cNvSpPr txBox="1">
            <a:spLocks noChangeArrowheads="1"/>
          </p:cNvSpPr>
          <p:nvPr/>
        </p:nvSpPr>
        <p:spPr bwMode="auto">
          <a:xfrm>
            <a:off x="381000" y="1143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A</a:t>
            </a:r>
          </a:p>
        </p:txBody>
      </p:sp>
      <p:sp>
        <p:nvSpPr>
          <p:cNvPr id="5140" name="Text Box 148"/>
          <p:cNvSpPr txBox="1">
            <a:spLocks noChangeArrowheads="1"/>
          </p:cNvSpPr>
          <p:nvPr/>
        </p:nvSpPr>
        <p:spPr bwMode="auto">
          <a:xfrm>
            <a:off x="457200" y="1905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B</a:t>
            </a:r>
          </a:p>
        </p:txBody>
      </p:sp>
      <p:sp>
        <p:nvSpPr>
          <p:cNvPr id="5141" name="Text Box 149"/>
          <p:cNvSpPr txBox="1">
            <a:spLocks noChangeArrowheads="1"/>
          </p:cNvSpPr>
          <p:nvPr/>
        </p:nvSpPr>
        <p:spPr bwMode="auto">
          <a:xfrm>
            <a:off x="381000" y="2514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A</a:t>
            </a:r>
          </a:p>
        </p:txBody>
      </p:sp>
      <p:sp>
        <p:nvSpPr>
          <p:cNvPr id="5142" name="Text Box 150"/>
          <p:cNvSpPr txBox="1">
            <a:spLocks noChangeArrowheads="1"/>
          </p:cNvSpPr>
          <p:nvPr/>
        </p:nvSpPr>
        <p:spPr bwMode="auto">
          <a:xfrm>
            <a:off x="381000" y="2819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C</a:t>
            </a:r>
          </a:p>
        </p:txBody>
      </p:sp>
      <p:sp>
        <p:nvSpPr>
          <p:cNvPr id="5143" name="Text Box 151"/>
          <p:cNvSpPr txBox="1">
            <a:spLocks noChangeArrowheads="1"/>
          </p:cNvSpPr>
          <p:nvPr/>
        </p:nvSpPr>
        <p:spPr bwMode="auto">
          <a:xfrm>
            <a:off x="381000" y="3200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D</a:t>
            </a:r>
          </a:p>
        </p:txBody>
      </p:sp>
      <p:sp>
        <p:nvSpPr>
          <p:cNvPr id="5144" name="Text Box 152"/>
          <p:cNvSpPr txBox="1">
            <a:spLocks noChangeArrowheads="1"/>
          </p:cNvSpPr>
          <p:nvPr/>
        </p:nvSpPr>
        <p:spPr bwMode="auto">
          <a:xfrm>
            <a:off x="457200" y="3810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A</a:t>
            </a:r>
          </a:p>
        </p:txBody>
      </p:sp>
      <p:sp>
        <p:nvSpPr>
          <p:cNvPr id="5145" name="Text Box 153"/>
          <p:cNvSpPr txBox="1">
            <a:spLocks noChangeArrowheads="1"/>
          </p:cNvSpPr>
          <p:nvPr/>
        </p:nvSpPr>
        <p:spPr bwMode="auto">
          <a:xfrm>
            <a:off x="457200" y="4114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B</a:t>
            </a:r>
          </a:p>
        </p:txBody>
      </p:sp>
      <p:sp>
        <p:nvSpPr>
          <p:cNvPr id="5146" name="Text Box 154"/>
          <p:cNvSpPr txBox="1">
            <a:spLocks noChangeArrowheads="1"/>
          </p:cNvSpPr>
          <p:nvPr/>
        </p:nvSpPr>
        <p:spPr bwMode="auto">
          <a:xfrm>
            <a:off x="457200" y="4495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C’</a:t>
            </a:r>
          </a:p>
        </p:txBody>
      </p:sp>
      <p:sp>
        <p:nvSpPr>
          <p:cNvPr id="5147" name="Text Box 155"/>
          <p:cNvSpPr txBox="1">
            <a:spLocks noChangeArrowheads="1"/>
          </p:cNvSpPr>
          <p:nvPr/>
        </p:nvSpPr>
        <p:spPr bwMode="auto">
          <a:xfrm>
            <a:off x="457200" y="5029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A’</a:t>
            </a:r>
          </a:p>
        </p:txBody>
      </p:sp>
      <p:sp>
        <p:nvSpPr>
          <p:cNvPr id="5148" name="Text Box 156"/>
          <p:cNvSpPr txBox="1">
            <a:spLocks noChangeArrowheads="1"/>
          </p:cNvSpPr>
          <p:nvPr/>
        </p:nvSpPr>
        <p:spPr bwMode="auto">
          <a:xfrm>
            <a:off x="457200" y="5334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C</a:t>
            </a:r>
          </a:p>
        </p:txBody>
      </p:sp>
      <p:sp>
        <p:nvSpPr>
          <p:cNvPr id="5149" name="Text Box 157"/>
          <p:cNvSpPr txBox="1">
            <a:spLocks noChangeArrowheads="1"/>
          </p:cNvSpPr>
          <p:nvPr/>
        </p:nvSpPr>
        <p:spPr bwMode="auto">
          <a:xfrm>
            <a:off x="457200" y="5715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D</a:t>
            </a:r>
          </a:p>
        </p:txBody>
      </p:sp>
      <p:sp>
        <p:nvSpPr>
          <p:cNvPr id="5150" name="Text Box 158"/>
          <p:cNvSpPr txBox="1">
            <a:spLocks noChangeArrowheads="1"/>
          </p:cNvSpPr>
          <p:nvPr/>
        </p:nvSpPr>
        <p:spPr bwMode="auto">
          <a:xfrm>
            <a:off x="4648200" y="19050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F1 =  </a:t>
            </a:r>
            <a:r>
              <a:rPr lang="en-US" altLang="en-US" b="1">
                <a:solidFill>
                  <a:schemeClr val="accent2"/>
                </a:solidFill>
              </a:rPr>
              <a:t>AB</a:t>
            </a:r>
            <a:r>
              <a:rPr lang="en-US" altLang="en-US" b="1"/>
              <a:t> + </a:t>
            </a:r>
            <a:r>
              <a:rPr lang="en-US" altLang="en-US" b="1">
                <a:solidFill>
                  <a:srgbClr val="008000"/>
                </a:solidFill>
              </a:rPr>
              <a:t>ACD</a:t>
            </a:r>
            <a:endParaRPr lang="en-US" altLang="en-US" b="1">
              <a:solidFill>
                <a:srgbClr val="FF3300"/>
              </a:solidFill>
            </a:endParaRPr>
          </a:p>
        </p:txBody>
      </p:sp>
      <p:sp>
        <p:nvSpPr>
          <p:cNvPr id="5151" name="Text Box 159"/>
          <p:cNvSpPr txBox="1">
            <a:spLocks noChangeArrowheads="1"/>
          </p:cNvSpPr>
          <p:nvPr/>
        </p:nvSpPr>
        <p:spPr bwMode="auto">
          <a:xfrm>
            <a:off x="4724400" y="35052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F2=  </a:t>
            </a:r>
            <a:r>
              <a:rPr lang="en-US" altLang="en-US" b="1">
                <a:solidFill>
                  <a:schemeClr val="accent2"/>
                </a:solidFill>
              </a:rPr>
              <a:t>A’CD </a:t>
            </a:r>
            <a:r>
              <a:rPr lang="en-US" altLang="en-US" b="1"/>
              <a:t>+ </a:t>
            </a:r>
            <a:r>
              <a:rPr lang="en-US" altLang="en-US" b="1">
                <a:solidFill>
                  <a:srgbClr val="FF3300"/>
                </a:solidFill>
              </a:rPr>
              <a:t>ABC’</a:t>
            </a:r>
            <a:r>
              <a:rPr lang="en-US" altLang="en-US" b="1"/>
              <a:t> + </a:t>
            </a:r>
            <a:r>
              <a:rPr lang="en-US" altLang="en-US" b="1">
                <a:solidFill>
                  <a:srgbClr val="008000"/>
                </a:solidFill>
              </a:rPr>
              <a:t>ACD</a:t>
            </a:r>
          </a:p>
        </p:txBody>
      </p:sp>
      <p:sp>
        <p:nvSpPr>
          <p:cNvPr id="5152" name="Text Box 160"/>
          <p:cNvSpPr txBox="1">
            <a:spLocks noChangeArrowheads="1"/>
          </p:cNvSpPr>
          <p:nvPr/>
        </p:nvSpPr>
        <p:spPr bwMode="auto">
          <a:xfrm>
            <a:off x="4953000" y="51816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F3=  </a:t>
            </a:r>
            <a:r>
              <a:rPr lang="en-US" altLang="en-US" b="1">
                <a:solidFill>
                  <a:schemeClr val="accent2"/>
                </a:solidFill>
              </a:rPr>
              <a:t>A’CD</a:t>
            </a:r>
            <a:r>
              <a:rPr lang="en-US" altLang="en-US" b="1"/>
              <a:t>+</a:t>
            </a:r>
            <a:r>
              <a:rPr lang="en-US" altLang="en-US" b="1">
                <a:solidFill>
                  <a:srgbClr val="FF3300"/>
                </a:solidFill>
              </a:rPr>
              <a:t>AB</a:t>
            </a:r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27389650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III - Working with Combinational Logic</a:t>
            </a:r>
          </a:p>
        </p:txBody>
      </p:sp>
      <p:sp>
        <p:nvSpPr>
          <p:cNvPr id="3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Copyright 2004, Gaetano Borriello and Randy H. Katz</a:t>
            </a:r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2772" indent="-281835" defTabSz="9143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7341" indent="-225468" defTabSz="9143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8277" indent="-225468" defTabSz="9143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9214" indent="-225468" defTabSz="9143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0150" indent="-225468" defTabSz="9143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1086" indent="-225468" defTabSz="9143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2023" indent="-225468" defTabSz="9143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2959" indent="-225468" defTabSz="9143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41EBDF-02BD-437C-A6BF-35583F48A802}" type="slidenum">
              <a:rPr lang="en-US" altLang="en-US">
                <a:latin typeface="Garamond" panose="02020404030301010803" pitchFamily="18" charset="0"/>
              </a:rPr>
              <a:pPr eaLnBrk="1" hangingPunct="1"/>
              <a:t>78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4434214" y="5564688"/>
            <a:ext cx="4133589" cy="5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775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we'll need a 4-variable Karnaugh map </a:t>
            </a:r>
            <a:b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for each of the 3 output functions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title"/>
          </p:nvPr>
        </p:nvSpPr>
        <p:spPr>
          <a:xfrm>
            <a:off x="56366" y="39528"/>
            <a:ext cx="9087633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example: two-bit comparator</a:t>
            </a:r>
          </a:p>
        </p:txBody>
      </p:sp>
      <p:grpSp>
        <p:nvGrpSpPr>
          <p:cNvPr id="234500" name="Group 4"/>
          <p:cNvGrpSpPr>
            <a:grpSpLocks/>
          </p:cNvGrpSpPr>
          <p:nvPr/>
        </p:nvGrpSpPr>
        <p:grpSpPr bwMode="auto">
          <a:xfrm>
            <a:off x="1791222" y="3441526"/>
            <a:ext cx="1741118" cy="1171184"/>
            <a:chOff x="1144" y="2196"/>
            <a:chExt cx="1112" cy="748"/>
          </a:xfrm>
        </p:grpSpPr>
        <p:sp>
          <p:nvSpPr>
            <p:cNvPr id="4132" name="Rectangle 5"/>
            <p:cNvSpPr>
              <a:spLocks noChangeArrowheads="1"/>
            </p:cNvSpPr>
            <p:nvPr/>
          </p:nvSpPr>
          <p:spPr bwMode="auto">
            <a:xfrm>
              <a:off x="1144" y="2712"/>
              <a:ext cx="1112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ts val="1775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block diagram</a:t>
              </a:r>
            </a:p>
          </p:txBody>
        </p:sp>
        <p:sp>
          <p:nvSpPr>
            <p:cNvPr id="4133" name="Line 6"/>
            <p:cNvSpPr>
              <a:spLocks noChangeShapeType="1"/>
            </p:cNvSpPr>
            <p:nvPr/>
          </p:nvSpPr>
          <p:spPr bwMode="auto">
            <a:xfrm flipH="1" flipV="1">
              <a:off x="1492" y="2196"/>
              <a:ext cx="188" cy="4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</p:grpSp>
      <p:grpSp>
        <p:nvGrpSpPr>
          <p:cNvPr id="234503" name="Group 7"/>
          <p:cNvGrpSpPr>
            <a:grpSpLocks/>
          </p:cNvGrpSpPr>
          <p:nvPr/>
        </p:nvGrpSpPr>
        <p:grpSpPr bwMode="auto">
          <a:xfrm>
            <a:off x="601249" y="2257818"/>
            <a:ext cx="3770334" cy="1086633"/>
            <a:chOff x="384" y="1440"/>
            <a:chExt cx="2408" cy="694"/>
          </a:xfrm>
        </p:grpSpPr>
        <p:sp>
          <p:nvSpPr>
            <p:cNvPr id="4115" name="Rectangle 8"/>
            <p:cNvSpPr>
              <a:spLocks noChangeArrowheads="1"/>
            </p:cNvSpPr>
            <p:nvPr/>
          </p:nvSpPr>
          <p:spPr bwMode="auto">
            <a:xfrm>
              <a:off x="1296" y="1488"/>
              <a:ext cx="224" cy="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LT</a:t>
              </a:r>
              <a:b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</a:b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EQ</a:t>
              </a:r>
              <a:b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</a:b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GT</a:t>
              </a:r>
            </a:p>
          </p:txBody>
        </p:sp>
        <p:sp>
          <p:nvSpPr>
            <p:cNvPr id="4116" name="Rectangle 9"/>
            <p:cNvSpPr>
              <a:spLocks noChangeArrowheads="1"/>
            </p:cNvSpPr>
            <p:nvPr/>
          </p:nvSpPr>
          <p:spPr bwMode="auto">
            <a:xfrm>
              <a:off x="1872" y="1488"/>
              <a:ext cx="920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A B &lt; C D</a:t>
              </a:r>
              <a:b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</a:b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A B = C D</a:t>
              </a:r>
              <a:b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</a:b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A B &gt; C D</a:t>
              </a:r>
            </a:p>
          </p:txBody>
        </p:sp>
        <p:grpSp>
          <p:nvGrpSpPr>
            <p:cNvPr id="4117" name="Group 10"/>
            <p:cNvGrpSpPr>
              <a:grpSpLocks/>
            </p:cNvGrpSpPr>
            <p:nvPr/>
          </p:nvGrpSpPr>
          <p:grpSpPr bwMode="auto">
            <a:xfrm>
              <a:off x="624" y="1448"/>
              <a:ext cx="1200" cy="672"/>
              <a:chOff x="192" y="2496"/>
              <a:chExt cx="1200" cy="672"/>
            </a:xfrm>
          </p:grpSpPr>
          <p:sp>
            <p:nvSpPr>
              <p:cNvPr id="4124" name="Rectangle 11"/>
              <p:cNvSpPr>
                <a:spLocks noChangeArrowheads="1"/>
              </p:cNvSpPr>
              <p:nvPr/>
            </p:nvSpPr>
            <p:spPr bwMode="auto">
              <a:xfrm>
                <a:off x="528" y="2496"/>
                <a:ext cx="528" cy="67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367"/>
              </a:p>
            </p:txBody>
          </p:sp>
          <p:sp>
            <p:nvSpPr>
              <p:cNvPr id="4125" name="Line 12"/>
              <p:cNvSpPr>
                <a:spLocks noChangeShapeType="1"/>
              </p:cNvSpPr>
              <p:nvPr/>
            </p:nvSpPr>
            <p:spPr bwMode="auto">
              <a:xfrm flipV="1">
                <a:off x="192" y="2592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367"/>
              </a:p>
            </p:txBody>
          </p:sp>
          <p:sp>
            <p:nvSpPr>
              <p:cNvPr id="4126" name="Line 13"/>
              <p:cNvSpPr>
                <a:spLocks noChangeShapeType="1"/>
              </p:cNvSpPr>
              <p:nvPr/>
            </p:nvSpPr>
            <p:spPr bwMode="auto">
              <a:xfrm>
                <a:off x="192" y="2736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367"/>
              </a:p>
            </p:txBody>
          </p:sp>
          <p:sp>
            <p:nvSpPr>
              <p:cNvPr id="4127" name="Line 14"/>
              <p:cNvSpPr>
                <a:spLocks noChangeShapeType="1"/>
              </p:cNvSpPr>
              <p:nvPr/>
            </p:nvSpPr>
            <p:spPr bwMode="auto">
              <a:xfrm>
                <a:off x="192" y="2928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367"/>
              </a:p>
            </p:txBody>
          </p:sp>
          <p:sp>
            <p:nvSpPr>
              <p:cNvPr id="4128" name="Line 15"/>
              <p:cNvSpPr>
                <a:spLocks noChangeShapeType="1"/>
              </p:cNvSpPr>
              <p:nvPr/>
            </p:nvSpPr>
            <p:spPr bwMode="auto">
              <a:xfrm>
                <a:off x="192" y="3072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367"/>
              </a:p>
            </p:txBody>
          </p:sp>
          <p:sp>
            <p:nvSpPr>
              <p:cNvPr id="4129" name="Line 16"/>
              <p:cNvSpPr>
                <a:spLocks noChangeShapeType="1"/>
              </p:cNvSpPr>
              <p:nvPr/>
            </p:nvSpPr>
            <p:spPr bwMode="auto">
              <a:xfrm>
                <a:off x="1056" y="2640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367"/>
              </a:p>
            </p:txBody>
          </p:sp>
          <p:sp>
            <p:nvSpPr>
              <p:cNvPr id="4130" name="Line 17"/>
              <p:cNvSpPr>
                <a:spLocks noChangeShapeType="1"/>
              </p:cNvSpPr>
              <p:nvPr/>
            </p:nvSpPr>
            <p:spPr bwMode="auto">
              <a:xfrm>
                <a:off x="1056" y="2832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367"/>
              </a:p>
            </p:txBody>
          </p:sp>
          <p:sp>
            <p:nvSpPr>
              <p:cNvPr id="4131" name="Line 18"/>
              <p:cNvSpPr>
                <a:spLocks noChangeShapeType="1"/>
              </p:cNvSpPr>
              <p:nvPr/>
            </p:nvSpPr>
            <p:spPr bwMode="auto">
              <a:xfrm>
                <a:off x="1056" y="3024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367"/>
              </a:p>
            </p:txBody>
          </p:sp>
        </p:grpSp>
        <p:sp>
          <p:nvSpPr>
            <p:cNvPr id="4118" name="Text Box 19"/>
            <p:cNvSpPr txBox="1">
              <a:spLocks noChangeArrowheads="1"/>
            </p:cNvSpPr>
            <p:nvPr/>
          </p:nvSpPr>
          <p:spPr bwMode="auto">
            <a:xfrm>
              <a:off x="960" y="1440"/>
              <a:ext cx="19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78"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4119" name="Text Box 20"/>
            <p:cNvSpPr txBox="1">
              <a:spLocks noChangeArrowheads="1"/>
            </p:cNvSpPr>
            <p:nvPr/>
          </p:nvSpPr>
          <p:spPr bwMode="auto">
            <a:xfrm>
              <a:off x="960" y="1584"/>
              <a:ext cx="19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78">
                  <a:latin typeface="Tahoma" panose="020B0604030504040204" pitchFamily="34" charset="0"/>
                </a:rPr>
                <a:t>B</a:t>
              </a:r>
            </a:p>
          </p:txBody>
        </p:sp>
        <p:sp>
          <p:nvSpPr>
            <p:cNvPr id="4120" name="Text Box 21"/>
            <p:cNvSpPr txBox="1">
              <a:spLocks noChangeArrowheads="1"/>
            </p:cNvSpPr>
            <p:nvPr/>
          </p:nvSpPr>
          <p:spPr bwMode="auto">
            <a:xfrm>
              <a:off x="960" y="1776"/>
              <a:ext cx="19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78">
                  <a:latin typeface="Tahoma" panose="020B0604030504040204" pitchFamily="34" charset="0"/>
                </a:rPr>
                <a:t>C</a:t>
              </a:r>
            </a:p>
          </p:txBody>
        </p:sp>
        <p:sp>
          <p:nvSpPr>
            <p:cNvPr id="4121" name="Text Box 22"/>
            <p:cNvSpPr txBox="1">
              <a:spLocks noChangeArrowheads="1"/>
            </p:cNvSpPr>
            <p:nvPr/>
          </p:nvSpPr>
          <p:spPr bwMode="auto">
            <a:xfrm>
              <a:off x="960" y="1920"/>
              <a:ext cx="20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78">
                  <a:latin typeface="Tahoma" panose="020B0604030504040204" pitchFamily="34" charset="0"/>
                </a:rPr>
                <a:t>D</a:t>
              </a:r>
            </a:p>
          </p:txBody>
        </p:sp>
        <p:sp>
          <p:nvSpPr>
            <p:cNvPr id="4122" name="Text Box 23"/>
            <p:cNvSpPr txBox="1">
              <a:spLocks noChangeArrowheads="1"/>
            </p:cNvSpPr>
            <p:nvPr/>
          </p:nvSpPr>
          <p:spPr bwMode="auto">
            <a:xfrm>
              <a:off x="384" y="1488"/>
              <a:ext cx="27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78">
                  <a:latin typeface="Tahoma" panose="020B0604030504040204" pitchFamily="34" charset="0"/>
                </a:rPr>
                <a:t>N1</a:t>
              </a:r>
            </a:p>
          </p:txBody>
        </p:sp>
        <p:sp>
          <p:nvSpPr>
            <p:cNvPr id="4123" name="Text Box 24"/>
            <p:cNvSpPr txBox="1">
              <a:spLocks noChangeArrowheads="1"/>
            </p:cNvSpPr>
            <p:nvPr/>
          </p:nvSpPr>
          <p:spPr bwMode="auto">
            <a:xfrm>
              <a:off x="384" y="1852"/>
              <a:ext cx="27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78">
                  <a:latin typeface="Tahoma" panose="020B0604030504040204" pitchFamily="34" charset="0"/>
                </a:rPr>
                <a:t>N2</a:t>
              </a:r>
            </a:p>
          </p:txBody>
        </p:sp>
      </p:grpSp>
      <p:grpSp>
        <p:nvGrpSpPr>
          <p:cNvPr id="234521" name="Group 25"/>
          <p:cNvGrpSpPr>
            <a:grpSpLocks/>
          </p:cNvGrpSpPr>
          <p:nvPr/>
        </p:nvGrpSpPr>
        <p:grpSpPr bwMode="auto">
          <a:xfrm>
            <a:off x="5054252" y="1606463"/>
            <a:ext cx="3062614" cy="3732756"/>
            <a:chOff x="3060" y="944"/>
            <a:chExt cx="1956" cy="2384"/>
          </a:xfrm>
        </p:grpSpPr>
        <p:sp>
          <p:nvSpPr>
            <p:cNvPr id="4109" name="Line 26"/>
            <p:cNvSpPr>
              <a:spLocks noChangeShapeType="1"/>
            </p:cNvSpPr>
            <p:nvPr/>
          </p:nvSpPr>
          <p:spPr bwMode="auto">
            <a:xfrm>
              <a:off x="3060" y="1080"/>
              <a:ext cx="17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4110" name="Line 27"/>
            <p:cNvSpPr>
              <a:spLocks noChangeShapeType="1"/>
            </p:cNvSpPr>
            <p:nvPr/>
          </p:nvSpPr>
          <p:spPr bwMode="auto">
            <a:xfrm>
              <a:off x="3936" y="948"/>
              <a:ext cx="0" cy="22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4111" name="Line 28"/>
            <p:cNvSpPr>
              <a:spLocks noChangeShapeType="1"/>
            </p:cNvSpPr>
            <p:nvPr/>
          </p:nvSpPr>
          <p:spPr bwMode="auto">
            <a:xfrm>
              <a:off x="3060" y="1600"/>
              <a:ext cx="17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4112" name="Line 29"/>
            <p:cNvSpPr>
              <a:spLocks noChangeShapeType="1"/>
            </p:cNvSpPr>
            <p:nvPr/>
          </p:nvSpPr>
          <p:spPr bwMode="auto">
            <a:xfrm>
              <a:off x="3076" y="2112"/>
              <a:ext cx="17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4113" name="Line 30"/>
            <p:cNvSpPr>
              <a:spLocks noChangeShapeType="1"/>
            </p:cNvSpPr>
            <p:nvPr/>
          </p:nvSpPr>
          <p:spPr bwMode="auto">
            <a:xfrm>
              <a:off x="3068" y="2624"/>
              <a:ext cx="17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4114" name="Rectangle 31"/>
            <p:cNvSpPr>
              <a:spLocks noChangeArrowheads="1"/>
            </p:cNvSpPr>
            <p:nvPr/>
          </p:nvSpPr>
          <p:spPr bwMode="auto">
            <a:xfrm>
              <a:off x="3064" y="944"/>
              <a:ext cx="1952" cy="2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342900" algn="l"/>
                  <a:tab pos="685800" algn="l"/>
                  <a:tab pos="1028700" algn="l"/>
                  <a:tab pos="1485900" algn="l"/>
                  <a:tab pos="1943100" algn="l"/>
                  <a:tab pos="2400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342900" algn="l"/>
                  <a:tab pos="685800" algn="l"/>
                  <a:tab pos="1028700" algn="l"/>
                  <a:tab pos="1485900" algn="l"/>
                  <a:tab pos="1943100" algn="l"/>
                  <a:tab pos="2400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342900" algn="l"/>
                  <a:tab pos="685800" algn="l"/>
                  <a:tab pos="1028700" algn="l"/>
                  <a:tab pos="1485900" algn="l"/>
                  <a:tab pos="1943100" algn="l"/>
                  <a:tab pos="2400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342900" algn="l"/>
                  <a:tab pos="685800" algn="l"/>
                  <a:tab pos="1028700" algn="l"/>
                  <a:tab pos="1485900" algn="l"/>
                  <a:tab pos="1943100" algn="l"/>
                  <a:tab pos="2400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342900" algn="l"/>
                  <a:tab pos="685800" algn="l"/>
                  <a:tab pos="1028700" algn="l"/>
                  <a:tab pos="1485900" algn="l"/>
                  <a:tab pos="1943100" algn="l"/>
                  <a:tab pos="2400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685800" algn="l"/>
                  <a:tab pos="1028700" algn="l"/>
                  <a:tab pos="1485900" algn="l"/>
                  <a:tab pos="1943100" algn="l"/>
                  <a:tab pos="2400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685800" algn="l"/>
                  <a:tab pos="1028700" algn="l"/>
                  <a:tab pos="1485900" algn="l"/>
                  <a:tab pos="1943100" algn="l"/>
                  <a:tab pos="2400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685800" algn="l"/>
                  <a:tab pos="1028700" algn="l"/>
                  <a:tab pos="1485900" algn="l"/>
                  <a:tab pos="1943100" algn="l"/>
                  <a:tab pos="2400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685800" algn="l"/>
                  <a:tab pos="1028700" algn="l"/>
                  <a:tab pos="1485900" algn="l"/>
                  <a:tab pos="1943100" algn="l"/>
                  <a:tab pos="2400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A	B	C	D	LT	EQ	GT</a:t>
              </a:r>
            </a:p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0	0	0	0	0	1	0</a:t>
              </a:r>
            </a:p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		0	1	1	0	0</a:t>
              </a:r>
            </a:p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		1	0	1	0	0</a:t>
              </a:r>
            </a:p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		1	1	1	0	0</a:t>
              </a:r>
            </a:p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0	1	0	0	0	0	1</a:t>
              </a:r>
            </a:p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		0	1	0	1	0</a:t>
              </a:r>
            </a:p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		1	0	1	0	0</a:t>
              </a:r>
            </a:p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		1	1	1	0	0</a:t>
              </a:r>
            </a:p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1	0	0	0	0	0	1</a:t>
              </a:r>
            </a:p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		0	1	0	0	1</a:t>
              </a:r>
            </a:p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		1	0	0	1	0</a:t>
              </a:r>
            </a:p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		1	1	1	0	0</a:t>
              </a:r>
            </a:p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1	1	0	0	0	0	1</a:t>
              </a:r>
            </a:p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		0	1	0	0	1</a:t>
              </a:r>
            </a:p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		1	0	0	0	1</a:t>
              </a:r>
            </a:p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		1	1	0	1	0</a:t>
              </a:r>
            </a:p>
            <a:p>
              <a:pPr eaLnBrk="1" hangingPunct="1">
                <a:lnSpc>
                  <a:spcPts val="1578"/>
                </a:lnSpc>
              </a:pPr>
              <a:endParaRPr lang="en-US" altLang="en-US" sz="1578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234528" name="Group 32"/>
          <p:cNvGrpSpPr>
            <a:grpSpLocks/>
          </p:cNvGrpSpPr>
          <p:nvPr/>
        </p:nvGrpSpPr>
        <p:grpSpPr bwMode="auto">
          <a:xfrm>
            <a:off x="1778696" y="3729625"/>
            <a:ext cx="2949879" cy="1308970"/>
            <a:chOff x="1136" y="2380"/>
            <a:chExt cx="1884" cy="836"/>
          </a:xfrm>
        </p:grpSpPr>
        <p:sp>
          <p:nvSpPr>
            <p:cNvPr id="4107" name="Line 33"/>
            <p:cNvSpPr>
              <a:spLocks noChangeShapeType="1"/>
            </p:cNvSpPr>
            <p:nvPr/>
          </p:nvSpPr>
          <p:spPr bwMode="auto">
            <a:xfrm flipV="1">
              <a:off x="2016" y="2380"/>
              <a:ext cx="1004" cy="7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4108" name="Rectangle 34"/>
            <p:cNvSpPr>
              <a:spLocks noChangeArrowheads="1"/>
            </p:cNvSpPr>
            <p:nvPr/>
          </p:nvSpPr>
          <p:spPr bwMode="auto">
            <a:xfrm>
              <a:off x="1136" y="2848"/>
              <a:ext cx="111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ts val="1775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and</a:t>
              </a:r>
            </a:p>
            <a:p>
              <a:pPr algn="ctr">
                <a:lnSpc>
                  <a:spcPts val="1775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truth 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1324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8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546" name="Group 2"/>
          <p:cNvGrpSpPr>
            <a:grpSpLocks/>
          </p:cNvGrpSpPr>
          <p:nvPr/>
        </p:nvGrpSpPr>
        <p:grpSpPr bwMode="auto">
          <a:xfrm>
            <a:off x="315630" y="1364373"/>
            <a:ext cx="6814159" cy="2855934"/>
            <a:chOff x="288" y="1584"/>
            <a:chExt cx="4352" cy="1824"/>
          </a:xfrm>
        </p:grpSpPr>
        <p:grpSp>
          <p:nvGrpSpPr>
            <p:cNvPr id="5224" name="Group 3"/>
            <p:cNvGrpSpPr>
              <a:grpSpLocks/>
            </p:cNvGrpSpPr>
            <p:nvPr/>
          </p:nvGrpSpPr>
          <p:grpSpPr bwMode="auto">
            <a:xfrm>
              <a:off x="1504" y="1824"/>
              <a:ext cx="579" cy="264"/>
              <a:chOff x="1861" y="2593"/>
              <a:chExt cx="579" cy="264"/>
            </a:xfrm>
          </p:grpSpPr>
          <p:sp>
            <p:nvSpPr>
              <p:cNvPr id="5231" name="Oval 4"/>
              <p:cNvSpPr>
                <a:spLocks noChangeArrowheads="1"/>
              </p:cNvSpPr>
              <p:nvPr/>
            </p:nvSpPr>
            <p:spPr bwMode="auto">
              <a:xfrm>
                <a:off x="1861" y="2614"/>
                <a:ext cx="478" cy="22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367"/>
              </a:p>
            </p:txBody>
          </p:sp>
          <p:sp>
            <p:nvSpPr>
              <p:cNvPr id="5232" name="Rectangle 5"/>
              <p:cNvSpPr>
                <a:spLocks noChangeArrowheads="1"/>
              </p:cNvSpPr>
              <p:nvPr/>
            </p:nvSpPr>
            <p:spPr bwMode="auto">
              <a:xfrm>
                <a:off x="2146" y="2593"/>
                <a:ext cx="294" cy="2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367"/>
              </a:p>
            </p:txBody>
          </p:sp>
        </p:grpSp>
        <p:grpSp>
          <p:nvGrpSpPr>
            <p:cNvPr id="5225" name="Group 6"/>
            <p:cNvGrpSpPr>
              <a:grpSpLocks/>
            </p:cNvGrpSpPr>
            <p:nvPr/>
          </p:nvGrpSpPr>
          <p:grpSpPr bwMode="auto">
            <a:xfrm flipH="1">
              <a:off x="288" y="1829"/>
              <a:ext cx="579" cy="264"/>
              <a:chOff x="1861" y="2593"/>
              <a:chExt cx="579" cy="264"/>
            </a:xfrm>
          </p:grpSpPr>
          <p:sp>
            <p:nvSpPr>
              <p:cNvPr id="5229" name="Oval 7"/>
              <p:cNvSpPr>
                <a:spLocks noChangeArrowheads="1"/>
              </p:cNvSpPr>
              <p:nvPr/>
            </p:nvSpPr>
            <p:spPr bwMode="auto">
              <a:xfrm>
                <a:off x="1861" y="2614"/>
                <a:ext cx="478" cy="22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367"/>
              </a:p>
            </p:txBody>
          </p:sp>
          <p:sp>
            <p:nvSpPr>
              <p:cNvPr id="5230" name="Rectangle 8"/>
              <p:cNvSpPr>
                <a:spLocks noChangeArrowheads="1"/>
              </p:cNvSpPr>
              <p:nvPr/>
            </p:nvSpPr>
            <p:spPr bwMode="auto">
              <a:xfrm>
                <a:off x="2146" y="2593"/>
                <a:ext cx="294" cy="2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367"/>
              </a:p>
            </p:txBody>
          </p:sp>
        </p:grpSp>
        <p:sp>
          <p:nvSpPr>
            <p:cNvPr id="5226" name="Rectangle 9"/>
            <p:cNvSpPr>
              <a:spLocks noChangeArrowheads="1"/>
            </p:cNvSpPr>
            <p:nvPr/>
          </p:nvSpPr>
          <p:spPr bwMode="auto">
            <a:xfrm>
              <a:off x="928" y="3072"/>
              <a:ext cx="371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2959"/>
                </a:lnSpc>
              </a:pPr>
              <a:r>
                <a:rPr lang="en-US" altLang="en-US" sz="2367">
                  <a:solidFill>
                    <a:srgbClr val="000000"/>
                  </a:solidFill>
                  <a:latin typeface="Tahoma" panose="020B0604030504040204" pitchFamily="34" charset="0"/>
                </a:rPr>
                <a:t>A' B' D  +  A' C  +  B' C D</a:t>
              </a:r>
            </a:p>
          </p:txBody>
        </p:sp>
        <p:sp>
          <p:nvSpPr>
            <p:cNvPr id="5227" name="AutoShape 10"/>
            <p:cNvSpPr>
              <a:spLocks noChangeArrowheads="1"/>
            </p:cNvSpPr>
            <p:nvPr/>
          </p:nvSpPr>
          <p:spPr bwMode="auto">
            <a:xfrm>
              <a:off x="624" y="1872"/>
              <a:ext cx="480" cy="48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228" name="AutoShape 11"/>
            <p:cNvSpPr>
              <a:spLocks noChangeArrowheads="1"/>
            </p:cNvSpPr>
            <p:nvPr/>
          </p:nvSpPr>
          <p:spPr bwMode="auto">
            <a:xfrm>
              <a:off x="672" y="1584"/>
              <a:ext cx="192" cy="48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</p:grpSp>
      <p:grpSp>
        <p:nvGrpSpPr>
          <p:cNvPr id="236556" name="Group 12"/>
          <p:cNvGrpSpPr>
            <a:grpSpLocks/>
          </p:cNvGrpSpPr>
          <p:nvPr/>
        </p:nvGrpSpPr>
        <p:grpSpPr bwMode="auto">
          <a:xfrm>
            <a:off x="1306107" y="380364"/>
            <a:ext cx="6814159" cy="4614275"/>
            <a:chOff x="928" y="941"/>
            <a:chExt cx="4352" cy="2947"/>
          </a:xfrm>
        </p:grpSpPr>
        <p:grpSp>
          <p:nvGrpSpPr>
            <p:cNvPr id="5214" name="Group 13"/>
            <p:cNvGrpSpPr>
              <a:grpSpLocks/>
            </p:cNvGrpSpPr>
            <p:nvPr/>
          </p:nvGrpSpPr>
          <p:grpSpPr bwMode="auto">
            <a:xfrm rot="-5400000">
              <a:off x="3989" y="1704"/>
              <a:ext cx="1795" cy="269"/>
              <a:chOff x="3680" y="2880"/>
              <a:chExt cx="1795" cy="269"/>
            </a:xfrm>
          </p:grpSpPr>
          <p:grpSp>
            <p:nvGrpSpPr>
              <p:cNvPr id="5218" name="Group 14"/>
              <p:cNvGrpSpPr>
                <a:grpSpLocks/>
              </p:cNvGrpSpPr>
              <p:nvPr/>
            </p:nvGrpSpPr>
            <p:grpSpPr bwMode="auto">
              <a:xfrm>
                <a:off x="4896" y="2880"/>
                <a:ext cx="579" cy="264"/>
                <a:chOff x="1861" y="2593"/>
                <a:chExt cx="579" cy="264"/>
              </a:xfrm>
            </p:grpSpPr>
            <p:sp>
              <p:nvSpPr>
                <p:cNvPr id="5222" name="Oval 15"/>
                <p:cNvSpPr>
                  <a:spLocks noChangeArrowheads="1"/>
                </p:cNvSpPr>
                <p:nvPr/>
              </p:nvSpPr>
              <p:spPr bwMode="auto">
                <a:xfrm>
                  <a:off x="1861" y="2614"/>
                  <a:ext cx="478" cy="22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367"/>
                </a:p>
              </p:txBody>
            </p:sp>
            <p:sp>
              <p:nvSpPr>
                <p:cNvPr id="5223" name="Rectangle 16"/>
                <p:cNvSpPr>
                  <a:spLocks noChangeArrowheads="1"/>
                </p:cNvSpPr>
                <p:nvPr/>
              </p:nvSpPr>
              <p:spPr bwMode="auto">
                <a:xfrm>
                  <a:off x="2146" y="2593"/>
                  <a:ext cx="294" cy="26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367"/>
                </a:p>
              </p:txBody>
            </p:sp>
          </p:grpSp>
          <p:grpSp>
            <p:nvGrpSpPr>
              <p:cNvPr id="5219" name="Group 17"/>
              <p:cNvGrpSpPr>
                <a:grpSpLocks/>
              </p:cNvGrpSpPr>
              <p:nvPr/>
            </p:nvGrpSpPr>
            <p:grpSpPr bwMode="auto">
              <a:xfrm flipH="1">
                <a:off x="3680" y="2885"/>
                <a:ext cx="579" cy="264"/>
                <a:chOff x="1861" y="2593"/>
                <a:chExt cx="579" cy="264"/>
              </a:xfrm>
            </p:grpSpPr>
            <p:sp>
              <p:nvSpPr>
                <p:cNvPr id="5220" name="Oval 18"/>
                <p:cNvSpPr>
                  <a:spLocks noChangeArrowheads="1"/>
                </p:cNvSpPr>
                <p:nvPr/>
              </p:nvSpPr>
              <p:spPr bwMode="auto">
                <a:xfrm>
                  <a:off x="1861" y="2614"/>
                  <a:ext cx="478" cy="22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367"/>
                </a:p>
              </p:txBody>
            </p:sp>
            <p:sp>
              <p:nvSpPr>
                <p:cNvPr id="5221" name="Rectangle 19"/>
                <p:cNvSpPr>
                  <a:spLocks noChangeArrowheads="1"/>
                </p:cNvSpPr>
                <p:nvPr/>
              </p:nvSpPr>
              <p:spPr bwMode="auto">
                <a:xfrm>
                  <a:off x="2146" y="2593"/>
                  <a:ext cx="294" cy="26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367"/>
                </a:p>
              </p:txBody>
            </p:sp>
          </p:grpSp>
        </p:grpSp>
        <p:sp>
          <p:nvSpPr>
            <p:cNvPr id="5215" name="Rectangle 20"/>
            <p:cNvSpPr>
              <a:spLocks noChangeArrowheads="1"/>
            </p:cNvSpPr>
            <p:nvPr/>
          </p:nvSpPr>
          <p:spPr bwMode="auto">
            <a:xfrm>
              <a:off x="928" y="3552"/>
              <a:ext cx="371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2959"/>
                </a:lnSpc>
              </a:pPr>
              <a:r>
                <a:rPr lang="en-US" altLang="en-US" sz="2367">
                  <a:solidFill>
                    <a:srgbClr val="000000"/>
                  </a:solidFill>
                  <a:latin typeface="Tahoma" panose="020B0604030504040204" pitchFamily="34" charset="0"/>
                </a:rPr>
                <a:t>B C' D'  +  A C'  +  A B D'</a:t>
              </a:r>
            </a:p>
          </p:txBody>
        </p:sp>
        <p:sp>
          <p:nvSpPr>
            <p:cNvPr id="5216" name="AutoShape 21"/>
            <p:cNvSpPr>
              <a:spLocks noChangeArrowheads="1"/>
            </p:cNvSpPr>
            <p:nvPr/>
          </p:nvSpPr>
          <p:spPr bwMode="auto">
            <a:xfrm>
              <a:off x="4800" y="1296"/>
              <a:ext cx="480" cy="48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217" name="AutoShape 22"/>
            <p:cNvSpPr>
              <a:spLocks noChangeArrowheads="1"/>
            </p:cNvSpPr>
            <p:nvPr/>
          </p:nvSpPr>
          <p:spPr bwMode="auto">
            <a:xfrm rot="-5400000">
              <a:off x="4608" y="1152"/>
              <a:ext cx="192" cy="48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</p:grpSp>
      <p:sp>
        <p:nvSpPr>
          <p:cNvPr id="5127" name="Rectangle 23"/>
          <p:cNvSpPr>
            <a:spLocks noChangeArrowheads="1"/>
          </p:cNvSpPr>
          <p:nvPr/>
        </p:nvSpPr>
        <p:spPr bwMode="auto">
          <a:xfrm>
            <a:off x="383904" y="3711259"/>
            <a:ext cx="876822" cy="125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2959"/>
              </a:lnSpc>
            </a:pPr>
            <a:r>
              <a:rPr lang="en-US" altLang="en-US" sz="2367" dirty="0">
                <a:solidFill>
                  <a:srgbClr val="000000"/>
                </a:solidFill>
                <a:latin typeface="Tahoma" panose="020B0604030504040204" pitchFamily="34" charset="0"/>
              </a:rPr>
              <a:t>LT	=</a:t>
            </a:r>
          </a:p>
          <a:p>
            <a:pPr algn="ctr">
              <a:lnSpc>
                <a:spcPts val="2959"/>
              </a:lnSpc>
            </a:pPr>
            <a:r>
              <a:rPr lang="en-US" altLang="en-US" sz="2367" dirty="0">
                <a:solidFill>
                  <a:srgbClr val="000000"/>
                </a:solidFill>
                <a:latin typeface="Tahoma" panose="020B0604030504040204" pitchFamily="34" charset="0"/>
              </a:rPr>
              <a:t>EQ	=</a:t>
            </a:r>
          </a:p>
          <a:p>
            <a:pPr algn="ctr">
              <a:lnSpc>
                <a:spcPts val="2959"/>
              </a:lnSpc>
            </a:pPr>
            <a:r>
              <a:rPr lang="en-US" altLang="en-US" sz="2367" dirty="0">
                <a:solidFill>
                  <a:srgbClr val="000000"/>
                </a:solidFill>
                <a:latin typeface="Tahoma" panose="020B0604030504040204" pitchFamily="34" charset="0"/>
              </a:rPr>
              <a:t>GT	=</a:t>
            </a:r>
          </a:p>
        </p:txBody>
      </p:sp>
      <p:sp>
        <p:nvSpPr>
          <p:cNvPr id="5128" name="Rectangle 24"/>
          <p:cNvSpPr>
            <a:spLocks noChangeArrowheads="1"/>
          </p:cNvSpPr>
          <p:nvPr/>
        </p:nvSpPr>
        <p:spPr bwMode="auto">
          <a:xfrm>
            <a:off x="3627587" y="2992757"/>
            <a:ext cx="1803748" cy="65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2170"/>
              </a:lnSpc>
              <a:spcAft>
                <a:spcPts val="1973"/>
              </a:spcAft>
            </a:pPr>
            <a:r>
              <a:rPr lang="en-US" altLang="en-US" sz="2367">
                <a:solidFill>
                  <a:srgbClr val="000000"/>
                </a:solidFill>
                <a:latin typeface="Tahoma" panose="020B0604030504040204" pitchFamily="34" charset="0"/>
              </a:rPr>
              <a:t>K-map for EQ</a:t>
            </a:r>
          </a:p>
        </p:txBody>
      </p:sp>
      <p:sp>
        <p:nvSpPr>
          <p:cNvPr id="5129" name="Rectangle 25"/>
          <p:cNvSpPr>
            <a:spLocks noChangeArrowheads="1"/>
          </p:cNvSpPr>
          <p:nvPr/>
        </p:nvSpPr>
        <p:spPr bwMode="auto">
          <a:xfrm>
            <a:off x="846809" y="2992757"/>
            <a:ext cx="1753644" cy="65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2170"/>
              </a:lnSpc>
              <a:spcAft>
                <a:spcPts val="1973"/>
              </a:spcAft>
            </a:pPr>
            <a:r>
              <a:rPr lang="en-US" altLang="en-US" sz="2367">
                <a:solidFill>
                  <a:srgbClr val="000000"/>
                </a:solidFill>
                <a:latin typeface="Tahoma" panose="020B0604030504040204" pitchFamily="34" charset="0"/>
              </a:rPr>
              <a:t>K-map for LT</a:t>
            </a:r>
          </a:p>
        </p:txBody>
      </p:sp>
      <p:sp>
        <p:nvSpPr>
          <p:cNvPr id="5130" name="Rectangle 26"/>
          <p:cNvSpPr>
            <a:spLocks noChangeArrowheads="1"/>
          </p:cNvSpPr>
          <p:nvPr/>
        </p:nvSpPr>
        <p:spPr bwMode="auto">
          <a:xfrm>
            <a:off x="6408365" y="2992757"/>
            <a:ext cx="1803748" cy="65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2170"/>
              </a:lnSpc>
              <a:spcAft>
                <a:spcPts val="1973"/>
              </a:spcAft>
            </a:pPr>
            <a:r>
              <a:rPr lang="en-US" altLang="en-US" sz="2367">
                <a:solidFill>
                  <a:srgbClr val="000000"/>
                </a:solidFill>
                <a:latin typeface="Tahoma" panose="020B0604030504040204" pitchFamily="34" charset="0"/>
              </a:rPr>
              <a:t>K-map for GT</a:t>
            </a:r>
          </a:p>
        </p:txBody>
      </p:sp>
      <p:sp>
        <p:nvSpPr>
          <p:cNvPr id="5131" name="Rectangle 27"/>
          <p:cNvSpPr>
            <a:spLocks noGrp="1" noChangeArrowheads="1"/>
          </p:cNvSpPr>
          <p:nvPr>
            <p:ph type="title"/>
          </p:nvPr>
        </p:nvSpPr>
        <p:spPr>
          <a:xfrm>
            <a:off x="-3182" y="15350"/>
            <a:ext cx="9147181" cy="551454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Design example: two-bit comparator (cont’d)</a:t>
            </a:r>
          </a:p>
        </p:txBody>
      </p:sp>
      <p:grpSp>
        <p:nvGrpSpPr>
          <p:cNvPr id="5132" name="Group 28"/>
          <p:cNvGrpSpPr>
            <a:grpSpLocks/>
          </p:cNvGrpSpPr>
          <p:nvPr/>
        </p:nvGrpSpPr>
        <p:grpSpPr bwMode="auto">
          <a:xfrm>
            <a:off x="518264" y="593421"/>
            <a:ext cx="2721279" cy="2332973"/>
            <a:chOff x="4245" y="2703"/>
            <a:chExt cx="1738" cy="1490"/>
          </a:xfrm>
        </p:grpSpPr>
        <p:sp>
          <p:nvSpPr>
            <p:cNvPr id="5190" name="Rectangle 29"/>
            <p:cNvSpPr>
              <a:spLocks noChangeArrowheads="1"/>
            </p:cNvSpPr>
            <p:nvPr/>
          </p:nvSpPr>
          <p:spPr bwMode="auto">
            <a:xfrm>
              <a:off x="4530" y="2905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1	0</a:t>
              </a:r>
            </a:p>
          </p:txBody>
        </p:sp>
        <p:sp>
          <p:nvSpPr>
            <p:cNvPr id="5191" name="Rectangle 30"/>
            <p:cNvSpPr>
              <a:spLocks noChangeArrowheads="1"/>
            </p:cNvSpPr>
            <p:nvPr/>
          </p:nvSpPr>
          <p:spPr bwMode="auto">
            <a:xfrm>
              <a:off x="5103" y="2904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</p:txBody>
        </p:sp>
        <p:sp>
          <p:nvSpPr>
            <p:cNvPr id="5192" name="Rectangle 31"/>
            <p:cNvSpPr>
              <a:spLocks noChangeArrowheads="1"/>
            </p:cNvSpPr>
            <p:nvPr/>
          </p:nvSpPr>
          <p:spPr bwMode="auto">
            <a:xfrm>
              <a:off x="4996" y="2847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193" name="Line 32"/>
            <p:cNvSpPr>
              <a:spLocks noChangeShapeType="1"/>
            </p:cNvSpPr>
            <p:nvPr/>
          </p:nvSpPr>
          <p:spPr bwMode="auto">
            <a:xfrm>
              <a:off x="5278" y="2849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94" name="Line 33"/>
            <p:cNvSpPr>
              <a:spLocks noChangeShapeType="1"/>
            </p:cNvSpPr>
            <p:nvPr/>
          </p:nvSpPr>
          <p:spPr bwMode="auto">
            <a:xfrm flipH="1">
              <a:off x="4990" y="3131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95" name="Line 34"/>
            <p:cNvSpPr>
              <a:spLocks noChangeShapeType="1"/>
            </p:cNvSpPr>
            <p:nvPr/>
          </p:nvSpPr>
          <p:spPr bwMode="auto">
            <a:xfrm>
              <a:off x="4996" y="2847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96" name="Line 35"/>
            <p:cNvSpPr>
              <a:spLocks noChangeShapeType="1"/>
            </p:cNvSpPr>
            <p:nvPr/>
          </p:nvSpPr>
          <p:spPr bwMode="auto">
            <a:xfrm flipH="1">
              <a:off x="5574" y="3122"/>
              <a:ext cx="0" cy="5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97" name="Rectangle 36"/>
            <p:cNvSpPr>
              <a:spLocks noChangeArrowheads="1"/>
            </p:cNvSpPr>
            <p:nvPr/>
          </p:nvSpPr>
          <p:spPr bwMode="auto">
            <a:xfrm>
              <a:off x="5615" y="3304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D</a:t>
              </a:r>
            </a:p>
          </p:txBody>
        </p:sp>
        <p:sp>
          <p:nvSpPr>
            <p:cNvPr id="5198" name="Rectangle 37"/>
            <p:cNvSpPr>
              <a:spLocks noChangeArrowheads="1"/>
            </p:cNvSpPr>
            <p:nvPr/>
          </p:nvSpPr>
          <p:spPr bwMode="auto">
            <a:xfrm>
              <a:off x="5252" y="2703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5199" name="Rectangle 38"/>
            <p:cNvSpPr>
              <a:spLocks noChangeArrowheads="1"/>
            </p:cNvSpPr>
            <p:nvPr/>
          </p:nvSpPr>
          <p:spPr bwMode="auto">
            <a:xfrm>
              <a:off x="4420" y="2847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200" name="Line 39"/>
            <p:cNvSpPr>
              <a:spLocks noChangeShapeType="1"/>
            </p:cNvSpPr>
            <p:nvPr/>
          </p:nvSpPr>
          <p:spPr bwMode="auto">
            <a:xfrm>
              <a:off x="4702" y="2849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201" name="Line 40"/>
            <p:cNvSpPr>
              <a:spLocks noChangeShapeType="1"/>
            </p:cNvSpPr>
            <p:nvPr/>
          </p:nvSpPr>
          <p:spPr bwMode="auto">
            <a:xfrm flipH="1">
              <a:off x="4414" y="3131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202" name="Rectangle 41"/>
            <p:cNvSpPr>
              <a:spLocks noChangeArrowheads="1"/>
            </p:cNvSpPr>
            <p:nvPr/>
          </p:nvSpPr>
          <p:spPr bwMode="auto">
            <a:xfrm>
              <a:off x="4525" y="3496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1	1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1	1</a:t>
              </a:r>
            </a:p>
          </p:txBody>
        </p:sp>
        <p:sp>
          <p:nvSpPr>
            <p:cNvPr id="5203" name="Rectangle 42"/>
            <p:cNvSpPr>
              <a:spLocks noChangeArrowheads="1"/>
            </p:cNvSpPr>
            <p:nvPr/>
          </p:nvSpPr>
          <p:spPr bwMode="auto">
            <a:xfrm>
              <a:off x="5098" y="3495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1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</p:txBody>
        </p:sp>
        <p:sp>
          <p:nvSpPr>
            <p:cNvPr id="5204" name="Rectangle 43"/>
            <p:cNvSpPr>
              <a:spLocks noChangeArrowheads="1"/>
            </p:cNvSpPr>
            <p:nvPr/>
          </p:nvSpPr>
          <p:spPr bwMode="auto">
            <a:xfrm>
              <a:off x="4996" y="3425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205" name="Line 44"/>
            <p:cNvSpPr>
              <a:spLocks noChangeShapeType="1"/>
            </p:cNvSpPr>
            <p:nvPr/>
          </p:nvSpPr>
          <p:spPr bwMode="auto">
            <a:xfrm>
              <a:off x="5278" y="3427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206" name="Line 45"/>
            <p:cNvSpPr>
              <a:spLocks noChangeShapeType="1"/>
            </p:cNvSpPr>
            <p:nvPr/>
          </p:nvSpPr>
          <p:spPr bwMode="auto">
            <a:xfrm flipH="1">
              <a:off x="4990" y="3709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207" name="Line 46"/>
            <p:cNvSpPr>
              <a:spLocks noChangeShapeType="1"/>
            </p:cNvSpPr>
            <p:nvPr/>
          </p:nvSpPr>
          <p:spPr bwMode="auto">
            <a:xfrm>
              <a:off x="4702" y="4001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208" name="Line 47"/>
            <p:cNvSpPr>
              <a:spLocks noChangeShapeType="1"/>
            </p:cNvSpPr>
            <p:nvPr/>
          </p:nvSpPr>
          <p:spPr bwMode="auto">
            <a:xfrm flipH="1">
              <a:off x="4420" y="3418"/>
              <a:ext cx="0" cy="5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209" name="Rectangle 48"/>
            <p:cNvSpPr>
              <a:spLocks noChangeArrowheads="1"/>
            </p:cNvSpPr>
            <p:nvPr/>
          </p:nvSpPr>
          <p:spPr bwMode="auto">
            <a:xfrm>
              <a:off x="4958" y="3985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B</a:t>
              </a:r>
            </a:p>
          </p:txBody>
        </p:sp>
        <p:sp>
          <p:nvSpPr>
            <p:cNvPr id="5210" name="Rectangle 49"/>
            <p:cNvSpPr>
              <a:spLocks noChangeArrowheads="1"/>
            </p:cNvSpPr>
            <p:nvPr/>
          </p:nvSpPr>
          <p:spPr bwMode="auto">
            <a:xfrm>
              <a:off x="4420" y="3425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211" name="Line 50"/>
            <p:cNvSpPr>
              <a:spLocks noChangeShapeType="1"/>
            </p:cNvSpPr>
            <p:nvPr/>
          </p:nvSpPr>
          <p:spPr bwMode="auto">
            <a:xfrm>
              <a:off x="4702" y="3427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212" name="Line 51"/>
            <p:cNvSpPr>
              <a:spLocks noChangeShapeType="1"/>
            </p:cNvSpPr>
            <p:nvPr/>
          </p:nvSpPr>
          <p:spPr bwMode="auto">
            <a:xfrm flipH="1">
              <a:off x="4414" y="3709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213" name="Text Box 52"/>
            <p:cNvSpPr txBox="1">
              <a:spLocks noChangeArrowheads="1"/>
            </p:cNvSpPr>
            <p:nvPr/>
          </p:nvSpPr>
          <p:spPr bwMode="auto">
            <a:xfrm>
              <a:off x="4245" y="3609"/>
              <a:ext cx="19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78">
                  <a:latin typeface="Tahoma" panose="020B0604030504040204" pitchFamily="34" charset="0"/>
                </a:rPr>
                <a:t>C</a:t>
              </a:r>
            </a:p>
          </p:txBody>
        </p:sp>
      </p:grpSp>
      <p:grpSp>
        <p:nvGrpSpPr>
          <p:cNvPr id="5133" name="Group 53"/>
          <p:cNvGrpSpPr>
            <a:grpSpLocks/>
          </p:cNvGrpSpPr>
          <p:nvPr/>
        </p:nvGrpSpPr>
        <p:grpSpPr bwMode="auto">
          <a:xfrm>
            <a:off x="3299042" y="593421"/>
            <a:ext cx="2721279" cy="2332973"/>
            <a:chOff x="4245" y="2703"/>
            <a:chExt cx="1738" cy="1490"/>
          </a:xfrm>
        </p:grpSpPr>
        <p:sp>
          <p:nvSpPr>
            <p:cNvPr id="5166" name="Rectangle 54"/>
            <p:cNvSpPr>
              <a:spLocks noChangeArrowheads="1"/>
            </p:cNvSpPr>
            <p:nvPr/>
          </p:nvSpPr>
          <p:spPr bwMode="auto">
            <a:xfrm>
              <a:off x="4530" y="2905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1	0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1</a:t>
              </a:r>
            </a:p>
          </p:txBody>
        </p:sp>
        <p:sp>
          <p:nvSpPr>
            <p:cNvPr id="5167" name="Rectangle 55"/>
            <p:cNvSpPr>
              <a:spLocks noChangeArrowheads="1"/>
            </p:cNvSpPr>
            <p:nvPr/>
          </p:nvSpPr>
          <p:spPr bwMode="auto">
            <a:xfrm>
              <a:off x="5103" y="2904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</p:txBody>
        </p:sp>
        <p:sp>
          <p:nvSpPr>
            <p:cNvPr id="5168" name="Rectangle 56"/>
            <p:cNvSpPr>
              <a:spLocks noChangeArrowheads="1"/>
            </p:cNvSpPr>
            <p:nvPr/>
          </p:nvSpPr>
          <p:spPr bwMode="auto">
            <a:xfrm>
              <a:off x="4996" y="2847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169" name="Line 57"/>
            <p:cNvSpPr>
              <a:spLocks noChangeShapeType="1"/>
            </p:cNvSpPr>
            <p:nvPr/>
          </p:nvSpPr>
          <p:spPr bwMode="auto">
            <a:xfrm>
              <a:off x="5278" y="2849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70" name="Line 58"/>
            <p:cNvSpPr>
              <a:spLocks noChangeShapeType="1"/>
            </p:cNvSpPr>
            <p:nvPr/>
          </p:nvSpPr>
          <p:spPr bwMode="auto">
            <a:xfrm flipH="1">
              <a:off x="4990" y="3131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71" name="Line 59"/>
            <p:cNvSpPr>
              <a:spLocks noChangeShapeType="1"/>
            </p:cNvSpPr>
            <p:nvPr/>
          </p:nvSpPr>
          <p:spPr bwMode="auto">
            <a:xfrm>
              <a:off x="4996" y="2847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72" name="Line 60"/>
            <p:cNvSpPr>
              <a:spLocks noChangeShapeType="1"/>
            </p:cNvSpPr>
            <p:nvPr/>
          </p:nvSpPr>
          <p:spPr bwMode="auto">
            <a:xfrm flipH="1">
              <a:off x="5574" y="3122"/>
              <a:ext cx="0" cy="5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73" name="Rectangle 61"/>
            <p:cNvSpPr>
              <a:spLocks noChangeArrowheads="1"/>
            </p:cNvSpPr>
            <p:nvPr/>
          </p:nvSpPr>
          <p:spPr bwMode="auto">
            <a:xfrm>
              <a:off x="5615" y="3304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D</a:t>
              </a:r>
            </a:p>
          </p:txBody>
        </p:sp>
        <p:sp>
          <p:nvSpPr>
            <p:cNvPr id="5174" name="Rectangle 62"/>
            <p:cNvSpPr>
              <a:spLocks noChangeArrowheads="1"/>
            </p:cNvSpPr>
            <p:nvPr/>
          </p:nvSpPr>
          <p:spPr bwMode="auto">
            <a:xfrm>
              <a:off x="5252" y="2703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5175" name="Rectangle 63"/>
            <p:cNvSpPr>
              <a:spLocks noChangeArrowheads="1"/>
            </p:cNvSpPr>
            <p:nvPr/>
          </p:nvSpPr>
          <p:spPr bwMode="auto">
            <a:xfrm>
              <a:off x="4420" y="2847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176" name="Line 64"/>
            <p:cNvSpPr>
              <a:spLocks noChangeShapeType="1"/>
            </p:cNvSpPr>
            <p:nvPr/>
          </p:nvSpPr>
          <p:spPr bwMode="auto">
            <a:xfrm>
              <a:off x="4702" y="2849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77" name="Line 65"/>
            <p:cNvSpPr>
              <a:spLocks noChangeShapeType="1"/>
            </p:cNvSpPr>
            <p:nvPr/>
          </p:nvSpPr>
          <p:spPr bwMode="auto">
            <a:xfrm flipH="1">
              <a:off x="4414" y="3131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78" name="Rectangle 66"/>
            <p:cNvSpPr>
              <a:spLocks noChangeArrowheads="1"/>
            </p:cNvSpPr>
            <p:nvPr/>
          </p:nvSpPr>
          <p:spPr bwMode="auto">
            <a:xfrm>
              <a:off x="4518" y="3496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 dirty="0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 dirty="0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</p:txBody>
        </p:sp>
        <p:sp>
          <p:nvSpPr>
            <p:cNvPr id="5179" name="Rectangle 67"/>
            <p:cNvSpPr>
              <a:spLocks noChangeArrowheads="1"/>
            </p:cNvSpPr>
            <p:nvPr/>
          </p:nvSpPr>
          <p:spPr bwMode="auto">
            <a:xfrm>
              <a:off x="5098" y="3495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1	0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1</a:t>
              </a:r>
            </a:p>
          </p:txBody>
        </p:sp>
        <p:sp>
          <p:nvSpPr>
            <p:cNvPr id="5180" name="Rectangle 68"/>
            <p:cNvSpPr>
              <a:spLocks noChangeArrowheads="1"/>
            </p:cNvSpPr>
            <p:nvPr/>
          </p:nvSpPr>
          <p:spPr bwMode="auto">
            <a:xfrm>
              <a:off x="4996" y="3425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181" name="Line 69"/>
            <p:cNvSpPr>
              <a:spLocks noChangeShapeType="1"/>
            </p:cNvSpPr>
            <p:nvPr/>
          </p:nvSpPr>
          <p:spPr bwMode="auto">
            <a:xfrm>
              <a:off x="5278" y="3427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82" name="Line 70"/>
            <p:cNvSpPr>
              <a:spLocks noChangeShapeType="1"/>
            </p:cNvSpPr>
            <p:nvPr/>
          </p:nvSpPr>
          <p:spPr bwMode="auto">
            <a:xfrm flipH="1">
              <a:off x="4990" y="3709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83" name="Line 71"/>
            <p:cNvSpPr>
              <a:spLocks noChangeShapeType="1"/>
            </p:cNvSpPr>
            <p:nvPr/>
          </p:nvSpPr>
          <p:spPr bwMode="auto">
            <a:xfrm>
              <a:off x="4702" y="4001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84" name="Line 72"/>
            <p:cNvSpPr>
              <a:spLocks noChangeShapeType="1"/>
            </p:cNvSpPr>
            <p:nvPr/>
          </p:nvSpPr>
          <p:spPr bwMode="auto">
            <a:xfrm flipH="1">
              <a:off x="4420" y="3418"/>
              <a:ext cx="0" cy="5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85" name="Rectangle 73"/>
            <p:cNvSpPr>
              <a:spLocks noChangeArrowheads="1"/>
            </p:cNvSpPr>
            <p:nvPr/>
          </p:nvSpPr>
          <p:spPr bwMode="auto">
            <a:xfrm>
              <a:off x="4958" y="3985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B</a:t>
              </a:r>
            </a:p>
          </p:txBody>
        </p:sp>
        <p:sp>
          <p:nvSpPr>
            <p:cNvPr id="5186" name="Rectangle 74"/>
            <p:cNvSpPr>
              <a:spLocks noChangeArrowheads="1"/>
            </p:cNvSpPr>
            <p:nvPr/>
          </p:nvSpPr>
          <p:spPr bwMode="auto">
            <a:xfrm>
              <a:off x="4420" y="3425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187" name="Line 75"/>
            <p:cNvSpPr>
              <a:spLocks noChangeShapeType="1"/>
            </p:cNvSpPr>
            <p:nvPr/>
          </p:nvSpPr>
          <p:spPr bwMode="auto">
            <a:xfrm>
              <a:off x="4702" y="3427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88" name="Line 76"/>
            <p:cNvSpPr>
              <a:spLocks noChangeShapeType="1"/>
            </p:cNvSpPr>
            <p:nvPr/>
          </p:nvSpPr>
          <p:spPr bwMode="auto">
            <a:xfrm flipH="1">
              <a:off x="4414" y="3709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89" name="Text Box 77"/>
            <p:cNvSpPr txBox="1">
              <a:spLocks noChangeArrowheads="1"/>
            </p:cNvSpPr>
            <p:nvPr/>
          </p:nvSpPr>
          <p:spPr bwMode="auto">
            <a:xfrm>
              <a:off x="4245" y="3609"/>
              <a:ext cx="19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78">
                  <a:latin typeface="Tahoma" panose="020B0604030504040204" pitchFamily="34" charset="0"/>
                </a:rPr>
                <a:t>C</a:t>
              </a:r>
            </a:p>
          </p:txBody>
        </p:sp>
      </p:grpSp>
      <p:sp>
        <p:nvSpPr>
          <p:cNvPr id="5134" name="Rectangle 78"/>
          <p:cNvSpPr>
            <a:spLocks noChangeArrowheads="1"/>
          </p:cNvSpPr>
          <p:nvPr/>
        </p:nvSpPr>
        <p:spPr bwMode="auto">
          <a:xfrm>
            <a:off x="6526060" y="909703"/>
            <a:ext cx="814192" cy="80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775"/>
              </a:lnSpc>
            </a:pPr>
            <a:r>
              <a:rPr lang="en-US" altLang="en-US" sz="1381">
                <a:solidFill>
                  <a:srgbClr val="000000"/>
                </a:solidFill>
                <a:latin typeface="Tahoma" panose="020B0604030504040204" pitchFamily="34" charset="0"/>
              </a:rPr>
              <a:t>0	1</a:t>
            </a:r>
          </a:p>
          <a:p>
            <a:pPr>
              <a:lnSpc>
                <a:spcPts val="1775"/>
              </a:lnSpc>
              <a:spcBef>
                <a:spcPts val="1775"/>
              </a:spcBef>
            </a:pPr>
            <a:r>
              <a:rPr lang="en-US" altLang="en-US" sz="1381">
                <a:solidFill>
                  <a:srgbClr val="000000"/>
                </a:solidFill>
                <a:latin typeface="Tahoma" panose="020B0604030504040204" pitchFamily="34" charset="0"/>
              </a:rPr>
              <a:t>0	0</a:t>
            </a:r>
          </a:p>
        </p:txBody>
      </p:sp>
      <p:sp>
        <p:nvSpPr>
          <p:cNvPr id="5135" name="Rectangle 79"/>
          <p:cNvSpPr>
            <a:spLocks noChangeArrowheads="1"/>
          </p:cNvSpPr>
          <p:nvPr/>
        </p:nvSpPr>
        <p:spPr bwMode="auto">
          <a:xfrm>
            <a:off x="7423236" y="908138"/>
            <a:ext cx="814192" cy="80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775"/>
              </a:lnSpc>
            </a:pPr>
            <a:r>
              <a:rPr lang="en-US" altLang="en-US" sz="1381">
                <a:solidFill>
                  <a:srgbClr val="000000"/>
                </a:solidFill>
                <a:latin typeface="Tahoma" panose="020B0604030504040204" pitchFamily="34" charset="0"/>
              </a:rPr>
              <a:t>1	1</a:t>
            </a:r>
          </a:p>
          <a:p>
            <a:pPr>
              <a:lnSpc>
                <a:spcPts val="1775"/>
              </a:lnSpc>
              <a:spcBef>
                <a:spcPts val="1775"/>
              </a:spcBef>
            </a:pPr>
            <a:r>
              <a:rPr lang="en-US" altLang="en-US" sz="1381">
                <a:solidFill>
                  <a:srgbClr val="000000"/>
                </a:solidFill>
                <a:latin typeface="Tahoma" panose="020B0604030504040204" pitchFamily="34" charset="0"/>
              </a:rPr>
              <a:t>1	1</a:t>
            </a:r>
          </a:p>
        </p:txBody>
      </p:sp>
      <p:sp>
        <p:nvSpPr>
          <p:cNvPr id="5136" name="Rectangle 80"/>
          <p:cNvSpPr>
            <a:spLocks noChangeArrowheads="1"/>
          </p:cNvSpPr>
          <p:nvPr/>
        </p:nvSpPr>
        <p:spPr bwMode="auto">
          <a:xfrm>
            <a:off x="7255701" y="818889"/>
            <a:ext cx="901874" cy="90187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367"/>
          </a:p>
        </p:txBody>
      </p:sp>
      <p:sp>
        <p:nvSpPr>
          <p:cNvPr id="5137" name="Line 81"/>
          <p:cNvSpPr>
            <a:spLocks noChangeShapeType="1"/>
          </p:cNvSpPr>
          <p:nvPr/>
        </p:nvSpPr>
        <p:spPr bwMode="auto">
          <a:xfrm>
            <a:off x="7697243" y="822021"/>
            <a:ext cx="0" cy="90187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5138" name="Line 82"/>
          <p:cNvSpPr>
            <a:spLocks noChangeShapeType="1"/>
          </p:cNvSpPr>
          <p:nvPr/>
        </p:nvSpPr>
        <p:spPr bwMode="auto">
          <a:xfrm flipH="1">
            <a:off x="7274227" y="1292348"/>
            <a:ext cx="90187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5139" name="Line 83"/>
          <p:cNvSpPr>
            <a:spLocks noChangeShapeType="1"/>
          </p:cNvSpPr>
          <p:nvPr/>
        </p:nvSpPr>
        <p:spPr bwMode="auto">
          <a:xfrm>
            <a:off x="7255701" y="818889"/>
            <a:ext cx="90187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5140" name="Line 84"/>
          <p:cNvSpPr>
            <a:spLocks noChangeShapeType="1"/>
          </p:cNvSpPr>
          <p:nvPr/>
        </p:nvSpPr>
        <p:spPr bwMode="auto">
          <a:xfrm flipH="1">
            <a:off x="8188627" y="1278257"/>
            <a:ext cx="0" cy="89561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5141" name="Rectangle 85"/>
          <p:cNvSpPr>
            <a:spLocks noChangeArrowheads="1"/>
          </p:cNvSpPr>
          <p:nvPr/>
        </p:nvSpPr>
        <p:spPr bwMode="auto">
          <a:xfrm>
            <a:off x="8252823" y="1563224"/>
            <a:ext cx="576197" cy="32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578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D</a:t>
            </a:r>
          </a:p>
        </p:txBody>
      </p:sp>
      <p:sp>
        <p:nvSpPr>
          <p:cNvPr id="5142" name="Rectangle 86"/>
          <p:cNvSpPr>
            <a:spLocks noChangeArrowheads="1"/>
          </p:cNvSpPr>
          <p:nvPr/>
        </p:nvSpPr>
        <p:spPr bwMode="auto">
          <a:xfrm>
            <a:off x="7656534" y="593421"/>
            <a:ext cx="576197" cy="32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578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5143" name="Rectangle 87"/>
          <p:cNvSpPr>
            <a:spLocks noChangeArrowheads="1"/>
          </p:cNvSpPr>
          <p:nvPr/>
        </p:nvSpPr>
        <p:spPr bwMode="auto">
          <a:xfrm>
            <a:off x="6353827" y="818889"/>
            <a:ext cx="901874" cy="90187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367"/>
          </a:p>
        </p:txBody>
      </p:sp>
      <p:sp>
        <p:nvSpPr>
          <p:cNvPr id="5144" name="Line 88"/>
          <p:cNvSpPr>
            <a:spLocks noChangeShapeType="1"/>
          </p:cNvSpPr>
          <p:nvPr/>
        </p:nvSpPr>
        <p:spPr bwMode="auto">
          <a:xfrm>
            <a:off x="6795369" y="822021"/>
            <a:ext cx="0" cy="90187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5145" name="Line 89"/>
          <p:cNvSpPr>
            <a:spLocks noChangeShapeType="1"/>
          </p:cNvSpPr>
          <p:nvPr/>
        </p:nvSpPr>
        <p:spPr bwMode="auto">
          <a:xfrm flipH="1">
            <a:off x="6372353" y="1292348"/>
            <a:ext cx="90187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5146" name="Rectangle 90"/>
          <p:cNvSpPr>
            <a:spLocks noChangeArrowheads="1"/>
          </p:cNvSpPr>
          <p:nvPr/>
        </p:nvSpPr>
        <p:spPr bwMode="auto">
          <a:xfrm>
            <a:off x="6546151" y="1863849"/>
            <a:ext cx="814192" cy="80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775"/>
              </a:lnSpc>
            </a:pPr>
            <a:r>
              <a:rPr lang="en-US" altLang="en-US" sz="1381">
                <a:solidFill>
                  <a:srgbClr val="000000"/>
                </a:solidFill>
                <a:latin typeface="Tahoma" panose="020B0604030504040204" pitchFamily="34" charset="0"/>
              </a:rPr>
              <a:t>0	0</a:t>
            </a:r>
          </a:p>
          <a:p>
            <a:pPr>
              <a:lnSpc>
                <a:spcPts val="1775"/>
              </a:lnSpc>
              <a:spcBef>
                <a:spcPts val="1775"/>
              </a:spcBef>
            </a:pPr>
            <a:r>
              <a:rPr lang="en-US" altLang="en-US" sz="1381">
                <a:solidFill>
                  <a:srgbClr val="000000"/>
                </a:solidFill>
                <a:latin typeface="Tahoma" panose="020B0604030504040204" pitchFamily="34" charset="0"/>
              </a:rPr>
              <a:t>0	0</a:t>
            </a:r>
          </a:p>
        </p:txBody>
      </p:sp>
      <p:sp>
        <p:nvSpPr>
          <p:cNvPr id="5147" name="Rectangle 91"/>
          <p:cNvSpPr>
            <a:spLocks noChangeArrowheads="1"/>
          </p:cNvSpPr>
          <p:nvPr/>
        </p:nvSpPr>
        <p:spPr bwMode="auto">
          <a:xfrm>
            <a:off x="7443329" y="1862282"/>
            <a:ext cx="814192" cy="80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775"/>
              </a:lnSpc>
            </a:pPr>
            <a:r>
              <a:rPr lang="en-US" altLang="en-US" sz="1381">
                <a:solidFill>
                  <a:srgbClr val="000000"/>
                </a:solidFill>
                <a:latin typeface="Tahoma" panose="020B0604030504040204" pitchFamily="34" charset="0"/>
              </a:rPr>
              <a:t>0	0</a:t>
            </a:r>
          </a:p>
          <a:p>
            <a:pPr>
              <a:lnSpc>
                <a:spcPts val="1775"/>
              </a:lnSpc>
              <a:spcBef>
                <a:spcPts val="1775"/>
              </a:spcBef>
            </a:pPr>
            <a:r>
              <a:rPr lang="en-US" altLang="en-US" sz="1381">
                <a:solidFill>
                  <a:srgbClr val="000000"/>
                </a:solidFill>
                <a:latin typeface="Tahoma" panose="020B0604030504040204" pitchFamily="34" charset="0"/>
              </a:rPr>
              <a:t>1	0</a:t>
            </a:r>
          </a:p>
        </p:txBody>
      </p:sp>
      <p:sp>
        <p:nvSpPr>
          <p:cNvPr id="5148" name="Rectangle 92"/>
          <p:cNvSpPr>
            <a:spLocks noChangeArrowheads="1"/>
          </p:cNvSpPr>
          <p:nvPr/>
        </p:nvSpPr>
        <p:spPr bwMode="auto">
          <a:xfrm>
            <a:off x="7283622" y="1752680"/>
            <a:ext cx="901874" cy="90187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367"/>
          </a:p>
        </p:txBody>
      </p:sp>
      <p:sp>
        <p:nvSpPr>
          <p:cNvPr id="5149" name="Line 93"/>
          <p:cNvSpPr>
            <a:spLocks noChangeShapeType="1"/>
          </p:cNvSpPr>
          <p:nvPr/>
        </p:nvSpPr>
        <p:spPr bwMode="auto">
          <a:xfrm>
            <a:off x="7725164" y="1755811"/>
            <a:ext cx="0" cy="90187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5150" name="Line 94"/>
          <p:cNvSpPr>
            <a:spLocks noChangeShapeType="1"/>
          </p:cNvSpPr>
          <p:nvPr/>
        </p:nvSpPr>
        <p:spPr bwMode="auto">
          <a:xfrm flipH="1">
            <a:off x="7274227" y="2197354"/>
            <a:ext cx="90187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5151" name="Line 95"/>
          <p:cNvSpPr>
            <a:spLocks noChangeShapeType="1"/>
          </p:cNvSpPr>
          <p:nvPr/>
        </p:nvSpPr>
        <p:spPr bwMode="auto">
          <a:xfrm>
            <a:off x="6823290" y="2654554"/>
            <a:ext cx="90187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5152" name="Line 96"/>
          <p:cNvSpPr>
            <a:spLocks noChangeShapeType="1"/>
          </p:cNvSpPr>
          <p:nvPr/>
        </p:nvSpPr>
        <p:spPr bwMode="auto">
          <a:xfrm flipH="1">
            <a:off x="6381748" y="1741720"/>
            <a:ext cx="0" cy="9128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5153" name="Rectangle 97"/>
          <p:cNvSpPr>
            <a:spLocks noChangeArrowheads="1"/>
          </p:cNvSpPr>
          <p:nvPr/>
        </p:nvSpPr>
        <p:spPr bwMode="auto">
          <a:xfrm>
            <a:off x="7224123" y="2629502"/>
            <a:ext cx="576197" cy="32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578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5154" name="Rectangle 98"/>
          <p:cNvSpPr>
            <a:spLocks noChangeArrowheads="1"/>
          </p:cNvSpPr>
          <p:nvPr/>
        </p:nvSpPr>
        <p:spPr bwMode="auto">
          <a:xfrm>
            <a:off x="6381748" y="1752680"/>
            <a:ext cx="901874" cy="90187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367"/>
          </a:p>
        </p:txBody>
      </p:sp>
      <p:sp>
        <p:nvSpPr>
          <p:cNvPr id="5155" name="Line 99"/>
          <p:cNvSpPr>
            <a:spLocks noChangeShapeType="1"/>
          </p:cNvSpPr>
          <p:nvPr/>
        </p:nvSpPr>
        <p:spPr bwMode="auto">
          <a:xfrm>
            <a:off x="6823290" y="1755811"/>
            <a:ext cx="0" cy="90187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5156" name="Line 100"/>
          <p:cNvSpPr>
            <a:spLocks noChangeShapeType="1"/>
          </p:cNvSpPr>
          <p:nvPr/>
        </p:nvSpPr>
        <p:spPr bwMode="auto">
          <a:xfrm flipH="1">
            <a:off x="6372353" y="2197354"/>
            <a:ext cx="90187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5157" name="Text Box 101"/>
          <p:cNvSpPr txBox="1">
            <a:spLocks noChangeArrowheads="1"/>
          </p:cNvSpPr>
          <p:nvPr/>
        </p:nvSpPr>
        <p:spPr bwMode="auto">
          <a:xfrm>
            <a:off x="6107741" y="2040778"/>
            <a:ext cx="306494" cy="33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78">
                <a:latin typeface="Tahoma" panose="020B0604030504040204" pitchFamily="34" charset="0"/>
              </a:rPr>
              <a:t>C</a:t>
            </a:r>
          </a:p>
        </p:txBody>
      </p:sp>
      <p:sp>
        <p:nvSpPr>
          <p:cNvPr id="236646" name="Rectangle 102"/>
          <p:cNvSpPr>
            <a:spLocks noChangeArrowheads="1"/>
          </p:cNvSpPr>
          <p:nvPr/>
        </p:nvSpPr>
        <p:spPr bwMode="auto">
          <a:xfrm>
            <a:off x="880972" y="5328332"/>
            <a:ext cx="2605414" cy="4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959"/>
              </a:lnSpc>
            </a:pPr>
            <a:r>
              <a:rPr lang="en-US" altLang="en-US" sz="2367" dirty="0">
                <a:solidFill>
                  <a:srgbClr val="000000"/>
                </a:solidFill>
                <a:latin typeface="Tahoma" panose="020B0604030504040204" pitchFamily="34" charset="0"/>
              </a:rPr>
              <a:t>= (A </a:t>
            </a:r>
            <a:r>
              <a:rPr lang="en-US" altLang="en-US" sz="2367" dirty="0" err="1">
                <a:solidFill>
                  <a:srgbClr val="000000"/>
                </a:solidFill>
                <a:latin typeface="Tahoma" panose="020B0604030504040204" pitchFamily="34" charset="0"/>
              </a:rPr>
              <a:t>xnor</a:t>
            </a:r>
            <a:r>
              <a:rPr lang="en-US" altLang="en-US" sz="2367" dirty="0">
                <a:solidFill>
                  <a:srgbClr val="000000"/>
                </a:solidFill>
                <a:latin typeface="Tahoma" panose="020B0604030504040204" pitchFamily="34" charset="0"/>
              </a:rPr>
              <a:t> C) • (B </a:t>
            </a:r>
            <a:r>
              <a:rPr lang="en-US" altLang="en-US" sz="2367" dirty="0" err="1">
                <a:solidFill>
                  <a:srgbClr val="000000"/>
                </a:solidFill>
                <a:latin typeface="Tahoma" panose="020B0604030504040204" pitchFamily="34" charset="0"/>
              </a:rPr>
              <a:t>xnor</a:t>
            </a:r>
            <a:r>
              <a:rPr lang="en-US" altLang="en-US" sz="2367" dirty="0">
                <a:solidFill>
                  <a:srgbClr val="000000"/>
                </a:solidFill>
                <a:latin typeface="Tahoma" panose="020B0604030504040204" pitchFamily="34" charset="0"/>
              </a:rPr>
              <a:t> D)</a:t>
            </a:r>
          </a:p>
        </p:txBody>
      </p:sp>
      <p:sp>
        <p:nvSpPr>
          <p:cNvPr id="236647" name="Rectangle 103"/>
          <p:cNvSpPr>
            <a:spLocks noChangeArrowheads="1"/>
          </p:cNvSpPr>
          <p:nvPr/>
        </p:nvSpPr>
        <p:spPr bwMode="auto">
          <a:xfrm>
            <a:off x="1728592" y="6015625"/>
            <a:ext cx="5812077" cy="52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2959"/>
              </a:lnSpc>
            </a:pPr>
            <a:r>
              <a:rPr lang="en-US" altLang="en-US" sz="2367">
                <a:solidFill>
                  <a:srgbClr val="000000"/>
                </a:solidFill>
                <a:latin typeface="Tahoma" panose="020B0604030504040204" pitchFamily="34" charset="0"/>
              </a:rPr>
              <a:t>LT and GT are similar (flip A/C and B/D)</a:t>
            </a:r>
          </a:p>
        </p:txBody>
      </p:sp>
      <p:grpSp>
        <p:nvGrpSpPr>
          <p:cNvPr id="236648" name="Group 104"/>
          <p:cNvGrpSpPr>
            <a:grpSpLocks/>
          </p:cNvGrpSpPr>
          <p:nvPr/>
        </p:nvGrpSpPr>
        <p:grpSpPr bwMode="auto">
          <a:xfrm>
            <a:off x="1354375" y="916494"/>
            <a:ext cx="4860099" cy="3607496"/>
            <a:chOff x="928" y="1296"/>
            <a:chExt cx="3104" cy="2304"/>
          </a:xfrm>
        </p:grpSpPr>
        <p:sp>
          <p:nvSpPr>
            <p:cNvPr id="5161" name="Rectangle 105"/>
            <p:cNvSpPr>
              <a:spLocks noChangeArrowheads="1"/>
            </p:cNvSpPr>
            <p:nvPr/>
          </p:nvSpPr>
          <p:spPr bwMode="auto">
            <a:xfrm>
              <a:off x="928" y="3312"/>
              <a:ext cx="3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2959"/>
                </a:lnSpc>
              </a:pPr>
              <a:r>
                <a:rPr lang="en-US" altLang="en-US" sz="2367" dirty="0">
                  <a:solidFill>
                    <a:srgbClr val="000000"/>
                  </a:solidFill>
                  <a:latin typeface="Tahoma" panose="020B0604030504040204" pitchFamily="34" charset="0"/>
                </a:rPr>
                <a:t>A' B' C' D'  +  A' B C' D  +  A B C D  +  A B' C D’</a:t>
              </a:r>
            </a:p>
          </p:txBody>
        </p:sp>
        <p:sp>
          <p:nvSpPr>
            <p:cNvPr id="5162" name="AutoShape 106"/>
            <p:cNvSpPr>
              <a:spLocks noChangeArrowheads="1"/>
            </p:cNvSpPr>
            <p:nvPr/>
          </p:nvSpPr>
          <p:spPr bwMode="auto">
            <a:xfrm>
              <a:off x="2400" y="1296"/>
              <a:ext cx="192" cy="192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163" name="AutoShape 107"/>
            <p:cNvSpPr>
              <a:spLocks noChangeArrowheads="1"/>
            </p:cNvSpPr>
            <p:nvPr/>
          </p:nvSpPr>
          <p:spPr bwMode="auto">
            <a:xfrm>
              <a:off x="2688" y="1584"/>
              <a:ext cx="192" cy="192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164" name="AutoShape 108"/>
            <p:cNvSpPr>
              <a:spLocks noChangeArrowheads="1"/>
            </p:cNvSpPr>
            <p:nvPr/>
          </p:nvSpPr>
          <p:spPr bwMode="auto">
            <a:xfrm>
              <a:off x="2976" y="1872"/>
              <a:ext cx="192" cy="192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165" name="AutoShape 109"/>
            <p:cNvSpPr>
              <a:spLocks noChangeArrowheads="1"/>
            </p:cNvSpPr>
            <p:nvPr/>
          </p:nvSpPr>
          <p:spPr bwMode="auto">
            <a:xfrm>
              <a:off x="3264" y="2160"/>
              <a:ext cx="192" cy="192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</p:grpSp>
      <p:cxnSp>
        <p:nvCxnSpPr>
          <p:cNvPr id="3" name="Straight Arrow Connector 2"/>
          <p:cNvCxnSpPr>
            <a:endCxn id="5162" idx="1"/>
          </p:cNvCxnSpPr>
          <p:nvPr/>
        </p:nvCxnSpPr>
        <p:spPr>
          <a:xfrm flipV="1">
            <a:off x="2383075" y="1066807"/>
            <a:ext cx="1276089" cy="3006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endCxn id="5163" idx="2"/>
          </p:cNvCxnSpPr>
          <p:nvPr/>
        </p:nvCxnSpPr>
        <p:spPr>
          <a:xfrm flipV="1">
            <a:off x="3563385" y="1668056"/>
            <a:ext cx="697029" cy="2446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719181" y="2123764"/>
            <a:ext cx="746861" cy="2053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294463" y="2561734"/>
            <a:ext cx="1930964" cy="1553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23"/>
          <p:cNvSpPr>
            <a:spLocks noChangeArrowheads="1"/>
          </p:cNvSpPr>
          <p:nvPr/>
        </p:nvSpPr>
        <p:spPr bwMode="auto">
          <a:xfrm>
            <a:off x="344465" y="4941154"/>
            <a:ext cx="876822" cy="125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2959"/>
              </a:lnSpc>
            </a:pPr>
            <a:r>
              <a:rPr lang="en-US" altLang="en-US" sz="2367" dirty="0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endParaRPr lang="en-US" altLang="en-US" sz="2367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>
              <a:lnSpc>
                <a:spcPts val="2959"/>
              </a:lnSpc>
            </a:pPr>
            <a:r>
              <a:rPr lang="en-US" altLang="en-US" sz="2367" dirty="0">
                <a:solidFill>
                  <a:srgbClr val="000000"/>
                </a:solidFill>
                <a:latin typeface="Tahoma" panose="020B0604030504040204" pitchFamily="34" charset="0"/>
              </a:rPr>
              <a:t>EQ	=</a:t>
            </a:r>
          </a:p>
          <a:p>
            <a:pPr algn="ctr">
              <a:lnSpc>
                <a:spcPts val="2959"/>
              </a:lnSpc>
            </a:pPr>
            <a:r>
              <a:rPr lang="en-US" altLang="en-US" sz="2367" dirty="0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endParaRPr lang="en-US" altLang="en-US" sz="2367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630" y="5181600"/>
            <a:ext cx="4254778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559474" y="5173850"/>
            <a:ext cx="316281" cy="129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00296" y="4976881"/>
            <a:ext cx="438097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Another variant that can be extended to any size comparator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514600" y="2040778"/>
            <a:ext cx="2120029" cy="1670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143000" y="1563224"/>
            <a:ext cx="838200" cy="2246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1052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646" grpId="0" autoUpdateAnimBg="0"/>
      <p:bldP spid="23664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219075" y="1676400"/>
            <a:ext cx="9010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F(A,B) = F(0,0)</a:t>
            </a:r>
            <a:r>
              <a:rPr lang="en-US" sz="2800" dirty="0">
                <a:latin typeface="Symbol" pitchFamily="18" charset="2"/>
              </a:rPr>
              <a:t>×</a:t>
            </a:r>
            <a:r>
              <a:rPr lang="en-US" sz="2800" dirty="0">
                <a:solidFill>
                  <a:srgbClr val="00B050"/>
                </a:solidFill>
              </a:rPr>
              <a:t>A</a:t>
            </a:r>
            <a:r>
              <a:rPr lang="en-US" sz="2800" dirty="0">
                <a:solidFill>
                  <a:srgbClr val="00B050"/>
                </a:solidFill>
                <a:latin typeface="Symbol" pitchFamily="18" charset="2"/>
              </a:rPr>
              <a:t>×</a:t>
            </a:r>
            <a:r>
              <a:rPr lang="en-US" sz="2800" dirty="0">
                <a:solidFill>
                  <a:srgbClr val="00B050"/>
                </a:solidFill>
              </a:rPr>
              <a:t>B</a:t>
            </a:r>
            <a:r>
              <a:rPr lang="en-US" sz="2800" dirty="0"/>
              <a:t> + F(0,1)</a:t>
            </a:r>
            <a:r>
              <a:rPr lang="en-US" sz="2800" dirty="0">
                <a:latin typeface="Symbol" pitchFamily="18" charset="2"/>
              </a:rPr>
              <a:t>×</a:t>
            </a:r>
            <a:r>
              <a:rPr lang="en-US" sz="2800" dirty="0">
                <a:solidFill>
                  <a:srgbClr val="00B0F0"/>
                </a:solidFill>
              </a:rPr>
              <a:t>A</a:t>
            </a:r>
            <a:r>
              <a:rPr lang="en-US" sz="2800" dirty="0">
                <a:solidFill>
                  <a:srgbClr val="00B0F0"/>
                </a:solidFill>
                <a:latin typeface="Symbol" pitchFamily="18" charset="2"/>
              </a:rPr>
              <a:t>×</a:t>
            </a:r>
            <a:r>
              <a:rPr lang="en-US" sz="2800" dirty="0">
                <a:solidFill>
                  <a:srgbClr val="00B0F0"/>
                </a:solidFill>
              </a:rPr>
              <a:t>B</a:t>
            </a:r>
            <a:r>
              <a:rPr lang="en-US" sz="2800" dirty="0"/>
              <a:t> + F(1,0)</a:t>
            </a:r>
            <a:r>
              <a:rPr lang="en-US" sz="2800" dirty="0">
                <a:latin typeface="Symbol" pitchFamily="18" charset="2"/>
              </a:rPr>
              <a:t>×</a:t>
            </a:r>
            <a:r>
              <a:rPr lang="en-US" sz="2800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  <a:latin typeface="Symbol" pitchFamily="18" charset="2"/>
              </a:rPr>
              <a:t>×</a:t>
            </a:r>
            <a:r>
              <a:rPr lang="en-US" sz="2800" dirty="0">
                <a:solidFill>
                  <a:srgbClr val="FF0000"/>
                </a:solidFill>
              </a:rPr>
              <a:t>B</a:t>
            </a:r>
            <a:r>
              <a:rPr lang="en-US" sz="2800" dirty="0"/>
              <a:t> + F(1,1)</a:t>
            </a:r>
            <a:r>
              <a:rPr lang="en-US" sz="2800" dirty="0">
                <a:latin typeface="Symbol" pitchFamily="18" charset="2"/>
              </a:rPr>
              <a:t>×</a:t>
            </a:r>
            <a:r>
              <a:rPr lang="en-US" sz="2800" dirty="0"/>
              <a:t>A</a:t>
            </a:r>
            <a:r>
              <a:rPr lang="en-US" sz="2800" dirty="0">
                <a:latin typeface="Symbol" pitchFamily="18" charset="2"/>
              </a:rPr>
              <a:t>×</a:t>
            </a:r>
            <a:r>
              <a:rPr lang="en-US" sz="2800" dirty="0"/>
              <a:t>B</a:t>
            </a:r>
          </a:p>
          <a:p>
            <a:r>
              <a:rPr lang="en-US" sz="2800" dirty="0"/>
              <a:t>             = </a:t>
            </a:r>
            <a:r>
              <a:rPr lang="en-US" sz="3200" dirty="0">
                <a:latin typeface="Symbol" pitchFamily="18" charset="2"/>
              </a:rPr>
              <a:t>S</a:t>
            </a:r>
            <a:r>
              <a:rPr lang="en-US" sz="3200" baseline="30000" dirty="0"/>
              <a:t>3</a:t>
            </a:r>
            <a:r>
              <a:rPr lang="en-US" sz="3200" baseline="-25000" dirty="0"/>
              <a:t>i=0  </a:t>
            </a:r>
            <a:r>
              <a:rPr lang="en-US" sz="3200" dirty="0"/>
              <a:t>(F</a:t>
            </a:r>
            <a:r>
              <a:rPr lang="en-US" sz="3200" baseline="-25000" dirty="0"/>
              <a:t>i </a:t>
            </a:r>
            <a:r>
              <a:rPr lang="en-US" sz="3200" dirty="0">
                <a:latin typeface="Symbol" pitchFamily="18" charset="2"/>
              </a:rPr>
              <a:t>× </a:t>
            </a:r>
            <a:r>
              <a:rPr lang="en-US" sz="3200" dirty="0"/>
              <a:t>m</a:t>
            </a:r>
            <a:r>
              <a:rPr lang="en-US" sz="3200" baseline="-25000" dirty="0"/>
              <a:t>i</a:t>
            </a:r>
            <a:r>
              <a:rPr lang="en-US" sz="3200" dirty="0"/>
              <a:t>)</a:t>
            </a:r>
          </a:p>
          <a:p>
            <a:r>
              <a:rPr lang="en-US" sz="3200" dirty="0"/>
              <a:t>	  = 0</a:t>
            </a:r>
            <a:r>
              <a:rPr lang="en-US" sz="3200" baseline="-25000" dirty="0"/>
              <a:t> </a:t>
            </a:r>
            <a:r>
              <a:rPr lang="en-US" sz="3200" dirty="0">
                <a:latin typeface="Symbol" pitchFamily="18" charset="2"/>
              </a:rPr>
              <a:t>× </a:t>
            </a:r>
            <a:r>
              <a:rPr lang="en-US" sz="3200" dirty="0">
                <a:solidFill>
                  <a:srgbClr val="00B050"/>
                </a:solidFill>
              </a:rPr>
              <a:t>m</a:t>
            </a:r>
            <a:r>
              <a:rPr lang="en-US" sz="3200" baseline="-25000" dirty="0">
                <a:solidFill>
                  <a:srgbClr val="00B050"/>
                </a:solidFill>
              </a:rPr>
              <a:t>0</a:t>
            </a:r>
            <a:r>
              <a:rPr lang="en-US" sz="3200" dirty="0"/>
              <a:t> + 1</a:t>
            </a:r>
            <a:r>
              <a:rPr lang="en-US" sz="3200" baseline="-25000" dirty="0"/>
              <a:t> </a:t>
            </a:r>
            <a:r>
              <a:rPr lang="en-US" sz="3200" dirty="0">
                <a:latin typeface="Symbol" pitchFamily="18" charset="2"/>
              </a:rPr>
              <a:t>×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B0F0"/>
                </a:solidFill>
              </a:rPr>
              <a:t>m</a:t>
            </a:r>
            <a:r>
              <a:rPr lang="en-US" sz="3200" baseline="-25000" dirty="0">
                <a:solidFill>
                  <a:srgbClr val="00B0F0"/>
                </a:solidFill>
              </a:rPr>
              <a:t>1</a:t>
            </a:r>
            <a:r>
              <a:rPr lang="en-US" sz="3200" dirty="0"/>
              <a:t> + 1</a:t>
            </a:r>
            <a:r>
              <a:rPr lang="en-US" sz="3200" baseline="-25000" dirty="0"/>
              <a:t> </a:t>
            </a:r>
            <a:r>
              <a:rPr lang="en-US" sz="3200" dirty="0">
                <a:latin typeface="Symbol" pitchFamily="18" charset="2"/>
              </a:rPr>
              <a:t>× </a:t>
            </a:r>
            <a:r>
              <a:rPr lang="en-US" sz="3200" dirty="0">
                <a:solidFill>
                  <a:srgbClr val="FF0000"/>
                </a:solidFill>
              </a:rPr>
              <a:t>m</a:t>
            </a:r>
            <a:r>
              <a:rPr lang="en-US" sz="3200" baseline="-25000" dirty="0">
                <a:solidFill>
                  <a:srgbClr val="FF0000"/>
                </a:solidFill>
              </a:rPr>
              <a:t>2</a:t>
            </a:r>
            <a:r>
              <a:rPr lang="en-US" sz="3200" dirty="0"/>
              <a:t> + 1</a:t>
            </a:r>
            <a:r>
              <a:rPr lang="en-US" sz="3200" baseline="-25000" dirty="0"/>
              <a:t> </a:t>
            </a:r>
            <a:r>
              <a:rPr lang="en-US" sz="3200" dirty="0">
                <a:latin typeface="Symbol" pitchFamily="18" charset="2"/>
              </a:rPr>
              <a:t>× </a:t>
            </a:r>
            <a:r>
              <a:rPr lang="en-US" sz="3200" dirty="0"/>
              <a:t>m</a:t>
            </a:r>
            <a:r>
              <a:rPr lang="en-US" sz="3200" baseline="-25000" dirty="0"/>
              <a:t>3</a:t>
            </a:r>
          </a:p>
          <a:p>
            <a:r>
              <a:rPr lang="en-US" sz="3200" baseline="-25000" dirty="0"/>
              <a:t>	   </a:t>
            </a:r>
            <a:r>
              <a:rPr lang="en-US" sz="3200" dirty="0"/>
              <a:t>= m</a:t>
            </a:r>
            <a:r>
              <a:rPr lang="en-US" sz="3200" baseline="-25000" dirty="0"/>
              <a:t>1</a:t>
            </a:r>
            <a:r>
              <a:rPr lang="en-US" sz="3200" dirty="0"/>
              <a:t> + m</a:t>
            </a:r>
            <a:r>
              <a:rPr lang="en-US" sz="3200" baseline="-25000" dirty="0"/>
              <a:t>2</a:t>
            </a:r>
            <a:r>
              <a:rPr lang="en-US" sz="3200" dirty="0"/>
              <a:t> + m</a:t>
            </a:r>
            <a:r>
              <a:rPr lang="en-US" sz="3200" baseline="-25000" dirty="0"/>
              <a:t>3</a:t>
            </a:r>
            <a:endParaRPr lang="en-US" sz="3200" dirty="0"/>
          </a:p>
          <a:p>
            <a:r>
              <a:rPr lang="en-US" sz="3200" dirty="0"/>
              <a:t>	  </a:t>
            </a:r>
            <a:r>
              <a:rPr lang="en-US" sz="2800" dirty="0"/>
              <a:t>= </a:t>
            </a:r>
            <a:r>
              <a:rPr lang="en-US" sz="3200" dirty="0">
                <a:latin typeface="Symbol" pitchFamily="18" charset="2"/>
              </a:rPr>
              <a:t>S</a:t>
            </a:r>
            <a:r>
              <a:rPr lang="en-US" sz="3200" baseline="-25000" dirty="0"/>
              <a:t> </a:t>
            </a:r>
            <a:r>
              <a:rPr lang="en-US" sz="3200" dirty="0"/>
              <a:t>m(1,2,3)</a:t>
            </a:r>
          </a:p>
          <a:p>
            <a:r>
              <a:rPr lang="en-US" sz="3200" dirty="0"/>
              <a:t>	  = </a:t>
            </a:r>
            <a:r>
              <a:rPr lang="en-US" sz="3200" dirty="0">
                <a:latin typeface="Symbol" pitchFamily="18" charset="2"/>
              </a:rPr>
              <a:t>S</a:t>
            </a:r>
            <a:r>
              <a:rPr lang="en-US" sz="3200" baseline="-25000" dirty="0"/>
              <a:t> </a:t>
            </a:r>
            <a:r>
              <a:rPr lang="en-US" sz="3200" dirty="0"/>
              <a:t>(1,2,3)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2800" dirty="0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47625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Compact </a:t>
            </a:r>
            <a:r>
              <a:rPr lang="en-US" dirty="0" err="1"/>
              <a:t>Minterm</a:t>
            </a:r>
            <a:r>
              <a:rPr lang="en-US" dirty="0"/>
              <a:t> Form</a:t>
            </a: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6172200" y="6400800"/>
            <a:ext cx="1925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OR truth table</a:t>
            </a:r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5715000" y="3581400"/>
            <a:ext cx="3733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/>
              <a:t>A     B       F(A,B) </a:t>
            </a:r>
          </a:p>
          <a:p>
            <a:pPr marL="457200" indent="-457200">
              <a:spcBef>
                <a:spcPct val="50000"/>
              </a:spcBef>
            </a:pPr>
            <a:r>
              <a:rPr lang="en-US"/>
              <a:t>0       0          0  = F(0,0)</a:t>
            </a:r>
          </a:p>
          <a:p>
            <a:pPr marL="457200" indent="-457200">
              <a:spcBef>
                <a:spcPct val="50000"/>
              </a:spcBef>
            </a:pPr>
            <a:r>
              <a:rPr lang="en-US"/>
              <a:t>0       1          1  = F(0,1)</a:t>
            </a:r>
          </a:p>
          <a:p>
            <a:pPr marL="457200" indent="-457200">
              <a:spcBef>
                <a:spcPct val="50000"/>
              </a:spcBef>
            </a:pPr>
            <a:r>
              <a:rPr lang="en-US"/>
              <a:t>1       0          1  = F(1,0)</a:t>
            </a:r>
          </a:p>
          <a:p>
            <a:pPr marL="457200" indent="-457200">
              <a:spcBef>
                <a:spcPct val="50000"/>
              </a:spcBef>
            </a:pPr>
            <a:r>
              <a:rPr lang="en-US"/>
              <a:t>1       1          1  = F(1,1)</a:t>
            </a:r>
          </a:p>
        </p:txBody>
      </p:sp>
      <p:sp>
        <p:nvSpPr>
          <p:cNvPr id="176133" name="Line 5"/>
          <p:cNvSpPr>
            <a:spLocks noChangeShapeType="1"/>
          </p:cNvSpPr>
          <p:nvPr/>
        </p:nvSpPr>
        <p:spPr bwMode="auto">
          <a:xfrm>
            <a:off x="6934200" y="3581400"/>
            <a:ext cx="0" cy="2667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4" name="Line 6"/>
          <p:cNvSpPr>
            <a:spLocks noChangeShapeType="1"/>
          </p:cNvSpPr>
          <p:nvPr/>
        </p:nvSpPr>
        <p:spPr bwMode="auto">
          <a:xfrm>
            <a:off x="5867400" y="4114800"/>
            <a:ext cx="3048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0" name="Line 12"/>
          <p:cNvSpPr>
            <a:spLocks noChangeShapeType="1"/>
          </p:cNvSpPr>
          <p:nvPr/>
        </p:nvSpPr>
        <p:spPr bwMode="auto">
          <a:xfrm>
            <a:off x="2667000" y="172085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1" name="Line 13"/>
          <p:cNvSpPr>
            <a:spLocks noChangeShapeType="1"/>
          </p:cNvSpPr>
          <p:nvPr/>
        </p:nvSpPr>
        <p:spPr bwMode="auto">
          <a:xfrm>
            <a:off x="3048000" y="172085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>
            <a:off x="4648200" y="172085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>
            <a:off x="6858000" y="172085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6F7A-511C-4648-B2F5-555E2F5549C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III - Working with Combinational Logic</a:t>
            </a:r>
          </a:p>
        </p:txBody>
      </p:sp>
      <p:sp>
        <p:nvSpPr>
          <p:cNvPr id="28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Copyright 2004, Gaetano Borriello and Randy H. Katz</a:t>
            </a:r>
          </a:p>
        </p:txBody>
      </p:sp>
      <p:sp>
        <p:nvSpPr>
          <p:cNvPr id="28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2772" indent="-281835" defTabSz="9143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7341" indent="-225468" defTabSz="9143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8277" indent="-225468" defTabSz="9143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9214" indent="-225468" defTabSz="9143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0150" indent="-225468" defTabSz="9143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1086" indent="-225468" defTabSz="9143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2023" indent="-225468" defTabSz="9143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2959" indent="-225468" defTabSz="9143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CB2C3E-A567-4D1F-B7AA-564B7BCB3120}" type="slidenum">
              <a:rPr lang="en-US" altLang="en-US">
                <a:latin typeface="Garamond" panose="02020404030301010803" pitchFamily="18" charset="0"/>
              </a:rPr>
              <a:pPr eaLnBrk="1" hangingPunct="1"/>
              <a:t>80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5486400" y="2483285"/>
            <a:ext cx="2455101" cy="80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775"/>
              </a:lnSpc>
            </a:pPr>
            <a:r>
              <a:rPr lang="en-US" altLang="en-US" sz="2367">
                <a:solidFill>
                  <a:srgbClr val="000000"/>
                </a:solidFill>
                <a:latin typeface="Tahoma" panose="020B0604030504040204" pitchFamily="34" charset="0"/>
              </a:rPr>
              <a:t>two alternative</a:t>
            </a:r>
          </a:p>
          <a:p>
            <a:pPr algn="ctr">
              <a:lnSpc>
                <a:spcPts val="1775"/>
              </a:lnSpc>
            </a:pPr>
            <a:r>
              <a:rPr lang="en-US" altLang="en-US" sz="2367">
                <a:solidFill>
                  <a:srgbClr val="000000"/>
                </a:solidFill>
                <a:latin typeface="Tahoma" panose="020B0604030504040204" pitchFamily="34" charset="0"/>
              </a:rPr>
              <a:t>implementations of EQ</a:t>
            </a:r>
          </a:p>
          <a:p>
            <a:pPr algn="ctr">
              <a:lnSpc>
                <a:spcPts val="1775"/>
              </a:lnSpc>
            </a:pPr>
            <a:r>
              <a:rPr lang="en-US" altLang="en-US" sz="2367">
                <a:solidFill>
                  <a:srgbClr val="000000"/>
                </a:solidFill>
                <a:latin typeface="Tahoma" panose="020B0604030504040204" pitchFamily="34" charset="0"/>
              </a:rPr>
              <a:t>with and without XOR</a:t>
            </a:r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5298509" y="5063647"/>
            <a:ext cx="3056351" cy="5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775"/>
              </a:lnSpc>
            </a:pPr>
            <a:r>
              <a:rPr lang="en-US" altLang="en-US" sz="2367">
                <a:solidFill>
                  <a:srgbClr val="000000"/>
                </a:solidFill>
                <a:latin typeface="Tahoma" panose="020B0604030504040204" pitchFamily="34" charset="0"/>
              </a:rPr>
              <a:t>XNOR is implemented with </a:t>
            </a:r>
            <a:br>
              <a:rPr lang="en-US" altLang="en-US" sz="2367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en-US" altLang="en-US" sz="2367">
                <a:solidFill>
                  <a:srgbClr val="000000"/>
                </a:solidFill>
                <a:latin typeface="Tahoma" panose="020B0604030504040204" pitchFamily="34" charset="0"/>
              </a:rPr>
              <a:t>at least 3 simple gates</a:t>
            </a:r>
          </a:p>
        </p:txBody>
      </p:sp>
      <p:grpSp>
        <p:nvGrpSpPr>
          <p:cNvPr id="6151" name="Group 4"/>
          <p:cNvGrpSpPr>
            <a:grpSpLocks/>
          </p:cNvGrpSpPr>
          <p:nvPr/>
        </p:nvGrpSpPr>
        <p:grpSpPr bwMode="auto">
          <a:xfrm>
            <a:off x="726509" y="1650304"/>
            <a:ext cx="3933173" cy="4515633"/>
            <a:chOff x="288" y="624"/>
            <a:chExt cx="2512" cy="2884"/>
          </a:xfrm>
        </p:grpSpPr>
        <p:sp>
          <p:nvSpPr>
            <p:cNvPr id="6199" name="Line 5"/>
            <p:cNvSpPr>
              <a:spLocks noChangeShapeType="1"/>
            </p:cNvSpPr>
            <p:nvPr/>
          </p:nvSpPr>
          <p:spPr bwMode="auto">
            <a:xfrm>
              <a:off x="1404" y="1256"/>
              <a:ext cx="18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00" name="Line 6"/>
            <p:cNvSpPr>
              <a:spLocks noChangeShapeType="1"/>
            </p:cNvSpPr>
            <p:nvPr/>
          </p:nvSpPr>
          <p:spPr bwMode="auto">
            <a:xfrm>
              <a:off x="1404" y="1448"/>
              <a:ext cx="1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01" name="Line 7"/>
            <p:cNvSpPr>
              <a:spLocks noChangeShapeType="1"/>
            </p:cNvSpPr>
            <p:nvPr/>
          </p:nvSpPr>
          <p:spPr bwMode="auto">
            <a:xfrm flipV="1">
              <a:off x="1400" y="1252"/>
              <a:ext cx="0" cy="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02" name="Line 8"/>
            <p:cNvSpPr>
              <a:spLocks noChangeShapeType="1"/>
            </p:cNvSpPr>
            <p:nvPr/>
          </p:nvSpPr>
          <p:spPr bwMode="auto">
            <a:xfrm>
              <a:off x="1400" y="1196"/>
              <a:ext cx="0" cy="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03" name="Arc 9"/>
            <p:cNvSpPr>
              <a:spLocks/>
            </p:cNvSpPr>
            <p:nvPr/>
          </p:nvSpPr>
          <p:spPr bwMode="auto">
            <a:xfrm>
              <a:off x="1592" y="1265"/>
              <a:ext cx="88" cy="96"/>
            </a:xfrm>
            <a:custGeom>
              <a:avLst/>
              <a:gdLst>
                <a:gd name="T0" fmla="*/ 0 w 21600"/>
                <a:gd name="T1" fmla="*/ 0 h 21600"/>
                <a:gd name="T2" fmla="*/ 88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04" name="Arc 10"/>
            <p:cNvSpPr>
              <a:spLocks/>
            </p:cNvSpPr>
            <p:nvPr/>
          </p:nvSpPr>
          <p:spPr bwMode="auto">
            <a:xfrm>
              <a:off x="1592" y="1261"/>
              <a:ext cx="92" cy="100"/>
            </a:xfrm>
            <a:custGeom>
              <a:avLst/>
              <a:gdLst>
                <a:gd name="T0" fmla="*/ 0 w 21600"/>
                <a:gd name="T1" fmla="*/ 0 h 21600"/>
                <a:gd name="T2" fmla="*/ 92 w 21600"/>
                <a:gd name="T3" fmla="*/ 100 h 21600"/>
                <a:gd name="T4" fmla="*/ 0 w 21600"/>
                <a:gd name="T5" fmla="*/ 1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05" name="Arc 11"/>
            <p:cNvSpPr>
              <a:spLocks/>
            </p:cNvSpPr>
            <p:nvPr/>
          </p:nvSpPr>
          <p:spPr bwMode="auto">
            <a:xfrm>
              <a:off x="1592" y="1352"/>
              <a:ext cx="88" cy="96"/>
            </a:xfrm>
            <a:custGeom>
              <a:avLst/>
              <a:gdLst>
                <a:gd name="T0" fmla="*/ 88 w 21600"/>
                <a:gd name="T1" fmla="*/ 0 h 21600"/>
                <a:gd name="T2" fmla="*/ 0 w 21600"/>
                <a:gd name="T3" fmla="*/ 9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06" name="Arc 12"/>
            <p:cNvSpPr>
              <a:spLocks/>
            </p:cNvSpPr>
            <p:nvPr/>
          </p:nvSpPr>
          <p:spPr bwMode="auto">
            <a:xfrm>
              <a:off x="1592" y="1352"/>
              <a:ext cx="92" cy="100"/>
            </a:xfrm>
            <a:custGeom>
              <a:avLst/>
              <a:gdLst>
                <a:gd name="T0" fmla="*/ 92 w 21600"/>
                <a:gd name="T1" fmla="*/ 0 h 21600"/>
                <a:gd name="T2" fmla="*/ 0 w 21600"/>
                <a:gd name="T3" fmla="*/ 10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07" name="Arc 13"/>
            <p:cNvSpPr>
              <a:spLocks/>
            </p:cNvSpPr>
            <p:nvPr/>
          </p:nvSpPr>
          <p:spPr bwMode="auto">
            <a:xfrm>
              <a:off x="1920" y="1873"/>
              <a:ext cx="280" cy="88"/>
            </a:xfrm>
            <a:custGeom>
              <a:avLst/>
              <a:gdLst>
                <a:gd name="T0" fmla="*/ 0 w 21600"/>
                <a:gd name="T1" fmla="*/ 0 h 21600"/>
                <a:gd name="T2" fmla="*/ 280 w 21600"/>
                <a:gd name="T3" fmla="*/ 88 h 21600"/>
                <a:gd name="T4" fmla="*/ 0 w 21600"/>
                <a:gd name="T5" fmla="*/ 8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08" name="Arc 14"/>
            <p:cNvSpPr>
              <a:spLocks/>
            </p:cNvSpPr>
            <p:nvPr/>
          </p:nvSpPr>
          <p:spPr bwMode="auto">
            <a:xfrm>
              <a:off x="1920" y="1869"/>
              <a:ext cx="284" cy="92"/>
            </a:xfrm>
            <a:custGeom>
              <a:avLst/>
              <a:gdLst>
                <a:gd name="T0" fmla="*/ 0 w 21600"/>
                <a:gd name="T1" fmla="*/ 0 h 21600"/>
                <a:gd name="T2" fmla="*/ 284 w 21600"/>
                <a:gd name="T3" fmla="*/ 92 h 21600"/>
                <a:gd name="T4" fmla="*/ 0 w 21600"/>
                <a:gd name="T5" fmla="*/ 9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09" name="Arc 15"/>
            <p:cNvSpPr>
              <a:spLocks/>
            </p:cNvSpPr>
            <p:nvPr/>
          </p:nvSpPr>
          <p:spPr bwMode="auto">
            <a:xfrm>
              <a:off x="1920" y="1873"/>
              <a:ext cx="24" cy="80"/>
            </a:xfrm>
            <a:custGeom>
              <a:avLst/>
              <a:gdLst>
                <a:gd name="T0" fmla="*/ 0 w 21600"/>
                <a:gd name="T1" fmla="*/ 0 h 21600"/>
                <a:gd name="T2" fmla="*/ 24 w 21600"/>
                <a:gd name="T3" fmla="*/ 80 h 21600"/>
                <a:gd name="T4" fmla="*/ 0 w 21600"/>
                <a:gd name="T5" fmla="*/ 8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10" name="Arc 16"/>
            <p:cNvSpPr>
              <a:spLocks/>
            </p:cNvSpPr>
            <p:nvPr/>
          </p:nvSpPr>
          <p:spPr bwMode="auto">
            <a:xfrm>
              <a:off x="1920" y="1869"/>
              <a:ext cx="28" cy="84"/>
            </a:xfrm>
            <a:custGeom>
              <a:avLst/>
              <a:gdLst>
                <a:gd name="T0" fmla="*/ 0 w 21600"/>
                <a:gd name="T1" fmla="*/ 0 h 21600"/>
                <a:gd name="T2" fmla="*/ 28 w 21600"/>
                <a:gd name="T3" fmla="*/ 84 h 21600"/>
                <a:gd name="T4" fmla="*/ 0 w 21600"/>
                <a:gd name="T5" fmla="*/ 8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11" name="Arc 17"/>
            <p:cNvSpPr>
              <a:spLocks/>
            </p:cNvSpPr>
            <p:nvPr/>
          </p:nvSpPr>
          <p:spPr bwMode="auto">
            <a:xfrm>
              <a:off x="1920" y="1952"/>
              <a:ext cx="280" cy="88"/>
            </a:xfrm>
            <a:custGeom>
              <a:avLst/>
              <a:gdLst>
                <a:gd name="T0" fmla="*/ 280 w 21600"/>
                <a:gd name="T1" fmla="*/ 0 h 21600"/>
                <a:gd name="T2" fmla="*/ 0 w 21600"/>
                <a:gd name="T3" fmla="*/ 88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12" name="Arc 18"/>
            <p:cNvSpPr>
              <a:spLocks/>
            </p:cNvSpPr>
            <p:nvPr/>
          </p:nvSpPr>
          <p:spPr bwMode="auto">
            <a:xfrm>
              <a:off x="1920" y="1952"/>
              <a:ext cx="284" cy="92"/>
            </a:xfrm>
            <a:custGeom>
              <a:avLst/>
              <a:gdLst>
                <a:gd name="T0" fmla="*/ 284 w 21600"/>
                <a:gd name="T1" fmla="*/ 0 h 21600"/>
                <a:gd name="T2" fmla="*/ 0 w 21600"/>
                <a:gd name="T3" fmla="*/ 92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13" name="Arc 19"/>
            <p:cNvSpPr>
              <a:spLocks/>
            </p:cNvSpPr>
            <p:nvPr/>
          </p:nvSpPr>
          <p:spPr bwMode="auto">
            <a:xfrm>
              <a:off x="1920" y="1952"/>
              <a:ext cx="24" cy="88"/>
            </a:xfrm>
            <a:custGeom>
              <a:avLst/>
              <a:gdLst>
                <a:gd name="T0" fmla="*/ 24 w 21600"/>
                <a:gd name="T1" fmla="*/ 0 h 21600"/>
                <a:gd name="T2" fmla="*/ 0 w 21600"/>
                <a:gd name="T3" fmla="*/ 88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14" name="Arc 20"/>
            <p:cNvSpPr>
              <a:spLocks/>
            </p:cNvSpPr>
            <p:nvPr/>
          </p:nvSpPr>
          <p:spPr bwMode="auto">
            <a:xfrm>
              <a:off x="1920" y="1952"/>
              <a:ext cx="28" cy="92"/>
            </a:xfrm>
            <a:custGeom>
              <a:avLst/>
              <a:gdLst>
                <a:gd name="T0" fmla="*/ 28 w 21600"/>
                <a:gd name="T1" fmla="*/ 0 h 21600"/>
                <a:gd name="T2" fmla="*/ 0 w 21600"/>
                <a:gd name="T3" fmla="*/ 92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15" name="Line 21"/>
            <p:cNvSpPr>
              <a:spLocks noChangeShapeType="1"/>
            </p:cNvSpPr>
            <p:nvPr/>
          </p:nvSpPr>
          <p:spPr bwMode="auto">
            <a:xfrm>
              <a:off x="1924" y="191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16" name="Line 22"/>
            <p:cNvSpPr>
              <a:spLocks noChangeShapeType="1"/>
            </p:cNvSpPr>
            <p:nvPr/>
          </p:nvSpPr>
          <p:spPr bwMode="auto">
            <a:xfrm>
              <a:off x="1924" y="199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17" name="Line 23"/>
            <p:cNvSpPr>
              <a:spLocks noChangeShapeType="1"/>
            </p:cNvSpPr>
            <p:nvPr/>
          </p:nvSpPr>
          <p:spPr bwMode="auto">
            <a:xfrm flipV="1">
              <a:off x="1920" y="2036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18" name="Line 24"/>
            <p:cNvSpPr>
              <a:spLocks noChangeShapeType="1"/>
            </p:cNvSpPr>
            <p:nvPr/>
          </p:nvSpPr>
          <p:spPr bwMode="auto">
            <a:xfrm>
              <a:off x="1920" y="1796"/>
              <a:ext cx="0" cy="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19" name="Line 25"/>
            <p:cNvSpPr>
              <a:spLocks noChangeShapeType="1"/>
            </p:cNvSpPr>
            <p:nvPr/>
          </p:nvSpPr>
          <p:spPr bwMode="auto">
            <a:xfrm>
              <a:off x="1924" y="3096"/>
              <a:ext cx="18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20" name="Line 26"/>
            <p:cNvSpPr>
              <a:spLocks noChangeShapeType="1"/>
            </p:cNvSpPr>
            <p:nvPr/>
          </p:nvSpPr>
          <p:spPr bwMode="auto">
            <a:xfrm>
              <a:off x="1924" y="3288"/>
              <a:ext cx="1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21" name="Line 27"/>
            <p:cNvSpPr>
              <a:spLocks noChangeShapeType="1"/>
            </p:cNvSpPr>
            <p:nvPr/>
          </p:nvSpPr>
          <p:spPr bwMode="auto">
            <a:xfrm flipV="1">
              <a:off x="1920" y="3092"/>
              <a:ext cx="0" cy="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22" name="Arc 28"/>
            <p:cNvSpPr>
              <a:spLocks/>
            </p:cNvSpPr>
            <p:nvPr/>
          </p:nvSpPr>
          <p:spPr bwMode="auto">
            <a:xfrm>
              <a:off x="2112" y="3105"/>
              <a:ext cx="88" cy="96"/>
            </a:xfrm>
            <a:custGeom>
              <a:avLst/>
              <a:gdLst>
                <a:gd name="T0" fmla="*/ 0 w 21600"/>
                <a:gd name="T1" fmla="*/ 0 h 21600"/>
                <a:gd name="T2" fmla="*/ 88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23" name="Arc 29"/>
            <p:cNvSpPr>
              <a:spLocks/>
            </p:cNvSpPr>
            <p:nvPr/>
          </p:nvSpPr>
          <p:spPr bwMode="auto">
            <a:xfrm>
              <a:off x="2112" y="3101"/>
              <a:ext cx="92" cy="100"/>
            </a:xfrm>
            <a:custGeom>
              <a:avLst/>
              <a:gdLst>
                <a:gd name="T0" fmla="*/ 0 w 21600"/>
                <a:gd name="T1" fmla="*/ 0 h 21600"/>
                <a:gd name="T2" fmla="*/ 92 w 21600"/>
                <a:gd name="T3" fmla="*/ 100 h 21600"/>
                <a:gd name="T4" fmla="*/ 0 w 21600"/>
                <a:gd name="T5" fmla="*/ 1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24" name="Arc 30"/>
            <p:cNvSpPr>
              <a:spLocks/>
            </p:cNvSpPr>
            <p:nvPr/>
          </p:nvSpPr>
          <p:spPr bwMode="auto">
            <a:xfrm>
              <a:off x="2112" y="3192"/>
              <a:ext cx="88" cy="96"/>
            </a:xfrm>
            <a:custGeom>
              <a:avLst/>
              <a:gdLst>
                <a:gd name="T0" fmla="*/ 88 w 21600"/>
                <a:gd name="T1" fmla="*/ 0 h 21600"/>
                <a:gd name="T2" fmla="*/ 0 w 21600"/>
                <a:gd name="T3" fmla="*/ 9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25" name="Arc 31"/>
            <p:cNvSpPr>
              <a:spLocks/>
            </p:cNvSpPr>
            <p:nvPr/>
          </p:nvSpPr>
          <p:spPr bwMode="auto">
            <a:xfrm>
              <a:off x="2112" y="3192"/>
              <a:ext cx="92" cy="100"/>
            </a:xfrm>
            <a:custGeom>
              <a:avLst/>
              <a:gdLst>
                <a:gd name="T0" fmla="*/ 92 w 21600"/>
                <a:gd name="T1" fmla="*/ 0 h 21600"/>
                <a:gd name="T2" fmla="*/ 0 w 21600"/>
                <a:gd name="T3" fmla="*/ 10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26" name="Arc 32"/>
            <p:cNvSpPr>
              <a:spLocks/>
            </p:cNvSpPr>
            <p:nvPr/>
          </p:nvSpPr>
          <p:spPr bwMode="auto">
            <a:xfrm>
              <a:off x="1440" y="3032"/>
              <a:ext cx="288" cy="88"/>
            </a:xfrm>
            <a:custGeom>
              <a:avLst/>
              <a:gdLst>
                <a:gd name="T0" fmla="*/ 288 w 21600"/>
                <a:gd name="T1" fmla="*/ 0 h 21600"/>
                <a:gd name="T2" fmla="*/ 0 w 21600"/>
                <a:gd name="T3" fmla="*/ 88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27" name="Arc 33"/>
            <p:cNvSpPr>
              <a:spLocks/>
            </p:cNvSpPr>
            <p:nvPr/>
          </p:nvSpPr>
          <p:spPr bwMode="auto">
            <a:xfrm>
              <a:off x="1440" y="3032"/>
              <a:ext cx="292" cy="92"/>
            </a:xfrm>
            <a:custGeom>
              <a:avLst/>
              <a:gdLst>
                <a:gd name="T0" fmla="*/ 292 w 21600"/>
                <a:gd name="T1" fmla="*/ 0 h 21600"/>
                <a:gd name="T2" fmla="*/ 0 w 21600"/>
                <a:gd name="T3" fmla="*/ 92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28" name="Arc 34"/>
            <p:cNvSpPr>
              <a:spLocks/>
            </p:cNvSpPr>
            <p:nvPr/>
          </p:nvSpPr>
          <p:spPr bwMode="auto">
            <a:xfrm>
              <a:off x="1440" y="2953"/>
              <a:ext cx="288" cy="88"/>
            </a:xfrm>
            <a:custGeom>
              <a:avLst/>
              <a:gdLst>
                <a:gd name="T0" fmla="*/ 0 w 21600"/>
                <a:gd name="T1" fmla="*/ 0 h 21600"/>
                <a:gd name="T2" fmla="*/ 288 w 21600"/>
                <a:gd name="T3" fmla="*/ 88 h 21600"/>
                <a:gd name="T4" fmla="*/ 0 w 21600"/>
                <a:gd name="T5" fmla="*/ 8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29" name="Arc 35"/>
            <p:cNvSpPr>
              <a:spLocks/>
            </p:cNvSpPr>
            <p:nvPr/>
          </p:nvSpPr>
          <p:spPr bwMode="auto">
            <a:xfrm>
              <a:off x="1440" y="2949"/>
              <a:ext cx="292" cy="92"/>
            </a:xfrm>
            <a:custGeom>
              <a:avLst/>
              <a:gdLst>
                <a:gd name="T0" fmla="*/ 0 w 21600"/>
                <a:gd name="T1" fmla="*/ 0 h 21600"/>
                <a:gd name="T2" fmla="*/ 292 w 21600"/>
                <a:gd name="T3" fmla="*/ 92 h 21600"/>
                <a:gd name="T4" fmla="*/ 0 w 21600"/>
                <a:gd name="T5" fmla="*/ 9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30" name="Arc 36"/>
            <p:cNvSpPr>
              <a:spLocks/>
            </p:cNvSpPr>
            <p:nvPr/>
          </p:nvSpPr>
          <p:spPr bwMode="auto">
            <a:xfrm>
              <a:off x="1440" y="2953"/>
              <a:ext cx="40" cy="80"/>
            </a:xfrm>
            <a:custGeom>
              <a:avLst/>
              <a:gdLst>
                <a:gd name="T0" fmla="*/ 0 w 21600"/>
                <a:gd name="T1" fmla="*/ 0 h 21600"/>
                <a:gd name="T2" fmla="*/ 40 w 21600"/>
                <a:gd name="T3" fmla="*/ 80 h 21600"/>
                <a:gd name="T4" fmla="*/ 0 w 21600"/>
                <a:gd name="T5" fmla="*/ 8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31" name="Arc 37"/>
            <p:cNvSpPr>
              <a:spLocks/>
            </p:cNvSpPr>
            <p:nvPr/>
          </p:nvSpPr>
          <p:spPr bwMode="auto">
            <a:xfrm>
              <a:off x="1440" y="2949"/>
              <a:ext cx="44" cy="84"/>
            </a:xfrm>
            <a:custGeom>
              <a:avLst/>
              <a:gdLst>
                <a:gd name="T0" fmla="*/ 0 w 21600"/>
                <a:gd name="T1" fmla="*/ 0 h 21600"/>
                <a:gd name="T2" fmla="*/ 44 w 21600"/>
                <a:gd name="T3" fmla="*/ 84 h 21600"/>
                <a:gd name="T4" fmla="*/ 0 w 21600"/>
                <a:gd name="T5" fmla="*/ 8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32" name="Arc 38"/>
            <p:cNvSpPr>
              <a:spLocks/>
            </p:cNvSpPr>
            <p:nvPr/>
          </p:nvSpPr>
          <p:spPr bwMode="auto">
            <a:xfrm>
              <a:off x="1440" y="3032"/>
              <a:ext cx="40" cy="88"/>
            </a:xfrm>
            <a:custGeom>
              <a:avLst/>
              <a:gdLst>
                <a:gd name="T0" fmla="*/ 40 w 21600"/>
                <a:gd name="T1" fmla="*/ 0 h 21600"/>
                <a:gd name="T2" fmla="*/ 0 w 21600"/>
                <a:gd name="T3" fmla="*/ 88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33" name="Arc 39"/>
            <p:cNvSpPr>
              <a:spLocks/>
            </p:cNvSpPr>
            <p:nvPr/>
          </p:nvSpPr>
          <p:spPr bwMode="auto">
            <a:xfrm>
              <a:off x="1440" y="3032"/>
              <a:ext cx="44" cy="92"/>
            </a:xfrm>
            <a:custGeom>
              <a:avLst/>
              <a:gdLst>
                <a:gd name="T0" fmla="*/ 44 w 21600"/>
                <a:gd name="T1" fmla="*/ 0 h 21600"/>
                <a:gd name="T2" fmla="*/ 0 w 21600"/>
                <a:gd name="T3" fmla="*/ 92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34" name="Oval 40"/>
            <p:cNvSpPr>
              <a:spLocks noChangeArrowheads="1"/>
            </p:cNvSpPr>
            <p:nvPr/>
          </p:nvSpPr>
          <p:spPr bwMode="auto">
            <a:xfrm>
              <a:off x="1732" y="3020"/>
              <a:ext cx="32" cy="3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6235" name="Arc 41"/>
            <p:cNvSpPr>
              <a:spLocks/>
            </p:cNvSpPr>
            <p:nvPr/>
          </p:nvSpPr>
          <p:spPr bwMode="auto">
            <a:xfrm>
              <a:off x="1400" y="2953"/>
              <a:ext cx="40" cy="80"/>
            </a:xfrm>
            <a:custGeom>
              <a:avLst/>
              <a:gdLst>
                <a:gd name="T0" fmla="*/ 0 w 21600"/>
                <a:gd name="T1" fmla="*/ 0 h 21600"/>
                <a:gd name="T2" fmla="*/ 40 w 21600"/>
                <a:gd name="T3" fmla="*/ 80 h 21600"/>
                <a:gd name="T4" fmla="*/ 0 w 21600"/>
                <a:gd name="T5" fmla="*/ 8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36" name="Arc 42"/>
            <p:cNvSpPr>
              <a:spLocks/>
            </p:cNvSpPr>
            <p:nvPr/>
          </p:nvSpPr>
          <p:spPr bwMode="auto">
            <a:xfrm>
              <a:off x="1400" y="2949"/>
              <a:ext cx="44" cy="84"/>
            </a:xfrm>
            <a:custGeom>
              <a:avLst/>
              <a:gdLst>
                <a:gd name="T0" fmla="*/ 0 w 21600"/>
                <a:gd name="T1" fmla="*/ 0 h 21600"/>
                <a:gd name="T2" fmla="*/ 44 w 21600"/>
                <a:gd name="T3" fmla="*/ 84 h 21600"/>
                <a:gd name="T4" fmla="*/ 0 w 21600"/>
                <a:gd name="T5" fmla="*/ 8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37" name="Arc 43"/>
            <p:cNvSpPr>
              <a:spLocks/>
            </p:cNvSpPr>
            <p:nvPr/>
          </p:nvSpPr>
          <p:spPr bwMode="auto">
            <a:xfrm>
              <a:off x="1400" y="3032"/>
              <a:ext cx="40" cy="88"/>
            </a:xfrm>
            <a:custGeom>
              <a:avLst/>
              <a:gdLst>
                <a:gd name="T0" fmla="*/ 40 w 21600"/>
                <a:gd name="T1" fmla="*/ 0 h 21600"/>
                <a:gd name="T2" fmla="*/ 0 w 21600"/>
                <a:gd name="T3" fmla="*/ 88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38" name="Arc 44"/>
            <p:cNvSpPr>
              <a:spLocks/>
            </p:cNvSpPr>
            <p:nvPr/>
          </p:nvSpPr>
          <p:spPr bwMode="auto">
            <a:xfrm>
              <a:off x="1400" y="3032"/>
              <a:ext cx="44" cy="92"/>
            </a:xfrm>
            <a:custGeom>
              <a:avLst/>
              <a:gdLst>
                <a:gd name="T0" fmla="*/ 44 w 21600"/>
                <a:gd name="T1" fmla="*/ 0 h 21600"/>
                <a:gd name="T2" fmla="*/ 0 w 21600"/>
                <a:gd name="T3" fmla="*/ 92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39" name="Line 45"/>
            <p:cNvSpPr>
              <a:spLocks noChangeShapeType="1"/>
            </p:cNvSpPr>
            <p:nvPr/>
          </p:nvSpPr>
          <p:spPr bwMode="auto">
            <a:xfrm>
              <a:off x="1404" y="299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40" name="Line 46"/>
            <p:cNvSpPr>
              <a:spLocks noChangeShapeType="1"/>
            </p:cNvSpPr>
            <p:nvPr/>
          </p:nvSpPr>
          <p:spPr bwMode="auto">
            <a:xfrm>
              <a:off x="1404" y="3072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41" name="Line 47"/>
            <p:cNvSpPr>
              <a:spLocks noChangeShapeType="1"/>
            </p:cNvSpPr>
            <p:nvPr/>
          </p:nvSpPr>
          <p:spPr bwMode="auto">
            <a:xfrm flipH="1">
              <a:off x="1196" y="996"/>
              <a:ext cx="88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42" name="Line 48"/>
            <p:cNvSpPr>
              <a:spLocks noChangeShapeType="1"/>
            </p:cNvSpPr>
            <p:nvPr/>
          </p:nvSpPr>
          <p:spPr bwMode="auto">
            <a:xfrm>
              <a:off x="1124" y="996"/>
              <a:ext cx="72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43" name="Line 49"/>
            <p:cNvSpPr>
              <a:spLocks noChangeShapeType="1"/>
            </p:cNvSpPr>
            <p:nvPr/>
          </p:nvSpPr>
          <p:spPr bwMode="auto">
            <a:xfrm flipH="1">
              <a:off x="1116" y="992"/>
              <a:ext cx="1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44" name="Oval 50"/>
            <p:cNvSpPr>
              <a:spLocks noChangeArrowheads="1"/>
            </p:cNvSpPr>
            <p:nvPr/>
          </p:nvSpPr>
          <p:spPr bwMode="auto">
            <a:xfrm>
              <a:off x="1188" y="1116"/>
              <a:ext cx="32" cy="3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6245" name="Line 51"/>
            <p:cNvSpPr>
              <a:spLocks noChangeShapeType="1"/>
            </p:cNvSpPr>
            <p:nvPr/>
          </p:nvSpPr>
          <p:spPr bwMode="auto">
            <a:xfrm flipH="1">
              <a:off x="956" y="996"/>
              <a:ext cx="88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46" name="Line 52"/>
            <p:cNvSpPr>
              <a:spLocks noChangeShapeType="1"/>
            </p:cNvSpPr>
            <p:nvPr/>
          </p:nvSpPr>
          <p:spPr bwMode="auto">
            <a:xfrm>
              <a:off x="884" y="996"/>
              <a:ext cx="72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47" name="Line 53"/>
            <p:cNvSpPr>
              <a:spLocks noChangeShapeType="1"/>
            </p:cNvSpPr>
            <p:nvPr/>
          </p:nvSpPr>
          <p:spPr bwMode="auto">
            <a:xfrm flipH="1">
              <a:off x="876" y="992"/>
              <a:ext cx="1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48" name="Oval 54"/>
            <p:cNvSpPr>
              <a:spLocks noChangeArrowheads="1"/>
            </p:cNvSpPr>
            <p:nvPr/>
          </p:nvSpPr>
          <p:spPr bwMode="auto">
            <a:xfrm>
              <a:off x="948" y="1116"/>
              <a:ext cx="32" cy="3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6249" name="Line 55"/>
            <p:cNvSpPr>
              <a:spLocks noChangeShapeType="1"/>
            </p:cNvSpPr>
            <p:nvPr/>
          </p:nvSpPr>
          <p:spPr bwMode="auto">
            <a:xfrm flipH="1">
              <a:off x="716" y="996"/>
              <a:ext cx="88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50" name="Line 56"/>
            <p:cNvSpPr>
              <a:spLocks noChangeShapeType="1"/>
            </p:cNvSpPr>
            <p:nvPr/>
          </p:nvSpPr>
          <p:spPr bwMode="auto">
            <a:xfrm>
              <a:off x="644" y="996"/>
              <a:ext cx="72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51" name="Line 57"/>
            <p:cNvSpPr>
              <a:spLocks noChangeShapeType="1"/>
            </p:cNvSpPr>
            <p:nvPr/>
          </p:nvSpPr>
          <p:spPr bwMode="auto">
            <a:xfrm flipH="1">
              <a:off x="636" y="992"/>
              <a:ext cx="1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52" name="Oval 58"/>
            <p:cNvSpPr>
              <a:spLocks noChangeArrowheads="1"/>
            </p:cNvSpPr>
            <p:nvPr/>
          </p:nvSpPr>
          <p:spPr bwMode="auto">
            <a:xfrm>
              <a:off x="708" y="1116"/>
              <a:ext cx="32" cy="3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6253" name="Line 59"/>
            <p:cNvSpPr>
              <a:spLocks noChangeShapeType="1"/>
            </p:cNvSpPr>
            <p:nvPr/>
          </p:nvSpPr>
          <p:spPr bwMode="auto">
            <a:xfrm flipH="1">
              <a:off x="476" y="996"/>
              <a:ext cx="88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54" name="Line 60"/>
            <p:cNvSpPr>
              <a:spLocks noChangeShapeType="1"/>
            </p:cNvSpPr>
            <p:nvPr/>
          </p:nvSpPr>
          <p:spPr bwMode="auto">
            <a:xfrm>
              <a:off x="404" y="996"/>
              <a:ext cx="72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55" name="Line 61"/>
            <p:cNvSpPr>
              <a:spLocks noChangeShapeType="1"/>
            </p:cNvSpPr>
            <p:nvPr/>
          </p:nvSpPr>
          <p:spPr bwMode="auto">
            <a:xfrm flipH="1">
              <a:off x="396" y="992"/>
              <a:ext cx="1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56" name="Oval 62"/>
            <p:cNvSpPr>
              <a:spLocks noChangeArrowheads="1"/>
            </p:cNvSpPr>
            <p:nvPr/>
          </p:nvSpPr>
          <p:spPr bwMode="auto">
            <a:xfrm>
              <a:off x="468" y="1116"/>
              <a:ext cx="32" cy="3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6257" name="Line 63"/>
            <p:cNvSpPr>
              <a:spLocks noChangeShapeType="1"/>
            </p:cNvSpPr>
            <p:nvPr/>
          </p:nvSpPr>
          <p:spPr bwMode="auto">
            <a:xfrm>
              <a:off x="1404" y="1656"/>
              <a:ext cx="18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58" name="Line 64"/>
            <p:cNvSpPr>
              <a:spLocks noChangeShapeType="1"/>
            </p:cNvSpPr>
            <p:nvPr/>
          </p:nvSpPr>
          <p:spPr bwMode="auto">
            <a:xfrm>
              <a:off x="1404" y="1848"/>
              <a:ext cx="1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59" name="Line 65"/>
            <p:cNvSpPr>
              <a:spLocks noChangeShapeType="1"/>
            </p:cNvSpPr>
            <p:nvPr/>
          </p:nvSpPr>
          <p:spPr bwMode="auto">
            <a:xfrm flipV="1">
              <a:off x="1400" y="1652"/>
              <a:ext cx="0" cy="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60" name="Line 66"/>
            <p:cNvSpPr>
              <a:spLocks noChangeShapeType="1"/>
            </p:cNvSpPr>
            <p:nvPr/>
          </p:nvSpPr>
          <p:spPr bwMode="auto">
            <a:xfrm>
              <a:off x="1400" y="1596"/>
              <a:ext cx="0" cy="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61" name="Arc 67"/>
            <p:cNvSpPr>
              <a:spLocks/>
            </p:cNvSpPr>
            <p:nvPr/>
          </p:nvSpPr>
          <p:spPr bwMode="auto">
            <a:xfrm>
              <a:off x="1592" y="1665"/>
              <a:ext cx="88" cy="96"/>
            </a:xfrm>
            <a:custGeom>
              <a:avLst/>
              <a:gdLst>
                <a:gd name="T0" fmla="*/ 0 w 21600"/>
                <a:gd name="T1" fmla="*/ 0 h 21600"/>
                <a:gd name="T2" fmla="*/ 88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62" name="Arc 68"/>
            <p:cNvSpPr>
              <a:spLocks/>
            </p:cNvSpPr>
            <p:nvPr/>
          </p:nvSpPr>
          <p:spPr bwMode="auto">
            <a:xfrm>
              <a:off x="1592" y="1661"/>
              <a:ext cx="92" cy="100"/>
            </a:xfrm>
            <a:custGeom>
              <a:avLst/>
              <a:gdLst>
                <a:gd name="T0" fmla="*/ 0 w 21600"/>
                <a:gd name="T1" fmla="*/ 0 h 21600"/>
                <a:gd name="T2" fmla="*/ 92 w 21600"/>
                <a:gd name="T3" fmla="*/ 100 h 21600"/>
                <a:gd name="T4" fmla="*/ 0 w 21600"/>
                <a:gd name="T5" fmla="*/ 1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63" name="Arc 69"/>
            <p:cNvSpPr>
              <a:spLocks/>
            </p:cNvSpPr>
            <p:nvPr/>
          </p:nvSpPr>
          <p:spPr bwMode="auto">
            <a:xfrm>
              <a:off x="1592" y="1752"/>
              <a:ext cx="88" cy="96"/>
            </a:xfrm>
            <a:custGeom>
              <a:avLst/>
              <a:gdLst>
                <a:gd name="T0" fmla="*/ 88 w 21600"/>
                <a:gd name="T1" fmla="*/ 0 h 21600"/>
                <a:gd name="T2" fmla="*/ 0 w 21600"/>
                <a:gd name="T3" fmla="*/ 9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64" name="Arc 70"/>
            <p:cNvSpPr>
              <a:spLocks/>
            </p:cNvSpPr>
            <p:nvPr/>
          </p:nvSpPr>
          <p:spPr bwMode="auto">
            <a:xfrm>
              <a:off x="1592" y="1752"/>
              <a:ext cx="92" cy="100"/>
            </a:xfrm>
            <a:custGeom>
              <a:avLst/>
              <a:gdLst>
                <a:gd name="T0" fmla="*/ 92 w 21600"/>
                <a:gd name="T1" fmla="*/ 0 h 21600"/>
                <a:gd name="T2" fmla="*/ 0 w 21600"/>
                <a:gd name="T3" fmla="*/ 10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65" name="Line 71"/>
            <p:cNvSpPr>
              <a:spLocks noChangeShapeType="1"/>
            </p:cNvSpPr>
            <p:nvPr/>
          </p:nvSpPr>
          <p:spPr bwMode="auto">
            <a:xfrm>
              <a:off x="1404" y="2056"/>
              <a:ext cx="18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66" name="Line 72"/>
            <p:cNvSpPr>
              <a:spLocks noChangeShapeType="1"/>
            </p:cNvSpPr>
            <p:nvPr/>
          </p:nvSpPr>
          <p:spPr bwMode="auto">
            <a:xfrm>
              <a:off x="1404" y="2248"/>
              <a:ext cx="1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67" name="Line 73"/>
            <p:cNvSpPr>
              <a:spLocks noChangeShapeType="1"/>
            </p:cNvSpPr>
            <p:nvPr/>
          </p:nvSpPr>
          <p:spPr bwMode="auto">
            <a:xfrm flipV="1">
              <a:off x="1400" y="2052"/>
              <a:ext cx="0" cy="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68" name="Line 74"/>
            <p:cNvSpPr>
              <a:spLocks noChangeShapeType="1"/>
            </p:cNvSpPr>
            <p:nvPr/>
          </p:nvSpPr>
          <p:spPr bwMode="auto">
            <a:xfrm>
              <a:off x="1400" y="1996"/>
              <a:ext cx="0" cy="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69" name="Arc 75"/>
            <p:cNvSpPr>
              <a:spLocks/>
            </p:cNvSpPr>
            <p:nvPr/>
          </p:nvSpPr>
          <p:spPr bwMode="auto">
            <a:xfrm>
              <a:off x="1592" y="2065"/>
              <a:ext cx="88" cy="96"/>
            </a:xfrm>
            <a:custGeom>
              <a:avLst/>
              <a:gdLst>
                <a:gd name="T0" fmla="*/ 0 w 21600"/>
                <a:gd name="T1" fmla="*/ 0 h 21600"/>
                <a:gd name="T2" fmla="*/ 88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70" name="Arc 76"/>
            <p:cNvSpPr>
              <a:spLocks/>
            </p:cNvSpPr>
            <p:nvPr/>
          </p:nvSpPr>
          <p:spPr bwMode="auto">
            <a:xfrm>
              <a:off x="1592" y="2061"/>
              <a:ext cx="92" cy="100"/>
            </a:xfrm>
            <a:custGeom>
              <a:avLst/>
              <a:gdLst>
                <a:gd name="T0" fmla="*/ 0 w 21600"/>
                <a:gd name="T1" fmla="*/ 0 h 21600"/>
                <a:gd name="T2" fmla="*/ 92 w 21600"/>
                <a:gd name="T3" fmla="*/ 100 h 21600"/>
                <a:gd name="T4" fmla="*/ 0 w 21600"/>
                <a:gd name="T5" fmla="*/ 1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71" name="Arc 77"/>
            <p:cNvSpPr>
              <a:spLocks/>
            </p:cNvSpPr>
            <p:nvPr/>
          </p:nvSpPr>
          <p:spPr bwMode="auto">
            <a:xfrm>
              <a:off x="1592" y="2152"/>
              <a:ext cx="88" cy="96"/>
            </a:xfrm>
            <a:custGeom>
              <a:avLst/>
              <a:gdLst>
                <a:gd name="T0" fmla="*/ 88 w 21600"/>
                <a:gd name="T1" fmla="*/ 0 h 21600"/>
                <a:gd name="T2" fmla="*/ 0 w 21600"/>
                <a:gd name="T3" fmla="*/ 9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72" name="Arc 78"/>
            <p:cNvSpPr>
              <a:spLocks/>
            </p:cNvSpPr>
            <p:nvPr/>
          </p:nvSpPr>
          <p:spPr bwMode="auto">
            <a:xfrm>
              <a:off x="1592" y="2152"/>
              <a:ext cx="92" cy="100"/>
            </a:xfrm>
            <a:custGeom>
              <a:avLst/>
              <a:gdLst>
                <a:gd name="T0" fmla="*/ 92 w 21600"/>
                <a:gd name="T1" fmla="*/ 0 h 21600"/>
                <a:gd name="T2" fmla="*/ 0 w 21600"/>
                <a:gd name="T3" fmla="*/ 10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73" name="Line 79"/>
            <p:cNvSpPr>
              <a:spLocks noChangeShapeType="1"/>
            </p:cNvSpPr>
            <p:nvPr/>
          </p:nvSpPr>
          <p:spPr bwMode="auto">
            <a:xfrm>
              <a:off x="1404" y="2456"/>
              <a:ext cx="18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74" name="Line 80"/>
            <p:cNvSpPr>
              <a:spLocks noChangeShapeType="1"/>
            </p:cNvSpPr>
            <p:nvPr/>
          </p:nvSpPr>
          <p:spPr bwMode="auto">
            <a:xfrm>
              <a:off x="1404" y="2648"/>
              <a:ext cx="1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75" name="Line 81"/>
            <p:cNvSpPr>
              <a:spLocks noChangeShapeType="1"/>
            </p:cNvSpPr>
            <p:nvPr/>
          </p:nvSpPr>
          <p:spPr bwMode="auto">
            <a:xfrm flipV="1">
              <a:off x="1400" y="2452"/>
              <a:ext cx="0" cy="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76" name="Line 82"/>
            <p:cNvSpPr>
              <a:spLocks noChangeShapeType="1"/>
            </p:cNvSpPr>
            <p:nvPr/>
          </p:nvSpPr>
          <p:spPr bwMode="auto">
            <a:xfrm>
              <a:off x="1400" y="2396"/>
              <a:ext cx="0" cy="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77" name="Arc 83"/>
            <p:cNvSpPr>
              <a:spLocks/>
            </p:cNvSpPr>
            <p:nvPr/>
          </p:nvSpPr>
          <p:spPr bwMode="auto">
            <a:xfrm>
              <a:off x="1592" y="2465"/>
              <a:ext cx="88" cy="96"/>
            </a:xfrm>
            <a:custGeom>
              <a:avLst/>
              <a:gdLst>
                <a:gd name="T0" fmla="*/ 0 w 21600"/>
                <a:gd name="T1" fmla="*/ 0 h 21600"/>
                <a:gd name="T2" fmla="*/ 88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78" name="Arc 84"/>
            <p:cNvSpPr>
              <a:spLocks/>
            </p:cNvSpPr>
            <p:nvPr/>
          </p:nvSpPr>
          <p:spPr bwMode="auto">
            <a:xfrm>
              <a:off x="1592" y="2461"/>
              <a:ext cx="92" cy="100"/>
            </a:xfrm>
            <a:custGeom>
              <a:avLst/>
              <a:gdLst>
                <a:gd name="T0" fmla="*/ 0 w 21600"/>
                <a:gd name="T1" fmla="*/ 0 h 21600"/>
                <a:gd name="T2" fmla="*/ 92 w 21600"/>
                <a:gd name="T3" fmla="*/ 100 h 21600"/>
                <a:gd name="T4" fmla="*/ 0 w 21600"/>
                <a:gd name="T5" fmla="*/ 1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79" name="Arc 85"/>
            <p:cNvSpPr>
              <a:spLocks/>
            </p:cNvSpPr>
            <p:nvPr/>
          </p:nvSpPr>
          <p:spPr bwMode="auto">
            <a:xfrm>
              <a:off x="1592" y="2552"/>
              <a:ext cx="88" cy="96"/>
            </a:xfrm>
            <a:custGeom>
              <a:avLst/>
              <a:gdLst>
                <a:gd name="T0" fmla="*/ 88 w 21600"/>
                <a:gd name="T1" fmla="*/ 0 h 21600"/>
                <a:gd name="T2" fmla="*/ 0 w 21600"/>
                <a:gd name="T3" fmla="*/ 9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80" name="Arc 86"/>
            <p:cNvSpPr>
              <a:spLocks/>
            </p:cNvSpPr>
            <p:nvPr/>
          </p:nvSpPr>
          <p:spPr bwMode="auto">
            <a:xfrm>
              <a:off x="1592" y="2552"/>
              <a:ext cx="92" cy="100"/>
            </a:xfrm>
            <a:custGeom>
              <a:avLst/>
              <a:gdLst>
                <a:gd name="T0" fmla="*/ 92 w 21600"/>
                <a:gd name="T1" fmla="*/ 0 h 21600"/>
                <a:gd name="T2" fmla="*/ 0 w 21600"/>
                <a:gd name="T3" fmla="*/ 10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81" name="Arc 87"/>
            <p:cNvSpPr>
              <a:spLocks/>
            </p:cNvSpPr>
            <p:nvPr/>
          </p:nvSpPr>
          <p:spPr bwMode="auto">
            <a:xfrm>
              <a:off x="1440" y="3352"/>
              <a:ext cx="288" cy="88"/>
            </a:xfrm>
            <a:custGeom>
              <a:avLst/>
              <a:gdLst>
                <a:gd name="T0" fmla="*/ 288 w 21600"/>
                <a:gd name="T1" fmla="*/ 0 h 21600"/>
                <a:gd name="T2" fmla="*/ 0 w 21600"/>
                <a:gd name="T3" fmla="*/ 88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82" name="Arc 88"/>
            <p:cNvSpPr>
              <a:spLocks/>
            </p:cNvSpPr>
            <p:nvPr/>
          </p:nvSpPr>
          <p:spPr bwMode="auto">
            <a:xfrm>
              <a:off x="1440" y="3352"/>
              <a:ext cx="292" cy="92"/>
            </a:xfrm>
            <a:custGeom>
              <a:avLst/>
              <a:gdLst>
                <a:gd name="T0" fmla="*/ 292 w 21600"/>
                <a:gd name="T1" fmla="*/ 0 h 21600"/>
                <a:gd name="T2" fmla="*/ 0 w 21600"/>
                <a:gd name="T3" fmla="*/ 92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83" name="Arc 89"/>
            <p:cNvSpPr>
              <a:spLocks/>
            </p:cNvSpPr>
            <p:nvPr/>
          </p:nvSpPr>
          <p:spPr bwMode="auto">
            <a:xfrm>
              <a:off x="1440" y="3273"/>
              <a:ext cx="288" cy="88"/>
            </a:xfrm>
            <a:custGeom>
              <a:avLst/>
              <a:gdLst>
                <a:gd name="T0" fmla="*/ 0 w 21600"/>
                <a:gd name="T1" fmla="*/ 0 h 21600"/>
                <a:gd name="T2" fmla="*/ 288 w 21600"/>
                <a:gd name="T3" fmla="*/ 88 h 21600"/>
                <a:gd name="T4" fmla="*/ 0 w 21600"/>
                <a:gd name="T5" fmla="*/ 8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84" name="Arc 90"/>
            <p:cNvSpPr>
              <a:spLocks/>
            </p:cNvSpPr>
            <p:nvPr/>
          </p:nvSpPr>
          <p:spPr bwMode="auto">
            <a:xfrm>
              <a:off x="1440" y="3269"/>
              <a:ext cx="292" cy="92"/>
            </a:xfrm>
            <a:custGeom>
              <a:avLst/>
              <a:gdLst>
                <a:gd name="T0" fmla="*/ 0 w 21600"/>
                <a:gd name="T1" fmla="*/ 0 h 21600"/>
                <a:gd name="T2" fmla="*/ 292 w 21600"/>
                <a:gd name="T3" fmla="*/ 92 h 21600"/>
                <a:gd name="T4" fmla="*/ 0 w 21600"/>
                <a:gd name="T5" fmla="*/ 9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85" name="Arc 91"/>
            <p:cNvSpPr>
              <a:spLocks/>
            </p:cNvSpPr>
            <p:nvPr/>
          </p:nvSpPr>
          <p:spPr bwMode="auto">
            <a:xfrm>
              <a:off x="1440" y="3273"/>
              <a:ext cx="40" cy="80"/>
            </a:xfrm>
            <a:custGeom>
              <a:avLst/>
              <a:gdLst>
                <a:gd name="T0" fmla="*/ 0 w 21600"/>
                <a:gd name="T1" fmla="*/ 0 h 21600"/>
                <a:gd name="T2" fmla="*/ 40 w 21600"/>
                <a:gd name="T3" fmla="*/ 80 h 21600"/>
                <a:gd name="T4" fmla="*/ 0 w 21600"/>
                <a:gd name="T5" fmla="*/ 8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86" name="Arc 92"/>
            <p:cNvSpPr>
              <a:spLocks/>
            </p:cNvSpPr>
            <p:nvPr/>
          </p:nvSpPr>
          <p:spPr bwMode="auto">
            <a:xfrm>
              <a:off x="1440" y="3269"/>
              <a:ext cx="44" cy="84"/>
            </a:xfrm>
            <a:custGeom>
              <a:avLst/>
              <a:gdLst>
                <a:gd name="T0" fmla="*/ 0 w 21600"/>
                <a:gd name="T1" fmla="*/ 0 h 21600"/>
                <a:gd name="T2" fmla="*/ 44 w 21600"/>
                <a:gd name="T3" fmla="*/ 84 h 21600"/>
                <a:gd name="T4" fmla="*/ 0 w 21600"/>
                <a:gd name="T5" fmla="*/ 8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87" name="Arc 93"/>
            <p:cNvSpPr>
              <a:spLocks/>
            </p:cNvSpPr>
            <p:nvPr/>
          </p:nvSpPr>
          <p:spPr bwMode="auto">
            <a:xfrm>
              <a:off x="1440" y="3352"/>
              <a:ext cx="40" cy="88"/>
            </a:xfrm>
            <a:custGeom>
              <a:avLst/>
              <a:gdLst>
                <a:gd name="T0" fmla="*/ 40 w 21600"/>
                <a:gd name="T1" fmla="*/ 0 h 21600"/>
                <a:gd name="T2" fmla="*/ 0 w 21600"/>
                <a:gd name="T3" fmla="*/ 88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88" name="Arc 94"/>
            <p:cNvSpPr>
              <a:spLocks/>
            </p:cNvSpPr>
            <p:nvPr/>
          </p:nvSpPr>
          <p:spPr bwMode="auto">
            <a:xfrm>
              <a:off x="1440" y="3352"/>
              <a:ext cx="44" cy="92"/>
            </a:xfrm>
            <a:custGeom>
              <a:avLst/>
              <a:gdLst>
                <a:gd name="T0" fmla="*/ 44 w 21600"/>
                <a:gd name="T1" fmla="*/ 0 h 21600"/>
                <a:gd name="T2" fmla="*/ 0 w 21600"/>
                <a:gd name="T3" fmla="*/ 92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89" name="Oval 95"/>
            <p:cNvSpPr>
              <a:spLocks noChangeArrowheads="1"/>
            </p:cNvSpPr>
            <p:nvPr/>
          </p:nvSpPr>
          <p:spPr bwMode="auto">
            <a:xfrm>
              <a:off x="1732" y="3340"/>
              <a:ext cx="32" cy="3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6290" name="Arc 96"/>
            <p:cNvSpPr>
              <a:spLocks/>
            </p:cNvSpPr>
            <p:nvPr/>
          </p:nvSpPr>
          <p:spPr bwMode="auto">
            <a:xfrm>
              <a:off x="1400" y="3273"/>
              <a:ext cx="40" cy="80"/>
            </a:xfrm>
            <a:custGeom>
              <a:avLst/>
              <a:gdLst>
                <a:gd name="T0" fmla="*/ 0 w 21600"/>
                <a:gd name="T1" fmla="*/ 0 h 21600"/>
                <a:gd name="T2" fmla="*/ 40 w 21600"/>
                <a:gd name="T3" fmla="*/ 80 h 21600"/>
                <a:gd name="T4" fmla="*/ 0 w 21600"/>
                <a:gd name="T5" fmla="*/ 8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91" name="Arc 97"/>
            <p:cNvSpPr>
              <a:spLocks/>
            </p:cNvSpPr>
            <p:nvPr/>
          </p:nvSpPr>
          <p:spPr bwMode="auto">
            <a:xfrm>
              <a:off x="1400" y="3269"/>
              <a:ext cx="44" cy="84"/>
            </a:xfrm>
            <a:custGeom>
              <a:avLst/>
              <a:gdLst>
                <a:gd name="T0" fmla="*/ 0 w 21600"/>
                <a:gd name="T1" fmla="*/ 0 h 21600"/>
                <a:gd name="T2" fmla="*/ 44 w 21600"/>
                <a:gd name="T3" fmla="*/ 84 h 21600"/>
                <a:gd name="T4" fmla="*/ 0 w 21600"/>
                <a:gd name="T5" fmla="*/ 8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92" name="Arc 98"/>
            <p:cNvSpPr>
              <a:spLocks/>
            </p:cNvSpPr>
            <p:nvPr/>
          </p:nvSpPr>
          <p:spPr bwMode="auto">
            <a:xfrm>
              <a:off x="1400" y="3352"/>
              <a:ext cx="40" cy="88"/>
            </a:xfrm>
            <a:custGeom>
              <a:avLst/>
              <a:gdLst>
                <a:gd name="T0" fmla="*/ 40 w 21600"/>
                <a:gd name="T1" fmla="*/ 0 h 21600"/>
                <a:gd name="T2" fmla="*/ 0 w 21600"/>
                <a:gd name="T3" fmla="*/ 88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93" name="Arc 99"/>
            <p:cNvSpPr>
              <a:spLocks/>
            </p:cNvSpPr>
            <p:nvPr/>
          </p:nvSpPr>
          <p:spPr bwMode="auto">
            <a:xfrm>
              <a:off x="1400" y="3352"/>
              <a:ext cx="44" cy="92"/>
            </a:xfrm>
            <a:custGeom>
              <a:avLst/>
              <a:gdLst>
                <a:gd name="T0" fmla="*/ 44 w 21600"/>
                <a:gd name="T1" fmla="*/ 0 h 21600"/>
                <a:gd name="T2" fmla="*/ 0 w 21600"/>
                <a:gd name="T3" fmla="*/ 92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94" name="Line 100"/>
            <p:cNvSpPr>
              <a:spLocks noChangeShapeType="1"/>
            </p:cNvSpPr>
            <p:nvPr/>
          </p:nvSpPr>
          <p:spPr bwMode="auto">
            <a:xfrm>
              <a:off x="1404" y="331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95" name="Line 101"/>
            <p:cNvSpPr>
              <a:spLocks noChangeShapeType="1"/>
            </p:cNvSpPr>
            <p:nvPr/>
          </p:nvSpPr>
          <p:spPr bwMode="auto">
            <a:xfrm>
              <a:off x="1404" y="3392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96" name="Line 102"/>
            <p:cNvSpPr>
              <a:spLocks noChangeShapeType="1"/>
            </p:cNvSpPr>
            <p:nvPr/>
          </p:nvSpPr>
          <p:spPr bwMode="auto">
            <a:xfrm>
              <a:off x="1684" y="135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97" name="Line 103"/>
            <p:cNvSpPr>
              <a:spLocks noChangeShapeType="1"/>
            </p:cNvSpPr>
            <p:nvPr/>
          </p:nvSpPr>
          <p:spPr bwMode="auto">
            <a:xfrm>
              <a:off x="1844" y="183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98" name="Line 104"/>
            <p:cNvSpPr>
              <a:spLocks noChangeShapeType="1"/>
            </p:cNvSpPr>
            <p:nvPr/>
          </p:nvSpPr>
          <p:spPr bwMode="auto">
            <a:xfrm>
              <a:off x="1764" y="135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299" name="Line 105"/>
            <p:cNvSpPr>
              <a:spLocks noChangeShapeType="1"/>
            </p:cNvSpPr>
            <p:nvPr/>
          </p:nvSpPr>
          <p:spPr bwMode="auto">
            <a:xfrm>
              <a:off x="1840" y="1356"/>
              <a:ext cx="0" cy="4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00" name="Line 106"/>
            <p:cNvSpPr>
              <a:spLocks noChangeShapeType="1"/>
            </p:cNvSpPr>
            <p:nvPr/>
          </p:nvSpPr>
          <p:spPr bwMode="auto">
            <a:xfrm>
              <a:off x="1684" y="215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01" name="Line 107"/>
            <p:cNvSpPr>
              <a:spLocks noChangeShapeType="1"/>
            </p:cNvSpPr>
            <p:nvPr/>
          </p:nvSpPr>
          <p:spPr bwMode="auto">
            <a:xfrm>
              <a:off x="1844" y="199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02" name="Line 108"/>
            <p:cNvSpPr>
              <a:spLocks noChangeShapeType="1"/>
            </p:cNvSpPr>
            <p:nvPr/>
          </p:nvSpPr>
          <p:spPr bwMode="auto">
            <a:xfrm>
              <a:off x="1764" y="199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03" name="Line 109"/>
            <p:cNvSpPr>
              <a:spLocks noChangeShapeType="1"/>
            </p:cNvSpPr>
            <p:nvPr/>
          </p:nvSpPr>
          <p:spPr bwMode="auto">
            <a:xfrm>
              <a:off x="1760" y="1996"/>
              <a:ext cx="0" cy="1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04" name="Line 110"/>
            <p:cNvSpPr>
              <a:spLocks noChangeShapeType="1"/>
            </p:cNvSpPr>
            <p:nvPr/>
          </p:nvSpPr>
          <p:spPr bwMode="auto">
            <a:xfrm>
              <a:off x="1684" y="255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05" name="Line 111"/>
            <p:cNvSpPr>
              <a:spLocks noChangeShapeType="1"/>
            </p:cNvSpPr>
            <p:nvPr/>
          </p:nvSpPr>
          <p:spPr bwMode="auto">
            <a:xfrm>
              <a:off x="1844" y="207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06" name="Line 112"/>
            <p:cNvSpPr>
              <a:spLocks noChangeShapeType="1"/>
            </p:cNvSpPr>
            <p:nvPr/>
          </p:nvSpPr>
          <p:spPr bwMode="auto">
            <a:xfrm>
              <a:off x="1840" y="2076"/>
              <a:ext cx="0" cy="4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07" name="Line 113"/>
            <p:cNvSpPr>
              <a:spLocks noChangeShapeType="1"/>
            </p:cNvSpPr>
            <p:nvPr/>
          </p:nvSpPr>
          <p:spPr bwMode="auto">
            <a:xfrm>
              <a:off x="1764" y="255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08" name="Line 114"/>
            <p:cNvSpPr>
              <a:spLocks noChangeShapeType="1"/>
            </p:cNvSpPr>
            <p:nvPr/>
          </p:nvSpPr>
          <p:spPr bwMode="auto">
            <a:xfrm>
              <a:off x="2204" y="195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09" name="Line 115"/>
            <p:cNvSpPr>
              <a:spLocks noChangeShapeType="1"/>
            </p:cNvSpPr>
            <p:nvPr/>
          </p:nvSpPr>
          <p:spPr bwMode="auto">
            <a:xfrm>
              <a:off x="2204" y="319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10" name="Line 116"/>
            <p:cNvSpPr>
              <a:spLocks noChangeShapeType="1"/>
            </p:cNvSpPr>
            <p:nvPr/>
          </p:nvSpPr>
          <p:spPr bwMode="auto">
            <a:xfrm>
              <a:off x="480" y="916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11" name="Line 117"/>
            <p:cNvSpPr>
              <a:spLocks noChangeShapeType="1"/>
            </p:cNvSpPr>
            <p:nvPr/>
          </p:nvSpPr>
          <p:spPr bwMode="auto">
            <a:xfrm>
              <a:off x="1324" y="203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12" name="Line 118"/>
            <p:cNvSpPr>
              <a:spLocks noChangeShapeType="1"/>
            </p:cNvSpPr>
            <p:nvPr/>
          </p:nvSpPr>
          <p:spPr bwMode="auto">
            <a:xfrm>
              <a:off x="1324" y="243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13" name="Line 119"/>
            <p:cNvSpPr>
              <a:spLocks noChangeShapeType="1"/>
            </p:cNvSpPr>
            <p:nvPr/>
          </p:nvSpPr>
          <p:spPr bwMode="auto">
            <a:xfrm>
              <a:off x="1324" y="299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14" name="Line 120"/>
            <p:cNvSpPr>
              <a:spLocks noChangeShapeType="1"/>
            </p:cNvSpPr>
            <p:nvPr/>
          </p:nvSpPr>
          <p:spPr bwMode="auto">
            <a:xfrm>
              <a:off x="364" y="912"/>
              <a:ext cx="1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15" name="Rectangle 121"/>
            <p:cNvSpPr>
              <a:spLocks noChangeArrowheads="1"/>
            </p:cNvSpPr>
            <p:nvPr/>
          </p:nvSpPr>
          <p:spPr bwMode="auto">
            <a:xfrm>
              <a:off x="352" y="904"/>
              <a:ext cx="24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6316" name="Line 122"/>
            <p:cNvSpPr>
              <a:spLocks noChangeShapeType="1"/>
            </p:cNvSpPr>
            <p:nvPr/>
          </p:nvSpPr>
          <p:spPr bwMode="auto">
            <a:xfrm>
              <a:off x="360" y="796"/>
              <a:ext cx="0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17" name="Line 123"/>
            <p:cNvSpPr>
              <a:spLocks noChangeShapeType="1"/>
            </p:cNvSpPr>
            <p:nvPr/>
          </p:nvSpPr>
          <p:spPr bwMode="auto">
            <a:xfrm>
              <a:off x="360" y="916"/>
              <a:ext cx="0" cy="1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18" name="Rectangle 124"/>
            <p:cNvSpPr>
              <a:spLocks noChangeArrowheads="1"/>
            </p:cNvSpPr>
            <p:nvPr/>
          </p:nvSpPr>
          <p:spPr bwMode="auto">
            <a:xfrm>
              <a:off x="352" y="2024"/>
              <a:ext cx="24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6319" name="Line 125"/>
            <p:cNvSpPr>
              <a:spLocks noChangeShapeType="1"/>
            </p:cNvSpPr>
            <p:nvPr/>
          </p:nvSpPr>
          <p:spPr bwMode="auto">
            <a:xfrm>
              <a:off x="360" y="2036"/>
              <a:ext cx="0" cy="3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20" name="Rectangle 126"/>
            <p:cNvSpPr>
              <a:spLocks noChangeArrowheads="1"/>
            </p:cNvSpPr>
            <p:nvPr/>
          </p:nvSpPr>
          <p:spPr bwMode="auto">
            <a:xfrm>
              <a:off x="352" y="2424"/>
              <a:ext cx="24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6321" name="Line 127"/>
            <p:cNvSpPr>
              <a:spLocks noChangeShapeType="1"/>
            </p:cNvSpPr>
            <p:nvPr/>
          </p:nvSpPr>
          <p:spPr bwMode="auto">
            <a:xfrm>
              <a:off x="360" y="2436"/>
              <a:ext cx="0" cy="5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22" name="Rectangle 128"/>
            <p:cNvSpPr>
              <a:spLocks noChangeArrowheads="1"/>
            </p:cNvSpPr>
            <p:nvPr/>
          </p:nvSpPr>
          <p:spPr bwMode="auto">
            <a:xfrm>
              <a:off x="352" y="2984"/>
              <a:ext cx="24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6323" name="Line 129"/>
            <p:cNvSpPr>
              <a:spLocks noChangeShapeType="1"/>
            </p:cNvSpPr>
            <p:nvPr/>
          </p:nvSpPr>
          <p:spPr bwMode="auto">
            <a:xfrm>
              <a:off x="360" y="2996"/>
              <a:ext cx="0" cy="5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24" name="Line 130"/>
            <p:cNvSpPr>
              <a:spLocks noChangeShapeType="1"/>
            </p:cNvSpPr>
            <p:nvPr/>
          </p:nvSpPr>
          <p:spPr bwMode="auto">
            <a:xfrm>
              <a:off x="364" y="2032"/>
              <a:ext cx="9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25" name="Line 131"/>
            <p:cNvSpPr>
              <a:spLocks noChangeShapeType="1"/>
            </p:cNvSpPr>
            <p:nvPr/>
          </p:nvSpPr>
          <p:spPr bwMode="auto">
            <a:xfrm>
              <a:off x="364" y="2432"/>
              <a:ext cx="9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26" name="Line 132"/>
            <p:cNvSpPr>
              <a:spLocks noChangeShapeType="1"/>
            </p:cNvSpPr>
            <p:nvPr/>
          </p:nvSpPr>
          <p:spPr bwMode="auto">
            <a:xfrm>
              <a:off x="364" y="2992"/>
              <a:ext cx="9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27" name="Line 133"/>
            <p:cNvSpPr>
              <a:spLocks noChangeShapeType="1"/>
            </p:cNvSpPr>
            <p:nvPr/>
          </p:nvSpPr>
          <p:spPr bwMode="auto">
            <a:xfrm>
              <a:off x="960" y="916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28" name="Line 134"/>
            <p:cNvSpPr>
              <a:spLocks noChangeShapeType="1"/>
            </p:cNvSpPr>
            <p:nvPr/>
          </p:nvSpPr>
          <p:spPr bwMode="auto">
            <a:xfrm>
              <a:off x="1324" y="219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29" name="Line 135"/>
            <p:cNvSpPr>
              <a:spLocks noChangeShapeType="1"/>
            </p:cNvSpPr>
            <p:nvPr/>
          </p:nvSpPr>
          <p:spPr bwMode="auto">
            <a:xfrm>
              <a:off x="1324" y="259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30" name="Line 136"/>
            <p:cNvSpPr>
              <a:spLocks noChangeShapeType="1"/>
            </p:cNvSpPr>
            <p:nvPr/>
          </p:nvSpPr>
          <p:spPr bwMode="auto">
            <a:xfrm>
              <a:off x="1324" y="307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31" name="Line 137"/>
            <p:cNvSpPr>
              <a:spLocks noChangeShapeType="1"/>
            </p:cNvSpPr>
            <p:nvPr/>
          </p:nvSpPr>
          <p:spPr bwMode="auto">
            <a:xfrm>
              <a:off x="844" y="912"/>
              <a:ext cx="1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32" name="Rectangle 138"/>
            <p:cNvSpPr>
              <a:spLocks noChangeArrowheads="1"/>
            </p:cNvSpPr>
            <p:nvPr/>
          </p:nvSpPr>
          <p:spPr bwMode="auto">
            <a:xfrm>
              <a:off x="832" y="904"/>
              <a:ext cx="24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6333" name="Line 139"/>
            <p:cNvSpPr>
              <a:spLocks noChangeShapeType="1"/>
            </p:cNvSpPr>
            <p:nvPr/>
          </p:nvSpPr>
          <p:spPr bwMode="auto">
            <a:xfrm>
              <a:off x="840" y="796"/>
              <a:ext cx="0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34" name="Line 140"/>
            <p:cNvSpPr>
              <a:spLocks noChangeShapeType="1"/>
            </p:cNvSpPr>
            <p:nvPr/>
          </p:nvSpPr>
          <p:spPr bwMode="auto">
            <a:xfrm>
              <a:off x="840" y="916"/>
              <a:ext cx="0" cy="12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35" name="Rectangle 141"/>
            <p:cNvSpPr>
              <a:spLocks noChangeArrowheads="1"/>
            </p:cNvSpPr>
            <p:nvPr/>
          </p:nvSpPr>
          <p:spPr bwMode="auto">
            <a:xfrm>
              <a:off x="832" y="2184"/>
              <a:ext cx="24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6336" name="Line 142"/>
            <p:cNvSpPr>
              <a:spLocks noChangeShapeType="1"/>
            </p:cNvSpPr>
            <p:nvPr/>
          </p:nvSpPr>
          <p:spPr bwMode="auto">
            <a:xfrm>
              <a:off x="840" y="2196"/>
              <a:ext cx="0" cy="3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37" name="Rectangle 143"/>
            <p:cNvSpPr>
              <a:spLocks noChangeArrowheads="1"/>
            </p:cNvSpPr>
            <p:nvPr/>
          </p:nvSpPr>
          <p:spPr bwMode="auto">
            <a:xfrm>
              <a:off x="832" y="2584"/>
              <a:ext cx="24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6338" name="Line 144"/>
            <p:cNvSpPr>
              <a:spLocks noChangeShapeType="1"/>
            </p:cNvSpPr>
            <p:nvPr/>
          </p:nvSpPr>
          <p:spPr bwMode="auto">
            <a:xfrm>
              <a:off x="840" y="2596"/>
              <a:ext cx="0" cy="4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39" name="Rectangle 145"/>
            <p:cNvSpPr>
              <a:spLocks noChangeArrowheads="1"/>
            </p:cNvSpPr>
            <p:nvPr/>
          </p:nvSpPr>
          <p:spPr bwMode="auto">
            <a:xfrm>
              <a:off x="832" y="3064"/>
              <a:ext cx="24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6340" name="Line 146"/>
            <p:cNvSpPr>
              <a:spLocks noChangeShapeType="1"/>
            </p:cNvSpPr>
            <p:nvPr/>
          </p:nvSpPr>
          <p:spPr bwMode="auto">
            <a:xfrm>
              <a:off x="840" y="3076"/>
              <a:ext cx="0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41" name="Line 147"/>
            <p:cNvSpPr>
              <a:spLocks noChangeShapeType="1"/>
            </p:cNvSpPr>
            <p:nvPr/>
          </p:nvSpPr>
          <p:spPr bwMode="auto">
            <a:xfrm>
              <a:off x="844" y="2192"/>
              <a:ext cx="4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42" name="Line 148"/>
            <p:cNvSpPr>
              <a:spLocks noChangeShapeType="1"/>
            </p:cNvSpPr>
            <p:nvPr/>
          </p:nvSpPr>
          <p:spPr bwMode="auto">
            <a:xfrm>
              <a:off x="844" y="2592"/>
              <a:ext cx="4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43" name="Line 149"/>
            <p:cNvSpPr>
              <a:spLocks noChangeShapeType="1"/>
            </p:cNvSpPr>
            <p:nvPr/>
          </p:nvSpPr>
          <p:spPr bwMode="auto">
            <a:xfrm>
              <a:off x="844" y="3072"/>
              <a:ext cx="4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44" name="Line 150"/>
            <p:cNvSpPr>
              <a:spLocks noChangeShapeType="1"/>
            </p:cNvSpPr>
            <p:nvPr/>
          </p:nvSpPr>
          <p:spPr bwMode="auto">
            <a:xfrm>
              <a:off x="1844" y="315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45" name="Line 151"/>
            <p:cNvSpPr>
              <a:spLocks noChangeShapeType="1"/>
            </p:cNvSpPr>
            <p:nvPr/>
          </p:nvSpPr>
          <p:spPr bwMode="auto">
            <a:xfrm>
              <a:off x="1764" y="303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46" name="Line 152"/>
            <p:cNvSpPr>
              <a:spLocks noChangeShapeType="1"/>
            </p:cNvSpPr>
            <p:nvPr/>
          </p:nvSpPr>
          <p:spPr bwMode="auto">
            <a:xfrm>
              <a:off x="1840" y="3036"/>
              <a:ext cx="0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47" name="Line 153"/>
            <p:cNvSpPr>
              <a:spLocks noChangeShapeType="1"/>
            </p:cNvSpPr>
            <p:nvPr/>
          </p:nvSpPr>
          <p:spPr bwMode="auto">
            <a:xfrm>
              <a:off x="480" y="1156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48" name="Rectangle 154"/>
            <p:cNvSpPr>
              <a:spLocks noChangeArrowheads="1"/>
            </p:cNvSpPr>
            <p:nvPr/>
          </p:nvSpPr>
          <p:spPr bwMode="auto">
            <a:xfrm>
              <a:off x="472" y="1224"/>
              <a:ext cx="24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6349" name="Line 155"/>
            <p:cNvSpPr>
              <a:spLocks noChangeShapeType="1"/>
            </p:cNvSpPr>
            <p:nvPr/>
          </p:nvSpPr>
          <p:spPr bwMode="auto">
            <a:xfrm>
              <a:off x="1324" y="123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50" name="Line 156"/>
            <p:cNvSpPr>
              <a:spLocks noChangeShapeType="1"/>
            </p:cNvSpPr>
            <p:nvPr/>
          </p:nvSpPr>
          <p:spPr bwMode="auto">
            <a:xfrm>
              <a:off x="1324" y="163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51" name="Line 157"/>
            <p:cNvSpPr>
              <a:spLocks noChangeShapeType="1"/>
            </p:cNvSpPr>
            <p:nvPr/>
          </p:nvSpPr>
          <p:spPr bwMode="auto">
            <a:xfrm>
              <a:off x="480" y="1236"/>
              <a:ext cx="0" cy="3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52" name="Rectangle 158"/>
            <p:cNvSpPr>
              <a:spLocks noChangeArrowheads="1"/>
            </p:cNvSpPr>
            <p:nvPr/>
          </p:nvSpPr>
          <p:spPr bwMode="auto">
            <a:xfrm>
              <a:off x="472" y="1624"/>
              <a:ext cx="24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6353" name="Line 159"/>
            <p:cNvSpPr>
              <a:spLocks noChangeShapeType="1"/>
            </p:cNvSpPr>
            <p:nvPr/>
          </p:nvSpPr>
          <p:spPr bwMode="auto">
            <a:xfrm>
              <a:off x="480" y="1636"/>
              <a:ext cx="0" cy="18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54" name="Line 160"/>
            <p:cNvSpPr>
              <a:spLocks noChangeShapeType="1"/>
            </p:cNvSpPr>
            <p:nvPr/>
          </p:nvSpPr>
          <p:spPr bwMode="auto">
            <a:xfrm>
              <a:off x="484" y="1232"/>
              <a:ext cx="8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55" name="Line 161"/>
            <p:cNvSpPr>
              <a:spLocks noChangeShapeType="1"/>
            </p:cNvSpPr>
            <p:nvPr/>
          </p:nvSpPr>
          <p:spPr bwMode="auto">
            <a:xfrm>
              <a:off x="484" y="1632"/>
              <a:ext cx="8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56" name="Line 162"/>
            <p:cNvSpPr>
              <a:spLocks noChangeShapeType="1"/>
            </p:cNvSpPr>
            <p:nvPr/>
          </p:nvSpPr>
          <p:spPr bwMode="auto">
            <a:xfrm>
              <a:off x="960" y="1156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57" name="Line 163"/>
            <p:cNvSpPr>
              <a:spLocks noChangeShapeType="1"/>
            </p:cNvSpPr>
            <p:nvPr/>
          </p:nvSpPr>
          <p:spPr bwMode="auto">
            <a:xfrm>
              <a:off x="1324" y="139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58" name="Line 164"/>
            <p:cNvSpPr>
              <a:spLocks noChangeShapeType="1"/>
            </p:cNvSpPr>
            <p:nvPr/>
          </p:nvSpPr>
          <p:spPr bwMode="auto">
            <a:xfrm>
              <a:off x="1324" y="179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59" name="Line 165"/>
            <p:cNvSpPr>
              <a:spLocks noChangeShapeType="1"/>
            </p:cNvSpPr>
            <p:nvPr/>
          </p:nvSpPr>
          <p:spPr bwMode="auto">
            <a:xfrm>
              <a:off x="960" y="1236"/>
              <a:ext cx="0" cy="1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60" name="Rectangle 166"/>
            <p:cNvSpPr>
              <a:spLocks noChangeArrowheads="1"/>
            </p:cNvSpPr>
            <p:nvPr/>
          </p:nvSpPr>
          <p:spPr bwMode="auto">
            <a:xfrm>
              <a:off x="952" y="1384"/>
              <a:ext cx="24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6361" name="Line 167"/>
            <p:cNvSpPr>
              <a:spLocks noChangeShapeType="1"/>
            </p:cNvSpPr>
            <p:nvPr/>
          </p:nvSpPr>
          <p:spPr bwMode="auto">
            <a:xfrm>
              <a:off x="960" y="1396"/>
              <a:ext cx="0" cy="3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62" name="Rectangle 168"/>
            <p:cNvSpPr>
              <a:spLocks noChangeArrowheads="1"/>
            </p:cNvSpPr>
            <p:nvPr/>
          </p:nvSpPr>
          <p:spPr bwMode="auto">
            <a:xfrm>
              <a:off x="952" y="1784"/>
              <a:ext cx="24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6363" name="Line 169"/>
            <p:cNvSpPr>
              <a:spLocks noChangeShapeType="1"/>
            </p:cNvSpPr>
            <p:nvPr/>
          </p:nvSpPr>
          <p:spPr bwMode="auto">
            <a:xfrm>
              <a:off x="960" y="1796"/>
              <a:ext cx="0" cy="17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64" name="Line 170"/>
            <p:cNvSpPr>
              <a:spLocks noChangeShapeType="1"/>
            </p:cNvSpPr>
            <p:nvPr/>
          </p:nvSpPr>
          <p:spPr bwMode="auto">
            <a:xfrm>
              <a:off x="964" y="1392"/>
              <a:ext cx="3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65" name="Line 171"/>
            <p:cNvSpPr>
              <a:spLocks noChangeShapeType="1"/>
            </p:cNvSpPr>
            <p:nvPr/>
          </p:nvSpPr>
          <p:spPr bwMode="auto">
            <a:xfrm>
              <a:off x="964" y="1792"/>
              <a:ext cx="3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66" name="Line 172"/>
            <p:cNvSpPr>
              <a:spLocks noChangeShapeType="1"/>
            </p:cNvSpPr>
            <p:nvPr/>
          </p:nvSpPr>
          <p:spPr bwMode="auto">
            <a:xfrm>
              <a:off x="1844" y="191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67" name="Line 173"/>
            <p:cNvSpPr>
              <a:spLocks noChangeShapeType="1"/>
            </p:cNvSpPr>
            <p:nvPr/>
          </p:nvSpPr>
          <p:spPr bwMode="auto">
            <a:xfrm>
              <a:off x="1684" y="175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68" name="Line 174"/>
            <p:cNvSpPr>
              <a:spLocks noChangeShapeType="1"/>
            </p:cNvSpPr>
            <p:nvPr/>
          </p:nvSpPr>
          <p:spPr bwMode="auto">
            <a:xfrm>
              <a:off x="1760" y="1756"/>
              <a:ext cx="0" cy="1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69" name="Line 175"/>
            <p:cNvSpPr>
              <a:spLocks noChangeShapeType="1"/>
            </p:cNvSpPr>
            <p:nvPr/>
          </p:nvSpPr>
          <p:spPr bwMode="auto">
            <a:xfrm>
              <a:off x="1764" y="191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70" name="Line 176"/>
            <p:cNvSpPr>
              <a:spLocks noChangeShapeType="1"/>
            </p:cNvSpPr>
            <p:nvPr/>
          </p:nvSpPr>
          <p:spPr bwMode="auto">
            <a:xfrm>
              <a:off x="720" y="1156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71" name="Line 177"/>
            <p:cNvSpPr>
              <a:spLocks noChangeShapeType="1"/>
            </p:cNvSpPr>
            <p:nvPr/>
          </p:nvSpPr>
          <p:spPr bwMode="auto">
            <a:xfrm>
              <a:off x="1324" y="131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72" name="Line 178"/>
            <p:cNvSpPr>
              <a:spLocks noChangeShapeType="1"/>
            </p:cNvSpPr>
            <p:nvPr/>
          </p:nvSpPr>
          <p:spPr bwMode="auto">
            <a:xfrm>
              <a:off x="1324" y="251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73" name="Line 179"/>
            <p:cNvSpPr>
              <a:spLocks noChangeShapeType="1"/>
            </p:cNvSpPr>
            <p:nvPr/>
          </p:nvSpPr>
          <p:spPr bwMode="auto">
            <a:xfrm>
              <a:off x="720" y="1236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74" name="Rectangle 180"/>
            <p:cNvSpPr>
              <a:spLocks noChangeArrowheads="1"/>
            </p:cNvSpPr>
            <p:nvPr/>
          </p:nvSpPr>
          <p:spPr bwMode="auto">
            <a:xfrm>
              <a:off x="712" y="1304"/>
              <a:ext cx="24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6375" name="Line 181"/>
            <p:cNvSpPr>
              <a:spLocks noChangeShapeType="1"/>
            </p:cNvSpPr>
            <p:nvPr/>
          </p:nvSpPr>
          <p:spPr bwMode="auto">
            <a:xfrm>
              <a:off x="720" y="1316"/>
              <a:ext cx="0" cy="1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76" name="Rectangle 182"/>
            <p:cNvSpPr>
              <a:spLocks noChangeArrowheads="1"/>
            </p:cNvSpPr>
            <p:nvPr/>
          </p:nvSpPr>
          <p:spPr bwMode="auto">
            <a:xfrm>
              <a:off x="712" y="2504"/>
              <a:ext cx="24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6377" name="Line 183"/>
            <p:cNvSpPr>
              <a:spLocks noChangeShapeType="1"/>
            </p:cNvSpPr>
            <p:nvPr/>
          </p:nvSpPr>
          <p:spPr bwMode="auto">
            <a:xfrm>
              <a:off x="720" y="2516"/>
              <a:ext cx="0" cy="9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78" name="Line 184"/>
            <p:cNvSpPr>
              <a:spLocks noChangeShapeType="1"/>
            </p:cNvSpPr>
            <p:nvPr/>
          </p:nvSpPr>
          <p:spPr bwMode="auto">
            <a:xfrm>
              <a:off x="724" y="1312"/>
              <a:ext cx="5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79" name="Line 185"/>
            <p:cNvSpPr>
              <a:spLocks noChangeShapeType="1"/>
            </p:cNvSpPr>
            <p:nvPr/>
          </p:nvSpPr>
          <p:spPr bwMode="auto">
            <a:xfrm>
              <a:off x="724" y="2512"/>
              <a:ext cx="5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80" name="Line 186"/>
            <p:cNvSpPr>
              <a:spLocks noChangeShapeType="1"/>
            </p:cNvSpPr>
            <p:nvPr/>
          </p:nvSpPr>
          <p:spPr bwMode="auto">
            <a:xfrm>
              <a:off x="1200" y="1156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81" name="Line 187"/>
            <p:cNvSpPr>
              <a:spLocks noChangeShapeType="1"/>
            </p:cNvSpPr>
            <p:nvPr/>
          </p:nvSpPr>
          <p:spPr bwMode="auto">
            <a:xfrm>
              <a:off x="1324" y="147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82" name="Line 188"/>
            <p:cNvSpPr>
              <a:spLocks noChangeShapeType="1"/>
            </p:cNvSpPr>
            <p:nvPr/>
          </p:nvSpPr>
          <p:spPr bwMode="auto">
            <a:xfrm>
              <a:off x="1324" y="267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83" name="Line 189"/>
            <p:cNvSpPr>
              <a:spLocks noChangeShapeType="1"/>
            </p:cNvSpPr>
            <p:nvPr/>
          </p:nvSpPr>
          <p:spPr bwMode="auto">
            <a:xfrm>
              <a:off x="1200" y="1236"/>
              <a:ext cx="0" cy="2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84" name="Rectangle 190"/>
            <p:cNvSpPr>
              <a:spLocks noChangeArrowheads="1"/>
            </p:cNvSpPr>
            <p:nvPr/>
          </p:nvSpPr>
          <p:spPr bwMode="auto">
            <a:xfrm>
              <a:off x="1192" y="1464"/>
              <a:ext cx="24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6385" name="Line 191"/>
            <p:cNvSpPr>
              <a:spLocks noChangeShapeType="1"/>
            </p:cNvSpPr>
            <p:nvPr/>
          </p:nvSpPr>
          <p:spPr bwMode="auto">
            <a:xfrm>
              <a:off x="1200" y="1476"/>
              <a:ext cx="0" cy="1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86" name="Rectangle 192"/>
            <p:cNvSpPr>
              <a:spLocks noChangeArrowheads="1"/>
            </p:cNvSpPr>
            <p:nvPr/>
          </p:nvSpPr>
          <p:spPr bwMode="auto">
            <a:xfrm>
              <a:off x="1192" y="2664"/>
              <a:ext cx="24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6387" name="Line 193"/>
            <p:cNvSpPr>
              <a:spLocks noChangeShapeType="1"/>
            </p:cNvSpPr>
            <p:nvPr/>
          </p:nvSpPr>
          <p:spPr bwMode="auto">
            <a:xfrm>
              <a:off x="1200" y="2676"/>
              <a:ext cx="0" cy="8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88" name="Line 194"/>
            <p:cNvSpPr>
              <a:spLocks noChangeShapeType="1"/>
            </p:cNvSpPr>
            <p:nvPr/>
          </p:nvSpPr>
          <p:spPr bwMode="auto">
            <a:xfrm>
              <a:off x="1204" y="1472"/>
              <a:ext cx="1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89" name="Line 195"/>
            <p:cNvSpPr>
              <a:spLocks noChangeShapeType="1"/>
            </p:cNvSpPr>
            <p:nvPr/>
          </p:nvSpPr>
          <p:spPr bwMode="auto">
            <a:xfrm>
              <a:off x="1204" y="2672"/>
              <a:ext cx="1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90" name="Line 196"/>
            <p:cNvSpPr>
              <a:spLocks noChangeShapeType="1"/>
            </p:cNvSpPr>
            <p:nvPr/>
          </p:nvSpPr>
          <p:spPr bwMode="auto">
            <a:xfrm>
              <a:off x="720" y="916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91" name="Line 197"/>
            <p:cNvSpPr>
              <a:spLocks noChangeShapeType="1"/>
            </p:cNvSpPr>
            <p:nvPr/>
          </p:nvSpPr>
          <p:spPr bwMode="auto">
            <a:xfrm>
              <a:off x="1324" y="171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92" name="Line 198"/>
            <p:cNvSpPr>
              <a:spLocks noChangeShapeType="1"/>
            </p:cNvSpPr>
            <p:nvPr/>
          </p:nvSpPr>
          <p:spPr bwMode="auto">
            <a:xfrm>
              <a:off x="1324" y="211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93" name="Line 199"/>
            <p:cNvSpPr>
              <a:spLocks noChangeShapeType="1"/>
            </p:cNvSpPr>
            <p:nvPr/>
          </p:nvSpPr>
          <p:spPr bwMode="auto">
            <a:xfrm>
              <a:off x="1324" y="331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94" name="Line 200"/>
            <p:cNvSpPr>
              <a:spLocks noChangeShapeType="1"/>
            </p:cNvSpPr>
            <p:nvPr/>
          </p:nvSpPr>
          <p:spPr bwMode="auto">
            <a:xfrm>
              <a:off x="604" y="912"/>
              <a:ext cx="1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95" name="Rectangle 201"/>
            <p:cNvSpPr>
              <a:spLocks noChangeArrowheads="1"/>
            </p:cNvSpPr>
            <p:nvPr/>
          </p:nvSpPr>
          <p:spPr bwMode="auto">
            <a:xfrm>
              <a:off x="592" y="904"/>
              <a:ext cx="24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6396" name="Line 202"/>
            <p:cNvSpPr>
              <a:spLocks noChangeShapeType="1"/>
            </p:cNvSpPr>
            <p:nvPr/>
          </p:nvSpPr>
          <p:spPr bwMode="auto">
            <a:xfrm>
              <a:off x="600" y="796"/>
              <a:ext cx="0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97" name="Line 203"/>
            <p:cNvSpPr>
              <a:spLocks noChangeShapeType="1"/>
            </p:cNvSpPr>
            <p:nvPr/>
          </p:nvSpPr>
          <p:spPr bwMode="auto">
            <a:xfrm>
              <a:off x="600" y="916"/>
              <a:ext cx="0" cy="7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398" name="Rectangle 204"/>
            <p:cNvSpPr>
              <a:spLocks noChangeArrowheads="1"/>
            </p:cNvSpPr>
            <p:nvPr/>
          </p:nvSpPr>
          <p:spPr bwMode="auto">
            <a:xfrm>
              <a:off x="592" y="1704"/>
              <a:ext cx="24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6399" name="Line 205"/>
            <p:cNvSpPr>
              <a:spLocks noChangeShapeType="1"/>
            </p:cNvSpPr>
            <p:nvPr/>
          </p:nvSpPr>
          <p:spPr bwMode="auto">
            <a:xfrm>
              <a:off x="600" y="1716"/>
              <a:ext cx="0" cy="3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400" name="Rectangle 206"/>
            <p:cNvSpPr>
              <a:spLocks noChangeArrowheads="1"/>
            </p:cNvSpPr>
            <p:nvPr/>
          </p:nvSpPr>
          <p:spPr bwMode="auto">
            <a:xfrm>
              <a:off x="592" y="2104"/>
              <a:ext cx="24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6401" name="Line 207"/>
            <p:cNvSpPr>
              <a:spLocks noChangeShapeType="1"/>
            </p:cNvSpPr>
            <p:nvPr/>
          </p:nvSpPr>
          <p:spPr bwMode="auto">
            <a:xfrm>
              <a:off x="600" y="2116"/>
              <a:ext cx="0" cy="1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402" name="Rectangle 208"/>
            <p:cNvSpPr>
              <a:spLocks noChangeArrowheads="1"/>
            </p:cNvSpPr>
            <p:nvPr/>
          </p:nvSpPr>
          <p:spPr bwMode="auto">
            <a:xfrm>
              <a:off x="592" y="3304"/>
              <a:ext cx="24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6403" name="Line 209"/>
            <p:cNvSpPr>
              <a:spLocks noChangeShapeType="1"/>
            </p:cNvSpPr>
            <p:nvPr/>
          </p:nvSpPr>
          <p:spPr bwMode="auto">
            <a:xfrm>
              <a:off x="600" y="3316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404" name="Line 210"/>
            <p:cNvSpPr>
              <a:spLocks noChangeShapeType="1"/>
            </p:cNvSpPr>
            <p:nvPr/>
          </p:nvSpPr>
          <p:spPr bwMode="auto">
            <a:xfrm>
              <a:off x="604" y="1712"/>
              <a:ext cx="7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405" name="Line 211"/>
            <p:cNvSpPr>
              <a:spLocks noChangeShapeType="1"/>
            </p:cNvSpPr>
            <p:nvPr/>
          </p:nvSpPr>
          <p:spPr bwMode="auto">
            <a:xfrm>
              <a:off x="604" y="2112"/>
              <a:ext cx="7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406" name="Line 212"/>
            <p:cNvSpPr>
              <a:spLocks noChangeShapeType="1"/>
            </p:cNvSpPr>
            <p:nvPr/>
          </p:nvSpPr>
          <p:spPr bwMode="auto">
            <a:xfrm>
              <a:off x="604" y="3312"/>
              <a:ext cx="7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407" name="Line 213"/>
            <p:cNvSpPr>
              <a:spLocks noChangeShapeType="1"/>
            </p:cNvSpPr>
            <p:nvPr/>
          </p:nvSpPr>
          <p:spPr bwMode="auto">
            <a:xfrm>
              <a:off x="1200" y="916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408" name="Line 214"/>
            <p:cNvSpPr>
              <a:spLocks noChangeShapeType="1"/>
            </p:cNvSpPr>
            <p:nvPr/>
          </p:nvSpPr>
          <p:spPr bwMode="auto">
            <a:xfrm>
              <a:off x="1324" y="187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409" name="Line 215"/>
            <p:cNvSpPr>
              <a:spLocks noChangeShapeType="1"/>
            </p:cNvSpPr>
            <p:nvPr/>
          </p:nvSpPr>
          <p:spPr bwMode="auto">
            <a:xfrm>
              <a:off x="1324" y="227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410" name="Line 216"/>
            <p:cNvSpPr>
              <a:spLocks noChangeShapeType="1"/>
            </p:cNvSpPr>
            <p:nvPr/>
          </p:nvSpPr>
          <p:spPr bwMode="auto">
            <a:xfrm>
              <a:off x="1324" y="339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411" name="Line 217"/>
            <p:cNvSpPr>
              <a:spLocks noChangeShapeType="1"/>
            </p:cNvSpPr>
            <p:nvPr/>
          </p:nvSpPr>
          <p:spPr bwMode="auto">
            <a:xfrm>
              <a:off x="1084" y="912"/>
              <a:ext cx="1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412" name="Rectangle 218"/>
            <p:cNvSpPr>
              <a:spLocks noChangeArrowheads="1"/>
            </p:cNvSpPr>
            <p:nvPr/>
          </p:nvSpPr>
          <p:spPr bwMode="auto">
            <a:xfrm>
              <a:off x="1072" y="904"/>
              <a:ext cx="24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6413" name="Line 219"/>
            <p:cNvSpPr>
              <a:spLocks noChangeShapeType="1"/>
            </p:cNvSpPr>
            <p:nvPr/>
          </p:nvSpPr>
          <p:spPr bwMode="auto">
            <a:xfrm>
              <a:off x="1080" y="796"/>
              <a:ext cx="0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414" name="Line 220"/>
            <p:cNvSpPr>
              <a:spLocks noChangeShapeType="1"/>
            </p:cNvSpPr>
            <p:nvPr/>
          </p:nvSpPr>
          <p:spPr bwMode="auto">
            <a:xfrm>
              <a:off x="1080" y="916"/>
              <a:ext cx="0" cy="9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415" name="Rectangle 221"/>
            <p:cNvSpPr>
              <a:spLocks noChangeArrowheads="1"/>
            </p:cNvSpPr>
            <p:nvPr/>
          </p:nvSpPr>
          <p:spPr bwMode="auto">
            <a:xfrm>
              <a:off x="1072" y="1864"/>
              <a:ext cx="24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6416" name="Line 222"/>
            <p:cNvSpPr>
              <a:spLocks noChangeShapeType="1"/>
            </p:cNvSpPr>
            <p:nvPr/>
          </p:nvSpPr>
          <p:spPr bwMode="auto">
            <a:xfrm>
              <a:off x="1080" y="1876"/>
              <a:ext cx="0" cy="3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417" name="Rectangle 223"/>
            <p:cNvSpPr>
              <a:spLocks noChangeArrowheads="1"/>
            </p:cNvSpPr>
            <p:nvPr/>
          </p:nvSpPr>
          <p:spPr bwMode="auto">
            <a:xfrm>
              <a:off x="1072" y="2264"/>
              <a:ext cx="24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6418" name="Line 224"/>
            <p:cNvSpPr>
              <a:spLocks noChangeShapeType="1"/>
            </p:cNvSpPr>
            <p:nvPr/>
          </p:nvSpPr>
          <p:spPr bwMode="auto">
            <a:xfrm>
              <a:off x="1080" y="2276"/>
              <a:ext cx="0" cy="1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419" name="Rectangle 225"/>
            <p:cNvSpPr>
              <a:spLocks noChangeArrowheads="1"/>
            </p:cNvSpPr>
            <p:nvPr/>
          </p:nvSpPr>
          <p:spPr bwMode="auto">
            <a:xfrm>
              <a:off x="1072" y="3384"/>
              <a:ext cx="24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6420" name="Line 226"/>
            <p:cNvSpPr>
              <a:spLocks noChangeShapeType="1"/>
            </p:cNvSpPr>
            <p:nvPr/>
          </p:nvSpPr>
          <p:spPr bwMode="auto">
            <a:xfrm>
              <a:off x="1080" y="3396"/>
              <a:ext cx="0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421" name="Line 227"/>
            <p:cNvSpPr>
              <a:spLocks noChangeShapeType="1"/>
            </p:cNvSpPr>
            <p:nvPr/>
          </p:nvSpPr>
          <p:spPr bwMode="auto">
            <a:xfrm>
              <a:off x="1084" y="1872"/>
              <a:ext cx="2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422" name="Line 228"/>
            <p:cNvSpPr>
              <a:spLocks noChangeShapeType="1"/>
            </p:cNvSpPr>
            <p:nvPr/>
          </p:nvSpPr>
          <p:spPr bwMode="auto">
            <a:xfrm>
              <a:off x="1084" y="2272"/>
              <a:ext cx="2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423" name="Line 229"/>
            <p:cNvSpPr>
              <a:spLocks noChangeShapeType="1"/>
            </p:cNvSpPr>
            <p:nvPr/>
          </p:nvSpPr>
          <p:spPr bwMode="auto">
            <a:xfrm>
              <a:off x="1084" y="3392"/>
              <a:ext cx="2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424" name="Line 230"/>
            <p:cNvSpPr>
              <a:spLocks noChangeShapeType="1"/>
            </p:cNvSpPr>
            <p:nvPr/>
          </p:nvSpPr>
          <p:spPr bwMode="auto">
            <a:xfrm>
              <a:off x="1844" y="323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425" name="Line 231"/>
            <p:cNvSpPr>
              <a:spLocks noChangeShapeType="1"/>
            </p:cNvSpPr>
            <p:nvPr/>
          </p:nvSpPr>
          <p:spPr bwMode="auto">
            <a:xfrm>
              <a:off x="1764" y="335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426" name="Line 232"/>
            <p:cNvSpPr>
              <a:spLocks noChangeShapeType="1"/>
            </p:cNvSpPr>
            <p:nvPr/>
          </p:nvSpPr>
          <p:spPr bwMode="auto">
            <a:xfrm>
              <a:off x="1840" y="3236"/>
              <a:ext cx="0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427" name="Rectangle 233"/>
            <p:cNvSpPr>
              <a:spLocks noChangeArrowheads="1"/>
            </p:cNvSpPr>
            <p:nvPr/>
          </p:nvSpPr>
          <p:spPr bwMode="auto">
            <a:xfrm>
              <a:off x="288" y="624"/>
              <a:ext cx="1096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393700" algn="l"/>
                  <a:tab pos="736600" algn="l"/>
                  <a:tab pos="1143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393700" algn="l"/>
                  <a:tab pos="736600" algn="l"/>
                  <a:tab pos="1143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393700" algn="l"/>
                  <a:tab pos="736600" algn="l"/>
                  <a:tab pos="1143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393700" algn="l"/>
                  <a:tab pos="736600" algn="l"/>
                  <a:tab pos="1143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393700" algn="l"/>
                  <a:tab pos="736600" algn="l"/>
                  <a:tab pos="1143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93700" algn="l"/>
                  <a:tab pos="736600" algn="l"/>
                  <a:tab pos="1143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93700" algn="l"/>
                  <a:tab pos="736600" algn="l"/>
                  <a:tab pos="1143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93700" algn="l"/>
                  <a:tab pos="736600" algn="l"/>
                  <a:tab pos="1143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93700" algn="l"/>
                  <a:tab pos="736600" algn="l"/>
                  <a:tab pos="1143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2367">
                  <a:solidFill>
                    <a:srgbClr val="000000"/>
                  </a:solidFill>
                  <a:latin typeface="Tahoma" panose="020B0604030504040204" pitchFamily="34" charset="0"/>
                </a:rPr>
                <a:t>A	B	C	D</a:t>
              </a:r>
            </a:p>
          </p:txBody>
        </p:sp>
        <p:sp>
          <p:nvSpPr>
            <p:cNvPr id="6428" name="Rectangle 234"/>
            <p:cNvSpPr>
              <a:spLocks noChangeArrowheads="1"/>
            </p:cNvSpPr>
            <p:nvPr/>
          </p:nvSpPr>
          <p:spPr bwMode="auto">
            <a:xfrm>
              <a:off x="2320" y="1864"/>
              <a:ext cx="480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393700" algn="l"/>
                  <a:tab pos="736600" algn="l"/>
                  <a:tab pos="1143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393700" algn="l"/>
                  <a:tab pos="736600" algn="l"/>
                  <a:tab pos="1143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393700" algn="l"/>
                  <a:tab pos="736600" algn="l"/>
                  <a:tab pos="1143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393700" algn="l"/>
                  <a:tab pos="736600" algn="l"/>
                  <a:tab pos="1143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393700" algn="l"/>
                  <a:tab pos="736600" algn="l"/>
                  <a:tab pos="1143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93700" algn="l"/>
                  <a:tab pos="736600" algn="l"/>
                  <a:tab pos="1143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93700" algn="l"/>
                  <a:tab pos="736600" algn="l"/>
                  <a:tab pos="1143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93700" algn="l"/>
                  <a:tab pos="736600" algn="l"/>
                  <a:tab pos="1143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93700" algn="l"/>
                  <a:tab pos="736600" algn="l"/>
                  <a:tab pos="1143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2367">
                  <a:solidFill>
                    <a:srgbClr val="000000"/>
                  </a:solidFill>
                  <a:latin typeface="Tahoma" panose="020B0604030504040204" pitchFamily="34" charset="0"/>
                </a:rPr>
                <a:t>EQ</a:t>
              </a:r>
            </a:p>
          </p:txBody>
        </p:sp>
        <p:sp>
          <p:nvSpPr>
            <p:cNvPr id="6429" name="Rectangle 235"/>
            <p:cNvSpPr>
              <a:spLocks noChangeArrowheads="1"/>
            </p:cNvSpPr>
            <p:nvPr/>
          </p:nvSpPr>
          <p:spPr bwMode="auto">
            <a:xfrm>
              <a:off x="2296" y="3112"/>
              <a:ext cx="480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393700" algn="l"/>
                  <a:tab pos="736600" algn="l"/>
                  <a:tab pos="1143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393700" algn="l"/>
                  <a:tab pos="736600" algn="l"/>
                  <a:tab pos="1143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393700" algn="l"/>
                  <a:tab pos="736600" algn="l"/>
                  <a:tab pos="1143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393700" algn="l"/>
                  <a:tab pos="736600" algn="l"/>
                  <a:tab pos="1143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393700" algn="l"/>
                  <a:tab pos="736600" algn="l"/>
                  <a:tab pos="1143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93700" algn="l"/>
                  <a:tab pos="736600" algn="l"/>
                  <a:tab pos="1143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93700" algn="l"/>
                  <a:tab pos="736600" algn="l"/>
                  <a:tab pos="1143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93700" algn="l"/>
                  <a:tab pos="736600" algn="l"/>
                  <a:tab pos="1143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93700" algn="l"/>
                  <a:tab pos="736600" algn="l"/>
                  <a:tab pos="1143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2367">
                  <a:solidFill>
                    <a:srgbClr val="000000"/>
                  </a:solidFill>
                  <a:latin typeface="Tahoma" panose="020B0604030504040204" pitchFamily="34" charset="0"/>
                </a:rPr>
                <a:t>EQ</a:t>
              </a:r>
            </a:p>
          </p:txBody>
        </p:sp>
      </p:grpSp>
      <p:grpSp>
        <p:nvGrpSpPr>
          <p:cNvPr id="6152" name="Group 236"/>
          <p:cNvGrpSpPr>
            <a:grpSpLocks/>
          </p:cNvGrpSpPr>
          <p:nvPr/>
        </p:nvGrpSpPr>
        <p:grpSpPr bwMode="auto">
          <a:xfrm>
            <a:off x="5956126" y="4017723"/>
            <a:ext cx="1741118" cy="801666"/>
            <a:chOff x="3804" y="2564"/>
            <a:chExt cx="1112" cy="512"/>
          </a:xfrm>
        </p:grpSpPr>
        <p:sp>
          <p:nvSpPr>
            <p:cNvPr id="6154" name="Line 237"/>
            <p:cNvSpPr>
              <a:spLocks noChangeShapeType="1"/>
            </p:cNvSpPr>
            <p:nvPr/>
          </p:nvSpPr>
          <p:spPr bwMode="auto">
            <a:xfrm>
              <a:off x="4084" y="2568"/>
              <a:ext cx="18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55" name="Line 238"/>
            <p:cNvSpPr>
              <a:spLocks noChangeShapeType="1"/>
            </p:cNvSpPr>
            <p:nvPr/>
          </p:nvSpPr>
          <p:spPr bwMode="auto">
            <a:xfrm>
              <a:off x="4084" y="2760"/>
              <a:ext cx="1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56" name="Line 239"/>
            <p:cNvSpPr>
              <a:spLocks noChangeShapeType="1"/>
            </p:cNvSpPr>
            <p:nvPr/>
          </p:nvSpPr>
          <p:spPr bwMode="auto">
            <a:xfrm flipV="1">
              <a:off x="4080" y="2564"/>
              <a:ext cx="0" cy="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57" name="Arc 240"/>
            <p:cNvSpPr>
              <a:spLocks/>
            </p:cNvSpPr>
            <p:nvPr/>
          </p:nvSpPr>
          <p:spPr bwMode="auto">
            <a:xfrm>
              <a:off x="4272" y="2577"/>
              <a:ext cx="88" cy="96"/>
            </a:xfrm>
            <a:custGeom>
              <a:avLst/>
              <a:gdLst>
                <a:gd name="T0" fmla="*/ 0 w 21600"/>
                <a:gd name="T1" fmla="*/ 0 h 21600"/>
                <a:gd name="T2" fmla="*/ 88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58" name="Arc 241"/>
            <p:cNvSpPr>
              <a:spLocks/>
            </p:cNvSpPr>
            <p:nvPr/>
          </p:nvSpPr>
          <p:spPr bwMode="auto">
            <a:xfrm>
              <a:off x="4272" y="2573"/>
              <a:ext cx="92" cy="100"/>
            </a:xfrm>
            <a:custGeom>
              <a:avLst/>
              <a:gdLst>
                <a:gd name="T0" fmla="*/ 0 w 21600"/>
                <a:gd name="T1" fmla="*/ 0 h 21600"/>
                <a:gd name="T2" fmla="*/ 92 w 21600"/>
                <a:gd name="T3" fmla="*/ 100 h 21600"/>
                <a:gd name="T4" fmla="*/ 0 w 21600"/>
                <a:gd name="T5" fmla="*/ 1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59" name="Arc 242"/>
            <p:cNvSpPr>
              <a:spLocks/>
            </p:cNvSpPr>
            <p:nvPr/>
          </p:nvSpPr>
          <p:spPr bwMode="auto">
            <a:xfrm>
              <a:off x="4272" y="2664"/>
              <a:ext cx="88" cy="96"/>
            </a:xfrm>
            <a:custGeom>
              <a:avLst/>
              <a:gdLst>
                <a:gd name="T0" fmla="*/ 88 w 21600"/>
                <a:gd name="T1" fmla="*/ 0 h 21600"/>
                <a:gd name="T2" fmla="*/ 0 w 21600"/>
                <a:gd name="T3" fmla="*/ 9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60" name="Arc 243"/>
            <p:cNvSpPr>
              <a:spLocks/>
            </p:cNvSpPr>
            <p:nvPr/>
          </p:nvSpPr>
          <p:spPr bwMode="auto">
            <a:xfrm>
              <a:off x="4272" y="2668"/>
              <a:ext cx="92" cy="96"/>
            </a:xfrm>
            <a:custGeom>
              <a:avLst/>
              <a:gdLst>
                <a:gd name="T0" fmla="*/ 92 w 21600"/>
                <a:gd name="T1" fmla="*/ 0 h 21600"/>
                <a:gd name="T2" fmla="*/ 0 w 21600"/>
                <a:gd name="T3" fmla="*/ 9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61" name="Arc 244"/>
            <p:cNvSpPr>
              <a:spLocks/>
            </p:cNvSpPr>
            <p:nvPr/>
          </p:nvSpPr>
          <p:spPr bwMode="auto">
            <a:xfrm>
              <a:off x="4088" y="2984"/>
              <a:ext cx="272" cy="88"/>
            </a:xfrm>
            <a:custGeom>
              <a:avLst/>
              <a:gdLst>
                <a:gd name="T0" fmla="*/ 272 w 21600"/>
                <a:gd name="T1" fmla="*/ 0 h 21600"/>
                <a:gd name="T2" fmla="*/ 0 w 21600"/>
                <a:gd name="T3" fmla="*/ 88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62" name="Arc 245"/>
            <p:cNvSpPr>
              <a:spLocks/>
            </p:cNvSpPr>
            <p:nvPr/>
          </p:nvSpPr>
          <p:spPr bwMode="auto">
            <a:xfrm>
              <a:off x="4088" y="2984"/>
              <a:ext cx="276" cy="92"/>
            </a:xfrm>
            <a:custGeom>
              <a:avLst/>
              <a:gdLst>
                <a:gd name="T0" fmla="*/ 276 w 21600"/>
                <a:gd name="T1" fmla="*/ 0 h 21600"/>
                <a:gd name="T2" fmla="*/ 0 w 21600"/>
                <a:gd name="T3" fmla="*/ 92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63" name="Arc 246"/>
            <p:cNvSpPr>
              <a:spLocks/>
            </p:cNvSpPr>
            <p:nvPr/>
          </p:nvSpPr>
          <p:spPr bwMode="auto">
            <a:xfrm>
              <a:off x="4088" y="2905"/>
              <a:ext cx="272" cy="88"/>
            </a:xfrm>
            <a:custGeom>
              <a:avLst/>
              <a:gdLst>
                <a:gd name="T0" fmla="*/ 0 w 21600"/>
                <a:gd name="T1" fmla="*/ 0 h 21600"/>
                <a:gd name="T2" fmla="*/ 272 w 21600"/>
                <a:gd name="T3" fmla="*/ 88 h 21600"/>
                <a:gd name="T4" fmla="*/ 0 w 21600"/>
                <a:gd name="T5" fmla="*/ 8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64" name="Arc 247"/>
            <p:cNvSpPr>
              <a:spLocks/>
            </p:cNvSpPr>
            <p:nvPr/>
          </p:nvSpPr>
          <p:spPr bwMode="auto">
            <a:xfrm>
              <a:off x="4088" y="2901"/>
              <a:ext cx="276" cy="92"/>
            </a:xfrm>
            <a:custGeom>
              <a:avLst/>
              <a:gdLst>
                <a:gd name="T0" fmla="*/ 0 w 21600"/>
                <a:gd name="T1" fmla="*/ 0 h 21600"/>
                <a:gd name="T2" fmla="*/ 276 w 21600"/>
                <a:gd name="T3" fmla="*/ 92 h 21600"/>
                <a:gd name="T4" fmla="*/ 0 w 21600"/>
                <a:gd name="T5" fmla="*/ 9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65" name="Arc 248"/>
            <p:cNvSpPr>
              <a:spLocks/>
            </p:cNvSpPr>
            <p:nvPr/>
          </p:nvSpPr>
          <p:spPr bwMode="auto">
            <a:xfrm>
              <a:off x="4088" y="2905"/>
              <a:ext cx="24" cy="80"/>
            </a:xfrm>
            <a:custGeom>
              <a:avLst/>
              <a:gdLst>
                <a:gd name="T0" fmla="*/ 0 w 21600"/>
                <a:gd name="T1" fmla="*/ 0 h 21600"/>
                <a:gd name="T2" fmla="*/ 24 w 21600"/>
                <a:gd name="T3" fmla="*/ 80 h 21600"/>
                <a:gd name="T4" fmla="*/ 0 w 21600"/>
                <a:gd name="T5" fmla="*/ 8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66" name="Arc 249"/>
            <p:cNvSpPr>
              <a:spLocks/>
            </p:cNvSpPr>
            <p:nvPr/>
          </p:nvSpPr>
          <p:spPr bwMode="auto">
            <a:xfrm>
              <a:off x="4088" y="2901"/>
              <a:ext cx="28" cy="84"/>
            </a:xfrm>
            <a:custGeom>
              <a:avLst/>
              <a:gdLst>
                <a:gd name="T0" fmla="*/ 0 w 21600"/>
                <a:gd name="T1" fmla="*/ 0 h 21600"/>
                <a:gd name="T2" fmla="*/ 28 w 21600"/>
                <a:gd name="T3" fmla="*/ 84 h 21600"/>
                <a:gd name="T4" fmla="*/ 0 w 21600"/>
                <a:gd name="T5" fmla="*/ 8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67" name="Arc 250"/>
            <p:cNvSpPr>
              <a:spLocks/>
            </p:cNvSpPr>
            <p:nvPr/>
          </p:nvSpPr>
          <p:spPr bwMode="auto">
            <a:xfrm>
              <a:off x="4096" y="2984"/>
              <a:ext cx="16" cy="80"/>
            </a:xfrm>
            <a:custGeom>
              <a:avLst/>
              <a:gdLst>
                <a:gd name="T0" fmla="*/ 16 w 21600"/>
                <a:gd name="T1" fmla="*/ 0 h 21600"/>
                <a:gd name="T2" fmla="*/ 0 w 21600"/>
                <a:gd name="T3" fmla="*/ 8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68" name="Arc 251"/>
            <p:cNvSpPr>
              <a:spLocks/>
            </p:cNvSpPr>
            <p:nvPr/>
          </p:nvSpPr>
          <p:spPr bwMode="auto">
            <a:xfrm>
              <a:off x="4096" y="2984"/>
              <a:ext cx="20" cy="84"/>
            </a:xfrm>
            <a:custGeom>
              <a:avLst/>
              <a:gdLst>
                <a:gd name="T0" fmla="*/ 20 w 21600"/>
                <a:gd name="T1" fmla="*/ 0 h 21600"/>
                <a:gd name="T2" fmla="*/ 0 w 21600"/>
                <a:gd name="T3" fmla="*/ 8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69" name="Line 252"/>
            <p:cNvSpPr>
              <a:spLocks noChangeShapeType="1"/>
            </p:cNvSpPr>
            <p:nvPr/>
          </p:nvSpPr>
          <p:spPr bwMode="auto">
            <a:xfrm>
              <a:off x="4084" y="294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70" name="Line 253"/>
            <p:cNvSpPr>
              <a:spLocks noChangeShapeType="1"/>
            </p:cNvSpPr>
            <p:nvPr/>
          </p:nvSpPr>
          <p:spPr bwMode="auto">
            <a:xfrm>
              <a:off x="4084" y="302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71" name="Oval 254"/>
            <p:cNvSpPr>
              <a:spLocks noChangeArrowheads="1"/>
            </p:cNvSpPr>
            <p:nvPr/>
          </p:nvSpPr>
          <p:spPr bwMode="auto">
            <a:xfrm>
              <a:off x="4368" y="2976"/>
              <a:ext cx="24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6172" name="Oval 255"/>
            <p:cNvSpPr>
              <a:spLocks noChangeArrowheads="1"/>
            </p:cNvSpPr>
            <p:nvPr/>
          </p:nvSpPr>
          <p:spPr bwMode="auto">
            <a:xfrm>
              <a:off x="4364" y="2972"/>
              <a:ext cx="32" cy="3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6173" name="Arc 256"/>
            <p:cNvSpPr>
              <a:spLocks/>
            </p:cNvSpPr>
            <p:nvPr/>
          </p:nvSpPr>
          <p:spPr bwMode="auto">
            <a:xfrm>
              <a:off x="4544" y="2741"/>
              <a:ext cx="44" cy="84"/>
            </a:xfrm>
            <a:custGeom>
              <a:avLst/>
              <a:gdLst>
                <a:gd name="T0" fmla="*/ 0 w 21600"/>
                <a:gd name="T1" fmla="*/ 0 h 21600"/>
                <a:gd name="T2" fmla="*/ 44 w 21600"/>
                <a:gd name="T3" fmla="*/ 84 h 21600"/>
                <a:gd name="T4" fmla="*/ 0 w 21600"/>
                <a:gd name="T5" fmla="*/ 8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74" name="Arc 257"/>
            <p:cNvSpPr>
              <a:spLocks/>
            </p:cNvSpPr>
            <p:nvPr/>
          </p:nvSpPr>
          <p:spPr bwMode="auto">
            <a:xfrm>
              <a:off x="4544" y="2741"/>
              <a:ext cx="300" cy="92"/>
            </a:xfrm>
            <a:custGeom>
              <a:avLst/>
              <a:gdLst>
                <a:gd name="T0" fmla="*/ 0 w 21600"/>
                <a:gd name="T1" fmla="*/ 0 h 21600"/>
                <a:gd name="T2" fmla="*/ 300 w 21600"/>
                <a:gd name="T3" fmla="*/ 92 h 21600"/>
                <a:gd name="T4" fmla="*/ 0 w 21600"/>
                <a:gd name="T5" fmla="*/ 9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75" name="Arc 258"/>
            <p:cNvSpPr>
              <a:spLocks/>
            </p:cNvSpPr>
            <p:nvPr/>
          </p:nvSpPr>
          <p:spPr bwMode="auto">
            <a:xfrm>
              <a:off x="4560" y="2824"/>
              <a:ext cx="284" cy="92"/>
            </a:xfrm>
            <a:custGeom>
              <a:avLst/>
              <a:gdLst>
                <a:gd name="T0" fmla="*/ 284 w 21600"/>
                <a:gd name="T1" fmla="*/ 0 h 21600"/>
                <a:gd name="T2" fmla="*/ 0 w 21600"/>
                <a:gd name="T3" fmla="*/ 92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76" name="Arc 259"/>
            <p:cNvSpPr>
              <a:spLocks/>
            </p:cNvSpPr>
            <p:nvPr/>
          </p:nvSpPr>
          <p:spPr bwMode="auto">
            <a:xfrm>
              <a:off x="4544" y="2824"/>
              <a:ext cx="44" cy="92"/>
            </a:xfrm>
            <a:custGeom>
              <a:avLst/>
              <a:gdLst>
                <a:gd name="T0" fmla="*/ 44 w 21600"/>
                <a:gd name="T1" fmla="*/ 0 h 21600"/>
                <a:gd name="T2" fmla="*/ 0 w 21600"/>
                <a:gd name="T3" fmla="*/ 92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77" name="Line 260"/>
            <p:cNvSpPr>
              <a:spLocks noChangeShapeType="1"/>
            </p:cNvSpPr>
            <p:nvPr/>
          </p:nvSpPr>
          <p:spPr bwMode="auto">
            <a:xfrm>
              <a:off x="4564" y="2784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78" name="Line 261"/>
            <p:cNvSpPr>
              <a:spLocks noChangeShapeType="1"/>
            </p:cNvSpPr>
            <p:nvPr/>
          </p:nvSpPr>
          <p:spPr bwMode="auto">
            <a:xfrm>
              <a:off x="4564" y="2864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79" name="Line 262"/>
            <p:cNvSpPr>
              <a:spLocks noChangeShapeType="1"/>
            </p:cNvSpPr>
            <p:nvPr/>
          </p:nvSpPr>
          <p:spPr bwMode="auto">
            <a:xfrm>
              <a:off x="4004" y="2624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80" name="Rectangle 263"/>
            <p:cNvSpPr>
              <a:spLocks noChangeArrowheads="1"/>
            </p:cNvSpPr>
            <p:nvPr/>
          </p:nvSpPr>
          <p:spPr bwMode="auto">
            <a:xfrm>
              <a:off x="3992" y="2616"/>
              <a:ext cx="24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6181" name="Line 264"/>
            <p:cNvSpPr>
              <a:spLocks noChangeShapeType="1"/>
            </p:cNvSpPr>
            <p:nvPr/>
          </p:nvSpPr>
          <p:spPr bwMode="auto">
            <a:xfrm>
              <a:off x="4004" y="2944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82" name="Line 265"/>
            <p:cNvSpPr>
              <a:spLocks noChangeShapeType="1"/>
            </p:cNvSpPr>
            <p:nvPr/>
          </p:nvSpPr>
          <p:spPr bwMode="auto">
            <a:xfrm>
              <a:off x="3804" y="2624"/>
              <a:ext cx="1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83" name="Line 266"/>
            <p:cNvSpPr>
              <a:spLocks noChangeShapeType="1"/>
            </p:cNvSpPr>
            <p:nvPr/>
          </p:nvSpPr>
          <p:spPr bwMode="auto">
            <a:xfrm>
              <a:off x="4000" y="2628"/>
              <a:ext cx="0" cy="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84" name="Line 267"/>
            <p:cNvSpPr>
              <a:spLocks noChangeShapeType="1"/>
            </p:cNvSpPr>
            <p:nvPr/>
          </p:nvSpPr>
          <p:spPr bwMode="auto">
            <a:xfrm>
              <a:off x="4004" y="2704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85" name="Line 268"/>
            <p:cNvSpPr>
              <a:spLocks noChangeShapeType="1"/>
            </p:cNvSpPr>
            <p:nvPr/>
          </p:nvSpPr>
          <p:spPr bwMode="auto">
            <a:xfrm>
              <a:off x="4004" y="3024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86" name="Line 269"/>
            <p:cNvSpPr>
              <a:spLocks noChangeShapeType="1"/>
            </p:cNvSpPr>
            <p:nvPr/>
          </p:nvSpPr>
          <p:spPr bwMode="auto">
            <a:xfrm>
              <a:off x="3924" y="2704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87" name="Line 270"/>
            <p:cNvSpPr>
              <a:spLocks noChangeShapeType="1"/>
            </p:cNvSpPr>
            <p:nvPr/>
          </p:nvSpPr>
          <p:spPr bwMode="auto">
            <a:xfrm>
              <a:off x="3804" y="3024"/>
              <a:ext cx="1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88" name="Rectangle 271"/>
            <p:cNvSpPr>
              <a:spLocks noChangeArrowheads="1"/>
            </p:cNvSpPr>
            <p:nvPr/>
          </p:nvSpPr>
          <p:spPr bwMode="auto">
            <a:xfrm>
              <a:off x="3912" y="3016"/>
              <a:ext cx="24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6189" name="Line 272"/>
            <p:cNvSpPr>
              <a:spLocks noChangeShapeType="1"/>
            </p:cNvSpPr>
            <p:nvPr/>
          </p:nvSpPr>
          <p:spPr bwMode="auto">
            <a:xfrm>
              <a:off x="3924" y="3024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90" name="Line 273"/>
            <p:cNvSpPr>
              <a:spLocks noChangeShapeType="1"/>
            </p:cNvSpPr>
            <p:nvPr/>
          </p:nvSpPr>
          <p:spPr bwMode="auto">
            <a:xfrm>
              <a:off x="3920" y="2708"/>
              <a:ext cx="0" cy="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91" name="Line 274"/>
            <p:cNvSpPr>
              <a:spLocks noChangeShapeType="1"/>
            </p:cNvSpPr>
            <p:nvPr/>
          </p:nvSpPr>
          <p:spPr bwMode="auto">
            <a:xfrm>
              <a:off x="4484" y="2864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92" name="Line 275"/>
            <p:cNvSpPr>
              <a:spLocks noChangeShapeType="1"/>
            </p:cNvSpPr>
            <p:nvPr/>
          </p:nvSpPr>
          <p:spPr bwMode="auto">
            <a:xfrm>
              <a:off x="4404" y="2984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93" name="Line 276"/>
            <p:cNvSpPr>
              <a:spLocks noChangeShapeType="1"/>
            </p:cNvSpPr>
            <p:nvPr/>
          </p:nvSpPr>
          <p:spPr bwMode="auto">
            <a:xfrm>
              <a:off x="4480" y="2868"/>
              <a:ext cx="0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94" name="Line 277"/>
            <p:cNvSpPr>
              <a:spLocks noChangeShapeType="1"/>
            </p:cNvSpPr>
            <p:nvPr/>
          </p:nvSpPr>
          <p:spPr bwMode="auto">
            <a:xfrm>
              <a:off x="4364" y="2664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95" name="Line 278"/>
            <p:cNvSpPr>
              <a:spLocks noChangeShapeType="1"/>
            </p:cNvSpPr>
            <p:nvPr/>
          </p:nvSpPr>
          <p:spPr bwMode="auto">
            <a:xfrm>
              <a:off x="4484" y="2784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96" name="Line 279"/>
            <p:cNvSpPr>
              <a:spLocks noChangeShapeType="1"/>
            </p:cNvSpPr>
            <p:nvPr/>
          </p:nvSpPr>
          <p:spPr bwMode="auto">
            <a:xfrm>
              <a:off x="4480" y="2668"/>
              <a:ext cx="0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97" name="Line 280"/>
            <p:cNvSpPr>
              <a:spLocks noChangeShapeType="1"/>
            </p:cNvSpPr>
            <p:nvPr/>
          </p:nvSpPr>
          <p:spPr bwMode="auto">
            <a:xfrm>
              <a:off x="4444" y="2664"/>
              <a:ext cx="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6198" name="Line 281"/>
            <p:cNvSpPr>
              <a:spLocks noChangeShapeType="1"/>
            </p:cNvSpPr>
            <p:nvPr/>
          </p:nvSpPr>
          <p:spPr bwMode="auto">
            <a:xfrm>
              <a:off x="4844" y="2824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</p:grpSp>
      <p:sp>
        <p:nvSpPr>
          <p:cNvPr id="6153" name="Rectangle 28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Design example: two-bit comparator (cont’d)</a:t>
            </a:r>
          </a:p>
        </p:txBody>
      </p:sp>
    </p:spTree>
    <p:extLst>
      <p:ext uri="{BB962C8B-B14F-4D97-AF65-F5344CB8AC3E}">
        <p14:creationId xmlns:p14="http://schemas.microsoft.com/office/powerpoint/2010/main" val="3525231954"/>
      </p:ext>
    </p:extLst>
  </p:cSld>
  <p:clrMapOvr>
    <a:masterClrMapping/>
  </p:clrMapOvr>
  <p:transition spd="slow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546" name="Group 2"/>
          <p:cNvGrpSpPr>
            <a:grpSpLocks/>
          </p:cNvGrpSpPr>
          <p:nvPr/>
        </p:nvGrpSpPr>
        <p:grpSpPr bwMode="auto">
          <a:xfrm>
            <a:off x="315630" y="1364373"/>
            <a:ext cx="6814159" cy="2855934"/>
            <a:chOff x="288" y="1584"/>
            <a:chExt cx="4352" cy="1824"/>
          </a:xfrm>
        </p:grpSpPr>
        <p:grpSp>
          <p:nvGrpSpPr>
            <p:cNvPr id="5224" name="Group 3"/>
            <p:cNvGrpSpPr>
              <a:grpSpLocks/>
            </p:cNvGrpSpPr>
            <p:nvPr/>
          </p:nvGrpSpPr>
          <p:grpSpPr bwMode="auto">
            <a:xfrm>
              <a:off x="1504" y="1824"/>
              <a:ext cx="579" cy="264"/>
              <a:chOff x="1861" y="2593"/>
              <a:chExt cx="579" cy="264"/>
            </a:xfrm>
          </p:grpSpPr>
          <p:sp>
            <p:nvSpPr>
              <p:cNvPr id="5231" name="Oval 4"/>
              <p:cNvSpPr>
                <a:spLocks noChangeArrowheads="1"/>
              </p:cNvSpPr>
              <p:nvPr/>
            </p:nvSpPr>
            <p:spPr bwMode="auto">
              <a:xfrm>
                <a:off x="1861" y="2614"/>
                <a:ext cx="478" cy="224"/>
              </a:xfrm>
              <a:prstGeom prst="ellipse">
                <a:avLst/>
              </a:pr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367"/>
              </a:p>
            </p:txBody>
          </p:sp>
          <p:sp>
            <p:nvSpPr>
              <p:cNvPr id="5232" name="Rectangle 5"/>
              <p:cNvSpPr>
                <a:spLocks noChangeArrowheads="1"/>
              </p:cNvSpPr>
              <p:nvPr/>
            </p:nvSpPr>
            <p:spPr bwMode="auto">
              <a:xfrm>
                <a:off x="2146" y="2593"/>
                <a:ext cx="294" cy="2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367"/>
              </a:p>
            </p:txBody>
          </p:sp>
        </p:grpSp>
        <p:grpSp>
          <p:nvGrpSpPr>
            <p:cNvPr id="5225" name="Group 6"/>
            <p:cNvGrpSpPr>
              <a:grpSpLocks/>
            </p:cNvGrpSpPr>
            <p:nvPr/>
          </p:nvGrpSpPr>
          <p:grpSpPr bwMode="auto">
            <a:xfrm flipH="1">
              <a:off x="288" y="1829"/>
              <a:ext cx="579" cy="264"/>
              <a:chOff x="1861" y="2593"/>
              <a:chExt cx="579" cy="264"/>
            </a:xfrm>
          </p:grpSpPr>
          <p:sp>
            <p:nvSpPr>
              <p:cNvPr id="5229" name="Oval 7"/>
              <p:cNvSpPr>
                <a:spLocks noChangeArrowheads="1"/>
              </p:cNvSpPr>
              <p:nvPr/>
            </p:nvSpPr>
            <p:spPr bwMode="auto">
              <a:xfrm>
                <a:off x="1861" y="2614"/>
                <a:ext cx="478" cy="22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367"/>
              </a:p>
            </p:txBody>
          </p:sp>
          <p:sp>
            <p:nvSpPr>
              <p:cNvPr id="5230" name="Rectangle 8"/>
              <p:cNvSpPr>
                <a:spLocks noChangeArrowheads="1"/>
              </p:cNvSpPr>
              <p:nvPr/>
            </p:nvSpPr>
            <p:spPr bwMode="auto">
              <a:xfrm>
                <a:off x="2146" y="2593"/>
                <a:ext cx="294" cy="2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367"/>
              </a:p>
            </p:txBody>
          </p:sp>
        </p:grpSp>
        <p:sp>
          <p:nvSpPr>
            <p:cNvPr id="5226" name="Rectangle 9"/>
            <p:cNvSpPr>
              <a:spLocks noChangeArrowheads="1"/>
            </p:cNvSpPr>
            <p:nvPr/>
          </p:nvSpPr>
          <p:spPr bwMode="auto">
            <a:xfrm>
              <a:off x="928" y="3072"/>
              <a:ext cx="371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2959"/>
                </a:lnSpc>
              </a:pPr>
              <a:r>
                <a:rPr lang="en-US" altLang="en-US" sz="2367">
                  <a:solidFill>
                    <a:srgbClr val="000000"/>
                  </a:solidFill>
                  <a:latin typeface="Tahoma" panose="020B0604030504040204" pitchFamily="34" charset="0"/>
                </a:rPr>
                <a:t>A' B' D  +  A' C  +  B' C D</a:t>
              </a:r>
            </a:p>
          </p:txBody>
        </p:sp>
        <p:sp>
          <p:nvSpPr>
            <p:cNvPr id="5227" name="AutoShape 10"/>
            <p:cNvSpPr>
              <a:spLocks noChangeArrowheads="1"/>
            </p:cNvSpPr>
            <p:nvPr/>
          </p:nvSpPr>
          <p:spPr bwMode="auto">
            <a:xfrm>
              <a:off x="624" y="1872"/>
              <a:ext cx="480" cy="48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228" name="AutoShape 11"/>
            <p:cNvSpPr>
              <a:spLocks noChangeArrowheads="1"/>
            </p:cNvSpPr>
            <p:nvPr/>
          </p:nvSpPr>
          <p:spPr bwMode="auto">
            <a:xfrm>
              <a:off x="672" y="1584"/>
              <a:ext cx="192" cy="48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</p:grpSp>
      <p:grpSp>
        <p:nvGrpSpPr>
          <p:cNvPr id="236556" name="Group 12"/>
          <p:cNvGrpSpPr>
            <a:grpSpLocks/>
          </p:cNvGrpSpPr>
          <p:nvPr/>
        </p:nvGrpSpPr>
        <p:grpSpPr bwMode="auto">
          <a:xfrm>
            <a:off x="1306107" y="380364"/>
            <a:ext cx="6814159" cy="4614275"/>
            <a:chOff x="928" y="941"/>
            <a:chExt cx="4352" cy="2947"/>
          </a:xfrm>
        </p:grpSpPr>
        <p:grpSp>
          <p:nvGrpSpPr>
            <p:cNvPr id="5214" name="Group 13"/>
            <p:cNvGrpSpPr>
              <a:grpSpLocks/>
            </p:cNvGrpSpPr>
            <p:nvPr/>
          </p:nvGrpSpPr>
          <p:grpSpPr bwMode="auto">
            <a:xfrm rot="-5400000">
              <a:off x="3989" y="1704"/>
              <a:ext cx="1795" cy="269"/>
              <a:chOff x="3680" y="2880"/>
              <a:chExt cx="1795" cy="269"/>
            </a:xfrm>
          </p:grpSpPr>
          <p:grpSp>
            <p:nvGrpSpPr>
              <p:cNvPr id="5218" name="Group 14"/>
              <p:cNvGrpSpPr>
                <a:grpSpLocks/>
              </p:cNvGrpSpPr>
              <p:nvPr/>
            </p:nvGrpSpPr>
            <p:grpSpPr bwMode="auto">
              <a:xfrm>
                <a:off x="4896" y="2880"/>
                <a:ext cx="579" cy="264"/>
                <a:chOff x="1861" y="2593"/>
                <a:chExt cx="579" cy="264"/>
              </a:xfrm>
            </p:grpSpPr>
            <p:sp>
              <p:nvSpPr>
                <p:cNvPr id="5222" name="Oval 15"/>
                <p:cNvSpPr>
                  <a:spLocks noChangeArrowheads="1"/>
                </p:cNvSpPr>
                <p:nvPr/>
              </p:nvSpPr>
              <p:spPr bwMode="auto">
                <a:xfrm>
                  <a:off x="1861" y="2614"/>
                  <a:ext cx="478" cy="224"/>
                </a:xfrm>
                <a:prstGeom prst="ellips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367"/>
                </a:p>
              </p:txBody>
            </p:sp>
            <p:sp>
              <p:nvSpPr>
                <p:cNvPr id="5223" name="Rectangle 16"/>
                <p:cNvSpPr>
                  <a:spLocks noChangeArrowheads="1"/>
                </p:cNvSpPr>
                <p:nvPr/>
              </p:nvSpPr>
              <p:spPr bwMode="auto">
                <a:xfrm>
                  <a:off x="2146" y="2593"/>
                  <a:ext cx="294" cy="26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367"/>
                </a:p>
              </p:txBody>
            </p:sp>
          </p:grpSp>
          <p:grpSp>
            <p:nvGrpSpPr>
              <p:cNvPr id="5219" name="Group 17"/>
              <p:cNvGrpSpPr>
                <a:grpSpLocks/>
              </p:cNvGrpSpPr>
              <p:nvPr/>
            </p:nvGrpSpPr>
            <p:grpSpPr bwMode="auto">
              <a:xfrm flipH="1">
                <a:off x="3680" y="2885"/>
                <a:ext cx="579" cy="264"/>
                <a:chOff x="1861" y="2593"/>
                <a:chExt cx="579" cy="264"/>
              </a:xfrm>
            </p:grpSpPr>
            <p:sp>
              <p:nvSpPr>
                <p:cNvPr id="5220" name="Oval 18"/>
                <p:cNvSpPr>
                  <a:spLocks noChangeArrowheads="1"/>
                </p:cNvSpPr>
                <p:nvPr/>
              </p:nvSpPr>
              <p:spPr bwMode="auto">
                <a:xfrm>
                  <a:off x="1861" y="2614"/>
                  <a:ext cx="478" cy="224"/>
                </a:xfrm>
                <a:prstGeom prst="ellips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367"/>
                </a:p>
              </p:txBody>
            </p:sp>
            <p:sp>
              <p:nvSpPr>
                <p:cNvPr id="5221" name="Rectangle 19"/>
                <p:cNvSpPr>
                  <a:spLocks noChangeArrowheads="1"/>
                </p:cNvSpPr>
                <p:nvPr/>
              </p:nvSpPr>
              <p:spPr bwMode="auto">
                <a:xfrm>
                  <a:off x="2146" y="2593"/>
                  <a:ext cx="294" cy="26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367"/>
                </a:p>
              </p:txBody>
            </p:sp>
          </p:grpSp>
        </p:grpSp>
        <p:sp>
          <p:nvSpPr>
            <p:cNvPr id="5215" name="Rectangle 20"/>
            <p:cNvSpPr>
              <a:spLocks noChangeArrowheads="1"/>
            </p:cNvSpPr>
            <p:nvPr/>
          </p:nvSpPr>
          <p:spPr bwMode="auto">
            <a:xfrm>
              <a:off x="928" y="3552"/>
              <a:ext cx="371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2959"/>
                </a:lnSpc>
              </a:pPr>
              <a:r>
                <a:rPr lang="en-US" altLang="en-US" sz="2367">
                  <a:solidFill>
                    <a:srgbClr val="000000"/>
                  </a:solidFill>
                  <a:latin typeface="Tahoma" panose="020B0604030504040204" pitchFamily="34" charset="0"/>
                </a:rPr>
                <a:t>B C' D'  +  A C'  +  A B D'</a:t>
              </a:r>
            </a:p>
          </p:txBody>
        </p:sp>
        <p:sp>
          <p:nvSpPr>
            <p:cNvPr id="5216" name="AutoShape 21"/>
            <p:cNvSpPr>
              <a:spLocks noChangeArrowheads="1"/>
            </p:cNvSpPr>
            <p:nvPr/>
          </p:nvSpPr>
          <p:spPr bwMode="auto">
            <a:xfrm>
              <a:off x="4800" y="1296"/>
              <a:ext cx="480" cy="48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217" name="AutoShape 22"/>
            <p:cNvSpPr>
              <a:spLocks noChangeArrowheads="1"/>
            </p:cNvSpPr>
            <p:nvPr/>
          </p:nvSpPr>
          <p:spPr bwMode="auto">
            <a:xfrm rot="-5400000">
              <a:off x="4608" y="1152"/>
              <a:ext cx="192" cy="48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</p:grpSp>
      <p:sp>
        <p:nvSpPr>
          <p:cNvPr id="5127" name="Rectangle 23"/>
          <p:cNvSpPr>
            <a:spLocks noChangeArrowheads="1"/>
          </p:cNvSpPr>
          <p:nvPr/>
        </p:nvSpPr>
        <p:spPr bwMode="auto">
          <a:xfrm>
            <a:off x="383904" y="3711259"/>
            <a:ext cx="876822" cy="125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2959"/>
              </a:lnSpc>
            </a:pPr>
            <a:r>
              <a:rPr lang="en-US" altLang="en-US" sz="2367" dirty="0">
                <a:solidFill>
                  <a:srgbClr val="000000"/>
                </a:solidFill>
                <a:latin typeface="Tahoma" panose="020B0604030504040204" pitchFamily="34" charset="0"/>
              </a:rPr>
              <a:t>LT	=</a:t>
            </a:r>
          </a:p>
          <a:p>
            <a:pPr algn="ctr">
              <a:lnSpc>
                <a:spcPts val="2959"/>
              </a:lnSpc>
            </a:pPr>
            <a:r>
              <a:rPr lang="en-US" altLang="en-US" sz="2367" dirty="0">
                <a:solidFill>
                  <a:srgbClr val="000000"/>
                </a:solidFill>
                <a:latin typeface="Tahoma" panose="020B0604030504040204" pitchFamily="34" charset="0"/>
              </a:rPr>
              <a:t>EQ	=</a:t>
            </a:r>
          </a:p>
          <a:p>
            <a:pPr algn="ctr">
              <a:lnSpc>
                <a:spcPts val="2959"/>
              </a:lnSpc>
            </a:pPr>
            <a:r>
              <a:rPr lang="en-US" altLang="en-US" sz="2367" dirty="0">
                <a:solidFill>
                  <a:srgbClr val="000000"/>
                </a:solidFill>
                <a:latin typeface="Tahoma" panose="020B0604030504040204" pitchFamily="34" charset="0"/>
              </a:rPr>
              <a:t>GT	=</a:t>
            </a:r>
          </a:p>
        </p:txBody>
      </p:sp>
      <p:sp>
        <p:nvSpPr>
          <p:cNvPr id="5128" name="Rectangle 24"/>
          <p:cNvSpPr>
            <a:spLocks noChangeArrowheads="1"/>
          </p:cNvSpPr>
          <p:nvPr/>
        </p:nvSpPr>
        <p:spPr bwMode="auto">
          <a:xfrm>
            <a:off x="3627587" y="2992757"/>
            <a:ext cx="1803748" cy="65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2170"/>
              </a:lnSpc>
              <a:spcAft>
                <a:spcPts val="1973"/>
              </a:spcAft>
            </a:pPr>
            <a:r>
              <a:rPr lang="en-US" altLang="en-US" sz="2367" dirty="0">
                <a:solidFill>
                  <a:srgbClr val="000000"/>
                </a:solidFill>
                <a:latin typeface="Tahoma" panose="020B0604030504040204" pitchFamily="34" charset="0"/>
              </a:rPr>
              <a:t>K-map for </a:t>
            </a:r>
            <a:r>
              <a:rPr lang="en-US" altLang="en-US" sz="2367" dirty="0">
                <a:solidFill>
                  <a:srgbClr val="FF0000"/>
                </a:solidFill>
                <a:latin typeface="Tahoma" panose="020B0604030504040204" pitchFamily="34" charset="0"/>
              </a:rPr>
              <a:t>EQ</a:t>
            </a:r>
          </a:p>
        </p:txBody>
      </p:sp>
      <p:sp>
        <p:nvSpPr>
          <p:cNvPr id="5129" name="Rectangle 25"/>
          <p:cNvSpPr>
            <a:spLocks noChangeArrowheads="1"/>
          </p:cNvSpPr>
          <p:nvPr/>
        </p:nvSpPr>
        <p:spPr bwMode="auto">
          <a:xfrm>
            <a:off x="846809" y="2992757"/>
            <a:ext cx="1753644" cy="65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2170"/>
              </a:lnSpc>
              <a:spcAft>
                <a:spcPts val="1973"/>
              </a:spcAft>
            </a:pPr>
            <a:r>
              <a:rPr lang="en-US" altLang="en-US" sz="2367">
                <a:solidFill>
                  <a:srgbClr val="000000"/>
                </a:solidFill>
                <a:latin typeface="Tahoma" panose="020B0604030504040204" pitchFamily="34" charset="0"/>
              </a:rPr>
              <a:t>K-map for LT</a:t>
            </a:r>
          </a:p>
        </p:txBody>
      </p:sp>
      <p:sp>
        <p:nvSpPr>
          <p:cNvPr id="5130" name="Rectangle 26"/>
          <p:cNvSpPr>
            <a:spLocks noChangeArrowheads="1"/>
          </p:cNvSpPr>
          <p:nvPr/>
        </p:nvSpPr>
        <p:spPr bwMode="auto">
          <a:xfrm>
            <a:off x="6408365" y="2992757"/>
            <a:ext cx="1803748" cy="65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2170"/>
              </a:lnSpc>
              <a:spcAft>
                <a:spcPts val="1973"/>
              </a:spcAft>
            </a:pPr>
            <a:r>
              <a:rPr lang="en-US" altLang="en-US" sz="2367">
                <a:solidFill>
                  <a:srgbClr val="000000"/>
                </a:solidFill>
                <a:latin typeface="Tahoma" panose="020B0604030504040204" pitchFamily="34" charset="0"/>
              </a:rPr>
              <a:t>K-map for GT</a:t>
            </a:r>
          </a:p>
        </p:txBody>
      </p:sp>
      <p:sp>
        <p:nvSpPr>
          <p:cNvPr id="5131" name="Rectangle 27"/>
          <p:cNvSpPr>
            <a:spLocks noGrp="1" noChangeArrowheads="1"/>
          </p:cNvSpPr>
          <p:nvPr>
            <p:ph type="title"/>
          </p:nvPr>
        </p:nvSpPr>
        <p:spPr>
          <a:xfrm>
            <a:off x="-3182" y="15350"/>
            <a:ext cx="9147181" cy="55145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sz="3600" dirty="0" smtClean="0"/>
              <a:t>Another solution to this problem</a:t>
            </a:r>
          </a:p>
        </p:txBody>
      </p:sp>
      <p:grpSp>
        <p:nvGrpSpPr>
          <p:cNvPr id="5132" name="Group 28"/>
          <p:cNvGrpSpPr>
            <a:grpSpLocks/>
          </p:cNvGrpSpPr>
          <p:nvPr/>
        </p:nvGrpSpPr>
        <p:grpSpPr bwMode="auto">
          <a:xfrm>
            <a:off x="518264" y="593421"/>
            <a:ext cx="2721279" cy="2332973"/>
            <a:chOff x="4245" y="2703"/>
            <a:chExt cx="1738" cy="1490"/>
          </a:xfrm>
        </p:grpSpPr>
        <p:sp>
          <p:nvSpPr>
            <p:cNvPr id="5190" name="Rectangle 29"/>
            <p:cNvSpPr>
              <a:spLocks noChangeArrowheads="1"/>
            </p:cNvSpPr>
            <p:nvPr/>
          </p:nvSpPr>
          <p:spPr bwMode="auto">
            <a:xfrm>
              <a:off x="4530" y="2905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 dirty="0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 dirty="0">
                  <a:solidFill>
                    <a:srgbClr val="000000"/>
                  </a:solidFill>
                  <a:latin typeface="Tahoma" panose="020B0604030504040204" pitchFamily="34" charset="0"/>
                </a:rPr>
                <a:t>1	0</a:t>
              </a:r>
            </a:p>
          </p:txBody>
        </p:sp>
        <p:sp>
          <p:nvSpPr>
            <p:cNvPr id="5191" name="Rectangle 30"/>
            <p:cNvSpPr>
              <a:spLocks noChangeArrowheads="1"/>
            </p:cNvSpPr>
            <p:nvPr/>
          </p:nvSpPr>
          <p:spPr bwMode="auto">
            <a:xfrm>
              <a:off x="5103" y="2904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</p:txBody>
        </p:sp>
        <p:sp>
          <p:nvSpPr>
            <p:cNvPr id="5192" name="Rectangle 31"/>
            <p:cNvSpPr>
              <a:spLocks noChangeArrowheads="1"/>
            </p:cNvSpPr>
            <p:nvPr/>
          </p:nvSpPr>
          <p:spPr bwMode="auto">
            <a:xfrm>
              <a:off x="4996" y="2847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193" name="Line 32"/>
            <p:cNvSpPr>
              <a:spLocks noChangeShapeType="1"/>
            </p:cNvSpPr>
            <p:nvPr/>
          </p:nvSpPr>
          <p:spPr bwMode="auto">
            <a:xfrm>
              <a:off x="5278" y="2849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94" name="Line 33"/>
            <p:cNvSpPr>
              <a:spLocks noChangeShapeType="1"/>
            </p:cNvSpPr>
            <p:nvPr/>
          </p:nvSpPr>
          <p:spPr bwMode="auto">
            <a:xfrm flipH="1">
              <a:off x="4990" y="3131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95" name="Line 34"/>
            <p:cNvSpPr>
              <a:spLocks noChangeShapeType="1"/>
            </p:cNvSpPr>
            <p:nvPr/>
          </p:nvSpPr>
          <p:spPr bwMode="auto">
            <a:xfrm>
              <a:off x="4996" y="2847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96" name="Line 35"/>
            <p:cNvSpPr>
              <a:spLocks noChangeShapeType="1"/>
            </p:cNvSpPr>
            <p:nvPr/>
          </p:nvSpPr>
          <p:spPr bwMode="auto">
            <a:xfrm flipH="1">
              <a:off x="5574" y="3122"/>
              <a:ext cx="0" cy="5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97" name="Rectangle 36"/>
            <p:cNvSpPr>
              <a:spLocks noChangeArrowheads="1"/>
            </p:cNvSpPr>
            <p:nvPr/>
          </p:nvSpPr>
          <p:spPr bwMode="auto">
            <a:xfrm>
              <a:off x="5615" y="3304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D</a:t>
              </a:r>
            </a:p>
          </p:txBody>
        </p:sp>
        <p:sp>
          <p:nvSpPr>
            <p:cNvPr id="5198" name="Rectangle 37"/>
            <p:cNvSpPr>
              <a:spLocks noChangeArrowheads="1"/>
            </p:cNvSpPr>
            <p:nvPr/>
          </p:nvSpPr>
          <p:spPr bwMode="auto">
            <a:xfrm>
              <a:off x="5252" y="2703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5199" name="Rectangle 38"/>
            <p:cNvSpPr>
              <a:spLocks noChangeArrowheads="1"/>
            </p:cNvSpPr>
            <p:nvPr/>
          </p:nvSpPr>
          <p:spPr bwMode="auto">
            <a:xfrm>
              <a:off x="4420" y="2847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200" name="Line 39"/>
            <p:cNvSpPr>
              <a:spLocks noChangeShapeType="1"/>
            </p:cNvSpPr>
            <p:nvPr/>
          </p:nvSpPr>
          <p:spPr bwMode="auto">
            <a:xfrm>
              <a:off x="4702" y="2849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201" name="Line 40"/>
            <p:cNvSpPr>
              <a:spLocks noChangeShapeType="1"/>
            </p:cNvSpPr>
            <p:nvPr/>
          </p:nvSpPr>
          <p:spPr bwMode="auto">
            <a:xfrm flipH="1">
              <a:off x="4414" y="3131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202" name="Rectangle 41"/>
            <p:cNvSpPr>
              <a:spLocks noChangeArrowheads="1"/>
            </p:cNvSpPr>
            <p:nvPr/>
          </p:nvSpPr>
          <p:spPr bwMode="auto">
            <a:xfrm>
              <a:off x="4525" y="3496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1	1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1	1</a:t>
              </a:r>
            </a:p>
          </p:txBody>
        </p:sp>
        <p:sp>
          <p:nvSpPr>
            <p:cNvPr id="5203" name="Rectangle 42"/>
            <p:cNvSpPr>
              <a:spLocks noChangeArrowheads="1"/>
            </p:cNvSpPr>
            <p:nvPr/>
          </p:nvSpPr>
          <p:spPr bwMode="auto">
            <a:xfrm>
              <a:off x="5098" y="3495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 dirty="0">
                  <a:solidFill>
                    <a:srgbClr val="000000"/>
                  </a:solidFill>
                  <a:latin typeface="Tahoma" panose="020B0604030504040204" pitchFamily="34" charset="0"/>
                </a:rPr>
                <a:t>0	1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 dirty="0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</p:txBody>
        </p:sp>
        <p:sp>
          <p:nvSpPr>
            <p:cNvPr id="5204" name="Rectangle 43"/>
            <p:cNvSpPr>
              <a:spLocks noChangeArrowheads="1"/>
            </p:cNvSpPr>
            <p:nvPr/>
          </p:nvSpPr>
          <p:spPr bwMode="auto">
            <a:xfrm>
              <a:off x="4996" y="3425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205" name="Line 44"/>
            <p:cNvSpPr>
              <a:spLocks noChangeShapeType="1"/>
            </p:cNvSpPr>
            <p:nvPr/>
          </p:nvSpPr>
          <p:spPr bwMode="auto">
            <a:xfrm>
              <a:off x="5278" y="3427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206" name="Line 45"/>
            <p:cNvSpPr>
              <a:spLocks noChangeShapeType="1"/>
            </p:cNvSpPr>
            <p:nvPr/>
          </p:nvSpPr>
          <p:spPr bwMode="auto">
            <a:xfrm flipH="1">
              <a:off x="4990" y="3709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207" name="Line 46"/>
            <p:cNvSpPr>
              <a:spLocks noChangeShapeType="1"/>
            </p:cNvSpPr>
            <p:nvPr/>
          </p:nvSpPr>
          <p:spPr bwMode="auto">
            <a:xfrm>
              <a:off x="4702" y="4001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208" name="Line 47"/>
            <p:cNvSpPr>
              <a:spLocks noChangeShapeType="1"/>
            </p:cNvSpPr>
            <p:nvPr/>
          </p:nvSpPr>
          <p:spPr bwMode="auto">
            <a:xfrm flipH="1">
              <a:off x="4420" y="3418"/>
              <a:ext cx="0" cy="5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209" name="Rectangle 48"/>
            <p:cNvSpPr>
              <a:spLocks noChangeArrowheads="1"/>
            </p:cNvSpPr>
            <p:nvPr/>
          </p:nvSpPr>
          <p:spPr bwMode="auto">
            <a:xfrm>
              <a:off x="4958" y="3985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B</a:t>
              </a:r>
            </a:p>
          </p:txBody>
        </p:sp>
        <p:sp>
          <p:nvSpPr>
            <p:cNvPr id="5210" name="Rectangle 49"/>
            <p:cNvSpPr>
              <a:spLocks noChangeArrowheads="1"/>
            </p:cNvSpPr>
            <p:nvPr/>
          </p:nvSpPr>
          <p:spPr bwMode="auto">
            <a:xfrm>
              <a:off x="4420" y="3425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211" name="Line 50"/>
            <p:cNvSpPr>
              <a:spLocks noChangeShapeType="1"/>
            </p:cNvSpPr>
            <p:nvPr/>
          </p:nvSpPr>
          <p:spPr bwMode="auto">
            <a:xfrm>
              <a:off x="4702" y="3427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212" name="Line 51"/>
            <p:cNvSpPr>
              <a:spLocks noChangeShapeType="1"/>
            </p:cNvSpPr>
            <p:nvPr/>
          </p:nvSpPr>
          <p:spPr bwMode="auto">
            <a:xfrm flipH="1">
              <a:off x="4414" y="3709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213" name="Text Box 52"/>
            <p:cNvSpPr txBox="1">
              <a:spLocks noChangeArrowheads="1"/>
            </p:cNvSpPr>
            <p:nvPr/>
          </p:nvSpPr>
          <p:spPr bwMode="auto">
            <a:xfrm>
              <a:off x="4245" y="3609"/>
              <a:ext cx="19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78">
                  <a:latin typeface="Tahoma" panose="020B0604030504040204" pitchFamily="34" charset="0"/>
                </a:rPr>
                <a:t>C</a:t>
              </a:r>
            </a:p>
          </p:txBody>
        </p:sp>
      </p:grpSp>
      <p:grpSp>
        <p:nvGrpSpPr>
          <p:cNvPr id="5133" name="Group 53"/>
          <p:cNvGrpSpPr>
            <a:grpSpLocks/>
          </p:cNvGrpSpPr>
          <p:nvPr/>
        </p:nvGrpSpPr>
        <p:grpSpPr bwMode="auto">
          <a:xfrm>
            <a:off x="3299042" y="593421"/>
            <a:ext cx="2721279" cy="2332973"/>
            <a:chOff x="4245" y="2703"/>
            <a:chExt cx="1738" cy="1490"/>
          </a:xfrm>
        </p:grpSpPr>
        <p:sp>
          <p:nvSpPr>
            <p:cNvPr id="5166" name="Rectangle 54"/>
            <p:cNvSpPr>
              <a:spLocks noChangeArrowheads="1"/>
            </p:cNvSpPr>
            <p:nvPr/>
          </p:nvSpPr>
          <p:spPr bwMode="auto">
            <a:xfrm>
              <a:off x="4530" y="2905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 dirty="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0</a:t>
              </a:r>
              <a:r>
                <a:rPr lang="en-US" altLang="en-US" sz="1381" dirty="0">
                  <a:solidFill>
                    <a:srgbClr val="000000"/>
                  </a:solidFill>
                  <a:latin typeface="Tahoma" panose="020B0604030504040204" pitchFamily="34" charset="0"/>
                </a:rPr>
                <a:t>	1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 dirty="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1</a:t>
              </a:r>
              <a:r>
                <a:rPr lang="en-US" altLang="en-US" sz="1381" dirty="0">
                  <a:solidFill>
                    <a:srgbClr val="000000"/>
                  </a:solidFill>
                  <a:latin typeface="Tahoma" panose="020B0604030504040204" pitchFamily="34" charset="0"/>
                </a:rPr>
                <a:t>	</a:t>
              </a:r>
              <a:r>
                <a:rPr lang="en-US" altLang="en-US" sz="1381" dirty="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0</a:t>
              </a:r>
              <a:endParaRPr lang="en-US" altLang="en-US" sz="1381" dirty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67" name="Rectangle 55"/>
            <p:cNvSpPr>
              <a:spLocks noChangeArrowheads="1"/>
            </p:cNvSpPr>
            <p:nvPr/>
          </p:nvSpPr>
          <p:spPr bwMode="auto">
            <a:xfrm>
              <a:off x="5103" y="2904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 dirty="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1</a:t>
              </a:r>
              <a:r>
                <a:rPr lang="en-US" altLang="en-US" sz="1381" dirty="0">
                  <a:solidFill>
                    <a:srgbClr val="000000"/>
                  </a:solidFill>
                  <a:latin typeface="Tahoma" panose="020B0604030504040204" pitchFamily="34" charset="0"/>
                </a:rPr>
                <a:t>	</a:t>
              </a:r>
              <a:r>
                <a:rPr lang="en-US" altLang="en-US" sz="1381" dirty="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1</a:t>
              </a:r>
              <a:endParaRPr lang="en-US" altLang="en-US" sz="1381" dirty="0">
                <a:solidFill>
                  <a:srgbClr val="000000"/>
                </a:solidFill>
                <a:latin typeface="Tahoma" panose="020B0604030504040204" pitchFamily="34" charset="0"/>
              </a:endParaRP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 dirty="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1</a:t>
              </a:r>
              <a:r>
                <a:rPr lang="en-US" altLang="en-US" sz="1381" dirty="0">
                  <a:solidFill>
                    <a:srgbClr val="000000"/>
                  </a:solidFill>
                  <a:latin typeface="Tahoma" panose="020B0604030504040204" pitchFamily="34" charset="0"/>
                </a:rPr>
                <a:t>	</a:t>
              </a:r>
              <a:r>
                <a:rPr lang="en-US" altLang="en-US" sz="1381" dirty="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1</a:t>
              </a:r>
              <a:endParaRPr lang="en-US" altLang="en-US" sz="1381" dirty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68" name="Rectangle 56"/>
            <p:cNvSpPr>
              <a:spLocks noChangeArrowheads="1"/>
            </p:cNvSpPr>
            <p:nvPr/>
          </p:nvSpPr>
          <p:spPr bwMode="auto">
            <a:xfrm>
              <a:off x="4996" y="2847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169" name="Line 57"/>
            <p:cNvSpPr>
              <a:spLocks noChangeShapeType="1"/>
            </p:cNvSpPr>
            <p:nvPr/>
          </p:nvSpPr>
          <p:spPr bwMode="auto">
            <a:xfrm>
              <a:off x="5278" y="2849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70" name="Line 58"/>
            <p:cNvSpPr>
              <a:spLocks noChangeShapeType="1"/>
            </p:cNvSpPr>
            <p:nvPr/>
          </p:nvSpPr>
          <p:spPr bwMode="auto">
            <a:xfrm flipH="1">
              <a:off x="4990" y="3131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71" name="Line 59"/>
            <p:cNvSpPr>
              <a:spLocks noChangeShapeType="1"/>
            </p:cNvSpPr>
            <p:nvPr/>
          </p:nvSpPr>
          <p:spPr bwMode="auto">
            <a:xfrm>
              <a:off x="4996" y="2847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72" name="Line 60"/>
            <p:cNvSpPr>
              <a:spLocks noChangeShapeType="1"/>
            </p:cNvSpPr>
            <p:nvPr/>
          </p:nvSpPr>
          <p:spPr bwMode="auto">
            <a:xfrm flipH="1">
              <a:off x="5574" y="3122"/>
              <a:ext cx="0" cy="5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73" name="Rectangle 61"/>
            <p:cNvSpPr>
              <a:spLocks noChangeArrowheads="1"/>
            </p:cNvSpPr>
            <p:nvPr/>
          </p:nvSpPr>
          <p:spPr bwMode="auto">
            <a:xfrm>
              <a:off x="5615" y="3304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D</a:t>
              </a:r>
            </a:p>
          </p:txBody>
        </p:sp>
        <p:sp>
          <p:nvSpPr>
            <p:cNvPr id="5174" name="Rectangle 62"/>
            <p:cNvSpPr>
              <a:spLocks noChangeArrowheads="1"/>
            </p:cNvSpPr>
            <p:nvPr/>
          </p:nvSpPr>
          <p:spPr bwMode="auto">
            <a:xfrm>
              <a:off x="5252" y="2703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5175" name="Rectangle 63"/>
            <p:cNvSpPr>
              <a:spLocks noChangeArrowheads="1"/>
            </p:cNvSpPr>
            <p:nvPr/>
          </p:nvSpPr>
          <p:spPr bwMode="auto">
            <a:xfrm>
              <a:off x="4420" y="2847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176" name="Line 64"/>
            <p:cNvSpPr>
              <a:spLocks noChangeShapeType="1"/>
            </p:cNvSpPr>
            <p:nvPr/>
          </p:nvSpPr>
          <p:spPr bwMode="auto">
            <a:xfrm>
              <a:off x="4702" y="2849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77" name="Line 65"/>
            <p:cNvSpPr>
              <a:spLocks noChangeShapeType="1"/>
            </p:cNvSpPr>
            <p:nvPr/>
          </p:nvSpPr>
          <p:spPr bwMode="auto">
            <a:xfrm flipH="1">
              <a:off x="4414" y="3131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78" name="Rectangle 66"/>
            <p:cNvSpPr>
              <a:spLocks noChangeArrowheads="1"/>
            </p:cNvSpPr>
            <p:nvPr/>
          </p:nvSpPr>
          <p:spPr bwMode="auto">
            <a:xfrm>
              <a:off x="4518" y="3496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 dirty="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1</a:t>
              </a:r>
              <a:r>
                <a:rPr lang="en-US" altLang="en-US" sz="1381" dirty="0">
                  <a:solidFill>
                    <a:srgbClr val="000000"/>
                  </a:solidFill>
                  <a:latin typeface="Tahoma" panose="020B0604030504040204" pitchFamily="34" charset="0"/>
                </a:rPr>
                <a:t>	</a:t>
              </a:r>
              <a:r>
                <a:rPr lang="en-US" altLang="en-US" sz="1381" dirty="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1</a:t>
              </a:r>
              <a:endParaRPr lang="en-US" altLang="en-US" sz="1381" dirty="0">
                <a:solidFill>
                  <a:srgbClr val="000000"/>
                </a:solidFill>
                <a:latin typeface="Tahoma" panose="020B0604030504040204" pitchFamily="34" charset="0"/>
              </a:endParaRP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 dirty="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1</a:t>
              </a:r>
              <a:r>
                <a:rPr lang="en-US" altLang="en-US" sz="1381" dirty="0">
                  <a:solidFill>
                    <a:srgbClr val="000000"/>
                  </a:solidFill>
                  <a:latin typeface="Tahoma" panose="020B0604030504040204" pitchFamily="34" charset="0"/>
                </a:rPr>
                <a:t>	</a:t>
              </a:r>
              <a:r>
                <a:rPr lang="en-US" altLang="en-US" sz="1381" dirty="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1</a:t>
              </a:r>
              <a:endParaRPr lang="en-US" altLang="en-US" sz="1381" dirty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79" name="Rectangle 67"/>
            <p:cNvSpPr>
              <a:spLocks noChangeArrowheads="1"/>
            </p:cNvSpPr>
            <p:nvPr/>
          </p:nvSpPr>
          <p:spPr bwMode="auto">
            <a:xfrm>
              <a:off x="5098" y="3495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 dirty="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0</a:t>
              </a:r>
              <a:r>
                <a:rPr lang="en-US" altLang="en-US" sz="1381" dirty="0">
                  <a:solidFill>
                    <a:srgbClr val="000000"/>
                  </a:solidFill>
                  <a:latin typeface="Tahoma" panose="020B0604030504040204" pitchFamily="34" charset="0"/>
                </a:rPr>
                <a:t>	</a:t>
              </a:r>
              <a:r>
                <a:rPr lang="en-US" altLang="en-US" sz="1381" dirty="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1</a:t>
              </a:r>
              <a:endParaRPr lang="en-US" altLang="en-US" sz="1381" dirty="0">
                <a:solidFill>
                  <a:srgbClr val="000000"/>
                </a:solidFill>
                <a:latin typeface="Tahoma" panose="020B0604030504040204" pitchFamily="34" charset="0"/>
              </a:endParaRP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 dirty="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1</a:t>
              </a:r>
              <a:r>
                <a:rPr lang="en-US" altLang="en-US" sz="1381" dirty="0">
                  <a:solidFill>
                    <a:srgbClr val="000000"/>
                  </a:solidFill>
                  <a:latin typeface="Tahoma" panose="020B0604030504040204" pitchFamily="34" charset="0"/>
                </a:rPr>
                <a:t>	</a:t>
              </a:r>
              <a:r>
                <a:rPr lang="en-US" altLang="en-US" sz="1381" dirty="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0</a:t>
              </a:r>
              <a:endParaRPr lang="en-US" altLang="en-US" sz="1381" dirty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80" name="Rectangle 68"/>
            <p:cNvSpPr>
              <a:spLocks noChangeArrowheads="1"/>
            </p:cNvSpPr>
            <p:nvPr/>
          </p:nvSpPr>
          <p:spPr bwMode="auto">
            <a:xfrm>
              <a:off x="4996" y="3425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181" name="Line 69"/>
            <p:cNvSpPr>
              <a:spLocks noChangeShapeType="1"/>
            </p:cNvSpPr>
            <p:nvPr/>
          </p:nvSpPr>
          <p:spPr bwMode="auto">
            <a:xfrm>
              <a:off x="5278" y="3427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82" name="Line 70"/>
            <p:cNvSpPr>
              <a:spLocks noChangeShapeType="1"/>
            </p:cNvSpPr>
            <p:nvPr/>
          </p:nvSpPr>
          <p:spPr bwMode="auto">
            <a:xfrm flipH="1">
              <a:off x="4990" y="3709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83" name="Line 71"/>
            <p:cNvSpPr>
              <a:spLocks noChangeShapeType="1"/>
            </p:cNvSpPr>
            <p:nvPr/>
          </p:nvSpPr>
          <p:spPr bwMode="auto">
            <a:xfrm>
              <a:off x="4702" y="4001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84" name="Line 72"/>
            <p:cNvSpPr>
              <a:spLocks noChangeShapeType="1"/>
            </p:cNvSpPr>
            <p:nvPr/>
          </p:nvSpPr>
          <p:spPr bwMode="auto">
            <a:xfrm flipH="1">
              <a:off x="4420" y="3418"/>
              <a:ext cx="0" cy="5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85" name="Rectangle 73"/>
            <p:cNvSpPr>
              <a:spLocks noChangeArrowheads="1"/>
            </p:cNvSpPr>
            <p:nvPr/>
          </p:nvSpPr>
          <p:spPr bwMode="auto">
            <a:xfrm>
              <a:off x="4958" y="3985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B</a:t>
              </a:r>
            </a:p>
          </p:txBody>
        </p:sp>
        <p:sp>
          <p:nvSpPr>
            <p:cNvPr id="5186" name="Rectangle 74"/>
            <p:cNvSpPr>
              <a:spLocks noChangeArrowheads="1"/>
            </p:cNvSpPr>
            <p:nvPr/>
          </p:nvSpPr>
          <p:spPr bwMode="auto">
            <a:xfrm>
              <a:off x="4420" y="3425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187" name="Line 75"/>
            <p:cNvSpPr>
              <a:spLocks noChangeShapeType="1"/>
            </p:cNvSpPr>
            <p:nvPr/>
          </p:nvSpPr>
          <p:spPr bwMode="auto">
            <a:xfrm>
              <a:off x="4702" y="3427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88" name="Line 76"/>
            <p:cNvSpPr>
              <a:spLocks noChangeShapeType="1"/>
            </p:cNvSpPr>
            <p:nvPr/>
          </p:nvSpPr>
          <p:spPr bwMode="auto">
            <a:xfrm flipH="1">
              <a:off x="4414" y="3709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89" name="Text Box 77"/>
            <p:cNvSpPr txBox="1">
              <a:spLocks noChangeArrowheads="1"/>
            </p:cNvSpPr>
            <p:nvPr/>
          </p:nvSpPr>
          <p:spPr bwMode="auto">
            <a:xfrm>
              <a:off x="4245" y="3609"/>
              <a:ext cx="19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78">
                  <a:latin typeface="Tahoma" panose="020B0604030504040204" pitchFamily="34" charset="0"/>
                </a:rPr>
                <a:t>C</a:t>
              </a:r>
            </a:p>
          </p:txBody>
        </p:sp>
      </p:grpSp>
      <p:sp>
        <p:nvSpPr>
          <p:cNvPr id="5134" name="Rectangle 78"/>
          <p:cNvSpPr>
            <a:spLocks noChangeArrowheads="1"/>
          </p:cNvSpPr>
          <p:nvPr/>
        </p:nvSpPr>
        <p:spPr bwMode="auto">
          <a:xfrm>
            <a:off x="6526060" y="909703"/>
            <a:ext cx="814192" cy="80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775"/>
              </a:lnSpc>
            </a:pPr>
            <a:r>
              <a:rPr lang="en-US" altLang="en-US" sz="1381" dirty="0">
                <a:solidFill>
                  <a:srgbClr val="000000"/>
                </a:solidFill>
                <a:latin typeface="Tahoma" panose="020B0604030504040204" pitchFamily="34" charset="0"/>
              </a:rPr>
              <a:t>0	1</a:t>
            </a:r>
          </a:p>
          <a:p>
            <a:pPr>
              <a:lnSpc>
                <a:spcPts val="1775"/>
              </a:lnSpc>
              <a:spcBef>
                <a:spcPts val="1775"/>
              </a:spcBef>
            </a:pPr>
            <a:r>
              <a:rPr lang="en-US" altLang="en-US" sz="1381" dirty="0">
                <a:solidFill>
                  <a:srgbClr val="000000"/>
                </a:solidFill>
                <a:latin typeface="Tahoma" panose="020B0604030504040204" pitchFamily="34" charset="0"/>
              </a:rPr>
              <a:t>0	0</a:t>
            </a:r>
          </a:p>
        </p:txBody>
      </p:sp>
      <p:sp>
        <p:nvSpPr>
          <p:cNvPr id="5135" name="Rectangle 79"/>
          <p:cNvSpPr>
            <a:spLocks noChangeArrowheads="1"/>
          </p:cNvSpPr>
          <p:nvPr/>
        </p:nvSpPr>
        <p:spPr bwMode="auto">
          <a:xfrm>
            <a:off x="7423236" y="908138"/>
            <a:ext cx="814192" cy="80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775"/>
              </a:lnSpc>
            </a:pPr>
            <a:r>
              <a:rPr lang="en-US" altLang="en-US" sz="1381">
                <a:solidFill>
                  <a:srgbClr val="000000"/>
                </a:solidFill>
                <a:latin typeface="Tahoma" panose="020B0604030504040204" pitchFamily="34" charset="0"/>
              </a:rPr>
              <a:t>1	1</a:t>
            </a:r>
          </a:p>
          <a:p>
            <a:pPr>
              <a:lnSpc>
                <a:spcPts val="1775"/>
              </a:lnSpc>
              <a:spcBef>
                <a:spcPts val="1775"/>
              </a:spcBef>
            </a:pPr>
            <a:r>
              <a:rPr lang="en-US" altLang="en-US" sz="1381">
                <a:solidFill>
                  <a:srgbClr val="000000"/>
                </a:solidFill>
                <a:latin typeface="Tahoma" panose="020B0604030504040204" pitchFamily="34" charset="0"/>
              </a:rPr>
              <a:t>1	1</a:t>
            </a:r>
          </a:p>
        </p:txBody>
      </p:sp>
      <p:sp>
        <p:nvSpPr>
          <p:cNvPr id="5136" name="Rectangle 80"/>
          <p:cNvSpPr>
            <a:spLocks noChangeArrowheads="1"/>
          </p:cNvSpPr>
          <p:nvPr/>
        </p:nvSpPr>
        <p:spPr bwMode="auto">
          <a:xfrm>
            <a:off x="7255701" y="818889"/>
            <a:ext cx="901874" cy="90187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367"/>
          </a:p>
        </p:txBody>
      </p:sp>
      <p:sp>
        <p:nvSpPr>
          <p:cNvPr id="5137" name="Line 81"/>
          <p:cNvSpPr>
            <a:spLocks noChangeShapeType="1"/>
          </p:cNvSpPr>
          <p:nvPr/>
        </p:nvSpPr>
        <p:spPr bwMode="auto">
          <a:xfrm>
            <a:off x="7697243" y="822021"/>
            <a:ext cx="0" cy="90187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5138" name="Line 82"/>
          <p:cNvSpPr>
            <a:spLocks noChangeShapeType="1"/>
          </p:cNvSpPr>
          <p:nvPr/>
        </p:nvSpPr>
        <p:spPr bwMode="auto">
          <a:xfrm flipH="1">
            <a:off x="7274227" y="1292348"/>
            <a:ext cx="90187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5139" name="Line 83"/>
          <p:cNvSpPr>
            <a:spLocks noChangeShapeType="1"/>
          </p:cNvSpPr>
          <p:nvPr/>
        </p:nvSpPr>
        <p:spPr bwMode="auto">
          <a:xfrm>
            <a:off x="7255701" y="818889"/>
            <a:ext cx="90187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5140" name="Line 84"/>
          <p:cNvSpPr>
            <a:spLocks noChangeShapeType="1"/>
          </p:cNvSpPr>
          <p:nvPr/>
        </p:nvSpPr>
        <p:spPr bwMode="auto">
          <a:xfrm flipH="1">
            <a:off x="8188627" y="1278257"/>
            <a:ext cx="0" cy="89561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5141" name="Rectangle 85"/>
          <p:cNvSpPr>
            <a:spLocks noChangeArrowheads="1"/>
          </p:cNvSpPr>
          <p:nvPr/>
        </p:nvSpPr>
        <p:spPr bwMode="auto">
          <a:xfrm>
            <a:off x="8252823" y="1563224"/>
            <a:ext cx="576197" cy="32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578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D</a:t>
            </a:r>
          </a:p>
        </p:txBody>
      </p:sp>
      <p:sp>
        <p:nvSpPr>
          <p:cNvPr id="5142" name="Rectangle 86"/>
          <p:cNvSpPr>
            <a:spLocks noChangeArrowheads="1"/>
          </p:cNvSpPr>
          <p:nvPr/>
        </p:nvSpPr>
        <p:spPr bwMode="auto">
          <a:xfrm>
            <a:off x="7656534" y="593421"/>
            <a:ext cx="576197" cy="32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578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5143" name="Rectangle 87"/>
          <p:cNvSpPr>
            <a:spLocks noChangeArrowheads="1"/>
          </p:cNvSpPr>
          <p:nvPr/>
        </p:nvSpPr>
        <p:spPr bwMode="auto">
          <a:xfrm>
            <a:off x="6353827" y="818889"/>
            <a:ext cx="901874" cy="90187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367"/>
          </a:p>
        </p:txBody>
      </p:sp>
      <p:sp>
        <p:nvSpPr>
          <p:cNvPr id="5144" name="Line 88"/>
          <p:cNvSpPr>
            <a:spLocks noChangeShapeType="1"/>
          </p:cNvSpPr>
          <p:nvPr/>
        </p:nvSpPr>
        <p:spPr bwMode="auto">
          <a:xfrm>
            <a:off x="6795369" y="822021"/>
            <a:ext cx="0" cy="901874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5145" name="Line 89"/>
          <p:cNvSpPr>
            <a:spLocks noChangeShapeType="1"/>
          </p:cNvSpPr>
          <p:nvPr/>
        </p:nvSpPr>
        <p:spPr bwMode="auto">
          <a:xfrm flipH="1">
            <a:off x="6372353" y="1292348"/>
            <a:ext cx="90187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5146" name="Rectangle 90"/>
          <p:cNvSpPr>
            <a:spLocks noChangeArrowheads="1"/>
          </p:cNvSpPr>
          <p:nvPr/>
        </p:nvSpPr>
        <p:spPr bwMode="auto">
          <a:xfrm>
            <a:off x="6546151" y="1863849"/>
            <a:ext cx="814192" cy="80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775"/>
              </a:lnSpc>
            </a:pPr>
            <a:r>
              <a:rPr lang="en-US" altLang="en-US" sz="1381">
                <a:solidFill>
                  <a:srgbClr val="000000"/>
                </a:solidFill>
                <a:latin typeface="Tahoma" panose="020B0604030504040204" pitchFamily="34" charset="0"/>
              </a:rPr>
              <a:t>0	0</a:t>
            </a:r>
          </a:p>
          <a:p>
            <a:pPr>
              <a:lnSpc>
                <a:spcPts val="1775"/>
              </a:lnSpc>
              <a:spcBef>
                <a:spcPts val="1775"/>
              </a:spcBef>
            </a:pPr>
            <a:r>
              <a:rPr lang="en-US" altLang="en-US" sz="1381">
                <a:solidFill>
                  <a:srgbClr val="000000"/>
                </a:solidFill>
                <a:latin typeface="Tahoma" panose="020B0604030504040204" pitchFamily="34" charset="0"/>
              </a:rPr>
              <a:t>0	0</a:t>
            </a:r>
          </a:p>
        </p:txBody>
      </p:sp>
      <p:sp>
        <p:nvSpPr>
          <p:cNvPr id="5147" name="Rectangle 91"/>
          <p:cNvSpPr>
            <a:spLocks noChangeArrowheads="1"/>
          </p:cNvSpPr>
          <p:nvPr/>
        </p:nvSpPr>
        <p:spPr bwMode="auto">
          <a:xfrm>
            <a:off x="7443329" y="1862282"/>
            <a:ext cx="814192" cy="80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775"/>
              </a:lnSpc>
            </a:pPr>
            <a:r>
              <a:rPr lang="en-US" altLang="en-US" sz="1381" dirty="0">
                <a:solidFill>
                  <a:srgbClr val="000000"/>
                </a:solidFill>
                <a:latin typeface="Tahoma" panose="020B0604030504040204" pitchFamily="34" charset="0"/>
              </a:rPr>
              <a:t>0	0</a:t>
            </a:r>
          </a:p>
          <a:p>
            <a:pPr>
              <a:lnSpc>
                <a:spcPts val="1775"/>
              </a:lnSpc>
              <a:spcBef>
                <a:spcPts val="1775"/>
              </a:spcBef>
            </a:pPr>
            <a:r>
              <a:rPr lang="en-US" altLang="en-US" sz="1381" dirty="0">
                <a:solidFill>
                  <a:srgbClr val="000000"/>
                </a:solidFill>
                <a:latin typeface="Tahoma" panose="020B0604030504040204" pitchFamily="34" charset="0"/>
              </a:rPr>
              <a:t>1	0</a:t>
            </a:r>
          </a:p>
        </p:txBody>
      </p:sp>
      <p:sp>
        <p:nvSpPr>
          <p:cNvPr id="5148" name="Rectangle 92"/>
          <p:cNvSpPr>
            <a:spLocks noChangeArrowheads="1"/>
          </p:cNvSpPr>
          <p:nvPr/>
        </p:nvSpPr>
        <p:spPr bwMode="auto">
          <a:xfrm>
            <a:off x="7283622" y="1752680"/>
            <a:ext cx="901874" cy="90187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367"/>
          </a:p>
        </p:txBody>
      </p:sp>
      <p:sp>
        <p:nvSpPr>
          <p:cNvPr id="5149" name="Line 93"/>
          <p:cNvSpPr>
            <a:spLocks noChangeShapeType="1"/>
          </p:cNvSpPr>
          <p:nvPr/>
        </p:nvSpPr>
        <p:spPr bwMode="auto">
          <a:xfrm>
            <a:off x="7725164" y="1755811"/>
            <a:ext cx="0" cy="90187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5150" name="Line 94"/>
          <p:cNvSpPr>
            <a:spLocks noChangeShapeType="1"/>
          </p:cNvSpPr>
          <p:nvPr/>
        </p:nvSpPr>
        <p:spPr bwMode="auto">
          <a:xfrm flipH="1">
            <a:off x="7274227" y="2197354"/>
            <a:ext cx="90187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5151" name="Line 95"/>
          <p:cNvSpPr>
            <a:spLocks noChangeShapeType="1"/>
          </p:cNvSpPr>
          <p:nvPr/>
        </p:nvSpPr>
        <p:spPr bwMode="auto">
          <a:xfrm>
            <a:off x="6823290" y="2654554"/>
            <a:ext cx="90187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5152" name="Line 96"/>
          <p:cNvSpPr>
            <a:spLocks noChangeShapeType="1"/>
          </p:cNvSpPr>
          <p:nvPr/>
        </p:nvSpPr>
        <p:spPr bwMode="auto">
          <a:xfrm flipH="1">
            <a:off x="6381748" y="1741720"/>
            <a:ext cx="0" cy="9128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5153" name="Rectangle 97"/>
          <p:cNvSpPr>
            <a:spLocks noChangeArrowheads="1"/>
          </p:cNvSpPr>
          <p:nvPr/>
        </p:nvSpPr>
        <p:spPr bwMode="auto">
          <a:xfrm>
            <a:off x="7224123" y="2629502"/>
            <a:ext cx="576197" cy="32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578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5154" name="Rectangle 98"/>
          <p:cNvSpPr>
            <a:spLocks noChangeArrowheads="1"/>
          </p:cNvSpPr>
          <p:nvPr/>
        </p:nvSpPr>
        <p:spPr bwMode="auto">
          <a:xfrm>
            <a:off x="6381748" y="1752680"/>
            <a:ext cx="901874" cy="90187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367"/>
          </a:p>
        </p:txBody>
      </p:sp>
      <p:sp>
        <p:nvSpPr>
          <p:cNvPr id="5155" name="Line 99"/>
          <p:cNvSpPr>
            <a:spLocks noChangeShapeType="1"/>
          </p:cNvSpPr>
          <p:nvPr/>
        </p:nvSpPr>
        <p:spPr bwMode="auto">
          <a:xfrm>
            <a:off x="6823290" y="1755811"/>
            <a:ext cx="0" cy="90187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5156" name="Line 100"/>
          <p:cNvSpPr>
            <a:spLocks noChangeShapeType="1"/>
          </p:cNvSpPr>
          <p:nvPr/>
        </p:nvSpPr>
        <p:spPr bwMode="auto">
          <a:xfrm flipH="1">
            <a:off x="6372353" y="2197354"/>
            <a:ext cx="90187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5157" name="Text Box 101"/>
          <p:cNvSpPr txBox="1">
            <a:spLocks noChangeArrowheads="1"/>
          </p:cNvSpPr>
          <p:nvPr/>
        </p:nvSpPr>
        <p:spPr bwMode="auto">
          <a:xfrm>
            <a:off x="6107741" y="2040778"/>
            <a:ext cx="306494" cy="33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78">
                <a:latin typeface="Tahoma" panose="020B0604030504040204" pitchFamily="34" charset="0"/>
              </a:rPr>
              <a:t>C</a:t>
            </a:r>
          </a:p>
        </p:txBody>
      </p:sp>
      <p:sp>
        <p:nvSpPr>
          <p:cNvPr id="236646" name="Rectangle 102"/>
          <p:cNvSpPr>
            <a:spLocks noChangeArrowheads="1"/>
          </p:cNvSpPr>
          <p:nvPr/>
        </p:nvSpPr>
        <p:spPr bwMode="auto">
          <a:xfrm>
            <a:off x="880972" y="5328332"/>
            <a:ext cx="2605414" cy="4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959"/>
              </a:lnSpc>
            </a:pPr>
            <a:r>
              <a:rPr lang="en-US" altLang="en-US" sz="2367" dirty="0">
                <a:solidFill>
                  <a:srgbClr val="000000"/>
                </a:solidFill>
                <a:latin typeface="Tahoma" panose="020B0604030504040204" pitchFamily="34" charset="0"/>
              </a:rPr>
              <a:t>= (A </a:t>
            </a:r>
            <a:r>
              <a:rPr lang="en-US" altLang="en-US" sz="2367" dirty="0" err="1">
                <a:solidFill>
                  <a:srgbClr val="000000"/>
                </a:solidFill>
                <a:latin typeface="Tahoma" panose="020B0604030504040204" pitchFamily="34" charset="0"/>
              </a:rPr>
              <a:t>xnor</a:t>
            </a:r>
            <a:r>
              <a:rPr lang="en-US" altLang="en-US" sz="2367" dirty="0">
                <a:solidFill>
                  <a:srgbClr val="000000"/>
                </a:solidFill>
                <a:latin typeface="Tahoma" panose="020B0604030504040204" pitchFamily="34" charset="0"/>
              </a:rPr>
              <a:t> C) • (B </a:t>
            </a:r>
            <a:r>
              <a:rPr lang="en-US" altLang="en-US" sz="2367" dirty="0" err="1">
                <a:solidFill>
                  <a:srgbClr val="000000"/>
                </a:solidFill>
                <a:latin typeface="Tahoma" panose="020B0604030504040204" pitchFamily="34" charset="0"/>
              </a:rPr>
              <a:t>xnor</a:t>
            </a:r>
            <a:r>
              <a:rPr lang="en-US" altLang="en-US" sz="2367" dirty="0">
                <a:solidFill>
                  <a:srgbClr val="000000"/>
                </a:solidFill>
                <a:latin typeface="Tahoma" panose="020B0604030504040204" pitchFamily="34" charset="0"/>
              </a:rPr>
              <a:t> D)</a:t>
            </a:r>
          </a:p>
        </p:txBody>
      </p:sp>
      <p:sp>
        <p:nvSpPr>
          <p:cNvPr id="236647" name="Rectangle 103"/>
          <p:cNvSpPr>
            <a:spLocks noChangeArrowheads="1"/>
          </p:cNvSpPr>
          <p:nvPr/>
        </p:nvSpPr>
        <p:spPr bwMode="auto">
          <a:xfrm>
            <a:off x="1728592" y="6015625"/>
            <a:ext cx="5812077" cy="52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2959"/>
              </a:lnSpc>
            </a:pPr>
            <a:r>
              <a:rPr lang="en-US" altLang="en-US" sz="2367">
                <a:solidFill>
                  <a:srgbClr val="000000"/>
                </a:solidFill>
                <a:latin typeface="Tahoma" panose="020B0604030504040204" pitchFamily="34" charset="0"/>
              </a:rPr>
              <a:t>LT and GT are similar (flip A/C and B/D)</a:t>
            </a:r>
          </a:p>
        </p:txBody>
      </p:sp>
      <p:grpSp>
        <p:nvGrpSpPr>
          <p:cNvPr id="236648" name="Group 104"/>
          <p:cNvGrpSpPr>
            <a:grpSpLocks/>
          </p:cNvGrpSpPr>
          <p:nvPr/>
        </p:nvGrpSpPr>
        <p:grpSpPr bwMode="auto">
          <a:xfrm>
            <a:off x="1354375" y="916494"/>
            <a:ext cx="4860099" cy="3607496"/>
            <a:chOff x="928" y="1296"/>
            <a:chExt cx="3104" cy="2304"/>
          </a:xfrm>
        </p:grpSpPr>
        <p:sp>
          <p:nvSpPr>
            <p:cNvPr id="5161" name="Rectangle 105"/>
            <p:cNvSpPr>
              <a:spLocks noChangeArrowheads="1"/>
            </p:cNvSpPr>
            <p:nvPr/>
          </p:nvSpPr>
          <p:spPr bwMode="auto">
            <a:xfrm>
              <a:off x="928" y="3312"/>
              <a:ext cx="3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2959"/>
                </a:lnSpc>
              </a:pPr>
              <a:r>
                <a:rPr lang="en-US" altLang="en-US" sz="2367" dirty="0">
                  <a:solidFill>
                    <a:srgbClr val="000000"/>
                  </a:solidFill>
                  <a:latin typeface="Tahoma" panose="020B0604030504040204" pitchFamily="34" charset="0"/>
                </a:rPr>
                <a:t>A' B' C' D'  +  A' B C' D  +  A B C D  +  A B' C D’</a:t>
              </a:r>
            </a:p>
          </p:txBody>
        </p:sp>
        <p:sp>
          <p:nvSpPr>
            <p:cNvPr id="5162" name="AutoShape 106"/>
            <p:cNvSpPr>
              <a:spLocks noChangeArrowheads="1"/>
            </p:cNvSpPr>
            <p:nvPr/>
          </p:nvSpPr>
          <p:spPr bwMode="auto">
            <a:xfrm>
              <a:off x="2400" y="1296"/>
              <a:ext cx="192" cy="192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163" name="AutoShape 107"/>
            <p:cNvSpPr>
              <a:spLocks noChangeArrowheads="1"/>
            </p:cNvSpPr>
            <p:nvPr/>
          </p:nvSpPr>
          <p:spPr bwMode="auto">
            <a:xfrm>
              <a:off x="2688" y="1584"/>
              <a:ext cx="192" cy="192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164" name="AutoShape 108"/>
            <p:cNvSpPr>
              <a:spLocks noChangeArrowheads="1"/>
            </p:cNvSpPr>
            <p:nvPr/>
          </p:nvSpPr>
          <p:spPr bwMode="auto">
            <a:xfrm>
              <a:off x="2976" y="1872"/>
              <a:ext cx="192" cy="192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165" name="AutoShape 109"/>
            <p:cNvSpPr>
              <a:spLocks noChangeArrowheads="1"/>
            </p:cNvSpPr>
            <p:nvPr/>
          </p:nvSpPr>
          <p:spPr bwMode="auto">
            <a:xfrm>
              <a:off x="3264" y="2160"/>
              <a:ext cx="192" cy="192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</p:grpSp>
      <p:cxnSp>
        <p:nvCxnSpPr>
          <p:cNvPr id="3" name="Straight Arrow Connector 2"/>
          <p:cNvCxnSpPr>
            <a:endCxn id="5162" idx="1"/>
          </p:cNvCxnSpPr>
          <p:nvPr/>
        </p:nvCxnSpPr>
        <p:spPr>
          <a:xfrm flipV="1">
            <a:off x="2383075" y="1066807"/>
            <a:ext cx="1276089" cy="3006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endCxn id="5163" idx="2"/>
          </p:cNvCxnSpPr>
          <p:nvPr/>
        </p:nvCxnSpPr>
        <p:spPr>
          <a:xfrm flipV="1">
            <a:off x="3563385" y="1668056"/>
            <a:ext cx="697029" cy="2446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689452" y="2113401"/>
            <a:ext cx="746861" cy="2053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294463" y="2561734"/>
            <a:ext cx="1930964" cy="1553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23"/>
          <p:cNvSpPr>
            <a:spLocks noChangeArrowheads="1"/>
          </p:cNvSpPr>
          <p:nvPr/>
        </p:nvSpPr>
        <p:spPr bwMode="auto">
          <a:xfrm>
            <a:off x="344465" y="4941154"/>
            <a:ext cx="876822" cy="125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2959"/>
              </a:lnSpc>
            </a:pPr>
            <a:r>
              <a:rPr lang="en-US" altLang="en-US" sz="2367" dirty="0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endParaRPr lang="en-US" altLang="en-US" sz="2367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>
              <a:lnSpc>
                <a:spcPts val="2959"/>
              </a:lnSpc>
            </a:pPr>
            <a:r>
              <a:rPr lang="en-US" altLang="en-US" sz="2367" dirty="0">
                <a:solidFill>
                  <a:srgbClr val="000000"/>
                </a:solidFill>
                <a:latin typeface="Tahoma" panose="020B0604030504040204" pitchFamily="34" charset="0"/>
              </a:rPr>
              <a:t>EQ	=</a:t>
            </a:r>
          </a:p>
          <a:p>
            <a:pPr algn="ctr">
              <a:lnSpc>
                <a:spcPts val="2959"/>
              </a:lnSpc>
            </a:pPr>
            <a:r>
              <a:rPr lang="en-US" altLang="en-US" sz="2367" dirty="0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endParaRPr lang="en-US" altLang="en-US" sz="2367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630" y="5181600"/>
            <a:ext cx="4254778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559474" y="5173850"/>
            <a:ext cx="316281" cy="129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00296" y="4976881"/>
            <a:ext cx="438097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Another variant that can be extended to any size comparator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514600" y="2040778"/>
            <a:ext cx="2120029" cy="1670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143000" y="1563224"/>
            <a:ext cx="838200" cy="2246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991621" y="2955179"/>
            <a:ext cx="385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4559474" y="905005"/>
            <a:ext cx="724943" cy="7449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314950" y="1116628"/>
            <a:ext cx="2089497" cy="3191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78079" y="772029"/>
            <a:ext cx="8542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Free groups from here</a:t>
            </a:r>
            <a:endParaRPr 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87616" y="1814636"/>
            <a:ext cx="682403" cy="7040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696462" y="1356470"/>
            <a:ext cx="286544" cy="7672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110101" y="905005"/>
            <a:ext cx="751562" cy="3050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8"/>
          <p:cNvSpPr>
            <a:spLocks noChangeArrowheads="1"/>
          </p:cNvSpPr>
          <p:nvPr/>
        </p:nvSpPr>
        <p:spPr bwMode="auto">
          <a:xfrm rot="16200000" flipH="1">
            <a:off x="4332648" y="2432528"/>
            <a:ext cx="748430" cy="350729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367"/>
          </a:p>
        </p:txBody>
      </p:sp>
      <p:sp>
        <p:nvSpPr>
          <p:cNvPr id="128" name="Oval 18"/>
          <p:cNvSpPr>
            <a:spLocks noChangeArrowheads="1"/>
          </p:cNvSpPr>
          <p:nvPr/>
        </p:nvSpPr>
        <p:spPr bwMode="auto">
          <a:xfrm rot="16200000" flipH="1">
            <a:off x="4359840" y="717117"/>
            <a:ext cx="748430" cy="350729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367"/>
          </a:p>
        </p:txBody>
      </p:sp>
      <p:sp>
        <p:nvSpPr>
          <p:cNvPr id="8" name="Rounded Rectangle 7"/>
          <p:cNvSpPr/>
          <p:nvPr/>
        </p:nvSpPr>
        <p:spPr>
          <a:xfrm>
            <a:off x="6842611" y="936206"/>
            <a:ext cx="751563" cy="2738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914914" y="1376263"/>
            <a:ext cx="290085" cy="7312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243208" y="1116628"/>
            <a:ext cx="2209278" cy="446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5699211" y="993095"/>
            <a:ext cx="8542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Free groups from here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474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646" grpId="0" autoUpdateAnimBg="0"/>
      <p:bldP spid="236647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546" name="Group 2"/>
          <p:cNvGrpSpPr>
            <a:grpSpLocks/>
          </p:cNvGrpSpPr>
          <p:nvPr/>
        </p:nvGrpSpPr>
        <p:grpSpPr bwMode="auto">
          <a:xfrm>
            <a:off x="315630" y="1364373"/>
            <a:ext cx="6814159" cy="2855934"/>
            <a:chOff x="288" y="1584"/>
            <a:chExt cx="4352" cy="1824"/>
          </a:xfrm>
        </p:grpSpPr>
        <p:grpSp>
          <p:nvGrpSpPr>
            <p:cNvPr id="5224" name="Group 3"/>
            <p:cNvGrpSpPr>
              <a:grpSpLocks/>
            </p:cNvGrpSpPr>
            <p:nvPr/>
          </p:nvGrpSpPr>
          <p:grpSpPr bwMode="auto">
            <a:xfrm>
              <a:off x="1504" y="1824"/>
              <a:ext cx="579" cy="264"/>
              <a:chOff x="1861" y="2593"/>
              <a:chExt cx="579" cy="264"/>
            </a:xfrm>
          </p:grpSpPr>
          <p:sp>
            <p:nvSpPr>
              <p:cNvPr id="5231" name="Oval 4"/>
              <p:cNvSpPr>
                <a:spLocks noChangeArrowheads="1"/>
              </p:cNvSpPr>
              <p:nvPr/>
            </p:nvSpPr>
            <p:spPr bwMode="auto">
              <a:xfrm>
                <a:off x="1861" y="2614"/>
                <a:ext cx="478" cy="224"/>
              </a:xfrm>
              <a:prstGeom prst="ellipse">
                <a:avLst/>
              </a:pr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367"/>
              </a:p>
            </p:txBody>
          </p:sp>
          <p:sp>
            <p:nvSpPr>
              <p:cNvPr id="5232" name="Rectangle 5"/>
              <p:cNvSpPr>
                <a:spLocks noChangeArrowheads="1"/>
              </p:cNvSpPr>
              <p:nvPr/>
            </p:nvSpPr>
            <p:spPr bwMode="auto">
              <a:xfrm>
                <a:off x="2146" y="2593"/>
                <a:ext cx="294" cy="2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367"/>
              </a:p>
            </p:txBody>
          </p:sp>
        </p:grpSp>
        <p:grpSp>
          <p:nvGrpSpPr>
            <p:cNvPr id="5225" name="Group 6"/>
            <p:cNvGrpSpPr>
              <a:grpSpLocks/>
            </p:cNvGrpSpPr>
            <p:nvPr/>
          </p:nvGrpSpPr>
          <p:grpSpPr bwMode="auto">
            <a:xfrm flipH="1">
              <a:off x="288" y="1829"/>
              <a:ext cx="579" cy="264"/>
              <a:chOff x="1861" y="2593"/>
              <a:chExt cx="579" cy="264"/>
            </a:xfrm>
          </p:grpSpPr>
          <p:sp>
            <p:nvSpPr>
              <p:cNvPr id="5229" name="Oval 7"/>
              <p:cNvSpPr>
                <a:spLocks noChangeArrowheads="1"/>
              </p:cNvSpPr>
              <p:nvPr/>
            </p:nvSpPr>
            <p:spPr bwMode="auto">
              <a:xfrm>
                <a:off x="1861" y="2614"/>
                <a:ext cx="478" cy="22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367"/>
              </a:p>
            </p:txBody>
          </p:sp>
          <p:sp>
            <p:nvSpPr>
              <p:cNvPr id="5230" name="Rectangle 8"/>
              <p:cNvSpPr>
                <a:spLocks noChangeArrowheads="1"/>
              </p:cNvSpPr>
              <p:nvPr/>
            </p:nvSpPr>
            <p:spPr bwMode="auto">
              <a:xfrm>
                <a:off x="2146" y="2593"/>
                <a:ext cx="294" cy="2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367"/>
              </a:p>
            </p:txBody>
          </p:sp>
        </p:grpSp>
        <p:sp>
          <p:nvSpPr>
            <p:cNvPr id="5226" name="Rectangle 9"/>
            <p:cNvSpPr>
              <a:spLocks noChangeArrowheads="1"/>
            </p:cNvSpPr>
            <p:nvPr/>
          </p:nvSpPr>
          <p:spPr bwMode="auto">
            <a:xfrm>
              <a:off x="928" y="3072"/>
              <a:ext cx="371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2959"/>
                </a:lnSpc>
              </a:pPr>
              <a:r>
                <a:rPr lang="en-US" altLang="en-US" sz="2367">
                  <a:solidFill>
                    <a:srgbClr val="000000"/>
                  </a:solidFill>
                  <a:latin typeface="Tahoma" panose="020B0604030504040204" pitchFamily="34" charset="0"/>
                </a:rPr>
                <a:t>A' B' D  +  A' C  +  B' C D</a:t>
              </a:r>
            </a:p>
          </p:txBody>
        </p:sp>
        <p:sp>
          <p:nvSpPr>
            <p:cNvPr id="5227" name="AutoShape 10"/>
            <p:cNvSpPr>
              <a:spLocks noChangeArrowheads="1"/>
            </p:cNvSpPr>
            <p:nvPr/>
          </p:nvSpPr>
          <p:spPr bwMode="auto">
            <a:xfrm>
              <a:off x="624" y="1872"/>
              <a:ext cx="480" cy="48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228" name="AutoShape 11"/>
            <p:cNvSpPr>
              <a:spLocks noChangeArrowheads="1"/>
            </p:cNvSpPr>
            <p:nvPr/>
          </p:nvSpPr>
          <p:spPr bwMode="auto">
            <a:xfrm>
              <a:off x="672" y="1584"/>
              <a:ext cx="192" cy="48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</p:grpSp>
      <p:grpSp>
        <p:nvGrpSpPr>
          <p:cNvPr id="236556" name="Group 12"/>
          <p:cNvGrpSpPr>
            <a:grpSpLocks/>
          </p:cNvGrpSpPr>
          <p:nvPr/>
        </p:nvGrpSpPr>
        <p:grpSpPr bwMode="auto">
          <a:xfrm>
            <a:off x="1306107" y="380364"/>
            <a:ext cx="6814159" cy="4614275"/>
            <a:chOff x="928" y="941"/>
            <a:chExt cx="4352" cy="2947"/>
          </a:xfrm>
        </p:grpSpPr>
        <p:grpSp>
          <p:nvGrpSpPr>
            <p:cNvPr id="5214" name="Group 13"/>
            <p:cNvGrpSpPr>
              <a:grpSpLocks/>
            </p:cNvGrpSpPr>
            <p:nvPr/>
          </p:nvGrpSpPr>
          <p:grpSpPr bwMode="auto">
            <a:xfrm rot="-5400000">
              <a:off x="3989" y="1704"/>
              <a:ext cx="1795" cy="269"/>
              <a:chOff x="3680" y="2880"/>
              <a:chExt cx="1795" cy="269"/>
            </a:xfrm>
          </p:grpSpPr>
          <p:grpSp>
            <p:nvGrpSpPr>
              <p:cNvPr id="5218" name="Group 14"/>
              <p:cNvGrpSpPr>
                <a:grpSpLocks/>
              </p:cNvGrpSpPr>
              <p:nvPr/>
            </p:nvGrpSpPr>
            <p:grpSpPr bwMode="auto">
              <a:xfrm>
                <a:off x="4896" y="2880"/>
                <a:ext cx="579" cy="264"/>
                <a:chOff x="1861" y="2593"/>
                <a:chExt cx="579" cy="264"/>
              </a:xfrm>
            </p:grpSpPr>
            <p:sp>
              <p:nvSpPr>
                <p:cNvPr id="5222" name="Oval 15"/>
                <p:cNvSpPr>
                  <a:spLocks noChangeArrowheads="1"/>
                </p:cNvSpPr>
                <p:nvPr/>
              </p:nvSpPr>
              <p:spPr bwMode="auto">
                <a:xfrm>
                  <a:off x="1861" y="2614"/>
                  <a:ext cx="478" cy="224"/>
                </a:xfrm>
                <a:prstGeom prst="ellips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367"/>
                </a:p>
              </p:txBody>
            </p:sp>
            <p:sp>
              <p:nvSpPr>
                <p:cNvPr id="5223" name="Rectangle 16"/>
                <p:cNvSpPr>
                  <a:spLocks noChangeArrowheads="1"/>
                </p:cNvSpPr>
                <p:nvPr/>
              </p:nvSpPr>
              <p:spPr bwMode="auto">
                <a:xfrm>
                  <a:off x="2146" y="2593"/>
                  <a:ext cx="294" cy="26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367"/>
                </a:p>
              </p:txBody>
            </p:sp>
          </p:grpSp>
          <p:grpSp>
            <p:nvGrpSpPr>
              <p:cNvPr id="5219" name="Group 17"/>
              <p:cNvGrpSpPr>
                <a:grpSpLocks/>
              </p:cNvGrpSpPr>
              <p:nvPr/>
            </p:nvGrpSpPr>
            <p:grpSpPr bwMode="auto">
              <a:xfrm flipH="1">
                <a:off x="3680" y="2885"/>
                <a:ext cx="579" cy="264"/>
                <a:chOff x="1861" y="2593"/>
                <a:chExt cx="579" cy="264"/>
              </a:xfrm>
            </p:grpSpPr>
            <p:sp>
              <p:nvSpPr>
                <p:cNvPr id="5220" name="Oval 18"/>
                <p:cNvSpPr>
                  <a:spLocks noChangeArrowheads="1"/>
                </p:cNvSpPr>
                <p:nvPr/>
              </p:nvSpPr>
              <p:spPr bwMode="auto">
                <a:xfrm>
                  <a:off x="1861" y="2614"/>
                  <a:ext cx="478" cy="224"/>
                </a:xfrm>
                <a:prstGeom prst="ellips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367"/>
                </a:p>
              </p:txBody>
            </p:sp>
            <p:sp>
              <p:nvSpPr>
                <p:cNvPr id="5221" name="Rectangle 19"/>
                <p:cNvSpPr>
                  <a:spLocks noChangeArrowheads="1"/>
                </p:cNvSpPr>
                <p:nvPr/>
              </p:nvSpPr>
              <p:spPr bwMode="auto">
                <a:xfrm>
                  <a:off x="2146" y="2593"/>
                  <a:ext cx="294" cy="26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367"/>
                </a:p>
              </p:txBody>
            </p:sp>
          </p:grpSp>
        </p:grpSp>
        <p:sp>
          <p:nvSpPr>
            <p:cNvPr id="5215" name="Rectangle 20"/>
            <p:cNvSpPr>
              <a:spLocks noChangeArrowheads="1"/>
            </p:cNvSpPr>
            <p:nvPr/>
          </p:nvSpPr>
          <p:spPr bwMode="auto">
            <a:xfrm>
              <a:off x="928" y="3552"/>
              <a:ext cx="371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2959"/>
                </a:lnSpc>
              </a:pPr>
              <a:r>
                <a:rPr lang="en-US" altLang="en-US" sz="2367">
                  <a:solidFill>
                    <a:srgbClr val="000000"/>
                  </a:solidFill>
                  <a:latin typeface="Tahoma" panose="020B0604030504040204" pitchFamily="34" charset="0"/>
                </a:rPr>
                <a:t>B C' D'  +  A C'  +  A B D'</a:t>
              </a:r>
            </a:p>
          </p:txBody>
        </p:sp>
        <p:sp>
          <p:nvSpPr>
            <p:cNvPr id="5216" name="AutoShape 21"/>
            <p:cNvSpPr>
              <a:spLocks noChangeArrowheads="1"/>
            </p:cNvSpPr>
            <p:nvPr/>
          </p:nvSpPr>
          <p:spPr bwMode="auto">
            <a:xfrm>
              <a:off x="4800" y="1296"/>
              <a:ext cx="480" cy="48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217" name="AutoShape 22"/>
            <p:cNvSpPr>
              <a:spLocks noChangeArrowheads="1"/>
            </p:cNvSpPr>
            <p:nvPr/>
          </p:nvSpPr>
          <p:spPr bwMode="auto">
            <a:xfrm rot="-5400000">
              <a:off x="4608" y="1152"/>
              <a:ext cx="192" cy="48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</p:grpSp>
      <p:sp>
        <p:nvSpPr>
          <p:cNvPr id="5127" name="Rectangle 23"/>
          <p:cNvSpPr>
            <a:spLocks noChangeArrowheads="1"/>
          </p:cNvSpPr>
          <p:nvPr/>
        </p:nvSpPr>
        <p:spPr bwMode="auto">
          <a:xfrm>
            <a:off x="383904" y="3711259"/>
            <a:ext cx="876822" cy="125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2959"/>
              </a:lnSpc>
            </a:pPr>
            <a:r>
              <a:rPr lang="en-US" altLang="en-US" sz="2367" dirty="0">
                <a:solidFill>
                  <a:srgbClr val="000000"/>
                </a:solidFill>
                <a:latin typeface="Tahoma" panose="020B0604030504040204" pitchFamily="34" charset="0"/>
              </a:rPr>
              <a:t>LT	=</a:t>
            </a:r>
          </a:p>
          <a:p>
            <a:pPr algn="ctr">
              <a:lnSpc>
                <a:spcPts val="2959"/>
              </a:lnSpc>
            </a:pPr>
            <a:r>
              <a:rPr lang="en-US" altLang="en-US" sz="2367" dirty="0">
                <a:solidFill>
                  <a:srgbClr val="000000"/>
                </a:solidFill>
                <a:latin typeface="Tahoma" panose="020B0604030504040204" pitchFamily="34" charset="0"/>
              </a:rPr>
              <a:t>EQ	=</a:t>
            </a:r>
          </a:p>
          <a:p>
            <a:pPr algn="ctr">
              <a:lnSpc>
                <a:spcPts val="2959"/>
              </a:lnSpc>
            </a:pPr>
            <a:r>
              <a:rPr lang="en-US" altLang="en-US" sz="2367" dirty="0">
                <a:solidFill>
                  <a:srgbClr val="000000"/>
                </a:solidFill>
                <a:latin typeface="Tahoma" panose="020B0604030504040204" pitchFamily="34" charset="0"/>
              </a:rPr>
              <a:t>GT	=</a:t>
            </a:r>
          </a:p>
        </p:txBody>
      </p:sp>
      <p:sp>
        <p:nvSpPr>
          <p:cNvPr id="5128" name="Rectangle 24"/>
          <p:cNvSpPr>
            <a:spLocks noChangeArrowheads="1"/>
          </p:cNvSpPr>
          <p:nvPr/>
        </p:nvSpPr>
        <p:spPr bwMode="auto">
          <a:xfrm>
            <a:off x="3627587" y="2992757"/>
            <a:ext cx="1803748" cy="65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2170"/>
              </a:lnSpc>
              <a:spcAft>
                <a:spcPts val="1973"/>
              </a:spcAft>
            </a:pPr>
            <a:r>
              <a:rPr lang="en-US" altLang="en-US" sz="2367" dirty="0">
                <a:solidFill>
                  <a:srgbClr val="000000"/>
                </a:solidFill>
                <a:latin typeface="Tahoma" panose="020B0604030504040204" pitchFamily="34" charset="0"/>
              </a:rPr>
              <a:t>K-map for </a:t>
            </a:r>
            <a:r>
              <a:rPr lang="en-US" altLang="en-US" sz="2367" dirty="0">
                <a:solidFill>
                  <a:srgbClr val="FF0000"/>
                </a:solidFill>
                <a:latin typeface="Tahoma" panose="020B0604030504040204" pitchFamily="34" charset="0"/>
              </a:rPr>
              <a:t>EQ</a:t>
            </a:r>
          </a:p>
        </p:txBody>
      </p:sp>
      <p:sp>
        <p:nvSpPr>
          <p:cNvPr id="5129" name="Rectangle 25"/>
          <p:cNvSpPr>
            <a:spLocks noChangeArrowheads="1"/>
          </p:cNvSpPr>
          <p:nvPr/>
        </p:nvSpPr>
        <p:spPr bwMode="auto">
          <a:xfrm>
            <a:off x="846809" y="2992757"/>
            <a:ext cx="1753644" cy="65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2170"/>
              </a:lnSpc>
              <a:spcAft>
                <a:spcPts val="1973"/>
              </a:spcAft>
            </a:pPr>
            <a:r>
              <a:rPr lang="en-US" altLang="en-US" sz="2367">
                <a:solidFill>
                  <a:srgbClr val="000000"/>
                </a:solidFill>
                <a:latin typeface="Tahoma" panose="020B0604030504040204" pitchFamily="34" charset="0"/>
              </a:rPr>
              <a:t>K-map for LT</a:t>
            </a:r>
          </a:p>
        </p:txBody>
      </p:sp>
      <p:sp>
        <p:nvSpPr>
          <p:cNvPr id="5130" name="Rectangle 26"/>
          <p:cNvSpPr>
            <a:spLocks noChangeArrowheads="1"/>
          </p:cNvSpPr>
          <p:nvPr/>
        </p:nvSpPr>
        <p:spPr bwMode="auto">
          <a:xfrm>
            <a:off x="6408365" y="2992757"/>
            <a:ext cx="1803748" cy="65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2170"/>
              </a:lnSpc>
              <a:spcAft>
                <a:spcPts val="1973"/>
              </a:spcAft>
            </a:pPr>
            <a:r>
              <a:rPr lang="en-US" altLang="en-US" sz="2367">
                <a:solidFill>
                  <a:srgbClr val="000000"/>
                </a:solidFill>
                <a:latin typeface="Tahoma" panose="020B0604030504040204" pitchFamily="34" charset="0"/>
              </a:rPr>
              <a:t>K-map for GT</a:t>
            </a:r>
          </a:p>
        </p:txBody>
      </p:sp>
      <p:sp>
        <p:nvSpPr>
          <p:cNvPr id="5131" name="Rectangle 27"/>
          <p:cNvSpPr>
            <a:spLocks noGrp="1" noChangeArrowheads="1"/>
          </p:cNvSpPr>
          <p:nvPr>
            <p:ph type="title"/>
          </p:nvPr>
        </p:nvSpPr>
        <p:spPr>
          <a:xfrm>
            <a:off x="-3182" y="15350"/>
            <a:ext cx="9147181" cy="55145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sz="3600" dirty="0" smtClean="0"/>
              <a:t>Another solution to this problem</a:t>
            </a:r>
          </a:p>
        </p:txBody>
      </p:sp>
      <p:grpSp>
        <p:nvGrpSpPr>
          <p:cNvPr id="5132" name="Group 28"/>
          <p:cNvGrpSpPr>
            <a:grpSpLocks/>
          </p:cNvGrpSpPr>
          <p:nvPr/>
        </p:nvGrpSpPr>
        <p:grpSpPr bwMode="auto">
          <a:xfrm>
            <a:off x="518264" y="593421"/>
            <a:ext cx="2721279" cy="2332973"/>
            <a:chOff x="4245" y="2703"/>
            <a:chExt cx="1738" cy="1490"/>
          </a:xfrm>
        </p:grpSpPr>
        <p:sp>
          <p:nvSpPr>
            <p:cNvPr id="5190" name="Rectangle 29"/>
            <p:cNvSpPr>
              <a:spLocks noChangeArrowheads="1"/>
            </p:cNvSpPr>
            <p:nvPr/>
          </p:nvSpPr>
          <p:spPr bwMode="auto">
            <a:xfrm>
              <a:off x="4530" y="2905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 dirty="0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 dirty="0">
                  <a:solidFill>
                    <a:srgbClr val="000000"/>
                  </a:solidFill>
                  <a:latin typeface="Tahoma" panose="020B0604030504040204" pitchFamily="34" charset="0"/>
                </a:rPr>
                <a:t>1	0</a:t>
              </a:r>
            </a:p>
          </p:txBody>
        </p:sp>
        <p:sp>
          <p:nvSpPr>
            <p:cNvPr id="5191" name="Rectangle 30"/>
            <p:cNvSpPr>
              <a:spLocks noChangeArrowheads="1"/>
            </p:cNvSpPr>
            <p:nvPr/>
          </p:nvSpPr>
          <p:spPr bwMode="auto">
            <a:xfrm>
              <a:off x="5103" y="2904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</p:txBody>
        </p:sp>
        <p:sp>
          <p:nvSpPr>
            <p:cNvPr id="5192" name="Rectangle 31"/>
            <p:cNvSpPr>
              <a:spLocks noChangeArrowheads="1"/>
            </p:cNvSpPr>
            <p:nvPr/>
          </p:nvSpPr>
          <p:spPr bwMode="auto">
            <a:xfrm>
              <a:off x="4996" y="2847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193" name="Line 32"/>
            <p:cNvSpPr>
              <a:spLocks noChangeShapeType="1"/>
            </p:cNvSpPr>
            <p:nvPr/>
          </p:nvSpPr>
          <p:spPr bwMode="auto">
            <a:xfrm>
              <a:off x="5278" y="2849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94" name="Line 33"/>
            <p:cNvSpPr>
              <a:spLocks noChangeShapeType="1"/>
            </p:cNvSpPr>
            <p:nvPr/>
          </p:nvSpPr>
          <p:spPr bwMode="auto">
            <a:xfrm flipH="1">
              <a:off x="4990" y="3131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95" name="Line 34"/>
            <p:cNvSpPr>
              <a:spLocks noChangeShapeType="1"/>
            </p:cNvSpPr>
            <p:nvPr/>
          </p:nvSpPr>
          <p:spPr bwMode="auto">
            <a:xfrm>
              <a:off x="4996" y="2847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96" name="Line 35"/>
            <p:cNvSpPr>
              <a:spLocks noChangeShapeType="1"/>
            </p:cNvSpPr>
            <p:nvPr/>
          </p:nvSpPr>
          <p:spPr bwMode="auto">
            <a:xfrm flipH="1">
              <a:off x="5574" y="3122"/>
              <a:ext cx="0" cy="5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97" name="Rectangle 36"/>
            <p:cNvSpPr>
              <a:spLocks noChangeArrowheads="1"/>
            </p:cNvSpPr>
            <p:nvPr/>
          </p:nvSpPr>
          <p:spPr bwMode="auto">
            <a:xfrm>
              <a:off x="5615" y="3304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D</a:t>
              </a:r>
            </a:p>
          </p:txBody>
        </p:sp>
        <p:sp>
          <p:nvSpPr>
            <p:cNvPr id="5198" name="Rectangle 37"/>
            <p:cNvSpPr>
              <a:spLocks noChangeArrowheads="1"/>
            </p:cNvSpPr>
            <p:nvPr/>
          </p:nvSpPr>
          <p:spPr bwMode="auto">
            <a:xfrm>
              <a:off x="5252" y="2703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5199" name="Rectangle 38"/>
            <p:cNvSpPr>
              <a:spLocks noChangeArrowheads="1"/>
            </p:cNvSpPr>
            <p:nvPr/>
          </p:nvSpPr>
          <p:spPr bwMode="auto">
            <a:xfrm>
              <a:off x="4420" y="2847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200" name="Line 39"/>
            <p:cNvSpPr>
              <a:spLocks noChangeShapeType="1"/>
            </p:cNvSpPr>
            <p:nvPr/>
          </p:nvSpPr>
          <p:spPr bwMode="auto">
            <a:xfrm>
              <a:off x="4702" y="2849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201" name="Line 40"/>
            <p:cNvSpPr>
              <a:spLocks noChangeShapeType="1"/>
            </p:cNvSpPr>
            <p:nvPr/>
          </p:nvSpPr>
          <p:spPr bwMode="auto">
            <a:xfrm flipH="1">
              <a:off x="4414" y="3131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202" name="Rectangle 41"/>
            <p:cNvSpPr>
              <a:spLocks noChangeArrowheads="1"/>
            </p:cNvSpPr>
            <p:nvPr/>
          </p:nvSpPr>
          <p:spPr bwMode="auto">
            <a:xfrm>
              <a:off x="4525" y="3496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1	1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1	1</a:t>
              </a:r>
            </a:p>
          </p:txBody>
        </p:sp>
        <p:sp>
          <p:nvSpPr>
            <p:cNvPr id="5203" name="Rectangle 42"/>
            <p:cNvSpPr>
              <a:spLocks noChangeArrowheads="1"/>
            </p:cNvSpPr>
            <p:nvPr/>
          </p:nvSpPr>
          <p:spPr bwMode="auto">
            <a:xfrm>
              <a:off x="5098" y="3495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 dirty="0">
                  <a:solidFill>
                    <a:srgbClr val="000000"/>
                  </a:solidFill>
                  <a:latin typeface="Tahoma" panose="020B0604030504040204" pitchFamily="34" charset="0"/>
                </a:rPr>
                <a:t>0	1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 dirty="0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</p:txBody>
        </p:sp>
        <p:sp>
          <p:nvSpPr>
            <p:cNvPr id="5204" name="Rectangle 43"/>
            <p:cNvSpPr>
              <a:spLocks noChangeArrowheads="1"/>
            </p:cNvSpPr>
            <p:nvPr/>
          </p:nvSpPr>
          <p:spPr bwMode="auto">
            <a:xfrm>
              <a:off x="4996" y="3425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205" name="Line 44"/>
            <p:cNvSpPr>
              <a:spLocks noChangeShapeType="1"/>
            </p:cNvSpPr>
            <p:nvPr/>
          </p:nvSpPr>
          <p:spPr bwMode="auto">
            <a:xfrm>
              <a:off x="5278" y="3427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206" name="Line 45"/>
            <p:cNvSpPr>
              <a:spLocks noChangeShapeType="1"/>
            </p:cNvSpPr>
            <p:nvPr/>
          </p:nvSpPr>
          <p:spPr bwMode="auto">
            <a:xfrm flipH="1">
              <a:off x="4990" y="3709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207" name="Line 46"/>
            <p:cNvSpPr>
              <a:spLocks noChangeShapeType="1"/>
            </p:cNvSpPr>
            <p:nvPr/>
          </p:nvSpPr>
          <p:spPr bwMode="auto">
            <a:xfrm>
              <a:off x="4702" y="4001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208" name="Line 47"/>
            <p:cNvSpPr>
              <a:spLocks noChangeShapeType="1"/>
            </p:cNvSpPr>
            <p:nvPr/>
          </p:nvSpPr>
          <p:spPr bwMode="auto">
            <a:xfrm flipH="1">
              <a:off x="4420" y="3418"/>
              <a:ext cx="0" cy="5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209" name="Rectangle 48"/>
            <p:cNvSpPr>
              <a:spLocks noChangeArrowheads="1"/>
            </p:cNvSpPr>
            <p:nvPr/>
          </p:nvSpPr>
          <p:spPr bwMode="auto">
            <a:xfrm>
              <a:off x="4958" y="3985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B</a:t>
              </a:r>
            </a:p>
          </p:txBody>
        </p:sp>
        <p:sp>
          <p:nvSpPr>
            <p:cNvPr id="5210" name="Rectangle 49"/>
            <p:cNvSpPr>
              <a:spLocks noChangeArrowheads="1"/>
            </p:cNvSpPr>
            <p:nvPr/>
          </p:nvSpPr>
          <p:spPr bwMode="auto">
            <a:xfrm>
              <a:off x="4420" y="3425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211" name="Line 50"/>
            <p:cNvSpPr>
              <a:spLocks noChangeShapeType="1"/>
            </p:cNvSpPr>
            <p:nvPr/>
          </p:nvSpPr>
          <p:spPr bwMode="auto">
            <a:xfrm>
              <a:off x="4702" y="3427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212" name="Line 51"/>
            <p:cNvSpPr>
              <a:spLocks noChangeShapeType="1"/>
            </p:cNvSpPr>
            <p:nvPr/>
          </p:nvSpPr>
          <p:spPr bwMode="auto">
            <a:xfrm flipH="1">
              <a:off x="4414" y="3709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213" name="Text Box 52"/>
            <p:cNvSpPr txBox="1">
              <a:spLocks noChangeArrowheads="1"/>
            </p:cNvSpPr>
            <p:nvPr/>
          </p:nvSpPr>
          <p:spPr bwMode="auto">
            <a:xfrm>
              <a:off x="4245" y="3609"/>
              <a:ext cx="19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78">
                  <a:latin typeface="Tahoma" panose="020B0604030504040204" pitchFamily="34" charset="0"/>
                </a:rPr>
                <a:t>C</a:t>
              </a:r>
            </a:p>
          </p:txBody>
        </p:sp>
      </p:grpSp>
      <p:grpSp>
        <p:nvGrpSpPr>
          <p:cNvPr id="5133" name="Group 53"/>
          <p:cNvGrpSpPr>
            <a:grpSpLocks/>
          </p:cNvGrpSpPr>
          <p:nvPr/>
        </p:nvGrpSpPr>
        <p:grpSpPr bwMode="auto">
          <a:xfrm>
            <a:off x="3299042" y="593421"/>
            <a:ext cx="2721279" cy="2332973"/>
            <a:chOff x="4245" y="2703"/>
            <a:chExt cx="1738" cy="1490"/>
          </a:xfrm>
        </p:grpSpPr>
        <p:sp>
          <p:nvSpPr>
            <p:cNvPr id="5166" name="Rectangle 54"/>
            <p:cNvSpPr>
              <a:spLocks noChangeArrowheads="1"/>
            </p:cNvSpPr>
            <p:nvPr/>
          </p:nvSpPr>
          <p:spPr bwMode="auto">
            <a:xfrm>
              <a:off x="4530" y="2905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 dirty="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0</a:t>
              </a:r>
              <a:r>
                <a:rPr lang="en-US" altLang="en-US" sz="1381" dirty="0">
                  <a:solidFill>
                    <a:srgbClr val="000000"/>
                  </a:solidFill>
                  <a:latin typeface="Tahoma" panose="020B0604030504040204" pitchFamily="34" charset="0"/>
                </a:rPr>
                <a:t>	1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 dirty="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1</a:t>
              </a:r>
              <a:r>
                <a:rPr lang="en-US" altLang="en-US" sz="1381" dirty="0">
                  <a:solidFill>
                    <a:srgbClr val="000000"/>
                  </a:solidFill>
                  <a:latin typeface="Tahoma" panose="020B0604030504040204" pitchFamily="34" charset="0"/>
                </a:rPr>
                <a:t>	</a:t>
              </a:r>
              <a:r>
                <a:rPr lang="en-US" altLang="en-US" sz="1381" dirty="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0</a:t>
              </a:r>
              <a:endParaRPr lang="en-US" altLang="en-US" sz="1381" dirty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67" name="Rectangle 55"/>
            <p:cNvSpPr>
              <a:spLocks noChangeArrowheads="1"/>
            </p:cNvSpPr>
            <p:nvPr/>
          </p:nvSpPr>
          <p:spPr bwMode="auto">
            <a:xfrm>
              <a:off x="5103" y="2904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 dirty="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1</a:t>
              </a:r>
              <a:r>
                <a:rPr lang="en-US" altLang="en-US" sz="1381" dirty="0">
                  <a:solidFill>
                    <a:srgbClr val="000000"/>
                  </a:solidFill>
                  <a:latin typeface="Tahoma" panose="020B0604030504040204" pitchFamily="34" charset="0"/>
                </a:rPr>
                <a:t>	</a:t>
              </a:r>
              <a:r>
                <a:rPr lang="en-US" altLang="en-US" sz="1381" dirty="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1</a:t>
              </a:r>
              <a:endParaRPr lang="en-US" altLang="en-US" sz="1381" dirty="0">
                <a:solidFill>
                  <a:srgbClr val="000000"/>
                </a:solidFill>
                <a:latin typeface="Tahoma" panose="020B0604030504040204" pitchFamily="34" charset="0"/>
              </a:endParaRP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 dirty="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1</a:t>
              </a:r>
              <a:r>
                <a:rPr lang="en-US" altLang="en-US" sz="1381" dirty="0">
                  <a:solidFill>
                    <a:srgbClr val="000000"/>
                  </a:solidFill>
                  <a:latin typeface="Tahoma" panose="020B0604030504040204" pitchFamily="34" charset="0"/>
                </a:rPr>
                <a:t>	</a:t>
              </a:r>
              <a:r>
                <a:rPr lang="en-US" altLang="en-US" sz="1381" dirty="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1</a:t>
              </a:r>
              <a:endParaRPr lang="en-US" altLang="en-US" sz="1381" dirty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68" name="Rectangle 56"/>
            <p:cNvSpPr>
              <a:spLocks noChangeArrowheads="1"/>
            </p:cNvSpPr>
            <p:nvPr/>
          </p:nvSpPr>
          <p:spPr bwMode="auto">
            <a:xfrm>
              <a:off x="4996" y="2847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169" name="Line 57"/>
            <p:cNvSpPr>
              <a:spLocks noChangeShapeType="1"/>
            </p:cNvSpPr>
            <p:nvPr/>
          </p:nvSpPr>
          <p:spPr bwMode="auto">
            <a:xfrm>
              <a:off x="5278" y="2849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70" name="Line 58"/>
            <p:cNvSpPr>
              <a:spLocks noChangeShapeType="1"/>
            </p:cNvSpPr>
            <p:nvPr/>
          </p:nvSpPr>
          <p:spPr bwMode="auto">
            <a:xfrm flipH="1">
              <a:off x="4990" y="3131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71" name="Line 59"/>
            <p:cNvSpPr>
              <a:spLocks noChangeShapeType="1"/>
            </p:cNvSpPr>
            <p:nvPr/>
          </p:nvSpPr>
          <p:spPr bwMode="auto">
            <a:xfrm>
              <a:off x="4996" y="2847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72" name="Line 60"/>
            <p:cNvSpPr>
              <a:spLocks noChangeShapeType="1"/>
            </p:cNvSpPr>
            <p:nvPr/>
          </p:nvSpPr>
          <p:spPr bwMode="auto">
            <a:xfrm flipH="1">
              <a:off x="5574" y="3122"/>
              <a:ext cx="0" cy="5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73" name="Rectangle 61"/>
            <p:cNvSpPr>
              <a:spLocks noChangeArrowheads="1"/>
            </p:cNvSpPr>
            <p:nvPr/>
          </p:nvSpPr>
          <p:spPr bwMode="auto">
            <a:xfrm>
              <a:off x="5615" y="3304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D</a:t>
              </a:r>
            </a:p>
          </p:txBody>
        </p:sp>
        <p:sp>
          <p:nvSpPr>
            <p:cNvPr id="5174" name="Rectangle 62"/>
            <p:cNvSpPr>
              <a:spLocks noChangeArrowheads="1"/>
            </p:cNvSpPr>
            <p:nvPr/>
          </p:nvSpPr>
          <p:spPr bwMode="auto">
            <a:xfrm>
              <a:off x="5252" y="2703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5175" name="Rectangle 63"/>
            <p:cNvSpPr>
              <a:spLocks noChangeArrowheads="1"/>
            </p:cNvSpPr>
            <p:nvPr/>
          </p:nvSpPr>
          <p:spPr bwMode="auto">
            <a:xfrm>
              <a:off x="4420" y="2847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176" name="Line 64"/>
            <p:cNvSpPr>
              <a:spLocks noChangeShapeType="1"/>
            </p:cNvSpPr>
            <p:nvPr/>
          </p:nvSpPr>
          <p:spPr bwMode="auto">
            <a:xfrm>
              <a:off x="4702" y="2849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77" name="Line 65"/>
            <p:cNvSpPr>
              <a:spLocks noChangeShapeType="1"/>
            </p:cNvSpPr>
            <p:nvPr/>
          </p:nvSpPr>
          <p:spPr bwMode="auto">
            <a:xfrm flipH="1">
              <a:off x="4414" y="3131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78" name="Rectangle 66"/>
            <p:cNvSpPr>
              <a:spLocks noChangeArrowheads="1"/>
            </p:cNvSpPr>
            <p:nvPr/>
          </p:nvSpPr>
          <p:spPr bwMode="auto">
            <a:xfrm>
              <a:off x="4518" y="3496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 dirty="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1</a:t>
              </a:r>
              <a:r>
                <a:rPr lang="en-US" altLang="en-US" sz="1381" dirty="0">
                  <a:solidFill>
                    <a:srgbClr val="000000"/>
                  </a:solidFill>
                  <a:latin typeface="Tahoma" panose="020B0604030504040204" pitchFamily="34" charset="0"/>
                </a:rPr>
                <a:t>	</a:t>
              </a:r>
              <a:r>
                <a:rPr lang="en-US" altLang="en-US" sz="1381" dirty="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1</a:t>
              </a:r>
              <a:endParaRPr lang="en-US" altLang="en-US" sz="1381" dirty="0">
                <a:solidFill>
                  <a:srgbClr val="000000"/>
                </a:solidFill>
                <a:latin typeface="Tahoma" panose="020B0604030504040204" pitchFamily="34" charset="0"/>
              </a:endParaRP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 dirty="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1</a:t>
              </a:r>
              <a:r>
                <a:rPr lang="en-US" altLang="en-US" sz="1381" dirty="0">
                  <a:solidFill>
                    <a:srgbClr val="000000"/>
                  </a:solidFill>
                  <a:latin typeface="Tahoma" panose="020B0604030504040204" pitchFamily="34" charset="0"/>
                </a:rPr>
                <a:t>	</a:t>
              </a:r>
              <a:r>
                <a:rPr lang="en-US" altLang="en-US" sz="1381" dirty="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1</a:t>
              </a:r>
              <a:endParaRPr lang="en-US" altLang="en-US" sz="1381" dirty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79" name="Rectangle 67"/>
            <p:cNvSpPr>
              <a:spLocks noChangeArrowheads="1"/>
            </p:cNvSpPr>
            <p:nvPr/>
          </p:nvSpPr>
          <p:spPr bwMode="auto">
            <a:xfrm>
              <a:off x="5098" y="3495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 dirty="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0</a:t>
              </a:r>
              <a:r>
                <a:rPr lang="en-US" altLang="en-US" sz="1381" dirty="0">
                  <a:solidFill>
                    <a:srgbClr val="000000"/>
                  </a:solidFill>
                  <a:latin typeface="Tahoma" panose="020B0604030504040204" pitchFamily="34" charset="0"/>
                </a:rPr>
                <a:t>	</a:t>
              </a:r>
              <a:r>
                <a:rPr lang="en-US" altLang="en-US" sz="1381" dirty="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1</a:t>
              </a:r>
              <a:endParaRPr lang="en-US" altLang="en-US" sz="1381" dirty="0">
                <a:solidFill>
                  <a:srgbClr val="000000"/>
                </a:solidFill>
                <a:latin typeface="Tahoma" panose="020B0604030504040204" pitchFamily="34" charset="0"/>
              </a:endParaRP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 dirty="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1</a:t>
              </a:r>
              <a:r>
                <a:rPr lang="en-US" altLang="en-US" sz="1381" dirty="0">
                  <a:solidFill>
                    <a:srgbClr val="000000"/>
                  </a:solidFill>
                  <a:latin typeface="Tahoma" panose="020B0604030504040204" pitchFamily="34" charset="0"/>
                </a:rPr>
                <a:t>	</a:t>
              </a:r>
              <a:r>
                <a:rPr lang="en-US" altLang="en-US" sz="1381" dirty="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0</a:t>
              </a:r>
              <a:endParaRPr lang="en-US" altLang="en-US" sz="1381" dirty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80" name="Rectangle 68"/>
            <p:cNvSpPr>
              <a:spLocks noChangeArrowheads="1"/>
            </p:cNvSpPr>
            <p:nvPr/>
          </p:nvSpPr>
          <p:spPr bwMode="auto">
            <a:xfrm>
              <a:off x="4996" y="3425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181" name="Line 69"/>
            <p:cNvSpPr>
              <a:spLocks noChangeShapeType="1"/>
            </p:cNvSpPr>
            <p:nvPr/>
          </p:nvSpPr>
          <p:spPr bwMode="auto">
            <a:xfrm>
              <a:off x="5278" y="3427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82" name="Line 70"/>
            <p:cNvSpPr>
              <a:spLocks noChangeShapeType="1"/>
            </p:cNvSpPr>
            <p:nvPr/>
          </p:nvSpPr>
          <p:spPr bwMode="auto">
            <a:xfrm flipH="1">
              <a:off x="4990" y="3709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83" name="Line 71"/>
            <p:cNvSpPr>
              <a:spLocks noChangeShapeType="1"/>
            </p:cNvSpPr>
            <p:nvPr/>
          </p:nvSpPr>
          <p:spPr bwMode="auto">
            <a:xfrm>
              <a:off x="4702" y="4001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84" name="Line 72"/>
            <p:cNvSpPr>
              <a:spLocks noChangeShapeType="1"/>
            </p:cNvSpPr>
            <p:nvPr/>
          </p:nvSpPr>
          <p:spPr bwMode="auto">
            <a:xfrm flipH="1">
              <a:off x="4420" y="3418"/>
              <a:ext cx="0" cy="5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85" name="Rectangle 73"/>
            <p:cNvSpPr>
              <a:spLocks noChangeArrowheads="1"/>
            </p:cNvSpPr>
            <p:nvPr/>
          </p:nvSpPr>
          <p:spPr bwMode="auto">
            <a:xfrm>
              <a:off x="4958" y="3985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B</a:t>
              </a:r>
            </a:p>
          </p:txBody>
        </p:sp>
        <p:sp>
          <p:nvSpPr>
            <p:cNvPr id="5186" name="Rectangle 74"/>
            <p:cNvSpPr>
              <a:spLocks noChangeArrowheads="1"/>
            </p:cNvSpPr>
            <p:nvPr/>
          </p:nvSpPr>
          <p:spPr bwMode="auto">
            <a:xfrm>
              <a:off x="4420" y="3425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187" name="Line 75"/>
            <p:cNvSpPr>
              <a:spLocks noChangeShapeType="1"/>
            </p:cNvSpPr>
            <p:nvPr/>
          </p:nvSpPr>
          <p:spPr bwMode="auto">
            <a:xfrm>
              <a:off x="4702" y="3427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88" name="Line 76"/>
            <p:cNvSpPr>
              <a:spLocks noChangeShapeType="1"/>
            </p:cNvSpPr>
            <p:nvPr/>
          </p:nvSpPr>
          <p:spPr bwMode="auto">
            <a:xfrm flipH="1">
              <a:off x="4414" y="3709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5189" name="Text Box 77"/>
            <p:cNvSpPr txBox="1">
              <a:spLocks noChangeArrowheads="1"/>
            </p:cNvSpPr>
            <p:nvPr/>
          </p:nvSpPr>
          <p:spPr bwMode="auto">
            <a:xfrm>
              <a:off x="4245" y="3609"/>
              <a:ext cx="19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78">
                  <a:latin typeface="Tahoma" panose="020B0604030504040204" pitchFamily="34" charset="0"/>
                </a:rPr>
                <a:t>C</a:t>
              </a:r>
            </a:p>
          </p:txBody>
        </p:sp>
      </p:grpSp>
      <p:sp>
        <p:nvSpPr>
          <p:cNvPr id="5134" name="Rectangle 78"/>
          <p:cNvSpPr>
            <a:spLocks noChangeArrowheads="1"/>
          </p:cNvSpPr>
          <p:nvPr/>
        </p:nvSpPr>
        <p:spPr bwMode="auto">
          <a:xfrm>
            <a:off x="6526060" y="909703"/>
            <a:ext cx="814192" cy="80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775"/>
              </a:lnSpc>
            </a:pPr>
            <a:r>
              <a:rPr lang="en-US" altLang="en-US" sz="1381" dirty="0">
                <a:solidFill>
                  <a:srgbClr val="000000"/>
                </a:solidFill>
                <a:latin typeface="Tahoma" panose="020B0604030504040204" pitchFamily="34" charset="0"/>
              </a:rPr>
              <a:t>0	1</a:t>
            </a:r>
          </a:p>
          <a:p>
            <a:pPr>
              <a:lnSpc>
                <a:spcPts val="1775"/>
              </a:lnSpc>
              <a:spcBef>
                <a:spcPts val="1775"/>
              </a:spcBef>
            </a:pPr>
            <a:r>
              <a:rPr lang="en-US" altLang="en-US" sz="1381" dirty="0">
                <a:solidFill>
                  <a:srgbClr val="000000"/>
                </a:solidFill>
                <a:latin typeface="Tahoma" panose="020B0604030504040204" pitchFamily="34" charset="0"/>
              </a:rPr>
              <a:t>0	0</a:t>
            </a:r>
          </a:p>
        </p:txBody>
      </p:sp>
      <p:sp>
        <p:nvSpPr>
          <p:cNvPr id="5135" name="Rectangle 79"/>
          <p:cNvSpPr>
            <a:spLocks noChangeArrowheads="1"/>
          </p:cNvSpPr>
          <p:nvPr/>
        </p:nvSpPr>
        <p:spPr bwMode="auto">
          <a:xfrm>
            <a:off x="7423236" y="908138"/>
            <a:ext cx="814192" cy="80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775"/>
              </a:lnSpc>
            </a:pPr>
            <a:r>
              <a:rPr lang="en-US" altLang="en-US" sz="1381">
                <a:solidFill>
                  <a:srgbClr val="000000"/>
                </a:solidFill>
                <a:latin typeface="Tahoma" panose="020B0604030504040204" pitchFamily="34" charset="0"/>
              </a:rPr>
              <a:t>1	1</a:t>
            </a:r>
          </a:p>
          <a:p>
            <a:pPr>
              <a:lnSpc>
                <a:spcPts val="1775"/>
              </a:lnSpc>
              <a:spcBef>
                <a:spcPts val="1775"/>
              </a:spcBef>
            </a:pPr>
            <a:r>
              <a:rPr lang="en-US" altLang="en-US" sz="1381">
                <a:solidFill>
                  <a:srgbClr val="000000"/>
                </a:solidFill>
                <a:latin typeface="Tahoma" panose="020B0604030504040204" pitchFamily="34" charset="0"/>
              </a:rPr>
              <a:t>1	1</a:t>
            </a:r>
          </a:p>
        </p:txBody>
      </p:sp>
      <p:sp>
        <p:nvSpPr>
          <p:cNvPr id="5136" name="Rectangle 80"/>
          <p:cNvSpPr>
            <a:spLocks noChangeArrowheads="1"/>
          </p:cNvSpPr>
          <p:nvPr/>
        </p:nvSpPr>
        <p:spPr bwMode="auto">
          <a:xfrm>
            <a:off x="7255701" y="818889"/>
            <a:ext cx="901874" cy="90187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367"/>
          </a:p>
        </p:txBody>
      </p:sp>
      <p:sp>
        <p:nvSpPr>
          <p:cNvPr id="5137" name="Line 81"/>
          <p:cNvSpPr>
            <a:spLocks noChangeShapeType="1"/>
          </p:cNvSpPr>
          <p:nvPr/>
        </p:nvSpPr>
        <p:spPr bwMode="auto">
          <a:xfrm>
            <a:off x="7697243" y="822021"/>
            <a:ext cx="0" cy="90187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5138" name="Line 82"/>
          <p:cNvSpPr>
            <a:spLocks noChangeShapeType="1"/>
          </p:cNvSpPr>
          <p:nvPr/>
        </p:nvSpPr>
        <p:spPr bwMode="auto">
          <a:xfrm flipH="1">
            <a:off x="7274227" y="1292348"/>
            <a:ext cx="90187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5139" name="Line 83"/>
          <p:cNvSpPr>
            <a:spLocks noChangeShapeType="1"/>
          </p:cNvSpPr>
          <p:nvPr/>
        </p:nvSpPr>
        <p:spPr bwMode="auto">
          <a:xfrm>
            <a:off x="7255701" y="818889"/>
            <a:ext cx="90187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5140" name="Line 84"/>
          <p:cNvSpPr>
            <a:spLocks noChangeShapeType="1"/>
          </p:cNvSpPr>
          <p:nvPr/>
        </p:nvSpPr>
        <p:spPr bwMode="auto">
          <a:xfrm flipH="1">
            <a:off x="8188627" y="1278257"/>
            <a:ext cx="0" cy="89561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5141" name="Rectangle 85"/>
          <p:cNvSpPr>
            <a:spLocks noChangeArrowheads="1"/>
          </p:cNvSpPr>
          <p:nvPr/>
        </p:nvSpPr>
        <p:spPr bwMode="auto">
          <a:xfrm>
            <a:off x="8252823" y="1563224"/>
            <a:ext cx="576197" cy="32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578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D</a:t>
            </a:r>
          </a:p>
        </p:txBody>
      </p:sp>
      <p:sp>
        <p:nvSpPr>
          <p:cNvPr id="5142" name="Rectangle 86"/>
          <p:cNvSpPr>
            <a:spLocks noChangeArrowheads="1"/>
          </p:cNvSpPr>
          <p:nvPr/>
        </p:nvSpPr>
        <p:spPr bwMode="auto">
          <a:xfrm>
            <a:off x="7656534" y="593421"/>
            <a:ext cx="576197" cy="32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578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5143" name="Rectangle 87"/>
          <p:cNvSpPr>
            <a:spLocks noChangeArrowheads="1"/>
          </p:cNvSpPr>
          <p:nvPr/>
        </p:nvSpPr>
        <p:spPr bwMode="auto">
          <a:xfrm>
            <a:off x="6353827" y="818889"/>
            <a:ext cx="901874" cy="90187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367"/>
          </a:p>
        </p:txBody>
      </p:sp>
      <p:sp>
        <p:nvSpPr>
          <p:cNvPr id="5144" name="Line 88"/>
          <p:cNvSpPr>
            <a:spLocks noChangeShapeType="1"/>
          </p:cNvSpPr>
          <p:nvPr/>
        </p:nvSpPr>
        <p:spPr bwMode="auto">
          <a:xfrm>
            <a:off x="6795369" y="822021"/>
            <a:ext cx="0" cy="901874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5145" name="Line 89"/>
          <p:cNvSpPr>
            <a:spLocks noChangeShapeType="1"/>
          </p:cNvSpPr>
          <p:nvPr/>
        </p:nvSpPr>
        <p:spPr bwMode="auto">
          <a:xfrm flipH="1">
            <a:off x="6372353" y="1292348"/>
            <a:ext cx="90187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5146" name="Rectangle 90"/>
          <p:cNvSpPr>
            <a:spLocks noChangeArrowheads="1"/>
          </p:cNvSpPr>
          <p:nvPr/>
        </p:nvSpPr>
        <p:spPr bwMode="auto">
          <a:xfrm>
            <a:off x="6546151" y="1863849"/>
            <a:ext cx="814192" cy="80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775"/>
              </a:lnSpc>
            </a:pPr>
            <a:r>
              <a:rPr lang="en-US" altLang="en-US" sz="1381">
                <a:solidFill>
                  <a:srgbClr val="000000"/>
                </a:solidFill>
                <a:latin typeface="Tahoma" panose="020B0604030504040204" pitchFamily="34" charset="0"/>
              </a:rPr>
              <a:t>0	0</a:t>
            </a:r>
          </a:p>
          <a:p>
            <a:pPr>
              <a:lnSpc>
                <a:spcPts val="1775"/>
              </a:lnSpc>
              <a:spcBef>
                <a:spcPts val="1775"/>
              </a:spcBef>
            </a:pPr>
            <a:r>
              <a:rPr lang="en-US" altLang="en-US" sz="1381">
                <a:solidFill>
                  <a:srgbClr val="000000"/>
                </a:solidFill>
                <a:latin typeface="Tahoma" panose="020B0604030504040204" pitchFamily="34" charset="0"/>
              </a:rPr>
              <a:t>0	0</a:t>
            </a:r>
          </a:p>
        </p:txBody>
      </p:sp>
      <p:sp>
        <p:nvSpPr>
          <p:cNvPr id="5147" name="Rectangle 91"/>
          <p:cNvSpPr>
            <a:spLocks noChangeArrowheads="1"/>
          </p:cNvSpPr>
          <p:nvPr/>
        </p:nvSpPr>
        <p:spPr bwMode="auto">
          <a:xfrm>
            <a:off x="7443329" y="1862282"/>
            <a:ext cx="814192" cy="80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775"/>
              </a:lnSpc>
            </a:pPr>
            <a:r>
              <a:rPr lang="en-US" altLang="en-US" sz="1381" dirty="0">
                <a:solidFill>
                  <a:srgbClr val="000000"/>
                </a:solidFill>
                <a:latin typeface="Tahoma" panose="020B0604030504040204" pitchFamily="34" charset="0"/>
              </a:rPr>
              <a:t>0	0</a:t>
            </a:r>
          </a:p>
          <a:p>
            <a:pPr>
              <a:lnSpc>
                <a:spcPts val="1775"/>
              </a:lnSpc>
              <a:spcBef>
                <a:spcPts val="1775"/>
              </a:spcBef>
            </a:pPr>
            <a:r>
              <a:rPr lang="en-US" altLang="en-US" sz="1381" dirty="0">
                <a:solidFill>
                  <a:srgbClr val="000000"/>
                </a:solidFill>
                <a:latin typeface="Tahoma" panose="020B0604030504040204" pitchFamily="34" charset="0"/>
              </a:rPr>
              <a:t>1	0</a:t>
            </a:r>
          </a:p>
        </p:txBody>
      </p:sp>
      <p:sp>
        <p:nvSpPr>
          <p:cNvPr id="5148" name="Rectangle 92"/>
          <p:cNvSpPr>
            <a:spLocks noChangeArrowheads="1"/>
          </p:cNvSpPr>
          <p:nvPr/>
        </p:nvSpPr>
        <p:spPr bwMode="auto">
          <a:xfrm>
            <a:off x="7283622" y="1752680"/>
            <a:ext cx="901874" cy="90187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367"/>
          </a:p>
        </p:txBody>
      </p:sp>
      <p:sp>
        <p:nvSpPr>
          <p:cNvPr id="5149" name="Line 93"/>
          <p:cNvSpPr>
            <a:spLocks noChangeShapeType="1"/>
          </p:cNvSpPr>
          <p:nvPr/>
        </p:nvSpPr>
        <p:spPr bwMode="auto">
          <a:xfrm>
            <a:off x="7725164" y="1755811"/>
            <a:ext cx="0" cy="90187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5150" name="Line 94"/>
          <p:cNvSpPr>
            <a:spLocks noChangeShapeType="1"/>
          </p:cNvSpPr>
          <p:nvPr/>
        </p:nvSpPr>
        <p:spPr bwMode="auto">
          <a:xfrm flipH="1">
            <a:off x="7274227" y="2197354"/>
            <a:ext cx="90187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5151" name="Line 95"/>
          <p:cNvSpPr>
            <a:spLocks noChangeShapeType="1"/>
          </p:cNvSpPr>
          <p:nvPr/>
        </p:nvSpPr>
        <p:spPr bwMode="auto">
          <a:xfrm>
            <a:off x="6823290" y="2654554"/>
            <a:ext cx="90187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5152" name="Line 96"/>
          <p:cNvSpPr>
            <a:spLocks noChangeShapeType="1"/>
          </p:cNvSpPr>
          <p:nvPr/>
        </p:nvSpPr>
        <p:spPr bwMode="auto">
          <a:xfrm flipH="1">
            <a:off x="6381748" y="1741720"/>
            <a:ext cx="0" cy="9128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5153" name="Rectangle 97"/>
          <p:cNvSpPr>
            <a:spLocks noChangeArrowheads="1"/>
          </p:cNvSpPr>
          <p:nvPr/>
        </p:nvSpPr>
        <p:spPr bwMode="auto">
          <a:xfrm>
            <a:off x="7224123" y="2629502"/>
            <a:ext cx="576197" cy="32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578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5154" name="Rectangle 98"/>
          <p:cNvSpPr>
            <a:spLocks noChangeArrowheads="1"/>
          </p:cNvSpPr>
          <p:nvPr/>
        </p:nvSpPr>
        <p:spPr bwMode="auto">
          <a:xfrm>
            <a:off x="6381748" y="1752680"/>
            <a:ext cx="901874" cy="90187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367"/>
          </a:p>
        </p:txBody>
      </p:sp>
      <p:sp>
        <p:nvSpPr>
          <p:cNvPr id="5155" name="Line 99"/>
          <p:cNvSpPr>
            <a:spLocks noChangeShapeType="1"/>
          </p:cNvSpPr>
          <p:nvPr/>
        </p:nvSpPr>
        <p:spPr bwMode="auto">
          <a:xfrm>
            <a:off x="6823290" y="1755811"/>
            <a:ext cx="0" cy="90187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5156" name="Line 100"/>
          <p:cNvSpPr>
            <a:spLocks noChangeShapeType="1"/>
          </p:cNvSpPr>
          <p:nvPr/>
        </p:nvSpPr>
        <p:spPr bwMode="auto">
          <a:xfrm flipH="1">
            <a:off x="6372353" y="2197354"/>
            <a:ext cx="90187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5157" name="Text Box 101"/>
          <p:cNvSpPr txBox="1">
            <a:spLocks noChangeArrowheads="1"/>
          </p:cNvSpPr>
          <p:nvPr/>
        </p:nvSpPr>
        <p:spPr bwMode="auto">
          <a:xfrm>
            <a:off x="6107741" y="2040778"/>
            <a:ext cx="306494" cy="33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78">
                <a:latin typeface="Tahoma" panose="020B0604030504040204" pitchFamily="34" charset="0"/>
              </a:rPr>
              <a:t>C</a:t>
            </a:r>
          </a:p>
        </p:txBody>
      </p:sp>
      <p:grpSp>
        <p:nvGrpSpPr>
          <p:cNvPr id="236648" name="Group 104"/>
          <p:cNvGrpSpPr>
            <a:grpSpLocks/>
          </p:cNvGrpSpPr>
          <p:nvPr/>
        </p:nvGrpSpPr>
        <p:grpSpPr bwMode="auto">
          <a:xfrm>
            <a:off x="1354375" y="916494"/>
            <a:ext cx="4860099" cy="3607496"/>
            <a:chOff x="928" y="1296"/>
            <a:chExt cx="3104" cy="2304"/>
          </a:xfrm>
        </p:grpSpPr>
        <p:sp>
          <p:nvSpPr>
            <p:cNvPr id="5161" name="Rectangle 105"/>
            <p:cNvSpPr>
              <a:spLocks noChangeArrowheads="1"/>
            </p:cNvSpPr>
            <p:nvPr/>
          </p:nvSpPr>
          <p:spPr bwMode="auto">
            <a:xfrm>
              <a:off x="928" y="3312"/>
              <a:ext cx="3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2959"/>
                </a:lnSpc>
              </a:pPr>
              <a:r>
                <a:rPr lang="en-US" altLang="en-US" sz="2367" dirty="0">
                  <a:solidFill>
                    <a:srgbClr val="000000"/>
                  </a:solidFill>
                  <a:latin typeface="Tahoma" panose="020B0604030504040204" pitchFamily="34" charset="0"/>
                </a:rPr>
                <a:t>A' B' C' D'  +  A' B C' D  +  A B C D  +  A B' C D’</a:t>
              </a:r>
            </a:p>
          </p:txBody>
        </p:sp>
        <p:sp>
          <p:nvSpPr>
            <p:cNvPr id="5162" name="AutoShape 106"/>
            <p:cNvSpPr>
              <a:spLocks noChangeArrowheads="1"/>
            </p:cNvSpPr>
            <p:nvPr/>
          </p:nvSpPr>
          <p:spPr bwMode="auto">
            <a:xfrm>
              <a:off x="2400" y="1296"/>
              <a:ext cx="192" cy="192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163" name="AutoShape 107"/>
            <p:cNvSpPr>
              <a:spLocks noChangeArrowheads="1"/>
            </p:cNvSpPr>
            <p:nvPr/>
          </p:nvSpPr>
          <p:spPr bwMode="auto">
            <a:xfrm>
              <a:off x="2688" y="1584"/>
              <a:ext cx="192" cy="192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164" name="AutoShape 108"/>
            <p:cNvSpPr>
              <a:spLocks noChangeArrowheads="1"/>
            </p:cNvSpPr>
            <p:nvPr/>
          </p:nvSpPr>
          <p:spPr bwMode="auto">
            <a:xfrm>
              <a:off x="2976" y="1872"/>
              <a:ext cx="192" cy="192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5165" name="AutoShape 109"/>
            <p:cNvSpPr>
              <a:spLocks noChangeArrowheads="1"/>
            </p:cNvSpPr>
            <p:nvPr/>
          </p:nvSpPr>
          <p:spPr bwMode="auto">
            <a:xfrm>
              <a:off x="3264" y="2160"/>
              <a:ext cx="192" cy="192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</p:grpSp>
      <p:cxnSp>
        <p:nvCxnSpPr>
          <p:cNvPr id="3" name="Straight Arrow Connector 2"/>
          <p:cNvCxnSpPr>
            <a:endCxn id="5162" idx="1"/>
          </p:cNvCxnSpPr>
          <p:nvPr/>
        </p:nvCxnSpPr>
        <p:spPr>
          <a:xfrm flipV="1">
            <a:off x="2383075" y="1066807"/>
            <a:ext cx="1276089" cy="3006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endCxn id="5163" idx="2"/>
          </p:cNvCxnSpPr>
          <p:nvPr/>
        </p:nvCxnSpPr>
        <p:spPr>
          <a:xfrm flipV="1">
            <a:off x="3563385" y="1668056"/>
            <a:ext cx="697029" cy="2446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689452" y="2113401"/>
            <a:ext cx="746861" cy="2053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294463" y="2561734"/>
            <a:ext cx="1930964" cy="1553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514600" y="2040778"/>
            <a:ext cx="2120029" cy="1670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143000" y="1563224"/>
            <a:ext cx="838200" cy="2246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991621" y="2955179"/>
            <a:ext cx="385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4559474" y="905005"/>
            <a:ext cx="724943" cy="7449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314950" y="1116628"/>
            <a:ext cx="2089497" cy="3191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78079" y="772029"/>
            <a:ext cx="8542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Free groups from here</a:t>
            </a:r>
            <a:endParaRPr 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87616" y="1814636"/>
            <a:ext cx="682403" cy="7040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696462" y="1356470"/>
            <a:ext cx="286544" cy="7672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110101" y="905005"/>
            <a:ext cx="751562" cy="3050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8"/>
          <p:cNvSpPr>
            <a:spLocks noChangeArrowheads="1"/>
          </p:cNvSpPr>
          <p:nvPr/>
        </p:nvSpPr>
        <p:spPr bwMode="auto">
          <a:xfrm rot="16200000" flipH="1">
            <a:off x="4332648" y="2432528"/>
            <a:ext cx="748430" cy="350729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367"/>
          </a:p>
        </p:txBody>
      </p:sp>
      <p:sp>
        <p:nvSpPr>
          <p:cNvPr id="128" name="Oval 18"/>
          <p:cNvSpPr>
            <a:spLocks noChangeArrowheads="1"/>
          </p:cNvSpPr>
          <p:nvPr/>
        </p:nvSpPr>
        <p:spPr bwMode="auto">
          <a:xfrm rot="16200000" flipH="1">
            <a:off x="4359840" y="717117"/>
            <a:ext cx="748430" cy="350729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367"/>
          </a:p>
        </p:txBody>
      </p:sp>
      <p:sp>
        <p:nvSpPr>
          <p:cNvPr id="8" name="Rounded Rectangle 7"/>
          <p:cNvSpPr/>
          <p:nvPr/>
        </p:nvSpPr>
        <p:spPr>
          <a:xfrm>
            <a:off x="6842611" y="936206"/>
            <a:ext cx="751563" cy="2738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914914" y="1376263"/>
            <a:ext cx="290085" cy="7312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243208" y="1116628"/>
            <a:ext cx="2209278" cy="446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5699211" y="993095"/>
            <a:ext cx="8542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Free groups from here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83075" y="4963862"/>
            <a:ext cx="584941" cy="674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LT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981200" y="5105400"/>
            <a:ext cx="4018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1976265" y="5257800"/>
            <a:ext cx="4018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1976265" y="5410200"/>
            <a:ext cx="4018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2438400" y="5562600"/>
            <a:ext cx="4018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1976265" y="5562600"/>
            <a:ext cx="4018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20845" y="4930011"/>
            <a:ext cx="250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 B C D</a:t>
            </a:r>
            <a:endParaRPr lang="en-US" sz="1200" dirty="0"/>
          </a:p>
        </p:txBody>
      </p:sp>
      <p:cxnSp>
        <p:nvCxnSpPr>
          <p:cNvPr id="26" name="Straight Arrow Connector 25"/>
          <p:cNvCxnSpPr>
            <a:stCxn id="20" idx="3"/>
          </p:cNvCxnSpPr>
          <p:nvPr/>
        </p:nvCxnSpPr>
        <p:spPr>
          <a:xfrm flipV="1">
            <a:off x="2968016" y="5288752"/>
            <a:ext cx="2094866" cy="12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72976" y="5080010"/>
            <a:ext cx="947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LT</a:t>
            </a:r>
            <a:endParaRPr lang="en-US" dirty="0"/>
          </a:p>
        </p:txBody>
      </p:sp>
      <p:sp>
        <p:nvSpPr>
          <p:cNvPr id="144" name="Rectangle 143"/>
          <p:cNvSpPr/>
          <p:nvPr/>
        </p:nvSpPr>
        <p:spPr>
          <a:xfrm>
            <a:off x="2393169" y="5899380"/>
            <a:ext cx="584941" cy="674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GT</a:t>
            </a:r>
            <a:endParaRPr lang="en-US" dirty="0"/>
          </a:p>
        </p:txBody>
      </p:sp>
      <p:cxnSp>
        <p:nvCxnSpPr>
          <p:cNvPr id="145" name="Straight Arrow Connector 144"/>
          <p:cNvCxnSpPr/>
          <p:nvPr/>
        </p:nvCxnSpPr>
        <p:spPr>
          <a:xfrm>
            <a:off x="1991294" y="6040918"/>
            <a:ext cx="4018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>
            <a:off x="1986359" y="6193318"/>
            <a:ext cx="4018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1986359" y="6345718"/>
            <a:ext cx="4018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2448494" y="6498118"/>
            <a:ext cx="4018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1986359" y="6498118"/>
            <a:ext cx="4018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1730939" y="5865529"/>
            <a:ext cx="250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 B C D</a:t>
            </a:r>
            <a:endParaRPr lang="en-US" sz="1200" dirty="0"/>
          </a:p>
        </p:txBody>
      </p:sp>
      <p:cxnSp>
        <p:nvCxnSpPr>
          <p:cNvPr id="151" name="Straight Arrow Connector 150"/>
          <p:cNvCxnSpPr>
            <a:stCxn id="144" idx="3"/>
          </p:cNvCxnSpPr>
          <p:nvPr/>
        </p:nvCxnSpPr>
        <p:spPr>
          <a:xfrm flipV="1">
            <a:off x="2978110" y="6224270"/>
            <a:ext cx="2094866" cy="12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5083070" y="6015528"/>
            <a:ext cx="947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GT</a:t>
            </a:r>
            <a:endParaRPr lang="en-US" dirty="0"/>
          </a:p>
        </p:txBody>
      </p:sp>
      <p:grpSp>
        <p:nvGrpSpPr>
          <p:cNvPr id="153" name="Group 236"/>
          <p:cNvGrpSpPr>
            <a:grpSpLocks/>
          </p:cNvGrpSpPr>
          <p:nvPr/>
        </p:nvGrpSpPr>
        <p:grpSpPr bwMode="auto">
          <a:xfrm>
            <a:off x="5993441" y="5310842"/>
            <a:ext cx="1741118" cy="801666"/>
            <a:chOff x="3804" y="2564"/>
            <a:chExt cx="1112" cy="512"/>
          </a:xfrm>
        </p:grpSpPr>
        <p:sp>
          <p:nvSpPr>
            <p:cNvPr id="154" name="Line 237"/>
            <p:cNvSpPr>
              <a:spLocks noChangeShapeType="1"/>
            </p:cNvSpPr>
            <p:nvPr/>
          </p:nvSpPr>
          <p:spPr bwMode="auto">
            <a:xfrm>
              <a:off x="4084" y="2568"/>
              <a:ext cx="18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55" name="Line 238"/>
            <p:cNvSpPr>
              <a:spLocks noChangeShapeType="1"/>
            </p:cNvSpPr>
            <p:nvPr/>
          </p:nvSpPr>
          <p:spPr bwMode="auto">
            <a:xfrm>
              <a:off x="4084" y="2760"/>
              <a:ext cx="1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56" name="Line 239"/>
            <p:cNvSpPr>
              <a:spLocks noChangeShapeType="1"/>
            </p:cNvSpPr>
            <p:nvPr/>
          </p:nvSpPr>
          <p:spPr bwMode="auto">
            <a:xfrm flipV="1">
              <a:off x="4080" y="2564"/>
              <a:ext cx="0" cy="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57" name="Arc 240"/>
            <p:cNvSpPr>
              <a:spLocks/>
            </p:cNvSpPr>
            <p:nvPr/>
          </p:nvSpPr>
          <p:spPr bwMode="auto">
            <a:xfrm>
              <a:off x="4272" y="2577"/>
              <a:ext cx="88" cy="96"/>
            </a:xfrm>
            <a:custGeom>
              <a:avLst/>
              <a:gdLst>
                <a:gd name="T0" fmla="*/ 0 w 21600"/>
                <a:gd name="T1" fmla="*/ 0 h 21600"/>
                <a:gd name="T2" fmla="*/ 88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58" name="Arc 241"/>
            <p:cNvSpPr>
              <a:spLocks/>
            </p:cNvSpPr>
            <p:nvPr/>
          </p:nvSpPr>
          <p:spPr bwMode="auto">
            <a:xfrm>
              <a:off x="4272" y="2573"/>
              <a:ext cx="92" cy="100"/>
            </a:xfrm>
            <a:custGeom>
              <a:avLst/>
              <a:gdLst>
                <a:gd name="T0" fmla="*/ 0 w 21600"/>
                <a:gd name="T1" fmla="*/ 0 h 21600"/>
                <a:gd name="T2" fmla="*/ 92 w 21600"/>
                <a:gd name="T3" fmla="*/ 100 h 21600"/>
                <a:gd name="T4" fmla="*/ 0 w 21600"/>
                <a:gd name="T5" fmla="*/ 1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59" name="Arc 242"/>
            <p:cNvSpPr>
              <a:spLocks/>
            </p:cNvSpPr>
            <p:nvPr/>
          </p:nvSpPr>
          <p:spPr bwMode="auto">
            <a:xfrm>
              <a:off x="4272" y="2664"/>
              <a:ext cx="88" cy="96"/>
            </a:xfrm>
            <a:custGeom>
              <a:avLst/>
              <a:gdLst>
                <a:gd name="T0" fmla="*/ 88 w 21600"/>
                <a:gd name="T1" fmla="*/ 0 h 21600"/>
                <a:gd name="T2" fmla="*/ 0 w 21600"/>
                <a:gd name="T3" fmla="*/ 9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60" name="Arc 243"/>
            <p:cNvSpPr>
              <a:spLocks/>
            </p:cNvSpPr>
            <p:nvPr/>
          </p:nvSpPr>
          <p:spPr bwMode="auto">
            <a:xfrm>
              <a:off x="4272" y="2668"/>
              <a:ext cx="92" cy="96"/>
            </a:xfrm>
            <a:custGeom>
              <a:avLst/>
              <a:gdLst>
                <a:gd name="T0" fmla="*/ 92 w 21600"/>
                <a:gd name="T1" fmla="*/ 0 h 21600"/>
                <a:gd name="T2" fmla="*/ 0 w 21600"/>
                <a:gd name="T3" fmla="*/ 9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61" name="Arc 244"/>
            <p:cNvSpPr>
              <a:spLocks/>
            </p:cNvSpPr>
            <p:nvPr/>
          </p:nvSpPr>
          <p:spPr bwMode="auto">
            <a:xfrm>
              <a:off x="4088" y="2984"/>
              <a:ext cx="272" cy="88"/>
            </a:xfrm>
            <a:custGeom>
              <a:avLst/>
              <a:gdLst>
                <a:gd name="T0" fmla="*/ 272 w 21600"/>
                <a:gd name="T1" fmla="*/ 0 h 21600"/>
                <a:gd name="T2" fmla="*/ 0 w 21600"/>
                <a:gd name="T3" fmla="*/ 88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62" name="Arc 245"/>
            <p:cNvSpPr>
              <a:spLocks/>
            </p:cNvSpPr>
            <p:nvPr/>
          </p:nvSpPr>
          <p:spPr bwMode="auto">
            <a:xfrm>
              <a:off x="4088" y="2984"/>
              <a:ext cx="276" cy="92"/>
            </a:xfrm>
            <a:custGeom>
              <a:avLst/>
              <a:gdLst>
                <a:gd name="T0" fmla="*/ 276 w 21600"/>
                <a:gd name="T1" fmla="*/ 0 h 21600"/>
                <a:gd name="T2" fmla="*/ 0 w 21600"/>
                <a:gd name="T3" fmla="*/ 92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63" name="Arc 246"/>
            <p:cNvSpPr>
              <a:spLocks/>
            </p:cNvSpPr>
            <p:nvPr/>
          </p:nvSpPr>
          <p:spPr bwMode="auto">
            <a:xfrm>
              <a:off x="4088" y="2905"/>
              <a:ext cx="272" cy="88"/>
            </a:xfrm>
            <a:custGeom>
              <a:avLst/>
              <a:gdLst>
                <a:gd name="T0" fmla="*/ 0 w 21600"/>
                <a:gd name="T1" fmla="*/ 0 h 21600"/>
                <a:gd name="T2" fmla="*/ 272 w 21600"/>
                <a:gd name="T3" fmla="*/ 88 h 21600"/>
                <a:gd name="T4" fmla="*/ 0 w 21600"/>
                <a:gd name="T5" fmla="*/ 8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64" name="Arc 247"/>
            <p:cNvSpPr>
              <a:spLocks/>
            </p:cNvSpPr>
            <p:nvPr/>
          </p:nvSpPr>
          <p:spPr bwMode="auto">
            <a:xfrm>
              <a:off x="4088" y="2901"/>
              <a:ext cx="276" cy="92"/>
            </a:xfrm>
            <a:custGeom>
              <a:avLst/>
              <a:gdLst>
                <a:gd name="T0" fmla="*/ 0 w 21600"/>
                <a:gd name="T1" fmla="*/ 0 h 21600"/>
                <a:gd name="T2" fmla="*/ 276 w 21600"/>
                <a:gd name="T3" fmla="*/ 92 h 21600"/>
                <a:gd name="T4" fmla="*/ 0 w 21600"/>
                <a:gd name="T5" fmla="*/ 9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65" name="Arc 248"/>
            <p:cNvSpPr>
              <a:spLocks/>
            </p:cNvSpPr>
            <p:nvPr/>
          </p:nvSpPr>
          <p:spPr bwMode="auto">
            <a:xfrm>
              <a:off x="4088" y="2905"/>
              <a:ext cx="24" cy="80"/>
            </a:xfrm>
            <a:custGeom>
              <a:avLst/>
              <a:gdLst>
                <a:gd name="T0" fmla="*/ 0 w 21600"/>
                <a:gd name="T1" fmla="*/ 0 h 21600"/>
                <a:gd name="T2" fmla="*/ 24 w 21600"/>
                <a:gd name="T3" fmla="*/ 80 h 21600"/>
                <a:gd name="T4" fmla="*/ 0 w 21600"/>
                <a:gd name="T5" fmla="*/ 8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66" name="Arc 249"/>
            <p:cNvSpPr>
              <a:spLocks/>
            </p:cNvSpPr>
            <p:nvPr/>
          </p:nvSpPr>
          <p:spPr bwMode="auto">
            <a:xfrm>
              <a:off x="4088" y="2901"/>
              <a:ext cx="28" cy="84"/>
            </a:xfrm>
            <a:custGeom>
              <a:avLst/>
              <a:gdLst>
                <a:gd name="T0" fmla="*/ 0 w 21600"/>
                <a:gd name="T1" fmla="*/ 0 h 21600"/>
                <a:gd name="T2" fmla="*/ 28 w 21600"/>
                <a:gd name="T3" fmla="*/ 84 h 21600"/>
                <a:gd name="T4" fmla="*/ 0 w 21600"/>
                <a:gd name="T5" fmla="*/ 8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67" name="Arc 250"/>
            <p:cNvSpPr>
              <a:spLocks/>
            </p:cNvSpPr>
            <p:nvPr/>
          </p:nvSpPr>
          <p:spPr bwMode="auto">
            <a:xfrm>
              <a:off x="4096" y="2984"/>
              <a:ext cx="16" cy="80"/>
            </a:xfrm>
            <a:custGeom>
              <a:avLst/>
              <a:gdLst>
                <a:gd name="T0" fmla="*/ 16 w 21600"/>
                <a:gd name="T1" fmla="*/ 0 h 21600"/>
                <a:gd name="T2" fmla="*/ 0 w 21600"/>
                <a:gd name="T3" fmla="*/ 8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68" name="Arc 251"/>
            <p:cNvSpPr>
              <a:spLocks/>
            </p:cNvSpPr>
            <p:nvPr/>
          </p:nvSpPr>
          <p:spPr bwMode="auto">
            <a:xfrm>
              <a:off x="4096" y="2984"/>
              <a:ext cx="20" cy="84"/>
            </a:xfrm>
            <a:custGeom>
              <a:avLst/>
              <a:gdLst>
                <a:gd name="T0" fmla="*/ 20 w 21600"/>
                <a:gd name="T1" fmla="*/ 0 h 21600"/>
                <a:gd name="T2" fmla="*/ 0 w 21600"/>
                <a:gd name="T3" fmla="*/ 8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69" name="Line 252"/>
            <p:cNvSpPr>
              <a:spLocks noChangeShapeType="1"/>
            </p:cNvSpPr>
            <p:nvPr/>
          </p:nvSpPr>
          <p:spPr bwMode="auto">
            <a:xfrm>
              <a:off x="4084" y="294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70" name="Line 253"/>
            <p:cNvSpPr>
              <a:spLocks noChangeShapeType="1"/>
            </p:cNvSpPr>
            <p:nvPr/>
          </p:nvSpPr>
          <p:spPr bwMode="auto">
            <a:xfrm>
              <a:off x="4084" y="302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71" name="Oval 254"/>
            <p:cNvSpPr>
              <a:spLocks noChangeArrowheads="1"/>
            </p:cNvSpPr>
            <p:nvPr/>
          </p:nvSpPr>
          <p:spPr bwMode="auto">
            <a:xfrm>
              <a:off x="4368" y="2976"/>
              <a:ext cx="24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172" name="Oval 255"/>
            <p:cNvSpPr>
              <a:spLocks noChangeArrowheads="1"/>
            </p:cNvSpPr>
            <p:nvPr/>
          </p:nvSpPr>
          <p:spPr bwMode="auto">
            <a:xfrm>
              <a:off x="4364" y="2972"/>
              <a:ext cx="32" cy="3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173" name="Arc 256"/>
            <p:cNvSpPr>
              <a:spLocks/>
            </p:cNvSpPr>
            <p:nvPr/>
          </p:nvSpPr>
          <p:spPr bwMode="auto">
            <a:xfrm>
              <a:off x="4544" y="2741"/>
              <a:ext cx="44" cy="84"/>
            </a:xfrm>
            <a:custGeom>
              <a:avLst/>
              <a:gdLst>
                <a:gd name="T0" fmla="*/ 0 w 21600"/>
                <a:gd name="T1" fmla="*/ 0 h 21600"/>
                <a:gd name="T2" fmla="*/ 44 w 21600"/>
                <a:gd name="T3" fmla="*/ 84 h 21600"/>
                <a:gd name="T4" fmla="*/ 0 w 21600"/>
                <a:gd name="T5" fmla="*/ 8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74" name="Arc 257"/>
            <p:cNvSpPr>
              <a:spLocks/>
            </p:cNvSpPr>
            <p:nvPr/>
          </p:nvSpPr>
          <p:spPr bwMode="auto">
            <a:xfrm>
              <a:off x="4544" y="2741"/>
              <a:ext cx="300" cy="92"/>
            </a:xfrm>
            <a:custGeom>
              <a:avLst/>
              <a:gdLst>
                <a:gd name="T0" fmla="*/ 0 w 21600"/>
                <a:gd name="T1" fmla="*/ 0 h 21600"/>
                <a:gd name="T2" fmla="*/ 300 w 21600"/>
                <a:gd name="T3" fmla="*/ 92 h 21600"/>
                <a:gd name="T4" fmla="*/ 0 w 21600"/>
                <a:gd name="T5" fmla="*/ 9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75" name="Arc 258"/>
            <p:cNvSpPr>
              <a:spLocks/>
            </p:cNvSpPr>
            <p:nvPr/>
          </p:nvSpPr>
          <p:spPr bwMode="auto">
            <a:xfrm>
              <a:off x="4560" y="2824"/>
              <a:ext cx="284" cy="92"/>
            </a:xfrm>
            <a:custGeom>
              <a:avLst/>
              <a:gdLst>
                <a:gd name="T0" fmla="*/ 284 w 21600"/>
                <a:gd name="T1" fmla="*/ 0 h 21600"/>
                <a:gd name="T2" fmla="*/ 0 w 21600"/>
                <a:gd name="T3" fmla="*/ 92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76" name="Arc 259"/>
            <p:cNvSpPr>
              <a:spLocks/>
            </p:cNvSpPr>
            <p:nvPr/>
          </p:nvSpPr>
          <p:spPr bwMode="auto">
            <a:xfrm>
              <a:off x="4544" y="2824"/>
              <a:ext cx="44" cy="92"/>
            </a:xfrm>
            <a:custGeom>
              <a:avLst/>
              <a:gdLst>
                <a:gd name="T0" fmla="*/ 44 w 21600"/>
                <a:gd name="T1" fmla="*/ 0 h 21600"/>
                <a:gd name="T2" fmla="*/ 0 w 21600"/>
                <a:gd name="T3" fmla="*/ 92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77" name="Line 260"/>
            <p:cNvSpPr>
              <a:spLocks noChangeShapeType="1"/>
            </p:cNvSpPr>
            <p:nvPr/>
          </p:nvSpPr>
          <p:spPr bwMode="auto">
            <a:xfrm>
              <a:off x="4564" y="2784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78" name="Line 261"/>
            <p:cNvSpPr>
              <a:spLocks noChangeShapeType="1"/>
            </p:cNvSpPr>
            <p:nvPr/>
          </p:nvSpPr>
          <p:spPr bwMode="auto">
            <a:xfrm>
              <a:off x="4564" y="2864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79" name="Line 262"/>
            <p:cNvSpPr>
              <a:spLocks noChangeShapeType="1"/>
            </p:cNvSpPr>
            <p:nvPr/>
          </p:nvSpPr>
          <p:spPr bwMode="auto">
            <a:xfrm>
              <a:off x="4004" y="2624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80" name="Rectangle 263"/>
            <p:cNvSpPr>
              <a:spLocks noChangeArrowheads="1"/>
            </p:cNvSpPr>
            <p:nvPr/>
          </p:nvSpPr>
          <p:spPr bwMode="auto">
            <a:xfrm>
              <a:off x="3992" y="2616"/>
              <a:ext cx="24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181" name="Line 264"/>
            <p:cNvSpPr>
              <a:spLocks noChangeShapeType="1"/>
            </p:cNvSpPr>
            <p:nvPr/>
          </p:nvSpPr>
          <p:spPr bwMode="auto">
            <a:xfrm>
              <a:off x="4004" y="2944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82" name="Line 265"/>
            <p:cNvSpPr>
              <a:spLocks noChangeShapeType="1"/>
            </p:cNvSpPr>
            <p:nvPr/>
          </p:nvSpPr>
          <p:spPr bwMode="auto">
            <a:xfrm>
              <a:off x="3804" y="2624"/>
              <a:ext cx="1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83" name="Line 266"/>
            <p:cNvSpPr>
              <a:spLocks noChangeShapeType="1"/>
            </p:cNvSpPr>
            <p:nvPr/>
          </p:nvSpPr>
          <p:spPr bwMode="auto">
            <a:xfrm>
              <a:off x="4000" y="2628"/>
              <a:ext cx="0" cy="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84" name="Line 267"/>
            <p:cNvSpPr>
              <a:spLocks noChangeShapeType="1"/>
            </p:cNvSpPr>
            <p:nvPr/>
          </p:nvSpPr>
          <p:spPr bwMode="auto">
            <a:xfrm>
              <a:off x="4004" y="2704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85" name="Line 268"/>
            <p:cNvSpPr>
              <a:spLocks noChangeShapeType="1"/>
            </p:cNvSpPr>
            <p:nvPr/>
          </p:nvSpPr>
          <p:spPr bwMode="auto">
            <a:xfrm>
              <a:off x="4004" y="3024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86" name="Line 269"/>
            <p:cNvSpPr>
              <a:spLocks noChangeShapeType="1"/>
            </p:cNvSpPr>
            <p:nvPr/>
          </p:nvSpPr>
          <p:spPr bwMode="auto">
            <a:xfrm>
              <a:off x="3924" y="2704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87" name="Line 270"/>
            <p:cNvSpPr>
              <a:spLocks noChangeShapeType="1"/>
            </p:cNvSpPr>
            <p:nvPr/>
          </p:nvSpPr>
          <p:spPr bwMode="auto">
            <a:xfrm>
              <a:off x="3804" y="3024"/>
              <a:ext cx="1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88" name="Rectangle 271"/>
            <p:cNvSpPr>
              <a:spLocks noChangeArrowheads="1"/>
            </p:cNvSpPr>
            <p:nvPr/>
          </p:nvSpPr>
          <p:spPr bwMode="auto">
            <a:xfrm>
              <a:off x="3912" y="3016"/>
              <a:ext cx="24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189" name="Line 272"/>
            <p:cNvSpPr>
              <a:spLocks noChangeShapeType="1"/>
            </p:cNvSpPr>
            <p:nvPr/>
          </p:nvSpPr>
          <p:spPr bwMode="auto">
            <a:xfrm>
              <a:off x="3924" y="3024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90" name="Line 273"/>
            <p:cNvSpPr>
              <a:spLocks noChangeShapeType="1"/>
            </p:cNvSpPr>
            <p:nvPr/>
          </p:nvSpPr>
          <p:spPr bwMode="auto">
            <a:xfrm>
              <a:off x="3920" y="2708"/>
              <a:ext cx="0" cy="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91" name="Line 274"/>
            <p:cNvSpPr>
              <a:spLocks noChangeShapeType="1"/>
            </p:cNvSpPr>
            <p:nvPr/>
          </p:nvSpPr>
          <p:spPr bwMode="auto">
            <a:xfrm>
              <a:off x="4484" y="2864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92" name="Line 275"/>
            <p:cNvSpPr>
              <a:spLocks noChangeShapeType="1"/>
            </p:cNvSpPr>
            <p:nvPr/>
          </p:nvSpPr>
          <p:spPr bwMode="auto">
            <a:xfrm>
              <a:off x="4404" y="2984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93" name="Line 276"/>
            <p:cNvSpPr>
              <a:spLocks noChangeShapeType="1"/>
            </p:cNvSpPr>
            <p:nvPr/>
          </p:nvSpPr>
          <p:spPr bwMode="auto">
            <a:xfrm>
              <a:off x="4480" y="2868"/>
              <a:ext cx="0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94" name="Line 277"/>
            <p:cNvSpPr>
              <a:spLocks noChangeShapeType="1"/>
            </p:cNvSpPr>
            <p:nvPr/>
          </p:nvSpPr>
          <p:spPr bwMode="auto">
            <a:xfrm>
              <a:off x="4364" y="2664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95" name="Line 278"/>
            <p:cNvSpPr>
              <a:spLocks noChangeShapeType="1"/>
            </p:cNvSpPr>
            <p:nvPr/>
          </p:nvSpPr>
          <p:spPr bwMode="auto">
            <a:xfrm>
              <a:off x="4484" y="2784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96" name="Line 279"/>
            <p:cNvSpPr>
              <a:spLocks noChangeShapeType="1"/>
            </p:cNvSpPr>
            <p:nvPr/>
          </p:nvSpPr>
          <p:spPr bwMode="auto">
            <a:xfrm>
              <a:off x="4480" y="2668"/>
              <a:ext cx="0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97" name="Line 280"/>
            <p:cNvSpPr>
              <a:spLocks noChangeShapeType="1"/>
            </p:cNvSpPr>
            <p:nvPr/>
          </p:nvSpPr>
          <p:spPr bwMode="auto">
            <a:xfrm>
              <a:off x="4444" y="2664"/>
              <a:ext cx="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98" name="Line 281"/>
            <p:cNvSpPr>
              <a:spLocks noChangeShapeType="1"/>
            </p:cNvSpPr>
            <p:nvPr/>
          </p:nvSpPr>
          <p:spPr bwMode="auto">
            <a:xfrm>
              <a:off x="4844" y="2824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5732222" y="4963862"/>
            <a:ext cx="1221025" cy="1317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546648" y="5288752"/>
            <a:ext cx="1406599" cy="178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8" name="Straight Arrow Connector 5157"/>
          <p:cNvCxnSpPr/>
          <p:nvPr/>
        </p:nvCxnSpPr>
        <p:spPr>
          <a:xfrm flipV="1">
            <a:off x="5556742" y="5988438"/>
            <a:ext cx="1426255" cy="357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" name="Picture 3" descr="056"/>
          <p:cNvPicPr>
            <a:picLocks noChangeAspect="1" noChangeArrowheads="1"/>
          </p:cNvPicPr>
          <p:nvPr/>
        </p:nvPicPr>
        <p:blipFill rotWithShape="1">
          <a:blip r:embed="rId3"/>
          <a:srcRect l="63248" r="28205" b="85810"/>
          <a:stretch/>
        </p:blipFill>
        <p:spPr bwMode="auto">
          <a:xfrm>
            <a:off x="7722033" y="5508191"/>
            <a:ext cx="762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60" name="Straight Arrow Connector 5159"/>
          <p:cNvCxnSpPr>
            <a:endCxn id="204" idx="1"/>
          </p:cNvCxnSpPr>
          <p:nvPr/>
        </p:nvCxnSpPr>
        <p:spPr>
          <a:xfrm>
            <a:off x="5444124" y="3190891"/>
            <a:ext cx="2277909" cy="2541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544" name="TextBox 236543"/>
          <p:cNvSpPr txBox="1"/>
          <p:nvPr/>
        </p:nvSpPr>
        <p:spPr>
          <a:xfrm>
            <a:off x="8317036" y="519900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</a:t>
            </a:r>
            <a:endParaRPr lang="en-US" dirty="0"/>
          </a:p>
        </p:txBody>
      </p:sp>
      <p:sp>
        <p:nvSpPr>
          <p:cNvPr id="236545" name="TextBox 236544"/>
          <p:cNvSpPr txBox="1"/>
          <p:nvPr/>
        </p:nvSpPr>
        <p:spPr>
          <a:xfrm>
            <a:off x="6719950" y="6187665"/>
            <a:ext cx="24240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Better than previous solutions</a:t>
            </a:r>
            <a:endParaRPr lang="en-US" sz="1800" dirty="0"/>
          </a:p>
        </p:txBody>
      </p:sp>
      <p:sp>
        <p:nvSpPr>
          <p:cNvPr id="236547" name="Right Arrow 236546"/>
          <p:cNvSpPr/>
          <p:nvPr/>
        </p:nvSpPr>
        <p:spPr>
          <a:xfrm>
            <a:off x="0" y="5080010"/>
            <a:ext cx="1724417" cy="558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From </a:t>
            </a:r>
            <a:r>
              <a:rPr lang="en-US" sz="1800" dirty="0" err="1" smtClean="0"/>
              <a:t>Kmap</a:t>
            </a:r>
            <a:endParaRPr lang="en-US" sz="1800" dirty="0"/>
          </a:p>
        </p:txBody>
      </p:sp>
      <p:sp>
        <p:nvSpPr>
          <p:cNvPr id="210" name="Right Arrow 209"/>
          <p:cNvSpPr/>
          <p:nvPr/>
        </p:nvSpPr>
        <p:spPr>
          <a:xfrm>
            <a:off x="-10441" y="5944875"/>
            <a:ext cx="1724417" cy="558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From </a:t>
            </a:r>
            <a:r>
              <a:rPr lang="en-US" sz="1800" dirty="0" err="1" smtClean="0"/>
              <a:t>Kmap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74565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III - Working with Combinational Logic</a:t>
            </a:r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Copyright 2004, Gaetano Borriello and Randy H. Katz</a:t>
            </a: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2772" indent="-281835" defTabSz="9143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7341" indent="-225468" defTabSz="9143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8277" indent="-225468" defTabSz="9143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9214" indent="-225468" defTabSz="9143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0150" indent="-225468" defTabSz="9143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1086" indent="-225468" defTabSz="9143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2023" indent="-225468" defTabSz="9143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2959" indent="-225468" defTabSz="9143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F309C6-2455-477F-AFBE-F5ABAE121597}" type="slidenum">
              <a:rPr lang="en-US" altLang="en-US">
                <a:latin typeface="Garamond" panose="02020404030301010803" pitchFamily="18" charset="0"/>
              </a:rPr>
              <a:pPr eaLnBrk="1" hangingPunct="1"/>
              <a:t>83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1678488" y="4537553"/>
            <a:ext cx="1741118" cy="80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775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block diagram</a:t>
            </a:r>
          </a:p>
          <a:p>
            <a:pPr algn="ctr">
              <a:lnSpc>
                <a:spcPts val="1775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and</a:t>
            </a:r>
          </a:p>
          <a:p>
            <a:pPr algn="ctr">
              <a:lnSpc>
                <a:spcPts val="1775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truth table</a:t>
            </a:r>
          </a:p>
        </p:txBody>
      </p:sp>
      <p:sp>
        <p:nvSpPr>
          <p:cNvPr id="7174" name="Rectangle 3"/>
          <p:cNvSpPr>
            <a:spLocks noChangeArrowheads="1"/>
          </p:cNvSpPr>
          <p:nvPr/>
        </p:nvSpPr>
        <p:spPr bwMode="auto">
          <a:xfrm>
            <a:off x="5260931" y="5514583"/>
            <a:ext cx="2204581" cy="80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775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4-variable K-map</a:t>
            </a:r>
          </a:p>
          <a:p>
            <a:pPr algn="ctr">
              <a:lnSpc>
                <a:spcPts val="1775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for each of the 4</a:t>
            </a:r>
          </a:p>
          <a:p>
            <a:pPr algn="ctr">
              <a:lnSpc>
                <a:spcPts val="1775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output functions</a:t>
            </a:r>
          </a:p>
        </p:txBody>
      </p:sp>
      <p:sp>
        <p:nvSpPr>
          <p:cNvPr id="7175" name="Line 4"/>
          <p:cNvSpPr>
            <a:spLocks noChangeShapeType="1"/>
          </p:cNvSpPr>
          <p:nvPr/>
        </p:nvSpPr>
        <p:spPr bwMode="auto">
          <a:xfrm>
            <a:off x="4728575" y="1969718"/>
            <a:ext cx="316908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7176" name="Line 5"/>
          <p:cNvSpPr>
            <a:spLocks noChangeShapeType="1"/>
          </p:cNvSpPr>
          <p:nvPr/>
        </p:nvSpPr>
        <p:spPr bwMode="auto">
          <a:xfrm>
            <a:off x="6112701" y="1763038"/>
            <a:ext cx="0" cy="34822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7177" name="Line 6"/>
          <p:cNvSpPr>
            <a:spLocks noChangeShapeType="1"/>
          </p:cNvSpPr>
          <p:nvPr/>
        </p:nvSpPr>
        <p:spPr bwMode="auto">
          <a:xfrm>
            <a:off x="4728575" y="2783910"/>
            <a:ext cx="316908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7178" name="Line 7"/>
          <p:cNvSpPr>
            <a:spLocks noChangeShapeType="1"/>
          </p:cNvSpPr>
          <p:nvPr/>
        </p:nvSpPr>
        <p:spPr bwMode="auto">
          <a:xfrm>
            <a:off x="4778679" y="3585575"/>
            <a:ext cx="308140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7179" name="Line 8"/>
          <p:cNvSpPr>
            <a:spLocks noChangeShapeType="1"/>
          </p:cNvSpPr>
          <p:nvPr/>
        </p:nvSpPr>
        <p:spPr bwMode="auto">
          <a:xfrm>
            <a:off x="4778679" y="4399767"/>
            <a:ext cx="310645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7180" name="Rectangle 9"/>
          <p:cNvSpPr>
            <a:spLocks noChangeArrowheads="1"/>
          </p:cNvSpPr>
          <p:nvPr/>
        </p:nvSpPr>
        <p:spPr bwMode="auto">
          <a:xfrm>
            <a:off x="4734838" y="1756775"/>
            <a:ext cx="3231715" cy="373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342900" algn="l"/>
                <a:tab pos="685800" algn="l"/>
                <a:tab pos="1028700" algn="l"/>
                <a:tab pos="1485900" algn="l"/>
                <a:tab pos="1943100" algn="l"/>
                <a:tab pos="2400300" algn="l"/>
                <a:tab pos="285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342900" algn="l"/>
                <a:tab pos="685800" algn="l"/>
                <a:tab pos="1028700" algn="l"/>
                <a:tab pos="1485900" algn="l"/>
                <a:tab pos="1943100" algn="l"/>
                <a:tab pos="2400300" algn="l"/>
                <a:tab pos="285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342900" algn="l"/>
                <a:tab pos="685800" algn="l"/>
                <a:tab pos="1028700" algn="l"/>
                <a:tab pos="1485900" algn="l"/>
                <a:tab pos="1943100" algn="l"/>
                <a:tab pos="2400300" algn="l"/>
                <a:tab pos="285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342900" algn="l"/>
                <a:tab pos="685800" algn="l"/>
                <a:tab pos="1028700" algn="l"/>
                <a:tab pos="1485900" algn="l"/>
                <a:tab pos="1943100" algn="l"/>
                <a:tab pos="2400300" algn="l"/>
                <a:tab pos="285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342900" algn="l"/>
                <a:tab pos="685800" algn="l"/>
                <a:tab pos="1028700" algn="l"/>
                <a:tab pos="1485900" algn="l"/>
                <a:tab pos="1943100" algn="l"/>
                <a:tab pos="2400300" algn="l"/>
                <a:tab pos="285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5800" algn="l"/>
                <a:tab pos="1028700" algn="l"/>
                <a:tab pos="1485900" algn="l"/>
                <a:tab pos="1943100" algn="l"/>
                <a:tab pos="2400300" algn="l"/>
                <a:tab pos="285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5800" algn="l"/>
                <a:tab pos="1028700" algn="l"/>
                <a:tab pos="1485900" algn="l"/>
                <a:tab pos="1943100" algn="l"/>
                <a:tab pos="2400300" algn="l"/>
                <a:tab pos="285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5800" algn="l"/>
                <a:tab pos="1028700" algn="l"/>
                <a:tab pos="1485900" algn="l"/>
                <a:tab pos="1943100" algn="l"/>
                <a:tab pos="2400300" algn="l"/>
                <a:tab pos="285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5800" algn="l"/>
                <a:tab pos="1028700" algn="l"/>
                <a:tab pos="1485900" algn="l"/>
                <a:tab pos="1943100" algn="l"/>
                <a:tab pos="2400300" algn="l"/>
                <a:tab pos="285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578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A2	A1	B2	B1	P8	P4	P2	P1</a:t>
            </a:r>
          </a:p>
          <a:p>
            <a:pPr>
              <a:lnSpc>
                <a:spcPts val="1578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0	0	0	0	0	0	0	0</a:t>
            </a:r>
          </a:p>
          <a:p>
            <a:pPr>
              <a:lnSpc>
                <a:spcPts val="1578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		0	1	0	0	0	0</a:t>
            </a:r>
          </a:p>
          <a:p>
            <a:pPr>
              <a:lnSpc>
                <a:spcPts val="1578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		1	0	0	0	0	0</a:t>
            </a:r>
          </a:p>
          <a:p>
            <a:pPr>
              <a:lnSpc>
                <a:spcPts val="1578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		1	1	0	0	0	0</a:t>
            </a:r>
          </a:p>
          <a:p>
            <a:pPr>
              <a:lnSpc>
                <a:spcPts val="1578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0	1	0	0	0	0	0	0</a:t>
            </a:r>
          </a:p>
          <a:p>
            <a:pPr>
              <a:lnSpc>
                <a:spcPts val="1578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		0	1	0	0	0	1</a:t>
            </a:r>
          </a:p>
          <a:p>
            <a:pPr>
              <a:lnSpc>
                <a:spcPts val="1578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		1	0	0	0	1	0</a:t>
            </a:r>
          </a:p>
          <a:p>
            <a:pPr>
              <a:lnSpc>
                <a:spcPts val="1578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		1	1	0	0	1	1</a:t>
            </a:r>
          </a:p>
          <a:p>
            <a:pPr>
              <a:lnSpc>
                <a:spcPts val="1578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1	0	0	0	0	0	0	0</a:t>
            </a:r>
          </a:p>
          <a:p>
            <a:pPr>
              <a:lnSpc>
                <a:spcPts val="1578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		0	1	0	0	1	0</a:t>
            </a:r>
          </a:p>
          <a:p>
            <a:pPr>
              <a:lnSpc>
                <a:spcPts val="1578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		1	0	0	1	0	0</a:t>
            </a:r>
          </a:p>
          <a:p>
            <a:pPr>
              <a:lnSpc>
                <a:spcPts val="1578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		1	1	0	1	1	0</a:t>
            </a:r>
          </a:p>
          <a:p>
            <a:pPr>
              <a:lnSpc>
                <a:spcPts val="1578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1	1	0	0	0	0	0	0</a:t>
            </a:r>
          </a:p>
          <a:p>
            <a:pPr>
              <a:lnSpc>
                <a:spcPts val="1578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		0	1	0	0	1	1</a:t>
            </a:r>
            <a:b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		1	0	0	1	1	0</a:t>
            </a:r>
          </a:p>
          <a:p>
            <a:pPr>
              <a:lnSpc>
                <a:spcPts val="1578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		1	1	1	0	0	1</a:t>
            </a:r>
          </a:p>
          <a:p>
            <a:pPr eaLnBrk="1" hangingPunct="1">
              <a:lnSpc>
                <a:spcPts val="1578"/>
              </a:lnSpc>
            </a:pPr>
            <a:endParaRPr lang="en-US" altLang="en-US" sz="1578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181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25053"/>
            <a:ext cx="9144000" cy="1198322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example: 2x2-bit multiplier</a:t>
            </a:r>
          </a:p>
        </p:txBody>
      </p:sp>
      <p:grpSp>
        <p:nvGrpSpPr>
          <p:cNvPr id="7182" name="Group 11"/>
          <p:cNvGrpSpPr>
            <a:grpSpLocks/>
          </p:cNvGrpSpPr>
          <p:nvPr/>
        </p:nvGrpSpPr>
        <p:grpSpPr bwMode="auto">
          <a:xfrm>
            <a:off x="1127342" y="2621071"/>
            <a:ext cx="2555310" cy="1340285"/>
            <a:chOff x="384" y="3080"/>
            <a:chExt cx="1632" cy="856"/>
          </a:xfrm>
        </p:grpSpPr>
        <p:sp>
          <p:nvSpPr>
            <p:cNvPr id="7183" name="Rectangle 12"/>
            <p:cNvSpPr>
              <a:spLocks noChangeArrowheads="1"/>
            </p:cNvSpPr>
            <p:nvPr/>
          </p:nvSpPr>
          <p:spPr bwMode="auto">
            <a:xfrm>
              <a:off x="1824" y="3120"/>
              <a:ext cx="192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P1</a:t>
              </a:r>
            </a:p>
            <a:p>
              <a:pPr>
                <a:lnSpc>
                  <a:spcPct val="120000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P2</a:t>
              </a:r>
              <a:b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</a:b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P4</a:t>
              </a:r>
            </a:p>
            <a:p>
              <a:pPr>
                <a:lnSpc>
                  <a:spcPct val="120000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P8</a:t>
              </a:r>
            </a:p>
          </p:txBody>
        </p:sp>
        <p:sp>
          <p:nvSpPr>
            <p:cNvPr id="7184" name="Rectangle 13"/>
            <p:cNvSpPr>
              <a:spLocks noChangeArrowheads="1"/>
            </p:cNvSpPr>
            <p:nvPr/>
          </p:nvSpPr>
          <p:spPr bwMode="auto">
            <a:xfrm>
              <a:off x="912" y="3080"/>
              <a:ext cx="528" cy="8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7185" name="Line 14"/>
            <p:cNvSpPr>
              <a:spLocks noChangeShapeType="1"/>
            </p:cNvSpPr>
            <p:nvPr/>
          </p:nvSpPr>
          <p:spPr bwMode="auto">
            <a:xfrm>
              <a:off x="1440" y="3224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7186" name="Line 15"/>
            <p:cNvSpPr>
              <a:spLocks noChangeShapeType="1"/>
            </p:cNvSpPr>
            <p:nvPr/>
          </p:nvSpPr>
          <p:spPr bwMode="auto">
            <a:xfrm>
              <a:off x="1440" y="3416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7187" name="Line 16"/>
            <p:cNvSpPr>
              <a:spLocks noChangeShapeType="1"/>
            </p:cNvSpPr>
            <p:nvPr/>
          </p:nvSpPr>
          <p:spPr bwMode="auto">
            <a:xfrm>
              <a:off x="1440" y="3608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7188" name="Line 17"/>
            <p:cNvSpPr>
              <a:spLocks noChangeShapeType="1"/>
            </p:cNvSpPr>
            <p:nvPr/>
          </p:nvSpPr>
          <p:spPr bwMode="auto">
            <a:xfrm>
              <a:off x="1440" y="3792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7189" name="Rectangle 18"/>
            <p:cNvSpPr>
              <a:spLocks noChangeArrowheads="1"/>
            </p:cNvSpPr>
            <p:nvPr/>
          </p:nvSpPr>
          <p:spPr bwMode="auto">
            <a:xfrm>
              <a:off x="384" y="3120"/>
              <a:ext cx="192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A1</a:t>
              </a:r>
            </a:p>
            <a:p>
              <a:pPr>
                <a:lnSpc>
                  <a:spcPct val="120000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A2</a:t>
              </a:r>
              <a:b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</a:b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B1</a:t>
              </a:r>
            </a:p>
            <a:p>
              <a:pPr>
                <a:lnSpc>
                  <a:spcPct val="120000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B2</a:t>
              </a:r>
            </a:p>
          </p:txBody>
        </p:sp>
        <p:sp>
          <p:nvSpPr>
            <p:cNvPr id="7190" name="Line 19"/>
            <p:cNvSpPr>
              <a:spLocks noChangeShapeType="1"/>
            </p:cNvSpPr>
            <p:nvPr/>
          </p:nvSpPr>
          <p:spPr bwMode="auto">
            <a:xfrm>
              <a:off x="576" y="3224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7191" name="Line 20"/>
            <p:cNvSpPr>
              <a:spLocks noChangeShapeType="1"/>
            </p:cNvSpPr>
            <p:nvPr/>
          </p:nvSpPr>
          <p:spPr bwMode="auto">
            <a:xfrm>
              <a:off x="576" y="3416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7192" name="Line 21"/>
            <p:cNvSpPr>
              <a:spLocks noChangeShapeType="1"/>
            </p:cNvSpPr>
            <p:nvPr/>
          </p:nvSpPr>
          <p:spPr bwMode="auto">
            <a:xfrm>
              <a:off x="576" y="3608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7193" name="Line 22"/>
            <p:cNvSpPr>
              <a:spLocks noChangeShapeType="1"/>
            </p:cNvSpPr>
            <p:nvPr/>
          </p:nvSpPr>
          <p:spPr bwMode="auto">
            <a:xfrm>
              <a:off x="576" y="3792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</p:grpSp>
    </p:spTree>
    <p:extLst>
      <p:ext uri="{BB962C8B-B14F-4D97-AF65-F5344CB8AC3E}">
        <p14:creationId xmlns:p14="http://schemas.microsoft.com/office/powerpoint/2010/main" val="1951679316"/>
      </p:ext>
    </p:extLst>
  </p:cSld>
  <p:clrMapOvr>
    <a:masterClrMapping/>
  </p:clrMapOvr>
  <p:transition spd="slow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III - Working with Combinational Logic</a:t>
            </a:r>
          </a:p>
        </p:txBody>
      </p:sp>
      <p:sp>
        <p:nvSpPr>
          <p:cNvPr id="12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Copyright 2004, Gaetano Borriello and Randy H. Katz</a:t>
            </a:r>
          </a:p>
        </p:txBody>
      </p:sp>
      <p:sp>
        <p:nvSpPr>
          <p:cNvPr id="1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2772" indent="-281835" defTabSz="9143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7341" indent="-225468" defTabSz="9143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8277" indent="-225468" defTabSz="9143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9214" indent="-225468" defTabSz="9143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0150" indent="-225468" defTabSz="9143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1086" indent="-225468" defTabSz="9143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2023" indent="-225468" defTabSz="9143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2959" indent="-225468" defTabSz="9143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5D8217-71E4-46ED-94DD-7572A49730B0}" type="slidenum">
              <a:rPr lang="en-US" altLang="en-US">
                <a:latin typeface="Garamond" panose="02020404030301010803" pitchFamily="18" charset="0"/>
              </a:rPr>
              <a:pPr eaLnBrk="1" hangingPunct="1"/>
              <a:t>84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2568644" y="1085556"/>
            <a:ext cx="1703540" cy="65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2170"/>
              </a:lnSpc>
              <a:spcAft>
                <a:spcPts val="1973"/>
              </a:spcAft>
            </a:pPr>
            <a:r>
              <a:rPr lang="en-US" altLang="en-US" sz="2367" u="sng">
                <a:solidFill>
                  <a:srgbClr val="000000"/>
                </a:solidFill>
              </a:rPr>
              <a:t>K-map for P8</a:t>
            </a:r>
          </a:p>
        </p:txBody>
      </p:sp>
      <p:sp>
        <p:nvSpPr>
          <p:cNvPr id="8198" name="Rectangle 3"/>
          <p:cNvSpPr>
            <a:spLocks noChangeArrowheads="1"/>
          </p:cNvSpPr>
          <p:nvPr/>
        </p:nvSpPr>
        <p:spPr bwMode="auto">
          <a:xfrm>
            <a:off x="4684734" y="1130211"/>
            <a:ext cx="1703540" cy="65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2170"/>
              </a:lnSpc>
              <a:spcAft>
                <a:spcPts val="1973"/>
              </a:spcAft>
            </a:pPr>
            <a:r>
              <a:rPr lang="en-US" altLang="en-US" sz="2367" u="sng" dirty="0">
                <a:solidFill>
                  <a:srgbClr val="000000"/>
                </a:solidFill>
              </a:rPr>
              <a:t>K-map for P4</a:t>
            </a:r>
          </a:p>
        </p:txBody>
      </p:sp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2605413" y="3673453"/>
            <a:ext cx="1678488" cy="65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2170"/>
              </a:lnSpc>
              <a:spcAft>
                <a:spcPts val="1973"/>
              </a:spcAft>
            </a:pPr>
            <a:r>
              <a:rPr lang="en-US" altLang="en-US" sz="2367" u="sng" dirty="0">
                <a:solidFill>
                  <a:srgbClr val="000000"/>
                </a:solidFill>
              </a:rPr>
              <a:t>K-map for P2</a:t>
            </a:r>
          </a:p>
        </p:txBody>
      </p:sp>
      <p:sp>
        <p:nvSpPr>
          <p:cNvPr id="8200" name="Rectangle 5"/>
          <p:cNvSpPr>
            <a:spLocks noChangeArrowheads="1"/>
          </p:cNvSpPr>
          <p:nvPr/>
        </p:nvSpPr>
        <p:spPr bwMode="auto">
          <a:xfrm>
            <a:off x="4684734" y="3798519"/>
            <a:ext cx="1703540" cy="65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2170"/>
              </a:lnSpc>
              <a:spcAft>
                <a:spcPts val="1973"/>
              </a:spcAft>
            </a:pPr>
            <a:r>
              <a:rPr lang="en-US" altLang="en-US" sz="2367" u="sng">
                <a:solidFill>
                  <a:srgbClr val="000000"/>
                </a:solidFill>
              </a:rPr>
              <a:t>K-map for P1</a:t>
            </a:r>
          </a:p>
        </p:txBody>
      </p:sp>
      <p:sp>
        <p:nvSpPr>
          <p:cNvPr id="8201" name="Rectangle 6"/>
          <p:cNvSpPr>
            <a:spLocks noGrp="1" noChangeArrowheads="1"/>
          </p:cNvSpPr>
          <p:nvPr>
            <p:ph type="title"/>
          </p:nvPr>
        </p:nvSpPr>
        <p:spPr>
          <a:xfrm>
            <a:off x="23260" y="14798"/>
            <a:ext cx="9120739" cy="829143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Design example: 2x2-bit multiplier (cont’d)</a:t>
            </a:r>
          </a:p>
        </p:txBody>
      </p:sp>
      <p:grpSp>
        <p:nvGrpSpPr>
          <p:cNvPr id="8202" name="Group 7"/>
          <p:cNvGrpSpPr>
            <a:grpSpLocks/>
          </p:cNvGrpSpPr>
          <p:nvPr/>
        </p:nvGrpSpPr>
        <p:grpSpPr bwMode="auto">
          <a:xfrm>
            <a:off x="5949863" y="1431099"/>
            <a:ext cx="2783910" cy="2332973"/>
            <a:chOff x="3800" y="912"/>
            <a:chExt cx="1778" cy="1490"/>
          </a:xfrm>
        </p:grpSpPr>
        <p:sp>
          <p:nvSpPr>
            <p:cNvPr id="8297" name="Rectangle 8"/>
            <p:cNvSpPr>
              <a:spLocks noChangeArrowheads="1"/>
            </p:cNvSpPr>
            <p:nvPr/>
          </p:nvSpPr>
          <p:spPr bwMode="auto">
            <a:xfrm>
              <a:off x="4125" y="1114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</p:txBody>
        </p:sp>
        <p:sp>
          <p:nvSpPr>
            <p:cNvPr id="8298" name="Rectangle 9"/>
            <p:cNvSpPr>
              <a:spLocks noChangeArrowheads="1"/>
            </p:cNvSpPr>
            <p:nvPr/>
          </p:nvSpPr>
          <p:spPr bwMode="auto">
            <a:xfrm>
              <a:off x="4698" y="1113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</p:txBody>
        </p:sp>
        <p:sp>
          <p:nvSpPr>
            <p:cNvPr id="8299" name="Rectangle 10"/>
            <p:cNvSpPr>
              <a:spLocks noChangeArrowheads="1"/>
            </p:cNvSpPr>
            <p:nvPr/>
          </p:nvSpPr>
          <p:spPr bwMode="auto">
            <a:xfrm>
              <a:off x="4591" y="1056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8300" name="Line 11"/>
            <p:cNvSpPr>
              <a:spLocks noChangeShapeType="1"/>
            </p:cNvSpPr>
            <p:nvPr/>
          </p:nvSpPr>
          <p:spPr bwMode="auto">
            <a:xfrm>
              <a:off x="4873" y="105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301" name="Line 12"/>
            <p:cNvSpPr>
              <a:spLocks noChangeShapeType="1"/>
            </p:cNvSpPr>
            <p:nvPr/>
          </p:nvSpPr>
          <p:spPr bwMode="auto">
            <a:xfrm flipH="1">
              <a:off x="4585" y="134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302" name="Line 13"/>
            <p:cNvSpPr>
              <a:spLocks noChangeShapeType="1"/>
            </p:cNvSpPr>
            <p:nvPr/>
          </p:nvSpPr>
          <p:spPr bwMode="auto">
            <a:xfrm>
              <a:off x="4591" y="1056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303" name="Line 14"/>
            <p:cNvSpPr>
              <a:spLocks noChangeShapeType="1"/>
            </p:cNvSpPr>
            <p:nvPr/>
          </p:nvSpPr>
          <p:spPr bwMode="auto">
            <a:xfrm flipH="1">
              <a:off x="5169" y="1331"/>
              <a:ext cx="0" cy="5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304" name="Rectangle 15"/>
            <p:cNvSpPr>
              <a:spLocks noChangeArrowheads="1"/>
            </p:cNvSpPr>
            <p:nvPr/>
          </p:nvSpPr>
          <p:spPr bwMode="auto">
            <a:xfrm>
              <a:off x="5210" y="1513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B1</a:t>
              </a:r>
            </a:p>
          </p:txBody>
        </p:sp>
        <p:sp>
          <p:nvSpPr>
            <p:cNvPr id="8305" name="Rectangle 16"/>
            <p:cNvSpPr>
              <a:spLocks noChangeArrowheads="1"/>
            </p:cNvSpPr>
            <p:nvPr/>
          </p:nvSpPr>
          <p:spPr bwMode="auto">
            <a:xfrm>
              <a:off x="4847" y="912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A2</a:t>
              </a:r>
            </a:p>
          </p:txBody>
        </p:sp>
        <p:sp>
          <p:nvSpPr>
            <p:cNvPr id="8306" name="Rectangle 17"/>
            <p:cNvSpPr>
              <a:spLocks noChangeArrowheads="1"/>
            </p:cNvSpPr>
            <p:nvPr/>
          </p:nvSpPr>
          <p:spPr bwMode="auto">
            <a:xfrm>
              <a:off x="4015" y="1056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8307" name="Line 18"/>
            <p:cNvSpPr>
              <a:spLocks noChangeShapeType="1"/>
            </p:cNvSpPr>
            <p:nvPr/>
          </p:nvSpPr>
          <p:spPr bwMode="auto">
            <a:xfrm>
              <a:off x="4297" y="105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308" name="Line 19"/>
            <p:cNvSpPr>
              <a:spLocks noChangeShapeType="1"/>
            </p:cNvSpPr>
            <p:nvPr/>
          </p:nvSpPr>
          <p:spPr bwMode="auto">
            <a:xfrm flipH="1">
              <a:off x="4009" y="134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309" name="Rectangle 20"/>
            <p:cNvSpPr>
              <a:spLocks noChangeArrowheads="1"/>
            </p:cNvSpPr>
            <p:nvPr/>
          </p:nvSpPr>
          <p:spPr bwMode="auto">
            <a:xfrm>
              <a:off x="4120" y="1705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</p:txBody>
        </p:sp>
        <p:sp>
          <p:nvSpPr>
            <p:cNvPr id="8310" name="Rectangle 21"/>
            <p:cNvSpPr>
              <a:spLocks noChangeArrowheads="1"/>
            </p:cNvSpPr>
            <p:nvPr/>
          </p:nvSpPr>
          <p:spPr bwMode="auto">
            <a:xfrm>
              <a:off x="4693" y="1704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1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1	1</a:t>
              </a:r>
            </a:p>
          </p:txBody>
        </p:sp>
        <p:sp>
          <p:nvSpPr>
            <p:cNvPr id="8311" name="Rectangle 22"/>
            <p:cNvSpPr>
              <a:spLocks noChangeArrowheads="1"/>
            </p:cNvSpPr>
            <p:nvPr/>
          </p:nvSpPr>
          <p:spPr bwMode="auto">
            <a:xfrm>
              <a:off x="4591" y="1634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8312" name="Line 23"/>
            <p:cNvSpPr>
              <a:spLocks noChangeShapeType="1"/>
            </p:cNvSpPr>
            <p:nvPr/>
          </p:nvSpPr>
          <p:spPr bwMode="auto">
            <a:xfrm>
              <a:off x="4873" y="1636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313" name="Line 24"/>
            <p:cNvSpPr>
              <a:spLocks noChangeShapeType="1"/>
            </p:cNvSpPr>
            <p:nvPr/>
          </p:nvSpPr>
          <p:spPr bwMode="auto">
            <a:xfrm flipH="1">
              <a:off x="4585" y="1918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314" name="Line 25"/>
            <p:cNvSpPr>
              <a:spLocks noChangeShapeType="1"/>
            </p:cNvSpPr>
            <p:nvPr/>
          </p:nvSpPr>
          <p:spPr bwMode="auto">
            <a:xfrm>
              <a:off x="4297" y="2210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315" name="Line 26"/>
            <p:cNvSpPr>
              <a:spLocks noChangeShapeType="1"/>
            </p:cNvSpPr>
            <p:nvPr/>
          </p:nvSpPr>
          <p:spPr bwMode="auto">
            <a:xfrm flipH="1">
              <a:off x="4015" y="1627"/>
              <a:ext cx="0" cy="5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316" name="Rectangle 27"/>
            <p:cNvSpPr>
              <a:spLocks noChangeArrowheads="1"/>
            </p:cNvSpPr>
            <p:nvPr/>
          </p:nvSpPr>
          <p:spPr bwMode="auto">
            <a:xfrm>
              <a:off x="4553" y="2194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A1</a:t>
              </a:r>
            </a:p>
          </p:txBody>
        </p:sp>
        <p:sp>
          <p:nvSpPr>
            <p:cNvPr id="8317" name="Rectangle 28"/>
            <p:cNvSpPr>
              <a:spLocks noChangeArrowheads="1"/>
            </p:cNvSpPr>
            <p:nvPr/>
          </p:nvSpPr>
          <p:spPr bwMode="auto">
            <a:xfrm>
              <a:off x="4015" y="1634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8318" name="Line 29"/>
            <p:cNvSpPr>
              <a:spLocks noChangeShapeType="1"/>
            </p:cNvSpPr>
            <p:nvPr/>
          </p:nvSpPr>
          <p:spPr bwMode="auto">
            <a:xfrm>
              <a:off x="4297" y="1636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319" name="Line 30"/>
            <p:cNvSpPr>
              <a:spLocks noChangeShapeType="1"/>
            </p:cNvSpPr>
            <p:nvPr/>
          </p:nvSpPr>
          <p:spPr bwMode="auto">
            <a:xfrm flipH="1">
              <a:off x="4009" y="1918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320" name="Text Box 31"/>
            <p:cNvSpPr txBox="1">
              <a:spLocks noChangeArrowheads="1"/>
            </p:cNvSpPr>
            <p:nvPr/>
          </p:nvSpPr>
          <p:spPr bwMode="auto">
            <a:xfrm>
              <a:off x="3800" y="1818"/>
              <a:ext cx="26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78">
                  <a:latin typeface="Tahoma" panose="020B0604030504040204" pitchFamily="34" charset="0"/>
                </a:rPr>
                <a:t>B2</a:t>
              </a:r>
            </a:p>
          </p:txBody>
        </p:sp>
      </p:grpSp>
      <p:grpSp>
        <p:nvGrpSpPr>
          <p:cNvPr id="8203" name="Group 32"/>
          <p:cNvGrpSpPr>
            <a:grpSpLocks/>
          </p:cNvGrpSpPr>
          <p:nvPr/>
        </p:nvGrpSpPr>
        <p:grpSpPr bwMode="auto">
          <a:xfrm>
            <a:off x="5934206" y="3911252"/>
            <a:ext cx="2783910" cy="2332973"/>
            <a:chOff x="3790" y="2496"/>
            <a:chExt cx="1778" cy="1490"/>
          </a:xfrm>
        </p:grpSpPr>
        <p:sp>
          <p:nvSpPr>
            <p:cNvPr id="8273" name="Rectangle 33"/>
            <p:cNvSpPr>
              <a:spLocks noChangeArrowheads="1"/>
            </p:cNvSpPr>
            <p:nvPr/>
          </p:nvSpPr>
          <p:spPr bwMode="auto">
            <a:xfrm>
              <a:off x="4115" y="2698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1</a:t>
              </a:r>
            </a:p>
          </p:txBody>
        </p:sp>
        <p:sp>
          <p:nvSpPr>
            <p:cNvPr id="8274" name="Rectangle 34"/>
            <p:cNvSpPr>
              <a:spLocks noChangeArrowheads="1"/>
            </p:cNvSpPr>
            <p:nvPr/>
          </p:nvSpPr>
          <p:spPr bwMode="auto">
            <a:xfrm>
              <a:off x="4688" y="2697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1	0</a:t>
              </a:r>
            </a:p>
          </p:txBody>
        </p:sp>
        <p:sp>
          <p:nvSpPr>
            <p:cNvPr id="8275" name="Rectangle 35"/>
            <p:cNvSpPr>
              <a:spLocks noChangeArrowheads="1"/>
            </p:cNvSpPr>
            <p:nvPr/>
          </p:nvSpPr>
          <p:spPr bwMode="auto">
            <a:xfrm>
              <a:off x="4581" y="2640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8276" name="Line 36"/>
            <p:cNvSpPr>
              <a:spLocks noChangeShapeType="1"/>
            </p:cNvSpPr>
            <p:nvPr/>
          </p:nvSpPr>
          <p:spPr bwMode="auto">
            <a:xfrm>
              <a:off x="4863" y="2642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277" name="Line 37"/>
            <p:cNvSpPr>
              <a:spLocks noChangeShapeType="1"/>
            </p:cNvSpPr>
            <p:nvPr/>
          </p:nvSpPr>
          <p:spPr bwMode="auto">
            <a:xfrm flipH="1">
              <a:off x="4575" y="2924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278" name="Line 38"/>
            <p:cNvSpPr>
              <a:spLocks noChangeShapeType="1"/>
            </p:cNvSpPr>
            <p:nvPr/>
          </p:nvSpPr>
          <p:spPr bwMode="auto">
            <a:xfrm>
              <a:off x="4581" y="2640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279" name="Line 39"/>
            <p:cNvSpPr>
              <a:spLocks noChangeShapeType="1"/>
            </p:cNvSpPr>
            <p:nvPr/>
          </p:nvSpPr>
          <p:spPr bwMode="auto">
            <a:xfrm flipH="1">
              <a:off x="5159" y="2915"/>
              <a:ext cx="0" cy="5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280" name="Rectangle 40"/>
            <p:cNvSpPr>
              <a:spLocks noChangeArrowheads="1"/>
            </p:cNvSpPr>
            <p:nvPr/>
          </p:nvSpPr>
          <p:spPr bwMode="auto">
            <a:xfrm>
              <a:off x="5200" y="3097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B1</a:t>
              </a:r>
            </a:p>
          </p:txBody>
        </p:sp>
        <p:sp>
          <p:nvSpPr>
            <p:cNvPr id="8281" name="Rectangle 41"/>
            <p:cNvSpPr>
              <a:spLocks noChangeArrowheads="1"/>
            </p:cNvSpPr>
            <p:nvPr/>
          </p:nvSpPr>
          <p:spPr bwMode="auto">
            <a:xfrm>
              <a:off x="4837" y="2496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A2</a:t>
              </a:r>
            </a:p>
          </p:txBody>
        </p:sp>
        <p:sp>
          <p:nvSpPr>
            <p:cNvPr id="8282" name="Rectangle 42"/>
            <p:cNvSpPr>
              <a:spLocks noChangeArrowheads="1"/>
            </p:cNvSpPr>
            <p:nvPr/>
          </p:nvSpPr>
          <p:spPr bwMode="auto">
            <a:xfrm>
              <a:off x="4005" y="2640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8283" name="Line 43"/>
            <p:cNvSpPr>
              <a:spLocks noChangeShapeType="1"/>
            </p:cNvSpPr>
            <p:nvPr/>
          </p:nvSpPr>
          <p:spPr bwMode="auto">
            <a:xfrm>
              <a:off x="4287" y="2642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284" name="Line 44"/>
            <p:cNvSpPr>
              <a:spLocks noChangeShapeType="1"/>
            </p:cNvSpPr>
            <p:nvPr/>
          </p:nvSpPr>
          <p:spPr bwMode="auto">
            <a:xfrm flipH="1">
              <a:off x="3999" y="2924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285" name="Rectangle 45"/>
            <p:cNvSpPr>
              <a:spLocks noChangeArrowheads="1"/>
            </p:cNvSpPr>
            <p:nvPr/>
          </p:nvSpPr>
          <p:spPr bwMode="auto">
            <a:xfrm>
              <a:off x="4110" y="3289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1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</p:txBody>
        </p:sp>
        <p:sp>
          <p:nvSpPr>
            <p:cNvPr id="8286" name="Rectangle 46"/>
            <p:cNvSpPr>
              <a:spLocks noChangeArrowheads="1"/>
            </p:cNvSpPr>
            <p:nvPr/>
          </p:nvSpPr>
          <p:spPr bwMode="auto">
            <a:xfrm>
              <a:off x="4683" y="3288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1	0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</p:txBody>
        </p:sp>
        <p:sp>
          <p:nvSpPr>
            <p:cNvPr id="8287" name="Rectangle 47"/>
            <p:cNvSpPr>
              <a:spLocks noChangeArrowheads="1"/>
            </p:cNvSpPr>
            <p:nvPr/>
          </p:nvSpPr>
          <p:spPr bwMode="auto">
            <a:xfrm>
              <a:off x="4581" y="3218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8288" name="Line 48"/>
            <p:cNvSpPr>
              <a:spLocks noChangeShapeType="1"/>
            </p:cNvSpPr>
            <p:nvPr/>
          </p:nvSpPr>
          <p:spPr bwMode="auto">
            <a:xfrm>
              <a:off x="4863" y="3220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289" name="Line 49"/>
            <p:cNvSpPr>
              <a:spLocks noChangeShapeType="1"/>
            </p:cNvSpPr>
            <p:nvPr/>
          </p:nvSpPr>
          <p:spPr bwMode="auto">
            <a:xfrm flipH="1">
              <a:off x="4575" y="3502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290" name="Line 50"/>
            <p:cNvSpPr>
              <a:spLocks noChangeShapeType="1"/>
            </p:cNvSpPr>
            <p:nvPr/>
          </p:nvSpPr>
          <p:spPr bwMode="auto">
            <a:xfrm>
              <a:off x="4287" y="3794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291" name="Line 51"/>
            <p:cNvSpPr>
              <a:spLocks noChangeShapeType="1"/>
            </p:cNvSpPr>
            <p:nvPr/>
          </p:nvSpPr>
          <p:spPr bwMode="auto">
            <a:xfrm flipH="1">
              <a:off x="4005" y="3211"/>
              <a:ext cx="0" cy="5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292" name="Rectangle 52"/>
            <p:cNvSpPr>
              <a:spLocks noChangeArrowheads="1"/>
            </p:cNvSpPr>
            <p:nvPr/>
          </p:nvSpPr>
          <p:spPr bwMode="auto">
            <a:xfrm>
              <a:off x="4543" y="3778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A1</a:t>
              </a:r>
            </a:p>
          </p:txBody>
        </p:sp>
        <p:sp>
          <p:nvSpPr>
            <p:cNvPr id="8293" name="Rectangle 53"/>
            <p:cNvSpPr>
              <a:spLocks noChangeArrowheads="1"/>
            </p:cNvSpPr>
            <p:nvPr/>
          </p:nvSpPr>
          <p:spPr bwMode="auto">
            <a:xfrm>
              <a:off x="4005" y="3218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8294" name="Line 54"/>
            <p:cNvSpPr>
              <a:spLocks noChangeShapeType="1"/>
            </p:cNvSpPr>
            <p:nvPr/>
          </p:nvSpPr>
          <p:spPr bwMode="auto">
            <a:xfrm>
              <a:off x="4287" y="3220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295" name="Line 55"/>
            <p:cNvSpPr>
              <a:spLocks noChangeShapeType="1"/>
            </p:cNvSpPr>
            <p:nvPr/>
          </p:nvSpPr>
          <p:spPr bwMode="auto">
            <a:xfrm flipH="1">
              <a:off x="3999" y="3502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296" name="Text Box 56"/>
            <p:cNvSpPr txBox="1">
              <a:spLocks noChangeArrowheads="1"/>
            </p:cNvSpPr>
            <p:nvPr/>
          </p:nvSpPr>
          <p:spPr bwMode="auto">
            <a:xfrm>
              <a:off x="3790" y="3402"/>
              <a:ext cx="26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78">
                  <a:latin typeface="Tahoma" panose="020B0604030504040204" pitchFamily="34" charset="0"/>
                </a:rPr>
                <a:t>B2</a:t>
              </a:r>
            </a:p>
          </p:txBody>
        </p:sp>
      </p:grpSp>
      <p:grpSp>
        <p:nvGrpSpPr>
          <p:cNvPr id="8204" name="Group 57"/>
          <p:cNvGrpSpPr>
            <a:grpSpLocks/>
          </p:cNvGrpSpPr>
          <p:nvPr/>
        </p:nvGrpSpPr>
        <p:grpSpPr bwMode="auto">
          <a:xfrm>
            <a:off x="522962" y="3911252"/>
            <a:ext cx="2799567" cy="2332973"/>
            <a:chOff x="334" y="2496"/>
            <a:chExt cx="1788" cy="1490"/>
          </a:xfrm>
        </p:grpSpPr>
        <p:sp>
          <p:nvSpPr>
            <p:cNvPr id="8249" name="Rectangle 58"/>
            <p:cNvSpPr>
              <a:spLocks noChangeArrowheads="1"/>
            </p:cNvSpPr>
            <p:nvPr/>
          </p:nvSpPr>
          <p:spPr bwMode="auto">
            <a:xfrm>
              <a:off x="669" y="2698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</p:txBody>
        </p:sp>
        <p:sp>
          <p:nvSpPr>
            <p:cNvPr id="8250" name="Rectangle 59"/>
            <p:cNvSpPr>
              <a:spLocks noChangeArrowheads="1"/>
            </p:cNvSpPr>
            <p:nvPr/>
          </p:nvSpPr>
          <p:spPr bwMode="auto">
            <a:xfrm>
              <a:off x="1242" y="2697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1	1</a:t>
              </a:r>
            </a:p>
          </p:txBody>
        </p:sp>
        <p:sp>
          <p:nvSpPr>
            <p:cNvPr id="8251" name="Rectangle 60"/>
            <p:cNvSpPr>
              <a:spLocks noChangeArrowheads="1"/>
            </p:cNvSpPr>
            <p:nvPr/>
          </p:nvSpPr>
          <p:spPr bwMode="auto">
            <a:xfrm>
              <a:off x="1135" y="2640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8252" name="Line 61"/>
            <p:cNvSpPr>
              <a:spLocks noChangeShapeType="1"/>
            </p:cNvSpPr>
            <p:nvPr/>
          </p:nvSpPr>
          <p:spPr bwMode="auto">
            <a:xfrm>
              <a:off x="1417" y="2642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253" name="Line 62"/>
            <p:cNvSpPr>
              <a:spLocks noChangeShapeType="1"/>
            </p:cNvSpPr>
            <p:nvPr/>
          </p:nvSpPr>
          <p:spPr bwMode="auto">
            <a:xfrm flipH="1">
              <a:off x="1129" y="2924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254" name="Line 63"/>
            <p:cNvSpPr>
              <a:spLocks noChangeShapeType="1"/>
            </p:cNvSpPr>
            <p:nvPr/>
          </p:nvSpPr>
          <p:spPr bwMode="auto">
            <a:xfrm>
              <a:off x="1135" y="2640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255" name="Line 64"/>
            <p:cNvSpPr>
              <a:spLocks noChangeShapeType="1"/>
            </p:cNvSpPr>
            <p:nvPr/>
          </p:nvSpPr>
          <p:spPr bwMode="auto">
            <a:xfrm flipH="1">
              <a:off x="1713" y="2915"/>
              <a:ext cx="0" cy="5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256" name="Rectangle 65"/>
            <p:cNvSpPr>
              <a:spLocks noChangeArrowheads="1"/>
            </p:cNvSpPr>
            <p:nvPr/>
          </p:nvSpPr>
          <p:spPr bwMode="auto">
            <a:xfrm>
              <a:off x="1754" y="3097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B1</a:t>
              </a:r>
            </a:p>
          </p:txBody>
        </p:sp>
        <p:sp>
          <p:nvSpPr>
            <p:cNvPr id="8257" name="Rectangle 66"/>
            <p:cNvSpPr>
              <a:spLocks noChangeArrowheads="1"/>
            </p:cNvSpPr>
            <p:nvPr/>
          </p:nvSpPr>
          <p:spPr bwMode="auto">
            <a:xfrm>
              <a:off x="1391" y="2496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A2</a:t>
              </a:r>
            </a:p>
          </p:txBody>
        </p:sp>
        <p:sp>
          <p:nvSpPr>
            <p:cNvPr id="8258" name="Rectangle 67"/>
            <p:cNvSpPr>
              <a:spLocks noChangeArrowheads="1"/>
            </p:cNvSpPr>
            <p:nvPr/>
          </p:nvSpPr>
          <p:spPr bwMode="auto">
            <a:xfrm>
              <a:off x="559" y="2640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8259" name="Line 68"/>
            <p:cNvSpPr>
              <a:spLocks noChangeShapeType="1"/>
            </p:cNvSpPr>
            <p:nvPr/>
          </p:nvSpPr>
          <p:spPr bwMode="auto">
            <a:xfrm>
              <a:off x="841" y="2642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260" name="Line 69"/>
            <p:cNvSpPr>
              <a:spLocks noChangeShapeType="1"/>
            </p:cNvSpPr>
            <p:nvPr/>
          </p:nvSpPr>
          <p:spPr bwMode="auto">
            <a:xfrm flipH="1">
              <a:off x="553" y="2924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261" name="Rectangle 70"/>
            <p:cNvSpPr>
              <a:spLocks noChangeArrowheads="1"/>
            </p:cNvSpPr>
            <p:nvPr/>
          </p:nvSpPr>
          <p:spPr bwMode="auto">
            <a:xfrm>
              <a:off x="664" y="3289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1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1</a:t>
              </a:r>
            </a:p>
          </p:txBody>
        </p:sp>
        <p:sp>
          <p:nvSpPr>
            <p:cNvPr id="8262" name="Rectangle 71"/>
            <p:cNvSpPr>
              <a:spLocks noChangeArrowheads="1"/>
            </p:cNvSpPr>
            <p:nvPr/>
          </p:nvSpPr>
          <p:spPr bwMode="auto">
            <a:xfrm>
              <a:off x="1237" y="3288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1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1	0</a:t>
              </a:r>
            </a:p>
          </p:txBody>
        </p:sp>
        <p:sp>
          <p:nvSpPr>
            <p:cNvPr id="8263" name="Rectangle 72"/>
            <p:cNvSpPr>
              <a:spLocks noChangeArrowheads="1"/>
            </p:cNvSpPr>
            <p:nvPr/>
          </p:nvSpPr>
          <p:spPr bwMode="auto">
            <a:xfrm>
              <a:off x="1135" y="3218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8264" name="Line 73"/>
            <p:cNvSpPr>
              <a:spLocks noChangeShapeType="1"/>
            </p:cNvSpPr>
            <p:nvPr/>
          </p:nvSpPr>
          <p:spPr bwMode="auto">
            <a:xfrm>
              <a:off x="1417" y="3220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265" name="Line 74"/>
            <p:cNvSpPr>
              <a:spLocks noChangeShapeType="1"/>
            </p:cNvSpPr>
            <p:nvPr/>
          </p:nvSpPr>
          <p:spPr bwMode="auto">
            <a:xfrm flipH="1">
              <a:off x="1129" y="3502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266" name="Line 75"/>
            <p:cNvSpPr>
              <a:spLocks noChangeShapeType="1"/>
            </p:cNvSpPr>
            <p:nvPr/>
          </p:nvSpPr>
          <p:spPr bwMode="auto">
            <a:xfrm>
              <a:off x="841" y="3794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267" name="Line 76"/>
            <p:cNvSpPr>
              <a:spLocks noChangeShapeType="1"/>
            </p:cNvSpPr>
            <p:nvPr/>
          </p:nvSpPr>
          <p:spPr bwMode="auto">
            <a:xfrm flipH="1">
              <a:off x="559" y="3211"/>
              <a:ext cx="0" cy="5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268" name="Rectangle 77"/>
            <p:cNvSpPr>
              <a:spLocks noChangeArrowheads="1"/>
            </p:cNvSpPr>
            <p:nvPr/>
          </p:nvSpPr>
          <p:spPr bwMode="auto">
            <a:xfrm>
              <a:off x="1097" y="3778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A1</a:t>
              </a:r>
            </a:p>
          </p:txBody>
        </p:sp>
        <p:sp>
          <p:nvSpPr>
            <p:cNvPr id="8269" name="Rectangle 78"/>
            <p:cNvSpPr>
              <a:spLocks noChangeArrowheads="1"/>
            </p:cNvSpPr>
            <p:nvPr/>
          </p:nvSpPr>
          <p:spPr bwMode="auto">
            <a:xfrm>
              <a:off x="559" y="3218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8270" name="Line 79"/>
            <p:cNvSpPr>
              <a:spLocks noChangeShapeType="1"/>
            </p:cNvSpPr>
            <p:nvPr/>
          </p:nvSpPr>
          <p:spPr bwMode="auto">
            <a:xfrm>
              <a:off x="841" y="3220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271" name="Line 80"/>
            <p:cNvSpPr>
              <a:spLocks noChangeShapeType="1"/>
            </p:cNvSpPr>
            <p:nvPr/>
          </p:nvSpPr>
          <p:spPr bwMode="auto">
            <a:xfrm flipH="1">
              <a:off x="553" y="3502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272" name="Text Box 81"/>
            <p:cNvSpPr txBox="1">
              <a:spLocks noChangeArrowheads="1"/>
            </p:cNvSpPr>
            <p:nvPr/>
          </p:nvSpPr>
          <p:spPr bwMode="auto">
            <a:xfrm>
              <a:off x="334" y="3402"/>
              <a:ext cx="26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78">
                  <a:latin typeface="Tahoma" panose="020B0604030504040204" pitchFamily="34" charset="0"/>
                </a:rPr>
                <a:t>B2</a:t>
              </a:r>
            </a:p>
          </p:txBody>
        </p:sp>
      </p:grpSp>
      <p:grpSp>
        <p:nvGrpSpPr>
          <p:cNvPr id="8205" name="Group 82"/>
          <p:cNvGrpSpPr>
            <a:grpSpLocks/>
          </p:cNvGrpSpPr>
          <p:nvPr/>
        </p:nvGrpSpPr>
        <p:grpSpPr bwMode="auto">
          <a:xfrm>
            <a:off x="522962" y="1431099"/>
            <a:ext cx="2799567" cy="2332973"/>
            <a:chOff x="334" y="912"/>
            <a:chExt cx="1788" cy="1490"/>
          </a:xfrm>
        </p:grpSpPr>
        <p:sp>
          <p:nvSpPr>
            <p:cNvPr id="8225" name="Rectangle 83"/>
            <p:cNvSpPr>
              <a:spLocks noChangeArrowheads="1"/>
            </p:cNvSpPr>
            <p:nvPr/>
          </p:nvSpPr>
          <p:spPr bwMode="auto">
            <a:xfrm>
              <a:off x="669" y="1114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</p:txBody>
        </p:sp>
        <p:sp>
          <p:nvSpPr>
            <p:cNvPr id="8226" name="Rectangle 84"/>
            <p:cNvSpPr>
              <a:spLocks noChangeArrowheads="1"/>
            </p:cNvSpPr>
            <p:nvPr/>
          </p:nvSpPr>
          <p:spPr bwMode="auto">
            <a:xfrm>
              <a:off x="1242" y="1113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</p:txBody>
        </p:sp>
        <p:sp>
          <p:nvSpPr>
            <p:cNvPr id="8227" name="Rectangle 85"/>
            <p:cNvSpPr>
              <a:spLocks noChangeArrowheads="1"/>
            </p:cNvSpPr>
            <p:nvPr/>
          </p:nvSpPr>
          <p:spPr bwMode="auto">
            <a:xfrm>
              <a:off x="1135" y="1056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8228" name="Line 86"/>
            <p:cNvSpPr>
              <a:spLocks noChangeShapeType="1"/>
            </p:cNvSpPr>
            <p:nvPr/>
          </p:nvSpPr>
          <p:spPr bwMode="auto">
            <a:xfrm>
              <a:off x="1417" y="105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229" name="Line 87"/>
            <p:cNvSpPr>
              <a:spLocks noChangeShapeType="1"/>
            </p:cNvSpPr>
            <p:nvPr/>
          </p:nvSpPr>
          <p:spPr bwMode="auto">
            <a:xfrm flipH="1">
              <a:off x="1129" y="134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230" name="Line 88"/>
            <p:cNvSpPr>
              <a:spLocks noChangeShapeType="1"/>
            </p:cNvSpPr>
            <p:nvPr/>
          </p:nvSpPr>
          <p:spPr bwMode="auto">
            <a:xfrm>
              <a:off x="1135" y="1056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231" name="Line 89"/>
            <p:cNvSpPr>
              <a:spLocks noChangeShapeType="1"/>
            </p:cNvSpPr>
            <p:nvPr/>
          </p:nvSpPr>
          <p:spPr bwMode="auto">
            <a:xfrm flipH="1">
              <a:off x="1713" y="1331"/>
              <a:ext cx="0" cy="5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232" name="Rectangle 90"/>
            <p:cNvSpPr>
              <a:spLocks noChangeArrowheads="1"/>
            </p:cNvSpPr>
            <p:nvPr/>
          </p:nvSpPr>
          <p:spPr bwMode="auto">
            <a:xfrm>
              <a:off x="1754" y="1513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B1</a:t>
              </a:r>
            </a:p>
          </p:txBody>
        </p:sp>
        <p:sp>
          <p:nvSpPr>
            <p:cNvPr id="8233" name="Rectangle 91"/>
            <p:cNvSpPr>
              <a:spLocks noChangeArrowheads="1"/>
            </p:cNvSpPr>
            <p:nvPr/>
          </p:nvSpPr>
          <p:spPr bwMode="auto">
            <a:xfrm>
              <a:off x="1391" y="912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A2</a:t>
              </a:r>
            </a:p>
          </p:txBody>
        </p:sp>
        <p:sp>
          <p:nvSpPr>
            <p:cNvPr id="8234" name="Rectangle 92"/>
            <p:cNvSpPr>
              <a:spLocks noChangeArrowheads="1"/>
            </p:cNvSpPr>
            <p:nvPr/>
          </p:nvSpPr>
          <p:spPr bwMode="auto">
            <a:xfrm>
              <a:off x="559" y="1056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8235" name="Line 93"/>
            <p:cNvSpPr>
              <a:spLocks noChangeShapeType="1"/>
            </p:cNvSpPr>
            <p:nvPr/>
          </p:nvSpPr>
          <p:spPr bwMode="auto">
            <a:xfrm>
              <a:off x="841" y="105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236" name="Line 94"/>
            <p:cNvSpPr>
              <a:spLocks noChangeShapeType="1"/>
            </p:cNvSpPr>
            <p:nvPr/>
          </p:nvSpPr>
          <p:spPr bwMode="auto">
            <a:xfrm flipH="1">
              <a:off x="553" y="134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237" name="Rectangle 95"/>
            <p:cNvSpPr>
              <a:spLocks noChangeArrowheads="1"/>
            </p:cNvSpPr>
            <p:nvPr/>
          </p:nvSpPr>
          <p:spPr bwMode="auto">
            <a:xfrm>
              <a:off x="664" y="1705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</p:txBody>
        </p:sp>
        <p:sp>
          <p:nvSpPr>
            <p:cNvPr id="8238" name="Rectangle 96"/>
            <p:cNvSpPr>
              <a:spLocks noChangeArrowheads="1"/>
            </p:cNvSpPr>
            <p:nvPr/>
          </p:nvSpPr>
          <p:spPr bwMode="auto">
            <a:xfrm>
              <a:off x="1237" y="1704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1	0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</p:txBody>
        </p:sp>
        <p:sp>
          <p:nvSpPr>
            <p:cNvPr id="8239" name="Rectangle 97"/>
            <p:cNvSpPr>
              <a:spLocks noChangeArrowheads="1"/>
            </p:cNvSpPr>
            <p:nvPr/>
          </p:nvSpPr>
          <p:spPr bwMode="auto">
            <a:xfrm>
              <a:off x="1135" y="1634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8240" name="Line 98"/>
            <p:cNvSpPr>
              <a:spLocks noChangeShapeType="1"/>
            </p:cNvSpPr>
            <p:nvPr/>
          </p:nvSpPr>
          <p:spPr bwMode="auto">
            <a:xfrm>
              <a:off x="1417" y="1636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241" name="Line 99"/>
            <p:cNvSpPr>
              <a:spLocks noChangeShapeType="1"/>
            </p:cNvSpPr>
            <p:nvPr/>
          </p:nvSpPr>
          <p:spPr bwMode="auto">
            <a:xfrm flipH="1">
              <a:off x="1129" y="1918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242" name="Line 100"/>
            <p:cNvSpPr>
              <a:spLocks noChangeShapeType="1"/>
            </p:cNvSpPr>
            <p:nvPr/>
          </p:nvSpPr>
          <p:spPr bwMode="auto">
            <a:xfrm>
              <a:off x="841" y="2210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243" name="Line 101"/>
            <p:cNvSpPr>
              <a:spLocks noChangeShapeType="1"/>
            </p:cNvSpPr>
            <p:nvPr/>
          </p:nvSpPr>
          <p:spPr bwMode="auto">
            <a:xfrm flipH="1">
              <a:off x="559" y="1627"/>
              <a:ext cx="0" cy="5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244" name="Rectangle 102"/>
            <p:cNvSpPr>
              <a:spLocks noChangeArrowheads="1"/>
            </p:cNvSpPr>
            <p:nvPr/>
          </p:nvSpPr>
          <p:spPr bwMode="auto">
            <a:xfrm>
              <a:off x="1097" y="2194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A1</a:t>
              </a:r>
            </a:p>
          </p:txBody>
        </p:sp>
        <p:sp>
          <p:nvSpPr>
            <p:cNvPr id="8245" name="Rectangle 103"/>
            <p:cNvSpPr>
              <a:spLocks noChangeArrowheads="1"/>
            </p:cNvSpPr>
            <p:nvPr/>
          </p:nvSpPr>
          <p:spPr bwMode="auto">
            <a:xfrm>
              <a:off x="559" y="1634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8246" name="Line 104"/>
            <p:cNvSpPr>
              <a:spLocks noChangeShapeType="1"/>
            </p:cNvSpPr>
            <p:nvPr/>
          </p:nvSpPr>
          <p:spPr bwMode="auto">
            <a:xfrm>
              <a:off x="841" y="1636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247" name="Line 105"/>
            <p:cNvSpPr>
              <a:spLocks noChangeShapeType="1"/>
            </p:cNvSpPr>
            <p:nvPr/>
          </p:nvSpPr>
          <p:spPr bwMode="auto">
            <a:xfrm flipH="1">
              <a:off x="553" y="1918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8248" name="Text Box 106"/>
            <p:cNvSpPr txBox="1">
              <a:spLocks noChangeArrowheads="1"/>
            </p:cNvSpPr>
            <p:nvPr/>
          </p:nvSpPr>
          <p:spPr bwMode="auto">
            <a:xfrm>
              <a:off x="334" y="1818"/>
              <a:ext cx="26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78">
                  <a:latin typeface="Tahoma" panose="020B0604030504040204" pitchFamily="34" charset="0"/>
                </a:rPr>
                <a:t>B2</a:t>
              </a:r>
            </a:p>
          </p:txBody>
        </p:sp>
      </p:grpSp>
      <p:sp>
        <p:nvSpPr>
          <p:cNvPr id="8206" name="Rectangle 107"/>
          <p:cNvSpPr>
            <a:spLocks noChangeArrowheads="1"/>
          </p:cNvSpPr>
          <p:nvPr/>
        </p:nvSpPr>
        <p:spPr bwMode="auto">
          <a:xfrm>
            <a:off x="2733806" y="2862197"/>
            <a:ext cx="1878904" cy="65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170"/>
              </a:lnSpc>
              <a:spcAft>
                <a:spcPts val="1973"/>
              </a:spcAft>
            </a:pPr>
            <a:r>
              <a:rPr lang="en-US" altLang="en-US" sz="2000">
                <a:solidFill>
                  <a:srgbClr val="FF0000"/>
                </a:solidFill>
              </a:rPr>
              <a:t>P8 = A2A1B2B1</a:t>
            </a:r>
          </a:p>
        </p:txBody>
      </p:sp>
      <p:sp>
        <p:nvSpPr>
          <p:cNvPr id="8207" name="AutoShape 108"/>
          <p:cNvSpPr>
            <a:spLocks noChangeArrowheads="1"/>
          </p:cNvSpPr>
          <p:nvPr/>
        </p:nvSpPr>
        <p:spPr bwMode="auto">
          <a:xfrm>
            <a:off x="1847589" y="2649255"/>
            <a:ext cx="300625" cy="300625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367"/>
          </a:p>
        </p:txBody>
      </p:sp>
      <p:sp>
        <p:nvSpPr>
          <p:cNvPr id="8208" name="AutoShape 109"/>
          <p:cNvSpPr>
            <a:spLocks noChangeArrowheads="1"/>
          </p:cNvSpPr>
          <p:nvPr/>
        </p:nvSpPr>
        <p:spPr bwMode="auto">
          <a:xfrm>
            <a:off x="1867944" y="4647157"/>
            <a:ext cx="718680" cy="284967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367"/>
          </a:p>
        </p:txBody>
      </p:sp>
      <p:sp>
        <p:nvSpPr>
          <p:cNvPr id="8209" name="AutoShape 110"/>
          <p:cNvSpPr>
            <a:spLocks noChangeArrowheads="1"/>
          </p:cNvSpPr>
          <p:nvPr/>
        </p:nvSpPr>
        <p:spPr bwMode="auto">
          <a:xfrm>
            <a:off x="1384126" y="5564688"/>
            <a:ext cx="751562" cy="300625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367"/>
          </a:p>
        </p:txBody>
      </p:sp>
      <p:sp>
        <p:nvSpPr>
          <p:cNvPr id="8210" name="AutoShape 111"/>
          <p:cNvSpPr>
            <a:spLocks noChangeArrowheads="1"/>
          </p:cNvSpPr>
          <p:nvPr/>
        </p:nvSpPr>
        <p:spPr bwMode="auto">
          <a:xfrm>
            <a:off x="2286001" y="4662814"/>
            <a:ext cx="311585" cy="751562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367"/>
          </a:p>
        </p:txBody>
      </p:sp>
      <p:sp>
        <p:nvSpPr>
          <p:cNvPr id="8211" name="AutoShape 112"/>
          <p:cNvSpPr>
            <a:spLocks noChangeArrowheads="1"/>
          </p:cNvSpPr>
          <p:nvPr/>
        </p:nvSpPr>
        <p:spPr bwMode="auto">
          <a:xfrm>
            <a:off x="1396652" y="5113751"/>
            <a:ext cx="300625" cy="751562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367"/>
          </a:p>
        </p:txBody>
      </p:sp>
      <p:sp>
        <p:nvSpPr>
          <p:cNvPr id="8212" name="AutoShape 113"/>
          <p:cNvSpPr>
            <a:spLocks noChangeArrowheads="1"/>
          </p:cNvSpPr>
          <p:nvPr/>
        </p:nvSpPr>
        <p:spPr bwMode="auto">
          <a:xfrm>
            <a:off x="6775016" y="4647156"/>
            <a:ext cx="778179" cy="77818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367"/>
          </a:p>
        </p:txBody>
      </p:sp>
      <p:grpSp>
        <p:nvGrpSpPr>
          <p:cNvPr id="8213" name="Group 114"/>
          <p:cNvGrpSpPr>
            <a:grpSpLocks/>
          </p:cNvGrpSpPr>
          <p:nvPr/>
        </p:nvGrpSpPr>
        <p:grpSpPr bwMode="auto">
          <a:xfrm rot="16200000">
            <a:off x="7249438" y="2652386"/>
            <a:ext cx="751562" cy="751562"/>
            <a:chOff x="980" y="3360"/>
            <a:chExt cx="480" cy="480"/>
          </a:xfrm>
        </p:grpSpPr>
        <p:sp>
          <p:nvSpPr>
            <p:cNvPr id="8223" name="AutoShape 115"/>
            <p:cNvSpPr>
              <a:spLocks noChangeArrowheads="1"/>
            </p:cNvSpPr>
            <p:nvPr/>
          </p:nvSpPr>
          <p:spPr bwMode="auto">
            <a:xfrm>
              <a:off x="980" y="3648"/>
              <a:ext cx="480" cy="192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8224" name="AutoShape 116"/>
            <p:cNvSpPr>
              <a:spLocks noChangeArrowheads="1"/>
            </p:cNvSpPr>
            <p:nvPr/>
          </p:nvSpPr>
          <p:spPr bwMode="auto">
            <a:xfrm>
              <a:off x="988" y="3360"/>
              <a:ext cx="192" cy="48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</p:grpSp>
      <p:sp>
        <p:nvSpPr>
          <p:cNvPr id="8214" name="Rectangle 117"/>
          <p:cNvSpPr>
            <a:spLocks noChangeArrowheads="1"/>
          </p:cNvSpPr>
          <p:nvPr/>
        </p:nvSpPr>
        <p:spPr bwMode="auto">
          <a:xfrm>
            <a:off x="4481186" y="2038611"/>
            <a:ext cx="1716066" cy="60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ts val="2170"/>
              </a:lnSpc>
              <a:spcAft>
                <a:spcPts val="1973"/>
              </a:spcAft>
            </a:pPr>
            <a:r>
              <a:rPr lang="en-US" altLang="en-US" sz="2000">
                <a:solidFill>
                  <a:srgbClr val="FF0000"/>
                </a:solidFill>
              </a:rPr>
              <a:t>  P4	= A2B2B1'</a:t>
            </a:r>
            <a:br>
              <a:rPr lang="en-US" altLang="en-US" sz="2000">
                <a:solidFill>
                  <a:srgbClr val="FF0000"/>
                </a:solidFill>
              </a:rPr>
            </a:br>
            <a:r>
              <a:rPr lang="en-US" altLang="en-US" sz="2000">
                <a:solidFill>
                  <a:srgbClr val="FF0000"/>
                </a:solidFill>
              </a:rPr>
              <a:t>	+ A2A1'B2</a:t>
            </a:r>
          </a:p>
        </p:txBody>
      </p:sp>
      <p:sp>
        <p:nvSpPr>
          <p:cNvPr id="8215" name="Rectangle 118"/>
          <p:cNvSpPr>
            <a:spLocks noChangeArrowheads="1"/>
          </p:cNvSpPr>
          <p:nvPr/>
        </p:nvSpPr>
        <p:spPr bwMode="auto">
          <a:xfrm>
            <a:off x="2680570" y="5298509"/>
            <a:ext cx="1678488" cy="122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2170"/>
              </a:lnSpc>
              <a:spcAft>
                <a:spcPts val="1973"/>
              </a:spcAft>
            </a:pPr>
            <a:r>
              <a:rPr lang="en-US" altLang="en-US" sz="1800" dirty="0">
                <a:solidFill>
                  <a:srgbClr val="FF0000"/>
                </a:solidFill>
              </a:rPr>
              <a:t>P2	= A2'A1B2</a:t>
            </a:r>
            <a:br>
              <a:rPr lang="en-US" altLang="en-US" sz="1800" dirty="0">
                <a:solidFill>
                  <a:srgbClr val="FF0000"/>
                </a:solidFill>
              </a:rPr>
            </a:br>
            <a:r>
              <a:rPr lang="en-US" altLang="en-US" sz="1800" dirty="0">
                <a:solidFill>
                  <a:srgbClr val="FF0000"/>
                </a:solidFill>
              </a:rPr>
              <a:t>	+ A1B2B1'</a:t>
            </a:r>
            <a:br>
              <a:rPr lang="en-US" altLang="en-US" sz="1800" dirty="0">
                <a:solidFill>
                  <a:srgbClr val="FF0000"/>
                </a:solidFill>
              </a:rPr>
            </a:br>
            <a:r>
              <a:rPr lang="en-US" altLang="en-US" sz="1800" dirty="0">
                <a:solidFill>
                  <a:srgbClr val="FF0000"/>
                </a:solidFill>
              </a:rPr>
              <a:t>	+ A2B2'B1</a:t>
            </a:r>
            <a:br>
              <a:rPr lang="en-US" altLang="en-US" sz="1800" dirty="0">
                <a:solidFill>
                  <a:srgbClr val="FF0000"/>
                </a:solidFill>
              </a:rPr>
            </a:br>
            <a:r>
              <a:rPr lang="en-US" altLang="en-US" sz="1800" dirty="0">
                <a:solidFill>
                  <a:srgbClr val="FF0000"/>
                </a:solidFill>
              </a:rPr>
              <a:t>	+ A2A1'B1</a:t>
            </a:r>
            <a:br>
              <a:rPr lang="en-US" altLang="en-US" sz="1800" dirty="0">
                <a:solidFill>
                  <a:srgbClr val="FF0000"/>
                </a:solidFill>
              </a:rPr>
            </a:b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8216" name="Rectangle 119"/>
          <p:cNvSpPr>
            <a:spLocks noChangeArrowheads="1"/>
          </p:cNvSpPr>
          <p:nvPr/>
        </p:nvSpPr>
        <p:spPr bwMode="auto">
          <a:xfrm>
            <a:off x="4584526" y="4487450"/>
            <a:ext cx="1628384" cy="65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ts val="2170"/>
              </a:lnSpc>
              <a:spcAft>
                <a:spcPts val="1973"/>
              </a:spcAft>
            </a:pPr>
            <a:r>
              <a:rPr lang="en-US" altLang="en-US" sz="2367">
                <a:solidFill>
                  <a:srgbClr val="FF0000"/>
                </a:solidFill>
              </a:rPr>
              <a:t>P1	= A1B1</a:t>
            </a:r>
          </a:p>
        </p:txBody>
      </p:sp>
      <p:sp>
        <p:nvSpPr>
          <p:cNvPr id="8217" name="Line 120"/>
          <p:cNvSpPr>
            <a:spLocks noChangeShapeType="1"/>
          </p:cNvSpPr>
          <p:nvPr/>
        </p:nvSpPr>
        <p:spPr bwMode="auto">
          <a:xfrm flipH="1" flipV="1">
            <a:off x="1703540" y="5400284"/>
            <a:ext cx="1639344" cy="15970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8218" name="Line 121"/>
          <p:cNvSpPr>
            <a:spLocks noChangeShapeType="1"/>
          </p:cNvSpPr>
          <p:nvPr/>
        </p:nvSpPr>
        <p:spPr bwMode="auto">
          <a:xfrm flipH="1" flipV="1">
            <a:off x="2134123" y="5735356"/>
            <a:ext cx="1033397" cy="1565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8219" name="Line 122"/>
          <p:cNvSpPr>
            <a:spLocks noChangeShapeType="1"/>
          </p:cNvSpPr>
          <p:nvPr/>
        </p:nvSpPr>
        <p:spPr bwMode="auto">
          <a:xfrm flipH="1" flipV="1">
            <a:off x="2134123" y="4938387"/>
            <a:ext cx="1033397" cy="1099159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8220" name="Line 123"/>
          <p:cNvSpPr>
            <a:spLocks noChangeShapeType="1"/>
          </p:cNvSpPr>
          <p:nvPr/>
        </p:nvSpPr>
        <p:spPr bwMode="auto">
          <a:xfrm flipH="1" flipV="1">
            <a:off x="2467628" y="5415942"/>
            <a:ext cx="699892" cy="87682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8221" name="Line 124"/>
          <p:cNvSpPr>
            <a:spLocks noChangeShapeType="1"/>
          </p:cNvSpPr>
          <p:nvPr/>
        </p:nvSpPr>
        <p:spPr bwMode="auto">
          <a:xfrm>
            <a:off x="6192555" y="2232764"/>
            <a:ext cx="1052186" cy="97076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8222" name="Line 125"/>
          <p:cNvSpPr>
            <a:spLocks noChangeShapeType="1"/>
          </p:cNvSpPr>
          <p:nvPr/>
        </p:nvSpPr>
        <p:spPr bwMode="auto">
          <a:xfrm>
            <a:off x="6192556" y="2486417"/>
            <a:ext cx="1512518" cy="43058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</p:spTree>
    <p:extLst>
      <p:ext uri="{BB962C8B-B14F-4D97-AF65-F5344CB8AC3E}">
        <p14:creationId xmlns:p14="http://schemas.microsoft.com/office/powerpoint/2010/main" val="4113532392"/>
      </p:ext>
    </p:extLst>
  </p:cSld>
  <p:clrMapOvr>
    <a:masterClrMapping/>
  </p:clrMapOvr>
  <p:transition spd="slow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III - Working with Combinational Logic</a:t>
            </a: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Copyright 2004, Gaetano Borriello and Randy H. Katz</a:t>
            </a: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2772" indent="-281835" defTabSz="9143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7341" indent="-225468" defTabSz="9143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8277" indent="-225468" defTabSz="9143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9214" indent="-225468" defTabSz="9143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0150" indent="-225468" defTabSz="9143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1086" indent="-225468" defTabSz="9143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2023" indent="-225468" defTabSz="9143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2959" indent="-225468" defTabSz="9143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D96CE4-9DE3-4F2B-8418-17AB5BABFEF6}" type="slidenum">
              <a:rPr lang="en-US" altLang="en-US">
                <a:latin typeface="Garamond" panose="02020404030301010803" pitchFamily="18" charset="0"/>
              </a:rPr>
              <a:pPr eaLnBrk="1" hangingPunct="1"/>
              <a:t>85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9221" name="Line 2"/>
          <p:cNvSpPr>
            <a:spLocks noChangeShapeType="1"/>
          </p:cNvSpPr>
          <p:nvPr/>
        </p:nvSpPr>
        <p:spPr bwMode="auto">
          <a:xfrm>
            <a:off x="4562605" y="2088715"/>
            <a:ext cx="358244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9222" name="Line 3"/>
          <p:cNvSpPr>
            <a:spLocks noChangeShapeType="1"/>
          </p:cNvSpPr>
          <p:nvPr/>
        </p:nvSpPr>
        <p:spPr bwMode="auto">
          <a:xfrm>
            <a:off x="6347564" y="1882036"/>
            <a:ext cx="0" cy="325676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67"/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4644025" y="1875773"/>
            <a:ext cx="3720230" cy="331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479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I8	I4	I2	I1	O8	O4	O2	O1</a:t>
            </a:r>
            <a:b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0	0	0	0	0	0	0	1</a:t>
            </a:r>
          </a:p>
          <a:p>
            <a:pPr>
              <a:lnSpc>
                <a:spcPts val="1479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0	0	0	1	0	0	1	0</a:t>
            </a:r>
          </a:p>
          <a:p>
            <a:pPr>
              <a:lnSpc>
                <a:spcPts val="1479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0	0	1	0	0	0	1	1</a:t>
            </a:r>
          </a:p>
          <a:p>
            <a:pPr>
              <a:lnSpc>
                <a:spcPts val="1479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0	0	1	1	0	1	0	0</a:t>
            </a:r>
          </a:p>
          <a:p>
            <a:pPr>
              <a:lnSpc>
                <a:spcPts val="1479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0	1	0	0	0	1	0	1</a:t>
            </a:r>
          </a:p>
          <a:p>
            <a:pPr>
              <a:lnSpc>
                <a:spcPts val="1479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0	1	0	1	0	1	1	0</a:t>
            </a:r>
          </a:p>
          <a:p>
            <a:pPr>
              <a:lnSpc>
                <a:spcPts val="1479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0	1	1	0	0	1	1	1</a:t>
            </a:r>
          </a:p>
          <a:p>
            <a:pPr>
              <a:lnSpc>
                <a:spcPts val="1479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0	1	1	1	1	0	0	0</a:t>
            </a:r>
          </a:p>
          <a:p>
            <a:pPr>
              <a:lnSpc>
                <a:spcPts val="1479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1	0	0	0	1	0	0	1</a:t>
            </a:r>
          </a:p>
          <a:p>
            <a:pPr>
              <a:lnSpc>
                <a:spcPts val="1479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1	0	0	1	0	0	0	0</a:t>
            </a:r>
          </a:p>
          <a:p>
            <a:pPr>
              <a:lnSpc>
                <a:spcPts val="1479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1	0	1	0	X	X	X	X</a:t>
            </a:r>
          </a:p>
          <a:p>
            <a:pPr>
              <a:lnSpc>
                <a:spcPts val="1479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1	0	1	1	X	X	X	X</a:t>
            </a:r>
          </a:p>
          <a:p>
            <a:pPr>
              <a:lnSpc>
                <a:spcPts val="1479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1	1	0	0	X	X	X	X</a:t>
            </a:r>
          </a:p>
          <a:p>
            <a:pPr>
              <a:lnSpc>
                <a:spcPts val="1479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1	1	0	1	X	X	X	X</a:t>
            </a:r>
          </a:p>
          <a:p>
            <a:pPr>
              <a:lnSpc>
                <a:spcPts val="1479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1	1	1	0	X	X	X	X</a:t>
            </a:r>
          </a:p>
          <a:p>
            <a:pPr>
              <a:lnSpc>
                <a:spcPts val="1479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1	1	1	1	X	X	X	X</a:t>
            </a:r>
          </a:p>
        </p:txBody>
      </p:sp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1224419" y="4744233"/>
            <a:ext cx="1741118" cy="80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775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block diagram</a:t>
            </a:r>
          </a:p>
          <a:p>
            <a:pPr algn="ctr">
              <a:lnSpc>
                <a:spcPts val="1775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and</a:t>
            </a:r>
          </a:p>
          <a:p>
            <a:pPr algn="ctr">
              <a:lnSpc>
                <a:spcPts val="1775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truth table</a:t>
            </a:r>
          </a:p>
        </p:txBody>
      </p:sp>
      <p:sp>
        <p:nvSpPr>
          <p:cNvPr id="9225" name="Rectangle 6"/>
          <p:cNvSpPr>
            <a:spLocks noChangeArrowheads="1"/>
          </p:cNvSpPr>
          <p:nvPr/>
        </p:nvSpPr>
        <p:spPr bwMode="auto">
          <a:xfrm>
            <a:off x="4806863" y="5483269"/>
            <a:ext cx="3181611" cy="5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775"/>
              </a:lnSpc>
            </a:pP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4-variable K-map for each of </a:t>
            </a:r>
            <a:b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en-US" altLang="en-US" sz="1578">
                <a:solidFill>
                  <a:srgbClr val="000000"/>
                </a:solidFill>
                <a:latin typeface="Tahoma" panose="020B0604030504040204" pitchFamily="34" charset="0"/>
              </a:rPr>
              <a:t>the 4 output functions</a:t>
            </a:r>
          </a:p>
        </p:txBody>
      </p:sp>
      <p:grpSp>
        <p:nvGrpSpPr>
          <p:cNvPr id="9226" name="Group 7"/>
          <p:cNvGrpSpPr>
            <a:grpSpLocks/>
          </p:cNvGrpSpPr>
          <p:nvPr/>
        </p:nvGrpSpPr>
        <p:grpSpPr bwMode="auto">
          <a:xfrm>
            <a:off x="951978" y="2772950"/>
            <a:ext cx="2555310" cy="1340285"/>
            <a:chOff x="384" y="3080"/>
            <a:chExt cx="1632" cy="856"/>
          </a:xfrm>
        </p:grpSpPr>
        <p:sp>
          <p:nvSpPr>
            <p:cNvPr id="9228" name="Rectangle 8"/>
            <p:cNvSpPr>
              <a:spLocks noChangeArrowheads="1"/>
            </p:cNvSpPr>
            <p:nvPr/>
          </p:nvSpPr>
          <p:spPr bwMode="auto">
            <a:xfrm>
              <a:off x="1824" y="3120"/>
              <a:ext cx="192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O1</a:t>
              </a:r>
            </a:p>
            <a:p>
              <a:pPr>
                <a:lnSpc>
                  <a:spcPct val="120000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O2</a:t>
              </a:r>
              <a:b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</a:b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O4</a:t>
              </a:r>
            </a:p>
            <a:p>
              <a:pPr>
                <a:lnSpc>
                  <a:spcPct val="120000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O8</a:t>
              </a:r>
            </a:p>
          </p:txBody>
        </p:sp>
        <p:sp>
          <p:nvSpPr>
            <p:cNvPr id="9229" name="Rectangle 9"/>
            <p:cNvSpPr>
              <a:spLocks noChangeArrowheads="1"/>
            </p:cNvSpPr>
            <p:nvPr/>
          </p:nvSpPr>
          <p:spPr bwMode="auto">
            <a:xfrm>
              <a:off x="912" y="3080"/>
              <a:ext cx="528" cy="8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9230" name="Line 10"/>
            <p:cNvSpPr>
              <a:spLocks noChangeShapeType="1"/>
            </p:cNvSpPr>
            <p:nvPr/>
          </p:nvSpPr>
          <p:spPr bwMode="auto">
            <a:xfrm>
              <a:off x="1440" y="3224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9231" name="Line 11"/>
            <p:cNvSpPr>
              <a:spLocks noChangeShapeType="1"/>
            </p:cNvSpPr>
            <p:nvPr/>
          </p:nvSpPr>
          <p:spPr bwMode="auto">
            <a:xfrm>
              <a:off x="1440" y="3416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9232" name="Line 12"/>
            <p:cNvSpPr>
              <a:spLocks noChangeShapeType="1"/>
            </p:cNvSpPr>
            <p:nvPr/>
          </p:nvSpPr>
          <p:spPr bwMode="auto">
            <a:xfrm>
              <a:off x="1440" y="3608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9233" name="Line 13"/>
            <p:cNvSpPr>
              <a:spLocks noChangeShapeType="1"/>
            </p:cNvSpPr>
            <p:nvPr/>
          </p:nvSpPr>
          <p:spPr bwMode="auto">
            <a:xfrm>
              <a:off x="1440" y="3792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9234" name="Rectangle 14"/>
            <p:cNvSpPr>
              <a:spLocks noChangeArrowheads="1"/>
            </p:cNvSpPr>
            <p:nvPr/>
          </p:nvSpPr>
          <p:spPr bwMode="auto">
            <a:xfrm>
              <a:off x="384" y="3120"/>
              <a:ext cx="192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I1</a:t>
              </a:r>
            </a:p>
            <a:p>
              <a:pPr>
                <a:lnSpc>
                  <a:spcPct val="120000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I2</a:t>
              </a:r>
              <a:b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</a:b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I4</a:t>
              </a:r>
            </a:p>
            <a:p>
              <a:pPr>
                <a:lnSpc>
                  <a:spcPct val="120000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I8</a:t>
              </a:r>
            </a:p>
          </p:txBody>
        </p:sp>
        <p:sp>
          <p:nvSpPr>
            <p:cNvPr id="9235" name="Line 15"/>
            <p:cNvSpPr>
              <a:spLocks noChangeShapeType="1"/>
            </p:cNvSpPr>
            <p:nvPr/>
          </p:nvSpPr>
          <p:spPr bwMode="auto">
            <a:xfrm>
              <a:off x="576" y="3224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9236" name="Line 16"/>
            <p:cNvSpPr>
              <a:spLocks noChangeShapeType="1"/>
            </p:cNvSpPr>
            <p:nvPr/>
          </p:nvSpPr>
          <p:spPr bwMode="auto">
            <a:xfrm>
              <a:off x="576" y="3416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9237" name="Line 17"/>
            <p:cNvSpPr>
              <a:spLocks noChangeShapeType="1"/>
            </p:cNvSpPr>
            <p:nvPr/>
          </p:nvSpPr>
          <p:spPr bwMode="auto">
            <a:xfrm>
              <a:off x="576" y="3608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9238" name="Line 18"/>
            <p:cNvSpPr>
              <a:spLocks noChangeShapeType="1"/>
            </p:cNvSpPr>
            <p:nvPr/>
          </p:nvSpPr>
          <p:spPr bwMode="auto">
            <a:xfrm>
              <a:off x="576" y="3792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</p:grpSp>
      <p:sp>
        <p:nvSpPr>
          <p:cNvPr id="9227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30272"/>
            <a:ext cx="9144000" cy="1220766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example: BCD increment by 1</a:t>
            </a:r>
          </a:p>
        </p:txBody>
      </p:sp>
    </p:spTree>
    <p:extLst>
      <p:ext uri="{BB962C8B-B14F-4D97-AF65-F5344CB8AC3E}">
        <p14:creationId xmlns:p14="http://schemas.microsoft.com/office/powerpoint/2010/main" val="453631547"/>
      </p:ext>
    </p:extLst>
  </p:cSld>
  <p:clrMapOvr>
    <a:masterClrMapping/>
  </p:clrMapOvr>
  <p:transition spd="slow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III - Working with Combinational Logic</a:t>
            </a:r>
          </a:p>
        </p:txBody>
      </p:sp>
      <p:sp>
        <p:nvSpPr>
          <p:cNvPr id="13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Copyright 2004, Gaetano Borriello and Randy H. Katz</a:t>
            </a:r>
          </a:p>
        </p:txBody>
      </p:sp>
      <p:sp>
        <p:nvSpPr>
          <p:cNvPr id="1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2772" indent="-281835" defTabSz="9143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7341" indent="-225468" defTabSz="9143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8277" indent="-225468" defTabSz="9143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9214" indent="-225468" defTabSz="91439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0150" indent="-225468" defTabSz="9143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1086" indent="-225468" defTabSz="9143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2023" indent="-225468" defTabSz="9143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2959" indent="-225468" defTabSz="9143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4F2234-6122-4165-B29D-1544C026F3B6}" type="slidenum">
              <a:rPr lang="en-US" altLang="en-US">
                <a:latin typeface="Garamond" panose="02020404030301010803" pitchFamily="18" charset="0"/>
              </a:rPr>
              <a:pPr eaLnBrk="1" hangingPunct="1"/>
              <a:t>86</a:t>
            </a:fld>
            <a:endParaRPr lang="en-US" altLang="en-US">
              <a:latin typeface="Garamond" panose="02020404030301010803" pitchFamily="18" charset="0"/>
            </a:endParaRPr>
          </a:p>
        </p:txBody>
      </p:sp>
      <p:grpSp>
        <p:nvGrpSpPr>
          <p:cNvPr id="10245" name="Group 2"/>
          <p:cNvGrpSpPr>
            <a:grpSpLocks/>
          </p:cNvGrpSpPr>
          <p:nvPr/>
        </p:nvGrpSpPr>
        <p:grpSpPr bwMode="auto">
          <a:xfrm>
            <a:off x="684235" y="1561057"/>
            <a:ext cx="7960290" cy="4763022"/>
            <a:chOff x="437" y="995"/>
            <a:chExt cx="5084" cy="3042"/>
          </a:xfrm>
        </p:grpSpPr>
        <p:grpSp>
          <p:nvGrpSpPr>
            <p:cNvPr id="10351" name="Group 3"/>
            <p:cNvGrpSpPr>
              <a:grpSpLocks/>
            </p:cNvGrpSpPr>
            <p:nvPr/>
          </p:nvGrpSpPr>
          <p:grpSpPr bwMode="auto">
            <a:xfrm flipH="1">
              <a:off x="4050" y="1715"/>
              <a:ext cx="417" cy="284"/>
              <a:chOff x="5104" y="1719"/>
              <a:chExt cx="417" cy="284"/>
            </a:xfrm>
          </p:grpSpPr>
          <p:sp>
            <p:nvSpPr>
              <p:cNvPr id="10379" name="AutoShape 4"/>
              <p:cNvSpPr>
                <a:spLocks noChangeArrowheads="1"/>
              </p:cNvSpPr>
              <p:nvPr/>
            </p:nvSpPr>
            <p:spPr bwMode="auto">
              <a:xfrm>
                <a:off x="5104" y="1739"/>
                <a:ext cx="356" cy="234"/>
              </a:xfrm>
              <a:prstGeom prst="roundRect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367"/>
              </a:p>
            </p:txBody>
          </p:sp>
          <p:sp>
            <p:nvSpPr>
              <p:cNvPr id="10380" name="Rectangle 5"/>
              <p:cNvSpPr>
                <a:spLocks noChangeArrowheads="1"/>
              </p:cNvSpPr>
              <p:nvPr/>
            </p:nvSpPr>
            <p:spPr bwMode="auto">
              <a:xfrm>
                <a:off x="5389" y="1719"/>
                <a:ext cx="132" cy="2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367"/>
              </a:p>
            </p:txBody>
          </p:sp>
        </p:grpSp>
        <p:grpSp>
          <p:nvGrpSpPr>
            <p:cNvPr id="10352" name="Group 6"/>
            <p:cNvGrpSpPr>
              <a:grpSpLocks/>
            </p:cNvGrpSpPr>
            <p:nvPr/>
          </p:nvGrpSpPr>
          <p:grpSpPr bwMode="auto">
            <a:xfrm rot="-5400000">
              <a:off x="534" y="1441"/>
              <a:ext cx="1471" cy="579"/>
              <a:chOff x="4146" y="1811"/>
              <a:chExt cx="1471" cy="288"/>
            </a:xfrm>
          </p:grpSpPr>
          <p:grpSp>
            <p:nvGrpSpPr>
              <p:cNvPr id="10373" name="Group 7"/>
              <p:cNvGrpSpPr>
                <a:grpSpLocks/>
              </p:cNvGrpSpPr>
              <p:nvPr/>
            </p:nvGrpSpPr>
            <p:grpSpPr bwMode="auto">
              <a:xfrm>
                <a:off x="5200" y="1815"/>
                <a:ext cx="417" cy="284"/>
                <a:chOff x="5104" y="1719"/>
                <a:chExt cx="417" cy="284"/>
              </a:xfrm>
            </p:grpSpPr>
            <p:sp>
              <p:nvSpPr>
                <p:cNvPr id="10377" name="AutoShape 8"/>
                <p:cNvSpPr>
                  <a:spLocks noChangeArrowheads="1"/>
                </p:cNvSpPr>
                <p:nvPr/>
              </p:nvSpPr>
              <p:spPr bwMode="auto">
                <a:xfrm>
                  <a:off x="5104" y="1739"/>
                  <a:ext cx="356" cy="234"/>
                </a:xfrm>
                <a:prstGeom prst="roundRect">
                  <a:avLst>
                    <a:gd name="adj" fmla="val 16667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367"/>
                </a:p>
              </p:txBody>
            </p:sp>
            <p:sp>
              <p:nvSpPr>
                <p:cNvPr id="10378" name="Rectangle 9"/>
                <p:cNvSpPr>
                  <a:spLocks noChangeArrowheads="1"/>
                </p:cNvSpPr>
                <p:nvPr/>
              </p:nvSpPr>
              <p:spPr bwMode="auto">
                <a:xfrm>
                  <a:off x="5389" y="1719"/>
                  <a:ext cx="132" cy="2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367"/>
                </a:p>
              </p:txBody>
            </p:sp>
          </p:grpSp>
          <p:grpSp>
            <p:nvGrpSpPr>
              <p:cNvPr id="10374" name="Group 10"/>
              <p:cNvGrpSpPr>
                <a:grpSpLocks/>
              </p:cNvGrpSpPr>
              <p:nvPr/>
            </p:nvGrpSpPr>
            <p:grpSpPr bwMode="auto">
              <a:xfrm flipH="1">
                <a:off x="4146" y="1811"/>
                <a:ext cx="417" cy="284"/>
                <a:chOff x="5104" y="1719"/>
                <a:chExt cx="417" cy="284"/>
              </a:xfrm>
            </p:grpSpPr>
            <p:sp>
              <p:nvSpPr>
                <p:cNvPr id="10375" name="AutoShape 11"/>
                <p:cNvSpPr>
                  <a:spLocks noChangeArrowheads="1"/>
                </p:cNvSpPr>
                <p:nvPr/>
              </p:nvSpPr>
              <p:spPr bwMode="auto">
                <a:xfrm>
                  <a:off x="5104" y="1739"/>
                  <a:ext cx="356" cy="234"/>
                </a:xfrm>
                <a:prstGeom prst="roundRect">
                  <a:avLst>
                    <a:gd name="adj" fmla="val 16667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367"/>
                </a:p>
              </p:txBody>
            </p:sp>
            <p:sp>
              <p:nvSpPr>
                <p:cNvPr id="10376" name="Rectangle 12"/>
                <p:cNvSpPr>
                  <a:spLocks noChangeArrowheads="1"/>
                </p:cNvSpPr>
                <p:nvPr/>
              </p:nvSpPr>
              <p:spPr bwMode="auto">
                <a:xfrm>
                  <a:off x="5389" y="1719"/>
                  <a:ext cx="132" cy="2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367"/>
                </a:p>
              </p:txBody>
            </p:sp>
          </p:grpSp>
        </p:grpSp>
        <p:grpSp>
          <p:nvGrpSpPr>
            <p:cNvPr id="10353" name="Group 13"/>
            <p:cNvGrpSpPr>
              <a:grpSpLocks/>
            </p:cNvGrpSpPr>
            <p:nvPr/>
          </p:nvGrpSpPr>
          <p:grpSpPr bwMode="auto">
            <a:xfrm>
              <a:off x="5104" y="1719"/>
              <a:ext cx="417" cy="284"/>
              <a:chOff x="5104" y="1719"/>
              <a:chExt cx="417" cy="284"/>
            </a:xfrm>
          </p:grpSpPr>
          <p:sp>
            <p:nvSpPr>
              <p:cNvPr id="10371" name="AutoShape 14"/>
              <p:cNvSpPr>
                <a:spLocks noChangeArrowheads="1"/>
              </p:cNvSpPr>
              <p:nvPr/>
            </p:nvSpPr>
            <p:spPr bwMode="auto">
              <a:xfrm>
                <a:off x="5104" y="1739"/>
                <a:ext cx="356" cy="234"/>
              </a:xfrm>
              <a:prstGeom prst="roundRect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367"/>
              </a:p>
            </p:txBody>
          </p:sp>
          <p:sp>
            <p:nvSpPr>
              <p:cNvPr id="10372" name="Rectangle 15"/>
              <p:cNvSpPr>
                <a:spLocks noChangeArrowheads="1"/>
              </p:cNvSpPr>
              <p:nvPr/>
            </p:nvSpPr>
            <p:spPr bwMode="auto">
              <a:xfrm>
                <a:off x="5389" y="1719"/>
                <a:ext cx="132" cy="2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367"/>
              </a:p>
            </p:txBody>
          </p:sp>
        </p:grpSp>
        <p:grpSp>
          <p:nvGrpSpPr>
            <p:cNvPr id="10354" name="Group 16"/>
            <p:cNvGrpSpPr>
              <a:grpSpLocks/>
            </p:cNvGrpSpPr>
            <p:nvPr/>
          </p:nvGrpSpPr>
          <p:grpSpPr bwMode="auto">
            <a:xfrm>
              <a:off x="4505" y="2034"/>
              <a:ext cx="559" cy="407"/>
              <a:chOff x="4505" y="2034"/>
              <a:chExt cx="559" cy="407"/>
            </a:xfrm>
          </p:grpSpPr>
          <p:sp>
            <p:nvSpPr>
              <p:cNvPr id="10369" name="AutoShape 17"/>
              <p:cNvSpPr>
                <a:spLocks noChangeArrowheads="1"/>
              </p:cNvSpPr>
              <p:nvPr/>
            </p:nvSpPr>
            <p:spPr bwMode="auto">
              <a:xfrm>
                <a:off x="4525" y="2034"/>
                <a:ext cx="518" cy="366"/>
              </a:xfrm>
              <a:prstGeom prst="roundRect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367"/>
              </a:p>
            </p:txBody>
          </p:sp>
          <p:sp>
            <p:nvSpPr>
              <p:cNvPr id="10370" name="Rectangle 18"/>
              <p:cNvSpPr>
                <a:spLocks noChangeArrowheads="1"/>
              </p:cNvSpPr>
              <p:nvPr/>
            </p:nvSpPr>
            <p:spPr bwMode="auto">
              <a:xfrm>
                <a:off x="4505" y="2329"/>
                <a:ext cx="559" cy="1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367"/>
              </a:p>
            </p:txBody>
          </p:sp>
        </p:grpSp>
        <p:grpSp>
          <p:nvGrpSpPr>
            <p:cNvPr id="10355" name="Group 19"/>
            <p:cNvGrpSpPr>
              <a:grpSpLocks/>
            </p:cNvGrpSpPr>
            <p:nvPr/>
          </p:nvGrpSpPr>
          <p:grpSpPr bwMode="auto">
            <a:xfrm>
              <a:off x="4226" y="2516"/>
              <a:ext cx="1139" cy="437"/>
              <a:chOff x="4226" y="2516"/>
              <a:chExt cx="1139" cy="437"/>
            </a:xfrm>
          </p:grpSpPr>
          <p:sp>
            <p:nvSpPr>
              <p:cNvPr id="10367" name="AutoShape 20"/>
              <p:cNvSpPr>
                <a:spLocks noChangeArrowheads="1"/>
              </p:cNvSpPr>
              <p:nvPr/>
            </p:nvSpPr>
            <p:spPr bwMode="auto">
              <a:xfrm flipV="1">
                <a:off x="4246" y="2618"/>
                <a:ext cx="1088" cy="335"/>
              </a:xfrm>
              <a:prstGeom prst="roundRect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367"/>
              </a:p>
            </p:txBody>
          </p:sp>
          <p:sp>
            <p:nvSpPr>
              <p:cNvPr id="10368" name="Rectangle 21"/>
              <p:cNvSpPr>
                <a:spLocks noChangeArrowheads="1"/>
              </p:cNvSpPr>
              <p:nvPr/>
            </p:nvSpPr>
            <p:spPr bwMode="auto">
              <a:xfrm flipV="1">
                <a:off x="4226" y="2516"/>
                <a:ext cx="1139" cy="1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367"/>
              </a:p>
            </p:txBody>
          </p:sp>
        </p:grpSp>
        <p:grpSp>
          <p:nvGrpSpPr>
            <p:cNvPr id="10356" name="Group 22"/>
            <p:cNvGrpSpPr>
              <a:grpSpLocks/>
            </p:cNvGrpSpPr>
            <p:nvPr/>
          </p:nvGrpSpPr>
          <p:grpSpPr bwMode="auto">
            <a:xfrm>
              <a:off x="4230" y="3590"/>
              <a:ext cx="1139" cy="447"/>
              <a:chOff x="4230" y="3590"/>
              <a:chExt cx="1139" cy="447"/>
            </a:xfrm>
          </p:grpSpPr>
          <p:sp>
            <p:nvSpPr>
              <p:cNvPr id="10365" name="AutoShape 23"/>
              <p:cNvSpPr>
                <a:spLocks noChangeArrowheads="1"/>
              </p:cNvSpPr>
              <p:nvPr/>
            </p:nvSpPr>
            <p:spPr bwMode="auto">
              <a:xfrm>
                <a:off x="4250" y="3590"/>
                <a:ext cx="1088" cy="335"/>
              </a:xfrm>
              <a:prstGeom prst="roundRect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367"/>
              </a:p>
            </p:txBody>
          </p:sp>
          <p:sp>
            <p:nvSpPr>
              <p:cNvPr id="10366" name="Rectangle 24"/>
              <p:cNvSpPr>
                <a:spLocks noChangeArrowheads="1"/>
              </p:cNvSpPr>
              <p:nvPr/>
            </p:nvSpPr>
            <p:spPr bwMode="auto">
              <a:xfrm>
                <a:off x="4230" y="3885"/>
                <a:ext cx="1139" cy="1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367"/>
              </a:p>
            </p:txBody>
          </p:sp>
        </p:grpSp>
        <p:sp>
          <p:nvSpPr>
            <p:cNvPr id="10357" name="Rectangle 25"/>
            <p:cNvSpPr>
              <a:spLocks noChangeArrowheads="1"/>
            </p:cNvSpPr>
            <p:nvPr/>
          </p:nvSpPr>
          <p:spPr bwMode="auto">
            <a:xfrm>
              <a:off x="1863" y="1527"/>
              <a:ext cx="2043" cy="1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2959"/>
                </a:lnSpc>
              </a:pPr>
              <a:r>
                <a:rPr lang="en-US" altLang="en-US" sz="1800" dirty="0">
                  <a:solidFill>
                    <a:srgbClr val="FF0000"/>
                  </a:solidFill>
                  <a:latin typeface="Tahoma" panose="020B0604030504040204" pitchFamily="34" charset="0"/>
                </a:rPr>
                <a:t>O8 = I4 I2 I1 + I8 I1'</a:t>
              </a:r>
            </a:p>
            <a:p>
              <a:pPr>
                <a:lnSpc>
                  <a:spcPts val="2959"/>
                </a:lnSpc>
              </a:pPr>
              <a:r>
                <a:rPr lang="en-US" altLang="en-US" sz="1800" dirty="0">
                  <a:solidFill>
                    <a:srgbClr val="FF0000"/>
                  </a:solidFill>
                  <a:latin typeface="Tahoma" panose="020B0604030504040204" pitchFamily="34" charset="0"/>
                </a:rPr>
                <a:t>O4 = I4 I2' + I4 I1' + I4’ I2 I1</a:t>
              </a:r>
              <a:br>
                <a:rPr lang="en-US" altLang="en-US" sz="1800" dirty="0">
                  <a:solidFill>
                    <a:srgbClr val="FF0000"/>
                  </a:solidFill>
                  <a:latin typeface="Tahoma" panose="020B0604030504040204" pitchFamily="34" charset="0"/>
                </a:rPr>
              </a:br>
              <a:r>
                <a:rPr lang="en-US" altLang="en-US" sz="1800" dirty="0">
                  <a:solidFill>
                    <a:srgbClr val="FF0000"/>
                  </a:solidFill>
                  <a:latin typeface="Tahoma" panose="020B0604030504040204" pitchFamily="34" charset="0"/>
                </a:rPr>
                <a:t>O2 = I8’ I2’ I1 + I2 I1'</a:t>
              </a:r>
            </a:p>
            <a:p>
              <a:pPr>
                <a:lnSpc>
                  <a:spcPts val="2959"/>
                </a:lnSpc>
              </a:pPr>
              <a:r>
                <a:rPr lang="en-US" altLang="en-US" sz="1800" dirty="0">
                  <a:solidFill>
                    <a:srgbClr val="FF0000"/>
                  </a:solidFill>
                  <a:latin typeface="Tahoma" panose="020B0604030504040204" pitchFamily="34" charset="0"/>
                </a:rPr>
                <a:t>O1 = I1'</a:t>
              </a:r>
            </a:p>
          </p:txBody>
        </p:sp>
        <p:sp>
          <p:nvSpPr>
            <p:cNvPr id="10358" name="AutoShape 26"/>
            <p:cNvSpPr>
              <a:spLocks noChangeArrowheads="1"/>
            </p:cNvSpPr>
            <p:nvPr/>
          </p:nvSpPr>
          <p:spPr bwMode="auto">
            <a:xfrm>
              <a:off x="732" y="1749"/>
              <a:ext cx="478" cy="224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10359" name="AutoShape 27"/>
            <p:cNvSpPr>
              <a:spLocks noChangeArrowheads="1"/>
            </p:cNvSpPr>
            <p:nvPr/>
          </p:nvSpPr>
          <p:spPr bwMode="auto">
            <a:xfrm>
              <a:off x="437" y="3010"/>
              <a:ext cx="519" cy="224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10360" name="AutoShape 28"/>
            <p:cNvSpPr>
              <a:spLocks noChangeArrowheads="1"/>
            </p:cNvSpPr>
            <p:nvPr/>
          </p:nvSpPr>
          <p:spPr bwMode="auto">
            <a:xfrm>
              <a:off x="437" y="3590"/>
              <a:ext cx="1078" cy="223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10361" name="AutoShape 29"/>
            <p:cNvSpPr>
              <a:spLocks noChangeArrowheads="1"/>
            </p:cNvSpPr>
            <p:nvPr/>
          </p:nvSpPr>
          <p:spPr bwMode="auto">
            <a:xfrm>
              <a:off x="4535" y="1180"/>
              <a:ext cx="498" cy="508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grpSp>
          <p:nvGrpSpPr>
            <p:cNvPr id="10362" name="Group 30"/>
            <p:cNvGrpSpPr>
              <a:grpSpLocks/>
            </p:cNvGrpSpPr>
            <p:nvPr/>
          </p:nvGrpSpPr>
          <p:grpSpPr bwMode="auto">
            <a:xfrm flipV="1">
              <a:off x="4501" y="1000"/>
              <a:ext cx="559" cy="407"/>
              <a:chOff x="4505" y="2034"/>
              <a:chExt cx="559" cy="407"/>
            </a:xfrm>
          </p:grpSpPr>
          <p:sp>
            <p:nvSpPr>
              <p:cNvPr id="10363" name="AutoShape 31"/>
              <p:cNvSpPr>
                <a:spLocks noChangeArrowheads="1"/>
              </p:cNvSpPr>
              <p:nvPr/>
            </p:nvSpPr>
            <p:spPr bwMode="auto">
              <a:xfrm>
                <a:off x="4525" y="2034"/>
                <a:ext cx="518" cy="366"/>
              </a:xfrm>
              <a:prstGeom prst="roundRect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367"/>
              </a:p>
            </p:txBody>
          </p:sp>
          <p:sp>
            <p:nvSpPr>
              <p:cNvPr id="10364" name="Rectangle 32"/>
              <p:cNvSpPr>
                <a:spLocks noChangeArrowheads="1"/>
              </p:cNvSpPr>
              <p:nvPr/>
            </p:nvSpPr>
            <p:spPr bwMode="auto">
              <a:xfrm>
                <a:off x="4505" y="2329"/>
                <a:ext cx="559" cy="1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367"/>
              </a:p>
            </p:txBody>
          </p:sp>
        </p:grpSp>
      </p:grpSp>
      <p:sp>
        <p:nvSpPr>
          <p:cNvPr id="10246" name="Rectangle 33"/>
          <p:cNvSpPr>
            <a:spLocks noChangeArrowheads="1"/>
          </p:cNvSpPr>
          <p:nvPr/>
        </p:nvSpPr>
        <p:spPr bwMode="auto">
          <a:xfrm>
            <a:off x="2536521" y="1719197"/>
            <a:ext cx="626301" cy="65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170"/>
              </a:lnSpc>
              <a:spcAft>
                <a:spcPts val="1973"/>
              </a:spcAft>
            </a:pPr>
            <a:r>
              <a:rPr lang="en-US" altLang="en-US" sz="2367" u="sng">
                <a:solidFill>
                  <a:srgbClr val="000000"/>
                </a:solidFill>
                <a:latin typeface="Tahoma" panose="020B0604030504040204" pitchFamily="34" charset="0"/>
              </a:rPr>
              <a:t>O8</a:t>
            </a:r>
          </a:p>
        </p:txBody>
      </p:sp>
      <p:sp>
        <p:nvSpPr>
          <p:cNvPr id="10247" name="Rectangle 34"/>
          <p:cNvSpPr>
            <a:spLocks noChangeArrowheads="1"/>
          </p:cNvSpPr>
          <p:nvPr/>
        </p:nvSpPr>
        <p:spPr bwMode="auto">
          <a:xfrm>
            <a:off x="6219173" y="1728592"/>
            <a:ext cx="576197" cy="65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170"/>
              </a:lnSpc>
              <a:spcAft>
                <a:spcPts val="1973"/>
              </a:spcAft>
            </a:pPr>
            <a:r>
              <a:rPr lang="en-US" altLang="en-US" sz="2367" u="sng">
                <a:solidFill>
                  <a:srgbClr val="000000"/>
                </a:solidFill>
                <a:latin typeface="Tahoma" panose="020B0604030504040204" pitchFamily="34" charset="0"/>
              </a:rPr>
              <a:t>O4</a:t>
            </a:r>
          </a:p>
        </p:txBody>
      </p:sp>
      <p:sp>
        <p:nvSpPr>
          <p:cNvPr id="10248" name="Rectangle 35"/>
          <p:cNvSpPr>
            <a:spLocks noChangeArrowheads="1"/>
          </p:cNvSpPr>
          <p:nvPr/>
        </p:nvSpPr>
        <p:spPr bwMode="auto">
          <a:xfrm>
            <a:off x="2545915" y="4130458"/>
            <a:ext cx="576197" cy="65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170"/>
              </a:lnSpc>
              <a:spcAft>
                <a:spcPts val="1973"/>
              </a:spcAft>
            </a:pPr>
            <a:r>
              <a:rPr lang="en-US" altLang="en-US" sz="2367" u="sng">
                <a:solidFill>
                  <a:srgbClr val="000000"/>
                </a:solidFill>
                <a:latin typeface="Tahoma" panose="020B0604030504040204" pitchFamily="34" charset="0"/>
              </a:rPr>
              <a:t>O2</a:t>
            </a:r>
          </a:p>
        </p:txBody>
      </p:sp>
      <p:sp>
        <p:nvSpPr>
          <p:cNvPr id="10249" name="Rectangle 36"/>
          <p:cNvSpPr>
            <a:spLocks noChangeArrowheads="1"/>
          </p:cNvSpPr>
          <p:nvPr/>
        </p:nvSpPr>
        <p:spPr bwMode="auto">
          <a:xfrm>
            <a:off x="6219173" y="4142984"/>
            <a:ext cx="551145" cy="65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789" tIns="26618" rIns="18789" bIns="26618"/>
          <a:lstStyle>
            <a:lvl1pPr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170"/>
              </a:lnSpc>
              <a:spcAft>
                <a:spcPts val="1973"/>
              </a:spcAft>
            </a:pPr>
            <a:r>
              <a:rPr lang="en-US" altLang="en-US" sz="2367" u="sng">
                <a:solidFill>
                  <a:srgbClr val="000000"/>
                </a:solidFill>
                <a:latin typeface="Tahoma" panose="020B0604030504040204" pitchFamily="34" charset="0"/>
              </a:rPr>
              <a:t>O1</a:t>
            </a:r>
          </a:p>
        </p:txBody>
      </p:sp>
      <p:sp>
        <p:nvSpPr>
          <p:cNvPr id="10250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Design example: BCD increment by 1 (cont’d)</a:t>
            </a:r>
          </a:p>
        </p:txBody>
      </p:sp>
      <p:grpSp>
        <p:nvGrpSpPr>
          <p:cNvPr id="10251" name="Group 38"/>
          <p:cNvGrpSpPr>
            <a:grpSpLocks/>
          </p:cNvGrpSpPr>
          <p:nvPr/>
        </p:nvGrpSpPr>
        <p:grpSpPr bwMode="auto">
          <a:xfrm>
            <a:off x="283402" y="1570451"/>
            <a:ext cx="2799567" cy="2332973"/>
            <a:chOff x="334" y="912"/>
            <a:chExt cx="1788" cy="1490"/>
          </a:xfrm>
        </p:grpSpPr>
        <p:sp>
          <p:nvSpPr>
            <p:cNvPr id="10327" name="Rectangle 39"/>
            <p:cNvSpPr>
              <a:spLocks noChangeArrowheads="1"/>
            </p:cNvSpPr>
            <p:nvPr/>
          </p:nvSpPr>
          <p:spPr bwMode="auto">
            <a:xfrm>
              <a:off x="669" y="1114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</p:txBody>
        </p:sp>
        <p:sp>
          <p:nvSpPr>
            <p:cNvPr id="10328" name="Rectangle 40"/>
            <p:cNvSpPr>
              <a:spLocks noChangeArrowheads="1"/>
            </p:cNvSpPr>
            <p:nvPr/>
          </p:nvSpPr>
          <p:spPr bwMode="auto">
            <a:xfrm>
              <a:off x="1242" y="1113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X	1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X	0</a:t>
              </a:r>
            </a:p>
          </p:txBody>
        </p:sp>
        <p:sp>
          <p:nvSpPr>
            <p:cNvPr id="10329" name="Rectangle 41"/>
            <p:cNvSpPr>
              <a:spLocks noChangeArrowheads="1"/>
            </p:cNvSpPr>
            <p:nvPr/>
          </p:nvSpPr>
          <p:spPr bwMode="auto">
            <a:xfrm>
              <a:off x="1135" y="1056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10330" name="Line 42"/>
            <p:cNvSpPr>
              <a:spLocks noChangeShapeType="1"/>
            </p:cNvSpPr>
            <p:nvPr/>
          </p:nvSpPr>
          <p:spPr bwMode="auto">
            <a:xfrm>
              <a:off x="1417" y="105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331" name="Line 43"/>
            <p:cNvSpPr>
              <a:spLocks noChangeShapeType="1"/>
            </p:cNvSpPr>
            <p:nvPr/>
          </p:nvSpPr>
          <p:spPr bwMode="auto">
            <a:xfrm flipH="1">
              <a:off x="1129" y="134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332" name="Line 44"/>
            <p:cNvSpPr>
              <a:spLocks noChangeShapeType="1"/>
            </p:cNvSpPr>
            <p:nvPr/>
          </p:nvSpPr>
          <p:spPr bwMode="auto">
            <a:xfrm>
              <a:off x="1135" y="1056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333" name="Line 45"/>
            <p:cNvSpPr>
              <a:spLocks noChangeShapeType="1"/>
            </p:cNvSpPr>
            <p:nvPr/>
          </p:nvSpPr>
          <p:spPr bwMode="auto">
            <a:xfrm flipH="1">
              <a:off x="1713" y="1331"/>
              <a:ext cx="0" cy="5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334" name="Rectangle 46"/>
            <p:cNvSpPr>
              <a:spLocks noChangeArrowheads="1"/>
            </p:cNvSpPr>
            <p:nvPr/>
          </p:nvSpPr>
          <p:spPr bwMode="auto">
            <a:xfrm>
              <a:off x="1754" y="1513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I1</a:t>
              </a:r>
            </a:p>
          </p:txBody>
        </p:sp>
        <p:sp>
          <p:nvSpPr>
            <p:cNvPr id="10335" name="Rectangle 47"/>
            <p:cNvSpPr>
              <a:spLocks noChangeArrowheads="1"/>
            </p:cNvSpPr>
            <p:nvPr/>
          </p:nvSpPr>
          <p:spPr bwMode="auto">
            <a:xfrm>
              <a:off x="1391" y="912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I8</a:t>
              </a:r>
            </a:p>
          </p:txBody>
        </p:sp>
        <p:sp>
          <p:nvSpPr>
            <p:cNvPr id="10336" name="Rectangle 48"/>
            <p:cNvSpPr>
              <a:spLocks noChangeArrowheads="1"/>
            </p:cNvSpPr>
            <p:nvPr/>
          </p:nvSpPr>
          <p:spPr bwMode="auto">
            <a:xfrm>
              <a:off x="559" y="1056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10337" name="Line 49"/>
            <p:cNvSpPr>
              <a:spLocks noChangeShapeType="1"/>
            </p:cNvSpPr>
            <p:nvPr/>
          </p:nvSpPr>
          <p:spPr bwMode="auto">
            <a:xfrm>
              <a:off x="841" y="105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338" name="Line 50"/>
            <p:cNvSpPr>
              <a:spLocks noChangeShapeType="1"/>
            </p:cNvSpPr>
            <p:nvPr/>
          </p:nvSpPr>
          <p:spPr bwMode="auto">
            <a:xfrm flipH="1">
              <a:off x="553" y="134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339" name="Rectangle 51"/>
            <p:cNvSpPr>
              <a:spLocks noChangeArrowheads="1"/>
            </p:cNvSpPr>
            <p:nvPr/>
          </p:nvSpPr>
          <p:spPr bwMode="auto">
            <a:xfrm>
              <a:off x="664" y="1705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1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</p:txBody>
        </p:sp>
        <p:sp>
          <p:nvSpPr>
            <p:cNvPr id="10340" name="Rectangle 52"/>
            <p:cNvSpPr>
              <a:spLocks noChangeArrowheads="1"/>
            </p:cNvSpPr>
            <p:nvPr/>
          </p:nvSpPr>
          <p:spPr bwMode="auto">
            <a:xfrm>
              <a:off x="1237" y="1704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X	X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X	X</a:t>
              </a:r>
            </a:p>
          </p:txBody>
        </p:sp>
        <p:sp>
          <p:nvSpPr>
            <p:cNvPr id="10341" name="Rectangle 53"/>
            <p:cNvSpPr>
              <a:spLocks noChangeArrowheads="1"/>
            </p:cNvSpPr>
            <p:nvPr/>
          </p:nvSpPr>
          <p:spPr bwMode="auto">
            <a:xfrm>
              <a:off x="1135" y="1634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10342" name="Line 54"/>
            <p:cNvSpPr>
              <a:spLocks noChangeShapeType="1"/>
            </p:cNvSpPr>
            <p:nvPr/>
          </p:nvSpPr>
          <p:spPr bwMode="auto">
            <a:xfrm>
              <a:off x="1417" y="1636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343" name="Line 55"/>
            <p:cNvSpPr>
              <a:spLocks noChangeShapeType="1"/>
            </p:cNvSpPr>
            <p:nvPr/>
          </p:nvSpPr>
          <p:spPr bwMode="auto">
            <a:xfrm flipH="1">
              <a:off x="1129" y="1918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344" name="Line 56"/>
            <p:cNvSpPr>
              <a:spLocks noChangeShapeType="1"/>
            </p:cNvSpPr>
            <p:nvPr/>
          </p:nvSpPr>
          <p:spPr bwMode="auto">
            <a:xfrm>
              <a:off x="841" y="2210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345" name="Line 57"/>
            <p:cNvSpPr>
              <a:spLocks noChangeShapeType="1"/>
            </p:cNvSpPr>
            <p:nvPr/>
          </p:nvSpPr>
          <p:spPr bwMode="auto">
            <a:xfrm flipH="1">
              <a:off x="559" y="1627"/>
              <a:ext cx="0" cy="5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346" name="Rectangle 58"/>
            <p:cNvSpPr>
              <a:spLocks noChangeArrowheads="1"/>
            </p:cNvSpPr>
            <p:nvPr/>
          </p:nvSpPr>
          <p:spPr bwMode="auto">
            <a:xfrm>
              <a:off x="1097" y="2194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I4</a:t>
              </a:r>
            </a:p>
          </p:txBody>
        </p:sp>
        <p:sp>
          <p:nvSpPr>
            <p:cNvPr id="10347" name="Rectangle 59"/>
            <p:cNvSpPr>
              <a:spLocks noChangeArrowheads="1"/>
            </p:cNvSpPr>
            <p:nvPr/>
          </p:nvSpPr>
          <p:spPr bwMode="auto">
            <a:xfrm>
              <a:off x="559" y="1634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10348" name="Line 60"/>
            <p:cNvSpPr>
              <a:spLocks noChangeShapeType="1"/>
            </p:cNvSpPr>
            <p:nvPr/>
          </p:nvSpPr>
          <p:spPr bwMode="auto">
            <a:xfrm>
              <a:off x="841" y="1636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349" name="Line 61"/>
            <p:cNvSpPr>
              <a:spLocks noChangeShapeType="1"/>
            </p:cNvSpPr>
            <p:nvPr/>
          </p:nvSpPr>
          <p:spPr bwMode="auto">
            <a:xfrm flipH="1">
              <a:off x="553" y="1918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350" name="Text Box 62"/>
            <p:cNvSpPr txBox="1">
              <a:spLocks noChangeArrowheads="1"/>
            </p:cNvSpPr>
            <p:nvPr/>
          </p:nvSpPr>
          <p:spPr bwMode="auto">
            <a:xfrm>
              <a:off x="334" y="1818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78">
                  <a:latin typeface="Tahoma" panose="020B0604030504040204" pitchFamily="34" charset="0"/>
                </a:rPr>
                <a:t>I2</a:t>
              </a:r>
            </a:p>
          </p:txBody>
        </p:sp>
      </p:grpSp>
      <p:grpSp>
        <p:nvGrpSpPr>
          <p:cNvPr id="10252" name="Group 63"/>
          <p:cNvGrpSpPr>
            <a:grpSpLocks/>
          </p:cNvGrpSpPr>
          <p:nvPr/>
        </p:nvGrpSpPr>
        <p:grpSpPr bwMode="auto">
          <a:xfrm>
            <a:off x="283402" y="4002066"/>
            <a:ext cx="2799567" cy="2332973"/>
            <a:chOff x="334" y="912"/>
            <a:chExt cx="1788" cy="1490"/>
          </a:xfrm>
        </p:grpSpPr>
        <p:sp>
          <p:nvSpPr>
            <p:cNvPr id="10303" name="Rectangle 64"/>
            <p:cNvSpPr>
              <a:spLocks noChangeArrowheads="1"/>
            </p:cNvSpPr>
            <p:nvPr/>
          </p:nvSpPr>
          <p:spPr bwMode="auto">
            <a:xfrm>
              <a:off x="669" y="1114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1	1</a:t>
              </a:r>
            </a:p>
          </p:txBody>
        </p:sp>
        <p:sp>
          <p:nvSpPr>
            <p:cNvPr id="10304" name="Rectangle 65"/>
            <p:cNvSpPr>
              <a:spLocks noChangeArrowheads="1"/>
            </p:cNvSpPr>
            <p:nvPr/>
          </p:nvSpPr>
          <p:spPr bwMode="auto">
            <a:xfrm>
              <a:off x="1242" y="1113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X	0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X	0</a:t>
              </a:r>
            </a:p>
          </p:txBody>
        </p:sp>
        <p:sp>
          <p:nvSpPr>
            <p:cNvPr id="10305" name="Rectangle 66"/>
            <p:cNvSpPr>
              <a:spLocks noChangeArrowheads="1"/>
            </p:cNvSpPr>
            <p:nvPr/>
          </p:nvSpPr>
          <p:spPr bwMode="auto">
            <a:xfrm>
              <a:off x="1135" y="1056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10306" name="Line 67"/>
            <p:cNvSpPr>
              <a:spLocks noChangeShapeType="1"/>
            </p:cNvSpPr>
            <p:nvPr/>
          </p:nvSpPr>
          <p:spPr bwMode="auto">
            <a:xfrm>
              <a:off x="1417" y="105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307" name="Line 68"/>
            <p:cNvSpPr>
              <a:spLocks noChangeShapeType="1"/>
            </p:cNvSpPr>
            <p:nvPr/>
          </p:nvSpPr>
          <p:spPr bwMode="auto">
            <a:xfrm flipH="1">
              <a:off x="1129" y="134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308" name="Line 69"/>
            <p:cNvSpPr>
              <a:spLocks noChangeShapeType="1"/>
            </p:cNvSpPr>
            <p:nvPr/>
          </p:nvSpPr>
          <p:spPr bwMode="auto">
            <a:xfrm>
              <a:off x="1135" y="1056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309" name="Line 70"/>
            <p:cNvSpPr>
              <a:spLocks noChangeShapeType="1"/>
            </p:cNvSpPr>
            <p:nvPr/>
          </p:nvSpPr>
          <p:spPr bwMode="auto">
            <a:xfrm flipH="1">
              <a:off x="1713" y="1331"/>
              <a:ext cx="0" cy="5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310" name="Rectangle 71"/>
            <p:cNvSpPr>
              <a:spLocks noChangeArrowheads="1"/>
            </p:cNvSpPr>
            <p:nvPr/>
          </p:nvSpPr>
          <p:spPr bwMode="auto">
            <a:xfrm>
              <a:off x="1754" y="1513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I1</a:t>
              </a:r>
            </a:p>
          </p:txBody>
        </p:sp>
        <p:sp>
          <p:nvSpPr>
            <p:cNvPr id="10311" name="Rectangle 72"/>
            <p:cNvSpPr>
              <a:spLocks noChangeArrowheads="1"/>
            </p:cNvSpPr>
            <p:nvPr/>
          </p:nvSpPr>
          <p:spPr bwMode="auto">
            <a:xfrm>
              <a:off x="1391" y="912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I8</a:t>
              </a:r>
            </a:p>
          </p:txBody>
        </p:sp>
        <p:sp>
          <p:nvSpPr>
            <p:cNvPr id="10312" name="Rectangle 73"/>
            <p:cNvSpPr>
              <a:spLocks noChangeArrowheads="1"/>
            </p:cNvSpPr>
            <p:nvPr/>
          </p:nvSpPr>
          <p:spPr bwMode="auto">
            <a:xfrm>
              <a:off x="559" y="1056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10313" name="Line 74"/>
            <p:cNvSpPr>
              <a:spLocks noChangeShapeType="1"/>
            </p:cNvSpPr>
            <p:nvPr/>
          </p:nvSpPr>
          <p:spPr bwMode="auto">
            <a:xfrm>
              <a:off x="841" y="105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314" name="Line 75"/>
            <p:cNvSpPr>
              <a:spLocks noChangeShapeType="1"/>
            </p:cNvSpPr>
            <p:nvPr/>
          </p:nvSpPr>
          <p:spPr bwMode="auto">
            <a:xfrm flipH="1">
              <a:off x="553" y="134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315" name="Rectangle 76"/>
            <p:cNvSpPr>
              <a:spLocks noChangeArrowheads="1"/>
            </p:cNvSpPr>
            <p:nvPr/>
          </p:nvSpPr>
          <p:spPr bwMode="auto">
            <a:xfrm>
              <a:off x="664" y="1705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1	1</a:t>
              </a:r>
            </a:p>
          </p:txBody>
        </p:sp>
        <p:sp>
          <p:nvSpPr>
            <p:cNvPr id="10316" name="Rectangle 77"/>
            <p:cNvSpPr>
              <a:spLocks noChangeArrowheads="1"/>
            </p:cNvSpPr>
            <p:nvPr/>
          </p:nvSpPr>
          <p:spPr bwMode="auto">
            <a:xfrm>
              <a:off x="1237" y="1704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X	X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X	X</a:t>
              </a:r>
            </a:p>
          </p:txBody>
        </p:sp>
        <p:sp>
          <p:nvSpPr>
            <p:cNvPr id="10317" name="Rectangle 78"/>
            <p:cNvSpPr>
              <a:spLocks noChangeArrowheads="1"/>
            </p:cNvSpPr>
            <p:nvPr/>
          </p:nvSpPr>
          <p:spPr bwMode="auto">
            <a:xfrm>
              <a:off x="1135" y="1634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10318" name="Line 79"/>
            <p:cNvSpPr>
              <a:spLocks noChangeShapeType="1"/>
            </p:cNvSpPr>
            <p:nvPr/>
          </p:nvSpPr>
          <p:spPr bwMode="auto">
            <a:xfrm>
              <a:off x="1417" y="1636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319" name="Line 80"/>
            <p:cNvSpPr>
              <a:spLocks noChangeShapeType="1"/>
            </p:cNvSpPr>
            <p:nvPr/>
          </p:nvSpPr>
          <p:spPr bwMode="auto">
            <a:xfrm flipH="1">
              <a:off x="1129" y="1918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320" name="Line 81"/>
            <p:cNvSpPr>
              <a:spLocks noChangeShapeType="1"/>
            </p:cNvSpPr>
            <p:nvPr/>
          </p:nvSpPr>
          <p:spPr bwMode="auto">
            <a:xfrm>
              <a:off x="841" y="2210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321" name="Line 82"/>
            <p:cNvSpPr>
              <a:spLocks noChangeShapeType="1"/>
            </p:cNvSpPr>
            <p:nvPr/>
          </p:nvSpPr>
          <p:spPr bwMode="auto">
            <a:xfrm flipH="1">
              <a:off x="559" y="1627"/>
              <a:ext cx="0" cy="5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322" name="Rectangle 83"/>
            <p:cNvSpPr>
              <a:spLocks noChangeArrowheads="1"/>
            </p:cNvSpPr>
            <p:nvPr/>
          </p:nvSpPr>
          <p:spPr bwMode="auto">
            <a:xfrm>
              <a:off x="1097" y="2194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I4</a:t>
              </a:r>
            </a:p>
          </p:txBody>
        </p:sp>
        <p:sp>
          <p:nvSpPr>
            <p:cNvPr id="10323" name="Rectangle 84"/>
            <p:cNvSpPr>
              <a:spLocks noChangeArrowheads="1"/>
            </p:cNvSpPr>
            <p:nvPr/>
          </p:nvSpPr>
          <p:spPr bwMode="auto">
            <a:xfrm>
              <a:off x="559" y="1634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10324" name="Line 85"/>
            <p:cNvSpPr>
              <a:spLocks noChangeShapeType="1"/>
            </p:cNvSpPr>
            <p:nvPr/>
          </p:nvSpPr>
          <p:spPr bwMode="auto">
            <a:xfrm>
              <a:off x="841" y="1636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325" name="Line 86"/>
            <p:cNvSpPr>
              <a:spLocks noChangeShapeType="1"/>
            </p:cNvSpPr>
            <p:nvPr/>
          </p:nvSpPr>
          <p:spPr bwMode="auto">
            <a:xfrm flipH="1">
              <a:off x="553" y="1918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326" name="Text Box 87"/>
            <p:cNvSpPr txBox="1">
              <a:spLocks noChangeArrowheads="1"/>
            </p:cNvSpPr>
            <p:nvPr/>
          </p:nvSpPr>
          <p:spPr bwMode="auto">
            <a:xfrm>
              <a:off x="334" y="1818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78">
                  <a:latin typeface="Tahoma" panose="020B0604030504040204" pitchFamily="34" charset="0"/>
                </a:rPr>
                <a:t>I2</a:t>
              </a:r>
            </a:p>
          </p:txBody>
        </p:sp>
      </p:grpSp>
      <p:grpSp>
        <p:nvGrpSpPr>
          <p:cNvPr id="10253" name="Group 88"/>
          <p:cNvGrpSpPr>
            <a:grpSpLocks/>
          </p:cNvGrpSpPr>
          <p:nvPr/>
        </p:nvGrpSpPr>
        <p:grpSpPr bwMode="auto">
          <a:xfrm>
            <a:off x="6248922" y="1570451"/>
            <a:ext cx="2799567" cy="2332973"/>
            <a:chOff x="334" y="912"/>
            <a:chExt cx="1788" cy="1490"/>
          </a:xfrm>
        </p:grpSpPr>
        <p:sp>
          <p:nvSpPr>
            <p:cNvPr id="10279" name="Rectangle 89"/>
            <p:cNvSpPr>
              <a:spLocks noChangeArrowheads="1"/>
            </p:cNvSpPr>
            <p:nvPr/>
          </p:nvSpPr>
          <p:spPr bwMode="auto">
            <a:xfrm>
              <a:off x="669" y="1114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1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1</a:t>
              </a:r>
            </a:p>
          </p:txBody>
        </p:sp>
        <p:sp>
          <p:nvSpPr>
            <p:cNvPr id="10280" name="Rectangle 90"/>
            <p:cNvSpPr>
              <a:spLocks noChangeArrowheads="1"/>
            </p:cNvSpPr>
            <p:nvPr/>
          </p:nvSpPr>
          <p:spPr bwMode="auto">
            <a:xfrm>
              <a:off x="1242" y="1113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X	0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X	0</a:t>
              </a:r>
            </a:p>
          </p:txBody>
        </p:sp>
        <p:sp>
          <p:nvSpPr>
            <p:cNvPr id="10281" name="Rectangle 91"/>
            <p:cNvSpPr>
              <a:spLocks noChangeArrowheads="1"/>
            </p:cNvSpPr>
            <p:nvPr/>
          </p:nvSpPr>
          <p:spPr bwMode="auto">
            <a:xfrm>
              <a:off x="1135" y="1056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10282" name="Line 92"/>
            <p:cNvSpPr>
              <a:spLocks noChangeShapeType="1"/>
            </p:cNvSpPr>
            <p:nvPr/>
          </p:nvSpPr>
          <p:spPr bwMode="auto">
            <a:xfrm>
              <a:off x="1417" y="105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283" name="Line 93"/>
            <p:cNvSpPr>
              <a:spLocks noChangeShapeType="1"/>
            </p:cNvSpPr>
            <p:nvPr/>
          </p:nvSpPr>
          <p:spPr bwMode="auto">
            <a:xfrm flipH="1">
              <a:off x="1129" y="134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284" name="Line 94"/>
            <p:cNvSpPr>
              <a:spLocks noChangeShapeType="1"/>
            </p:cNvSpPr>
            <p:nvPr/>
          </p:nvSpPr>
          <p:spPr bwMode="auto">
            <a:xfrm>
              <a:off x="1135" y="1056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285" name="Line 95"/>
            <p:cNvSpPr>
              <a:spLocks noChangeShapeType="1"/>
            </p:cNvSpPr>
            <p:nvPr/>
          </p:nvSpPr>
          <p:spPr bwMode="auto">
            <a:xfrm flipH="1">
              <a:off x="1713" y="1331"/>
              <a:ext cx="0" cy="5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286" name="Rectangle 96"/>
            <p:cNvSpPr>
              <a:spLocks noChangeArrowheads="1"/>
            </p:cNvSpPr>
            <p:nvPr/>
          </p:nvSpPr>
          <p:spPr bwMode="auto">
            <a:xfrm>
              <a:off x="1754" y="1513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I1</a:t>
              </a:r>
            </a:p>
          </p:txBody>
        </p:sp>
        <p:sp>
          <p:nvSpPr>
            <p:cNvPr id="10287" name="Rectangle 97"/>
            <p:cNvSpPr>
              <a:spLocks noChangeArrowheads="1"/>
            </p:cNvSpPr>
            <p:nvPr/>
          </p:nvSpPr>
          <p:spPr bwMode="auto">
            <a:xfrm>
              <a:off x="1391" y="912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I8</a:t>
              </a:r>
            </a:p>
          </p:txBody>
        </p:sp>
        <p:sp>
          <p:nvSpPr>
            <p:cNvPr id="10288" name="Rectangle 98"/>
            <p:cNvSpPr>
              <a:spLocks noChangeArrowheads="1"/>
            </p:cNvSpPr>
            <p:nvPr/>
          </p:nvSpPr>
          <p:spPr bwMode="auto">
            <a:xfrm>
              <a:off x="559" y="1056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10289" name="Line 99"/>
            <p:cNvSpPr>
              <a:spLocks noChangeShapeType="1"/>
            </p:cNvSpPr>
            <p:nvPr/>
          </p:nvSpPr>
          <p:spPr bwMode="auto">
            <a:xfrm>
              <a:off x="841" y="105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290" name="Line 100"/>
            <p:cNvSpPr>
              <a:spLocks noChangeShapeType="1"/>
            </p:cNvSpPr>
            <p:nvPr/>
          </p:nvSpPr>
          <p:spPr bwMode="auto">
            <a:xfrm flipH="1">
              <a:off x="553" y="134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291" name="Rectangle 101"/>
            <p:cNvSpPr>
              <a:spLocks noChangeArrowheads="1"/>
            </p:cNvSpPr>
            <p:nvPr/>
          </p:nvSpPr>
          <p:spPr bwMode="auto">
            <a:xfrm>
              <a:off x="664" y="1705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1	0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1</a:t>
              </a:r>
            </a:p>
          </p:txBody>
        </p:sp>
        <p:sp>
          <p:nvSpPr>
            <p:cNvPr id="10292" name="Rectangle 102"/>
            <p:cNvSpPr>
              <a:spLocks noChangeArrowheads="1"/>
            </p:cNvSpPr>
            <p:nvPr/>
          </p:nvSpPr>
          <p:spPr bwMode="auto">
            <a:xfrm>
              <a:off x="1237" y="1704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X	X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X	X</a:t>
              </a:r>
            </a:p>
          </p:txBody>
        </p:sp>
        <p:sp>
          <p:nvSpPr>
            <p:cNvPr id="10293" name="Rectangle 103"/>
            <p:cNvSpPr>
              <a:spLocks noChangeArrowheads="1"/>
            </p:cNvSpPr>
            <p:nvPr/>
          </p:nvSpPr>
          <p:spPr bwMode="auto">
            <a:xfrm>
              <a:off x="1135" y="1634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10294" name="Line 104"/>
            <p:cNvSpPr>
              <a:spLocks noChangeShapeType="1"/>
            </p:cNvSpPr>
            <p:nvPr/>
          </p:nvSpPr>
          <p:spPr bwMode="auto">
            <a:xfrm>
              <a:off x="1417" y="1636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295" name="Line 105"/>
            <p:cNvSpPr>
              <a:spLocks noChangeShapeType="1"/>
            </p:cNvSpPr>
            <p:nvPr/>
          </p:nvSpPr>
          <p:spPr bwMode="auto">
            <a:xfrm flipH="1">
              <a:off x="1129" y="1918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296" name="Line 106"/>
            <p:cNvSpPr>
              <a:spLocks noChangeShapeType="1"/>
            </p:cNvSpPr>
            <p:nvPr/>
          </p:nvSpPr>
          <p:spPr bwMode="auto">
            <a:xfrm>
              <a:off x="841" y="2210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297" name="Line 107"/>
            <p:cNvSpPr>
              <a:spLocks noChangeShapeType="1"/>
            </p:cNvSpPr>
            <p:nvPr/>
          </p:nvSpPr>
          <p:spPr bwMode="auto">
            <a:xfrm flipH="1">
              <a:off x="559" y="1627"/>
              <a:ext cx="0" cy="5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298" name="Rectangle 108"/>
            <p:cNvSpPr>
              <a:spLocks noChangeArrowheads="1"/>
            </p:cNvSpPr>
            <p:nvPr/>
          </p:nvSpPr>
          <p:spPr bwMode="auto">
            <a:xfrm>
              <a:off x="1097" y="2194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I4</a:t>
              </a:r>
            </a:p>
          </p:txBody>
        </p:sp>
        <p:sp>
          <p:nvSpPr>
            <p:cNvPr id="10299" name="Rectangle 109"/>
            <p:cNvSpPr>
              <a:spLocks noChangeArrowheads="1"/>
            </p:cNvSpPr>
            <p:nvPr/>
          </p:nvSpPr>
          <p:spPr bwMode="auto">
            <a:xfrm>
              <a:off x="559" y="1634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10300" name="Line 110"/>
            <p:cNvSpPr>
              <a:spLocks noChangeShapeType="1"/>
            </p:cNvSpPr>
            <p:nvPr/>
          </p:nvSpPr>
          <p:spPr bwMode="auto">
            <a:xfrm>
              <a:off x="841" y="1636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301" name="Line 111"/>
            <p:cNvSpPr>
              <a:spLocks noChangeShapeType="1"/>
            </p:cNvSpPr>
            <p:nvPr/>
          </p:nvSpPr>
          <p:spPr bwMode="auto">
            <a:xfrm flipH="1">
              <a:off x="553" y="1918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302" name="Text Box 112"/>
            <p:cNvSpPr txBox="1">
              <a:spLocks noChangeArrowheads="1"/>
            </p:cNvSpPr>
            <p:nvPr/>
          </p:nvSpPr>
          <p:spPr bwMode="auto">
            <a:xfrm>
              <a:off x="334" y="1818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78">
                  <a:latin typeface="Tahoma" panose="020B0604030504040204" pitchFamily="34" charset="0"/>
                </a:rPr>
                <a:t>I2</a:t>
              </a:r>
            </a:p>
          </p:txBody>
        </p:sp>
      </p:grpSp>
      <p:grpSp>
        <p:nvGrpSpPr>
          <p:cNvPr id="10254" name="Group 113"/>
          <p:cNvGrpSpPr>
            <a:grpSpLocks/>
          </p:cNvGrpSpPr>
          <p:nvPr/>
        </p:nvGrpSpPr>
        <p:grpSpPr bwMode="auto">
          <a:xfrm>
            <a:off x="6250488" y="4002066"/>
            <a:ext cx="2799567" cy="2332973"/>
            <a:chOff x="334" y="912"/>
            <a:chExt cx="1788" cy="1490"/>
          </a:xfrm>
        </p:grpSpPr>
        <p:sp>
          <p:nvSpPr>
            <p:cNvPr id="10255" name="Rectangle 114"/>
            <p:cNvSpPr>
              <a:spLocks noChangeArrowheads="1"/>
            </p:cNvSpPr>
            <p:nvPr/>
          </p:nvSpPr>
          <p:spPr bwMode="auto">
            <a:xfrm>
              <a:off x="669" y="1114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1	1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</p:txBody>
        </p:sp>
        <p:sp>
          <p:nvSpPr>
            <p:cNvPr id="10256" name="Rectangle 115"/>
            <p:cNvSpPr>
              <a:spLocks noChangeArrowheads="1"/>
            </p:cNvSpPr>
            <p:nvPr/>
          </p:nvSpPr>
          <p:spPr bwMode="auto">
            <a:xfrm>
              <a:off x="1242" y="1113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X	1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X	0</a:t>
              </a:r>
            </a:p>
          </p:txBody>
        </p:sp>
        <p:sp>
          <p:nvSpPr>
            <p:cNvPr id="10257" name="Rectangle 116"/>
            <p:cNvSpPr>
              <a:spLocks noChangeArrowheads="1"/>
            </p:cNvSpPr>
            <p:nvPr/>
          </p:nvSpPr>
          <p:spPr bwMode="auto">
            <a:xfrm>
              <a:off x="1135" y="1056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10258" name="Line 117"/>
            <p:cNvSpPr>
              <a:spLocks noChangeShapeType="1"/>
            </p:cNvSpPr>
            <p:nvPr/>
          </p:nvSpPr>
          <p:spPr bwMode="auto">
            <a:xfrm>
              <a:off x="1417" y="105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259" name="Line 118"/>
            <p:cNvSpPr>
              <a:spLocks noChangeShapeType="1"/>
            </p:cNvSpPr>
            <p:nvPr/>
          </p:nvSpPr>
          <p:spPr bwMode="auto">
            <a:xfrm flipH="1">
              <a:off x="1129" y="134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260" name="Line 119"/>
            <p:cNvSpPr>
              <a:spLocks noChangeShapeType="1"/>
            </p:cNvSpPr>
            <p:nvPr/>
          </p:nvSpPr>
          <p:spPr bwMode="auto">
            <a:xfrm>
              <a:off x="1135" y="1056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261" name="Line 120"/>
            <p:cNvSpPr>
              <a:spLocks noChangeShapeType="1"/>
            </p:cNvSpPr>
            <p:nvPr/>
          </p:nvSpPr>
          <p:spPr bwMode="auto">
            <a:xfrm flipH="1">
              <a:off x="1713" y="1331"/>
              <a:ext cx="0" cy="5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262" name="Rectangle 121"/>
            <p:cNvSpPr>
              <a:spLocks noChangeArrowheads="1"/>
            </p:cNvSpPr>
            <p:nvPr/>
          </p:nvSpPr>
          <p:spPr bwMode="auto">
            <a:xfrm>
              <a:off x="1754" y="1513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I1</a:t>
              </a:r>
            </a:p>
          </p:txBody>
        </p:sp>
        <p:sp>
          <p:nvSpPr>
            <p:cNvPr id="10263" name="Rectangle 122"/>
            <p:cNvSpPr>
              <a:spLocks noChangeArrowheads="1"/>
            </p:cNvSpPr>
            <p:nvPr/>
          </p:nvSpPr>
          <p:spPr bwMode="auto">
            <a:xfrm>
              <a:off x="1391" y="912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I8</a:t>
              </a:r>
            </a:p>
          </p:txBody>
        </p:sp>
        <p:sp>
          <p:nvSpPr>
            <p:cNvPr id="10264" name="Rectangle 123"/>
            <p:cNvSpPr>
              <a:spLocks noChangeArrowheads="1"/>
            </p:cNvSpPr>
            <p:nvPr/>
          </p:nvSpPr>
          <p:spPr bwMode="auto">
            <a:xfrm>
              <a:off x="559" y="1056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10265" name="Line 124"/>
            <p:cNvSpPr>
              <a:spLocks noChangeShapeType="1"/>
            </p:cNvSpPr>
            <p:nvPr/>
          </p:nvSpPr>
          <p:spPr bwMode="auto">
            <a:xfrm>
              <a:off x="841" y="105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266" name="Line 125"/>
            <p:cNvSpPr>
              <a:spLocks noChangeShapeType="1"/>
            </p:cNvSpPr>
            <p:nvPr/>
          </p:nvSpPr>
          <p:spPr bwMode="auto">
            <a:xfrm flipH="1">
              <a:off x="553" y="134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267" name="Rectangle 126"/>
            <p:cNvSpPr>
              <a:spLocks noChangeArrowheads="1"/>
            </p:cNvSpPr>
            <p:nvPr/>
          </p:nvSpPr>
          <p:spPr bwMode="auto">
            <a:xfrm>
              <a:off x="664" y="1705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0	0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1	1</a:t>
              </a:r>
            </a:p>
          </p:txBody>
        </p:sp>
        <p:sp>
          <p:nvSpPr>
            <p:cNvPr id="10268" name="Rectangle 127"/>
            <p:cNvSpPr>
              <a:spLocks noChangeArrowheads="1"/>
            </p:cNvSpPr>
            <p:nvPr/>
          </p:nvSpPr>
          <p:spPr bwMode="auto">
            <a:xfrm>
              <a:off x="1237" y="1704"/>
              <a:ext cx="52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775"/>
                </a:lnSpc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X	X</a:t>
              </a:r>
            </a:p>
            <a:p>
              <a:pPr>
                <a:lnSpc>
                  <a:spcPts val="1775"/>
                </a:lnSpc>
                <a:spcBef>
                  <a:spcPts val="1775"/>
                </a:spcBef>
              </a:pPr>
              <a:r>
                <a:rPr lang="en-US" altLang="en-US" sz="1381">
                  <a:solidFill>
                    <a:srgbClr val="000000"/>
                  </a:solidFill>
                  <a:latin typeface="Tahoma" panose="020B0604030504040204" pitchFamily="34" charset="0"/>
                </a:rPr>
                <a:t>X	X</a:t>
              </a:r>
            </a:p>
          </p:txBody>
        </p:sp>
        <p:sp>
          <p:nvSpPr>
            <p:cNvPr id="10269" name="Rectangle 128"/>
            <p:cNvSpPr>
              <a:spLocks noChangeArrowheads="1"/>
            </p:cNvSpPr>
            <p:nvPr/>
          </p:nvSpPr>
          <p:spPr bwMode="auto">
            <a:xfrm>
              <a:off x="1135" y="1634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10270" name="Line 129"/>
            <p:cNvSpPr>
              <a:spLocks noChangeShapeType="1"/>
            </p:cNvSpPr>
            <p:nvPr/>
          </p:nvSpPr>
          <p:spPr bwMode="auto">
            <a:xfrm>
              <a:off x="1417" y="1636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271" name="Line 130"/>
            <p:cNvSpPr>
              <a:spLocks noChangeShapeType="1"/>
            </p:cNvSpPr>
            <p:nvPr/>
          </p:nvSpPr>
          <p:spPr bwMode="auto">
            <a:xfrm flipH="1">
              <a:off x="1129" y="1918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272" name="Line 131"/>
            <p:cNvSpPr>
              <a:spLocks noChangeShapeType="1"/>
            </p:cNvSpPr>
            <p:nvPr/>
          </p:nvSpPr>
          <p:spPr bwMode="auto">
            <a:xfrm>
              <a:off x="841" y="2210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273" name="Line 132"/>
            <p:cNvSpPr>
              <a:spLocks noChangeShapeType="1"/>
            </p:cNvSpPr>
            <p:nvPr/>
          </p:nvSpPr>
          <p:spPr bwMode="auto">
            <a:xfrm flipH="1">
              <a:off x="559" y="1627"/>
              <a:ext cx="0" cy="5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274" name="Rectangle 133"/>
            <p:cNvSpPr>
              <a:spLocks noChangeArrowheads="1"/>
            </p:cNvSpPr>
            <p:nvPr/>
          </p:nvSpPr>
          <p:spPr bwMode="auto">
            <a:xfrm>
              <a:off x="1097" y="2194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89" tIns="26618" rIns="18789" bIns="26618"/>
            <a:lstStyle>
              <a:lvl1pPr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1578"/>
                </a:lnSpc>
              </a:pPr>
              <a:r>
                <a:rPr lang="en-US" altLang="en-US" sz="1578">
                  <a:solidFill>
                    <a:srgbClr val="000000"/>
                  </a:solidFill>
                  <a:latin typeface="Tahoma" panose="020B0604030504040204" pitchFamily="34" charset="0"/>
                </a:rPr>
                <a:t>I4</a:t>
              </a:r>
            </a:p>
          </p:txBody>
        </p:sp>
        <p:sp>
          <p:nvSpPr>
            <p:cNvPr id="10275" name="Rectangle 134"/>
            <p:cNvSpPr>
              <a:spLocks noChangeArrowheads="1"/>
            </p:cNvSpPr>
            <p:nvPr/>
          </p:nvSpPr>
          <p:spPr bwMode="auto">
            <a:xfrm>
              <a:off x="559" y="1634"/>
              <a:ext cx="576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367"/>
            </a:p>
          </p:txBody>
        </p:sp>
        <p:sp>
          <p:nvSpPr>
            <p:cNvPr id="10276" name="Line 135"/>
            <p:cNvSpPr>
              <a:spLocks noChangeShapeType="1"/>
            </p:cNvSpPr>
            <p:nvPr/>
          </p:nvSpPr>
          <p:spPr bwMode="auto">
            <a:xfrm>
              <a:off x="841" y="1636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277" name="Line 136"/>
            <p:cNvSpPr>
              <a:spLocks noChangeShapeType="1"/>
            </p:cNvSpPr>
            <p:nvPr/>
          </p:nvSpPr>
          <p:spPr bwMode="auto">
            <a:xfrm flipH="1">
              <a:off x="553" y="1918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67"/>
            </a:p>
          </p:txBody>
        </p:sp>
        <p:sp>
          <p:nvSpPr>
            <p:cNvPr id="10278" name="Text Box 137"/>
            <p:cNvSpPr txBox="1">
              <a:spLocks noChangeArrowheads="1"/>
            </p:cNvSpPr>
            <p:nvPr/>
          </p:nvSpPr>
          <p:spPr bwMode="auto">
            <a:xfrm>
              <a:off x="334" y="1818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78">
                  <a:latin typeface="Tahoma" panose="020B0604030504040204" pitchFamily="34" charset="0"/>
                </a:rPr>
                <a:t>I2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68964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"/>
            <a:ext cx="90678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dirty="0" smtClean="0"/>
              <a:t>K-Maps: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Caveats</a:t>
            </a:r>
            <a:r>
              <a:rPr lang="en-US" dirty="0" smtClean="0"/>
              <a:t>!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319784"/>
            <a:ext cx="8839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Empty K-Map must be </a:t>
            </a:r>
            <a:r>
              <a:rPr lang="en-US" sz="2800" dirty="0" smtClean="0">
                <a:solidFill>
                  <a:srgbClr val="FF0000"/>
                </a:solidFill>
              </a:rPr>
              <a:t>constructed correctly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Gray Code: Adjacent cells differ in only one variable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K-Map must be </a:t>
            </a:r>
            <a:r>
              <a:rPr lang="en-US" sz="2800" dirty="0" smtClean="0">
                <a:solidFill>
                  <a:srgbClr val="FF0000"/>
                </a:solidFill>
              </a:rPr>
              <a:t>plotted correctly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Minterms</a:t>
            </a:r>
            <a:r>
              <a:rPr lang="en-US" sz="2400" dirty="0" smtClean="0"/>
              <a:t> from truth table or compact form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Minterms</a:t>
            </a:r>
            <a:r>
              <a:rPr lang="en-US" sz="2400" dirty="0" smtClean="0"/>
              <a:t> from partially reduced expressions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K-Map must be </a:t>
            </a:r>
            <a:r>
              <a:rPr lang="en-US" sz="2800" dirty="0" smtClean="0">
                <a:solidFill>
                  <a:srgbClr val="FF0000"/>
                </a:solidFill>
              </a:rPr>
              <a:t>circled correctly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Start with smallest cubes first!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Remember that K-Maps “wrap” at edges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Use </a:t>
            </a:r>
            <a:r>
              <a:rPr lang="en-US" sz="2800" dirty="0" smtClean="0">
                <a:solidFill>
                  <a:srgbClr val="FF0000"/>
                </a:solidFill>
              </a:rPr>
              <a:t>1s for F</a:t>
            </a:r>
            <a:r>
              <a:rPr lang="en-US" sz="2800" dirty="0" smtClean="0"/>
              <a:t>, 0s for F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45060" name="Line 5"/>
          <p:cNvSpPr>
            <a:spLocks noChangeShapeType="1"/>
          </p:cNvSpPr>
          <p:nvPr/>
        </p:nvSpPr>
        <p:spPr bwMode="auto">
          <a:xfrm>
            <a:off x="3352800" y="6172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5C7FF-0B9C-462F-ACAD-8169683D639C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00"/>
          </a:solidFill>
        </p:spPr>
        <p:txBody>
          <a:bodyPr/>
          <a:lstStyle/>
          <a:p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</a:t>
            </a:r>
            <a:r>
              <a:rPr lang="en-US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of Rules for </a:t>
            </a:r>
            <a:r>
              <a:rPr lang="en-US" alt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Exor</a:t>
            </a:r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Logic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2743200" cy="3200400"/>
          </a:xfrm>
          <a:ln w="57150" cmpd="thinThick">
            <a:solidFill>
              <a:srgbClr val="FC012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400"/>
              <a:t>A </a:t>
            </a:r>
            <a:r>
              <a:rPr lang="en-US" altLang="en-US" sz="2400">
                <a:sym typeface="Symbol" panose="05050102010706020507" pitchFamily="18" charset="2"/>
              </a:rPr>
              <a:t> </a:t>
            </a:r>
            <a:r>
              <a:rPr lang="en-US" altLang="en-US" sz="2400"/>
              <a:t>A = 0 </a:t>
            </a:r>
          </a:p>
          <a:p>
            <a:r>
              <a:rPr lang="en-US" altLang="en-US" sz="2400"/>
              <a:t>A </a:t>
            </a:r>
            <a:r>
              <a:rPr lang="en-US" altLang="en-US" sz="2400">
                <a:sym typeface="Symbol" panose="05050102010706020507" pitchFamily="18" charset="2"/>
              </a:rPr>
              <a:t> </a:t>
            </a:r>
            <a:r>
              <a:rPr lang="en-US" altLang="en-US" sz="2400"/>
              <a:t>A’ = 1 </a:t>
            </a:r>
          </a:p>
          <a:p>
            <a:r>
              <a:rPr lang="en-US" altLang="en-US" sz="2400"/>
              <a:t>A </a:t>
            </a:r>
            <a:r>
              <a:rPr lang="en-US" altLang="en-US" sz="2400">
                <a:sym typeface="Symbol" panose="05050102010706020507" pitchFamily="18" charset="2"/>
              </a:rPr>
              <a:t> 1=</a:t>
            </a:r>
            <a:r>
              <a:rPr lang="en-US" altLang="en-US" sz="2400"/>
              <a:t>A’ </a:t>
            </a:r>
          </a:p>
          <a:p>
            <a:r>
              <a:rPr lang="en-US" altLang="en-US" sz="2400"/>
              <a:t>A’ </a:t>
            </a:r>
            <a:r>
              <a:rPr lang="en-US" altLang="en-US" sz="2400">
                <a:sym typeface="Symbol" panose="05050102010706020507" pitchFamily="18" charset="2"/>
              </a:rPr>
              <a:t> 1=</a:t>
            </a:r>
            <a:r>
              <a:rPr lang="en-US" altLang="en-US" sz="2400"/>
              <a:t>A </a:t>
            </a:r>
          </a:p>
          <a:p>
            <a:r>
              <a:rPr lang="en-US" altLang="en-US" sz="2400"/>
              <a:t>A </a:t>
            </a:r>
            <a:r>
              <a:rPr lang="en-US" altLang="en-US" sz="2400">
                <a:sym typeface="Symbol" panose="05050102010706020507" pitchFamily="18" charset="2"/>
              </a:rPr>
              <a:t> 0=</a:t>
            </a:r>
            <a:r>
              <a:rPr lang="en-US" altLang="en-US" sz="2400"/>
              <a:t>A </a:t>
            </a:r>
          </a:p>
          <a:p>
            <a:r>
              <a:rPr lang="en-US" altLang="en-US" sz="2400"/>
              <a:t>A </a:t>
            </a:r>
            <a:r>
              <a:rPr lang="en-US" altLang="en-US" sz="2400">
                <a:sym typeface="Symbol" panose="05050102010706020507" pitchFamily="18" charset="2"/>
              </a:rPr>
              <a:t> B= </a:t>
            </a:r>
            <a:r>
              <a:rPr lang="en-US" altLang="en-US" sz="2400"/>
              <a:t>B </a:t>
            </a:r>
            <a:r>
              <a:rPr lang="en-US" altLang="en-US" sz="2400">
                <a:sym typeface="Symbol" panose="05050102010706020507" pitchFamily="18" charset="2"/>
              </a:rPr>
              <a:t> </a:t>
            </a:r>
            <a:r>
              <a:rPr lang="en-US" altLang="en-US" sz="2400"/>
              <a:t>A </a:t>
            </a:r>
          </a:p>
          <a:p>
            <a:r>
              <a:rPr lang="en-US" altLang="en-US" sz="2400"/>
              <a:t>A </a:t>
            </a:r>
            <a:r>
              <a:rPr lang="en-US" altLang="en-US" sz="2400">
                <a:sym typeface="Symbol" panose="05050102010706020507" pitchFamily="18" charset="2"/>
              </a:rPr>
              <a:t>B = </a:t>
            </a:r>
            <a:r>
              <a:rPr lang="en-US" altLang="en-US" sz="2400"/>
              <a:t>B </a:t>
            </a:r>
            <a:r>
              <a:rPr lang="en-US" altLang="en-US" sz="2400">
                <a:sym typeface="Symbol" panose="05050102010706020507" pitchFamily="18" charset="2"/>
              </a:rPr>
              <a:t> </a:t>
            </a:r>
            <a:r>
              <a:rPr lang="en-US" altLang="en-US" sz="2400"/>
              <a:t>A 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3733800" y="1066800"/>
            <a:ext cx="4724400" cy="3124200"/>
          </a:xfrm>
          <a:prstGeom prst="rect">
            <a:avLst/>
          </a:prstGeom>
          <a:noFill/>
          <a:ln w="57150" cmpd="thinThick">
            <a:solidFill>
              <a:srgbClr val="FC01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27013" indent="-2270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573088" indent="-23177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860425" indent="-173038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146175" indent="-1714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373188" indent="-1127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1830388" indent="-112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287588" indent="-112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2744788" indent="-112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201988" indent="-112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400"/>
              <a:t>A(B </a:t>
            </a:r>
            <a:r>
              <a:rPr lang="en-US" altLang="en-US" sz="2400">
                <a:sym typeface="Symbol" panose="05050102010706020507" pitchFamily="18" charset="2"/>
              </a:rPr>
              <a:t> </a:t>
            </a:r>
            <a:r>
              <a:rPr lang="en-US" altLang="en-US" sz="2400"/>
              <a:t>C) = AB </a:t>
            </a:r>
            <a:r>
              <a:rPr lang="en-US" altLang="en-US" sz="2400">
                <a:sym typeface="Symbol" panose="05050102010706020507" pitchFamily="18" charset="2"/>
              </a:rPr>
              <a:t></a:t>
            </a:r>
            <a:r>
              <a:rPr lang="en-US" altLang="en-US" sz="2400"/>
              <a:t> AC</a:t>
            </a:r>
          </a:p>
          <a:p>
            <a:r>
              <a:rPr lang="en-US" altLang="en-US" sz="2400"/>
              <a:t>A+B = A </a:t>
            </a:r>
            <a:r>
              <a:rPr lang="en-US" altLang="en-US" sz="2400">
                <a:sym typeface="Symbol" panose="05050102010706020507" pitchFamily="18" charset="2"/>
              </a:rPr>
              <a:t> B  </a:t>
            </a:r>
            <a:r>
              <a:rPr lang="en-US" altLang="en-US" sz="2400"/>
              <a:t>AB</a:t>
            </a:r>
          </a:p>
          <a:p>
            <a:r>
              <a:rPr lang="en-US" altLang="en-US" sz="2400"/>
              <a:t> A+B = A </a:t>
            </a:r>
            <a:r>
              <a:rPr lang="en-US" altLang="en-US" sz="2400">
                <a:sym typeface="Symbol" panose="05050102010706020507" pitchFamily="18" charset="2"/>
              </a:rPr>
              <a:t> B when </a:t>
            </a:r>
            <a:r>
              <a:rPr lang="en-US" altLang="en-US" sz="2400"/>
              <a:t>AB = 0 </a:t>
            </a:r>
          </a:p>
          <a:p>
            <a:r>
              <a:rPr lang="en-US" altLang="en-US" sz="2400"/>
              <a:t>A </a:t>
            </a:r>
            <a:r>
              <a:rPr lang="en-US" altLang="en-US" sz="2400">
                <a:sym typeface="Symbol" panose="05050102010706020507" pitchFamily="18" charset="2"/>
              </a:rPr>
              <a:t> (B  C) = (</a:t>
            </a:r>
            <a:r>
              <a:rPr lang="en-US" altLang="en-US" sz="2400"/>
              <a:t>A </a:t>
            </a:r>
            <a:r>
              <a:rPr lang="en-US" altLang="en-US" sz="2400">
                <a:sym typeface="Symbol" panose="05050102010706020507" pitchFamily="18" charset="2"/>
              </a:rPr>
              <a:t> B)  C</a:t>
            </a:r>
          </a:p>
          <a:p>
            <a:r>
              <a:rPr lang="en-US" altLang="en-US" sz="2400">
                <a:sym typeface="Symbol" panose="05050102010706020507" pitchFamily="18" charset="2"/>
              </a:rPr>
              <a:t> (</a:t>
            </a:r>
            <a:r>
              <a:rPr lang="en-US" altLang="en-US" sz="2400"/>
              <a:t>A </a:t>
            </a:r>
            <a:r>
              <a:rPr lang="en-US" altLang="en-US" sz="2400">
                <a:sym typeface="Symbol" panose="05050102010706020507" pitchFamily="18" charset="2"/>
              </a:rPr>
              <a:t>B) C = </a:t>
            </a:r>
            <a:r>
              <a:rPr lang="en-US" altLang="en-US" sz="2400"/>
              <a:t>A (</a:t>
            </a:r>
            <a:r>
              <a:rPr lang="en-US" altLang="en-US" sz="2400">
                <a:sym typeface="Symbol" panose="05050102010706020507" pitchFamily="18" charset="2"/>
              </a:rPr>
              <a:t>B C)</a:t>
            </a:r>
          </a:p>
          <a:p>
            <a:r>
              <a:rPr lang="en-US" altLang="en-US" sz="2400">
                <a:sym typeface="Symbol" panose="05050102010706020507" pitchFamily="18" charset="2"/>
              </a:rPr>
              <a:t> </a:t>
            </a:r>
            <a:r>
              <a:rPr lang="en-US" altLang="en-US" sz="2400"/>
              <a:t>A+B = A </a:t>
            </a:r>
            <a:r>
              <a:rPr lang="en-US" altLang="en-US" sz="2400">
                <a:sym typeface="Symbol" panose="05050102010706020507" pitchFamily="18" charset="2"/>
              </a:rPr>
              <a:t> B  </a:t>
            </a:r>
            <a:r>
              <a:rPr lang="en-US" altLang="en-US" sz="2400"/>
              <a:t>AB = </a:t>
            </a:r>
          </a:p>
          <a:p>
            <a:pPr>
              <a:buFontTx/>
              <a:buNone/>
            </a:pPr>
            <a:r>
              <a:rPr lang="en-US" altLang="en-US" sz="2400"/>
              <a:t>     A</a:t>
            </a:r>
            <a:r>
              <a:rPr lang="en-US" altLang="en-US" sz="2400">
                <a:sym typeface="Symbol" panose="05050102010706020507" pitchFamily="18" charset="2"/>
              </a:rPr>
              <a:t> B(1</a:t>
            </a:r>
            <a:r>
              <a:rPr lang="en-US" altLang="en-US" sz="2400"/>
              <a:t> </a:t>
            </a:r>
            <a:r>
              <a:rPr lang="en-US" altLang="en-US" sz="2400">
                <a:sym typeface="Symbol" panose="05050102010706020507" pitchFamily="18" charset="2"/>
              </a:rPr>
              <a:t> </a:t>
            </a:r>
            <a:r>
              <a:rPr lang="en-US" altLang="en-US" sz="2400"/>
              <a:t>A) = A </a:t>
            </a:r>
            <a:r>
              <a:rPr lang="en-US" altLang="en-US" sz="2400">
                <a:sym typeface="Symbol" panose="05050102010706020507" pitchFamily="18" charset="2"/>
              </a:rPr>
              <a:t> </a:t>
            </a:r>
            <a:r>
              <a:rPr lang="en-US" altLang="en-US" sz="2400"/>
              <a:t>BA’ 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228600" y="4419600"/>
            <a:ext cx="7086600" cy="2176463"/>
          </a:xfrm>
          <a:prstGeom prst="rect">
            <a:avLst/>
          </a:prstGeom>
          <a:solidFill>
            <a:srgbClr val="FFFF66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These rules are sufficient to minimize Exclusive Sum of Product expression for small number of variables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We will use these rules in the class for all kinds of reversible, quantum, optical, etc. logic. Try to remember them or put them to your “creepsheet”.</a:t>
            </a:r>
          </a:p>
        </p:txBody>
      </p:sp>
    </p:spTree>
    <p:extLst>
      <p:ext uri="{BB962C8B-B14F-4D97-AF65-F5344CB8AC3E}">
        <p14:creationId xmlns:p14="http://schemas.microsoft.com/office/powerpoint/2010/main" val="21560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1464" y="6350"/>
            <a:ext cx="9062536" cy="67945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Chess Patterns</a:t>
            </a:r>
          </a:p>
        </p:txBody>
      </p:sp>
      <p:pic>
        <p:nvPicPr>
          <p:cNvPr id="13315" name="Picture 3" descr="C:\Sandige\2\tiff\14.tif"/>
          <p:cNvPicPr>
            <a:picLocks noChangeAspect="1" noChangeArrowheads="1"/>
          </p:cNvPicPr>
          <p:nvPr/>
        </p:nvPicPr>
        <p:blipFill>
          <a:blip r:embed="rId2"/>
          <a:srcRect l="63959" b="34674"/>
          <a:stretch>
            <a:fillRect/>
          </a:stretch>
        </p:blipFill>
        <p:spPr bwMode="auto">
          <a:xfrm>
            <a:off x="117559" y="838200"/>
            <a:ext cx="3733800" cy="2201756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" name="Picture 3" descr="C:\Sandige\2\tiff\14.tif"/>
          <p:cNvPicPr>
            <a:picLocks noChangeAspect="1" noChangeArrowheads="1"/>
          </p:cNvPicPr>
          <p:nvPr/>
        </p:nvPicPr>
        <p:blipFill>
          <a:blip r:embed="rId2"/>
          <a:srcRect l="63959" b="34674"/>
          <a:stretch>
            <a:fillRect/>
          </a:stretch>
        </p:blipFill>
        <p:spPr bwMode="auto">
          <a:xfrm>
            <a:off x="4114800" y="866274"/>
            <a:ext cx="3733800" cy="2201756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" name="Picture 3" descr="C:\Sandige\2\tiff\14.tif"/>
          <p:cNvPicPr>
            <a:picLocks noChangeAspect="1" noChangeArrowheads="1"/>
          </p:cNvPicPr>
          <p:nvPr/>
        </p:nvPicPr>
        <p:blipFill>
          <a:blip r:embed="rId2"/>
          <a:srcRect l="63959" b="34674"/>
          <a:stretch>
            <a:fillRect/>
          </a:stretch>
        </p:blipFill>
        <p:spPr bwMode="auto">
          <a:xfrm>
            <a:off x="117559" y="3276600"/>
            <a:ext cx="3733800" cy="2201756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" name="Picture 3" descr="C:\Sandige\2\tiff\14.tif"/>
          <p:cNvPicPr>
            <a:picLocks noChangeAspect="1" noChangeArrowheads="1"/>
          </p:cNvPicPr>
          <p:nvPr/>
        </p:nvPicPr>
        <p:blipFill>
          <a:blip r:embed="rId2"/>
          <a:srcRect l="63959" b="34674"/>
          <a:stretch>
            <a:fillRect/>
          </a:stretch>
        </p:blipFill>
        <p:spPr bwMode="auto">
          <a:xfrm>
            <a:off x="4114800" y="3276600"/>
            <a:ext cx="3733800" cy="2201756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984459" y="2209800"/>
            <a:ext cx="1368341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969669" y="1524000"/>
            <a:ext cx="583532" cy="1371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2133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05438" y="245575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422232" y="2455755"/>
            <a:ext cx="381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988344" y="4648200"/>
            <a:ext cx="1368341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729164" y="3902242"/>
            <a:ext cx="583532" cy="1371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68629" y="3813556"/>
            <a:ext cx="8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669819" y="4196811"/>
            <a:ext cx="8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984459" y="4580066"/>
            <a:ext cx="8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984459" y="4904441"/>
            <a:ext cx="8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699963" y="4588042"/>
            <a:ext cx="8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721957" y="4884756"/>
            <a:ext cx="8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0  0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56385" y="4796135"/>
            <a:ext cx="1038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Y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91000" y="5686926"/>
            <a:ext cx="283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X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  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Y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  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69669" y="4884711"/>
            <a:ext cx="165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1  0   1   0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981700" y="4904441"/>
            <a:ext cx="165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1  0   1   0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981699" y="4193255"/>
            <a:ext cx="165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1  0   1   0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981698" y="4526323"/>
            <a:ext cx="201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0  1   0   1    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969669" y="3823961"/>
            <a:ext cx="201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0  1   0   1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0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Minterms</a:t>
            </a:r>
          </a:p>
        </p:txBody>
      </p:sp>
      <p:pic>
        <p:nvPicPr>
          <p:cNvPr id="179203" name="Picture 3" descr="12"/>
          <p:cNvPicPr>
            <a:picLocks noChangeAspect="1" noChangeArrowheads="1"/>
          </p:cNvPicPr>
          <p:nvPr/>
        </p:nvPicPr>
        <p:blipFill>
          <a:blip r:embed="rId2"/>
          <a:srcRect b="12381"/>
          <a:stretch>
            <a:fillRect/>
          </a:stretch>
        </p:blipFill>
        <p:spPr bwMode="auto">
          <a:xfrm>
            <a:off x="0" y="1066800"/>
            <a:ext cx="9144000" cy="4762500"/>
          </a:xfrm>
          <a:prstGeom prst="rect">
            <a:avLst/>
          </a:prstGeom>
          <a:noFill/>
        </p:spPr>
      </p:pic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1447800" y="5867400"/>
            <a:ext cx="1914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Symbol" pitchFamily="18" charset="2"/>
              </a:rPr>
              <a:t>S (3,5,6,7)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6F7A-511C-4648-B2F5-555E2F5549C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1464" y="6350"/>
            <a:ext cx="9062536" cy="67945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Chess Patterns</a:t>
            </a:r>
          </a:p>
        </p:txBody>
      </p:sp>
      <p:pic>
        <p:nvPicPr>
          <p:cNvPr id="13315" name="Picture 3" descr="C:\Sandige\2\tiff\14.tif"/>
          <p:cNvPicPr>
            <a:picLocks noChangeAspect="1" noChangeArrowheads="1"/>
          </p:cNvPicPr>
          <p:nvPr/>
        </p:nvPicPr>
        <p:blipFill>
          <a:blip r:embed="rId2"/>
          <a:srcRect l="63959" b="34674"/>
          <a:stretch>
            <a:fillRect/>
          </a:stretch>
        </p:blipFill>
        <p:spPr bwMode="auto">
          <a:xfrm>
            <a:off x="117559" y="838200"/>
            <a:ext cx="3733800" cy="2201756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" name="Picture 3" descr="C:\Sandige\2\tiff\14.tif"/>
          <p:cNvPicPr>
            <a:picLocks noChangeAspect="1" noChangeArrowheads="1"/>
          </p:cNvPicPr>
          <p:nvPr/>
        </p:nvPicPr>
        <p:blipFill>
          <a:blip r:embed="rId2"/>
          <a:srcRect l="63959" b="34674"/>
          <a:stretch>
            <a:fillRect/>
          </a:stretch>
        </p:blipFill>
        <p:spPr bwMode="auto">
          <a:xfrm>
            <a:off x="4114800" y="866274"/>
            <a:ext cx="3733800" cy="2201756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" name="Picture 3" descr="C:\Sandige\2\tiff\14.tif"/>
          <p:cNvPicPr>
            <a:picLocks noChangeAspect="1" noChangeArrowheads="1"/>
          </p:cNvPicPr>
          <p:nvPr/>
        </p:nvPicPr>
        <p:blipFill>
          <a:blip r:embed="rId2"/>
          <a:srcRect l="63959" b="34674"/>
          <a:stretch>
            <a:fillRect/>
          </a:stretch>
        </p:blipFill>
        <p:spPr bwMode="auto">
          <a:xfrm>
            <a:off x="117623" y="3315099"/>
            <a:ext cx="3733800" cy="2201756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" name="Picture 3" descr="C:\Sandige\2\tiff\14.tif"/>
          <p:cNvPicPr>
            <a:picLocks noChangeAspect="1" noChangeArrowheads="1"/>
          </p:cNvPicPr>
          <p:nvPr/>
        </p:nvPicPr>
        <p:blipFill>
          <a:blip r:embed="rId2"/>
          <a:srcRect l="63959" b="34674"/>
          <a:stretch>
            <a:fillRect/>
          </a:stretch>
        </p:blipFill>
        <p:spPr bwMode="auto">
          <a:xfrm>
            <a:off x="4114800" y="3276600"/>
            <a:ext cx="3733800" cy="2201756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984459" y="1851481"/>
            <a:ext cx="1368341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348414" y="1513813"/>
            <a:ext cx="681882" cy="13814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398041" y="2558252"/>
            <a:ext cx="1071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 Z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939526" y="1469680"/>
            <a:ext cx="1413274" cy="6639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970607" y="1429125"/>
            <a:ext cx="160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1   1  1   1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963215" y="4600497"/>
            <a:ext cx="157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1   0   1   0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963216" y="4983545"/>
            <a:ext cx="8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984459" y="1776849"/>
            <a:ext cx="1558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0   0   0  0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725778" y="4986663"/>
            <a:ext cx="8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0  1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37147" y="2559059"/>
            <a:ext cx="1038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X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91000" y="5686926"/>
            <a:ext cx="283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X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  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Y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  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69669" y="4884711"/>
            <a:ext cx="165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1  0   1   0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981700" y="4904441"/>
            <a:ext cx="165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1  0   1   0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981699" y="4193255"/>
            <a:ext cx="165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1  0   1   0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981698" y="4526323"/>
            <a:ext cx="201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0  1   0   1    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969669" y="3823961"/>
            <a:ext cx="201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0  1   0   1   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54242" y="5811230"/>
            <a:ext cx="283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X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  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Y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  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Z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 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84459" y="3895296"/>
            <a:ext cx="157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1   0   1   0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970607" y="4227505"/>
            <a:ext cx="157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0  1   0    1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6771900" y="1503949"/>
            <a:ext cx="583532" cy="1371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020645" y="1441731"/>
            <a:ext cx="201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0  1   0   1   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981698" y="1776849"/>
            <a:ext cx="201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0  1   0   1   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981698" y="2133600"/>
            <a:ext cx="201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0  1   0   1    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969669" y="2490351"/>
            <a:ext cx="201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0  1   0   1    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942125" y="2098501"/>
            <a:ext cx="160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1   1  1   1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946229" y="2496643"/>
            <a:ext cx="1558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0   0   0  0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37147" y="2595265"/>
            <a:ext cx="41709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97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074"/>
            <a:ext cx="9144000" cy="810126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Chess Patterns for functions of 5 variables</a:t>
            </a:r>
          </a:p>
        </p:txBody>
      </p: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1219200" y="1447800"/>
            <a:ext cx="1066800" cy="457200"/>
            <a:chOff x="576" y="2352"/>
            <a:chExt cx="672" cy="288"/>
          </a:xfrm>
        </p:grpSpPr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676400" y="99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01</a:t>
            </a:r>
          </a:p>
        </p:txBody>
      </p:sp>
      <p:grpSp>
        <p:nvGrpSpPr>
          <p:cNvPr id="18" name="Group 10"/>
          <p:cNvGrpSpPr>
            <a:grpSpLocks/>
          </p:cNvGrpSpPr>
          <p:nvPr/>
        </p:nvGrpSpPr>
        <p:grpSpPr bwMode="auto">
          <a:xfrm>
            <a:off x="1219200" y="1905000"/>
            <a:ext cx="1066800" cy="457200"/>
            <a:chOff x="576" y="2352"/>
            <a:chExt cx="672" cy="288"/>
          </a:xfrm>
        </p:grpSpPr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Line 15"/>
          <p:cNvSpPr>
            <a:spLocks noChangeShapeType="1"/>
          </p:cNvSpPr>
          <p:nvPr/>
        </p:nvSpPr>
        <p:spPr bwMode="auto">
          <a:xfrm flipH="1" flipV="1">
            <a:off x="838200" y="106680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609600" y="1447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00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723900" y="7239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 </a:t>
            </a:r>
            <a:r>
              <a:rPr lang="en-US" altLang="en-US" b="1" dirty="0" smtClean="0"/>
              <a:t>DE</a:t>
            </a:r>
            <a:endParaRPr lang="en-US" altLang="en-US" b="1" dirty="0"/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1143000" y="99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00</a:t>
            </a:r>
          </a:p>
        </p:txBody>
      </p:sp>
      <p:grpSp>
        <p:nvGrpSpPr>
          <p:cNvPr id="27" name="Group 19"/>
          <p:cNvGrpSpPr>
            <a:grpSpLocks/>
          </p:cNvGrpSpPr>
          <p:nvPr/>
        </p:nvGrpSpPr>
        <p:grpSpPr bwMode="auto">
          <a:xfrm>
            <a:off x="1219200" y="2362200"/>
            <a:ext cx="1066800" cy="457200"/>
            <a:chOff x="576" y="2352"/>
            <a:chExt cx="672" cy="288"/>
          </a:xfrm>
        </p:grpSpPr>
        <p:sp>
          <p:nvSpPr>
            <p:cNvPr id="28" name="Rectangle 20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" name="Line 21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" name="Group 24"/>
          <p:cNvGrpSpPr>
            <a:grpSpLocks/>
          </p:cNvGrpSpPr>
          <p:nvPr/>
        </p:nvGrpSpPr>
        <p:grpSpPr bwMode="auto">
          <a:xfrm>
            <a:off x="1219200" y="2819400"/>
            <a:ext cx="1066800" cy="457200"/>
            <a:chOff x="576" y="2352"/>
            <a:chExt cx="672" cy="288"/>
          </a:xfrm>
        </p:grpSpPr>
        <p:sp>
          <p:nvSpPr>
            <p:cNvPr id="33" name="Rectangle 25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609600" y="1828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01</a:t>
            </a:r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609600" y="2286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11</a:t>
            </a: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609600" y="2819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10</a:t>
            </a:r>
          </a:p>
        </p:txBody>
      </p:sp>
      <p:grpSp>
        <p:nvGrpSpPr>
          <p:cNvPr id="40" name="Group 32"/>
          <p:cNvGrpSpPr>
            <a:grpSpLocks/>
          </p:cNvGrpSpPr>
          <p:nvPr/>
        </p:nvGrpSpPr>
        <p:grpSpPr bwMode="auto">
          <a:xfrm>
            <a:off x="2286000" y="1447800"/>
            <a:ext cx="1066800" cy="457200"/>
            <a:chOff x="576" y="2352"/>
            <a:chExt cx="672" cy="288"/>
          </a:xfrm>
        </p:grpSpPr>
        <p:sp>
          <p:nvSpPr>
            <p:cNvPr id="41" name="Rectangle 33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" name="Line 34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" name="Group 37"/>
          <p:cNvGrpSpPr>
            <a:grpSpLocks/>
          </p:cNvGrpSpPr>
          <p:nvPr/>
        </p:nvGrpSpPr>
        <p:grpSpPr bwMode="auto">
          <a:xfrm>
            <a:off x="2286000" y="1905000"/>
            <a:ext cx="1066800" cy="457200"/>
            <a:chOff x="576" y="2352"/>
            <a:chExt cx="672" cy="288"/>
          </a:xfrm>
        </p:grpSpPr>
        <p:sp>
          <p:nvSpPr>
            <p:cNvPr id="46" name="Rectangle 38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Line 39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" name="Group 42"/>
          <p:cNvGrpSpPr>
            <a:grpSpLocks/>
          </p:cNvGrpSpPr>
          <p:nvPr/>
        </p:nvGrpSpPr>
        <p:grpSpPr bwMode="auto">
          <a:xfrm>
            <a:off x="2286000" y="2362200"/>
            <a:ext cx="1066800" cy="457200"/>
            <a:chOff x="576" y="2352"/>
            <a:chExt cx="672" cy="288"/>
          </a:xfrm>
        </p:grpSpPr>
        <p:sp>
          <p:nvSpPr>
            <p:cNvPr id="51" name="Rectangle 43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" name="Line 44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" name="Group 47"/>
          <p:cNvGrpSpPr>
            <a:grpSpLocks/>
          </p:cNvGrpSpPr>
          <p:nvPr/>
        </p:nvGrpSpPr>
        <p:grpSpPr bwMode="auto">
          <a:xfrm>
            <a:off x="2286000" y="2819400"/>
            <a:ext cx="1066800" cy="457200"/>
            <a:chOff x="576" y="2352"/>
            <a:chExt cx="672" cy="288"/>
          </a:xfrm>
        </p:grpSpPr>
        <p:sp>
          <p:nvSpPr>
            <p:cNvPr id="56" name="Rectangle 48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" name="Line 49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Text Box 52"/>
          <p:cNvSpPr txBox="1">
            <a:spLocks noChangeArrowheads="1"/>
          </p:cNvSpPr>
          <p:nvPr/>
        </p:nvSpPr>
        <p:spPr bwMode="auto">
          <a:xfrm>
            <a:off x="2209800" y="99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11</a:t>
            </a:r>
          </a:p>
        </p:txBody>
      </p:sp>
      <p:sp>
        <p:nvSpPr>
          <p:cNvPr id="61" name="Text Box 53"/>
          <p:cNvSpPr txBox="1">
            <a:spLocks noChangeArrowheads="1"/>
          </p:cNvSpPr>
          <p:nvPr/>
        </p:nvSpPr>
        <p:spPr bwMode="auto">
          <a:xfrm>
            <a:off x="2743200" y="99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10</a:t>
            </a:r>
          </a:p>
        </p:txBody>
      </p:sp>
      <p:sp>
        <p:nvSpPr>
          <p:cNvPr id="64" name="Text Box 17"/>
          <p:cNvSpPr txBox="1">
            <a:spLocks noChangeArrowheads="1"/>
          </p:cNvSpPr>
          <p:nvPr/>
        </p:nvSpPr>
        <p:spPr bwMode="auto">
          <a:xfrm>
            <a:off x="372979" y="1066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 </a:t>
            </a:r>
            <a:r>
              <a:rPr lang="en-US" altLang="en-US" b="1" dirty="0" smtClean="0"/>
              <a:t>AB</a:t>
            </a:r>
            <a:endParaRPr lang="en-US" altLang="en-US" b="1" dirty="0"/>
          </a:p>
        </p:txBody>
      </p:sp>
      <p:grpSp>
        <p:nvGrpSpPr>
          <p:cNvPr id="65" name="Group 3"/>
          <p:cNvGrpSpPr>
            <a:grpSpLocks/>
          </p:cNvGrpSpPr>
          <p:nvPr/>
        </p:nvGrpSpPr>
        <p:grpSpPr bwMode="auto">
          <a:xfrm>
            <a:off x="5029200" y="1447800"/>
            <a:ext cx="1066800" cy="457200"/>
            <a:chOff x="576" y="2352"/>
            <a:chExt cx="672" cy="288"/>
          </a:xfrm>
        </p:grpSpPr>
        <p:sp>
          <p:nvSpPr>
            <p:cNvPr id="66" name="Rectangle 4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Line 5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5486400" y="99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 </a:t>
            </a:r>
            <a:r>
              <a:rPr lang="en-US" altLang="en-US" b="1" dirty="0" smtClean="0"/>
              <a:t>11</a:t>
            </a:r>
            <a:endParaRPr lang="en-US" altLang="en-US" b="1" dirty="0"/>
          </a:p>
        </p:txBody>
      </p:sp>
      <p:grpSp>
        <p:nvGrpSpPr>
          <p:cNvPr id="71" name="Group 10"/>
          <p:cNvGrpSpPr>
            <a:grpSpLocks/>
          </p:cNvGrpSpPr>
          <p:nvPr/>
        </p:nvGrpSpPr>
        <p:grpSpPr bwMode="auto">
          <a:xfrm>
            <a:off x="5029200" y="1905000"/>
            <a:ext cx="1066800" cy="457200"/>
            <a:chOff x="576" y="2352"/>
            <a:chExt cx="672" cy="288"/>
          </a:xfrm>
        </p:grpSpPr>
        <p:sp>
          <p:nvSpPr>
            <p:cNvPr id="72" name="Rectangle 11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3" name="Line 12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" name="Line 15"/>
          <p:cNvSpPr>
            <a:spLocks noChangeShapeType="1"/>
          </p:cNvSpPr>
          <p:nvPr/>
        </p:nvSpPr>
        <p:spPr bwMode="auto">
          <a:xfrm flipH="1" flipV="1">
            <a:off x="4648200" y="106680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Text Box 16"/>
          <p:cNvSpPr txBox="1">
            <a:spLocks noChangeArrowheads="1"/>
          </p:cNvSpPr>
          <p:nvPr/>
        </p:nvSpPr>
        <p:spPr bwMode="auto">
          <a:xfrm>
            <a:off x="4419600" y="1447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00</a:t>
            </a:r>
          </a:p>
        </p:txBody>
      </p:sp>
      <p:sp>
        <p:nvSpPr>
          <p:cNvPr id="78" name="Text Box 17"/>
          <p:cNvSpPr txBox="1">
            <a:spLocks noChangeArrowheads="1"/>
          </p:cNvSpPr>
          <p:nvPr/>
        </p:nvSpPr>
        <p:spPr bwMode="auto">
          <a:xfrm>
            <a:off x="4529890" y="695372"/>
            <a:ext cx="9605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 </a:t>
            </a:r>
            <a:r>
              <a:rPr lang="en-US" altLang="en-US" b="1" dirty="0" smtClean="0"/>
              <a:t>DE</a:t>
            </a:r>
            <a:endParaRPr lang="en-US" altLang="en-US" b="1" dirty="0"/>
          </a:p>
        </p:txBody>
      </p:sp>
      <p:sp>
        <p:nvSpPr>
          <p:cNvPr id="79" name="Text Box 18"/>
          <p:cNvSpPr txBox="1">
            <a:spLocks noChangeArrowheads="1"/>
          </p:cNvSpPr>
          <p:nvPr/>
        </p:nvSpPr>
        <p:spPr bwMode="auto">
          <a:xfrm>
            <a:off x="4953000" y="99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 </a:t>
            </a:r>
            <a:r>
              <a:rPr lang="en-US" altLang="en-US" b="1" dirty="0" smtClean="0"/>
              <a:t>10</a:t>
            </a:r>
            <a:endParaRPr lang="en-US" altLang="en-US" b="1" dirty="0"/>
          </a:p>
        </p:txBody>
      </p:sp>
      <p:grpSp>
        <p:nvGrpSpPr>
          <p:cNvPr id="80" name="Group 19"/>
          <p:cNvGrpSpPr>
            <a:grpSpLocks/>
          </p:cNvGrpSpPr>
          <p:nvPr/>
        </p:nvGrpSpPr>
        <p:grpSpPr bwMode="auto">
          <a:xfrm>
            <a:off x="5029200" y="2362200"/>
            <a:ext cx="1066800" cy="457200"/>
            <a:chOff x="576" y="2352"/>
            <a:chExt cx="672" cy="288"/>
          </a:xfrm>
        </p:grpSpPr>
        <p:sp>
          <p:nvSpPr>
            <p:cNvPr id="81" name="Rectangle 20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" name="Line 21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" name="Group 24"/>
          <p:cNvGrpSpPr>
            <a:grpSpLocks/>
          </p:cNvGrpSpPr>
          <p:nvPr/>
        </p:nvGrpSpPr>
        <p:grpSpPr bwMode="auto">
          <a:xfrm>
            <a:off x="5029200" y="2819400"/>
            <a:ext cx="1066800" cy="457200"/>
            <a:chOff x="576" y="2352"/>
            <a:chExt cx="672" cy="288"/>
          </a:xfrm>
        </p:grpSpPr>
        <p:sp>
          <p:nvSpPr>
            <p:cNvPr id="86" name="Rectangle 25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" name="Line 26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" name="Text Box 29"/>
          <p:cNvSpPr txBox="1">
            <a:spLocks noChangeArrowheads="1"/>
          </p:cNvSpPr>
          <p:nvPr/>
        </p:nvSpPr>
        <p:spPr bwMode="auto">
          <a:xfrm>
            <a:off x="4419600" y="1828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01</a:t>
            </a:r>
          </a:p>
        </p:txBody>
      </p:sp>
      <p:sp>
        <p:nvSpPr>
          <p:cNvPr id="91" name="Text Box 30"/>
          <p:cNvSpPr txBox="1">
            <a:spLocks noChangeArrowheads="1"/>
          </p:cNvSpPr>
          <p:nvPr/>
        </p:nvSpPr>
        <p:spPr bwMode="auto">
          <a:xfrm>
            <a:off x="4419600" y="2286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11</a:t>
            </a:r>
          </a:p>
        </p:txBody>
      </p:sp>
      <p:sp>
        <p:nvSpPr>
          <p:cNvPr id="92" name="Text Box 31"/>
          <p:cNvSpPr txBox="1">
            <a:spLocks noChangeArrowheads="1"/>
          </p:cNvSpPr>
          <p:nvPr/>
        </p:nvSpPr>
        <p:spPr bwMode="auto">
          <a:xfrm>
            <a:off x="4419600" y="2819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10</a:t>
            </a:r>
          </a:p>
        </p:txBody>
      </p:sp>
      <p:grpSp>
        <p:nvGrpSpPr>
          <p:cNvPr id="93" name="Group 32"/>
          <p:cNvGrpSpPr>
            <a:grpSpLocks/>
          </p:cNvGrpSpPr>
          <p:nvPr/>
        </p:nvGrpSpPr>
        <p:grpSpPr bwMode="auto">
          <a:xfrm>
            <a:off x="6096000" y="1447800"/>
            <a:ext cx="1066800" cy="457200"/>
            <a:chOff x="576" y="2352"/>
            <a:chExt cx="672" cy="288"/>
          </a:xfrm>
        </p:grpSpPr>
        <p:sp>
          <p:nvSpPr>
            <p:cNvPr id="94" name="Rectangle 33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5" name="Line 34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8" name="Group 37"/>
          <p:cNvGrpSpPr>
            <a:grpSpLocks/>
          </p:cNvGrpSpPr>
          <p:nvPr/>
        </p:nvGrpSpPr>
        <p:grpSpPr bwMode="auto">
          <a:xfrm>
            <a:off x="6096000" y="1905000"/>
            <a:ext cx="1066800" cy="457200"/>
            <a:chOff x="576" y="2352"/>
            <a:chExt cx="672" cy="288"/>
          </a:xfrm>
        </p:grpSpPr>
        <p:sp>
          <p:nvSpPr>
            <p:cNvPr id="99" name="Rectangle 38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" name="Line 39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" name="Group 42"/>
          <p:cNvGrpSpPr>
            <a:grpSpLocks/>
          </p:cNvGrpSpPr>
          <p:nvPr/>
        </p:nvGrpSpPr>
        <p:grpSpPr bwMode="auto">
          <a:xfrm>
            <a:off x="6096000" y="2362200"/>
            <a:ext cx="1066800" cy="457200"/>
            <a:chOff x="576" y="2352"/>
            <a:chExt cx="672" cy="288"/>
          </a:xfrm>
        </p:grpSpPr>
        <p:sp>
          <p:nvSpPr>
            <p:cNvPr id="104" name="Rectangle 43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" name="Line 44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8" name="Group 47"/>
          <p:cNvGrpSpPr>
            <a:grpSpLocks/>
          </p:cNvGrpSpPr>
          <p:nvPr/>
        </p:nvGrpSpPr>
        <p:grpSpPr bwMode="auto">
          <a:xfrm>
            <a:off x="6096000" y="2819400"/>
            <a:ext cx="1066800" cy="457200"/>
            <a:chOff x="576" y="2352"/>
            <a:chExt cx="672" cy="288"/>
          </a:xfrm>
        </p:grpSpPr>
        <p:sp>
          <p:nvSpPr>
            <p:cNvPr id="109" name="Rectangle 48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" name="Line 49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" name="Text Box 52"/>
          <p:cNvSpPr txBox="1">
            <a:spLocks noChangeArrowheads="1"/>
          </p:cNvSpPr>
          <p:nvPr/>
        </p:nvSpPr>
        <p:spPr bwMode="auto">
          <a:xfrm>
            <a:off x="6019800" y="99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 </a:t>
            </a:r>
            <a:r>
              <a:rPr lang="en-US" altLang="en-US" b="1" dirty="0" smtClean="0"/>
              <a:t>01</a:t>
            </a:r>
            <a:endParaRPr lang="en-US" altLang="en-US" b="1" dirty="0"/>
          </a:p>
        </p:txBody>
      </p:sp>
      <p:sp>
        <p:nvSpPr>
          <p:cNvPr id="114" name="Text Box 53"/>
          <p:cNvSpPr txBox="1">
            <a:spLocks noChangeArrowheads="1"/>
          </p:cNvSpPr>
          <p:nvPr/>
        </p:nvSpPr>
        <p:spPr bwMode="auto">
          <a:xfrm>
            <a:off x="6553200" y="99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 </a:t>
            </a:r>
            <a:r>
              <a:rPr lang="en-US" altLang="en-US" b="1" dirty="0" smtClean="0"/>
              <a:t>00</a:t>
            </a:r>
            <a:endParaRPr lang="en-US" altLang="en-US" b="1" dirty="0"/>
          </a:p>
        </p:txBody>
      </p:sp>
      <p:sp>
        <p:nvSpPr>
          <p:cNvPr id="115" name="Text Box 17"/>
          <p:cNvSpPr txBox="1">
            <a:spLocks noChangeArrowheads="1"/>
          </p:cNvSpPr>
          <p:nvPr/>
        </p:nvSpPr>
        <p:spPr bwMode="auto">
          <a:xfrm>
            <a:off x="4182979" y="1066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 </a:t>
            </a:r>
            <a:r>
              <a:rPr lang="en-US" altLang="en-US" b="1" dirty="0" smtClean="0"/>
              <a:t>AB</a:t>
            </a:r>
            <a:endParaRPr lang="en-US" altLang="en-US" b="1" dirty="0"/>
          </a:p>
        </p:txBody>
      </p:sp>
      <p:sp>
        <p:nvSpPr>
          <p:cNvPr id="2" name="Right Arrow 1"/>
          <p:cNvSpPr/>
          <p:nvPr/>
        </p:nvSpPr>
        <p:spPr>
          <a:xfrm>
            <a:off x="3467100" y="1905000"/>
            <a:ext cx="1009650" cy="60960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mirror</a:t>
            </a:r>
            <a:endParaRPr lang="en-US" sz="1800" dirty="0"/>
          </a:p>
        </p:txBody>
      </p:sp>
      <p:grpSp>
        <p:nvGrpSpPr>
          <p:cNvPr id="117" name="Group 3"/>
          <p:cNvGrpSpPr>
            <a:grpSpLocks/>
          </p:cNvGrpSpPr>
          <p:nvPr/>
        </p:nvGrpSpPr>
        <p:grpSpPr bwMode="auto">
          <a:xfrm>
            <a:off x="1295400" y="4313775"/>
            <a:ext cx="1066800" cy="457200"/>
            <a:chOff x="576" y="2352"/>
            <a:chExt cx="672" cy="288"/>
          </a:xfrm>
        </p:grpSpPr>
        <p:sp>
          <p:nvSpPr>
            <p:cNvPr id="118" name="Rectangle 4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9" name="Line 5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0" name="Text Box 7"/>
          <p:cNvSpPr txBox="1">
            <a:spLocks noChangeArrowheads="1"/>
          </p:cNvSpPr>
          <p:nvPr/>
        </p:nvSpPr>
        <p:spPr bwMode="auto">
          <a:xfrm>
            <a:off x="1710489" y="3897588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0</a:t>
            </a:r>
            <a:r>
              <a:rPr lang="en-US" altLang="en-US" b="1" dirty="0" smtClean="0"/>
              <a:t>01</a:t>
            </a:r>
            <a:endParaRPr lang="en-US" altLang="en-US" b="1" dirty="0"/>
          </a:p>
        </p:txBody>
      </p:sp>
      <p:sp>
        <p:nvSpPr>
          <p:cNvPr id="121" name="Text Box 8"/>
          <p:cNvSpPr txBox="1">
            <a:spLocks noChangeArrowheads="1"/>
          </p:cNvSpPr>
          <p:nvPr/>
        </p:nvSpPr>
        <p:spPr bwMode="auto">
          <a:xfrm>
            <a:off x="1371600" y="431377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smtClean="0"/>
              <a:t>1</a:t>
            </a:r>
            <a:endParaRPr lang="en-US" altLang="en-US" b="1" dirty="0"/>
          </a:p>
        </p:txBody>
      </p:sp>
      <p:sp>
        <p:nvSpPr>
          <p:cNvPr id="122" name="Text Box 9"/>
          <p:cNvSpPr txBox="1">
            <a:spLocks noChangeArrowheads="1"/>
          </p:cNvSpPr>
          <p:nvPr/>
        </p:nvSpPr>
        <p:spPr bwMode="auto">
          <a:xfrm>
            <a:off x="1905000" y="431377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grpSp>
        <p:nvGrpSpPr>
          <p:cNvPr id="123" name="Group 10"/>
          <p:cNvGrpSpPr>
            <a:grpSpLocks/>
          </p:cNvGrpSpPr>
          <p:nvPr/>
        </p:nvGrpSpPr>
        <p:grpSpPr bwMode="auto">
          <a:xfrm>
            <a:off x="1295400" y="4770975"/>
            <a:ext cx="1066800" cy="457200"/>
            <a:chOff x="576" y="2352"/>
            <a:chExt cx="672" cy="288"/>
          </a:xfrm>
        </p:grpSpPr>
        <p:sp>
          <p:nvSpPr>
            <p:cNvPr id="124" name="Rectangle 11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5" name="Line 12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6" name="Text Box 13"/>
          <p:cNvSpPr txBox="1">
            <a:spLocks noChangeArrowheads="1"/>
          </p:cNvSpPr>
          <p:nvPr/>
        </p:nvSpPr>
        <p:spPr bwMode="auto">
          <a:xfrm>
            <a:off x="1371600" y="477097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smtClean="0"/>
              <a:t>1</a:t>
            </a:r>
            <a:endParaRPr lang="en-US" altLang="en-US" b="1" dirty="0"/>
          </a:p>
        </p:txBody>
      </p:sp>
      <p:sp>
        <p:nvSpPr>
          <p:cNvPr id="127" name="Text Box 14"/>
          <p:cNvSpPr txBox="1">
            <a:spLocks noChangeArrowheads="1"/>
          </p:cNvSpPr>
          <p:nvPr/>
        </p:nvSpPr>
        <p:spPr bwMode="auto">
          <a:xfrm>
            <a:off x="1905000" y="477097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sp>
        <p:nvSpPr>
          <p:cNvPr id="128" name="Line 15"/>
          <p:cNvSpPr>
            <a:spLocks noChangeShapeType="1"/>
          </p:cNvSpPr>
          <p:nvPr/>
        </p:nvSpPr>
        <p:spPr bwMode="auto">
          <a:xfrm flipH="1" flipV="1">
            <a:off x="914400" y="3932775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Text Box 16"/>
          <p:cNvSpPr txBox="1">
            <a:spLocks noChangeArrowheads="1"/>
          </p:cNvSpPr>
          <p:nvPr/>
        </p:nvSpPr>
        <p:spPr bwMode="auto">
          <a:xfrm>
            <a:off x="685800" y="4313775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00</a:t>
            </a:r>
          </a:p>
        </p:txBody>
      </p:sp>
      <p:sp>
        <p:nvSpPr>
          <p:cNvPr id="130" name="Text Box 17"/>
          <p:cNvSpPr txBox="1">
            <a:spLocks noChangeArrowheads="1"/>
          </p:cNvSpPr>
          <p:nvPr/>
        </p:nvSpPr>
        <p:spPr bwMode="auto">
          <a:xfrm>
            <a:off x="800099" y="3561347"/>
            <a:ext cx="11129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 </a:t>
            </a:r>
            <a:r>
              <a:rPr lang="en-US" altLang="en-US" b="1" dirty="0" smtClean="0"/>
              <a:t>CDE</a:t>
            </a:r>
            <a:endParaRPr lang="en-US" altLang="en-US" b="1" dirty="0"/>
          </a:p>
        </p:txBody>
      </p:sp>
      <p:sp>
        <p:nvSpPr>
          <p:cNvPr id="131" name="Text Box 18"/>
          <p:cNvSpPr txBox="1">
            <a:spLocks noChangeArrowheads="1"/>
          </p:cNvSpPr>
          <p:nvPr/>
        </p:nvSpPr>
        <p:spPr bwMode="auto">
          <a:xfrm>
            <a:off x="1147009" y="3927213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0</a:t>
            </a:r>
            <a:r>
              <a:rPr lang="en-US" altLang="en-US" b="1" dirty="0" smtClean="0"/>
              <a:t>00</a:t>
            </a:r>
            <a:endParaRPr lang="en-US" altLang="en-US" b="1" dirty="0"/>
          </a:p>
        </p:txBody>
      </p:sp>
      <p:grpSp>
        <p:nvGrpSpPr>
          <p:cNvPr id="132" name="Group 19"/>
          <p:cNvGrpSpPr>
            <a:grpSpLocks/>
          </p:cNvGrpSpPr>
          <p:nvPr/>
        </p:nvGrpSpPr>
        <p:grpSpPr bwMode="auto">
          <a:xfrm>
            <a:off x="1295400" y="5228175"/>
            <a:ext cx="1066800" cy="457200"/>
            <a:chOff x="576" y="2352"/>
            <a:chExt cx="672" cy="288"/>
          </a:xfrm>
        </p:grpSpPr>
        <p:sp>
          <p:nvSpPr>
            <p:cNvPr id="133" name="Rectangle 20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" name="Line 21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5" name="Text Box 22"/>
          <p:cNvSpPr txBox="1">
            <a:spLocks noChangeArrowheads="1"/>
          </p:cNvSpPr>
          <p:nvPr/>
        </p:nvSpPr>
        <p:spPr bwMode="auto">
          <a:xfrm>
            <a:off x="1371600" y="522817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smtClean="0"/>
              <a:t>1</a:t>
            </a:r>
            <a:endParaRPr lang="en-US" altLang="en-US" b="1" dirty="0"/>
          </a:p>
        </p:txBody>
      </p:sp>
      <p:sp>
        <p:nvSpPr>
          <p:cNvPr id="136" name="Text Box 23"/>
          <p:cNvSpPr txBox="1">
            <a:spLocks noChangeArrowheads="1"/>
          </p:cNvSpPr>
          <p:nvPr/>
        </p:nvSpPr>
        <p:spPr bwMode="auto">
          <a:xfrm>
            <a:off x="1905000" y="522817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grpSp>
        <p:nvGrpSpPr>
          <p:cNvPr id="137" name="Group 24"/>
          <p:cNvGrpSpPr>
            <a:grpSpLocks/>
          </p:cNvGrpSpPr>
          <p:nvPr/>
        </p:nvGrpSpPr>
        <p:grpSpPr bwMode="auto">
          <a:xfrm>
            <a:off x="1295400" y="5685375"/>
            <a:ext cx="1066800" cy="457200"/>
            <a:chOff x="576" y="2352"/>
            <a:chExt cx="672" cy="288"/>
          </a:xfrm>
        </p:grpSpPr>
        <p:sp>
          <p:nvSpPr>
            <p:cNvPr id="138" name="Rectangle 25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9" name="Line 26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" name="Text Box 27"/>
          <p:cNvSpPr txBox="1">
            <a:spLocks noChangeArrowheads="1"/>
          </p:cNvSpPr>
          <p:nvPr/>
        </p:nvSpPr>
        <p:spPr bwMode="auto">
          <a:xfrm>
            <a:off x="1371600" y="568537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smtClean="0"/>
              <a:t>1</a:t>
            </a:r>
            <a:endParaRPr lang="en-US" altLang="en-US" b="1" dirty="0"/>
          </a:p>
        </p:txBody>
      </p:sp>
      <p:sp>
        <p:nvSpPr>
          <p:cNvPr id="141" name="Text Box 28"/>
          <p:cNvSpPr txBox="1">
            <a:spLocks noChangeArrowheads="1"/>
          </p:cNvSpPr>
          <p:nvPr/>
        </p:nvSpPr>
        <p:spPr bwMode="auto">
          <a:xfrm>
            <a:off x="1905000" y="568537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sp>
        <p:nvSpPr>
          <p:cNvPr id="142" name="Text Box 29"/>
          <p:cNvSpPr txBox="1">
            <a:spLocks noChangeArrowheads="1"/>
          </p:cNvSpPr>
          <p:nvPr/>
        </p:nvSpPr>
        <p:spPr bwMode="auto">
          <a:xfrm>
            <a:off x="685800" y="4694775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01</a:t>
            </a:r>
          </a:p>
        </p:txBody>
      </p:sp>
      <p:sp>
        <p:nvSpPr>
          <p:cNvPr id="143" name="Text Box 30"/>
          <p:cNvSpPr txBox="1">
            <a:spLocks noChangeArrowheads="1"/>
          </p:cNvSpPr>
          <p:nvPr/>
        </p:nvSpPr>
        <p:spPr bwMode="auto">
          <a:xfrm>
            <a:off x="685800" y="5151975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11</a:t>
            </a:r>
          </a:p>
        </p:txBody>
      </p:sp>
      <p:sp>
        <p:nvSpPr>
          <p:cNvPr id="144" name="Text Box 31"/>
          <p:cNvSpPr txBox="1">
            <a:spLocks noChangeArrowheads="1"/>
          </p:cNvSpPr>
          <p:nvPr/>
        </p:nvSpPr>
        <p:spPr bwMode="auto">
          <a:xfrm>
            <a:off x="685800" y="5685375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 10</a:t>
            </a:r>
          </a:p>
        </p:txBody>
      </p:sp>
      <p:grpSp>
        <p:nvGrpSpPr>
          <p:cNvPr id="145" name="Group 32"/>
          <p:cNvGrpSpPr>
            <a:grpSpLocks/>
          </p:cNvGrpSpPr>
          <p:nvPr/>
        </p:nvGrpSpPr>
        <p:grpSpPr bwMode="auto">
          <a:xfrm>
            <a:off x="2362200" y="4313775"/>
            <a:ext cx="1066800" cy="457200"/>
            <a:chOff x="576" y="2352"/>
            <a:chExt cx="672" cy="288"/>
          </a:xfrm>
        </p:grpSpPr>
        <p:sp>
          <p:nvSpPr>
            <p:cNvPr id="146" name="Rectangle 33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7" name="Line 34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8" name="Text Box 35"/>
          <p:cNvSpPr txBox="1">
            <a:spLocks noChangeArrowheads="1"/>
          </p:cNvSpPr>
          <p:nvPr/>
        </p:nvSpPr>
        <p:spPr bwMode="auto">
          <a:xfrm>
            <a:off x="2438400" y="431377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1</a:t>
            </a:r>
          </a:p>
        </p:txBody>
      </p:sp>
      <p:sp>
        <p:nvSpPr>
          <p:cNvPr id="149" name="Text Box 36"/>
          <p:cNvSpPr txBox="1">
            <a:spLocks noChangeArrowheads="1"/>
          </p:cNvSpPr>
          <p:nvPr/>
        </p:nvSpPr>
        <p:spPr bwMode="auto">
          <a:xfrm>
            <a:off x="2971800" y="431377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grpSp>
        <p:nvGrpSpPr>
          <p:cNvPr id="150" name="Group 37"/>
          <p:cNvGrpSpPr>
            <a:grpSpLocks/>
          </p:cNvGrpSpPr>
          <p:nvPr/>
        </p:nvGrpSpPr>
        <p:grpSpPr bwMode="auto">
          <a:xfrm>
            <a:off x="2362200" y="4770975"/>
            <a:ext cx="1066800" cy="457200"/>
            <a:chOff x="576" y="2352"/>
            <a:chExt cx="672" cy="288"/>
          </a:xfrm>
        </p:grpSpPr>
        <p:sp>
          <p:nvSpPr>
            <p:cNvPr id="151" name="Rectangle 38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2" name="Line 39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" name="Text Box 40"/>
          <p:cNvSpPr txBox="1">
            <a:spLocks noChangeArrowheads="1"/>
          </p:cNvSpPr>
          <p:nvPr/>
        </p:nvSpPr>
        <p:spPr bwMode="auto">
          <a:xfrm>
            <a:off x="2438400" y="477097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1</a:t>
            </a:r>
          </a:p>
        </p:txBody>
      </p:sp>
      <p:sp>
        <p:nvSpPr>
          <p:cNvPr id="154" name="Text Box 41"/>
          <p:cNvSpPr txBox="1">
            <a:spLocks noChangeArrowheads="1"/>
          </p:cNvSpPr>
          <p:nvPr/>
        </p:nvSpPr>
        <p:spPr bwMode="auto">
          <a:xfrm>
            <a:off x="2971800" y="477097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grpSp>
        <p:nvGrpSpPr>
          <p:cNvPr id="155" name="Group 42"/>
          <p:cNvGrpSpPr>
            <a:grpSpLocks/>
          </p:cNvGrpSpPr>
          <p:nvPr/>
        </p:nvGrpSpPr>
        <p:grpSpPr bwMode="auto">
          <a:xfrm>
            <a:off x="2362200" y="5228175"/>
            <a:ext cx="1066800" cy="457200"/>
            <a:chOff x="576" y="2352"/>
            <a:chExt cx="672" cy="288"/>
          </a:xfrm>
        </p:grpSpPr>
        <p:sp>
          <p:nvSpPr>
            <p:cNvPr id="156" name="Rectangle 43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7" name="Line 44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8" name="Text Box 45"/>
          <p:cNvSpPr txBox="1">
            <a:spLocks noChangeArrowheads="1"/>
          </p:cNvSpPr>
          <p:nvPr/>
        </p:nvSpPr>
        <p:spPr bwMode="auto">
          <a:xfrm>
            <a:off x="2438400" y="522817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1</a:t>
            </a:r>
          </a:p>
        </p:txBody>
      </p:sp>
      <p:sp>
        <p:nvSpPr>
          <p:cNvPr id="159" name="Text Box 46"/>
          <p:cNvSpPr txBox="1">
            <a:spLocks noChangeArrowheads="1"/>
          </p:cNvSpPr>
          <p:nvPr/>
        </p:nvSpPr>
        <p:spPr bwMode="auto">
          <a:xfrm>
            <a:off x="2971800" y="522817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smtClean="0"/>
              <a:t>0</a:t>
            </a:r>
            <a:endParaRPr lang="en-US" altLang="en-US" b="1" dirty="0"/>
          </a:p>
        </p:txBody>
      </p:sp>
      <p:grpSp>
        <p:nvGrpSpPr>
          <p:cNvPr id="160" name="Group 47"/>
          <p:cNvGrpSpPr>
            <a:grpSpLocks/>
          </p:cNvGrpSpPr>
          <p:nvPr/>
        </p:nvGrpSpPr>
        <p:grpSpPr bwMode="auto">
          <a:xfrm>
            <a:off x="2362200" y="5685375"/>
            <a:ext cx="1066800" cy="457200"/>
            <a:chOff x="576" y="2352"/>
            <a:chExt cx="672" cy="288"/>
          </a:xfrm>
        </p:grpSpPr>
        <p:sp>
          <p:nvSpPr>
            <p:cNvPr id="161" name="Rectangle 48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2" name="Line 49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" name="Text Box 50"/>
          <p:cNvSpPr txBox="1">
            <a:spLocks noChangeArrowheads="1"/>
          </p:cNvSpPr>
          <p:nvPr/>
        </p:nvSpPr>
        <p:spPr bwMode="auto">
          <a:xfrm>
            <a:off x="2438400" y="568537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1</a:t>
            </a:r>
          </a:p>
        </p:txBody>
      </p:sp>
      <p:sp>
        <p:nvSpPr>
          <p:cNvPr id="164" name="Text Box 51"/>
          <p:cNvSpPr txBox="1">
            <a:spLocks noChangeArrowheads="1"/>
          </p:cNvSpPr>
          <p:nvPr/>
        </p:nvSpPr>
        <p:spPr bwMode="auto">
          <a:xfrm>
            <a:off x="2971800" y="568537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sp>
        <p:nvSpPr>
          <p:cNvPr id="165" name="Text Box 52"/>
          <p:cNvSpPr txBox="1">
            <a:spLocks noChangeArrowheads="1"/>
          </p:cNvSpPr>
          <p:nvPr/>
        </p:nvSpPr>
        <p:spPr bwMode="auto">
          <a:xfrm>
            <a:off x="2261935" y="3910395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0</a:t>
            </a:r>
            <a:r>
              <a:rPr lang="en-US" altLang="en-US" b="1" dirty="0" smtClean="0"/>
              <a:t>11</a:t>
            </a:r>
            <a:endParaRPr lang="en-US" altLang="en-US" b="1" dirty="0"/>
          </a:p>
        </p:txBody>
      </p:sp>
      <p:sp>
        <p:nvSpPr>
          <p:cNvPr id="166" name="Text Box 53"/>
          <p:cNvSpPr txBox="1">
            <a:spLocks noChangeArrowheads="1"/>
          </p:cNvSpPr>
          <p:nvPr/>
        </p:nvSpPr>
        <p:spPr bwMode="auto">
          <a:xfrm>
            <a:off x="2819400" y="3904833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0</a:t>
            </a:r>
            <a:r>
              <a:rPr lang="en-US" altLang="en-US" b="1" dirty="0" smtClean="0"/>
              <a:t>10</a:t>
            </a:r>
            <a:endParaRPr lang="en-US" altLang="en-US" b="1" dirty="0"/>
          </a:p>
        </p:txBody>
      </p:sp>
      <p:sp>
        <p:nvSpPr>
          <p:cNvPr id="167" name="Text Box 17"/>
          <p:cNvSpPr txBox="1">
            <a:spLocks noChangeArrowheads="1"/>
          </p:cNvSpPr>
          <p:nvPr/>
        </p:nvSpPr>
        <p:spPr bwMode="auto">
          <a:xfrm>
            <a:off x="449179" y="3932775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 </a:t>
            </a:r>
            <a:r>
              <a:rPr lang="en-US" altLang="en-US" b="1" dirty="0" smtClean="0"/>
              <a:t>AB</a:t>
            </a:r>
            <a:endParaRPr lang="en-US" altLang="en-US" b="1" dirty="0"/>
          </a:p>
        </p:txBody>
      </p:sp>
      <p:grpSp>
        <p:nvGrpSpPr>
          <p:cNvPr id="168" name="Group 3"/>
          <p:cNvGrpSpPr>
            <a:grpSpLocks/>
          </p:cNvGrpSpPr>
          <p:nvPr/>
        </p:nvGrpSpPr>
        <p:grpSpPr bwMode="auto">
          <a:xfrm>
            <a:off x="3464090" y="4313775"/>
            <a:ext cx="1066800" cy="457200"/>
            <a:chOff x="576" y="2352"/>
            <a:chExt cx="672" cy="288"/>
          </a:xfrm>
        </p:grpSpPr>
        <p:sp>
          <p:nvSpPr>
            <p:cNvPr id="169" name="Rectangle 4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0" name="Line 5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1" name="Text Box 7"/>
          <p:cNvSpPr txBox="1">
            <a:spLocks noChangeArrowheads="1"/>
          </p:cNvSpPr>
          <p:nvPr/>
        </p:nvSpPr>
        <p:spPr bwMode="auto">
          <a:xfrm>
            <a:off x="3921290" y="3856575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1</a:t>
            </a:r>
            <a:r>
              <a:rPr lang="en-US" altLang="en-US" b="1" dirty="0" smtClean="0"/>
              <a:t>11</a:t>
            </a:r>
            <a:endParaRPr lang="en-US" altLang="en-US" b="1" dirty="0"/>
          </a:p>
        </p:txBody>
      </p:sp>
      <p:sp>
        <p:nvSpPr>
          <p:cNvPr id="172" name="Text Box 8"/>
          <p:cNvSpPr txBox="1">
            <a:spLocks noChangeArrowheads="1"/>
          </p:cNvSpPr>
          <p:nvPr/>
        </p:nvSpPr>
        <p:spPr bwMode="auto">
          <a:xfrm>
            <a:off x="3540290" y="431377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sp>
        <p:nvSpPr>
          <p:cNvPr id="173" name="Text Box 9"/>
          <p:cNvSpPr txBox="1">
            <a:spLocks noChangeArrowheads="1"/>
          </p:cNvSpPr>
          <p:nvPr/>
        </p:nvSpPr>
        <p:spPr bwMode="auto">
          <a:xfrm>
            <a:off x="4073690" y="431377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smtClean="0"/>
              <a:t>1</a:t>
            </a:r>
            <a:endParaRPr lang="en-US" altLang="en-US" b="1" dirty="0"/>
          </a:p>
        </p:txBody>
      </p:sp>
      <p:grpSp>
        <p:nvGrpSpPr>
          <p:cNvPr id="174" name="Group 10"/>
          <p:cNvGrpSpPr>
            <a:grpSpLocks/>
          </p:cNvGrpSpPr>
          <p:nvPr/>
        </p:nvGrpSpPr>
        <p:grpSpPr bwMode="auto">
          <a:xfrm>
            <a:off x="3464090" y="4770975"/>
            <a:ext cx="1066800" cy="457200"/>
            <a:chOff x="576" y="2352"/>
            <a:chExt cx="672" cy="288"/>
          </a:xfrm>
        </p:grpSpPr>
        <p:sp>
          <p:nvSpPr>
            <p:cNvPr id="175" name="Rectangle 11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" name="Line 12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7" name="Text Box 13"/>
          <p:cNvSpPr txBox="1">
            <a:spLocks noChangeArrowheads="1"/>
          </p:cNvSpPr>
          <p:nvPr/>
        </p:nvSpPr>
        <p:spPr bwMode="auto">
          <a:xfrm>
            <a:off x="3540290" y="477097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sp>
        <p:nvSpPr>
          <p:cNvPr id="178" name="Text Box 14"/>
          <p:cNvSpPr txBox="1">
            <a:spLocks noChangeArrowheads="1"/>
          </p:cNvSpPr>
          <p:nvPr/>
        </p:nvSpPr>
        <p:spPr bwMode="auto">
          <a:xfrm>
            <a:off x="4073690" y="477097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smtClean="0"/>
              <a:t>1</a:t>
            </a:r>
            <a:endParaRPr lang="en-US" altLang="en-US" b="1" dirty="0"/>
          </a:p>
        </p:txBody>
      </p:sp>
      <p:sp>
        <p:nvSpPr>
          <p:cNvPr id="182" name="Text Box 18"/>
          <p:cNvSpPr txBox="1">
            <a:spLocks noChangeArrowheads="1"/>
          </p:cNvSpPr>
          <p:nvPr/>
        </p:nvSpPr>
        <p:spPr bwMode="auto">
          <a:xfrm>
            <a:off x="3387890" y="3856575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1</a:t>
            </a:r>
            <a:r>
              <a:rPr lang="en-US" altLang="en-US" b="1" dirty="0" smtClean="0"/>
              <a:t>10</a:t>
            </a:r>
            <a:endParaRPr lang="en-US" altLang="en-US" b="1" dirty="0"/>
          </a:p>
        </p:txBody>
      </p:sp>
      <p:grpSp>
        <p:nvGrpSpPr>
          <p:cNvPr id="183" name="Group 19"/>
          <p:cNvGrpSpPr>
            <a:grpSpLocks/>
          </p:cNvGrpSpPr>
          <p:nvPr/>
        </p:nvGrpSpPr>
        <p:grpSpPr bwMode="auto">
          <a:xfrm>
            <a:off x="3464090" y="5228175"/>
            <a:ext cx="1066800" cy="457200"/>
            <a:chOff x="576" y="2352"/>
            <a:chExt cx="672" cy="288"/>
          </a:xfrm>
        </p:grpSpPr>
        <p:sp>
          <p:nvSpPr>
            <p:cNvPr id="184" name="Rectangle 20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" name="Line 21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" name="Text Box 22"/>
          <p:cNvSpPr txBox="1">
            <a:spLocks noChangeArrowheads="1"/>
          </p:cNvSpPr>
          <p:nvPr/>
        </p:nvSpPr>
        <p:spPr bwMode="auto">
          <a:xfrm>
            <a:off x="3540290" y="522817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sp>
        <p:nvSpPr>
          <p:cNvPr id="187" name="Text Box 23"/>
          <p:cNvSpPr txBox="1">
            <a:spLocks noChangeArrowheads="1"/>
          </p:cNvSpPr>
          <p:nvPr/>
        </p:nvSpPr>
        <p:spPr bwMode="auto">
          <a:xfrm>
            <a:off x="4073690" y="522817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smtClean="0"/>
              <a:t>1</a:t>
            </a:r>
            <a:endParaRPr lang="en-US" altLang="en-US" b="1" dirty="0"/>
          </a:p>
        </p:txBody>
      </p:sp>
      <p:grpSp>
        <p:nvGrpSpPr>
          <p:cNvPr id="188" name="Group 24"/>
          <p:cNvGrpSpPr>
            <a:grpSpLocks/>
          </p:cNvGrpSpPr>
          <p:nvPr/>
        </p:nvGrpSpPr>
        <p:grpSpPr bwMode="auto">
          <a:xfrm>
            <a:off x="3464090" y="5685375"/>
            <a:ext cx="1066800" cy="457200"/>
            <a:chOff x="576" y="2352"/>
            <a:chExt cx="672" cy="288"/>
          </a:xfrm>
        </p:grpSpPr>
        <p:sp>
          <p:nvSpPr>
            <p:cNvPr id="189" name="Rectangle 25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0" name="Line 26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1" name="Text Box 27"/>
          <p:cNvSpPr txBox="1">
            <a:spLocks noChangeArrowheads="1"/>
          </p:cNvSpPr>
          <p:nvPr/>
        </p:nvSpPr>
        <p:spPr bwMode="auto">
          <a:xfrm>
            <a:off x="3540290" y="568537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sp>
        <p:nvSpPr>
          <p:cNvPr id="192" name="Text Box 28"/>
          <p:cNvSpPr txBox="1">
            <a:spLocks noChangeArrowheads="1"/>
          </p:cNvSpPr>
          <p:nvPr/>
        </p:nvSpPr>
        <p:spPr bwMode="auto">
          <a:xfrm>
            <a:off x="4073690" y="568537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smtClean="0"/>
              <a:t>1</a:t>
            </a:r>
            <a:endParaRPr lang="en-US" altLang="en-US" b="1" dirty="0"/>
          </a:p>
        </p:txBody>
      </p:sp>
      <p:grpSp>
        <p:nvGrpSpPr>
          <p:cNvPr id="196" name="Group 32"/>
          <p:cNvGrpSpPr>
            <a:grpSpLocks/>
          </p:cNvGrpSpPr>
          <p:nvPr/>
        </p:nvGrpSpPr>
        <p:grpSpPr bwMode="auto">
          <a:xfrm>
            <a:off x="4530890" y="4313775"/>
            <a:ext cx="1066800" cy="457200"/>
            <a:chOff x="576" y="2352"/>
            <a:chExt cx="672" cy="288"/>
          </a:xfrm>
        </p:grpSpPr>
        <p:sp>
          <p:nvSpPr>
            <p:cNvPr id="197" name="Rectangle 33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8" name="Line 34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9" name="Text Box 35"/>
          <p:cNvSpPr txBox="1">
            <a:spLocks noChangeArrowheads="1"/>
          </p:cNvSpPr>
          <p:nvPr/>
        </p:nvSpPr>
        <p:spPr bwMode="auto">
          <a:xfrm>
            <a:off x="4607090" y="431377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smtClean="0"/>
              <a:t>0</a:t>
            </a:r>
            <a:endParaRPr lang="en-US" altLang="en-US" b="1" dirty="0"/>
          </a:p>
        </p:txBody>
      </p:sp>
      <p:sp>
        <p:nvSpPr>
          <p:cNvPr id="200" name="Text Box 36"/>
          <p:cNvSpPr txBox="1">
            <a:spLocks noChangeArrowheads="1"/>
          </p:cNvSpPr>
          <p:nvPr/>
        </p:nvSpPr>
        <p:spPr bwMode="auto">
          <a:xfrm>
            <a:off x="5140490" y="431377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smtClean="0"/>
              <a:t>1</a:t>
            </a:r>
            <a:endParaRPr lang="en-US" altLang="en-US" b="1" dirty="0"/>
          </a:p>
        </p:txBody>
      </p:sp>
      <p:grpSp>
        <p:nvGrpSpPr>
          <p:cNvPr id="201" name="Group 37"/>
          <p:cNvGrpSpPr>
            <a:grpSpLocks/>
          </p:cNvGrpSpPr>
          <p:nvPr/>
        </p:nvGrpSpPr>
        <p:grpSpPr bwMode="auto">
          <a:xfrm>
            <a:off x="4530890" y="4770975"/>
            <a:ext cx="1066800" cy="457200"/>
            <a:chOff x="576" y="2352"/>
            <a:chExt cx="672" cy="288"/>
          </a:xfrm>
        </p:grpSpPr>
        <p:sp>
          <p:nvSpPr>
            <p:cNvPr id="202" name="Rectangle 38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3" name="Line 39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" name="Text Box 40"/>
          <p:cNvSpPr txBox="1">
            <a:spLocks noChangeArrowheads="1"/>
          </p:cNvSpPr>
          <p:nvPr/>
        </p:nvSpPr>
        <p:spPr bwMode="auto">
          <a:xfrm>
            <a:off x="4607090" y="477097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smtClean="0"/>
              <a:t>0</a:t>
            </a:r>
            <a:endParaRPr lang="en-US" altLang="en-US" b="1" dirty="0"/>
          </a:p>
        </p:txBody>
      </p:sp>
      <p:sp>
        <p:nvSpPr>
          <p:cNvPr id="205" name="Text Box 41"/>
          <p:cNvSpPr txBox="1">
            <a:spLocks noChangeArrowheads="1"/>
          </p:cNvSpPr>
          <p:nvPr/>
        </p:nvSpPr>
        <p:spPr bwMode="auto">
          <a:xfrm>
            <a:off x="5140490" y="477097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smtClean="0"/>
              <a:t>1</a:t>
            </a:r>
            <a:endParaRPr lang="en-US" altLang="en-US" b="1" dirty="0"/>
          </a:p>
        </p:txBody>
      </p:sp>
      <p:grpSp>
        <p:nvGrpSpPr>
          <p:cNvPr id="206" name="Group 42"/>
          <p:cNvGrpSpPr>
            <a:grpSpLocks/>
          </p:cNvGrpSpPr>
          <p:nvPr/>
        </p:nvGrpSpPr>
        <p:grpSpPr bwMode="auto">
          <a:xfrm>
            <a:off x="4530890" y="5228175"/>
            <a:ext cx="1066800" cy="457200"/>
            <a:chOff x="576" y="2352"/>
            <a:chExt cx="672" cy="288"/>
          </a:xfrm>
        </p:grpSpPr>
        <p:sp>
          <p:nvSpPr>
            <p:cNvPr id="207" name="Rectangle 43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8" name="Line 44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9" name="Text Box 45"/>
          <p:cNvSpPr txBox="1">
            <a:spLocks noChangeArrowheads="1"/>
          </p:cNvSpPr>
          <p:nvPr/>
        </p:nvSpPr>
        <p:spPr bwMode="auto">
          <a:xfrm>
            <a:off x="4607090" y="522817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smtClean="0"/>
              <a:t>0</a:t>
            </a:r>
            <a:endParaRPr lang="en-US" altLang="en-US" b="1" dirty="0"/>
          </a:p>
        </p:txBody>
      </p:sp>
      <p:sp>
        <p:nvSpPr>
          <p:cNvPr id="210" name="Text Box 46"/>
          <p:cNvSpPr txBox="1">
            <a:spLocks noChangeArrowheads="1"/>
          </p:cNvSpPr>
          <p:nvPr/>
        </p:nvSpPr>
        <p:spPr bwMode="auto">
          <a:xfrm>
            <a:off x="5140490" y="522817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1</a:t>
            </a:r>
          </a:p>
        </p:txBody>
      </p:sp>
      <p:grpSp>
        <p:nvGrpSpPr>
          <p:cNvPr id="211" name="Group 47"/>
          <p:cNvGrpSpPr>
            <a:grpSpLocks/>
          </p:cNvGrpSpPr>
          <p:nvPr/>
        </p:nvGrpSpPr>
        <p:grpSpPr bwMode="auto">
          <a:xfrm>
            <a:off x="4530890" y="5685375"/>
            <a:ext cx="1066800" cy="457200"/>
            <a:chOff x="576" y="2352"/>
            <a:chExt cx="672" cy="288"/>
          </a:xfrm>
        </p:grpSpPr>
        <p:sp>
          <p:nvSpPr>
            <p:cNvPr id="212" name="Rectangle 48"/>
            <p:cNvSpPr>
              <a:spLocks noChangeArrowheads="1"/>
            </p:cNvSpPr>
            <p:nvPr/>
          </p:nvSpPr>
          <p:spPr bwMode="auto">
            <a:xfrm>
              <a:off x="576" y="2352"/>
              <a:ext cx="67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3" name="Line 49"/>
            <p:cNvSpPr>
              <a:spLocks noChangeShapeType="1"/>
            </p:cNvSpPr>
            <p:nvPr/>
          </p:nvSpPr>
          <p:spPr bwMode="auto">
            <a:xfrm>
              <a:off x="912" y="23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4" name="Text Box 50"/>
          <p:cNvSpPr txBox="1">
            <a:spLocks noChangeArrowheads="1"/>
          </p:cNvSpPr>
          <p:nvPr/>
        </p:nvSpPr>
        <p:spPr bwMode="auto">
          <a:xfrm>
            <a:off x="4625137" y="568537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smtClean="0"/>
              <a:t>0</a:t>
            </a:r>
            <a:endParaRPr lang="en-US" altLang="en-US" b="1" dirty="0"/>
          </a:p>
        </p:txBody>
      </p:sp>
      <p:sp>
        <p:nvSpPr>
          <p:cNvPr id="215" name="Text Box 51"/>
          <p:cNvSpPr txBox="1">
            <a:spLocks noChangeArrowheads="1"/>
          </p:cNvSpPr>
          <p:nvPr/>
        </p:nvSpPr>
        <p:spPr bwMode="auto">
          <a:xfrm>
            <a:off x="5140490" y="568537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smtClean="0"/>
              <a:t>1</a:t>
            </a:r>
            <a:endParaRPr lang="en-US" altLang="en-US" b="1" dirty="0"/>
          </a:p>
        </p:txBody>
      </p:sp>
      <p:sp>
        <p:nvSpPr>
          <p:cNvPr id="216" name="Text Box 52"/>
          <p:cNvSpPr txBox="1">
            <a:spLocks noChangeArrowheads="1"/>
          </p:cNvSpPr>
          <p:nvPr/>
        </p:nvSpPr>
        <p:spPr bwMode="auto">
          <a:xfrm>
            <a:off x="4454690" y="3856575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1</a:t>
            </a:r>
            <a:r>
              <a:rPr lang="en-US" altLang="en-US" b="1" dirty="0" smtClean="0"/>
              <a:t>01</a:t>
            </a:r>
            <a:endParaRPr lang="en-US" altLang="en-US" b="1" dirty="0"/>
          </a:p>
        </p:txBody>
      </p:sp>
      <p:sp>
        <p:nvSpPr>
          <p:cNvPr id="217" name="Text Box 53"/>
          <p:cNvSpPr txBox="1">
            <a:spLocks noChangeArrowheads="1"/>
          </p:cNvSpPr>
          <p:nvPr/>
        </p:nvSpPr>
        <p:spPr bwMode="auto">
          <a:xfrm>
            <a:off x="4988090" y="3856575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1</a:t>
            </a:r>
            <a:r>
              <a:rPr lang="en-US" altLang="en-US" b="1" dirty="0" smtClean="0"/>
              <a:t>00</a:t>
            </a:r>
            <a:endParaRPr lang="en-US" altLang="en-US" b="1" dirty="0"/>
          </a:p>
        </p:txBody>
      </p:sp>
      <p:sp>
        <p:nvSpPr>
          <p:cNvPr id="3" name="Rounded Rectangle 2"/>
          <p:cNvSpPr/>
          <p:nvPr/>
        </p:nvSpPr>
        <p:spPr>
          <a:xfrm>
            <a:off x="1913020" y="4362033"/>
            <a:ext cx="906380" cy="17805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ounded Rectangle 220"/>
          <p:cNvSpPr/>
          <p:nvPr/>
        </p:nvSpPr>
        <p:spPr>
          <a:xfrm>
            <a:off x="4039600" y="4362033"/>
            <a:ext cx="906380" cy="17805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ounded Rectangle 221"/>
          <p:cNvSpPr/>
          <p:nvPr/>
        </p:nvSpPr>
        <p:spPr>
          <a:xfrm>
            <a:off x="4625137" y="4337904"/>
            <a:ext cx="906380" cy="178054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777289" y="3447633"/>
            <a:ext cx="95651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04" name="Straight Arrow Connector 21503"/>
          <p:cNvCxnSpPr>
            <a:stCxn id="21505" idx="2"/>
          </p:cNvCxnSpPr>
          <p:nvPr/>
        </p:nvCxnSpPr>
        <p:spPr>
          <a:xfrm>
            <a:off x="3823284" y="3559863"/>
            <a:ext cx="262438" cy="830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5" name="TextBox 21504"/>
          <p:cNvSpPr txBox="1"/>
          <p:nvPr/>
        </p:nvSpPr>
        <p:spPr>
          <a:xfrm>
            <a:off x="3557335" y="3098198"/>
            <a:ext cx="531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28" name="Rounded Rectangle 227"/>
          <p:cNvSpPr/>
          <p:nvPr/>
        </p:nvSpPr>
        <p:spPr>
          <a:xfrm>
            <a:off x="1389647" y="4354788"/>
            <a:ext cx="906380" cy="178054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TextBox 228"/>
          <p:cNvSpPr txBox="1"/>
          <p:nvPr/>
        </p:nvSpPr>
        <p:spPr>
          <a:xfrm>
            <a:off x="2404307" y="6384435"/>
            <a:ext cx="531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21512" name="Straight Arrow Connector 21511"/>
          <p:cNvCxnSpPr>
            <a:stCxn id="229" idx="1"/>
          </p:cNvCxnSpPr>
          <p:nvPr/>
        </p:nvCxnSpPr>
        <p:spPr>
          <a:xfrm flipH="1" flipV="1">
            <a:off x="1562100" y="6176343"/>
            <a:ext cx="842207" cy="438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14" name="Straight Arrow Connector 21513"/>
          <p:cNvCxnSpPr/>
          <p:nvPr/>
        </p:nvCxnSpPr>
        <p:spPr>
          <a:xfrm flipV="1">
            <a:off x="2819400" y="6155449"/>
            <a:ext cx="2426868" cy="570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16" name="Straight Connector 21515"/>
          <p:cNvCxnSpPr/>
          <p:nvPr/>
        </p:nvCxnSpPr>
        <p:spPr>
          <a:xfrm flipV="1">
            <a:off x="2456694" y="6382365"/>
            <a:ext cx="265949" cy="72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5982700" y="6248400"/>
            <a:ext cx="1596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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7" name="Straight Connector 236"/>
          <p:cNvCxnSpPr/>
          <p:nvPr/>
        </p:nvCxnSpPr>
        <p:spPr>
          <a:xfrm flipV="1">
            <a:off x="6000748" y="6311243"/>
            <a:ext cx="265949" cy="72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1" name="Straight Connector 21520"/>
          <p:cNvCxnSpPr/>
          <p:nvPr/>
        </p:nvCxnSpPr>
        <p:spPr>
          <a:xfrm>
            <a:off x="3464090" y="3856575"/>
            <a:ext cx="0" cy="253303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53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5981700" y="4904441"/>
            <a:ext cx="16503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0  1   0   0</a:t>
            </a:r>
            <a:endParaRPr 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1464" y="6350"/>
            <a:ext cx="9062536" cy="67945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EXOR Patterns</a:t>
            </a:r>
          </a:p>
        </p:txBody>
      </p:sp>
      <p:pic>
        <p:nvPicPr>
          <p:cNvPr id="13315" name="Picture 3" descr="C:\Sandige\2\tiff\14.tif"/>
          <p:cNvPicPr>
            <a:picLocks noChangeAspect="1" noChangeArrowheads="1"/>
          </p:cNvPicPr>
          <p:nvPr/>
        </p:nvPicPr>
        <p:blipFill>
          <a:blip r:embed="rId2"/>
          <a:srcRect l="63959" b="34674"/>
          <a:stretch>
            <a:fillRect/>
          </a:stretch>
        </p:blipFill>
        <p:spPr bwMode="auto">
          <a:xfrm>
            <a:off x="117559" y="838200"/>
            <a:ext cx="3733800" cy="2201756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" name="Picture 3" descr="C:\Sandige\2\tiff\14.tif"/>
          <p:cNvPicPr>
            <a:picLocks noChangeAspect="1" noChangeArrowheads="1"/>
          </p:cNvPicPr>
          <p:nvPr/>
        </p:nvPicPr>
        <p:blipFill>
          <a:blip r:embed="rId2"/>
          <a:srcRect l="63959" b="34674"/>
          <a:stretch>
            <a:fillRect/>
          </a:stretch>
        </p:blipFill>
        <p:spPr bwMode="auto">
          <a:xfrm>
            <a:off x="4114800" y="866274"/>
            <a:ext cx="3733800" cy="2201756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" name="Picture 3" descr="C:\Sandige\2\tiff\14.tif"/>
          <p:cNvPicPr>
            <a:picLocks noChangeAspect="1" noChangeArrowheads="1"/>
          </p:cNvPicPr>
          <p:nvPr/>
        </p:nvPicPr>
        <p:blipFill>
          <a:blip r:embed="rId2"/>
          <a:srcRect l="63959" b="34674"/>
          <a:stretch>
            <a:fillRect/>
          </a:stretch>
        </p:blipFill>
        <p:spPr bwMode="auto">
          <a:xfrm>
            <a:off x="117623" y="3315099"/>
            <a:ext cx="3733800" cy="2201756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" name="Picture 3" descr="C:\Sandige\2\tiff\14.tif"/>
          <p:cNvPicPr>
            <a:picLocks noChangeAspect="1" noChangeArrowheads="1"/>
          </p:cNvPicPr>
          <p:nvPr/>
        </p:nvPicPr>
        <p:blipFill>
          <a:blip r:embed="rId2"/>
          <a:srcRect l="63959" b="34674"/>
          <a:stretch>
            <a:fillRect/>
          </a:stretch>
        </p:blipFill>
        <p:spPr bwMode="auto">
          <a:xfrm>
            <a:off x="4114800" y="3276600"/>
            <a:ext cx="3733800" cy="2201756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984459" y="1851481"/>
            <a:ext cx="1368341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957640" y="2238514"/>
            <a:ext cx="1397792" cy="2495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210646" y="2417507"/>
            <a:ext cx="1277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WX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 Y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939526" y="1469680"/>
            <a:ext cx="1413274" cy="6639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970607" y="1429125"/>
            <a:ext cx="160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1   1  1   1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963215" y="4600497"/>
            <a:ext cx="157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1   1   0   1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963216" y="4983545"/>
            <a:ext cx="8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984459" y="1776849"/>
            <a:ext cx="1558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0   0   0  0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725778" y="4986663"/>
            <a:ext cx="8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1  0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37147" y="2559059"/>
            <a:ext cx="1038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X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69669" y="4884711"/>
            <a:ext cx="165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0  1   0   0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981699" y="4193255"/>
            <a:ext cx="165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1  0   1   1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981698" y="4526323"/>
            <a:ext cx="201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0  1   0   0    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969669" y="3823961"/>
            <a:ext cx="201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0  1   0   0   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012063" y="5678585"/>
            <a:ext cx="283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X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 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YZ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84459" y="3895296"/>
            <a:ext cx="157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0   0   1   0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970607" y="4227505"/>
            <a:ext cx="157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0  0    1    0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6771900" y="1503949"/>
            <a:ext cx="583532" cy="1371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993730" y="1418461"/>
            <a:ext cx="201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0  0   1   1   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981698" y="1776849"/>
            <a:ext cx="201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0  0   1   1   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981698" y="2133600"/>
            <a:ext cx="201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1  1   0   0    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969669" y="2490351"/>
            <a:ext cx="201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0  0   1   1    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942125" y="2098501"/>
            <a:ext cx="160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1   1  1   1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946229" y="2496643"/>
            <a:ext cx="1558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0   0   0  0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33400" y="2595265"/>
            <a:ext cx="32084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2004203" y="4706568"/>
            <a:ext cx="1397792" cy="2495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2695300" y="3875566"/>
            <a:ext cx="352605" cy="14708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6303931" y="3895296"/>
            <a:ext cx="352605" cy="14708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5969669" y="4278932"/>
            <a:ext cx="1385763" cy="3007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4612732" y="5672875"/>
            <a:ext cx="283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 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X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 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Y Z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612732" y="5719053"/>
            <a:ext cx="340268" cy="882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5613357" y="5707191"/>
            <a:ext cx="340268" cy="882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endCxn id="38" idx="1"/>
          </p:cNvCxnSpPr>
          <p:nvPr/>
        </p:nvCxnSpPr>
        <p:spPr>
          <a:xfrm flipV="1">
            <a:off x="1371600" y="4831330"/>
            <a:ext cx="591615" cy="896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209800" y="5366106"/>
            <a:ext cx="515978" cy="361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6" idx="0"/>
          </p:cNvCxnSpPr>
          <p:nvPr/>
        </p:nvCxnSpPr>
        <p:spPr>
          <a:xfrm flipV="1">
            <a:off x="6032380" y="5366106"/>
            <a:ext cx="271551" cy="306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876800" y="4526323"/>
            <a:ext cx="1076825" cy="1146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8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838200"/>
            <a:ext cx="8534400" cy="5334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Application in Quantum Computing</a:t>
            </a:r>
            <a:endParaRPr lang="en-US" sz="7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017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endParaRPr lang="en-US" altLang="en-US"/>
          </a:p>
        </p:txBody>
      </p:sp>
      <p:graphicFrame>
        <p:nvGraphicFramePr>
          <p:cNvPr id="406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46521"/>
              </p:ext>
            </p:extLst>
          </p:nvPr>
        </p:nvGraphicFramePr>
        <p:xfrm>
          <a:off x="-1752600" y="1683600"/>
          <a:ext cx="11887200" cy="4528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Photo Editor Photo" r:id="rId4" imgW="8714286" imgH="4686954" progId="MSPhotoEd.3">
                  <p:embed/>
                </p:oleObj>
              </mc:Choice>
              <mc:Fallback>
                <p:oleObj name="Photo Editor Photo" r:id="rId4" imgW="8714286" imgH="4686954" progId="MSPhotoEd.3">
                  <p:embed/>
                  <p:pic>
                    <p:nvPicPr>
                      <p:cNvPr id="4065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690" t="29265" r="15739" b="21460"/>
                      <a:stretch>
                        <a:fillRect/>
                      </a:stretch>
                    </p:blipFill>
                    <p:spPr bwMode="auto">
                      <a:xfrm>
                        <a:off x="-1752600" y="1683600"/>
                        <a:ext cx="11887200" cy="4528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solidFill>
            <a:srgbClr val="66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Use of Toffoli Gate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3621" y="3352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>
                <a:sym typeface="Symbol" panose="05050102010706020507" pitchFamily="18" charset="2"/>
              </a:rPr>
              <a:t>w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96062" y="3411179"/>
            <a:ext cx="2261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>
                <a:sym typeface="Symbol" panose="05050102010706020507" pitchFamily="18" charset="2"/>
              </a:rPr>
              <a:t>w</a:t>
            </a:r>
            <a:r>
              <a:rPr lang="en-US" dirty="0">
                <a:sym typeface="Symbol" panose="05050102010706020507" pitchFamily="18" charset="2"/>
              </a:rPr>
              <a:t> </a:t>
            </a:r>
            <a:r>
              <a:rPr lang="en-US" dirty="0" smtClean="0"/>
              <a:t> 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x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98293" y="6212408"/>
            <a:ext cx="219777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>
                <a:sym typeface="Symbol" panose="05050102010706020507" pitchFamily="18" charset="2"/>
              </a:rPr>
              <a:t>w)x</a:t>
            </a:r>
            <a:r>
              <a:rPr lang="en-US" baseline="-25000" dirty="0" smtClean="0">
                <a:sym typeface="Symbol" panose="05050102010706020507" pitchFamily="18" charset="2"/>
              </a:rPr>
              <a:t>3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y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657600" y="5715000"/>
            <a:ext cx="533400" cy="497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05400" y="6188900"/>
            <a:ext cx="320039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>
                <a:sym typeface="Symbol" panose="05050102010706020507" pitchFamily="18" charset="2"/>
              </a:rPr>
              <a:t>w)x</a:t>
            </a:r>
            <a:r>
              <a:rPr lang="en-US" baseline="-25000" dirty="0" smtClean="0">
                <a:sym typeface="Symbol" panose="05050102010706020507" pitchFamily="18" charset="2"/>
              </a:rPr>
              <a:t>3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y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 w</a:t>
            </a:r>
            <a:r>
              <a:rPr lang="en-US" dirty="0">
                <a:sym typeface="Symbol" panose="05050102010706020507" pitchFamily="18" charset="2"/>
              </a:rPr>
              <a:t>x</a:t>
            </a:r>
            <a:r>
              <a:rPr lang="en-US" baseline="-25000" dirty="0">
                <a:sym typeface="Symbol" panose="05050102010706020507" pitchFamily="18" charset="2"/>
              </a:rPr>
              <a:t>3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867400" y="5732872"/>
            <a:ext cx="304800" cy="479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07489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838200"/>
            <a:ext cx="8534400" cy="5334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Application in Robotics </a:t>
            </a:r>
            <a:endParaRPr lang="en-US" sz="7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98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Another Example: </a:t>
            </a:r>
            <a:r>
              <a:rPr lang="en-US" alt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Braitenberg</a:t>
            </a:r>
            <a:r>
              <a:rPr lang="en-US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Vehicles and Quantum BV</a:t>
            </a:r>
          </a:p>
        </p:txBody>
      </p:sp>
      <p:graphicFrame>
        <p:nvGraphicFramePr>
          <p:cNvPr id="921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28600" y="1371600"/>
          <a:ext cx="8610600" cy="539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hoto Editor Photo" r:id="rId3" imgW="6714286" imgH="4210638" progId="MSPhotoEd.3">
                  <p:embed/>
                </p:oleObj>
              </mc:Choice>
              <mc:Fallback>
                <p:oleObj name="Photo Editor Photo" r:id="rId3" imgW="6714286" imgH="4210638" progId="MSPhotoEd.3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8610600" cy="539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751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81000" y="1309688"/>
          <a:ext cx="8077200" cy="527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Photo Editor Photo" r:id="rId3" imgW="7542857" imgH="4923810" progId="MSPhotoEd.3">
                  <p:embed/>
                </p:oleObj>
              </mc:Choice>
              <mc:Fallback>
                <p:oleObj name="Photo Editor Photo" r:id="rId3" imgW="7542857" imgH="4923810" progId="MSPhotoEd.3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09688"/>
                        <a:ext cx="8077200" cy="527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Braitenberg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Vehicles</a:t>
            </a:r>
          </a:p>
        </p:txBody>
      </p:sp>
    </p:spTree>
    <p:extLst>
      <p:ext uri="{BB962C8B-B14F-4D97-AF65-F5344CB8AC3E}">
        <p14:creationId xmlns:p14="http://schemas.microsoft.com/office/powerpoint/2010/main" val="11915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Braitenberg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Vehicles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only analog components we can have binary components such as logic gates and circuits.</a:t>
            </a:r>
          </a:p>
          <a:p>
            <a:r>
              <a:rPr lang="en-US" dirty="0" smtClean="0"/>
              <a:t>We can use analog-to-digital converters for sensors and digital-to-analog converters for motors and lights.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40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76200" y="152400"/>
            <a:ext cx="8942388" cy="65563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Essence of logic synthesis approach to learning</a:t>
            </a:r>
            <a:endParaRPr lang="en-US" sz="106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60473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&#10;\[&#10;\begin{tabular}{cccc|cc} &#10;\multicolumn{1}{c}{$x_1$} &amp;&#10;\multicolumn{1}{c}{$x_2$} &amp;&#10;\multicolumn{1}{c}{$x_3$} &amp;&#10;\multicolumn{1}{c|}{$x_4$} &amp;&#10;\multicolumn{1}{c}{$x_1 \oplus x_2 \oplus x_3 \oplus x_4$} &amp;&#10;\multicolumn{1}{c}{$\overline{x_1 \oplus x_2 \oplus x_3 \oplus x_4}$}  \\ \hline&#10;0 &amp; 0 &amp; 0 &amp; 0 &amp; 0 &amp; 1 \\&#10;0 &amp; 0 &amp; 0 &amp; 1 &amp; 1 &amp; 0 \\&#10;0 &amp; 0 &amp; 1 &amp; 0 &amp; 1 &amp; 0 \\&#10;0 &amp; 0 &amp; 1 &amp; 1 &amp; 0 &amp; 1 \\&#10;%&#10;0 &amp; 1 &amp; 0 &amp; 0 &amp; 1 &amp; 0 \\&#10;0 &amp; 1 &amp; 0 &amp; 1 &amp; 0 &amp; 1 \\&#10;0 &amp; 1 &amp; 1 &amp; 0 &amp; 0 &amp; 1 \\&#10;0 &amp; 1 &amp; 1 &amp; 1 &amp; 1 &amp; 0 \\&#10;%&#10;1 &amp; 0 &amp; 0 &amp; 0 &amp; 1 &amp; 0 \\&#10;1 &amp; 0 &amp; 0 &amp; 1 &amp; 0 &amp; 1 \\&#10;1 &amp; 0 &amp; 1 &amp; 0 &amp; 0 &amp; 1 \\&#10;1 &amp; 0 &amp; 1 &amp; 1 &amp; 1 &amp; 0 \\&#10;%&#10;1 &amp; 1 &amp; 0 &amp; 0 &amp; 0 &amp; 1 \\&#10;1 &amp; 1 &amp; 0 &amp; 1 &amp; 1 &amp; 0 \\&#10;1 &amp; 1 &amp; 1 &amp; 0 &amp; 1 &amp; 0 \\&#10;1 &amp; 1 &amp; 1 &amp; 1 &amp; 0 &amp; 1 \\&#10;\end{tabular}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560"/>
  <p:tag name="BOXFONT" val="10"/>
  <p:tag name="BOXWRAP" val="False"/>
  <p:tag name="WORKAROUNDTRANSPARENCYBUG" val="False"/>
  <p:tag name="BITMAPFORMAT" val="pngmono"/>
  <p:tag name="DEBUGINTERACTIVE" val="True"/>
  <p:tag name="ORIGWIDTH" val="547"/>
  <p:tag name="PICTUREFILESIZE" val="150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&#10;\[&#10;f_{XOR} = x_1 \oplus x_2 \oplus x_3 \oplus x_4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560"/>
  <p:tag name="BOXFONT" val="10"/>
  <p:tag name="BOXWRAP" val="False"/>
  <p:tag name="WORKAROUNDTRANSPARENCYBUG" val="False"/>
  <p:tag name="BITMAPFORMAT" val="pngmono"/>
  <p:tag name="DEBUGINTERACTIVE" val="True"/>
  <p:tag name="ORIGWIDTH" val="252"/>
  <p:tag name="PICTUREFILESIZE" val="235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&#10;\[&#10;f_{XNOR} = \overline{x_1 \oplus x_2 \oplus x_3 \oplus x_4}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560"/>
  <p:tag name="BOXFONT" val="10"/>
  <p:tag name="BOXWRAP" val="False"/>
  <p:tag name="WORKAROUNDTRANSPARENCYBUG" val="False"/>
  <p:tag name="BITMAPFORMAT" val="pngmono"/>
  <p:tag name="DEBUGINTERACTIVE" val="True"/>
  <p:tag name="ORIGWIDTH" val="268.75"/>
  <p:tag name="PICTUREFILESIZE" val="25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&#10;\[&#10;\begin{array}{lcr}&#10;f &amp; = &amp; x_1' x_2 x_3' x_4' + x_1' x_2 x_3 x_4&#10;  + x_1 x_3' x_4 + x_1 x_3 x_4'&#10;  + x_2' x_3' x_4 + x_2' x_3 x_4 \\&#10;  &amp; = &amp; x_1' x_2 (x_3' x_4' + x_3 x_4)&#10;  + x_1 (x_3' x_4 + x_3 x_4')&#10;  + x_2' ( x_3' x_4 + x_3 x_4') \\&#10;  &amp; = &amp; x_1' x_2 (x_3' x_4' + x_3 x_4)&#10;  + (x_1 + x_2')(x_3' x_4 + x_3 x_4') \\&#10;\end{array}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560"/>
  <p:tag name="BOXFONT" val="10"/>
  <p:tag name="BOXWRAP" val="False"/>
  <p:tag name="WORKAROUNDTRANSPARENCYBUG" val="False"/>
  <p:tag name="BITMAPFORMAT" val="pngmono"/>
  <p:tag name="DEBUGINTERACTIVE" val="True"/>
  <p:tag name="ORIGWIDTH" val="658.75"/>
  <p:tag name="PICTUREFILESIZE" val="136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&#10;\[&#10;\begin{array}{lcr}&#10;f &amp; = &amp; x_1' x_2 (x_3' x_4' + x_3 x_4)&#10;  + (x_1 + x_2')(x_3' x_4 + x_3 x_4') \\&#10;  &amp; = &amp; x_1' x_2 (\overline{x_3 \oplus x_4})&#10;  + (\overline{x_1' x_2})(x_3 \oplus x_4) \\&#10;  &amp; = &amp; (x_1' x_2) \oplus (x_3 \oplus x_4) \\&#10;  &amp; = &amp; (x_1' x_2) \oplus x_3 \oplus x_4 &#10;\end{array}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560"/>
  <p:tag name="BOXFONT" val="10"/>
  <p:tag name="BOXWRAP" val="False"/>
  <p:tag name="WORKAROUNDTRANSPARENCYBUG" val="False"/>
  <p:tag name="BITMAPFORMAT" val="pngmono"/>
  <p:tag name="DEBUGINTERACTIVE" val="True"/>
  <p:tag name="ORIGWIDTH" val="506.875"/>
  <p:tag name="PICTUREFILESIZE" val="10895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21309</TotalTime>
  <Words>7842</Words>
  <Application>Microsoft Office PowerPoint</Application>
  <PresentationFormat>On-screen Show (4:3)</PresentationFormat>
  <Paragraphs>2173</Paragraphs>
  <Slides>148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148</vt:i4>
      </vt:variant>
    </vt:vector>
  </HeadingPairs>
  <TitlesOfParts>
    <vt:vector size="161" baseType="lpstr">
      <vt:lpstr>Arial</vt:lpstr>
      <vt:lpstr>Calibri</vt:lpstr>
      <vt:lpstr>Courier New</vt:lpstr>
      <vt:lpstr>Garamond</vt:lpstr>
      <vt:lpstr>Helvetica</vt:lpstr>
      <vt:lpstr>Symbol</vt:lpstr>
      <vt:lpstr>Tahoma</vt:lpstr>
      <vt:lpstr>Times New Roman</vt:lpstr>
      <vt:lpstr>Verdana</vt:lpstr>
      <vt:lpstr>Wingdings</vt:lpstr>
      <vt:lpstr>Default Design</vt:lpstr>
      <vt:lpstr>Photo Editor Photo</vt:lpstr>
      <vt:lpstr>VISIO</vt:lpstr>
      <vt:lpstr>Lecture 5</vt:lpstr>
      <vt:lpstr>Boolean Equations</vt:lpstr>
      <vt:lpstr>Obtaining a Boolean Equation</vt:lpstr>
      <vt:lpstr>Another Example: Deriving Boolean Equations</vt:lpstr>
      <vt:lpstr>Another Example: Obtaining SOP Forms of Functions</vt:lpstr>
      <vt:lpstr>Minterms and Maxterms</vt:lpstr>
      <vt:lpstr>Minterms</vt:lpstr>
      <vt:lpstr>Compact Minterm Form</vt:lpstr>
      <vt:lpstr>Minterms</vt:lpstr>
      <vt:lpstr>Generalized Compact Minterm Form</vt:lpstr>
      <vt:lpstr>Obtaining POS Forms of Functions</vt:lpstr>
      <vt:lpstr>Maxterms</vt:lpstr>
      <vt:lpstr>Compact Maxterm Form</vt:lpstr>
      <vt:lpstr>Maxterms</vt:lpstr>
      <vt:lpstr>Generalized Compact Maxterm Form</vt:lpstr>
      <vt:lpstr>Relationship Between Minterms and Maxterms</vt:lpstr>
      <vt:lpstr>Canonical SOP and POS forms using minterms and maxterms</vt:lpstr>
      <vt:lpstr>PowerPoint Presentation</vt:lpstr>
      <vt:lpstr>PowerPoint Presentation</vt:lpstr>
      <vt:lpstr>Function Minimization: Reduce Number of  Literals and Terms</vt:lpstr>
      <vt:lpstr>Function Minimization: Reduce Number of  Literals and Terms</vt:lpstr>
      <vt:lpstr>Karnaugh Maps</vt:lpstr>
      <vt:lpstr>Karnaugh (K) Maps</vt:lpstr>
      <vt:lpstr>K-Maps</vt:lpstr>
      <vt:lpstr>K-Maps</vt:lpstr>
      <vt:lpstr>K-Maps</vt:lpstr>
      <vt:lpstr>K-Maps</vt:lpstr>
      <vt:lpstr>K-Maps</vt:lpstr>
      <vt:lpstr>K-Maps</vt:lpstr>
      <vt:lpstr>My Preference…</vt:lpstr>
      <vt:lpstr>Plotting Functions in K-Maps</vt:lpstr>
      <vt:lpstr>Plotting Functions in K-Maps</vt:lpstr>
      <vt:lpstr>Don’t Care Outputs</vt:lpstr>
      <vt:lpstr>Don’t Care Outputs</vt:lpstr>
      <vt:lpstr>Don’t Care Outputs Compact Minterm and Maxterm Form</vt:lpstr>
      <vt:lpstr>Plotting K-Maps with Xs</vt:lpstr>
      <vt:lpstr>Plotting K-Maps from functions in partially reduced form</vt:lpstr>
      <vt:lpstr>Plotting K-Maps from functions in partially reduced form</vt:lpstr>
      <vt:lpstr>K-Maps for functions of 5 variables</vt:lpstr>
      <vt:lpstr>K-Maps for functions of 5 variables</vt:lpstr>
      <vt:lpstr>Another type of K-Maps for functions of 5 variables</vt:lpstr>
      <vt:lpstr>Another type of K-Maps for functions of 6 variables</vt:lpstr>
      <vt:lpstr>Using K-Maps to Reduce Functions</vt:lpstr>
      <vt:lpstr>Using K-Maps to Reduce Functions</vt:lpstr>
      <vt:lpstr>Using K-Maps to Reduce Functions</vt:lpstr>
      <vt:lpstr>Using K-Maps to Reduce Functions</vt:lpstr>
      <vt:lpstr>Using K-Maps to Reduce Functions</vt:lpstr>
      <vt:lpstr>Using K-Maps to Reduce Function F in SOP form</vt:lpstr>
      <vt:lpstr>Using K-Maps to Reduce Functions</vt:lpstr>
      <vt:lpstr>K-Maps (Some Terminology)</vt:lpstr>
      <vt:lpstr>K-Map with only essential prime implicants</vt:lpstr>
      <vt:lpstr>K-Map with no essential prime implicants</vt:lpstr>
      <vt:lpstr>K-Map with no essential prime implicants</vt:lpstr>
      <vt:lpstr>K-Map with no essential prime implicants: alternative!</vt:lpstr>
      <vt:lpstr>Covering Order is Essential</vt:lpstr>
      <vt:lpstr>Using K-Maps to Reduce Functions</vt:lpstr>
      <vt:lpstr>Using K-Maps to Reduce Functions</vt:lpstr>
      <vt:lpstr>Using K-Maps to Reduce Functions</vt:lpstr>
      <vt:lpstr>Using K-Maps to Reduce Functions</vt:lpstr>
      <vt:lpstr>Using K-Maps to Reduce Functions</vt:lpstr>
      <vt:lpstr>Using K-Maps to Reduce Functions</vt:lpstr>
      <vt:lpstr>Using K-Maps to Reduce Functions</vt:lpstr>
      <vt:lpstr>K-Maps for functions of 5 variables</vt:lpstr>
      <vt:lpstr>Parallel Adder Design</vt:lpstr>
      <vt:lpstr>Let us remind the Unsigned Binary (UB) Addition</vt:lpstr>
      <vt:lpstr>The parallel Ripple Carry Adder is built from  Full Adders</vt:lpstr>
      <vt:lpstr>Full Adder Truth Table</vt:lpstr>
      <vt:lpstr>Parallel Adder Design (Iterative Circuit)</vt:lpstr>
      <vt:lpstr>Ripple Carry Adder</vt:lpstr>
      <vt:lpstr>Subtractor Design</vt:lpstr>
      <vt:lpstr>ECOTOPIA REVISITED</vt:lpstr>
      <vt:lpstr>PowerPoint Presentation</vt:lpstr>
      <vt:lpstr>Circuits with Multiple Outputs Product Term Sharing</vt:lpstr>
      <vt:lpstr>Circuits with Multiple Outputs Product Term Sharing</vt:lpstr>
      <vt:lpstr>Product Term Sharing</vt:lpstr>
      <vt:lpstr>Look for Shared Terms</vt:lpstr>
      <vt:lpstr>Implementation with Shared Terms</vt:lpstr>
      <vt:lpstr>Design example: two-bit comparator</vt:lpstr>
      <vt:lpstr>Design example: two-bit comparator (cont’d)</vt:lpstr>
      <vt:lpstr>Design example: two-bit comparator (cont’d)</vt:lpstr>
      <vt:lpstr>Another solution to this problem</vt:lpstr>
      <vt:lpstr>Another solution to this problem</vt:lpstr>
      <vt:lpstr>Design example: 2x2-bit multiplier</vt:lpstr>
      <vt:lpstr>Design example: 2x2-bit multiplier (cont’d)</vt:lpstr>
      <vt:lpstr>Design example: BCD increment by 1</vt:lpstr>
      <vt:lpstr>Design example: BCD increment by 1 (cont’d)</vt:lpstr>
      <vt:lpstr>K-Maps: Caveats!</vt:lpstr>
      <vt:lpstr>Short List of Rules for Exor Logic</vt:lpstr>
      <vt:lpstr>Chess Patterns</vt:lpstr>
      <vt:lpstr>Chess Patterns</vt:lpstr>
      <vt:lpstr>Chess Patterns for functions of 5 variables</vt:lpstr>
      <vt:lpstr>EXOR Patterns</vt:lpstr>
      <vt:lpstr>Example of Application in Quantum Computing</vt:lpstr>
      <vt:lpstr>PowerPoint Presentation</vt:lpstr>
      <vt:lpstr>Example of Application in Robotics </vt:lpstr>
      <vt:lpstr>Another Example: Braitenberg Vehicles and Quantum BV</vt:lpstr>
      <vt:lpstr>Braitenberg Vehicles</vt:lpstr>
      <vt:lpstr>Braitenberg Vehicles</vt:lpstr>
      <vt:lpstr>PowerPoint Presentation</vt:lpstr>
      <vt:lpstr>Example of Logical Synthesis in Machine Learning</vt:lpstr>
      <vt:lpstr>PowerPoint Presentation</vt:lpstr>
      <vt:lpstr>PowerPoint Presentation</vt:lpstr>
      <vt:lpstr>PowerPoint Presentation</vt:lpstr>
      <vt:lpstr>PowerPoint Presentation</vt:lpstr>
      <vt:lpstr>Example of Application in Machine Learning: Decision Trees </vt:lpstr>
      <vt:lpstr>PowerPoint Presentation</vt:lpstr>
      <vt:lpstr>PowerPoint Presentation</vt:lpstr>
      <vt:lpstr>Conclusion on Prunning</vt:lpstr>
      <vt:lpstr>PROJECT EXAMPLE  Full Adder in VERILOG</vt:lpstr>
      <vt:lpstr>Various specifications of combinational circuits</vt:lpstr>
      <vt:lpstr>Verilog Dataflow Example: Full Adder</vt:lpstr>
      <vt:lpstr>Verilog Structural Example: Full Adder</vt:lpstr>
      <vt:lpstr>Verilog Structural Example: Full Adder</vt:lpstr>
      <vt:lpstr>COLLECTION OF PROBLEMS FOR MIDTERM  (with partial solutions) </vt:lpstr>
      <vt:lpstr>Problem 1: Minimize Function F as SOP</vt:lpstr>
      <vt:lpstr>PowerPoint Presentation</vt:lpstr>
      <vt:lpstr>NAND Implementations of AND, OR, and NOT Gates</vt:lpstr>
      <vt:lpstr>NOR Implementations of AND, OR, and NOT Gates</vt:lpstr>
      <vt:lpstr>PowerPoint Presentation</vt:lpstr>
      <vt:lpstr>Two-Input XOR Implementation Using AND, OR, and NOT Gates</vt:lpstr>
      <vt:lpstr>Two-Input XOR Implementation Using NAND Gates</vt:lpstr>
      <vt:lpstr>PowerPoint Presentation</vt:lpstr>
      <vt:lpstr>Karnaugh Maps for Four-Input  XOR and XNOR Gates</vt:lpstr>
      <vt:lpstr>Example of XOR Extraction</vt:lpstr>
      <vt:lpstr>Example of XOR Extraction</vt:lpstr>
      <vt:lpstr>Example of XNOR Extraction</vt:lpstr>
      <vt:lpstr>Example of Reuse of Intermediate Nodes</vt:lpstr>
      <vt:lpstr>Example of Analyzing a Combinational Circuit</vt:lpstr>
      <vt:lpstr>Determining the Boolean Functions</vt:lpstr>
      <vt:lpstr>Determining the Boolean Functions for Each Logic Gate</vt:lpstr>
      <vt:lpstr>Determining the Boolean Function for F1</vt:lpstr>
      <vt:lpstr>Determining the Boolean Function for F2</vt:lpstr>
      <vt:lpstr>Full Adder Truth Table</vt:lpstr>
      <vt:lpstr>Textbook Example</vt:lpstr>
      <vt:lpstr>Step 2: Truth Table</vt:lpstr>
      <vt:lpstr>Step 3: Boolean Simplification</vt:lpstr>
      <vt:lpstr>Step 4: Logic Diagram</vt:lpstr>
      <vt:lpstr>Problem 13. Design of The Half Adder and Full Adder</vt:lpstr>
      <vt:lpstr>Implementations of the Half Adder</vt:lpstr>
      <vt:lpstr>The Full Adder</vt:lpstr>
      <vt:lpstr>The Full Adder</vt:lpstr>
      <vt:lpstr>The Full Adder</vt:lpstr>
      <vt:lpstr>Questions and EXAM Problems (1)</vt:lpstr>
      <vt:lpstr>Questions and EXAM Problems (2)</vt:lpstr>
      <vt:lpstr>Questions and EXAM Problems (3)</vt:lpstr>
      <vt:lpstr>EXOR Patterns</vt:lpstr>
      <vt:lpstr>Challenge Problems for ambitious students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171</dc:title>
  <dc:creator>Mark G. Faust</dc:creator>
  <cp:lastModifiedBy>mperkows</cp:lastModifiedBy>
  <cp:revision>391</cp:revision>
  <dcterms:created xsi:type="dcterms:W3CDTF">2004-07-30T14:54:42Z</dcterms:created>
  <dcterms:modified xsi:type="dcterms:W3CDTF">2017-05-31T00:59:35Z</dcterms:modified>
</cp:coreProperties>
</file>