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7"/>
  </p:notesMasterIdLst>
  <p:sldIdLst>
    <p:sldId id="430" r:id="rId2"/>
    <p:sldId id="431" r:id="rId3"/>
    <p:sldId id="506" r:id="rId4"/>
    <p:sldId id="432" r:id="rId5"/>
    <p:sldId id="438" r:id="rId6"/>
    <p:sldId id="444" r:id="rId7"/>
    <p:sldId id="510" r:id="rId8"/>
    <p:sldId id="433" r:id="rId9"/>
    <p:sldId id="434" r:id="rId10"/>
    <p:sldId id="435" r:id="rId11"/>
    <p:sldId id="439" r:id="rId12"/>
    <p:sldId id="440" r:id="rId13"/>
    <p:sldId id="441" r:id="rId14"/>
    <p:sldId id="447" r:id="rId15"/>
    <p:sldId id="445" r:id="rId16"/>
    <p:sldId id="511" r:id="rId17"/>
    <p:sldId id="450" r:id="rId18"/>
    <p:sldId id="451" r:id="rId19"/>
    <p:sldId id="454" r:id="rId20"/>
    <p:sldId id="456" r:id="rId21"/>
    <p:sldId id="457" r:id="rId22"/>
    <p:sldId id="446" r:id="rId23"/>
    <p:sldId id="507" r:id="rId24"/>
    <p:sldId id="448" r:id="rId25"/>
    <p:sldId id="529" r:id="rId26"/>
    <p:sldId id="508" r:id="rId27"/>
    <p:sldId id="449" r:id="rId28"/>
    <p:sldId id="458" r:id="rId29"/>
    <p:sldId id="459" r:id="rId30"/>
    <p:sldId id="460" r:id="rId31"/>
    <p:sldId id="461" r:id="rId32"/>
    <p:sldId id="462" r:id="rId33"/>
    <p:sldId id="463" r:id="rId34"/>
    <p:sldId id="464" r:id="rId35"/>
    <p:sldId id="465" r:id="rId36"/>
    <p:sldId id="466" r:id="rId37"/>
    <p:sldId id="499" r:id="rId38"/>
    <p:sldId id="500" r:id="rId39"/>
    <p:sldId id="509" r:id="rId40"/>
    <p:sldId id="501" r:id="rId41"/>
    <p:sldId id="502" r:id="rId42"/>
    <p:sldId id="503" r:id="rId43"/>
    <p:sldId id="504" r:id="rId44"/>
    <p:sldId id="505" r:id="rId45"/>
    <p:sldId id="528" r:id="rId46"/>
    <p:sldId id="514" r:id="rId47"/>
    <p:sldId id="515" r:id="rId48"/>
    <p:sldId id="516" r:id="rId49"/>
    <p:sldId id="517" r:id="rId50"/>
    <p:sldId id="518" r:id="rId51"/>
    <p:sldId id="530" r:id="rId52"/>
    <p:sldId id="521" r:id="rId53"/>
    <p:sldId id="522" r:id="rId54"/>
    <p:sldId id="531" r:id="rId55"/>
    <p:sldId id="523" r:id="rId56"/>
    <p:sldId id="524" r:id="rId57"/>
    <p:sldId id="525" r:id="rId58"/>
    <p:sldId id="526" r:id="rId59"/>
    <p:sldId id="532" r:id="rId60"/>
    <p:sldId id="533" r:id="rId61"/>
    <p:sldId id="534" r:id="rId62"/>
    <p:sldId id="537" r:id="rId63"/>
    <p:sldId id="535" r:id="rId64"/>
    <p:sldId id="536" r:id="rId65"/>
    <p:sldId id="538" r:id="rId66"/>
    <p:sldId id="539" r:id="rId67"/>
    <p:sldId id="540" r:id="rId68"/>
    <p:sldId id="541" r:id="rId69"/>
    <p:sldId id="512" r:id="rId70"/>
    <p:sldId id="513" r:id="rId71"/>
    <p:sldId id="545" r:id="rId72"/>
    <p:sldId id="542" r:id="rId73"/>
    <p:sldId id="543" r:id="rId74"/>
    <p:sldId id="544" r:id="rId75"/>
    <p:sldId id="256" r:id="rId7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688">
          <p15:clr>
            <a:srgbClr val="A4A3A4"/>
          </p15:clr>
        </p15:guide>
        <p15:guide id="2" pos="28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0000"/>
    <a:srgbClr val="060000"/>
    <a:srgbClr val="050000"/>
    <a:srgbClr val="04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153" autoAdjust="0"/>
    <p:restoredTop sz="90929"/>
  </p:normalViewPr>
  <p:slideViewPr>
    <p:cSldViewPr>
      <p:cViewPr>
        <p:scale>
          <a:sx n="64" d="100"/>
          <a:sy n="64" d="100"/>
        </p:scale>
        <p:origin x="2592" y="972"/>
      </p:cViewPr>
      <p:guideLst>
        <p:guide orient="horz" pos="2688"/>
        <p:guide pos="283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03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image" Target="../media/image36.png"/></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image" Target="../media/image38.png"/></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image" Target="../media/image40.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 Id="rId4" Type="http://schemas.openxmlformats.org/officeDocument/2006/relationships/image" Target="../media/image25.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 Id="rId4" Type="http://schemas.openxmlformats.org/officeDocument/2006/relationships/image" Target="../media/image2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35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09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35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002B7EB1-2867-4624-8E7D-6FA2A1FBB33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5F2C619A-BBB5-4A4E-9E47-C00A0DD89EBC}" type="slidenum">
              <a:rPr lang="en-US"/>
              <a:pPr/>
              <a:t>8</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34E0E27-B32E-4F17-A885-48FB750ED17E}" type="slidenum">
              <a:rPr lang="en-US"/>
              <a:pPr/>
              <a:t>19</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smtClean="0"/>
              <a:t>Just as we enumerated the number of rows in the truth table by “counting” in binary, we can enumerate all the unique possible functions by “counting” the vector’s possible values in binary.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1DB770D-5F14-4408-9B30-51CA6DCF5CCA}" type="slidenum">
              <a:rPr lang="en-US"/>
              <a:pPr/>
              <a:t>31</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smtClean="0"/>
              <a:t>Book confused “fan-out” with “maximum fan-out”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84B73E2-5CB2-4D56-8947-41189D596B04}" type="slidenum">
              <a:rPr lang="en-US"/>
              <a:pPr/>
              <a:t>32</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dirty="0" smtClean="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93B15D-5FB5-4154-8EA7-D09B7885239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2DB441-4E3F-4159-BE62-4C7895C18B0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9325FF-E61F-4CB8-B3CB-0F0BA280531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E089B9-ECE1-49EE-8A69-07EE847D37C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17F381-3A37-45CE-B55D-0B127ACD99B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FA56BF-FF04-4D4E-A5FE-591F4D322E4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2ADF1B4-6D3C-4DFC-8A79-FDA6565CF6F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94DC74B-B701-4DF0-8BC9-5796C4E0845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A026E9B-F6B5-44A0-A3D2-5C9FD3A54CF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7E3AB5-44B7-46C5-9B3C-F80A572194D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F41471-877C-4F83-AE04-BB380F301C9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j-lt"/>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j-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j-lt"/>
              </a:defRPr>
            </a:lvl1pPr>
          </a:lstStyle>
          <a:p>
            <a:pPr>
              <a:defRPr/>
            </a:pPr>
            <a:fld id="{620975B0-BE9E-4AEA-9DC0-4A8D85310C96}"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oleObject" Target="../embeddings/oleObject2.bin"/><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3.png"/><Relationship Id="rId5" Type="http://schemas.openxmlformats.org/officeDocument/2006/relationships/oleObject" Target="../embeddings/oleObject7.bin"/><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oleObject" Target="../embeddings/oleObject9.bin"/></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1.bin"/><Relationship Id="rId11" Type="http://schemas.openxmlformats.org/officeDocument/2006/relationships/image" Target="../media/image29.png"/><Relationship Id="rId5" Type="http://schemas.openxmlformats.org/officeDocument/2006/relationships/image" Target="../media/image26.png"/><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2.png"/><Relationship Id="rId5" Type="http://schemas.openxmlformats.org/officeDocument/2006/relationships/oleObject" Target="../embeddings/oleObject16.bin"/><Relationship Id="rId4" Type="http://schemas.openxmlformats.org/officeDocument/2006/relationships/image" Target="../media/image31.png"/></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33.png"/></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4.png"/><Relationship Id="rId4" Type="http://schemas.openxmlformats.org/officeDocument/2006/relationships/image" Target="../media/image33.png"/></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35.png"/></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7.png"/><Relationship Id="rId5" Type="http://schemas.openxmlformats.org/officeDocument/2006/relationships/oleObject" Target="../embeddings/oleObject20.bin"/><Relationship Id="rId4" Type="http://schemas.openxmlformats.org/officeDocument/2006/relationships/image" Target="../media/image36.png"/></Relationships>
</file>

<file path=ppt/slides/_rels/slide5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2.bin"/><Relationship Id="rId5" Type="http://schemas.openxmlformats.org/officeDocument/2006/relationships/image" Target="../media/image38.png"/><Relationship Id="rId4" Type="http://schemas.openxmlformats.org/officeDocument/2006/relationships/oleObject" Target="../embeddings/oleObject21.bin"/></Relationships>
</file>

<file path=ppt/slides/_rels/slide5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4.bin"/><Relationship Id="rId5" Type="http://schemas.openxmlformats.org/officeDocument/2006/relationships/image" Target="../media/image40.png"/><Relationship Id="rId4" Type="http://schemas.openxmlformats.org/officeDocument/2006/relationships/oleObject" Target="../embeddings/oleObject23.bin"/></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33.png"/><Relationship Id="rId4" Type="http://schemas.openxmlformats.org/officeDocument/2006/relationships/oleObject" Target="../embeddings/oleObject17.bin"/></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34.png"/><Relationship Id="rId4" Type="http://schemas.openxmlformats.org/officeDocument/2006/relationships/image" Target="../media/image3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43.e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43.e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2192" y="0"/>
            <a:ext cx="9131808" cy="1524000"/>
          </a:xfrm>
          <a:solidFill>
            <a:schemeClr val="accent1">
              <a:lumMod val="20000"/>
              <a:lumOff val="80000"/>
            </a:schemeClr>
          </a:solidFill>
        </p:spPr>
        <p:txBody>
          <a:bodyPr/>
          <a:lstStyle/>
          <a:p>
            <a:pPr eaLnBrk="1" hangingPunct="1"/>
            <a:r>
              <a:rPr lang="en-US" dirty="0" smtClean="0"/>
              <a:t>Lecture 6</a:t>
            </a:r>
          </a:p>
        </p:txBody>
      </p:sp>
      <p:sp>
        <p:nvSpPr>
          <p:cNvPr id="3075" name="Rectangle 3"/>
          <p:cNvSpPr>
            <a:spLocks noGrp="1" noChangeArrowheads="1"/>
          </p:cNvSpPr>
          <p:nvPr>
            <p:ph type="body" idx="1"/>
          </p:nvPr>
        </p:nvSpPr>
        <p:spPr/>
        <p:txBody>
          <a:bodyPr/>
          <a:lstStyle/>
          <a:p>
            <a:pPr eaLnBrk="1" hangingPunct="1"/>
            <a:r>
              <a:rPr lang="en-US" sz="2800" dirty="0" smtClean="0"/>
              <a:t>Topics</a:t>
            </a:r>
          </a:p>
          <a:p>
            <a:pPr lvl="1" eaLnBrk="1" hangingPunct="1"/>
            <a:r>
              <a:rPr lang="en-US" sz="2400" dirty="0" smtClean="0"/>
              <a:t>Combinational Logic Circuits</a:t>
            </a:r>
          </a:p>
          <a:p>
            <a:pPr lvl="2" eaLnBrk="1" hangingPunct="1"/>
            <a:r>
              <a:rPr lang="en-US" sz="2000" dirty="0" smtClean="0"/>
              <a:t>Graphic Symbols (IEEE and IEC)</a:t>
            </a:r>
          </a:p>
          <a:p>
            <a:pPr lvl="2" eaLnBrk="1" hangingPunct="1"/>
            <a:r>
              <a:rPr lang="en-US" sz="2000" dirty="0" smtClean="0"/>
              <a:t>Switching Circuits</a:t>
            </a:r>
          </a:p>
          <a:p>
            <a:pPr lvl="2" eaLnBrk="1" hangingPunct="1"/>
            <a:r>
              <a:rPr lang="en-US" sz="2000" dirty="0" smtClean="0"/>
              <a:t>Analyzing IC Logic Circuits</a:t>
            </a:r>
          </a:p>
          <a:p>
            <a:pPr lvl="2" eaLnBrk="1" hangingPunct="1"/>
            <a:r>
              <a:rPr lang="en-US" sz="2000" dirty="0" smtClean="0"/>
              <a:t>Designing IC Logic Circuits</a:t>
            </a:r>
          </a:p>
          <a:p>
            <a:pPr lvl="2" eaLnBrk="1" hangingPunct="1"/>
            <a:r>
              <a:rPr lang="en-US" sz="2000" dirty="0" smtClean="0"/>
              <a:t>Detailed Schematic Diagrams</a:t>
            </a:r>
          </a:p>
          <a:p>
            <a:pPr lvl="2" eaLnBrk="1" hangingPunct="1"/>
            <a:r>
              <a:rPr lang="en-US" sz="2000" dirty="0" smtClean="0"/>
              <a:t>Using Equivalent Symbols</a:t>
            </a:r>
          </a:p>
        </p:txBody>
      </p:sp>
      <p:sp>
        <p:nvSpPr>
          <p:cNvPr id="4" name="Slide Number Placeholder 3"/>
          <p:cNvSpPr>
            <a:spLocks noGrp="1"/>
          </p:cNvSpPr>
          <p:nvPr>
            <p:ph type="sldNum" sz="quarter" idx="12"/>
          </p:nvPr>
        </p:nvSpPr>
        <p:spPr/>
        <p:txBody>
          <a:bodyPr/>
          <a:lstStyle/>
          <a:p>
            <a:pPr>
              <a:defRPr/>
            </a:pPr>
            <a:fld id="{8AE089B9-ECE1-49EE-8A69-07EE847D37C9}"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2" descr="C:\Sandige\3\tiff\001.tif"/>
          <p:cNvPicPr>
            <a:picLocks noChangeAspect="1" noChangeArrowheads="1"/>
          </p:cNvPicPr>
          <p:nvPr/>
        </p:nvPicPr>
        <p:blipFill rotWithShape="1">
          <a:blip r:embed="rId2"/>
          <a:srcRect l="58775" t="67761" r="4318" b="8060"/>
          <a:stretch/>
        </p:blipFill>
        <p:spPr bwMode="auto">
          <a:xfrm>
            <a:off x="1600200" y="1768475"/>
            <a:ext cx="7543800" cy="4708525"/>
          </a:xfrm>
          <a:prstGeom prst="rect">
            <a:avLst/>
          </a:prstGeom>
          <a:noFill/>
          <a:ln w="9525">
            <a:noFill/>
            <a:miter lim="800000"/>
            <a:headEnd/>
            <a:tailEnd/>
          </a:ln>
        </p:spPr>
      </p:pic>
      <p:pic>
        <p:nvPicPr>
          <p:cNvPr id="8196" name="Picture 12" descr="C:\Sandige\3\tiff\001.tif"/>
          <p:cNvPicPr>
            <a:picLocks noChangeAspect="1" noChangeArrowheads="1"/>
          </p:cNvPicPr>
          <p:nvPr/>
        </p:nvPicPr>
        <p:blipFill>
          <a:blip r:embed="rId2"/>
          <a:srcRect t="68913" r="60620" b="13817"/>
          <a:stretch>
            <a:fillRect/>
          </a:stretch>
        </p:blipFill>
        <p:spPr bwMode="auto">
          <a:xfrm>
            <a:off x="190500" y="1390650"/>
            <a:ext cx="3581400" cy="17907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A026E9B-F6B5-44A0-A3D2-5C9FD3A54CFE}" type="slidenum">
              <a:rPr lang="en-US" smtClean="0"/>
              <a:pPr>
                <a:defRPr/>
              </a:pPr>
              <a:t>10</a:t>
            </a:fld>
            <a:endParaRPr lang="en-US"/>
          </a:p>
        </p:txBody>
      </p:sp>
      <p:sp>
        <p:nvSpPr>
          <p:cNvPr id="6" name="TextBox 5"/>
          <p:cNvSpPr txBox="1"/>
          <p:nvPr/>
        </p:nvSpPr>
        <p:spPr>
          <a:xfrm>
            <a:off x="0" y="0"/>
            <a:ext cx="9111996" cy="1200329"/>
          </a:xfrm>
          <a:prstGeom prst="rect">
            <a:avLst/>
          </a:prstGeom>
          <a:solidFill>
            <a:srgbClr val="FFFF00"/>
          </a:solidFill>
        </p:spPr>
        <p:txBody>
          <a:bodyPr wrap="square" rtlCol="0">
            <a:spAutoFit/>
          </a:bodyPr>
          <a:lstStyle/>
          <a:p>
            <a:pPr algn="ctr"/>
            <a:r>
              <a:rPr lang="en-US" sz="3600" b="1" dirty="0" smtClean="0">
                <a:solidFill>
                  <a:srgbClr val="FF0000"/>
                </a:solidFill>
                <a:effectLst>
                  <a:outerShdw blurRad="38100" dist="38100" dir="2700000" algn="tl">
                    <a:srgbClr val="000000">
                      <a:alpha val="43137"/>
                    </a:srgbClr>
                  </a:outerShdw>
                </a:effectLst>
              </a:rPr>
              <a:t>NOT gate using Pass Logic and using Regenerative Logic</a:t>
            </a:r>
            <a:endParaRPr lang="en-US" sz="3600" b="1" dirty="0">
              <a:solidFill>
                <a:srgbClr val="FF0000"/>
              </a:solidFill>
              <a:effectLst>
                <a:outerShdw blurRad="38100" dist="38100" dir="2700000" algn="tl">
                  <a:srgbClr val="000000">
                    <a:alpha val="43137"/>
                  </a:srgbClr>
                </a:outerShdw>
              </a:effectLst>
            </a:endParaRPr>
          </a:p>
        </p:txBody>
      </p:sp>
      <p:cxnSp>
        <p:nvCxnSpPr>
          <p:cNvPr id="3" name="Straight Arrow Connector 2"/>
          <p:cNvCxnSpPr/>
          <p:nvPr/>
        </p:nvCxnSpPr>
        <p:spPr>
          <a:xfrm flipH="1">
            <a:off x="1752600" y="304800"/>
            <a:ext cx="381000" cy="990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790950" y="457200"/>
            <a:ext cx="990600" cy="3048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143500" y="1116033"/>
            <a:ext cx="1047750" cy="865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 Box 16"/>
          <p:cNvSpPr txBox="1">
            <a:spLocks noChangeArrowheads="1"/>
          </p:cNvSpPr>
          <p:nvPr/>
        </p:nvSpPr>
        <p:spPr bwMode="auto">
          <a:xfrm>
            <a:off x="381000" y="5667813"/>
            <a:ext cx="2900362" cy="822325"/>
          </a:xfrm>
          <a:prstGeom prst="rect">
            <a:avLst/>
          </a:prstGeom>
          <a:solidFill>
            <a:schemeClr val="accent1">
              <a:lumMod val="20000"/>
              <a:lumOff val="80000"/>
            </a:schemeClr>
          </a:solidFill>
          <a:ln w="9525">
            <a:noFill/>
            <a:miter lim="800000"/>
            <a:headEnd/>
            <a:tailEnd/>
          </a:ln>
        </p:spPr>
        <p:txBody>
          <a:bodyPr wrap="none">
            <a:spAutoFit/>
          </a:bodyPr>
          <a:lstStyle/>
          <a:p>
            <a:r>
              <a:rPr lang="en-US" dirty="0" err="1"/>
              <a:t>n.o</a:t>
            </a:r>
            <a:r>
              <a:rPr lang="en-US" dirty="0"/>
              <a:t>. = normally open</a:t>
            </a:r>
          </a:p>
          <a:p>
            <a:r>
              <a:rPr lang="en-US" dirty="0" err="1"/>
              <a:t>n.c.</a:t>
            </a:r>
            <a:r>
              <a:rPr lang="en-US" dirty="0"/>
              <a:t> = normally closed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2" descr="C:\Sandige\3\tiff\006.tif"/>
          <p:cNvPicPr>
            <a:picLocks noChangeAspect="1" noChangeArrowheads="1"/>
          </p:cNvPicPr>
          <p:nvPr/>
        </p:nvPicPr>
        <p:blipFill>
          <a:blip r:embed="rId2"/>
          <a:srcRect l="61101" b="62398"/>
          <a:stretch>
            <a:fillRect/>
          </a:stretch>
        </p:blipFill>
        <p:spPr bwMode="auto">
          <a:xfrm>
            <a:off x="3642233" y="1760538"/>
            <a:ext cx="5489575" cy="5097462"/>
          </a:xfrm>
          <a:prstGeom prst="rect">
            <a:avLst/>
          </a:prstGeom>
          <a:noFill/>
          <a:ln w="9525">
            <a:noFill/>
            <a:miter lim="800000"/>
            <a:headEnd/>
            <a:tailEnd/>
          </a:ln>
        </p:spPr>
      </p:pic>
      <p:pic>
        <p:nvPicPr>
          <p:cNvPr id="10244" name="Picture 4" descr="C:\Sandige\3\tiff\006.tif"/>
          <p:cNvPicPr>
            <a:picLocks noChangeAspect="1" noChangeArrowheads="1"/>
          </p:cNvPicPr>
          <p:nvPr/>
        </p:nvPicPr>
        <p:blipFill>
          <a:blip r:embed="rId2"/>
          <a:srcRect t="11081" r="58722" b="75125"/>
          <a:stretch>
            <a:fillRect/>
          </a:stretch>
        </p:blipFill>
        <p:spPr bwMode="auto">
          <a:xfrm>
            <a:off x="57912" y="861219"/>
            <a:ext cx="3810000" cy="1341438"/>
          </a:xfrm>
          <a:prstGeom prst="rect">
            <a:avLst/>
          </a:prstGeom>
          <a:noFill/>
          <a:ln w="9525">
            <a:noFill/>
            <a:miter lim="800000"/>
            <a:headEnd/>
            <a:tailEnd/>
          </a:ln>
        </p:spPr>
      </p:pic>
      <p:sp>
        <p:nvSpPr>
          <p:cNvPr id="5" name="Slide Number Placeholder 4"/>
          <p:cNvSpPr>
            <a:spLocks noGrp="1"/>
          </p:cNvSpPr>
          <p:nvPr>
            <p:ph type="sldNum" sz="quarter" idx="12"/>
          </p:nvPr>
        </p:nvSpPr>
        <p:spPr>
          <a:xfrm>
            <a:off x="7207758" y="6629400"/>
            <a:ext cx="1905000" cy="457200"/>
          </a:xfrm>
        </p:spPr>
        <p:txBody>
          <a:bodyPr/>
          <a:lstStyle/>
          <a:p>
            <a:pPr>
              <a:defRPr/>
            </a:pPr>
            <a:fld id="{DA026E9B-F6B5-44A0-A3D2-5C9FD3A54CFE}" type="slidenum">
              <a:rPr lang="en-US" smtClean="0"/>
              <a:pPr>
                <a:defRPr/>
              </a:pPr>
              <a:t>11</a:t>
            </a:fld>
            <a:endParaRPr lang="en-US"/>
          </a:p>
        </p:txBody>
      </p:sp>
      <p:sp>
        <p:nvSpPr>
          <p:cNvPr id="6" name="TextBox 5"/>
          <p:cNvSpPr txBox="1"/>
          <p:nvPr/>
        </p:nvSpPr>
        <p:spPr>
          <a:xfrm>
            <a:off x="19812" y="-38370"/>
            <a:ext cx="9111996" cy="523220"/>
          </a:xfrm>
          <a:prstGeom prst="rect">
            <a:avLst/>
          </a:prstGeom>
          <a:solidFill>
            <a:srgbClr val="FFFF00"/>
          </a:solidFill>
        </p:spPr>
        <p:txBody>
          <a:bodyPr wrap="square" rtlCol="0">
            <a:spAutoFit/>
          </a:bodyPr>
          <a:lstStyle/>
          <a:p>
            <a:pPr algn="ctr"/>
            <a:r>
              <a:rPr lang="en-US" sz="2800" b="1" dirty="0" smtClean="0">
                <a:solidFill>
                  <a:srgbClr val="FF0000"/>
                </a:solidFill>
                <a:effectLst>
                  <a:outerShdw blurRad="38100" dist="38100" dir="2700000" algn="tl">
                    <a:srgbClr val="000000">
                      <a:alpha val="43137"/>
                    </a:srgbClr>
                  </a:outerShdw>
                </a:effectLst>
              </a:rPr>
              <a:t>NOR gate using Pass Logic and using Regenerative Logic</a:t>
            </a:r>
            <a:endParaRPr lang="en-US" sz="2800" b="1" dirty="0">
              <a:solidFill>
                <a:srgbClr val="FF0000"/>
              </a:solidFill>
              <a:effectLst>
                <a:outerShdw blurRad="38100" dist="38100" dir="2700000" algn="tl">
                  <a:srgbClr val="000000">
                    <a:alpha val="43137"/>
                  </a:srgbClr>
                </a:outerShdw>
              </a:effectLst>
            </a:endParaRPr>
          </a:p>
        </p:txBody>
      </p:sp>
      <p:cxnSp>
        <p:nvCxnSpPr>
          <p:cNvPr id="3" name="Straight Arrow Connector 2"/>
          <p:cNvCxnSpPr/>
          <p:nvPr/>
        </p:nvCxnSpPr>
        <p:spPr>
          <a:xfrm flipH="1">
            <a:off x="1219200" y="381000"/>
            <a:ext cx="152400" cy="480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429000" y="432925"/>
            <a:ext cx="1295400" cy="2996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629400" y="381000"/>
            <a:ext cx="578358" cy="1150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 Box 16"/>
          <p:cNvSpPr txBox="1">
            <a:spLocks noChangeArrowheads="1"/>
          </p:cNvSpPr>
          <p:nvPr/>
        </p:nvSpPr>
        <p:spPr bwMode="auto">
          <a:xfrm>
            <a:off x="381000" y="5410200"/>
            <a:ext cx="2900362" cy="822325"/>
          </a:xfrm>
          <a:prstGeom prst="rect">
            <a:avLst/>
          </a:prstGeom>
          <a:solidFill>
            <a:schemeClr val="accent1">
              <a:lumMod val="20000"/>
              <a:lumOff val="80000"/>
            </a:schemeClr>
          </a:solidFill>
          <a:ln w="9525">
            <a:noFill/>
            <a:miter lim="800000"/>
            <a:headEnd/>
            <a:tailEnd/>
          </a:ln>
        </p:spPr>
        <p:txBody>
          <a:bodyPr wrap="none">
            <a:spAutoFit/>
          </a:bodyPr>
          <a:lstStyle/>
          <a:p>
            <a:r>
              <a:rPr lang="en-US" dirty="0" err="1"/>
              <a:t>n.o</a:t>
            </a:r>
            <a:r>
              <a:rPr lang="en-US" dirty="0"/>
              <a:t>. = normally open</a:t>
            </a:r>
          </a:p>
          <a:p>
            <a:r>
              <a:rPr lang="en-US" dirty="0" err="1"/>
              <a:t>n.c.</a:t>
            </a:r>
            <a:r>
              <a:rPr lang="en-US" dirty="0"/>
              <a:t> = normally closed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Sandige\3\tiff\006.tif"/>
          <p:cNvPicPr>
            <a:picLocks noChangeAspect="1" noChangeArrowheads="1"/>
          </p:cNvPicPr>
          <p:nvPr/>
        </p:nvPicPr>
        <p:blipFill>
          <a:blip r:embed="rId2"/>
          <a:srcRect t="37723" r="58160" b="40323"/>
          <a:stretch>
            <a:fillRect/>
          </a:stretch>
        </p:blipFill>
        <p:spPr bwMode="auto">
          <a:xfrm>
            <a:off x="152400" y="152400"/>
            <a:ext cx="3962400" cy="2189163"/>
          </a:xfrm>
          <a:prstGeom prst="rect">
            <a:avLst/>
          </a:prstGeom>
          <a:noFill/>
          <a:ln w="9525">
            <a:noFill/>
            <a:miter lim="800000"/>
            <a:headEnd/>
            <a:tailEnd/>
          </a:ln>
        </p:spPr>
      </p:pic>
      <p:pic>
        <p:nvPicPr>
          <p:cNvPr id="11268" name="Picture 4" descr="C:\Sandige\3\tiff\006.tif"/>
          <p:cNvPicPr>
            <a:picLocks noChangeAspect="1" noChangeArrowheads="1"/>
          </p:cNvPicPr>
          <p:nvPr/>
        </p:nvPicPr>
        <p:blipFill>
          <a:blip r:embed="rId2"/>
          <a:srcRect l="61101" t="36568" b="31078"/>
          <a:stretch>
            <a:fillRect/>
          </a:stretch>
        </p:blipFill>
        <p:spPr bwMode="auto">
          <a:xfrm>
            <a:off x="2971800" y="1878013"/>
            <a:ext cx="5946775" cy="4751387"/>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A026E9B-F6B5-44A0-A3D2-5C9FD3A54CFE}" type="slidenum">
              <a:rPr lang="en-US" smtClean="0"/>
              <a:pPr>
                <a:defRPr/>
              </a:pPr>
              <a:t>12</a:t>
            </a:fld>
            <a:endParaRPr lang="en-US"/>
          </a:p>
        </p:txBody>
      </p:sp>
      <p:sp>
        <p:nvSpPr>
          <p:cNvPr id="6" name="TextBox 5"/>
          <p:cNvSpPr txBox="1"/>
          <p:nvPr/>
        </p:nvSpPr>
        <p:spPr>
          <a:xfrm>
            <a:off x="19812" y="-38370"/>
            <a:ext cx="9111996" cy="523220"/>
          </a:xfrm>
          <a:prstGeom prst="rect">
            <a:avLst/>
          </a:prstGeom>
          <a:solidFill>
            <a:srgbClr val="FFFF00"/>
          </a:solidFill>
        </p:spPr>
        <p:txBody>
          <a:bodyPr wrap="square" rtlCol="0">
            <a:spAutoFit/>
          </a:bodyPr>
          <a:lstStyle/>
          <a:p>
            <a:pPr algn="ctr"/>
            <a:r>
              <a:rPr lang="en-US" sz="2800" b="1" dirty="0" smtClean="0">
                <a:solidFill>
                  <a:srgbClr val="FF0000"/>
                </a:solidFill>
                <a:effectLst>
                  <a:outerShdw blurRad="38100" dist="38100" dir="2700000" algn="tl">
                    <a:srgbClr val="000000">
                      <a:alpha val="43137"/>
                    </a:srgbClr>
                  </a:outerShdw>
                </a:effectLst>
              </a:rPr>
              <a:t>NAND gate using Pass Logic and using Regenerative Logic</a:t>
            </a:r>
            <a:endParaRPr lang="en-US" sz="2800" b="1" dirty="0">
              <a:solidFill>
                <a:srgbClr val="FF0000"/>
              </a:solidFill>
              <a:effectLst>
                <a:outerShdw blurRad="38100" dist="38100" dir="2700000" algn="tl">
                  <a:srgbClr val="000000">
                    <a:alpha val="43137"/>
                  </a:srgbClr>
                </a:outerShdw>
              </a:effectLst>
            </a:endParaRPr>
          </a:p>
        </p:txBody>
      </p:sp>
      <p:sp>
        <p:nvSpPr>
          <p:cNvPr id="7" name="Text Box 16"/>
          <p:cNvSpPr txBox="1">
            <a:spLocks noChangeArrowheads="1"/>
          </p:cNvSpPr>
          <p:nvPr/>
        </p:nvSpPr>
        <p:spPr bwMode="auto">
          <a:xfrm>
            <a:off x="381000" y="5402482"/>
            <a:ext cx="2900362" cy="822325"/>
          </a:xfrm>
          <a:prstGeom prst="rect">
            <a:avLst/>
          </a:prstGeom>
          <a:solidFill>
            <a:schemeClr val="accent1">
              <a:lumMod val="20000"/>
              <a:lumOff val="80000"/>
            </a:schemeClr>
          </a:solidFill>
          <a:ln w="9525">
            <a:noFill/>
            <a:miter lim="800000"/>
            <a:headEnd/>
            <a:tailEnd/>
          </a:ln>
        </p:spPr>
        <p:txBody>
          <a:bodyPr wrap="none">
            <a:spAutoFit/>
          </a:bodyPr>
          <a:lstStyle/>
          <a:p>
            <a:r>
              <a:rPr lang="en-US" dirty="0" err="1"/>
              <a:t>n.o</a:t>
            </a:r>
            <a:r>
              <a:rPr lang="en-US" dirty="0"/>
              <a:t>. = normally open</a:t>
            </a:r>
          </a:p>
          <a:p>
            <a:r>
              <a:rPr lang="en-US" dirty="0" err="1"/>
              <a:t>n.c.</a:t>
            </a:r>
            <a:r>
              <a:rPr lang="en-US" dirty="0"/>
              <a:t> = normally closed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2" descr="C:\Sandige\3\tiff\006.tif"/>
          <p:cNvPicPr>
            <a:picLocks noChangeAspect="1" noChangeArrowheads="1"/>
          </p:cNvPicPr>
          <p:nvPr/>
        </p:nvPicPr>
        <p:blipFill>
          <a:blip r:embed="rId2"/>
          <a:srcRect l="61055" t="68802" b="8089"/>
          <a:stretch>
            <a:fillRect/>
          </a:stretch>
        </p:blipFill>
        <p:spPr bwMode="auto">
          <a:xfrm>
            <a:off x="762000" y="1600200"/>
            <a:ext cx="8235950" cy="4695825"/>
          </a:xfrm>
          <a:prstGeom prst="rect">
            <a:avLst/>
          </a:prstGeom>
          <a:noFill/>
          <a:ln w="9525">
            <a:noFill/>
            <a:miter lim="800000"/>
            <a:headEnd/>
            <a:tailEnd/>
          </a:ln>
        </p:spPr>
      </p:pic>
      <p:pic>
        <p:nvPicPr>
          <p:cNvPr id="12292" name="Picture 4" descr="C:\Sandige\3\tiff\006.tif"/>
          <p:cNvPicPr>
            <a:picLocks noChangeAspect="1" noChangeArrowheads="1"/>
          </p:cNvPicPr>
          <p:nvPr/>
        </p:nvPicPr>
        <p:blipFill>
          <a:blip r:embed="rId2"/>
          <a:srcRect t="68921" r="57355" b="13747"/>
          <a:stretch>
            <a:fillRect/>
          </a:stretch>
        </p:blipFill>
        <p:spPr bwMode="auto">
          <a:xfrm>
            <a:off x="228600" y="228600"/>
            <a:ext cx="4038600" cy="172878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A026E9B-F6B5-44A0-A3D2-5C9FD3A54CFE}" type="slidenum">
              <a:rPr lang="en-US" smtClean="0"/>
              <a:pPr>
                <a:defRPr/>
              </a:pPr>
              <a:t>13</a:t>
            </a:fld>
            <a:endParaRPr lang="en-US"/>
          </a:p>
        </p:txBody>
      </p:sp>
      <p:sp>
        <p:nvSpPr>
          <p:cNvPr id="6" name="TextBox 5"/>
          <p:cNvSpPr txBox="1"/>
          <p:nvPr/>
        </p:nvSpPr>
        <p:spPr>
          <a:xfrm>
            <a:off x="19812" y="-38370"/>
            <a:ext cx="9111996" cy="523220"/>
          </a:xfrm>
          <a:prstGeom prst="rect">
            <a:avLst/>
          </a:prstGeom>
          <a:solidFill>
            <a:srgbClr val="FFFF00"/>
          </a:solidFill>
        </p:spPr>
        <p:txBody>
          <a:bodyPr wrap="square" rtlCol="0">
            <a:spAutoFit/>
          </a:bodyPr>
          <a:lstStyle/>
          <a:p>
            <a:pPr algn="ctr"/>
            <a:r>
              <a:rPr lang="en-US" sz="2800" b="1" dirty="0" smtClean="0">
                <a:solidFill>
                  <a:srgbClr val="FF0000"/>
                </a:solidFill>
                <a:effectLst>
                  <a:outerShdw blurRad="38100" dist="38100" dir="2700000" algn="tl">
                    <a:srgbClr val="000000">
                      <a:alpha val="43137"/>
                    </a:srgbClr>
                  </a:outerShdw>
                </a:effectLst>
              </a:rPr>
              <a:t>Buffer gate using Pass Logic and using Regenerative Logic</a:t>
            </a:r>
            <a:endParaRPr lang="en-US" sz="2800" b="1" dirty="0">
              <a:solidFill>
                <a:srgbClr val="FF0000"/>
              </a:solidFill>
              <a:effectLst>
                <a:outerShdw blurRad="38100" dist="38100" dir="2700000" algn="tl">
                  <a:srgbClr val="000000">
                    <a:alpha val="43137"/>
                  </a:srgbClr>
                </a:outerShdw>
              </a:effectLst>
            </a:endParaRPr>
          </a:p>
        </p:txBody>
      </p:sp>
      <p:sp>
        <p:nvSpPr>
          <p:cNvPr id="7" name="Text Box 16"/>
          <p:cNvSpPr txBox="1">
            <a:spLocks noChangeArrowheads="1"/>
          </p:cNvSpPr>
          <p:nvPr/>
        </p:nvSpPr>
        <p:spPr bwMode="auto">
          <a:xfrm>
            <a:off x="457200" y="5473700"/>
            <a:ext cx="2900362" cy="822325"/>
          </a:xfrm>
          <a:prstGeom prst="rect">
            <a:avLst/>
          </a:prstGeom>
          <a:solidFill>
            <a:schemeClr val="accent1">
              <a:lumMod val="20000"/>
              <a:lumOff val="80000"/>
            </a:schemeClr>
          </a:solidFill>
          <a:ln w="9525">
            <a:noFill/>
            <a:miter lim="800000"/>
            <a:headEnd/>
            <a:tailEnd/>
          </a:ln>
        </p:spPr>
        <p:txBody>
          <a:bodyPr wrap="none">
            <a:spAutoFit/>
          </a:bodyPr>
          <a:lstStyle/>
          <a:p>
            <a:r>
              <a:rPr lang="en-US" dirty="0" err="1"/>
              <a:t>n.o</a:t>
            </a:r>
            <a:r>
              <a:rPr lang="en-US" dirty="0"/>
              <a:t>. = normally open</a:t>
            </a:r>
          </a:p>
          <a:p>
            <a:r>
              <a:rPr lang="en-US" dirty="0" err="1"/>
              <a:t>n.c.</a:t>
            </a:r>
            <a:r>
              <a:rPr lang="en-US" dirty="0"/>
              <a:t> = normally closed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 descr="C:\Sandige\3\tiff\007.tif"/>
          <p:cNvPicPr>
            <a:picLocks noChangeAspect="1" noChangeArrowheads="1"/>
          </p:cNvPicPr>
          <p:nvPr/>
        </p:nvPicPr>
        <p:blipFill>
          <a:blip r:embed="rId2"/>
          <a:srcRect t="12946" r="59262" b="65677"/>
          <a:stretch>
            <a:fillRect/>
          </a:stretch>
        </p:blipFill>
        <p:spPr bwMode="auto">
          <a:xfrm>
            <a:off x="0" y="232900"/>
            <a:ext cx="5715000" cy="2165350"/>
          </a:xfrm>
          <a:prstGeom prst="rect">
            <a:avLst/>
          </a:prstGeom>
          <a:noFill/>
          <a:ln w="9525">
            <a:noFill/>
            <a:miter lim="800000"/>
            <a:headEnd/>
            <a:tailEnd/>
          </a:ln>
        </p:spPr>
      </p:pic>
      <p:pic>
        <p:nvPicPr>
          <p:cNvPr id="14340" name="Picture 3" descr="C:\Sandige\3\tiff\007.tif"/>
          <p:cNvPicPr>
            <a:picLocks noChangeAspect="1" noChangeArrowheads="1"/>
          </p:cNvPicPr>
          <p:nvPr/>
        </p:nvPicPr>
        <p:blipFill>
          <a:blip r:embed="rId2"/>
          <a:srcRect l="59262" b="51425"/>
          <a:stretch>
            <a:fillRect/>
          </a:stretch>
        </p:blipFill>
        <p:spPr bwMode="auto">
          <a:xfrm>
            <a:off x="3429508" y="1963738"/>
            <a:ext cx="5683250" cy="4894262"/>
          </a:xfrm>
          <a:prstGeom prst="rect">
            <a:avLst/>
          </a:prstGeom>
          <a:noFill/>
          <a:ln w="9525">
            <a:noFill/>
            <a:miter lim="800000"/>
            <a:headEnd/>
            <a:tailEnd/>
          </a:ln>
        </p:spPr>
      </p:pic>
      <p:sp>
        <p:nvSpPr>
          <p:cNvPr id="5" name="Slide Number Placeholder 4"/>
          <p:cNvSpPr>
            <a:spLocks noGrp="1"/>
          </p:cNvSpPr>
          <p:nvPr>
            <p:ph type="sldNum" sz="quarter" idx="12"/>
          </p:nvPr>
        </p:nvSpPr>
        <p:spPr>
          <a:xfrm>
            <a:off x="7207758" y="6477000"/>
            <a:ext cx="1905000" cy="457200"/>
          </a:xfrm>
        </p:spPr>
        <p:txBody>
          <a:bodyPr/>
          <a:lstStyle/>
          <a:p>
            <a:pPr>
              <a:defRPr/>
            </a:pPr>
            <a:fld id="{DA026E9B-F6B5-44A0-A3D2-5C9FD3A54CFE}" type="slidenum">
              <a:rPr lang="en-US" smtClean="0"/>
              <a:pPr>
                <a:defRPr/>
              </a:pPr>
              <a:t>14</a:t>
            </a:fld>
            <a:endParaRPr lang="en-US"/>
          </a:p>
        </p:txBody>
      </p:sp>
      <p:sp>
        <p:nvSpPr>
          <p:cNvPr id="6" name="TextBox 5"/>
          <p:cNvSpPr txBox="1"/>
          <p:nvPr/>
        </p:nvSpPr>
        <p:spPr>
          <a:xfrm>
            <a:off x="19812" y="-38370"/>
            <a:ext cx="9111996" cy="523220"/>
          </a:xfrm>
          <a:prstGeom prst="rect">
            <a:avLst/>
          </a:prstGeom>
          <a:solidFill>
            <a:srgbClr val="FFFF00"/>
          </a:solidFill>
        </p:spPr>
        <p:txBody>
          <a:bodyPr wrap="square" rtlCol="0">
            <a:spAutoFit/>
          </a:bodyPr>
          <a:lstStyle/>
          <a:p>
            <a:pPr algn="ctr"/>
            <a:r>
              <a:rPr lang="en-US" sz="2800" b="1" dirty="0" smtClean="0">
                <a:solidFill>
                  <a:srgbClr val="FF0000"/>
                </a:solidFill>
                <a:effectLst>
                  <a:outerShdw blurRad="38100" dist="38100" dir="2700000" algn="tl">
                    <a:srgbClr val="000000">
                      <a:alpha val="43137"/>
                    </a:srgbClr>
                  </a:outerShdw>
                </a:effectLst>
              </a:rPr>
              <a:t>XOR gate using Pass Logic and using Regenerative Logic</a:t>
            </a:r>
            <a:endParaRPr lang="en-US" sz="2800" b="1" dirty="0">
              <a:solidFill>
                <a:srgbClr val="FF0000"/>
              </a:solidFill>
              <a:effectLst>
                <a:outerShdw blurRad="38100" dist="38100" dir="2700000" algn="tl">
                  <a:srgbClr val="000000">
                    <a:alpha val="43137"/>
                  </a:srgbClr>
                </a:outerShdw>
              </a:effectLst>
            </a:endParaRPr>
          </a:p>
        </p:txBody>
      </p:sp>
      <p:sp>
        <p:nvSpPr>
          <p:cNvPr id="7" name="Text Box 16"/>
          <p:cNvSpPr txBox="1">
            <a:spLocks noChangeArrowheads="1"/>
          </p:cNvSpPr>
          <p:nvPr/>
        </p:nvSpPr>
        <p:spPr bwMode="auto">
          <a:xfrm>
            <a:off x="364046" y="2782476"/>
            <a:ext cx="2900362" cy="822325"/>
          </a:xfrm>
          <a:prstGeom prst="rect">
            <a:avLst/>
          </a:prstGeom>
          <a:solidFill>
            <a:schemeClr val="accent1">
              <a:lumMod val="20000"/>
              <a:lumOff val="80000"/>
            </a:schemeClr>
          </a:solidFill>
          <a:ln w="9525">
            <a:noFill/>
            <a:miter lim="800000"/>
            <a:headEnd/>
            <a:tailEnd/>
          </a:ln>
        </p:spPr>
        <p:txBody>
          <a:bodyPr wrap="none">
            <a:spAutoFit/>
          </a:bodyPr>
          <a:lstStyle/>
          <a:p>
            <a:r>
              <a:rPr lang="en-US" dirty="0" err="1"/>
              <a:t>n.o</a:t>
            </a:r>
            <a:r>
              <a:rPr lang="en-US" dirty="0"/>
              <a:t>. = normally open</a:t>
            </a:r>
          </a:p>
          <a:p>
            <a:r>
              <a:rPr lang="en-US" dirty="0" err="1"/>
              <a:t>n.c.</a:t>
            </a:r>
            <a:r>
              <a:rPr lang="en-US" dirty="0"/>
              <a:t> = normally closed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2" descr="C:\Sandige\3\tiff\007.tif"/>
          <p:cNvPicPr>
            <a:picLocks noChangeAspect="1" noChangeArrowheads="1"/>
          </p:cNvPicPr>
          <p:nvPr/>
        </p:nvPicPr>
        <p:blipFill>
          <a:blip r:embed="rId2"/>
          <a:srcRect t="52731" r="59863" b="27316"/>
          <a:stretch>
            <a:fillRect/>
          </a:stretch>
        </p:blipFill>
        <p:spPr bwMode="auto">
          <a:xfrm>
            <a:off x="57912" y="1143000"/>
            <a:ext cx="5638800" cy="2024063"/>
          </a:xfrm>
          <a:prstGeom prst="rect">
            <a:avLst/>
          </a:prstGeom>
          <a:noFill/>
          <a:ln w="9525">
            <a:noFill/>
            <a:miter lim="800000"/>
            <a:headEnd/>
            <a:tailEnd/>
          </a:ln>
        </p:spPr>
      </p:pic>
      <p:pic>
        <p:nvPicPr>
          <p:cNvPr id="15364" name="Picture 3" descr="C:\Sandige\3\tiff\007.tif"/>
          <p:cNvPicPr>
            <a:picLocks noChangeAspect="1" noChangeArrowheads="1"/>
          </p:cNvPicPr>
          <p:nvPr/>
        </p:nvPicPr>
        <p:blipFill>
          <a:blip r:embed="rId2"/>
          <a:srcRect l="58234" t="48575" b="9903"/>
          <a:stretch>
            <a:fillRect/>
          </a:stretch>
        </p:blipFill>
        <p:spPr bwMode="auto">
          <a:xfrm>
            <a:off x="3352800" y="2737036"/>
            <a:ext cx="5740908" cy="4120963"/>
          </a:xfrm>
          <a:prstGeom prst="rect">
            <a:avLst/>
          </a:prstGeom>
          <a:noFill/>
          <a:ln w="9525">
            <a:noFill/>
            <a:miter lim="800000"/>
            <a:headEnd/>
            <a:tailEnd/>
          </a:ln>
        </p:spPr>
      </p:pic>
      <p:sp>
        <p:nvSpPr>
          <p:cNvPr id="5" name="Slide Number Placeholder 4"/>
          <p:cNvSpPr>
            <a:spLocks noGrp="1"/>
          </p:cNvSpPr>
          <p:nvPr>
            <p:ph type="sldNum" sz="quarter" idx="12"/>
          </p:nvPr>
        </p:nvSpPr>
        <p:spPr>
          <a:xfrm>
            <a:off x="7188708" y="6400800"/>
            <a:ext cx="1905000" cy="457200"/>
          </a:xfrm>
        </p:spPr>
        <p:txBody>
          <a:bodyPr/>
          <a:lstStyle/>
          <a:p>
            <a:pPr>
              <a:defRPr/>
            </a:pPr>
            <a:fld id="{DA026E9B-F6B5-44A0-A3D2-5C9FD3A54CFE}" type="slidenum">
              <a:rPr lang="en-US" smtClean="0"/>
              <a:pPr>
                <a:defRPr/>
              </a:pPr>
              <a:t>15</a:t>
            </a:fld>
            <a:endParaRPr lang="en-US" dirty="0"/>
          </a:p>
        </p:txBody>
      </p:sp>
      <p:sp>
        <p:nvSpPr>
          <p:cNvPr id="6" name="TextBox 5"/>
          <p:cNvSpPr txBox="1"/>
          <p:nvPr/>
        </p:nvSpPr>
        <p:spPr>
          <a:xfrm>
            <a:off x="19812" y="-38370"/>
            <a:ext cx="9111996" cy="954107"/>
          </a:xfrm>
          <a:prstGeom prst="rect">
            <a:avLst/>
          </a:prstGeom>
          <a:solidFill>
            <a:srgbClr val="FFFF00"/>
          </a:solidFill>
        </p:spPr>
        <p:txBody>
          <a:bodyPr wrap="square" rtlCol="0">
            <a:spAutoFit/>
          </a:bodyPr>
          <a:lstStyle/>
          <a:p>
            <a:pPr algn="ctr"/>
            <a:r>
              <a:rPr lang="en-US" sz="2800" b="1" dirty="0" smtClean="0">
                <a:solidFill>
                  <a:srgbClr val="FF0000"/>
                </a:solidFill>
                <a:effectLst>
                  <a:outerShdw blurRad="38100" dist="38100" dir="2700000" algn="tl">
                    <a:srgbClr val="000000">
                      <a:alpha val="43137"/>
                    </a:srgbClr>
                  </a:outerShdw>
                </a:effectLst>
              </a:rPr>
              <a:t>XNOR gate using Pass Logic and using Regenerative Logic</a:t>
            </a:r>
            <a:endParaRPr lang="en-US" sz="2800" b="1" dirty="0">
              <a:solidFill>
                <a:srgbClr val="FF0000"/>
              </a:solidFill>
              <a:effectLst>
                <a:outerShdw blurRad="38100" dist="38100" dir="2700000" algn="tl">
                  <a:srgbClr val="000000">
                    <a:alpha val="43137"/>
                  </a:srgbClr>
                </a:outerShdw>
              </a:effectLst>
            </a:endParaRPr>
          </a:p>
        </p:txBody>
      </p:sp>
      <p:sp>
        <p:nvSpPr>
          <p:cNvPr id="7" name="Text Box 16"/>
          <p:cNvSpPr txBox="1">
            <a:spLocks noChangeArrowheads="1"/>
          </p:cNvSpPr>
          <p:nvPr/>
        </p:nvSpPr>
        <p:spPr bwMode="auto">
          <a:xfrm>
            <a:off x="452438" y="5544316"/>
            <a:ext cx="2900362" cy="822325"/>
          </a:xfrm>
          <a:prstGeom prst="rect">
            <a:avLst/>
          </a:prstGeom>
          <a:solidFill>
            <a:schemeClr val="accent1">
              <a:lumMod val="20000"/>
              <a:lumOff val="80000"/>
            </a:schemeClr>
          </a:solidFill>
          <a:ln w="9525">
            <a:noFill/>
            <a:miter lim="800000"/>
            <a:headEnd/>
            <a:tailEnd/>
          </a:ln>
        </p:spPr>
        <p:txBody>
          <a:bodyPr wrap="none">
            <a:spAutoFit/>
          </a:bodyPr>
          <a:lstStyle/>
          <a:p>
            <a:r>
              <a:rPr lang="en-US" dirty="0" err="1"/>
              <a:t>n.o</a:t>
            </a:r>
            <a:r>
              <a:rPr lang="en-US" dirty="0"/>
              <a:t>. = normally open</a:t>
            </a:r>
          </a:p>
          <a:p>
            <a:r>
              <a:rPr lang="en-US" dirty="0" err="1"/>
              <a:t>n.c.</a:t>
            </a:r>
            <a:r>
              <a:rPr lang="en-US" dirty="0"/>
              <a:t> = normally closed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8153400" cy="5257800"/>
          </a:xfrm>
          <a:solidFill>
            <a:srgbClr val="FFFF00"/>
          </a:solidFill>
        </p:spPr>
        <p:txBody>
          <a:bodyPr/>
          <a:lstStyle/>
          <a:p>
            <a:r>
              <a:rPr lang="en-US" sz="8800" b="1" dirty="0" smtClean="0">
                <a:solidFill>
                  <a:srgbClr val="FF0000"/>
                </a:solidFill>
                <a:effectLst>
                  <a:outerShdw blurRad="38100" dist="38100" dir="2700000" algn="tl">
                    <a:srgbClr val="000000">
                      <a:alpha val="43137"/>
                    </a:srgbClr>
                  </a:outerShdw>
                </a:effectLst>
              </a:rPr>
              <a:t>All Possible </a:t>
            </a:r>
            <a:br>
              <a:rPr lang="en-US" sz="8800" b="1" dirty="0" smtClean="0">
                <a:solidFill>
                  <a:srgbClr val="FF0000"/>
                </a:solidFill>
                <a:effectLst>
                  <a:outerShdw blurRad="38100" dist="38100" dir="2700000" algn="tl">
                    <a:srgbClr val="000000">
                      <a:alpha val="43137"/>
                    </a:srgbClr>
                  </a:outerShdw>
                </a:effectLst>
              </a:rPr>
            </a:br>
            <a:r>
              <a:rPr lang="en-US" sz="8800" b="1" dirty="0" smtClean="0">
                <a:solidFill>
                  <a:srgbClr val="FF0000"/>
                </a:solidFill>
                <a:effectLst>
                  <a:outerShdw blurRad="38100" dist="38100" dir="2700000" algn="tl">
                    <a:srgbClr val="000000">
                      <a:alpha val="43137"/>
                    </a:srgbClr>
                  </a:outerShdw>
                </a:effectLst>
              </a:rPr>
              <a:t>Two-Variable Functions</a:t>
            </a:r>
            <a:endParaRPr lang="en-US" sz="8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61878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0"/>
            <a:ext cx="8534400" cy="1143000"/>
          </a:xfrm>
        </p:spPr>
        <p:txBody>
          <a:bodyPr/>
          <a:lstStyle/>
          <a:p>
            <a:pPr eaLnBrk="1" hangingPunct="1"/>
            <a:r>
              <a:rPr lang="en-US" smtClean="0"/>
              <a:t>All Possible Two Variable Functions</a:t>
            </a:r>
          </a:p>
        </p:txBody>
      </p:sp>
      <p:sp>
        <p:nvSpPr>
          <p:cNvPr id="301065" name="Text Box 9"/>
          <p:cNvSpPr txBox="1">
            <a:spLocks noChangeArrowheads="1"/>
          </p:cNvSpPr>
          <p:nvPr/>
        </p:nvSpPr>
        <p:spPr bwMode="auto">
          <a:xfrm>
            <a:off x="180975" y="1143000"/>
            <a:ext cx="7737475" cy="1066800"/>
          </a:xfrm>
          <a:prstGeom prst="rect">
            <a:avLst/>
          </a:prstGeom>
          <a:noFill/>
          <a:ln w="9525">
            <a:noFill/>
            <a:miter lim="800000"/>
            <a:headEnd/>
            <a:tailEnd/>
          </a:ln>
        </p:spPr>
        <p:txBody>
          <a:bodyPr wrap="none">
            <a:spAutoFit/>
          </a:bodyPr>
          <a:lstStyle/>
          <a:p>
            <a:r>
              <a:rPr lang="en-US" sz="3200"/>
              <a:t>Question:  How many unique functions of two</a:t>
            </a:r>
          </a:p>
          <a:p>
            <a:r>
              <a:rPr lang="en-US" sz="3200"/>
              <a:t>variables are there?</a:t>
            </a:r>
            <a:endParaRPr lang="en-US" sz="3200" baseline="30000">
              <a:solidFill>
                <a:srgbClr val="FF0000"/>
              </a:solidFill>
            </a:endParaRPr>
          </a:p>
        </p:txBody>
      </p:sp>
      <p:sp>
        <p:nvSpPr>
          <p:cNvPr id="16388" name="Text Box 12"/>
          <p:cNvSpPr txBox="1">
            <a:spLocks noChangeArrowheads="1"/>
          </p:cNvSpPr>
          <p:nvPr/>
        </p:nvSpPr>
        <p:spPr bwMode="auto">
          <a:xfrm>
            <a:off x="517525" y="3114675"/>
            <a:ext cx="3732213" cy="519113"/>
          </a:xfrm>
          <a:prstGeom prst="rect">
            <a:avLst/>
          </a:prstGeom>
          <a:noFill/>
          <a:ln w="9525">
            <a:noFill/>
            <a:miter lim="800000"/>
            <a:headEnd/>
            <a:tailEnd/>
          </a:ln>
        </p:spPr>
        <p:txBody>
          <a:bodyPr wrap="none">
            <a:spAutoFit/>
          </a:bodyPr>
          <a:lstStyle/>
          <a:p>
            <a:r>
              <a:rPr lang="en-US" sz="2800">
                <a:solidFill>
                  <a:srgbClr val="FF0000"/>
                </a:solidFill>
              </a:rPr>
              <a:t>Recall earlier question…</a:t>
            </a:r>
          </a:p>
        </p:txBody>
      </p:sp>
      <p:sp>
        <p:nvSpPr>
          <p:cNvPr id="5" name="Slide Number Placeholder 4"/>
          <p:cNvSpPr>
            <a:spLocks noGrp="1"/>
          </p:cNvSpPr>
          <p:nvPr>
            <p:ph type="sldNum" sz="quarter" idx="12"/>
          </p:nvPr>
        </p:nvSpPr>
        <p:spPr/>
        <p:txBody>
          <a:bodyPr/>
          <a:lstStyle/>
          <a:p>
            <a:pPr>
              <a:defRPr/>
            </a:pPr>
            <a:fld id="{F94DC74B-B701-4DF0-8BC9-5796C4E08456}" type="slidenum">
              <a:rPr lang="en-US" smtClean="0"/>
              <a:pPr>
                <a:defRPr/>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10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6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0"/>
            <a:ext cx="7772400" cy="1143000"/>
          </a:xfrm>
        </p:spPr>
        <p:txBody>
          <a:bodyPr/>
          <a:lstStyle/>
          <a:p>
            <a:pPr eaLnBrk="1" hangingPunct="1"/>
            <a:r>
              <a:rPr lang="en-US" smtClean="0"/>
              <a:t>Truth Tables</a:t>
            </a:r>
          </a:p>
        </p:txBody>
      </p:sp>
      <p:grpSp>
        <p:nvGrpSpPr>
          <p:cNvPr id="17411" name="Group 15"/>
          <p:cNvGrpSpPr>
            <a:grpSpLocks/>
          </p:cNvGrpSpPr>
          <p:nvPr/>
        </p:nvGrpSpPr>
        <p:grpSpPr bwMode="auto">
          <a:xfrm>
            <a:off x="5257800" y="1828800"/>
            <a:ext cx="3581400" cy="4876801"/>
            <a:chOff x="3312" y="1152"/>
            <a:chExt cx="2256" cy="3072"/>
          </a:xfrm>
        </p:grpSpPr>
        <p:sp>
          <p:nvSpPr>
            <p:cNvPr id="17420" name="Text Box 3"/>
            <p:cNvSpPr txBox="1">
              <a:spLocks noChangeArrowheads="1"/>
            </p:cNvSpPr>
            <p:nvPr/>
          </p:nvSpPr>
          <p:spPr bwMode="auto">
            <a:xfrm>
              <a:off x="3552" y="1152"/>
              <a:ext cx="2016" cy="2869"/>
            </a:xfrm>
            <a:prstGeom prst="rect">
              <a:avLst/>
            </a:prstGeom>
            <a:noFill/>
            <a:ln w="9525">
              <a:noFill/>
              <a:miter lim="800000"/>
              <a:headEnd/>
              <a:tailEnd/>
            </a:ln>
          </p:spPr>
          <p:txBody>
            <a:bodyPr>
              <a:spAutoFit/>
            </a:bodyPr>
            <a:lstStyle/>
            <a:p>
              <a:pPr>
                <a:spcBef>
                  <a:spcPct val="50000"/>
                </a:spcBef>
              </a:pPr>
              <a:r>
                <a:rPr lang="en-US" sz="2000" dirty="0">
                  <a:latin typeface="+mj-lt"/>
                </a:rPr>
                <a:t>B</a:t>
              </a:r>
              <a:r>
                <a:rPr lang="en-US" sz="2000" baseline="-25000" dirty="0">
                  <a:latin typeface="+mj-lt"/>
                </a:rPr>
                <a:t>5</a:t>
              </a:r>
              <a:r>
                <a:rPr lang="en-US" sz="2000" dirty="0">
                  <a:latin typeface="+mj-lt"/>
                </a:rPr>
                <a:t> B</a:t>
              </a:r>
              <a:r>
                <a:rPr lang="en-US" sz="2000" baseline="-25000" dirty="0">
                  <a:latin typeface="+mj-lt"/>
                </a:rPr>
                <a:t>4</a:t>
              </a:r>
              <a:r>
                <a:rPr lang="en-US" sz="2000" dirty="0">
                  <a:latin typeface="+mj-lt"/>
                </a:rPr>
                <a:t> B</a:t>
              </a:r>
              <a:r>
                <a:rPr lang="en-US" sz="2000" baseline="-25000" dirty="0">
                  <a:latin typeface="+mj-lt"/>
                </a:rPr>
                <a:t>3</a:t>
              </a:r>
              <a:r>
                <a:rPr lang="en-US" sz="2000" dirty="0">
                  <a:latin typeface="+mj-lt"/>
                </a:rPr>
                <a:t> B</a:t>
              </a:r>
              <a:r>
                <a:rPr lang="en-US" sz="2000" baseline="-25000" dirty="0">
                  <a:latin typeface="+mj-lt"/>
                </a:rPr>
                <a:t>2</a:t>
              </a:r>
              <a:r>
                <a:rPr lang="en-US" sz="2000" dirty="0">
                  <a:latin typeface="+mj-lt"/>
                </a:rPr>
                <a:t> B</a:t>
              </a:r>
              <a:r>
                <a:rPr lang="en-US" sz="2000" baseline="-25000" dirty="0">
                  <a:latin typeface="+mj-lt"/>
                </a:rPr>
                <a:t>1</a:t>
              </a:r>
              <a:r>
                <a:rPr lang="en-US" sz="2000" dirty="0">
                  <a:latin typeface="+mj-lt"/>
                </a:rPr>
                <a:t> B</a:t>
              </a:r>
              <a:r>
                <a:rPr lang="en-US" sz="2000" baseline="-25000" dirty="0">
                  <a:latin typeface="+mj-lt"/>
                </a:rPr>
                <a:t>0</a:t>
              </a:r>
              <a:r>
                <a:rPr lang="en-US" sz="2000" dirty="0">
                  <a:latin typeface="+mj-lt"/>
                </a:rPr>
                <a:t>      </a:t>
              </a:r>
              <a:r>
                <a:rPr lang="en-US" sz="2000" dirty="0" smtClean="0">
                  <a:latin typeface="+mj-lt"/>
                </a:rPr>
                <a:t>  F</a:t>
              </a:r>
              <a:endParaRPr lang="en-US" sz="2000" dirty="0">
                <a:latin typeface="+mj-lt"/>
              </a:endParaRPr>
            </a:p>
            <a:p>
              <a:pPr>
                <a:spcBef>
                  <a:spcPct val="50000"/>
                </a:spcBef>
              </a:pPr>
              <a:r>
                <a:rPr lang="en-US" sz="2000" dirty="0">
                  <a:latin typeface="+mj-lt"/>
                </a:rPr>
                <a:t>  0   0   0   0   0   0      0 </a:t>
              </a:r>
            </a:p>
            <a:p>
              <a:pPr>
                <a:spcBef>
                  <a:spcPct val="50000"/>
                </a:spcBef>
              </a:pPr>
              <a:r>
                <a:rPr lang="en-US" sz="2000" dirty="0">
                  <a:latin typeface="+mj-lt"/>
                </a:rPr>
                <a:t>  0   0   0   0   0   1      1 </a:t>
              </a:r>
            </a:p>
            <a:p>
              <a:pPr>
                <a:spcBef>
                  <a:spcPct val="50000"/>
                </a:spcBef>
              </a:pPr>
              <a:r>
                <a:rPr lang="en-US" sz="2000" dirty="0">
                  <a:latin typeface="+mj-lt"/>
                </a:rPr>
                <a:t>  0   0   0   0   1   0      1 </a:t>
              </a:r>
            </a:p>
            <a:p>
              <a:pPr>
                <a:spcBef>
                  <a:spcPct val="50000"/>
                </a:spcBef>
              </a:pPr>
              <a:r>
                <a:rPr lang="en-US" sz="2000" dirty="0">
                  <a:latin typeface="+mj-lt"/>
                </a:rPr>
                <a:t>  0   0   0   0   1   1      0</a:t>
              </a:r>
            </a:p>
            <a:p>
              <a:pPr>
                <a:spcBef>
                  <a:spcPct val="50000"/>
                </a:spcBef>
              </a:pPr>
              <a:r>
                <a:rPr lang="en-US" sz="2000" dirty="0">
                  <a:latin typeface="+mj-lt"/>
                </a:rPr>
                <a:t>                     .</a:t>
              </a:r>
            </a:p>
            <a:p>
              <a:pPr>
                <a:spcBef>
                  <a:spcPct val="50000"/>
                </a:spcBef>
              </a:pPr>
              <a:r>
                <a:rPr lang="en-US" sz="2000" dirty="0">
                  <a:latin typeface="+mj-lt"/>
                </a:rPr>
                <a:t>                     .</a:t>
              </a:r>
            </a:p>
            <a:p>
              <a:pPr>
                <a:spcBef>
                  <a:spcPct val="50000"/>
                </a:spcBef>
              </a:pPr>
              <a:r>
                <a:rPr lang="en-US" sz="2000" dirty="0">
                  <a:latin typeface="+mj-lt"/>
                </a:rPr>
                <a:t>                     .</a:t>
              </a:r>
            </a:p>
            <a:p>
              <a:pPr>
                <a:spcBef>
                  <a:spcPct val="50000"/>
                </a:spcBef>
              </a:pPr>
              <a:r>
                <a:rPr lang="en-US" sz="2000" dirty="0">
                  <a:latin typeface="+mj-lt"/>
                </a:rPr>
                <a:t>   1   1   1   1   1   1     1</a:t>
              </a:r>
            </a:p>
            <a:p>
              <a:pPr>
                <a:spcBef>
                  <a:spcPct val="50000"/>
                </a:spcBef>
              </a:pPr>
              <a:endParaRPr lang="en-US" sz="2000" dirty="0">
                <a:latin typeface="+mj-lt"/>
              </a:endParaRPr>
            </a:p>
          </p:txBody>
        </p:sp>
        <p:sp>
          <p:nvSpPr>
            <p:cNvPr id="17421" name="Line 4"/>
            <p:cNvSpPr>
              <a:spLocks noChangeShapeType="1"/>
            </p:cNvSpPr>
            <p:nvPr/>
          </p:nvSpPr>
          <p:spPr bwMode="auto">
            <a:xfrm>
              <a:off x="3312" y="1440"/>
              <a:ext cx="1968" cy="0"/>
            </a:xfrm>
            <a:prstGeom prst="line">
              <a:avLst/>
            </a:prstGeom>
            <a:noFill/>
            <a:ln w="9525">
              <a:solidFill>
                <a:schemeClr val="tx1"/>
              </a:solidFill>
              <a:round/>
              <a:headEnd/>
              <a:tailEnd/>
            </a:ln>
          </p:spPr>
          <p:txBody>
            <a:bodyPr/>
            <a:lstStyle/>
            <a:p>
              <a:endParaRPr lang="en-US"/>
            </a:p>
          </p:txBody>
        </p:sp>
        <p:sp>
          <p:nvSpPr>
            <p:cNvPr id="17422" name="Line 5"/>
            <p:cNvSpPr>
              <a:spLocks noChangeShapeType="1"/>
            </p:cNvSpPr>
            <p:nvPr/>
          </p:nvSpPr>
          <p:spPr bwMode="auto">
            <a:xfrm>
              <a:off x="4752" y="1248"/>
              <a:ext cx="0" cy="2976"/>
            </a:xfrm>
            <a:prstGeom prst="line">
              <a:avLst/>
            </a:prstGeom>
            <a:noFill/>
            <a:ln w="9525">
              <a:solidFill>
                <a:schemeClr val="tx1"/>
              </a:solidFill>
              <a:round/>
              <a:headEnd/>
              <a:tailEnd/>
            </a:ln>
          </p:spPr>
          <p:txBody>
            <a:bodyPr/>
            <a:lstStyle/>
            <a:p>
              <a:endParaRPr lang="en-US"/>
            </a:p>
          </p:txBody>
        </p:sp>
      </p:grpSp>
      <p:grpSp>
        <p:nvGrpSpPr>
          <p:cNvPr id="3" name="Group 14"/>
          <p:cNvGrpSpPr>
            <a:grpSpLocks/>
          </p:cNvGrpSpPr>
          <p:nvPr/>
        </p:nvGrpSpPr>
        <p:grpSpPr bwMode="auto">
          <a:xfrm>
            <a:off x="3886200" y="1828800"/>
            <a:ext cx="1752600" cy="4114800"/>
            <a:chOff x="2448" y="1152"/>
            <a:chExt cx="1104" cy="2592"/>
          </a:xfrm>
        </p:grpSpPr>
        <p:sp>
          <p:nvSpPr>
            <p:cNvPr id="17417" name="AutoShape 7"/>
            <p:cNvSpPr>
              <a:spLocks/>
            </p:cNvSpPr>
            <p:nvPr/>
          </p:nvSpPr>
          <p:spPr bwMode="auto">
            <a:xfrm>
              <a:off x="3168" y="1488"/>
              <a:ext cx="240" cy="2256"/>
            </a:xfrm>
            <a:prstGeom prst="leftBrace">
              <a:avLst>
                <a:gd name="adj1" fmla="val 90000"/>
                <a:gd name="adj2" fmla="val 50000"/>
              </a:avLst>
            </a:prstGeom>
            <a:noFill/>
            <a:ln w="9525">
              <a:solidFill>
                <a:schemeClr val="tx1"/>
              </a:solidFill>
              <a:round/>
              <a:headEnd/>
              <a:tailEnd/>
            </a:ln>
          </p:spPr>
          <p:txBody>
            <a:bodyPr wrap="none" anchor="ctr"/>
            <a:lstStyle/>
            <a:p>
              <a:endParaRPr lang="en-US"/>
            </a:p>
          </p:txBody>
        </p:sp>
        <p:sp>
          <p:nvSpPr>
            <p:cNvPr id="17418" name="Text Box 6"/>
            <p:cNvSpPr txBox="1">
              <a:spLocks noChangeArrowheads="1"/>
            </p:cNvSpPr>
            <p:nvPr/>
          </p:nvSpPr>
          <p:spPr bwMode="auto">
            <a:xfrm>
              <a:off x="3168" y="1152"/>
              <a:ext cx="384" cy="2579"/>
            </a:xfrm>
            <a:prstGeom prst="rect">
              <a:avLst/>
            </a:prstGeom>
            <a:noFill/>
            <a:ln w="9525">
              <a:noFill/>
              <a:miter lim="800000"/>
              <a:headEnd/>
              <a:tailEnd/>
            </a:ln>
          </p:spPr>
          <p:txBody>
            <a:bodyPr wrap="square">
              <a:spAutoFit/>
            </a:bodyPr>
            <a:lstStyle/>
            <a:p>
              <a:pPr algn="r">
                <a:spcBef>
                  <a:spcPct val="50000"/>
                </a:spcBef>
              </a:pPr>
              <a:endParaRPr lang="en-US" sz="2000" dirty="0">
                <a:latin typeface="+mj-lt"/>
              </a:endParaRPr>
            </a:p>
            <a:p>
              <a:pPr algn="r">
                <a:spcBef>
                  <a:spcPct val="50000"/>
                </a:spcBef>
              </a:pPr>
              <a:r>
                <a:rPr lang="en-US" sz="2000" dirty="0">
                  <a:solidFill>
                    <a:srgbClr val="FF0000"/>
                  </a:solidFill>
                  <a:latin typeface="+mj-lt"/>
                </a:rPr>
                <a:t>0 </a:t>
              </a:r>
            </a:p>
            <a:p>
              <a:pPr algn="r">
                <a:spcBef>
                  <a:spcPct val="50000"/>
                </a:spcBef>
              </a:pPr>
              <a:r>
                <a:rPr lang="en-US" sz="2000" dirty="0">
                  <a:solidFill>
                    <a:srgbClr val="FF0000"/>
                  </a:solidFill>
                  <a:latin typeface="+mj-lt"/>
                </a:rPr>
                <a:t>1 </a:t>
              </a:r>
            </a:p>
            <a:p>
              <a:pPr algn="r">
                <a:spcBef>
                  <a:spcPct val="50000"/>
                </a:spcBef>
              </a:pPr>
              <a:r>
                <a:rPr lang="en-US" sz="2000" dirty="0">
                  <a:solidFill>
                    <a:srgbClr val="FF0000"/>
                  </a:solidFill>
                  <a:latin typeface="+mj-lt"/>
                </a:rPr>
                <a:t>2 </a:t>
              </a:r>
            </a:p>
            <a:p>
              <a:pPr algn="r">
                <a:spcBef>
                  <a:spcPct val="50000"/>
                </a:spcBef>
              </a:pPr>
              <a:r>
                <a:rPr lang="en-US" sz="2000" dirty="0">
                  <a:solidFill>
                    <a:srgbClr val="FF0000"/>
                  </a:solidFill>
                  <a:latin typeface="+mj-lt"/>
                </a:rPr>
                <a:t>3</a:t>
              </a:r>
            </a:p>
            <a:p>
              <a:pPr algn="r">
                <a:spcBef>
                  <a:spcPct val="50000"/>
                </a:spcBef>
              </a:pPr>
              <a:r>
                <a:rPr lang="en-US" sz="2000" dirty="0">
                  <a:solidFill>
                    <a:srgbClr val="FF0000"/>
                  </a:solidFill>
                  <a:latin typeface="+mj-lt"/>
                </a:rPr>
                <a:t>.</a:t>
              </a:r>
            </a:p>
            <a:p>
              <a:pPr algn="r">
                <a:spcBef>
                  <a:spcPct val="50000"/>
                </a:spcBef>
              </a:pPr>
              <a:r>
                <a:rPr lang="en-US" sz="2000" dirty="0">
                  <a:solidFill>
                    <a:srgbClr val="FF0000"/>
                  </a:solidFill>
                  <a:latin typeface="+mj-lt"/>
                </a:rPr>
                <a:t>.</a:t>
              </a:r>
            </a:p>
            <a:p>
              <a:pPr algn="r">
                <a:spcBef>
                  <a:spcPct val="50000"/>
                </a:spcBef>
              </a:pPr>
              <a:r>
                <a:rPr lang="en-US" sz="2000" dirty="0">
                  <a:solidFill>
                    <a:srgbClr val="FF0000"/>
                  </a:solidFill>
                  <a:latin typeface="+mj-lt"/>
                </a:rPr>
                <a:t>.</a:t>
              </a:r>
            </a:p>
            <a:p>
              <a:pPr algn="r">
                <a:spcBef>
                  <a:spcPct val="50000"/>
                </a:spcBef>
              </a:pPr>
              <a:r>
                <a:rPr lang="en-US" sz="2000" dirty="0" smtClean="0">
                  <a:solidFill>
                    <a:srgbClr val="FF0000"/>
                  </a:solidFill>
                  <a:latin typeface="+mj-lt"/>
                </a:rPr>
                <a:t>63</a:t>
              </a:r>
              <a:endParaRPr lang="en-US" sz="2000" dirty="0">
                <a:solidFill>
                  <a:srgbClr val="FF0000"/>
                </a:solidFill>
                <a:latin typeface="+mj-lt"/>
              </a:endParaRPr>
            </a:p>
          </p:txBody>
        </p:sp>
        <p:sp>
          <p:nvSpPr>
            <p:cNvPr id="17419" name="Text Box 8"/>
            <p:cNvSpPr txBox="1">
              <a:spLocks noChangeArrowheads="1"/>
            </p:cNvSpPr>
            <p:nvPr/>
          </p:nvSpPr>
          <p:spPr bwMode="auto">
            <a:xfrm>
              <a:off x="2448" y="2544"/>
              <a:ext cx="678" cy="291"/>
            </a:xfrm>
            <a:prstGeom prst="rect">
              <a:avLst/>
            </a:prstGeom>
            <a:noFill/>
            <a:ln w="9525">
              <a:noFill/>
              <a:miter lim="800000"/>
              <a:headEnd/>
              <a:tailEnd/>
            </a:ln>
          </p:spPr>
          <p:txBody>
            <a:bodyPr wrap="none">
              <a:spAutoFit/>
            </a:bodyPr>
            <a:lstStyle/>
            <a:p>
              <a:pPr algn="ctr"/>
              <a:r>
                <a:rPr lang="en-US" dirty="0">
                  <a:solidFill>
                    <a:srgbClr val="FF0000"/>
                  </a:solidFill>
                  <a:latin typeface="+mj-lt"/>
                </a:rPr>
                <a:t>2</a:t>
              </a:r>
              <a:r>
                <a:rPr lang="en-US" baseline="30000" dirty="0">
                  <a:solidFill>
                    <a:srgbClr val="FF0000"/>
                  </a:solidFill>
                  <a:latin typeface="+mj-lt"/>
                </a:rPr>
                <a:t>6</a:t>
              </a:r>
              <a:r>
                <a:rPr lang="en-US" dirty="0">
                  <a:solidFill>
                    <a:srgbClr val="FF0000"/>
                  </a:solidFill>
                  <a:latin typeface="+mj-lt"/>
                </a:rPr>
                <a:t> = 64</a:t>
              </a:r>
            </a:p>
          </p:txBody>
        </p:sp>
      </p:grpSp>
      <p:sp>
        <p:nvSpPr>
          <p:cNvPr id="302089" name="Text Box 9"/>
          <p:cNvSpPr txBox="1">
            <a:spLocks noChangeArrowheads="1"/>
          </p:cNvSpPr>
          <p:nvPr/>
        </p:nvSpPr>
        <p:spPr bwMode="auto">
          <a:xfrm>
            <a:off x="180975" y="1143000"/>
            <a:ext cx="8629650" cy="1066800"/>
          </a:xfrm>
          <a:prstGeom prst="rect">
            <a:avLst/>
          </a:prstGeom>
          <a:noFill/>
          <a:ln w="9525">
            <a:noFill/>
            <a:miter lim="800000"/>
            <a:headEnd/>
            <a:tailEnd/>
          </a:ln>
        </p:spPr>
        <p:txBody>
          <a:bodyPr wrap="none">
            <a:spAutoFit/>
          </a:bodyPr>
          <a:lstStyle/>
          <a:p>
            <a:r>
              <a:rPr lang="en-US" sz="3200" dirty="0"/>
              <a:t>Question:  How many rows are there in a truth table</a:t>
            </a:r>
          </a:p>
          <a:p>
            <a:r>
              <a:rPr lang="en-US" sz="3200" dirty="0"/>
              <a:t>for </a:t>
            </a:r>
            <a:r>
              <a:rPr lang="en-US" sz="3200" i="1" dirty="0"/>
              <a:t>n</a:t>
            </a:r>
            <a:r>
              <a:rPr lang="en-US" sz="3200" dirty="0"/>
              <a:t> variables?</a:t>
            </a:r>
            <a:endParaRPr lang="en-US" sz="3200" baseline="30000" dirty="0">
              <a:solidFill>
                <a:srgbClr val="FF0000"/>
              </a:solidFill>
            </a:endParaRPr>
          </a:p>
        </p:txBody>
      </p:sp>
      <p:sp>
        <p:nvSpPr>
          <p:cNvPr id="302090" name="Text Box 10"/>
          <p:cNvSpPr txBox="1">
            <a:spLocks noChangeArrowheads="1"/>
          </p:cNvSpPr>
          <p:nvPr/>
        </p:nvSpPr>
        <p:spPr bwMode="auto">
          <a:xfrm>
            <a:off x="304800" y="2362200"/>
            <a:ext cx="4897438" cy="1552575"/>
          </a:xfrm>
          <a:prstGeom prst="rect">
            <a:avLst/>
          </a:prstGeom>
          <a:noFill/>
          <a:ln w="9525">
            <a:noFill/>
            <a:miter lim="800000"/>
            <a:headEnd/>
            <a:tailEnd/>
          </a:ln>
        </p:spPr>
        <p:txBody>
          <a:bodyPr wrap="none">
            <a:spAutoFit/>
          </a:bodyPr>
          <a:lstStyle/>
          <a:p>
            <a:r>
              <a:rPr lang="en-US" dirty="0">
                <a:solidFill>
                  <a:srgbClr val="FF0000"/>
                </a:solidFill>
              </a:rPr>
              <a:t>As many rows as unique combinations</a:t>
            </a:r>
          </a:p>
          <a:p>
            <a:r>
              <a:rPr lang="en-US" dirty="0">
                <a:solidFill>
                  <a:srgbClr val="FF0000"/>
                </a:solidFill>
              </a:rPr>
              <a:t>of inputs</a:t>
            </a:r>
          </a:p>
          <a:p>
            <a:endParaRPr lang="en-US" dirty="0">
              <a:solidFill>
                <a:srgbClr val="FF0000"/>
              </a:solidFill>
            </a:endParaRPr>
          </a:p>
          <a:p>
            <a:r>
              <a:rPr lang="en-US" dirty="0">
                <a:solidFill>
                  <a:srgbClr val="FF0000"/>
                </a:solidFill>
              </a:rPr>
              <a:t>Enumerate by counting in binary</a:t>
            </a:r>
          </a:p>
        </p:txBody>
      </p:sp>
      <p:sp>
        <p:nvSpPr>
          <p:cNvPr id="302091" name="Text Box 11"/>
          <p:cNvSpPr txBox="1">
            <a:spLocks noChangeArrowheads="1"/>
          </p:cNvSpPr>
          <p:nvPr/>
        </p:nvSpPr>
        <p:spPr bwMode="auto">
          <a:xfrm>
            <a:off x="3200400" y="1676400"/>
            <a:ext cx="520700" cy="944563"/>
          </a:xfrm>
          <a:prstGeom prst="rect">
            <a:avLst/>
          </a:prstGeom>
          <a:noFill/>
          <a:ln w="9525">
            <a:noFill/>
            <a:miter lim="800000"/>
            <a:headEnd/>
            <a:tailEnd/>
          </a:ln>
        </p:spPr>
        <p:txBody>
          <a:bodyPr wrap="none">
            <a:spAutoFit/>
          </a:bodyPr>
          <a:lstStyle/>
          <a:p>
            <a:pPr algn="ctr"/>
            <a:r>
              <a:rPr lang="en-US" sz="3200">
                <a:solidFill>
                  <a:srgbClr val="FF0000"/>
                </a:solidFill>
              </a:rPr>
              <a:t>2</a:t>
            </a:r>
            <a:r>
              <a:rPr lang="en-US" sz="3200" baseline="30000">
                <a:solidFill>
                  <a:srgbClr val="FF0000"/>
                </a:solidFill>
              </a:rPr>
              <a:t>n</a:t>
            </a:r>
          </a:p>
          <a:p>
            <a:pPr algn="ctr"/>
            <a:endParaRPr lang="en-US"/>
          </a:p>
        </p:txBody>
      </p:sp>
      <p:sp>
        <p:nvSpPr>
          <p:cNvPr id="302092" name="Oval 12"/>
          <p:cNvSpPr>
            <a:spLocks noChangeArrowheads="1"/>
          </p:cNvSpPr>
          <p:nvPr/>
        </p:nvSpPr>
        <p:spPr bwMode="auto">
          <a:xfrm>
            <a:off x="7543800" y="1676400"/>
            <a:ext cx="609600" cy="5105400"/>
          </a:xfrm>
          <a:prstGeom prst="ellipse">
            <a:avLst/>
          </a:prstGeom>
          <a:noFill/>
          <a:ln w="38100">
            <a:solidFill>
              <a:srgbClr val="FF0000"/>
            </a:solidFill>
            <a:round/>
            <a:headEnd/>
            <a:tailEnd/>
          </a:ln>
        </p:spPr>
        <p:txBody>
          <a:bodyPr wrap="none" anchor="ctr"/>
          <a:lstStyle/>
          <a:p>
            <a:endParaRPr lang="en-US"/>
          </a:p>
        </p:txBody>
      </p:sp>
      <p:sp>
        <p:nvSpPr>
          <p:cNvPr id="15" name="Slide Number Placeholder 14"/>
          <p:cNvSpPr>
            <a:spLocks noGrp="1"/>
          </p:cNvSpPr>
          <p:nvPr>
            <p:ph type="sldNum" sz="quarter" idx="12"/>
          </p:nvPr>
        </p:nvSpPr>
        <p:spPr/>
        <p:txBody>
          <a:bodyPr/>
          <a:lstStyle/>
          <a:p>
            <a:pPr>
              <a:defRPr/>
            </a:pPr>
            <a:fld id="{F94DC74B-B701-4DF0-8BC9-5796C4E08456}" type="slidenum">
              <a:rPr lang="en-US" smtClean="0"/>
              <a:pPr>
                <a:defRPr/>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20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20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20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20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9" grpId="0" autoUpdateAnimBg="0"/>
      <p:bldP spid="302090" grpId="0" autoUpdateAnimBg="0"/>
      <p:bldP spid="302091" grpId="0" autoUpdateAnimBg="0"/>
      <p:bldP spid="30209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0"/>
            <a:ext cx="7772400" cy="1143000"/>
          </a:xfrm>
        </p:spPr>
        <p:txBody>
          <a:bodyPr/>
          <a:lstStyle/>
          <a:p>
            <a:pPr eaLnBrk="1" hangingPunct="1"/>
            <a:r>
              <a:rPr lang="en-US" smtClean="0"/>
              <a:t>Two Variable Functions</a:t>
            </a:r>
          </a:p>
        </p:txBody>
      </p:sp>
      <p:sp>
        <p:nvSpPr>
          <p:cNvPr id="305163" name="Text Box 11"/>
          <p:cNvSpPr txBox="1">
            <a:spLocks noChangeArrowheads="1"/>
          </p:cNvSpPr>
          <p:nvPr/>
        </p:nvSpPr>
        <p:spPr bwMode="auto">
          <a:xfrm>
            <a:off x="180975" y="1143000"/>
            <a:ext cx="9012238" cy="579438"/>
          </a:xfrm>
          <a:prstGeom prst="rect">
            <a:avLst/>
          </a:prstGeom>
          <a:noFill/>
          <a:ln w="9525">
            <a:noFill/>
            <a:miter lim="800000"/>
            <a:headEnd/>
            <a:tailEnd/>
          </a:ln>
        </p:spPr>
        <p:txBody>
          <a:bodyPr wrap="none">
            <a:spAutoFit/>
          </a:bodyPr>
          <a:lstStyle/>
          <a:p>
            <a:r>
              <a:rPr lang="en-US" sz="3200"/>
              <a:t>Question:  How many unique combinations of 2</a:t>
            </a:r>
            <a:r>
              <a:rPr lang="en-US" sz="3200" baseline="30000"/>
              <a:t>n</a:t>
            </a:r>
            <a:r>
              <a:rPr lang="en-US" sz="3200"/>
              <a:t> bits?</a:t>
            </a:r>
          </a:p>
        </p:txBody>
      </p:sp>
      <p:sp>
        <p:nvSpPr>
          <p:cNvPr id="305164" name="Text Box 12"/>
          <p:cNvSpPr txBox="1">
            <a:spLocks noChangeArrowheads="1"/>
          </p:cNvSpPr>
          <p:nvPr/>
        </p:nvSpPr>
        <p:spPr bwMode="auto">
          <a:xfrm>
            <a:off x="304800" y="3200400"/>
            <a:ext cx="4191000" cy="501650"/>
          </a:xfrm>
          <a:prstGeom prst="rect">
            <a:avLst/>
          </a:prstGeom>
          <a:noFill/>
          <a:ln w="9525">
            <a:noFill/>
            <a:miter lim="800000"/>
            <a:headEnd/>
            <a:tailEnd/>
          </a:ln>
        </p:spPr>
        <p:txBody>
          <a:bodyPr wrap="none" anchor="b"/>
          <a:lstStyle/>
          <a:p>
            <a:endParaRPr lang="en-US">
              <a:solidFill>
                <a:srgbClr val="FF0000"/>
              </a:solidFill>
            </a:endParaRPr>
          </a:p>
          <a:p>
            <a:endParaRPr lang="en-US">
              <a:solidFill>
                <a:srgbClr val="FF0000"/>
              </a:solidFill>
            </a:endParaRPr>
          </a:p>
          <a:p>
            <a:r>
              <a:rPr lang="en-US">
                <a:solidFill>
                  <a:srgbClr val="FF0000"/>
                </a:solidFill>
              </a:rPr>
              <a:t>Enumerate by counting in binary</a:t>
            </a:r>
          </a:p>
        </p:txBody>
      </p:sp>
      <p:grpSp>
        <p:nvGrpSpPr>
          <p:cNvPr id="4" name="Group 20"/>
          <p:cNvGrpSpPr>
            <a:grpSpLocks/>
          </p:cNvGrpSpPr>
          <p:nvPr/>
        </p:nvGrpSpPr>
        <p:grpSpPr bwMode="auto">
          <a:xfrm>
            <a:off x="3257550" y="1828800"/>
            <a:ext cx="685800" cy="1006475"/>
            <a:chOff x="2052" y="1152"/>
            <a:chExt cx="432" cy="634"/>
          </a:xfrm>
        </p:grpSpPr>
        <p:sp>
          <p:nvSpPr>
            <p:cNvPr id="18444" name="Text Box 13"/>
            <p:cNvSpPr txBox="1">
              <a:spLocks noChangeArrowheads="1"/>
            </p:cNvSpPr>
            <p:nvPr/>
          </p:nvSpPr>
          <p:spPr bwMode="auto">
            <a:xfrm>
              <a:off x="2052" y="1421"/>
              <a:ext cx="244" cy="365"/>
            </a:xfrm>
            <a:prstGeom prst="rect">
              <a:avLst/>
            </a:prstGeom>
            <a:noFill/>
            <a:ln w="9525">
              <a:noFill/>
              <a:miter lim="800000"/>
              <a:headEnd/>
              <a:tailEnd/>
            </a:ln>
          </p:spPr>
          <p:txBody>
            <a:bodyPr wrap="none">
              <a:spAutoFit/>
            </a:bodyPr>
            <a:lstStyle/>
            <a:p>
              <a:pPr algn="ctr"/>
              <a:r>
                <a:rPr lang="en-US" sz="3200">
                  <a:solidFill>
                    <a:srgbClr val="FF0000"/>
                  </a:solidFill>
                </a:rPr>
                <a:t>2</a:t>
              </a:r>
              <a:endParaRPr lang="en-US"/>
            </a:p>
          </p:txBody>
        </p:sp>
        <p:sp>
          <p:nvSpPr>
            <p:cNvPr id="18445" name="Rectangle 15"/>
            <p:cNvSpPr>
              <a:spLocks noChangeArrowheads="1"/>
            </p:cNvSpPr>
            <p:nvPr/>
          </p:nvSpPr>
          <p:spPr bwMode="auto">
            <a:xfrm>
              <a:off x="2160" y="1305"/>
              <a:ext cx="228" cy="327"/>
            </a:xfrm>
            <a:prstGeom prst="rect">
              <a:avLst/>
            </a:prstGeom>
            <a:noFill/>
            <a:ln w="9525">
              <a:noFill/>
              <a:miter lim="800000"/>
              <a:headEnd/>
              <a:tailEnd/>
            </a:ln>
          </p:spPr>
          <p:txBody>
            <a:bodyPr wrap="none">
              <a:spAutoFit/>
            </a:bodyPr>
            <a:lstStyle/>
            <a:p>
              <a:pPr algn="ctr"/>
              <a:r>
                <a:rPr lang="en-US" sz="2800">
                  <a:solidFill>
                    <a:srgbClr val="FF0000"/>
                  </a:solidFill>
                </a:rPr>
                <a:t>2</a:t>
              </a:r>
            </a:p>
          </p:txBody>
        </p:sp>
        <p:sp>
          <p:nvSpPr>
            <p:cNvPr id="18446" name="Rectangle 16"/>
            <p:cNvSpPr>
              <a:spLocks noChangeArrowheads="1"/>
            </p:cNvSpPr>
            <p:nvPr/>
          </p:nvSpPr>
          <p:spPr bwMode="auto">
            <a:xfrm>
              <a:off x="2256" y="1152"/>
              <a:ext cx="228" cy="327"/>
            </a:xfrm>
            <a:prstGeom prst="rect">
              <a:avLst/>
            </a:prstGeom>
            <a:noFill/>
            <a:ln w="9525">
              <a:noFill/>
              <a:miter lim="800000"/>
              <a:headEnd/>
              <a:tailEnd/>
            </a:ln>
          </p:spPr>
          <p:txBody>
            <a:bodyPr wrap="none">
              <a:spAutoFit/>
            </a:bodyPr>
            <a:lstStyle/>
            <a:p>
              <a:pPr algn="ctr"/>
              <a:r>
                <a:rPr lang="en-US" sz="2800">
                  <a:solidFill>
                    <a:srgbClr val="FF0000"/>
                  </a:solidFill>
                </a:rPr>
                <a:t>n</a:t>
              </a:r>
            </a:p>
          </p:txBody>
        </p:sp>
      </p:grpSp>
      <p:grpSp>
        <p:nvGrpSpPr>
          <p:cNvPr id="5" name="Group 19"/>
          <p:cNvGrpSpPr>
            <a:grpSpLocks/>
          </p:cNvGrpSpPr>
          <p:nvPr/>
        </p:nvGrpSpPr>
        <p:grpSpPr bwMode="auto">
          <a:xfrm>
            <a:off x="1219200" y="4953000"/>
            <a:ext cx="1219200" cy="1066800"/>
            <a:chOff x="768" y="3120"/>
            <a:chExt cx="768" cy="672"/>
          </a:xfrm>
        </p:grpSpPr>
        <p:sp>
          <p:nvSpPr>
            <p:cNvPr id="18442" name="Rectangle 17"/>
            <p:cNvSpPr>
              <a:spLocks noChangeArrowheads="1"/>
            </p:cNvSpPr>
            <p:nvPr/>
          </p:nvSpPr>
          <p:spPr bwMode="auto">
            <a:xfrm>
              <a:off x="972" y="3264"/>
              <a:ext cx="412" cy="365"/>
            </a:xfrm>
            <a:prstGeom prst="rect">
              <a:avLst/>
            </a:prstGeom>
            <a:noFill/>
            <a:ln w="9525">
              <a:noFill/>
              <a:miter lim="800000"/>
              <a:headEnd/>
              <a:tailEnd/>
            </a:ln>
          </p:spPr>
          <p:txBody>
            <a:bodyPr wrap="none">
              <a:spAutoFit/>
            </a:bodyPr>
            <a:lstStyle/>
            <a:p>
              <a:pPr algn="ctr"/>
              <a:r>
                <a:rPr lang="en-US" sz="3200">
                  <a:solidFill>
                    <a:srgbClr val="FF0000"/>
                  </a:solidFill>
                </a:rPr>
                <a:t>2</a:t>
              </a:r>
              <a:r>
                <a:rPr lang="en-US" sz="3200" baseline="30000">
                  <a:solidFill>
                    <a:srgbClr val="FF0000"/>
                  </a:solidFill>
                </a:rPr>
                <a:t>64</a:t>
              </a:r>
            </a:p>
          </p:txBody>
        </p:sp>
        <p:sp>
          <p:nvSpPr>
            <p:cNvPr id="18443" name="Oval 18"/>
            <p:cNvSpPr>
              <a:spLocks noChangeArrowheads="1"/>
            </p:cNvSpPr>
            <p:nvPr/>
          </p:nvSpPr>
          <p:spPr bwMode="auto">
            <a:xfrm>
              <a:off x="768" y="3120"/>
              <a:ext cx="768" cy="672"/>
            </a:xfrm>
            <a:prstGeom prst="ellipse">
              <a:avLst/>
            </a:prstGeom>
            <a:noFill/>
            <a:ln w="38100">
              <a:solidFill>
                <a:srgbClr val="FF0000"/>
              </a:solidFill>
              <a:round/>
              <a:headEnd/>
              <a:tailEnd/>
            </a:ln>
          </p:spPr>
          <p:txBody>
            <a:bodyPr wrap="none" anchor="ctr"/>
            <a:lstStyle/>
            <a:p>
              <a:endParaRPr lang="en-US"/>
            </a:p>
          </p:txBody>
        </p:sp>
      </p:grpSp>
      <p:sp>
        <p:nvSpPr>
          <p:cNvPr id="21" name="Slide Number Placeholder 20"/>
          <p:cNvSpPr>
            <a:spLocks noGrp="1"/>
          </p:cNvSpPr>
          <p:nvPr>
            <p:ph type="sldNum" sz="quarter" idx="12"/>
          </p:nvPr>
        </p:nvSpPr>
        <p:spPr/>
        <p:txBody>
          <a:bodyPr/>
          <a:lstStyle/>
          <a:p>
            <a:pPr>
              <a:defRPr/>
            </a:pPr>
            <a:fld id="{F94DC74B-B701-4DF0-8BC9-5796C4E08456}" type="slidenum">
              <a:rPr lang="en-US" smtClean="0"/>
              <a:pPr>
                <a:defRPr/>
              </a:pPr>
              <a:t>19</a:t>
            </a:fld>
            <a:endParaRPr lang="en-US"/>
          </a:p>
        </p:txBody>
      </p:sp>
      <p:grpSp>
        <p:nvGrpSpPr>
          <p:cNvPr id="22" name="Group 15"/>
          <p:cNvGrpSpPr>
            <a:grpSpLocks/>
          </p:cNvGrpSpPr>
          <p:nvPr/>
        </p:nvGrpSpPr>
        <p:grpSpPr bwMode="auto">
          <a:xfrm>
            <a:off x="5257800" y="1828800"/>
            <a:ext cx="3581400" cy="4876801"/>
            <a:chOff x="3312" y="1152"/>
            <a:chExt cx="2256" cy="3072"/>
          </a:xfrm>
        </p:grpSpPr>
        <p:sp>
          <p:nvSpPr>
            <p:cNvPr id="23" name="Text Box 3"/>
            <p:cNvSpPr txBox="1">
              <a:spLocks noChangeArrowheads="1"/>
            </p:cNvSpPr>
            <p:nvPr/>
          </p:nvSpPr>
          <p:spPr bwMode="auto">
            <a:xfrm>
              <a:off x="3552" y="1152"/>
              <a:ext cx="2016" cy="2869"/>
            </a:xfrm>
            <a:prstGeom prst="rect">
              <a:avLst/>
            </a:prstGeom>
            <a:noFill/>
            <a:ln w="9525">
              <a:noFill/>
              <a:miter lim="800000"/>
              <a:headEnd/>
              <a:tailEnd/>
            </a:ln>
          </p:spPr>
          <p:txBody>
            <a:bodyPr>
              <a:spAutoFit/>
            </a:bodyPr>
            <a:lstStyle/>
            <a:p>
              <a:pPr>
                <a:spcBef>
                  <a:spcPct val="50000"/>
                </a:spcBef>
              </a:pPr>
              <a:r>
                <a:rPr lang="en-US" sz="2000" dirty="0">
                  <a:latin typeface="+mj-lt"/>
                </a:rPr>
                <a:t>B</a:t>
              </a:r>
              <a:r>
                <a:rPr lang="en-US" sz="2000" baseline="-25000" dirty="0">
                  <a:latin typeface="+mj-lt"/>
                </a:rPr>
                <a:t>5</a:t>
              </a:r>
              <a:r>
                <a:rPr lang="en-US" sz="2000" dirty="0">
                  <a:latin typeface="+mj-lt"/>
                </a:rPr>
                <a:t> B</a:t>
              </a:r>
              <a:r>
                <a:rPr lang="en-US" sz="2000" baseline="-25000" dirty="0">
                  <a:latin typeface="+mj-lt"/>
                </a:rPr>
                <a:t>4</a:t>
              </a:r>
              <a:r>
                <a:rPr lang="en-US" sz="2000" dirty="0">
                  <a:latin typeface="+mj-lt"/>
                </a:rPr>
                <a:t> B</a:t>
              </a:r>
              <a:r>
                <a:rPr lang="en-US" sz="2000" baseline="-25000" dirty="0">
                  <a:latin typeface="+mj-lt"/>
                </a:rPr>
                <a:t>3</a:t>
              </a:r>
              <a:r>
                <a:rPr lang="en-US" sz="2000" dirty="0">
                  <a:latin typeface="+mj-lt"/>
                </a:rPr>
                <a:t> B</a:t>
              </a:r>
              <a:r>
                <a:rPr lang="en-US" sz="2000" baseline="-25000" dirty="0">
                  <a:latin typeface="+mj-lt"/>
                </a:rPr>
                <a:t>2</a:t>
              </a:r>
              <a:r>
                <a:rPr lang="en-US" sz="2000" dirty="0">
                  <a:latin typeface="+mj-lt"/>
                </a:rPr>
                <a:t> B</a:t>
              </a:r>
              <a:r>
                <a:rPr lang="en-US" sz="2000" baseline="-25000" dirty="0">
                  <a:latin typeface="+mj-lt"/>
                </a:rPr>
                <a:t>1</a:t>
              </a:r>
              <a:r>
                <a:rPr lang="en-US" sz="2000" dirty="0">
                  <a:latin typeface="+mj-lt"/>
                </a:rPr>
                <a:t> B</a:t>
              </a:r>
              <a:r>
                <a:rPr lang="en-US" sz="2000" baseline="-25000" dirty="0">
                  <a:latin typeface="+mj-lt"/>
                </a:rPr>
                <a:t>0</a:t>
              </a:r>
              <a:r>
                <a:rPr lang="en-US" sz="2000" dirty="0">
                  <a:latin typeface="+mj-lt"/>
                </a:rPr>
                <a:t>      </a:t>
              </a:r>
              <a:r>
                <a:rPr lang="en-US" sz="2000" dirty="0" smtClean="0">
                  <a:latin typeface="+mj-lt"/>
                </a:rPr>
                <a:t>  F</a:t>
              </a:r>
              <a:endParaRPr lang="en-US" sz="2000" dirty="0">
                <a:latin typeface="+mj-lt"/>
              </a:endParaRPr>
            </a:p>
            <a:p>
              <a:pPr>
                <a:spcBef>
                  <a:spcPct val="50000"/>
                </a:spcBef>
              </a:pPr>
              <a:r>
                <a:rPr lang="en-US" sz="2000" dirty="0">
                  <a:latin typeface="+mj-lt"/>
                </a:rPr>
                <a:t>  0   0   0   0   0   0      0 </a:t>
              </a:r>
            </a:p>
            <a:p>
              <a:pPr>
                <a:spcBef>
                  <a:spcPct val="50000"/>
                </a:spcBef>
              </a:pPr>
              <a:r>
                <a:rPr lang="en-US" sz="2000" dirty="0">
                  <a:latin typeface="+mj-lt"/>
                </a:rPr>
                <a:t>  0   0   0   0   0   1      1 </a:t>
              </a:r>
            </a:p>
            <a:p>
              <a:pPr>
                <a:spcBef>
                  <a:spcPct val="50000"/>
                </a:spcBef>
              </a:pPr>
              <a:r>
                <a:rPr lang="en-US" sz="2000" dirty="0">
                  <a:latin typeface="+mj-lt"/>
                </a:rPr>
                <a:t>  0   0   0   0   1   0      1 </a:t>
              </a:r>
            </a:p>
            <a:p>
              <a:pPr>
                <a:spcBef>
                  <a:spcPct val="50000"/>
                </a:spcBef>
              </a:pPr>
              <a:r>
                <a:rPr lang="en-US" sz="2000" dirty="0">
                  <a:latin typeface="+mj-lt"/>
                </a:rPr>
                <a:t>  0   0   0   0   1   1      0</a:t>
              </a:r>
            </a:p>
            <a:p>
              <a:pPr>
                <a:spcBef>
                  <a:spcPct val="50000"/>
                </a:spcBef>
              </a:pPr>
              <a:r>
                <a:rPr lang="en-US" sz="2000" dirty="0">
                  <a:latin typeface="+mj-lt"/>
                </a:rPr>
                <a:t>                     .</a:t>
              </a:r>
            </a:p>
            <a:p>
              <a:pPr>
                <a:spcBef>
                  <a:spcPct val="50000"/>
                </a:spcBef>
              </a:pPr>
              <a:r>
                <a:rPr lang="en-US" sz="2000" dirty="0">
                  <a:latin typeface="+mj-lt"/>
                </a:rPr>
                <a:t>                     .</a:t>
              </a:r>
            </a:p>
            <a:p>
              <a:pPr>
                <a:spcBef>
                  <a:spcPct val="50000"/>
                </a:spcBef>
              </a:pPr>
              <a:r>
                <a:rPr lang="en-US" sz="2000" dirty="0">
                  <a:latin typeface="+mj-lt"/>
                </a:rPr>
                <a:t>                     .</a:t>
              </a:r>
            </a:p>
            <a:p>
              <a:pPr>
                <a:spcBef>
                  <a:spcPct val="50000"/>
                </a:spcBef>
              </a:pPr>
              <a:r>
                <a:rPr lang="en-US" sz="2000" dirty="0">
                  <a:latin typeface="+mj-lt"/>
                </a:rPr>
                <a:t>   1   1   1   1   1   1     1</a:t>
              </a:r>
            </a:p>
            <a:p>
              <a:pPr>
                <a:spcBef>
                  <a:spcPct val="50000"/>
                </a:spcBef>
              </a:pPr>
              <a:endParaRPr lang="en-US" sz="2000" dirty="0">
                <a:latin typeface="+mj-lt"/>
              </a:endParaRPr>
            </a:p>
          </p:txBody>
        </p:sp>
        <p:sp>
          <p:nvSpPr>
            <p:cNvPr id="24" name="Line 4"/>
            <p:cNvSpPr>
              <a:spLocks noChangeShapeType="1"/>
            </p:cNvSpPr>
            <p:nvPr/>
          </p:nvSpPr>
          <p:spPr bwMode="auto">
            <a:xfrm>
              <a:off x="3312" y="1440"/>
              <a:ext cx="1968" cy="0"/>
            </a:xfrm>
            <a:prstGeom prst="line">
              <a:avLst/>
            </a:prstGeom>
            <a:noFill/>
            <a:ln w="9525">
              <a:solidFill>
                <a:schemeClr val="tx1"/>
              </a:solidFill>
              <a:round/>
              <a:headEnd/>
              <a:tailEnd/>
            </a:ln>
          </p:spPr>
          <p:txBody>
            <a:bodyPr/>
            <a:lstStyle/>
            <a:p>
              <a:endParaRPr lang="en-US"/>
            </a:p>
          </p:txBody>
        </p:sp>
        <p:sp>
          <p:nvSpPr>
            <p:cNvPr id="25" name="Line 5"/>
            <p:cNvSpPr>
              <a:spLocks noChangeShapeType="1"/>
            </p:cNvSpPr>
            <p:nvPr/>
          </p:nvSpPr>
          <p:spPr bwMode="auto">
            <a:xfrm>
              <a:off x="4752" y="1248"/>
              <a:ext cx="0" cy="2976"/>
            </a:xfrm>
            <a:prstGeom prst="line">
              <a:avLst/>
            </a:prstGeom>
            <a:noFill/>
            <a:ln w="9525">
              <a:solidFill>
                <a:schemeClr val="tx1"/>
              </a:solidFill>
              <a:round/>
              <a:headEnd/>
              <a:tailEnd/>
            </a:ln>
          </p:spPr>
          <p:txBody>
            <a:bodyPr/>
            <a:lstStyle/>
            <a:p>
              <a:endParaRPr lang="en-US"/>
            </a:p>
          </p:txBody>
        </p:sp>
      </p:grpSp>
      <p:grpSp>
        <p:nvGrpSpPr>
          <p:cNvPr id="26" name="Group 14"/>
          <p:cNvGrpSpPr>
            <a:grpSpLocks/>
          </p:cNvGrpSpPr>
          <p:nvPr/>
        </p:nvGrpSpPr>
        <p:grpSpPr bwMode="auto">
          <a:xfrm>
            <a:off x="3886200" y="1828800"/>
            <a:ext cx="1752600" cy="4114800"/>
            <a:chOff x="2448" y="1152"/>
            <a:chExt cx="1104" cy="2592"/>
          </a:xfrm>
        </p:grpSpPr>
        <p:sp>
          <p:nvSpPr>
            <p:cNvPr id="27" name="AutoShape 7"/>
            <p:cNvSpPr>
              <a:spLocks/>
            </p:cNvSpPr>
            <p:nvPr/>
          </p:nvSpPr>
          <p:spPr bwMode="auto">
            <a:xfrm>
              <a:off x="3168" y="1488"/>
              <a:ext cx="240" cy="2256"/>
            </a:xfrm>
            <a:prstGeom prst="leftBrace">
              <a:avLst>
                <a:gd name="adj1" fmla="val 90000"/>
                <a:gd name="adj2" fmla="val 50000"/>
              </a:avLst>
            </a:prstGeom>
            <a:noFill/>
            <a:ln w="9525">
              <a:solidFill>
                <a:schemeClr val="tx1"/>
              </a:solidFill>
              <a:round/>
              <a:headEnd/>
              <a:tailEnd/>
            </a:ln>
          </p:spPr>
          <p:txBody>
            <a:bodyPr wrap="none" anchor="ctr"/>
            <a:lstStyle/>
            <a:p>
              <a:endParaRPr lang="en-US"/>
            </a:p>
          </p:txBody>
        </p:sp>
        <p:sp>
          <p:nvSpPr>
            <p:cNvPr id="28" name="Text Box 6"/>
            <p:cNvSpPr txBox="1">
              <a:spLocks noChangeArrowheads="1"/>
            </p:cNvSpPr>
            <p:nvPr/>
          </p:nvSpPr>
          <p:spPr bwMode="auto">
            <a:xfrm>
              <a:off x="3168" y="1152"/>
              <a:ext cx="384" cy="2579"/>
            </a:xfrm>
            <a:prstGeom prst="rect">
              <a:avLst/>
            </a:prstGeom>
            <a:noFill/>
            <a:ln w="9525">
              <a:noFill/>
              <a:miter lim="800000"/>
              <a:headEnd/>
              <a:tailEnd/>
            </a:ln>
          </p:spPr>
          <p:txBody>
            <a:bodyPr wrap="square">
              <a:spAutoFit/>
            </a:bodyPr>
            <a:lstStyle/>
            <a:p>
              <a:pPr algn="r">
                <a:spcBef>
                  <a:spcPct val="50000"/>
                </a:spcBef>
              </a:pPr>
              <a:endParaRPr lang="en-US" sz="2000" dirty="0">
                <a:latin typeface="+mj-lt"/>
              </a:endParaRPr>
            </a:p>
            <a:p>
              <a:pPr algn="r">
                <a:spcBef>
                  <a:spcPct val="50000"/>
                </a:spcBef>
              </a:pPr>
              <a:r>
                <a:rPr lang="en-US" sz="2000" dirty="0">
                  <a:solidFill>
                    <a:srgbClr val="FF0000"/>
                  </a:solidFill>
                  <a:latin typeface="+mj-lt"/>
                </a:rPr>
                <a:t>0 </a:t>
              </a:r>
            </a:p>
            <a:p>
              <a:pPr algn="r">
                <a:spcBef>
                  <a:spcPct val="50000"/>
                </a:spcBef>
              </a:pPr>
              <a:r>
                <a:rPr lang="en-US" sz="2000" dirty="0">
                  <a:solidFill>
                    <a:srgbClr val="FF0000"/>
                  </a:solidFill>
                  <a:latin typeface="+mj-lt"/>
                </a:rPr>
                <a:t>1 </a:t>
              </a:r>
            </a:p>
            <a:p>
              <a:pPr algn="r">
                <a:spcBef>
                  <a:spcPct val="50000"/>
                </a:spcBef>
              </a:pPr>
              <a:r>
                <a:rPr lang="en-US" sz="2000" dirty="0">
                  <a:solidFill>
                    <a:srgbClr val="FF0000"/>
                  </a:solidFill>
                  <a:latin typeface="+mj-lt"/>
                </a:rPr>
                <a:t>2 </a:t>
              </a:r>
            </a:p>
            <a:p>
              <a:pPr algn="r">
                <a:spcBef>
                  <a:spcPct val="50000"/>
                </a:spcBef>
              </a:pPr>
              <a:r>
                <a:rPr lang="en-US" sz="2000" dirty="0">
                  <a:solidFill>
                    <a:srgbClr val="FF0000"/>
                  </a:solidFill>
                  <a:latin typeface="+mj-lt"/>
                </a:rPr>
                <a:t>3</a:t>
              </a:r>
            </a:p>
            <a:p>
              <a:pPr algn="r">
                <a:spcBef>
                  <a:spcPct val="50000"/>
                </a:spcBef>
              </a:pPr>
              <a:r>
                <a:rPr lang="en-US" sz="2000" dirty="0">
                  <a:solidFill>
                    <a:srgbClr val="FF0000"/>
                  </a:solidFill>
                  <a:latin typeface="+mj-lt"/>
                </a:rPr>
                <a:t>.</a:t>
              </a:r>
            </a:p>
            <a:p>
              <a:pPr algn="r">
                <a:spcBef>
                  <a:spcPct val="50000"/>
                </a:spcBef>
              </a:pPr>
              <a:r>
                <a:rPr lang="en-US" sz="2000" dirty="0">
                  <a:solidFill>
                    <a:srgbClr val="FF0000"/>
                  </a:solidFill>
                  <a:latin typeface="+mj-lt"/>
                </a:rPr>
                <a:t>.</a:t>
              </a:r>
            </a:p>
            <a:p>
              <a:pPr algn="r">
                <a:spcBef>
                  <a:spcPct val="50000"/>
                </a:spcBef>
              </a:pPr>
              <a:r>
                <a:rPr lang="en-US" sz="2000" dirty="0">
                  <a:solidFill>
                    <a:srgbClr val="FF0000"/>
                  </a:solidFill>
                  <a:latin typeface="+mj-lt"/>
                </a:rPr>
                <a:t>.</a:t>
              </a:r>
            </a:p>
            <a:p>
              <a:pPr algn="r">
                <a:spcBef>
                  <a:spcPct val="50000"/>
                </a:spcBef>
              </a:pPr>
              <a:r>
                <a:rPr lang="en-US" sz="2000" dirty="0" smtClean="0">
                  <a:solidFill>
                    <a:srgbClr val="FF0000"/>
                  </a:solidFill>
                  <a:latin typeface="+mj-lt"/>
                </a:rPr>
                <a:t>63</a:t>
              </a:r>
              <a:endParaRPr lang="en-US" sz="2000" dirty="0">
                <a:solidFill>
                  <a:srgbClr val="FF0000"/>
                </a:solidFill>
                <a:latin typeface="+mj-lt"/>
              </a:endParaRPr>
            </a:p>
          </p:txBody>
        </p:sp>
        <p:sp>
          <p:nvSpPr>
            <p:cNvPr id="29" name="Text Box 8"/>
            <p:cNvSpPr txBox="1">
              <a:spLocks noChangeArrowheads="1"/>
            </p:cNvSpPr>
            <p:nvPr/>
          </p:nvSpPr>
          <p:spPr bwMode="auto">
            <a:xfrm>
              <a:off x="2448" y="2544"/>
              <a:ext cx="678" cy="291"/>
            </a:xfrm>
            <a:prstGeom prst="rect">
              <a:avLst/>
            </a:prstGeom>
            <a:noFill/>
            <a:ln w="9525">
              <a:noFill/>
              <a:miter lim="800000"/>
              <a:headEnd/>
              <a:tailEnd/>
            </a:ln>
          </p:spPr>
          <p:txBody>
            <a:bodyPr wrap="none">
              <a:spAutoFit/>
            </a:bodyPr>
            <a:lstStyle/>
            <a:p>
              <a:pPr algn="ctr"/>
              <a:r>
                <a:rPr lang="en-US" dirty="0">
                  <a:solidFill>
                    <a:srgbClr val="FF0000"/>
                  </a:solidFill>
                  <a:latin typeface="+mj-lt"/>
                </a:rPr>
                <a:t>2</a:t>
              </a:r>
              <a:r>
                <a:rPr lang="en-US" baseline="30000" dirty="0">
                  <a:solidFill>
                    <a:srgbClr val="FF0000"/>
                  </a:solidFill>
                  <a:latin typeface="+mj-lt"/>
                </a:rPr>
                <a:t>6</a:t>
              </a:r>
              <a:r>
                <a:rPr lang="en-US" dirty="0">
                  <a:solidFill>
                    <a:srgbClr val="FF0000"/>
                  </a:solidFill>
                  <a:latin typeface="+mj-lt"/>
                </a:rPr>
                <a:t> = 64</a:t>
              </a:r>
            </a:p>
          </p:txBody>
        </p:sp>
      </p:grpSp>
      <p:sp>
        <p:nvSpPr>
          <p:cNvPr id="30" name="Oval 12"/>
          <p:cNvSpPr>
            <a:spLocks noChangeArrowheads="1"/>
          </p:cNvSpPr>
          <p:nvPr/>
        </p:nvSpPr>
        <p:spPr bwMode="auto">
          <a:xfrm>
            <a:off x="7543800" y="1676400"/>
            <a:ext cx="609600" cy="5105400"/>
          </a:xfrm>
          <a:prstGeom prst="ellipse">
            <a:avLst/>
          </a:prstGeom>
          <a:noFill/>
          <a:ln w="38100">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51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51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63" grpId="0" autoUpdateAnimBg="0"/>
      <p:bldP spid="305164" grpId="0" autoUpdateAnimBg="0"/>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Combinational Logic Circuits</a:t>
            </a:r>
          </a:p>
        </p:txBody>
      </p:sp>
      <p:sp>
        <p:nvSpPr>
          <p:cNvPr id="4099" name="Rectangle 3"/>
          <p:cNvSpPr>
            <a:spLocks noGrp="1" noChangeArrowheads="1"/>
          </p:cNvSpPr>
          <p:nvPr>
            <p:ph type="body" idx="1"/>
          </p:nvPr>
        </p:nvSpPr>
        <p:spPr/>
        <p:txBody>
          <a:bodyPr/>
          <a:lstStyle/>
          <a:p>
            <a:pPr eaLnBrk="1" hangingPunct="1"/>
            <a:r>
              <a:rPr lang="en-US" sz="2800" b="1" dirty="0" smtClean="0">
                <a:solidFill>
                  <a:srgbClr val="FF0000"/>
                </a:solidFill>
                <a:effectLst>
                  <a:outerShdw blurRad="38100" dist="38100" dir="2700000" algn="tl">
                    <a:srgbClr val="000000">
                      <a:alpha val="43137"/>
                    </a:srgbClr>
                  </a:outerShdw>
                </a:effectLst>
              </a:rPr>
              <a:t>Combinational Logic</a:t>
            </a:r>
          </a:p>
          <a:p>
            <a:pPr lvl="1" eaLnBrk="1" hangingPunct="1"/>
            <a:r>
              <a:rPr lang="en-US" sz="2400" dirty="0" smtClean="0"/>
              <a:t>Outputs depend only upon the current inputs (not previous “state”)</a:t>
            </a:r>
          </a:p>
          <a:p>
            <a:pPr eaLnBrk="1" hangingPunct="1"/>
            <a:r>
              <a:rPr lang="en-US" sz="2800" b="1" dirty="0" smtClean="0">
                <a:solidFill>
                  <a:srgbClr val="FF0000"/>
                </a:solidFill>
                <a:effectLst>
                  <a:outerShdw blurRad="38100" dist="38100" dir="2700000" algn="tl">
                    <a:srgbClr val="000000">
                      <a:alpha val="43137"/>
                    </a:srgbClr>
                  </a:outerShdw>
                </a:effectLst>
              </a:rPr>
              <a:t>Positive Logic</a:t>
            </a:r>
          </a:p>
          <a:p>
            <a:pPr lvl="1" eaLnBrk="1" hangingPunct="1"/>
            <a:r>
              <a:rPr lang="en-US" sz="2400" dirty="0" smtClean="0"/>
              <a:t>High voltage (</a:t>
            </a:r>
            <a:r>
              <a:rPr lang="en-US" sz="2400" dirty="0" smtClean="0">
                <a:solidFill>
                  <a:srgbClr val="FF0000"/>
                </a:solidFill>
              </a:rPr>
              <a:t>H</a:t>
            </a:r>
            <a:r>
              <a:rPr lang="en-US" sz="2400" dirty="0" smtClean="0"/>
              <a:t>) represents logic </a:t>
            </a:r>
            <a:r>
              <a:rPr lang="en-US" sz="2400" dirty="0" smtClean="0">
                <a:solidFill>
                  <a:srgbClr val="FF0000"/>
                </a:solidFill>
              </a:rPr>
              <a:t>1</a:t>
            </a:r>
            <a:r>
              <a:rPr lang="en-US" sz="2400" dirty="0" smtClean="0"/>
              <a:t>  (“True”)</a:t>
            </a:r>
          </a:p>
          <a:p>
            <a:pPr lvl="1" eaLnBrk="1" hangingPunct="1"/>
            <a:r>
              <a:rPr lang="en-US" sz="2400" dirty="0" smtClean="0"/>
              <a:t>“Signal </a:t>
            </a:r>
            <a:r>
              <a:rPr lang="en-US" sz="2400" dirty="0" err="1" smtClean="0"/>
              <a:t>BusGrant</a:t>
            </a:r>
            <a:r>
              <a:rPr lang="en-US" sz="2400" dirty="0" smtClean="0"/>
              <a:t> is asserted High”</a:t>
            </a:r>
          </a:p>
          <a:p>
            <a:pPr eaLnBrk="1" hangingPunct="1"/>
            <a:r>
              <a:rPr lang="en-US" sz="2800" b="1" dirty="0" smtClean="0">
                <a:solidFill>
                  <a:srgbClr val="FF0000"/>
                </a:solidFill>
                <a:effectLst>
                  <a:outerShdw blurRad="38100" dist="38100" dir="2700000" algn="tl">
                    <a:srgbClr val="000000">
                      <a:alpha val="43137"/>
                    </a:srgbClr>
                  </a:outerShdw>
                </a:effectLst>
              </a:rPr>
              <a:t>Negative Logic</a:t>
            </a:r>
          </a:p>
          <a:p>
            <a:pPr lvl="1" eaLnBrk="1" hangingPunct="1"/>
            <a:r>
              <a:rPr lang="en-US" sz="2400" dirty="0" smtClean="0"/>
              <a:t>Low voltage (</a:t>
            </a:r>
            <a:r>
              <a:rPr lang="en-US" sz="2400" dirty="0" smtClean="0">
                <a:solidFill>
                  <a:srgbClr val="FF0000"/>
                </a:solidFill>
              </a:rPr>
              <a:t>L</a:t>
            </a:r>
            <a:r>
              <a:rPr lang="en-US" sz="2400" dirty="0" smtClean="0"/>
              <a:t>) represents logic </a:t>
            </a:r>
            <a:r>
              <a:rPr lang="en-US" sz="2400" dirty="0" smtClean="0">
                <a:solidFill>
                  <a:srgbClr val="FF0000"/>
                </a:solidFill>
              </a:rPr>
              <a:t>1</a:t>
            </a:r>
            <a:r>
              <a:rPr lang="en-US" sz="2400" dirty="0" smtClean="0"/>
              <a:t> (“True”)</a:t>
            </a:r>
          </a:p>
          <a:p>
            <a:pPr lvl="1" eaLnBrk="1" hangingPunct="1"/>
            <a:r>
              <a:rPr lang="en-US" sz="2400" dirty="0" smtClean="0"/>
              <a:t>“Signal </a:t>
            </a:r>
            <a:r>
              <a:rPr lang="en-US" sz="2400" dirty="0" err="1" smtClean="0"/>
              <a:t>BusRequest</a:t>
            </a:r>
            <a:r>
              <a:rPr lang="en-US" sz="2400" dirty="0" smtClean="0"/>
              <a:t># is asserted Low”</a:t>
            </a:r>
          </a:p>
        </p:txBody>
      </p:sp>
      <p:sp>
        <p:nvSpPr>
          <p:cNvPr id="4" name="Slide Number Placeholder 3"/>
          <p:cNvSpPr>
            <a:spLocks noGrp="1"/>
          </p:cNvSpPr>
          <p:nvPr>
            <p:ph type="sldNum" sz="quarter" idx="12"/>
          </p:nvPr>
        </p:nvSpPr>
        <p:spPr/>
        <p:txBody>
          <a:bodyPr/>
          <a:lstStyle/>
          <a:p>
            <a:pPr>
              <a:defRPr/>
            </a:pPr>
            <a:fld id="{8AE089B9-ECE1-49EE-8A69-07EE847D37C9}"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0"/>
            <a:ext cx="8534400" cy="1143000"/>
          </a:xfrm>
        </p:spPr>
        <p:txBody>
          <a:bodyPr/>
          <a:lstStyle/>
          <a:p>
            <a:pPr eaLnBrk="1" hangingPunct="1"/>
            <a:r>
              <a:rPr lang="en-US" smtClean="0"/>
              <a:t>All Possible Two Variable Functions</a:t>
            </a:r>
          </a:p>
        </p:txBody>
      </p:sp>
      <p:sp>
        <p:nvSpPr>
          <p:cNvPr id="309251" name="Text Box 3"/>
          <p:cNvSpPr txBox="1">
            <a:spLocks noChangeArrowheads="1"/>
          </p:cNvSpPr>
          <p:nvPr/>
        </p:nvSpPr>
        <p:spPr bwMode="auto">
          <a:xfrm>
            <a:off x="180975" y="1143000"/>
            <a:ext cx="7737475" cy="1066800"/>
          </a:xfrm>
          <a:prstGeom prst="rect">
            <a:avLst/>
          </a:prstGeom>
          <a:noFill/>
          <a:ln w="9525">
            <a:noFill/>
            <a:miter lim="800000"/>
            <a:headEnd/>
            <a:tailEnd/>
          </a:ln>
        </p:spPr>
        <p:txBody>
          <a:bodyPr wrap="none">
            <a:spAutoFit/>
          </a:bodyPr>
          <a:lstStyle/>
          <a:p>
            <a:r>
              <a:rPr lang="en-US" sz="3200"/>
              <a:t>Question:  How many unique functions of two</a:t>
            </a:r>
          </a:p>
          <a:p>
            <a:r>
              <a:rPr lang="en-US" sz="3200"/>
              <a:t>variables are there?</a:t>
            </a:r>
            <a:endParaRPr lang="en-US" sz="3200" baseline="30000">
              <a:solidFill>
                <a:srgbClr val="FF0000"/>
              </a:solidFill>
            </a:endParaRPr>
          </a:p>
        </p:txBody>
      </p:sp>
      <p:sp>
        <p:nvSpPr>
          <p:cNvPr id="19460" name="Text Box 6"/>
          <p:cNvSpPr txBox="1">
            <a:spLocks noChangeArrowheads="1"/>
          </p:cNvSpPr>
          <p:nvPr/>
        </p:nvSpPr>
        <p:spPr bwMode="auto">
          <a:xfrm>
            <a:off x="5638800" y="1852613"/>
            <a:ext cx="3200400" cy="2647950"/>
          </a:xfrm>
          <a:prstGeom prst="rect">
            <a:avLst/>
          </a:prstGeom>
          <a:noFill/>
          <a:ln w="9525">
            <a:noFill/>
            <a:miter lim="800000"/>
            <a:headEnd/>
            <a:tailEnd/>
          </a:ln>
        </p:spPr>
        <p:txBody>
          <a:bodyPr>
            <a:spAutoFit/>
          </a:bodyPr>
          <a:lstStyle/>
          <a:p>
            <a:pPr>
              <a:spcBef>
                <a:spcPct val="50000"/>
              </a:spcBef>
            </a:pPr>
            <a:r>
              <a:rPr lang="en-US"/>
              <a:t>B</a:t>
            </a:r>
            <a:r>
              <a:rPr lang="en-US" baseline="-25000"/>
              <a:t>1</a:t>
            </a:r>
            <a:r>
              <a:rPr lang="en-US"/>
              <a:t> B</a:t>
            </a:r>
            <a:r>
              <a:rPr lang="en-US" baseline="-25000"/>
              <a:t>0</a:t>
            </a:r>
            <a:r>
              <a:rPr lang="en-US"/>
              <a:t>    F</a:t>
            </a:r>
          </a:p>
          <a:p>
            <a:pPr>
              <a:spcBef>
                <a:spcPct val="50000"/>
              </a:spcBef>
            </a:pPr>
            <a:r>
              <a:rPr lang="en-US"/>
              <a:t>0   0      0 </a:t>
            </a:r>
          </a:p>
          <a:p>
            <a:pPr>
              <a:spcBef>
                <a:spcPct val="50000"/>
              </a:spcBef>
            </a:pPr>
            <a:r>
              <a:rPr lang="en-US"/>
              <a:t>0   1      1 </a:t>
            </a:r>
          </a:p>
          <a:p>
            <a:pPr>
              <a:spcBef>
                <a:spcPct val="50000"/>
              </a:spcBef>
            </a:pPr>
            <a:r>
              <a:rPr lang="en-US"/>
              <a:t>1   0      1 </a:t>
            </a:r>
          </a:p>
          <a:p>
            <a:pPr>
              <a:spcBef>
                <a:spcPct val="50000"/>
              </a:spcBef>
            </a:pPr>
            <a:r>
              <a:rPr lang="en-US"/>
              <a:t>1   1      0</a:t>
            </a:r>
          </a:p>
        </p:txBody>
      </p:sp>
      <p:sp>
        <p:nvSpPr>
          <p:cNvPr id="19461" name="Line 8"/>
          <p:cNvSpPr>
            <a:spLocks noChangeShapeType="1"/>
          </p:cNvSpPr>
          <p:nvPr/>
        </p:nvSpPr>
        <p:spPr bwMode="auto">
          <a:xfrm>
            <a:off x="6477000" y="1905000"/>
            <a:ext cx="0" cy="2514600"/>
          </a:xfrm>
          <a:prstGeom prst="line">
            <a:avLst/>
          </a:prstGeom>
          <a:noFill/>
          <a:ln w="9525">
            <a:solidFill>
              <a:schemeClr val="tx1"/>
            </a:solidFill>
            <a:round/>
            <a:headEnd/>
            <a:tailEnd/>
          </a:ln>
        </p:spPr>
        <p:txBody>
          <a:bodyPr/>
          <a:lstStyle/>
          <a:p>
            <a:endParaRPr lang="en-US"/>
          </a:p>
        </p:txBody>
      </p:sp>
      <p:sp>
        <p:nvSpPr>
          <p:cNvPr id="19462" name="Line 9"/>
          <p:cNvSpPr>
            <a:spLocks noChangeShapeType="1"/>
          </p:cNvSpPr>
          <p:nvPr/>
        </p:nvSpPr>
        <p:spPr bwMode="auto">
          <a:xfrm rot="5400000">
            <a:off x="6324600" y="1752600"/>
            <a:ext cx="0" cy="1219200"/>
          </a:xfrm>
          <a:prstGeom prst="line">
            <a:avLst/>
          </a:prstGeom>
          <a:noFill/>
          <a:ln w="9525">
            <a:solidFill>
              <a:schemeClr val="tx1"/>
            </a:solidFill>
            <a:round/>
            <a:headEnd/>
            <a:tailEnd/>
          </a:ln>
        </p:spPr>
        <p:txBody>
          <a:bodyPr/>
          <a:lstStyle/>
          <a:p>
            <a:endParaRPr lang="en-US"/>
          </a:p>
        </p:txBody>
      </p:sp>
      <p:sp>
        <p:nvSpPr>
          <p:cNvPr id="19463" name="AutoShape 10"/>
          <p:cNvSpPr>
            <a:spLocks/>
          </p:cNvSpPr>
          <p:nvPr/>
        </p:nvSpPr>
        <p:spPr bwMode="auto">
          <a:xfrm>
            <a:off x="5334000" y="2514600"/>
            <a:ext cx="304800" cy="1905000"/>
          </a:xfrm>
          <a:prstGeom prst="leftBrace">
            <a:avLst>
              <a:gd name="adj1" fmla="val 52083"/>
              <a:gd name="adj2" fmla="val 50000"/>
            </a:avLst>
          </a:prstGeom>
          <a:noFill/>
          <a:ln w="28575">
            <a:solidFill>
              <a:srgbClr val="FF0000"/>
            </a:solidFill>
            <a:round/>
            <a:headEnd/>
            <a:tailEnd/>
          </a:ln>
        </p:spPr>
        <p:txBody>
          <a:bodyPr wrap="none" anchor="ctr"/>
          <a:lstStyle/>
          <a:p>
            <a:endParaRPr lang="en-US"/>
          </a:p>
        </p:txBody>
      </p:sp>
      <p:sp>
        <p:nvSpPr>
          <p:cNvPr id="19464" name="Rectangle 11"/>
          <p:cNvSpPr>
            <a:spLocks noChangeArrowheads="1"/>
          </p:cNvSpPr>
          <p:nvPr/>
        </p:nvSpPr>
        <p:spPr bwMode="auto">
          <a:xfrm>
            <a:off x="3124200" y="3200400"/>
            <a:ext cx="2047875" cy="579438"/>
          </a:xfrm>
          <a:prstGeom prst="rect">
            <a:avLst/>
          </a:prstGeom>
          <a:noFill/>
          <a:ln w="9525">
            <a:noFill/>
            <a:miter lim="800000"/>
            <a:headEnd/>
            <a:tailEnd/>
          </a:ln>
        </p:spPr>
        <p:txBody>
          <a:bodyPr wrap="none">
            <a:spAutoFit/>
          </a:bodyPr>
          <a:lstStyle/>
          <a:p>
            <a:pPr algn="ctr"/>
            <a:r>
              <a:rPr lang="en-US" sz="3200">
                <a:solidFill>
                  <a:srgbClr val="FF0000"/>
                </a:solidFill>
              </a:rPr>
              <a:t>2</a:t>
            </a:r>
            <a:r>
              <a:rPr lang="en-US" sz="3200" baseline="30000">
                <a:solidFill>
                  <a:srgbClr val="FF0000"/>
                </a:solidFill>
              </a:rPr>
              <a:t>2</a:t>
            </a:r>
            <a:r>
              <a:rPr lang="en-US" sz="3200">
                <a:solidFill>
                  <a:srgbClr val="FF0000"/>
                </a:solidFill>
              </a:rPr>
              <a:t> = 4 rows</a:t>
            </a:r>
          </a:p>
        </p:txBody>
      </p:sp>
      <p:sp>
        <p:nvSpPr>
          <p:cNvPr id="19465" name="Line 12"/>
          <p:cNvSpPr>
            <a:spLocks noChangeShapeType="1"/>
          </p:cNvSpPr>
          <p:nvPr/>
        </p:nvSpPr>
        <p:spPr bwMode="auto">
          <a:xfrm>
            <a:off x="7315200" y="2438400"/>
            <a:ext cx="0" cy="1981200"/>
          </a:xfrm>
          <a:prstGeom prst="line">
            <a:avLst/>
          </a:prstGeom>
          <a:noFill/>
          <a:ln w="28575">
            <a:solidFill>
              <a:srgbClr val="FF0000"/>
            </a:solidFill>
            <a:round/>
            <a:headEnd/>
            <a:tailEnd type="triangle" w="med" len="med"/>
          </a:ln>
        </p:spPr>
        <p:txBody>
          <a:bodyPr/>
          <a:lstStyle/>
          <a:p>
            <a:endParaRPr lang="en-US"/>
          </a:p>
        </p:txBody>
      </p:sp>
      <p:sp>
        <p:nvSpPr>
          <p:cNvPr id="19466" name="Rectangle 13"/>
          <p:cNvSpPr>
            <a:spLocks noChangeArrowheads="1"/>
          </p:cNvSpPr>
          <p:nvPr/>
        </p:nvSpPr>
        <p:spPr bwMode="auto">
          <a:xfrm>
            <a:off x="7646988" y="3230563"/>
            <a:ext cx="1076325" cy="579437"/>
          </a:xfrm>
          <a:prstGeom prst="rect">
            <a:avLst/>
          </a:prstGeom>
          <a:noFill/>
          <a:ln w="9525">
            <a:noFill/>
            <a:miter lim="800000"/>
            <a:headEnd/>
            <a:tailEnd/>
          </a:ln>
        </p:spPr>
        <p:txBody>
          <a:bodyPr wrap="none">
            <a:spAutoFit/>
          </a:bodyPr>
          <a:lstStyle/>
          <a:p>
            <a:pPr algn="ctr"/>
            <a:r>
              <a:rPr lang="en-US" sz="3200">
                <a:solidFill>
                  <a:srgbClr val="FF0000"/>
                </a:solidFill>
              </a:rPr>
              <a:t>4 bits</a:t>
            </a:r>
          </a:p>
        </p:txBody>
      </p:sp>
      <p:sp>
        <p:nvSpPr>
          <p:cNvPr id="19467" name="Text Box 14"/>
          <p:cNvSpPr txBox="1">
            <a:spLocks noChangeArrowheads="1"/>
          </p:cNvSpPr>
          <p:nvPr/>
        </p:nvSpPr>
        <p:spPr bwMode="auto">
          <a:xfrm>
            <a:off x="381000" y="5334000"/>
            <a:ext cx="6700838" cy="579438"/>
          </a:xfrm>
          <a:prstGeom prst="rect">
            <a:avLst/>
          </a:prstGeom>
          <a:noFill/>
          <a:ln w="9525">
            <a:noFill/>
            <a:miter lim="800000"/>
            <a:headEnd/>
            <a:tailEnd/>
          </a:ln>
        </p:spPr>
        <p:txBody>
          <a:bodyPr wrap="none">
            <a:spAutoFit/>
          </a:bodyPr>
          <a:lstStyle/>
          <a:p>
            <a:r>
              <a:rPr lang="en-US" sz="3200" dirty="0">
                <a:solidFill>
                  <a:srgbClr val="FF0000"/>
                </a:solidFill>
                <a:latin typeface="+mj-lt"/>
              </a:rPr>
              <a:t>Number of unique 4 bit words = 2</a:t>
            </a:r>
            <a:r>
              <a:rPr lang="en-US" sz="3200" baseline="30000" dirty="0">
                <a:solidFill>
                  <a:srgbClr val="FF0000"/>
                </a:solidFill>
                <a:latin typeface="+mj-lt"/>
              </a:rPr>
              <a:t>4</a:t>
            </a:r>
            <a:r>
              <a:rPr lang="en-US" sz="3200" dirty="0">
                <a:solidFill>
                  <a:srgbClr val="FF0000"/>
                </a:solidFill>
                <a:latin typeface="+mj-lt"/>
              </a:rPr>
              <a:t> = 16</a:t>
            </a:r>
          </a:p>
        </p:txBody>
      </p:sp>
      <p:sp>
        <p:nvSpPr>
          <p:cNvPr id="12" name="Slide Number Placeholder 11"/>
          <p:cNvSpPr>
            <a:spLocks noGrp="1"/>
          </p:cNvSpPr>
          <p:nvPr>
            <p:ph type="sldNum" sz="quarter" idx="12"/>
          </p:nvPr>
        </p:nvSpPr>
        <p:spPr/>
        <p:txBody>
          <a:bodyPr/>
          <a:lstStyle/>
          <a:p>
            <a:pPr>
              <a:defRPr/>
            </a:pPr>
            <a:fld id="{F94DC74B-B701-4DF0-8BC9-5796C4E08456}" type="slidenum">
              <a:rPr lang="en-US" smtClean="0"/>
              <a:pPr>
                <a:defRPr/>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92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1"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C:\Sandige\3\tiff\010.tif"/>
          <p:cNvPicPr>
            <a:picLocks noChangeAspect="1" noChangeArrowheads="1"/>
          </p:cNvPicPr>
          <p:nvPr/>
        </p:nvPicPr>
        <p:blipFill>
          <a:blip r:embed="rId2"/>
          <a:srcRect b="10028"/>
          <a:stretch>
            <a:fillRect/>
          </a:stretch>
        </p:blipFill>
        <p:spPr bwMode="auto">
          <a:xfrm>
            <a:off x="152400" y="609600"/>
            <a:ext cx="8839200" cy="548481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DA026E9B-F6B5-44A0-A3D2-5C9FD3A54CFE}"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idx="4294967295"/>
          </p:nvPr>
        </p:nvSpPr>
        <p:spPr>
          <a:xfrm>
            <a:off x="609600" y="685800"/>
            <a:ext cx="8077200" cy="5562600"/>
          </a:xfrm>
          <a:solidFill>
            <a:srgbClr val="FFFF00"/>
          </a:solidFill>
        </p:spPr>
        <p:txBody>
          <a:bodyPr/>
          <a:lstStyle/>
          <a:p>
            <a:pPr eaLnBrk="1" hangingPunct="1"/>
            <a:r>
              <a:rPr lang="en-US" sz="11500" b="1" dirty="0" smtClean="0">
                <a:solidFill>
                  <a:srgbClr val="FF0000"/>
                </a:solidFill>
                <a:effectLst>
                  <a:outerShdw blurRad="38100" dist="38100" dir="2700000" algn="tl">
                    <a:srgbClr val="000000">
                      <a:alpha val="43137"/>
                    </a:srgbClr>
                  </a:outerShdw>
                </a:effectLst>
              </a:rPr>
              <a:t>Analyzing Logic Circuits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3" descr="C:\Sandige\3\tiff\015.tif"/>
          <p:cNvPicPr>
            <a:picLocks noChangeAspect="1" noChangeArrowheads="1"/>
          </p:cNvPicPr>
          <p:nvPr/>
        </p:nvPicPr>
        <p:blipFill>
          <a:blip r:embed="rId2"/>
          <a:srcRect t="368" r="51259" b="29854"/>
          <a:stretch>
            <a:fillRect/>
          </a:stretch>
        </p:blipFill>
        <p:spPr bwMode="auto">
          <a:xfrm>
            <a:off x="381000" y="1447800"/>
            <a:ext cx="8305800" cy="4794250"/>
          </a:xfrm>
          <a:prstGeom prst="rect">
            <a:avLst/>
          </a:prstGeom>
          <a:noFill/>
          <a:ln w="9525">
            <a:noFill/>
            <a:miter lim="800000"/>
            <a:headEnd/>
            <a:tailEnd/>
          </a:ln>
        </p:spPr>
      </p:pic>
      <p:sp>
        <p:nvSpPr>
          <p:cNvPr id="21507" name="Rectangle 4"/>
          <p:cNvSpPr>
            <a:spLocks noGrp="1" noChangeArrowheads="1"/>
          </p:cNvSpPr>
          <p:nvPr>
            <p:ph type="title" idx="4294967295"/>
          </p:nvPr>
        </p:nvSpPr>
        <p:spPr/>
        <p:txBody>
          <a:bodyPr/>
          <a:lstStyle/>
          <a:p>
            <a:pPr eaLnBrk="1" hangingPunct="1"/>
            <a:r>
              <a:rPr lang="en-US" smtClean="0"/>
              <a:t>Analyzing Logic Circuits</a:t>
            </a:r>
          </a:p>
        </p:txBody>
      </p:sp>
      <p:grpSp>
        <p:nvGrpSpPr>
          <p:cNvPr id="2" name="Group 10"/>
          <p:cNvGrpSpPr>
            <a:grpSpLocks/>
          </p:cNvGrpSpPr>
          <p:nvPr/>
        </p:nvGrpSpPr>
        <p:grpSpPr bwMode="auto">
          <a:xfrm>
            <a:off x="914400" y="1371600"/>
            <a:ext cx="5867400" cy="4876800"/>
            <a:chOff x="576" y="864"/>
            <a:chExt cx="3696" cy="3072"/>
          </a:xfrm>
        </p:grpSpPr>
        <p:sp>
          <p:nvSpPr>
            <p:cNvPr id="21519" name="Oval 5"/>
            <p:cNvSpPr>
              <a:spLocks noChangeArrowheads="1"/>
            </p:cNvSpPr>
            <p:nvPr/>
          </p:nvSpPr>
          <p:spPr bwMode="auto">
            <a:xfrm>
              <a:off x="672" y="864"/>
              <a:ext cx="480" cy="432"/>
            </a:xfrm>
            <a:prstGeom prst="ellipse">
              <a:avLst/>
            </a:prstGeom>
            <a:noFill/>
            <a:ln w="38100">
              <a:solidFill>
                <a:srgbClr val="FF0000"/>
              </a:solidFill>
              <a:round/>
              <a:headEnd/>
              <a:tailEnd/>
            </a:ln>
          </p:spPr>
          <p:txBody>
            <a:bodyPr wrap="none" anchor="ctr"/>
            <a:lstStyle/>
            <a:p>
              <a:endParaRPr lang="en-US"/>
            </a:p>
          </p:txBody>
        </p:sp>
        <p:sp>
          <p:nvSpPr>
            <p:cNvPr id="21520" name="Oval 6"/>
            <p:cNvSpPr>
              <a:spLocks noChangeArrowheads="1"/>
            </p:cNvSpPr>
            <p:nvPr/>
          </p:nvSpPr>
          <p:spPr bwMode="auto">
            <a:xfrm>
              <a:off x="2064" y="3168"/>
              <a:ext cx="480" cy="432"/>
            </a:xfrm>
            <a:prstGeom prst="ellipse">
              <a:avLst/>
            </a:prstGeom>
            <a:noFill/>
            <a:ln w="38100">
              <a:solidFill>
                <a:srgbClr val="FF0000"/>
              </a:solidFill>
              <a:round/>
              <a:headEnd/>
              <a:tailEnd/>
            </a:ln>
          </p:spPr>
          <p:txBody>
            <a:bodyPr wrap="none" anchor="ctr"/>
            <a:lstStyle/>
            <a:p>
              <a:endParaRPr lang="en-US"/>
            </a:p>
          </p:txBody>
        </p:sp>
        <p:sp>
          <p:nvSpPr>
            <p:cNvPr id="21521" name="Oval 7"/>
            <p:cNvSpPr>
              <a:spLocks noChangeArrowheads="1"/>
            </p:cNvSpPr>
            <p:nvPr/>
          </p:nvSpPr>
          <p:spPr bwMode="auto">
            <a:xfrm>
              <a:off x="2064" y="864"/>
              <a:ext cx="480" cy="432"/>
            </a:xfrm>
            <a:prstGeom prst="ellipse">
              <a:avLst/>
            </a:prstGeom>
            <a:noFill/>
            <a:ln w="38100">
              <a:solidFill>
                <a:srgbClr val="FF0000"/>
              </a:solidFill>
              <a:round/>
              <a:headEnd/>
              <a:tailEnd/>
            </a:ln>
          </p:spPr>
          <p:txBody>
            <a:bodyPr wrap="none" anchor="ctr"/>
            <a:lstStyle/>
            <a:p>
              <a:endParaRPr lang="en-US"/>
            </a:p>
          </p:txBody>
        </p:sp>
        <p:sp>
          <p:nvSpPr>
            <p:cNvPr id="21522" name="Oval 8"/>
            <p:cNvSpPr>
              <a:spLocks noChangeArrowheads="1"/>
            </p:cNvSpPr>
            <p:nvPr/>
          </p:nvSpPr>
          <p:spPr bwMode="auto">
            <a:xfrm>
              <a:off x="3792" y="2976"/>
              <a:ext cx="480" cy="432"/>
            </a:xfrm>
            <a:prstGeom prst="ellipse">
              <a:avLst/>
            </a:prstGeom>
            <a:noFill/>
            <a:ln w="38100">
              <a:solidFill>
                <a:srgbClr val="FF0000"/>
              </a:solidFill>
              <a:round/>
              <a:headEnd/>
              <a:tailEnd/>
            </a:ln>
          </p:spPr>
          <p:txBody>
            <a:bodyPr wrap="none" anchor="ctr"/>
            <a:lstStyle/>
            <a:p>
              <a:endParaRPr lang="en-US"/>
            </a:p>
          </p:txBody>
        </p:sp>
        <p:sp>
          <p:nvSpPr>
            <p:cNvPr id="21523" name="Text Box 9"/>
            <p:cNvSpPr txBox="1">
              <a:spLocks noChangeArrowheads="1"/>
            </p:cNvSpPr>
            <p:nvPr/>
          </p:nvSpPr>
          <p:spPr bwMode="auto">
            <a:xfrm>
              <a:off x="576" y="3648"/>
              <a:ext cx="2918" cy="288"/>
            </a:xfrm>
            <a:prstGeom prst="rect">
              <a:avLst/>
            </a:prstGeom>
            <a:noFill/>
            <a:ln w="9525">
              <a:noFill/>
              <a:miter lim="800000"/>
              <a:headEnd/>
              <a:tailEnd/>
            </a:ln>
          </p:spPr>
          <p:txBody>
            <a:bodyPr wrap="none">
              <a:spAutoFit/>
            </a:bodyPr>
            <a:lstStyle/>
            <a:p>
              <a:pPr algn="ctr"/>
              <a:r>
                <a:rPr lang="en-US">
                  <a:solidFill>
                    <a:srgbClr val="FF0000"/>
                  </a:solidFill>
                </a:rPr>
                <a:t>Reference Designators (“Instances”)</a:t>
              </a:r>
            </a:p>
          </p:txBody>
        </p:sp>
      </p:grpSp>
      <p:sp>
        <p:nvSpPr>
          <p:cNvPr id="295949" name="Rectangle 13"/>
          <p:cNvSpPr>
            <a:spLocks noChangeArrowheads="1"/>
          </p:cNvSpPr>
          <p:nvPr/>
        </p:nvSpPr>
        <p:spPr bwMode="auto">
          <a:xfrm>
            <a:off x="4373563" y="4038600"/>
            <a:ext cx="1036637" cy="519113"/>
          </a:xfrm>
          <a:prstGeom prst="rect">
            <a:avLst/>
          </a:prstGeom>
          <a:noFill/>
          <a:ln w="9525">
            <a:noFill/>
            <a:miter lim="800000"/>
            <a:headEnd/>
            <a:tailEnd/>
          </a:ln>
        </p:spPr>
        <p:txBody>
          <a:bodyPr wrap="none">
            <a:spAutoFit/>
          </a:bodyPr>
          <a:lstStyle/>
          <a:p>
            <a:pPr algn="ctr"/>
            <a:r>
              <a:rPr lang="en-US" sz="2800"/>
              <a:t>X + Z</a:t>
            </a:r>
          </a:p>
        </p:txBody>
      </p:sp>
      <p:grpSp>
        <p:nvGrpSpPr>
          <p:cNvPr id="3" name="Group 24"/>
          <p:cNvGrpSpPr>
            <a:grpSpLocks/>
          </p:cNvGrpSpPr>
          <p:nvPr/>
        </p:nvGrpSpPr>
        <p:grpSpPr bwMode="auto">
          <a:xfrm>
            <a:off x="2057400" y="1828800"/>
            <a:ext cx="441325" cy="519113"/>
            <a:chOff x="1296" y="1152"/>
            <a:chExt cx="278" cy="327"/>
          </a:xfrm>
        </p:grpSpPr>
        <p:sp>
          <p:nvSpPr>
            <p:cNvPr id="21517" name="Text Box 11"/>
            <p:cNvSpPr txBox="1">
              <a:spLocks noChangeArrowheads="1"/>
            </p:cNvSpPr>
            <p:nvPr/>
          </p:nvSpPr>
          <p:spPr bwMode="auto">
            <a:xfrm>
              <a:off x="1296" y="1152"/>
              <a:ext cx="278" cy="327"/>
            </a:xfrm>
            <a:prstGeom prst="rect">
              <a:avLst/>
            </a:prstGeom>
            <a:noFill/>
            <a:ln w="9525">
              <a:noFill/>
              <a:miter lim="800000"/>
              <a:headEnd/>
              <a:tailEnd/>
            </a:ln>
          </p:spPr>
          <p:txBody>
            <a:bodyPr wrap="none">
              <a:spAutoFit/>
            </a:bodyPr>
            <a:lstStyle/>
            <a:p>
              <a:pPr algn="ctr"/>
              <a:r>
                <a:rPr lang="en-US" sz="2800"/>
                <a:t>X</a:t>
              </a:r>
            </a:p>
          </p:txBody>
        </p:sp>
        <p:sp>
          <p:nvSpPr>
            <p:cNvPr id="21518" name="Line 15"/>
            <p:cNvSpPr>
              <a:spLocks noChangeShapeType="1"/>
            </p:cNvSpPr>
            <p:nvPr/>
          </p:nvSpPr>
          <p:spPr bwMode="auto">
            <a:xfrm>
              <a:off x="1344" y="1200"/>
              <a:ext cx="192" cy="0"/>
            </a:xfrm>
            <a:prstGeom prst="line">
              <a:avLst/>
            </a:prstGeom>
            <a:noFill/>
            <a:ln w="19050">
              <a:solidFill>
                <a:schemeClr val="tx1"/>
              </a:solidFill>
              <a:round/>
              <a:headEnd/>
              <a:tailEnd/>
            </a:ln>
          </p:spPr>
          <p:txBody>
            <a:bodyPr/>
            <a:lstStyle/>
            <a:p>
              <a:endParaRPr lang="en-US"/>
            </a:p>
          </p:txBody>
        </p:sp>
      </p:grpSp>
      <p:grpSp>
        <p:nvGrpSpPr>
          <p:cNvPr id="4" name="Group 25"/>
          <p:cNvGrpSpPr>
            <a:grpSpLocks/>
          </p:cNvGrpSpPr>
          <p:nvPr/>
        </p:nvGrpSpPr>
        <p:grpSpPr bwMode="auto">
          <a:xfrm>
            <a:off x="4419600" y="2133600"/>
            <a:ext cx="1076325" cy="519113"/>
            <a:chOff x="2784" y="1344"/>
            <a:chExt cx="678" cy="327"/>
          </a:xfrm>
        </p:grpSpPr>
        <p:sp>
          <p:nvSpPr>
            <p:cNvPr id="21515" name="Rectangle 12"/>
            <p:cNvSpPr>
              <a:spLocks noChangeArrowheads="1"/>
            </p:cNvSpPr>
            <p:nvPr/>
          </p:nvSpPr>
          <p:spPr bwMode="auto">
            <a:xfrm>
              <a:off x="2784" y="1344"/>
              <a:ext cx="678" cy="327"/>
            </a:xfrm>
            <a:prstGeom prst="rect">
              <a:avLst/>
            </a:prstGeom>
            <a:noFill/>
            <a:ln w="9525">
              <a:noFill/>
              <a:miter lim="800000"/>
              <a:headEnd/>
              <a:tailEnd/>
            </a:ln>
          </p:spPr>
          <p:txBody>
            <a:bodyPr wrap="none">
              <a:spAutoFit/>
            </a:bodyPr>
            <a:lstStyle/>
            <a:p>
              <a:pPr algn="ctr"/>
              <a:r>
                <a:rPr lang="en-US" sz="2800"/>
                <a:t>X + Y</a:t>
              </a:r>
            </a:p>
          </p:txBody>
        </p:sp>
        <p:sp>
          <p:nvSpPr>
            <p:cNvPr id="21516" name="Line 21"/>
            <p:cNvSpPr>
              <a:spLocks noChangeShapeType="1"/>
            </p:cNvSpPr>
            <p:nvPr/>
          </p:nvSpPr>
          <p:spPr bwMode="auto">
            <a:xfrm>
              <a:off x="2832" y="1392"/>
              <a:ext cx="192" cy="0"/>
            </a:xfrm>
            <a:prstGeom prst="line">
              <a:avLst/>
            </a:prstGeom>
            <a:noFill/>
            <a:ln w="19050">
              <a:solidFill>
                <a:schemeClr val="tx1"/>
              </a:solidFill>
              <a:round/>
              <a:headEnd/>
              <a:tailEnd/>
            </a:ln>
          </p:spPr>
          <p:txBody>
            <a:bodyPr/>
            <a:lstStyle/>
            <a:p>
              <a:endParaRPr lang="en-US"/>
            </a:p>
          </p:txBody>
        </p:sp>
      </p:grpSp>
      <p:grpSp>
        <p:nvGrpSpPr>
          <p:cNvPr id="5" name="Group 26"/>
          <p:cNvGrpSpPr>
            <a:grpSpLocks/>
          </p:cNvGrpSpPr>
          <p:nvPr/>
        </p:nvGrpSpPr>
        <p:grpSpPr bwMode="auto">
          <a:xfrm>
            <a:off x="6192838" y="3048000"/>
            <a:ext cx="2493962" cy="519113"/>
            <a:chOff x="3901" y="1920"/>
            <a:chExt cx="1571" cy="327"/>
          </a:xfrm>
        </p:grpSpPr>
        <p:sp>
          <p:nvSpPr>
            <p:cNvPr id="21513" name="Rectangle 14"/>
            <p:cNvSpPr>
              <a:spLocks noChangeArrowheads="1"/>
            </p:cNvSpPr>
            <p:nvPr/>
          </p:nvSpPr>
          <p:spPr bwMode="auto">
            <a:xfrm>
              <a:off x="3901" y="1920"/>
              <a:ext cx="1571" cy="327"/>
            </a:xfrm>
            <a:prstGeom prst="rect">
              <a:avLst/>
            </a:prstGeom>
            <a:noFill/>
            <a:ln w="9525">
              <a:noFill/>
              <a:miter lim="800000"/>
              <a:headEnd/>
              <a:tailEnd/>
            </a:ln>
          </p:spPr>
          <p:txBody>
            <a:bodyPr wrap="none">
              <a:spAutoFit/>
            </a:bodyPr>
            <a:lstStyle/>
            <a:p>
              <a:pPr algn="ctr"/>
              <a:r>
                <a:rPr lang="en-US" sz="2800"/>
                <a:t>(X + Y)</a:t>
              </a:r>
              <a:r>
                <a:rPr lang="en-US" sz="2800">
                  <a:latin typeface="Symbol" pitchFamily="18" charset="2"/>
                </a:rPr>
                <a:t>×</a:t>
              </a:r>
              <a:r>
                <a:rPr lang="en-US" sz="2800"/>
                <a:t>(X + Z)</a:t>
              </a:r>
            </a:p>
          </p:txBody>
        </p:sp>
        <p:sp>
          <p:nvSpPr>
            <p:cNvPr id="21514" name="Line 22"/>
            <p:cNvSpPr>
              <a:spLocks noChangeShapeType="1"/>
            </p:cNvSpPr>
            <p:nvPr/>
          </p:nvSpPr>
          <p:spPr bwMode="auto">
            <a:xfrm>
              <a:off x="4032" y="1968"/>
              <a:ext cx="192" cy="0"/>
            </a:xfrm>
            <a:prstGeom prst="line">
              <a:avLst/>
            </a:prstGeom>
            <a:noFill/>
            <a:ln w="19050">
              <a:solidFill>
                <a:schemeClr val="tx1"/>
              </a:solidFill>
              <a:round/>
              <a:headEnd/>
              <a:tailEnd/>
            </a:ln>
          </p:spPr>
          <p:txBody>
            <a:bodyPr/>
            <a:lstStyle/>
            <a:p>
              <a:endParaRPr lang="en-US"/>
            </a:p>
          </p:txBody>
        </p:sp>
      </p:grpSp>
      <p:sp>
        <p:nvSpPr>
          <p:cNvPr id="20" name="Slide Number Placeholder 19"/>
          <p:cNvSpPr>
            <a:spLocks noGrp="1"/>
          </p:cNvSpPr>
          <p:nvPr>
            <p:ph type="sldNum" sz="quarter" idx="12"/>
          </p:nvPr>
        </p:nvSpPr>
        <p:spPr/>
        <p:txBody>
          <a:bodyPr/>
          <a:lstStyle/>
          <a:p>
            <a:pPr>
              <a:defRPr/>
            </a:pPr>
            <a:fld id="{DA026E9B-F6B5-44A0-A3D2-5C9FD3A54CFE}" type="slidenum">
              <a:rPr lang="en-US" smtClean="0"/>
              <a:pPr>
                <a:defRPr/>
              </a:pPr>
              <a:t>23</a:t>
            </a:fld>
            <a:endParaRPr lang="en-US"/>
          </a:p>
        </p:txBody>
      </p:sp>
    </p:spTree>
    <p:extLst>
      <p:ext uri="{BB962C8B-B14F-4D97-AF65-F5344CB8AC3E}">
        <p14:creationId xmlns:p14="http://schemas.microsoft.com/office/powerpoint/2010/main" val="424352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59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9"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Sandige\3\tiff\015.tif"/>
          <p:cNvPicPr>
            <a:picLocks noChangeAspect="1" noChangeArrowheads="1"/>
          </p:cNvPicPr>
          <p:nvPr/>
        </p:nvPicPr>
        <p:blipFill>
          <a:blip r:embed="rId2"/>
          <a:srcRect l="51025" b="32372"/>
          <a:stretch>
            <a:fillRect/>
          </a:stretch>
        </p:blipFill>
        <p:spPr bwMode="auto">
          <a:xfrm>
            <a:off x="228600" y="1704975"/>
            <a:ext cx="8686800" cy="4837113"/>
          </a:xfrm>
          <a:prstGeom prst="rect">
            <a:avLst/>
          </a:prstGeom>
          <a:noFill/>
          <a:ln w="9525">
            <a:noFill/>
            <a:miter lim="800000"/>
            <a:headEnd/>
            <a:tailEnd/>
          </a:ln>
        </p:spPr>
      </p:pic>
      <p:sp>
        <p:nvSpPr>
          <p:cNvPr id="22531" name="Rectangle 3"/>
          <p:cNvSpPr>
            <a:spLocks noGrp="1" noChangeArrowheads="1"/>
          </p:cNvSpPr>
          <p:nvPr>
            <p:ph type="title" idx="4294967295"/>
          </p:nvPr>
        </p:nvSpPr>
        <p:spPr/>
        <p:txBody>
          <a:bodyPr/>
          <a:lstStyle/>
          <a:p>
            <a:pPr eaLnBrk="1" hangingPunct="1"/>
            <a:r>
              <a:rPr lang="en-US" smtClean="0"/>
              <a:t>Analyzing Logic Circuits</a:t>
            </a:r>
          </a:p>
        </p:txBody>
      </p:sp>
      <p:grpSp>
        <p:nvGrpSpPr>
          <p:cNvPr id="2" name="Group 10"/>
          <p:cNvGrpSpPr>
            <a:grpSpLocks/>
          </p:cNvGrpSpPr>
          <p:nvPr/>
        </p:nvGrpSpPr>
        <p:grpSpPr bwMode="auto">
          <a:xfrm>
            <a:off x="2463800" y="4129088"/>
            <a:ext cx="420688" cy="519112"/>
            <a:chOff x="1552" y="2601"/>
            <a:chExt cx="265" cy="327"/>
          </a:xfrm>
        </p:grpSpPr>
        <p:sp>
          <p:nvSpPr>
            <p:cNvPr id="22540" name="Text Box 5"/>
            <p:cNvSpPr txBox="1">
              <a:spLocks noChangeArrowheads="1"/>
            </p:cNvSpPr>
            <p:nvPr/>
          </p:nvSpPr>
          <p:spPr bwMode="auto">
            <a:xfrm>
              <a:off x="1552" y="2601"/>
              <a:ext cx="265" cy="327"/>
            </a:xfrm>
            <a:prstGeom prst="rect">
              <a:avLst/>
            </a:prstGeom>
            <a:noFill/>
            <a:ln w="9525">
              <a:noFill/>
              <a:miter lim="800000"/>
              <a:headEnd/>
              <a:tailEnd/>
            </a:ln>
          </p:spPr>
          <p:txBody>
            <a:bodyPr wrap="none">
              <a:spAutoFit/>
            </a:bodyPr>
            <a:lstStyle/>
            <a:p>
              <a:pPr algn="ctr"/>
              <a:r>
                <a:rPr lang="en-US" sz="2800"/>
                <a:t>C</a:t>
              </a:r>
            </a:p>
          </p:txBody>
        </p:sp>
        <p:sp>
          <p:nvSpPr>
            <p:cNvPr id="22541" name="Line 6"/>
            <p:cNvSpPr>
              <a:spLocks noChangeShapeType="1"/>
            </p:cNvSpPr>
            <p:nvPr/>
          </p:nvSpPr>
          <p:spPr bwMode="auto">
            <a:xfrm>
              <a:off x="1594" y="2649"/>
              <a:ext cx="192" cy="0"/>
            </a:xfrm>
            <a:prstGeom prst="line">
              <a:avLst/>
            </a:prstGeom>
            <a:noFill/>
            <a:ln w="19050">
              <a:solidFill>
                <a:schemeClr val="tx1"/>
              </a:solidFill>
              <a:round/>
              <a:headEnd/>
              <a:tailEnd/>
            </a:ln>
          </p:spPr>
          <p:txBody>
            <a:bodyPr/>
            <a:lstStyle/>
            <a:p>
              <a:endParaRPr lang="en-US"/>
            </a:p>
          </p:txBody>
        </p:sp>
      </p:grpSp>
      <p:sp>
        <p:nvSpPr>
          <p:cNvPr id="297992" name="Rectangle 8"/>
          <p:cNvSpPr>
            <a:spLocks noChangeArrowheads="1"/>
          </p:cNvSpPr>
          <p:nvPr/>
        </p:nvSpPr>
        <p:spPr bwMode="auto">
          <a:xfrm>
            <a:off x="4935538" y="2438400"/>
            <a:ext cx="766762" cy="519113"/>
          </a:xfrm>
          <a:prstGeom prst="rect">
            <a:avLst/>
          </a:prstGeom>
          <a:noFill/>
          <a:ln w="9525">
            <a:noFill/>
            <a:miter lim="800000"/>
            <a:headEnd/>
            <a:tailEnd/>
          </a:ln>
        </p:spPr>
        <p:txBody>
          <a:bodyPr wrap="none">
            <a:spAutoFit/>
          </a:bodyPr>
          <a:lstStyle/>
          <a:p>
            <a:pPr algn="ctr"/>
            <a:r>
              <a:rPr lang="en-US" sz="2800"/>
              <a:t>A</a:t>
            </a:r>
            <a:r>
              <a:rPr lang="en-US" sz="2800">
                <a:latin typeface="Symbol" pitchFamily="18" charset="2"/>
              </a:rPr>
              <a:t>×</a:t>
            </a:r>
            <a:r>
              <a:rPr lang="en-US" sz="2800"/>
              <a:t>B</a:t>
            </a:r>
          </a:p>
        </p:txBody>
      </p:sp>
      <p:grpSp>
        <p:nvGrpSpPr>
          <p:cNvPr id="3" name="Group 15"/>
          <p:cNvGrpSpPr>
            <a:grpSpLocks/>
          </p:cNvGrpSpPr>
          <p:nvPr/>
        </p:nvGrpSpPr>
        <p:grpSpPr bwMode="auto">
          <a:xfrm>
            <a:off x="4824413" y="4427538"/>
            <a:ext cx="746125" cy="519112"/>
            <a:chOff x="3039" y="2789"/>
            <a:chExt cx="470" cy="327"/>
          </a:xfrm>
        </p:grpSpPr>
        <p:sp>
          <p:nvSpPr>
            <p:cNvPr id="22538" name="Rectangle 7"/>
            <p:cNvSpPr>
              <a:spLocks noChangeArrowheads="1"/>
            </p:cNvSpPr>
            <p:nvPr/>
          </p:nvSpPr>
          <p:spPr bwMode="auto">
            <a:xfrm>
              <a:off x="3039" y="2789"/>
              <a:ext cx="470" cy="327"/>
            </a:xfrm>
            <a:prstGeom prst="rect">
              <a:avLst/>
            </a:prstGeom>
            <a:noFill/>
            <a:ln w="9525">
              <a:noFill/>
              <a:miter lim="800000"/>
              <a:headEnd/>
              <a:tailEnd/>
            </a:ln>
          </p:spPr>
          <p:txBody>
            <a:bodyPr wrap="none">
              <a:spAutoFit/>
            </a:bodyPr>
            <a:lstStyle/>
            <a:p>
              <a:pPr algn="ctr"/>
              <a:r>
                <a:rPr lang="en-US" sz="2800"/>
                <a:t>B</a:t>
              </a:r>
              <a:r>
                <a:rPr lang="en-US" sz="2800">
                  <a:latin typeface="Symbol" pitchFamily="18" charset="2"/>
                </a:rPr>
                <a:t>×</a:t>
              </a:r>
              <a:r>
                <a:rPr lang="en-US" sz="2800"/>
                <a:t>C</a:t>
              </a:r>
            </a:p>
          </p:txBody>
        </p:sp>
        <p:sp>
          <p:nvSpPr>
            <p:cNvPr id="22539" name="Line 9"/>
            <p:cNvSpPr>
              <a:spLocks noChangeShapeType="1"/>
            </p:cNvSpPr>
            <p:nvPr/>
          </p:nvSpPr>
          <p:spPr bwMode="auto">
            <a:xfrm>
              <a:off x="3312" y="2832"/>
              <a:ext cx="144" cy="0"/>
            </a:xfrm>
            <a:prstGeom prst="line">
              <a:avLst/>
            </a:prstGeom>
            <a:noFill/>
            <a:ln w="19050">
              <a:solidFill>
                <a:schemeClr val="tx1"/>
              </a:solidFill>
              <a:round/>
              <a:headEnd/>
              <a:tailEnd/>
            </a:ln>
          </p:spPr>
          <p:txBody>
            <a:bodyPr/>
            <a:lstStyle/>
            <a:p>
              <a:endParaRPr lang="en-US"/>
            </a:p>
          </p:txBody>
        </p:sp>
      </p:grpSp>
      <p:grpSp>
        <p:nvGrpSpPr>
          <p:cNvPr id="4" name="Group 16"/>
          <p:cNvGrpSpPr>
            <a:grpSpLocks/>
          </p:cNvGrpSpPr>
          <p:nvPr/>
        </p:nvGrpSpPr>
        <p:grpSpPr bwMode="auto">
          <a:xfrm>
            <a:off x="7132638" y="2971800"/>
            <a:ext cx="1706562" cy="519113"/>
            <a:chOff x="4493" y="1872"/>
            <a:chExt cx="1075" cy="327"/>
          </a:xfrm>
        </p:grpSpPr>
        <p:sp>
          <p:nvSpPr>
            <p:cNvPr id="22536" name="Rectangle 13"/>
            <p:cNvSpPr>
              <a:spLocks noChangeArrowheads="1"/>
            </p:cNvSpPr>
            <p:nvPr/>
          </p:nvSpPr>
          <p:spPr bwMode="auto">
            <a:xfrm>
              <a:off x="4493" y="1872"/>
              <a:ext cx="1075" cy="327"/>
            </a:xfrm>
            <a:prstGeom prst="rect">
              <a:avLst/>
            </a:prstGeom>
            <a:noFill/>
            <a:ln w="9525">
              <a:noFill/>
              <a:miter lim="800000"/>
              <a:headEnd/>
              <a:tailEnd/>
            </a:ln>
          </p:spPr>
          <p:txBody>
            <a:bodyPr wrap="none">
              <a:spAutoFit/>
            </a:bodyPr>
            <a:lstStyle/>
            <a:p>
              <a:pPr algn="ctr"/>
              <a:r>
                <a:rPr lang="en-US" sz="2800"/>
                <a:t>A</a:t>
              </a:r>
              <a:r>
                <a:rPr lang="en-US" sz="2800">
                  <a:latin typeface="Symbol" pitchFamily="18" charset="2"/>
                </a:rPr>
                <a:t>×</a:t>
              </a:r>
              <a:r>
                <a:rPr lang="en-US" sz="2800"/>
                <a:t>B + B</a:t>
              </a:r>
              <a:r>
                <a:rPr lang="en-US" sz="2800">
                  <a:latin typeface="Symbol" pitchFamily="18" charset="2"/>
                </a:rPr>
                <a:t>×</a:t>
              </a:r>
              <a:r>
                <a:rPr lang="en-US" sz="2800"/>
                <a:t>C</a:t>
              </a:r>
            </a:p>
          </p:txBody>
        </p:sp>
        <p:sp>
          <p:nvSpPr>
            <p:cNvPr id="22537" name="Line 14"/>
            <p:cNvSpPr>
              <a:spLocks noChangeShapeType="1"/>
            </p:cNvSpPr>
            <p:nvPr/>
          </p:nvSpPr>
          <p:spPr bwMode="auto">
            <a:xfrm flipV="1">
              <a:off x="5376" y="1915"/>
              <a:ext cx="144" cy="5"/>
            </a:xfrm>
            <a:prstGeom prst="line">
              <a:avLst/>
            </a:prstGeom>
            <a:noFill/>
            <a:ln w="19050">
              <a:solidFill>
                <a:schemeClr val="tx1"/>
              </a:solidFill>
              <a:round/>
              <a:headEnd/>
              <a:tailEnd/>
            </a:ln>
          </p:spPr>
          <p:txBody>
            <a:bodyPr/>
            <a:lstStyle/>
            <a:p>
              <a:endParaRPr lang="en-US"/>
            </a:p>
          </p:txBody>
        </p:sp>
      </p:grpSp>
      <p:sp>
        <p:nvSpPr>
          <p:cNvPr id="14" name="Slide Number Placeholder 13"/>
          <p:cNvSpPr>
            <a:spLocks noGrp="1"/>
          </p:cNvSpPr>
          <p:nvPr>
            <p:ph type="sldNum" sz="quarter" idx="12"/>
          </p:nvPr>
        </p:nvSpPr>
        <p:spPr/>
        <p:txBody>
          <a:bodyPr/>
          <a:lstStyle/>
          <a:p>
            <a:pPr>
              <a:defRPr/>
            </a:pPr>
            <a:fld id="{DA026E9B-F6B5-44A0-A3D2-5C9FD3A54CFE}" type="slidenum">
              <a:rPr lang="en-US" smtClean="0"/>
              <a:pPr>
                <a:defRPr/>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79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92"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a:t>Another example</a:t>
            </a:r>
          </a:p>
        </p:txBody>
      </p:sp>
      <p:graphicFrame>
        <p:nvGraphicFramePr>
          <p:cNvPr id="72708" name="Object 4"/>
          <p:cNvGraphicFramePr>
            <a:graphicFrameLocks noChangeAspect="1"/>
          </p:cNvGraphicFramePr>
          <p:nvPr/>
        </p:nvGraphicFramePr>
        <p:xfrm>
          <a:off x="457200" y="1963738"/>
          <a:ext cx="3448050" cy="1527175"/>
        </p:xfrm>
        <a:graphic>
          <a:graphicData uri="http://schemas.openxmlformats.org/presentationml/2006/ole">
            <mc:AlternateContent xmlns:mc="http://schemas.openxmlformats.org/markup-compatibility/2006">
              <mc:Choice xmlns:v="urn:schemas-microsoft-com:vml" Requires="v">
                <p:oleObj spid="_x0000_s1078" name="Artwork" r:id="rId3" imgW="2172003" imgH="961905" progId="Adobe.Illustrator.7">
                  <p:embed/>
                </p:oleObj>
              </mc:Choice>
              <mc:Fallback>
                <p:oleObj name="Artwork" r:id="rId3" imgW="2172003" imgH="961905" progId="Adobe.Illustrator.7">
                  <p:embed/>
                  <p:pic>
                    <p:nvPicPr>
                      <p:cNvPr id="7270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963738"/>
                        <a:ext cx="3448050"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09" name="Object 5"/>
          <p:cNvGraphicFramePr>
            <a:graphicFrameLocks noChangeAspect="1"/>
          </p:cNvGraphicFramePr>
          <p:nvPr/>
        </p:nvGraphicFramePr>
        <p:xfrm>
          <a:off x="4648200" y="1963738"/>
          <a:ext cx="3505200" cy="1546225"/>
        </p:xfrm>
        <a:graphic>
          <a:graphicData uri="http://schemas.openxmlformats.org/presentationml/2006/ole">
            <mc:AlternateContent xmlns:mc="http://schemas.openxmlformats.org/markup-compatibility/2006">
              <mc:Choice xmlns:v="urn:schemas-microsoft-com:vml" Requires="v">
                <p:oleObj spid="_x0000_s1079" name="Artwork" r:id="rId5" imgW="2180952" imgH="961905" progId="Adobe.Illustrator.7">
                  <p:embed/>
                </p:oleObj>
              </mc:Choice>
              <mc:Fallback>
                <p:oleObj name="Artwork" r:id="rId5" imgW="2180952" imgH="961905" progId="Adobe.Illustrator.7">
                  <p:embed/>
                  <p:pic>
                    <p:nvPicPr>
                      <p:cNvPr id="7270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1963738"/>
                        <a:ext cx="3505200" cy="154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10" name="Object 6"/>
          <p:cNvGraphicFramePr>
            <a:graphicFrameLocks noChangeAspect="1"/>
          </p:cNvGraphicFramePr>
          <p:nvPr/>
        </p:nvGraphicFramePr>
        <p:xfrm>
          <a:off x="1828800" y="4119563"/>
          <a:ext cx="4800600" cy="1671637"/>
        </p:xfrm>
        <a:graphic>
          <a:graphicData uri="http://schemas.openxmlformats.org/presentationml/2006/ole">
            <mc:AlternateContent xmlns:mc="http://schemas.openxmlformats.org/markup-compatibility/2006">
              <mc:Choice xmlns:v="urn:schemas-microsoft-com:vml" Requires="v">
                <p:oleObj spid="_x0000_s1080" name="Artwork" r:id="rId7" imgW="3172268" imgH="1104762" progId="Adobe.Illustrator.7">
                  <p:embed/>
                </p:oleObj>
              </mc:Choice>
              <mc:Fallback>
                <p:oleObj name="Artwork" r:id="rId7" imgW="3172268" imgH="1104762" progId="Adobe.Illustrator.7">
                  <p:embed/>
                  <p:pic>
                    <p:nvPicPr>
                      <p:cNvPr id="7271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4119563"/>
                        <a:ext cx="4800600" cy="167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11" name="Object 7"/>
          <p:cNvGraphicFramePr>
            <a:graphicFrameLocks noChangeAspect="1"/>
          </p:cNvGraphicFramePr>
          <p:nvPr/>
        </p:nvGraphicFramePr>
        <p:xfrm>
          <a:off x="2514600" y="1066800"/>
          <a:ext cx="4114800" cy="417513"/>
        </p:xfrm>
        <a:graphic>
          <a:graphicData uri="http://schemas.openxmlformats.org/presentationml/2006/ole">
            <mc:AlternateContent xmlns:mc="http://schemas.openxmlformats.org/markup-compatibility/2006">
              <mc:Choice xmlns:v="urn:schemas-microsoft-com:vml" Requires="v">
                <p:oleObj spid="_x0000_s1081" name="Artwork" r:id="rId9" imgW="1590897" imgH="161990" progId="Adobe.Illustrator.7">
                  <p:embed/>
                </p:oleObj>
              </mc:Choice>
              <mc:Fallback>
                <p:oleObj name="Artwork" r:id="rId9" imgW="1590897" imgH="161990" progId="Adobe.Illustrator.7">
                  <p:embed/>
                  <p:pic>
                    <p:nvPicPr>
                      <p:cNvPr id="72711"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4600" y="1066800"/>
                        <a:ext cx="4114800"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40784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idx="4294967295"/>
          </p:nvPr>
        </p:nvSpPr>
        <p:spPr>
          <a:xfrm>
            <a:off x="609600" y="685800"/>
            <a:ext cx="8077200" cy="5562600"/>
          </a:xfrm>
          <a:solidFill>
            <a:srgbClr val="FFFF00"/>
          </a:solidFill>
        </p:spPr>
        <p:txBody>
          <a:bodyPr/>
          <a:lstStyle/>
          <a:p>
            <a:pPr eaLnBrk="1" hangingPunct="1"/>
            <a:r>
              <a:rPr lang="en-US" sz="11500" b="1" dirty="0" smtClean="0">
                <a:solidFill>
                  <a:srgbClr val="FF0000"/>
                </a:solidFill>
                <a:effectLst>
                  <a:outerShdw blurRad="38100" dist="38100" dir="2700000" algn="tl">
                    <a:srgbClr val="000000">
                      <a:alpha val="43137"/>
                    </a:srgbClr>
                  </a:outerShdw>
                </a:effectLst>
              </a:rPr>
              <a:t>Designing Logic Circuits</a:t>
            </a:r>
          </a:p>
        </p:txBody>
      </p:sp>
    </p:spTree>
    <p:extLst>
      <p:ext uri="{BB962C8B-B14F-4D97-AF65-F5344CB8AC3E}">
        <p14:creationId xmlns:p14="http://schemas.microsoft.com/office/powerpoint/2010/main" val="16590448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title"/>
          </p:nvPr>
        </p:nvSpPr>
        <p:spPr/>
        <p:txBody>
          <a:bodyPr/>
          <a:lstStyle/>
          <a:p>
            <a:pPr eaLnBrk="1" hangingPunct="1"/>
            <a:r>
              <a:rPr lang="en-US" smtClean="0"/>
              <a:t>Designing Logic Circuits</a:t>
            </a:r>
          </a:p>
        </p:txBody>
      </p:sp>
      <p:pic>
        <p:nvPicPr>
          <p:cNvPr id="23555" name="Picture 14" descr="C:\Sandige\3\tiff\016.tif"/>
          <p:cNvPicPr>
            <a:picLocks noChangeAspect="1" noChangeArrowheads="1"/>
          </p:cNvPicPr>
          <p:nvPr/>
        </p:nvPicPr>
        <p:blipFill>
          <a:blip r:embed="rId2"/>
          <a:srcRect l="11232" r="11232" b="13017"/>
          <a:stretch>
            <a:fillRect/>
          </a:stretch>
        </p:blipFill>
        <p:spPr bwMode="auto">
          <a:xfrm>
            <a:off x="2133600" y="2971800"/>
            <a:ext cx="4876800" cy="3405188"/>
          </a:xfrm>
          <a:prstGeom prst="rect">
            <a:avLst/>
          </a:prstGeom>
          <a:noFill/>
          <a:ln w="9525">
            <a:noFill/>
            <a:miter lim="800000"/>
            <a:headEnd/>
            <a:tailEnd/>
          </a:ln>
        </p:spPr>
      </p:pic>
      <p:grpSp>
        <p:nvGrpSpPr>
          <p:cNvPr id="23556" name="Group 27"/>
          <p:cNvGrpSpPr>
            <a:grpSpLocks/>
          </p:cNvGrpSpPr>
          <p:nvPr/>
        </p:nvGrpSpPr>
        <p:grpSpPr bwMode="auto">
          <a:xfrm>
            <a:off x="2501900" y="1676400"/>
            <a:ext cx="3746500" cy="519113"/>
            <a:chOff x="1576" y="1056"/>
            <a:chExt cx="2360" cy="327"/>
          </a:xfrm>
        </p:grpSpPr>
        <p:sp>
          <p:nvSpPr>
            <p:cNvPr id="23567" name="Rectangle 16"/>
            <p:cNvSpPr>
              <a:spLocks noChangeArrowheads="1"/>
            </p:cNvSpPr>
            <p:nvPr/>
          </p:nvSpPr>
          <p:spPr bwMode="auto">
            <a:xfrm>
              <a:off x="1576" y="1056"/>
              <a:ext cx="2360" cy="327"/>
            </a:xfrm>
            <a:prstGeom prst="rect">
              <a:avLst/>
            </a:prstGeom>
            <a:noFill/>
            <a:ln w="9525">
              <a:noFill/>
              <a:miter lim="800000"/>
              <a:headEnd/>
              <a:tailEnd/>
            </a:ln>
          </p:spPr>
          <p:txBody>
            <a:bodyPr wrap="none">
              <a:spAutoFit/>
            </a:bodyPr>
            <a:lstStyle/>
            <a:p>
              <a:pPr algn="ctr"/>
              <a:r>
                <a:rPr lang="en-US" sz="2800"/>
                <a:t>F1 = A</a:t>
              </a:r>
              <a:r>
                <a:rPr lang="en-US" sz="2800">
                  <a:latin typeface="Symbol" pitchFamily="18" charset="2"/>
                </a:rPr>
                <a:t>×</a:t>
              </a:r>
              <a:r>
                <a:rPr lang="en-US" sz="2800"/>
                <a:t>B</a:t>
              </a:r>
              <a:r>
                <a:rPr lang="en-US" sz="2800">
                  <a:latin typeface="Symbol" pitchFamily="18" charset="2"/>
                </a:rPr>
                <a:t>×</a:t>
              </a:r>
              <a:r>
                <a:rPr lang="en-US" sz="2800"/>
                <a:t>C + B</a:t>
              </a:r>
              <a:r>
                <a:rPr lang="en-US" sz="2800">
                  <a:latin typeface="Symbol" pitchFamily="18" charset="2"/>
                </a:rPr>
                <a:t>×</a:t>
              </a:r>
              <a:r>
                <a:rPr lang="en-US" sz="2800"/>
                <a:t>C + A</a:t>
              </a:r>
              <a:r>
                <a:rPr lang="en-US" sz="2800">
                  <a:latin typeface="Symbol" pitchFamily="18" charset="2"/>
                </a:rPr>
                <a:t>×</a:t>
              </a:r>
              <a:r>
                <a:rPr lang="en-US" sz="2800"/>
                <a:t>B</a:t>
              </a:r>
            </a:p>
          </p:txBody>
        </p:sp>
        <p:sp>
          <p:nvSpPr>
            <p:cNvPr id="23568" name="Line 17"/>
            <p:cNvSpPr>
              <a:spLocks noChangeShapeType="1"/>
            </p:cNvSpPr>
            <p:nvPr/>
          </p:nvSpPr>
          <p:spPr bwMode="auto">
            <a:xfrm flipV="1">
              <a:off x="2131" y="1099"/>
              <a:ext cx="144" cy="5"/>
            </a:xfrm>
            <a:prstGeom prst="line">
              <a:avLst/>
            </a:prstGeom>
            <a:noFill/>
            <a:ln w="19050">
              <a:solidFill>
                <a:schemeClr val="tx1"/>
              </a:solidFill>
              <a:round/>
              <a:headEnd/>
              <a:tailEnd/>
            </a:ln>
          </p:spPr>
          <p:txBody>
            <a:bodyPr/>
            <a:lstStyle/>
            <a:p>
              <a:endParaRPr lang="en-US"/>
            </a:p>
          </p:txBody>
        </p:sp>
        <p:sp>
          <p:nvSpPr>
            <p:cNvPr id="23569" name="Line 18"/>
            <p:cNvSpPr>
              <a:spLocks noChangeShapeType="1"/>
            </p:cNvSpPr>
            <p:nvPr/>
          </p:nvSpPr>
          <p:spPr bwMode="auto">
            <a:xfrm flipV="1">
              <a:off x="2544" y="1104"/>
              <a:ext cx="144" cy="5"/>
            </a:xfrm>
            <a:prstGeom prst="line">
              <a:avLst/>
            </a:prstGeom>
            <a:noFill/>
            <a:ln w="19050">
              <a:solidFill>
                <a:schemeClr val="tx1"/>
              </a:solidFill>
              <a:round/>
              <a:headEnd/>
              <a:tailEnd/>
            </a:ln>
          </p:spPr>
          <p:txBody>
            <a:bodyPr/>
            <a:lstStyle/>
            <a:p>
              <a:endParaRPr lang="en-US"/>
            </a:p>
          </p:txBody>
        </p:sp>
        <p:sp>
          <p:nvSpPr>
            <p:cNvPr id="23570" name="Line 19"/>
            <p:cNvSpPr>
              <a:spLocks noChangeShapeType="1"/>
            </p:cNvSpPr>
            <p:nvPr/>
          </p:nvSpPr>
          <p:spPr bwMode="auto">
            <a:xfrm flipV="1">
              <a:off x="2928" y="1104"/>
              <a:ext cx="144" cy="5"/>
            </a:xfrm>
            <a:prstGeom prst="line">
              <a:avLst/>
            </a:prstGeom>
            <a:noFill/>
            <a:ln w="19050">
              <a:solidFill>
                <a:schemeClr val="tx1"/>
              </a:solidFill>
              <a:round/>
              <a:headEnd/>
              <a:tailEnd/>
            </a:ln>
          </p:spPr>
          <p:txBody>
            <a:bodyPr/>
            <a:lstStyle/>
            <a:p>
              <a:endParaRPr lang="en-US"/>
            </a:p>
          </p:txBody>
        </p:sp>
        <p:sp>
          <p:nvSpPr>
            <p:cNvPr id="23571" name="Line 20"/>
            <p:cNvSpPr>
              <a:spLocks noChangeShapeType="1"/>
            </p:cNvSpPr>
            <p:nvPr/>
          </p:nvSpPr>
          <p:spPr bwMode="auto">
            <a:xfrm flipV="1">
              <a:off x="3744" y="1104"/>
              <a:ext cx="144" cy="5"/>
            </a:xfrm>
            <a:prstGeom prst="line">
              <a:avLst/>
            </a:prstGeom>
            <a:noFill/>
            <a:ln w="19050">
              <a:solidFill>
                <a:schemeClr val="tx1"/>
              </a:solidFill>
              <a:round/>
              <a:headEnd/>
              <a:tailEnd/>
            </a:ln>
          </p:spPr>
          <p:txBody>
            <a:bodyPr/>
            <a:lstStyle/>
            <a:p>
              <a:endParaRPr lang="en-US"/>
            </a:p>
          </p:txBody>
        </p:sp>
      </p:grpSp>
      <p:grpSp>
        <p:nvGrpSpPr>
          <p:cNvPr id="3" name="Group 26"/>
          <p:cNvGrpSpPr>
            <a:grpSpLocks/>
          </p:cNvGrpSpPr>
          <p:nvPr/>
        </p:nvGrpSpPr>
        <p:grpSpPr bwMode="auto">
          <a:xfrm>
            <a:off x="3276600" y="1524000"/>
            <a:ext cx="3048000" cy="914400"/>
            <a:chOff x="2064" y="960"/>
            <a:chExt cx="1920" cy="576"/>
          </a:xfrm>
        </p:grpSpPr>
        <p:sp>
          <p:nvSpPr>
            <p:cNvPr id="23564" name="Oval 21"/>
            <p:cNvSpPr>
              <a:spLocks noChangeArrowheads="1"/>
            </p:cNvSpPr>
            <p:nvPr/>
          </p:nvSpPr>
          <p:spPr bwMode="auto">
            <a:xfrm>
              <a:off x="2064" y="960"/>
              <a:ext cx="672" cy="576"/>
            </a:xfrm>
            <a:prstGeom prst="ellipse">
              <a:avLst/>
            </a:prstGeom>
            <a:noFill/>
            <a:ln w="28575">
              <a:solidFill>
                <a:srgbClr val="FF0000"/>
              </a:solidFill>
              <a:round/>
              <a:headEnd/>
              <a:tailEnd/>
            </a:ln>
          </p:spPr>
          <p:txBody>
            <a:bodyPr wrap="none" anchor="ctr"/>
            <a:lstStyle/>
            <a:p>
              <a:endParaRPr lang="en-US"/>
            </a:p>
          </p:txBody>
        </p:sp>
        <p:sp>
          <p:nvSpPr>
            <p:cNvPr id="23565" name="Oval 22"/>
            <p:cNvSpPr>
              <a:spLocks noChangeArrowheads="1"/>
            </p:cNvSpPr>
            <p:nvPr/>
          </p:nvSpPr>
          <p:spPr bwMode="auto">
            <a:xfrm>
              <a:off x="2880" y="1008"/>
              <a:ext cx="480" cy="480"/>
            </a:xfrm>
            <a:prstGeom prst="ellipse">
              <a:avLst/>
            </a:prstGeom>
            <a:noFill/>
            <a:ln w="28575">
              <a:solidFill>
                <a:srgbClr val="FF0000"/>
              </a:solidFill>
              <a:round/>
              <a:headEnd/>
              <a:tailEnd/>
            </a:ln>
          </p:spPr>
          <p:txBody>
            <a:bodyPr wrap="none" anchor="ctr"/>
            <a:lstStyle/>
            <a:p>
              <a:endParaRPr lang="en-US"/>
            </a:p>
          </p:txBody>
        </p:sp>
        <p:sp>
          <p:nvSpPr>
            <p:cNvPr id="23566" name="Oval 23"/>
            <p:cNvSpPr>
              <a:spLocks noChangeArrowheads="1"/>
            </p:cNvSpPr>
            <p:nvPr/>
          </p:nvSpPr>
          <p:spPr bwMode="auto">
            <a:xfrm>
              <a:off x="3504" y="1008"/>
              <a:ext cx="480" cy="480"/>
            </a:xfrm>
            <a:prstGeom prst="ellipse">
              <a:avLst/>
            </a:prstGeom>
            <a:noFill/>
            <a:ln w="28575">
              <a:solidFill>
                <a:srgbClr val="FF0000"/>
              </a:solidFill>
              <a:round/>
              <a:headEnd/>
              <a:tailEnd/>
            </a:ln>
          </p:spPr>
          <p:txBody>
            <a:bodyPr wrap="none" anchor="ctr"/>
            <a:lstStyle/>
            <a:p>
              <a:endParaRPr lang="en-US"/>
            </a:p>
          </p:txBody>
        </p:sp>
      </p:grpSp>
      <p:sp>
        <p:nvSpPr>
          <p:cNvPr id="300056" name="Text Box 24"/>
          <p:cNvSpPr txBox="1">
            <a:spLocks noChangeArrowheads="1"/>
          </p:cNvSpPr>
          <p:nvPr/>
        </p:nvSpPr>
        <p:spPr bwMode="auto">
          <a:xfrm>
            <a:off x="1905000" y="2438400"/>
            <a:ext cx="5399088" cy="457200"/>
          </a:xfrm>
          <a:prstGeom prst="rect">
            <a:avLst/>
          </a:prstGeom>
          <a:noFill/>
          <a:ln w="9525">
            <a:noFill/>
            <a:miter lim="800000"/>
            <a:headEnd/>
            <a:tailEnd/>
          </a:ln>
        </p:spPr>
        <p:txBody>
          <a:bodyPr wrap="none">
            <a:spAutoFit/>
          </a:bodyPr>
          <a:lstStyle/>
          <a:p>
            <a:pPr algn="ctr"/>
            <a:r>
              <a:rPr lang="en-US">
                <a:solidFill>
                  <a:srgbClr val="FF0000"/>
                </a:solidFill>
              </a:rPr>
              <a:t>SOP form with 3 terms </a:t>
            </a:r>
            <a:r>
              <a:rPr lang="en-US">
                <a:solidFill>
                  <a:srgbClr val="FF0000"/>
                </a:solidFill>
                <a:sym typeface="Wingdings" pitchFamily="2" charset="2"/>
              </a:rPr>
              <a:t> 3 input OR gate</a:t>
            </a:r>
            <a:endParaRPr lang="en-US">
              <a:solidFill>
                <a:srgbClr val="FF0000"/>
              </a:solidFill>
            </a:endParaRPr>
          </a:p>
        </p:txBody>
      </p:sp>
      <p:sp>
        <p:nvSpPr>
          <p:cNvPr id="300057" name="Oval 25"/>
          <p:cNvSpPr>
            <a:spLocks noChangeArrowheads="1"/>
          </p:cNvSpPr>
          <p:nvPr/>
        </p:nvSpPr>
        <p:spPr bwMode="auto">
          <a:xfrm>
            <a:off x="5029200" y="4191000"/>
            <a:ext cx="1752600" cy="1295400"/>
          </a:xfrm>
          <a:prstGeom prst="ellipse">
            <a:avLst/>
          </a:prstGeom>
          <a:noFill/>
          <a:ln w="38100">
            <a:solidFill>
              <a:srgbClr val="FF0000"/>
            </a:solidFill>
            <a:round/>
            <a:headEnd/>
            <a:tailEnd/>
          </a:ln>
        </p:spPr>
        <p:txBody>
          <a:bodyPr wrap="none" anchor="ctr"/>
          <a:lstStyle/>
          <a:p>
            <a:endParaRPr lang="en-US"/>
          </a:p>
        </p:txBody>
      </p:sp>
      <p:grpSp>
        <p:nvGrpSpPr>
          <p:cNvPr id="4" name="Group 31"/>
          <p:cNvGrpSpPr>
            <a:grpSpLocks/>
          </p:cNvGrpSpPr>
          <p:nvPr/>
        </p:nvGrpSpPr>
        <p:grpSpPr bwMode="auto">
          <a:xfrm>
            <a:off x="3886200" y="2362200"/>
            <a:ext cx="2057400" cy="3048000"/>
            <a:chOff x="2448" y="1488"/>
            <a:chExt cx="1296" cy="1920"/>
          </a:xfrm>
        </p:grpSpPr>
        <p:sp>
          <p:nvSpPr>
            <p:cNvPr id="23561" name="Line 28"/>
            <p:cNvSpPr>
              <a:spLocks noChangeShapeType="1"/>
            </p:cNvSpPr>
            <p:nvPr/>
          </p:nvSpPr>
          <p:spPr bwMode="auto">
            <a:xfrm>
              <a:off x="2448" y="1536"/>
              <a:ext cx="96" cy="480"/>
            </a:xfrm>
            <a:prstGeom prst="line">
              <a:avLst/>
            </a:prstGeom>
            <a:noFill/>
            <a:ln w="28575">
              <a:solidFill>
                <a:srgbClr val="FF0000"/>
              </a:solidFill>
              <a:round/>
              <a:headEnd/>
              <a:tailEnd type="triangle" w="med" len="med"/>
            </a:ln>
          </p:spPr>
          <p:txBody>
            <a:bodyPr/>
            <a:lstStyle/>
            <a:p>
              <a:endParaRPr lang="en-US"/>
            </a:p>
          </p:txBody>
        </p:sp>
        <p:sp>
          <p:nvSpPr>
            <p:cNvPr id="23562" name="Line 29"/>
            <p:cNvSpPr>
              <a:spLocks noChangeShapeType="1"/>
            </p:cNvSpPr>
            <p:nvPr/>
          </p:nvSpPr>
          <p:spPr bwMode="auto">
            <a:xfrm flipH="1">
              <a:off x="2784" y="1488"/>
              <a:ext cx="336" cy="1296"/>
            </a:xfrm>
            <a:prstGeom prst="line">
              <a:avLst/>
            </a:prstGeom>
            <a:noFill/>
            <a:ln w="28575">
              <a:solidFill>
                <a:srgbClr val="FF0000"/>
              </a:solidFill>
              <a:round/>
              <a:headEnd/>
              <a:tailEnd type="triangle" w="med" len="med"/>
            </a:ln>
          </p:spPr>
          <p:txBody>
            <a:bodyPr/>
            <a:lstStyle/>
            <a:p>
              <a:endParaRPr lang="en-US"/>
            </a:p>
          </p:txBody>
        </p:sp>
        <p:sp>
          <p:nvSpPr>
            <p:cNvPr id="23563" name="Line 30"/>
            <p:cNvSpPr>
              <a:spLocks noChangeShapeType="1"/>
            </p:cNvSpPr>
            <p:nvPr/>
          </p:nvSpPr>
          <p:spPr bwMode="auto">
            <a:xfrm flipH="1">
              <a:off x="2784" y="1488"/>
              <a:ext cx="960" cy="1920"/>
            </a:xfrm>
            <a:prstGeom prst="line">
              <a:avLst/>
            </a:prstGeom>
            <a:noFill/>
            <a:ln w="28575">
              <a:solidFill>
                <a:srgbClr val="FF0000"/>
              </a:solidFill>
              <a:round/>
              <a:headEnd/>
              <a:tailEnd type="triangle" w="med" len="med"/>
            </a:ln>
          </p:spPr>
          <p:txBody>
            <a:bodyPr/>
            <a:lstStyle/>
            <a:p>
              <a:endParaRPr lang="en-US"/>
            </a:p>
          </p:txBody>
        </p:sp>
      </p:grpSp>
      <p:sp>
        <p:nvSpPr>
          <p:cNvPr id="20" name="Slide Number Placeholder 19"/>
          <p:cNvSpPr>
            <a:spLocks noGrp="1"/>
          </p:cNvSpPr>
          <p:nvPr>
            <p:ph type="sldNum" sz="quarter" idx="12"/>
          </p:nvPr>
        </p:nvSpPr>
        <p:spPr/>
        <p:txBody>
          <a:bodyPr/>
          <a:lstStyle/>
          <a:p>
            <a:pPr>
              <a:defRPr/>
            </a:pPr>
            <a:fld id="{F94DC74B-B701-4DF0-8BC9-5796C4E08456}" type="slidenum">
              <a:rPr lang="en-US" smtClean="0"/>
              <a:pPr>
                <a:defRPr/>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0056"/>
                                        </p:tgtEl>
                                        <p:attrNameLst>
                                          <p:attrName>style.visibility</p:attrName>
                                        </p:attrNameLst>
                                      </p:cBhvr>
                                      <p:to>
                                        <p:strVal val="visible"/>
                                      </p:to>
                                    </p:set>
                                  </p:childTnLst>
                                  <p:subTnLst>
                                    <p:set>
                                      <p:cBhvr override="childStyle">
                                        <p:cTn dur="1" fill="hold" display="0" masterRel="nextClick" afterEffect="1"/>
                                        <p:tgtEl>
                                          <p:spTgt spid="30005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0057"/>
                                        </p:tgtEl>
                                        <p:attrNameLst>
                                          <p:attrName>style.visibility</p:attrName>
                                        </p:attrNameLst>
                                      </p:cBhvr>
                                      <p:to>
                                        <p:strVal val="visible"/>
                                      </p:to>
                                    </p:set>
                                  </p:childTnLst>
                                  <p:subTnLst>
                                    <p:set>
                                      <p:cBhvr override="childStyle">
                                        <p:cTn dur="1" fill="hold" display="0" masterRel="nextClick" afterEffect="1"/>
                                        <p:tgtEl>
                                          <p:spTgt spid="30005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56" grpId="0" autoUpdateAnimBg="0"/>
      <p:bldP spid="30005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Designing Logic Circuits</a:t>
            </a:r>
          </a:p>
        </p:txBody>
      </p:sp>
      <p:pic>
        <p:nvPicPr>
          <p:cNvPr id="24579" name="Picture 3" descr="C:\Sandige\3\tiff\016.tif"/>
          <p:cNvPicPr>
            <a:picLocks noChangeAspect="1" noChangeArrowheads="1"/>
          </p:cNvPicPr>
          <p:nvPr/>
        </p:nvPicPr>
        <p:blipFill>
          <a:blip r:embed="rId2"/>
          <a:srcRect l="11232" r="11232" b="13017"/>
          <a:stretch>
            <a:fillRect/>
          </a:stretch>
        </p:blipFill>
        <p:spPr bwMode="auto">
          <a:xfrm>
            <a:off x="2133600" y="2971800"/>
            <a:ext cx="4876800" cy="3405188"/>
          </a:xfrm>
          <a:prstGeom prst="rect">
            <a:avLst/>
          </a:prstGeom>
          <a:noFill/>
          <a:ln w="9525">
            <a:noFill/>
            <a:miter lim="800000"/>
            <a:headEnd/>
            <a:tailEnd/>
          </a:ln>
        </p:spPr>
      </p:pic>
      <p:grpSp>
        <p:nvGrpSpPr>
          <p:cNvPr id="24580" name="Group 4"/>
          <p:cNvGrpSpPr>
            <a:grpSpLocks/>
          </p:cNvGrpSpPr>
          <p:nvPr/>
        </p:nvGrpSpPr>
        <p:grpSpPr bwMode="auto">
          <a:xfrm>
            <a:off x="2501900" y="1676400"/>
            <a:ext cx="3746500" cy="519113"/>
            <a:chOff x="1576" y="1056"/>
            <a:chExt cx="2360" cy="327"/>
          </a:xfrm>
        </p:grpSpPr>
        <p:sp>
          <p:nvSpPr>
            <p:cNvPr id="24597" name="Rectangle 5"/>
            <p:cNvSpPr>
              <a:spLocks noChangeArrowheads="1"/>
            </p:cNvSpPr>
            <p:nvPr/>
          </p:nvSpPr>
          <p:spPr bwMode="auto">
            <a:xfrm>
              <a:off x="1576" y="1056"/>
              <a:ext cx="2360" cy="327"/>
            </a:xfrm>
            <a:prstGeom prst="rect">
              <a:avLst/>
            </a:prstGeom>
            <a:noFill/>
            <a:ln w="9525">
              <a:noFill/>
              <a:miter lim="800000"/>
              <a:headEnd/>
              <a:tailEnd/>
            </a:ln>
          </p:spPr>
          <p:txBody>
            <a:bodyPr wrap="none">
              <a:spAutoFit/>
            </a:bodyPr>
            <a:lstStyle/>
            <a:p>
              <a:pPr algn="ctr"/>
              <a:r>
                <a:rPr lang="en-US" sz="2800"/>
                <a:t>F1 = A</a:t>
              </a:r>
              <a:r>
                <a:rPr lang="en-US" sz="2800">
                  <a:latin typeface="Symbol" pitchFamily="18" charset="2"/>
                </a:rPr>
                <a:t>×</a:t>
              </a:r>
              <a:r>
                <a:rPr lang="en-US" sz="2800"/>
                <a:t>B</a:t>
              </a:r>
              <a:r>
                <a:rPr lang="en-US" sz="2800">
                  <a:latin typeface="Symbol" pitchFamily="18" charset="2"/>
                </a:rPr>
                <a:t>×</a:t>
              </a:r>
              <a:r>
                <a:rPr lang="en-US" sz="2800"/>
                <a:t>C + B</a:t>
              </a:r>
              <a:r>
                <a:rPr lang="en-US" sz="2800">
                  <a:latin typeface="Symbol" pitchFamily="18" charset="2"/>
                </a:rPr>
                <a:t>×</a:t>
              </a:r>
              <a:r>
                <a:rPr lang="en-US" sz="2800"/>
                <a:t>C + A</a:t>
              </a:r>
              <a:r>
                <a:rPr lang="en-US" sz="2800">
                  <a:latin typeface="Symbol" pitchFamily="18" charset="2"/>
                </a:rPr>
                <a:t>×</a:t>
              </a:r>
              <a:r>
                <a:rPr lang="en-US" sz="2800"/>
                <a:t>B</a:t>
              </a:r>
            </a:p>
          </p:txBody>
        </p:sp>
        <p:sp>
          <p:nvSpPr>
            <p:cNvPr id="24598" name="Line 6"/>
            <p:cNvSpPr>
              <a:spLocks noChangeShapeType="1"/>
            </p:cNvSpPr>
            <p:nvPr/>
          </p:nvSpPr>
          <p:spPr bwMode="auto">
            <a:xfrm flipV="1">
              <a:off x="2131" y="1099"/>
              <a:ext cx="144" cy="5"/>
            </a:xfrm>
            <a:prstGeom prst="line">
              <a:avLst/>
            </a:prstGeom>
            <a:noFill/>
            <a:ln w="19050">
              <a:solidFill>
                <a:schemeClr val="tx1"/>
              </a:solidFill>
              <a:round/>
              <a:headEnd/>
              <a:tailEnd/>
            </a:ln>
          </p:spPr>
          <p:txBody>
            <a:bodyPr/>
            <a:lstStyle/>
            <a:p>
              <a:endParaRPr lang="en-US"/>
            </a:p>
          </p:txBody>
        </p:sp>
        <p:sp>
          <p:nvSpPr>
            <p:cNvPr id="24599" name="Line 7"/>
            <p:cNvSpPr>
              <a:spLocks noChangeShapeType="1"/>
            </p:cNvSpPr>
            <p:nvPr/>
          </p:nvSpPr>
          <p:spPr bwMode="auto">
            <a:xfrm flipV="1">
              <a:off x="2544" y="1104"/>
              <a:ext cx="144" cy="5"/>
            </a:xfrm>
            <a:prstGeom prst="line">
              <a:avLst/>
            </a:prstGeom>
            <a:noFill/>
            <a:ln w="19050">
              <a:solidFill>
                <a:schemeClr val="tx1"/>
              </a:solidFill>
              <a:round/>
              <a:headEnd/>
              <a:tailEnd/>
            </a:ln>
          </p:spPr>
          <p:txBody>
            <a:bodyPr/>
            <a:lstStyle/>
            <a:p>
              <a:endParaRPr lang="en-US"/>
            </a:p>
          </p:txBody>
        </p:sp>
        <p:sp>
          <p:nvSpPr>
            <p:cNvPr id="24600" name="Line 8"/>
            <p:cNvSpPr>
              <a:spLocks noChangeShapeType="1"/>
            </p:cNvSpPr>
            <p:nvPr/>
          </p:nvSpPr>
          <p:spPr bwMode="auto">
            <a:xfrm flipV="1">
              <a:off x="2928" y="1104"/>
              <a:ext cx="144" cy="5"/>
            </a:xfrm>
            <a:prstGeom prst="line">
              <a:avLst/>
            </a:prstGeom>
            <a:noFill/>
            <a:ln w="19050">
              <a:solidFill>
                <a:schemeClr val="tx1"/>
              </a:solidFill>
              <a:round/>
              <a:headEnd/>
              <a:tailEnd/>
            </a:ln>
          </p:spPr>
          <p:txBody>
            <a:bodyPr/>
            <a:lstStyle/>
            <a:p>
              <a:endParaRPr lang="en-US"/>
            </a:p>
          </p:txBody>
        </p:sp>
        <p:sp>
          <p:nvSpPr>
            <p:cNvPr id="24601" name="Line 9"/>
            <p:cNvSpPr>
              <a:spLocks noChangeShapeType="1"/>
            </p:cNvSpPr>
            <p:nvPr/>
          </p:nvSpPr>
          <p:spPr bwMode="auto">
            <a:xfrm flipV="1">
              <a:off x="3744" y="1104"/>
              <a:ext cx="144" cy="5"/>
            </a:xfrm>
            <a:prstGeom prst="line">
              <a:avLst/>
            </a:prstGeom>
            <a:noFill/>
            <a:ln w="19050">
              <a:solidFill>
                <a:schemeClr val="tx1"/>
              </a:solidFill>
              <a:round/>
              <a:headEnd/>
              <a:tailEnd/>
            </a:ln>
          </p:spPr>
          <p:txBody>
            <a:bodyPr/>
            <a:lstStyle/>
            <a:p>
              <a:endParaRPr lang="en-US"/>
            </a:p>
          </p:txBody>
        </p:sp>
      </p:grpSp>
      <p:sp>
        <p:nvSpPr>
          <p:cNvPr id="313364" name="Oval 20"/>
          <p:cNvSpPr>
            <a:spLocks noChangeArrowheads="1"/>
          </p:cNvSpPr>
          <p:nvPr/>
        </p:nvSpPr>
        <p:spPr bwMode="auto">
          <a:xfrm>
            <a:off x="3657600" y="1524000"/>
            <a:ext cx="304800" cy="914400"/>
          </a:xfrm>
          <a:prstGeom prst="ellipse">
            <a:avLst/>
          </a:prstGeom>
          <a:noFill/>
          <a:ln w="28575">
            <a:solidFill>
              <a:srgbClr val="FF0000"/>
            </a:solidFill>
            <a:round/>
            <a:headEnd/>
            <a:tailEnd/>
          </a:ln>
        </p:spPr>
        <p:txBody>
          <a:bodyPr wrap="none" anchor="ctr"/>
          <a:lstStyle/>
          <a:p>
            <a:endParaRPr lang="en-US"/>
          </a:p>
        </p:txBody>
      </p:sp>
      <p:grpSp>
        <p:nvGrpSpPr>
          <p:cNvPr id="3" name="Group 24"/>
          <p:cNvGrpSpPr>
            <a:grpSpLocks/>
          </p:cNvGrpSpPr>
          <p:nvPr/>
        </p:nvGrpSpPr>
        <p:grpSpPr bwMode="auto">
          <a:xfrm>
            <a:off x="2895600" y="1524000"/>
            <a:ext cx="762000" cy="1524000"/>
            <a:chOff x="1824" y="960"/>
            <a:chExt cx="480" cy="960"/>
          </a:xfrm>
        </p:grpSpPr>
        <p:sp>
          <p:nvSpPr>
            <p:cNvPr id="24595" name="Oval 11"/>
            <p:cNvSpPr>
              <a:spLocks noChangeArrowheads="1"/>
            </p:cNvSpPr>
            <p:nvPr/>
          </p:nvSpPr>
          <p:spPr bwMode="auto">
            <a:xfrm>
              <a:off x="2112" y="960"/>
              <a:ext cx="192" cy="576"/>
            </a:xfrm>
            <a:prstGeom prst="ellipse">
              <a:avLst/>
            </a:prstGeom>
            <a:noFill/>
            <a:ln w="28575">
              <a:solidFill>
                <a:srgbClr val="FF0000"/>
              </a:solidFill>
              <a:round/>
              <a:headEnd/>
              <a:tailEnd/>
            </a:ln>
          </p:spPr>
          <p:txBody>
            <a:bodyPr wrap="none" anchor="ctr"/>
            <a:lstStyle/>
            <a:p>
              <a:endParaRPr lang="en-US"/>
            </a:p>
          </p:txBody>
        </p:sp>
        <p:sp>
          <p:nvSpPr>
            <p:cNvPr id="24596" name="Line 22"/>
            <p:cNvSpPr>
              <a:spLocks noChangeShapeType="1"/>
            </p:cNvSpPr>
            <p:nvPr/>
          </p:nvSpPr>
          <p:spPr bwMode="auto">
            <a:xfrm flipH="1">
              <a:off x="1824" y="1536"/>
              <a:ext cx="336" cy="384"/>
            </a:xfrm>
            <a:prstGeom prst="line">
              <a:avLst/>
            </a:prstGeom>
            <a:noFill/>
            <a:ln w="28575">
              <a:solidFill>
                <a:srgbClr val="FF0000"/>
              </a:solidFill>
              <a:round/>
              <a:headEnd/>
              <a:tailEnd type="triangle" w="med" len="med"/>
            </a:ln>
          </p:spPr>
          <p:txBody>
            <a:bodyPr/>
            <a:lstStyle/>
            <a:p>
              <a:endParaRPr lang="en-US"/>
            </a:p>
          </p:txBody>
        </p:sp>
      </p:grpSp>
      <p:grpSp>
        <p:nvGrpSpPr>
          <p:cNvPr id="4" name="Group 25"/>
          <p:cNvGrpSpPr>
            <a:grpSpLocks/>
          </p:cNvGrpSpPr>
          <p:nvPr/>
        </p:nvGrpSpPr>
        <p:grpSpPr bwMode="auto">
          <a:xfrm>
            <a:off x="2971800" y="1524000"/>
            <a:ext cx="1295400" cy="2209800"/>
            <a:chOff x="1872" y="960"/>
            <a:chExt cx="816" cy="1392"/>
          </a:xfrm>
        </p:grpSpPr>
        <p:sp>
          <p:nvSpPr>
            <p:cNvPr id="24593" name="Oval 21"/>
            <p:cNvSpPr>
              <a:spLocks noChangeArrowheads="1"/>
            </p:cNvSpPr>
            <p:nvPr/>
          </p:nvSpPr>
          <p:spPr bwMode="auto">
            <a:xfrm>
              <a:off x="2496" y="960"/>
              <a:ext cx="192" cy="576"/>
            </a:xfrm>
            <a:prstGeom prst="ellipse">
              <a:avLst/>
            </a:prstGeom>
            <a:noFill/>
            <a:ln w="28575">
              <a:solidFill>
                <a:srgbClr val="FF0000"/>
              </a:solidFill>
              <a:round/>
              <a:headEnd/>
              <a:tailEnd/>
            </a:ln>
          </p:spPr>
          <p:txBody>
            <a:bodyPr wrap="none" anchor="ctr"/>
            <a:lstStyle/>
            <a:p>
              <a:endParaRPr lang="en-US"/>
            </a:p>
          </p:txBody>
        </p:sp>
        <p:sp>
          <p:nvSpPr>
            <p:cNvPr id="24594" name="Line 23"/>
            <p:cNvSpPr>
              <a:spLocks noChangeShapeType="1"/>
            </p:cNvSpPr>
            <p:nvPr/>
          </p:nvSpPr>
          <p:spPr bwMode="auto">
            <a:xfrm flipH="1">
              <a:off x="1872" y="1536"/>
              <a:ext cx="720" cy="816"/>
            </a:xfrm>
            <a:prstGeom prst="line">
              <a:avLst/>
            </a:prstGeom>
            <a:noFill/>
            <a:ln w="28575">
              <a:solidFill>
                <a:srgbClr val="FF0000"/>
              </a:solidFill>
              <a:round/>
              <a:headEnd/>
              <a:tailEnd type="triangle" w="med" len="med"/>
            </a:ln>
          </p:spPr>
          <p:txBody>
            <a:bodyPr/>
            <a:lstStyle/>
            <a:p>
              <a:endParaRPr lang="en-US"/>
            </a:p>
          </p:txBody>
        </p:sp>
      </p:grpSp>
      <p:grpSp>
        <p:nvGrpSpPr>
          <p:cNvPr id="5" name="Group 28"/>
          <p:cNvGrpSpPr>
            <a:grpSpLocks/>
          </p:cNvGrpSpPr>
          <p:nvPr/>
        </p:nvGrpSpPr>
        <p:grpSpPr bwMode="auto">
          <a:xfrm>
            <a:off x="2895600" y="1524000"/>
            <a:ext cx="1981200" cy="2895600"/>
            <a:chOff x="1824" y="960"/>
            <a:chExt cx="1248" cy="1824"/>
          </a:xfrm>
        </p:grpSpPr>
        <p:sp>
          <p:nvSpPr>
            <p:cNvPr id="24591" name="Oval 26"/>
            <p:cNvSpPr>
              <a:spLocks noChangeArrowheads="1"/>
            </p:cNvSpPr>
            <p:nvPr/>
          </p:nvSpPr>
          <p:spPr bwMode="auto">
            <a:xfrm>
              <a:off x="2880" y="960"/>
              <a:ext cx="192" cy="576"/>
            </a:xfrm>
            <a:prstGeom prst="ellipse">
              <a:avLst/>
            </a:prstGeom>
            <a:noFill/>
            <a:ln w="28575">
              <a:solidFill>
                <a:srgbClr val="FF0000"/>
              </a:solidFill>
              <a:round/>
              <a:headEnd/>
              <a:tailEnd/>
            </a:ln>
          </p:spPr>
          <p:txBody>
            <a:bodyPr wrap="none" anchor="ctr"/>
            <a:lstStyle/>
            <a:p>
              <a:endParaRPr lang="en-US"/>
            </a:p>
          </p:txBody>
        </p:sp>
        <p:sp>
          <p:nvSpPr>
            <p:cNvPr id="24592" name="Line 27"/>
            <p:cNvSpPr>
              <a:spLocks noChangeShapeType="1"/>
            </p:cNvSpPr>
            <p:nvPr/>
          </p:nvSpPr>
          <p:spPr bwMode="auto">
            <a:xfrm flipH="1">
              <a:off x="1824" y="1536"/>
              <a:ext cx="1104" cy="1248"/>
            </a:xfrm>
            <a:prstGeom prst="line">
              <a:avLst/>
            </a:prstGeom>
            <a:noFill/>
            <a:ln w="28575">
              <a:solidFill>
                <a:srgbClr val="FF0000"/>
              </a:solidFill>
              <a:round/>
              <a:headEnd/>
              <a:tailEnd type="triangle" w="med" len="med"/>
            </a:ln>
          </p:spPr>
          <p:txBody>
            <a:bodyPr/>
            <a:lstStyle/>
            <a:p>
              <a:endParaRPr lang="en-US"/>
            </a:p>
          </p:txBody>
        </p:sp>
      </p:grpSp>
      <p:sp>
        <p:nvSpPr>
          <p:cNvPr id="313373" name="Oval 29"/>
          <p:cNvSpPr>
            <a:spLocks noChangeArrowheads="1"/>
          </p:cNvSpPr>
          <p:nvPr/>
        </p:nvSpPr>
        <p:spPr bwMode="auto">
          <a:xfrm>
            <a:off x="4953000" y="1524000"/>
            <a:ext cx="304800" cy="914400"/>
          </a:xfrm>
          <a:prstGeom prst="ellipse">
            <a:avLst/>
          </a:prstGeom>
          <a:noFill/>
          <a:ln w="28575">
            <a:solidFill>
              <a:srgbClr val="FF0000"/>
            </a:solidFill>
            <a:round/>
            <a:headEnd/>
            <a:tailEnd/>
          </a:ln>
        </p:spPr>
        <p:txBody>
          <a:bodyPr wrap="none" anchor="ctr"/>
          <a:lstStyle/>
          <a:p>
            <a:endParaRPr lang="en-US"/>
          </a:p>
        </p:txBody>
      </p:sp>
      <p:sp>
        <p:nvSpPr>
          <p:cNvPr id="313374" name="Oval 30"/>
          <p:cNvSpPr>
            <a:spLocks noChangeArrowheads="1"/>
          </p:cNvSpPr>
          <p:nvPr/>
        </p:nvSpPr>
        <p:spPr bwMode="auto">
          <a:xfrm>
            <a:off x="5562600" y="1524000"/>
            <a:ext cx="304800" cy="914400"/>
          </a:xfrm>
          <a:prstGeom prst="ellipse">
            <a:avLst/>
          </a:prstGeom>
          <a:noFill/>
          <a:ln w="28575">
            <a:solidFill>
              <a:srgbClr val="FF0000"/>
            </a:solidFill>
            <a:round/>
            <a:headEnd/>
            <a:tailEnd/>
          </a:ln>
        </p:spPr>
        <p:txBody>
          <a:bodyPr wrap="none" anchor="ctr"/>
          <a:lstStyle/>
          <a:p>
            <a:endParaRPr lang="en-US"/>
          </a:p>
        </p:txBody>
      </p:sp>
      <p:grpSp>
        <p:nvGrpSpPr>
          <p:cNvPr id="6" name="Group 34"/>
          <p:cNvGrpSpPr>
            <a:grpSpLocks/>
          </p:cNvGrpSpPr>
          <p:nvPr/>
        </p:nvGrpSpPr>
        <p:grpSpPr bwMode="auto">
          <a:xfrm>
            <a:off x="1662113" y="1524000"/>
            <a:ext cx="4510087" cy="2971800"/>
            <a:chOff x="1047" y="960"/>
            <a:chExt cx="2841" cy="1872"/>
          </a:xfrm>
        </p:grpSpPr>
        <p:sp>
          <p:nvSpPr>
            <p:cNvPr id="24588" name="Oval 31"/>
            <p:cNvSpPr>
              <a:spLocks noChangeArrowheads="1"/>
            </p:cNvSpPr>
            <p:nvPr/>
          </p:nvSpPr>
          <p:spPr bwMode="auto">
            <a:xfrm>
              <a:off x="3696" y="960"/>
              <a:ext cx="192" cy="576"/>
            </a:xfrm>
            <a:prstGeom prst="ellipse">
              <a:avLst/>
            </a:prstGeom>
            <a:noFill/>
            <a:ln w="28575">
              <a:solidFill>
                <a:srgbClr val="FF0000"/>
              </a:solidFill>
              <a:round/>
              <a:headEnd/>
              <a:tailEnd/>
            </a:ln>
          </p:spPr>
          <p:txBody>
            <a:bodyPr wrap="none" anchor="ctr"/>
            <a:lstStyle/>
            <a:p>
              <a:endParaRPr lang="en-US"/>
            </a:p>
          </p:txBody>
        </p:sp>
        <p:sp>
          <p:nvSpPr>
            <p:cNvPr id="24589" name="Line 32"/>
            <p:cNvSpPr>
              <a:spLocks noChangeShapeType="1"/>
            </p:cNvSpPr>
            <p:nvPr/>
          </p:nvSpPr>
          <p:spPr bwMode="auto">
            <a:xfrm flipH="1">
              <a:off x="2112" y="1536"/>
              <a:ext cx="1680" cy="1296"/>
            </a:xfrm>
            <a:prstGeom prst="line">
              <a:avLst/>
            </a:prstGeom>
            <a:noFill/>
            <a:ln w="28575">
              <a:solidFill>
                <a:srgbClr val="FF0000"/>
              </a:solidFill>
              <a:round/>
              <a:headEnd/>
              <a:tailEnd type="triangle" w="med" len="med"/>
            </a:ln>
          </p:spPr>
          <p:txBody>
            <a:bodyPr/>
            <a:lstStyle/>
            <a:p>
              <a:endParaRPr lang="en-US"/>
            </a:p>
          </p:txBody>
        </p:sp>
        <p:sp>
          <p:nvSpPr>
            <p:cNvPr id="24590" name="Text Box 33"/>
            <p:cNvSpPr txBox="1">
              <a:spLocks noChangeArrowheads="1"/>
            </p:cNvSpPr>
            <p:nvPr/>
          </p:nvSpPr>
          <p:spPr bwMode="auto">
            <a:xfrm>
              <a:off x="1047" y="1536"/>
              <a:ext cx="2457" cy="288"/>
            </a:xfrm>
            <a:prstGeom prst="rect">
              <a:avLst/>
            </a:prstGeom>
            <a:noFill/>
            <a:ln w="9525">
              <a:noFill/>
              <a:miter lim="800000"/>
              <a:headEnd/>
              <a:tailEnd/>
            </a:ln>
          </p:spPr>
          <p:txBody>
            <a:bodyPr wrap="none">
              <a:spAutoFit/>
            </a:bodyPr>
            <a:lstStyle/>
            <a:p>
              <a:pPr algn="ctr"/>
              <a:r>
                <a:rPr lang="en-US">
                  <a:solidFill>
                    <a:srgbClr val="FF0000"/>
                  </a:solidFill>
                </a:rPr>
                <a:t>Complement already available</a:t>
              </a:r>
            </a:p>
          </p:txBody>
        </p:sp>
      </p:grpSp>
      <p:sp>
        <p:nvSpPr>
          <p:cNvPr id="26" name="Slide Number Placeholder 25"/>
          <p:cNvSpPr>
            <a:spLocks noGrp="1"/>
          </p:cNvSpPr>
          <p:nvPr>
            <p:ph type="sldNum" sz="quarter" idx="12"/>
          </p:nvPr>
        </p:nvSpPr>
        <p:spPr/>
        <p:txBody>
          <a:bodyPr/>
          <a:lstStyle/>
          <a:p>
            <a:pPr>
              <a:defRPr/>
            </a:pPr>
            <a:fld id="{F94DC74B-B701-4DF0-8BC9-5796C4E08456}" type="slidenum">
              <a:rPr lang="en-US" smtClean="0"/>
              <a:pPr>
                <a:defRPr/>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3364"/>
                                        </p:tgtEl>
                                        <p:attrNameLst>
                                          <p:attrName>style.visibility</p:attrName>
                                        </p:attrNameLst>
                                      </p:cBhvr>
                                      <p:to>
                                        <p:strVal val="visible"/>
                                      </p:to>
                                    </p:set>
                                  </p:childTnLst>
                                  <p:subTnLst>
                                    <p:set>
                                      <p:cBhvr override="childStyle">
                                        <p:cTn dur="1" fill="hold" display="0" masterRel="nextClick" afterEffect="1"/>
                                        <p:tgtEl>
                                          <p:spTgt spid="31336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13373"/>
                                        </p:tgtEl>
                                        <p:attrNameLst>
                                          <p:attrName>style.visibility</p:attrName>
                                        </p:attrNameLst>
                                      </p:cBhvr>
                                      <p:to>
                                        <p:strVal val="visible"/>
                                      </p:to>
                                    </p:set>
                                  </p:childTnLst>
                                  <p:subTnLst>
                                    <p:set>
                                      <p:cBhvr override="childStyle">
                                        <p:cTn dur="1" fill="hold" display="0" masterRel="nextClick" afterEffect="1"/>
                                        <p:tgtEl>
                                          <p:spTgt spid="31337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13374"/>
                                        </p:tgtEl>
                                        <p:attrNameLst>
                                          <p:attrName>style.visibility</p:attrName>
                                        </p:attrNameLst>
                                      </p:cBhvr>
                                      <p:to>
                                        <p:strVal val="visible"/>
                                      </p:to>
                                    </p:set>
                                  </p:childTnLst>
                                  <p:subTnLst>
                                    <p:set>
                                      <p:cBhvr override="childStyle">
                                        <p:cTn dur="1" fill="hold" display="0" masterRel="nextClick" afterEffect="1"/>
                                        <p:tgtEl>
                                          <p:spTgt spid="313374"/>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64" grpId="0" animBg="1"/>
      <p:bldP spid="313373" grpId="0" animBg="1"/>
      <p:bldP spid="31337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Some Terminology</a:t>
            </a:r>
          </a:p>
        </p:txBody>
      </p:sp>
      <p:pic>
        <p:nvPicPr>
          <p:cNvPr id="25603" name="Picture 3" descr="C:\Sandige\3\tiff\016.tif"/>
          <p:cNvPicPr>
            <a:picLocks noChangeAspect="1" noChangeArrowheads="1"/>
          </p:cNvPicPr>
          <p:nvPr/>
        </p:nvPicPr>
        <p:blipFill>
          <a:blip r:embed="rId2"/>
          <a:srcRect l="11232" r="11232" b="13017"/>
          <a:stretch>
            <a:fillRect/>
          </a:stretch>
        </p:blipFill>
        <p:spPr bwMode="auto">
          <a:xfrm>
            <a:off x="2133600" y="2971800"/>
            <a:ext cx="4876800" cy="3405188"/>
          </a:xfrm>
          <a:prstGeom prst="rect">
            <a:avLst/>
          </a:prstGeom>
          <a:noFill/>
          <a:ln w="9525">
            <a:noFill/>
            <a:miter lim="800000"/>
            <a:headEnd/>
            <a:tailEnd/>
          </a:ln>
        </p:spPr>
      </p:pic>
      <p:grpSp>
        <p:nvGrpSpPr>
          <p:cNvPr id="25604" name="Group 4"/>
          <p:cNvGrpSpPr>
            <a:grpSpLocks/>
          </p:cNvGrpSpPr>
          <p:nvPr/>
        </p:nvGrpSpPr>
        <p:grpSpPr bwMode="auto">
          <a:xfrm>
            <a:off x="2501900" y="1676400"/>
            <a:ext cx="3746500" cy="519113"/>
            <a:chOff x="1576" y="1056"/>
            <a:chExt cx="2360" cy="327"/>
          </a:xfrm>
        </p:grpSpPr>
        <p:sp>
          <p:nvSpPr>
            <p:cNvPr id="25611" name="Rectangle 5"/>
            <p:cNvSpPr>
              <a:spLocks noChangeArrowheads="1"/>
            </p:cNvSpPr>
            <p:nvPr/>
          </p:nvSpPr>
          <p:spPr bwMode="auto">
            <a:xfrm>
              <a:off x="1576" y="1056"/>
              <a:ext cx="2360" cy="327"/>
            </a:xfrm>
            <a:prstGeom prst="rect">
              <a:avLst/>
            </a:prstGeom>
            <a:noFill/>
            <a:ln w="9525">
              <a:noFill/>
              <a:miter lim="800000"/>
              <a:headEnd/>
              <a:tailEnd/>
            </a:ln>
          </p:spPr>
          <p:txBody>
            <a:bodyPr wrap="none">
              <a:spAutoFit/>
            </a:bodyPr>
            <a:lstStyle/>
            <a:p>
              <a:pPr algn="ctr"/>
              <a:r>
                <a:rPr lang="en-US" sz="2800"/>
                <a:t>F1 = A</a:t>
              </a:r>
              <a:r>
                <a:rPr lang="en-US" sz="2800">
                  <a:latin typeface="Symbol" pitchFamily="18" charset="2"/>
                </a:rPr>
                <a:t>×</a:t>
              </a:r>
              <a:r>
                <a:rPr lang="en-US" sz="2800"/>
                <a:t>B</a:t>
              </a:r>
              <a:r>
                <a:rPr lang="en-US" sz="2800">
                  <a:latin typeface="Symbol" pitchFamily="18" charset="2"/>
                </a:rPr>
                <a:t>×</a:t>
              </a:r>
              <a:r>
                <a:rPr lang="en-US" sz="2800"/>
                <a:t>C + B</a:t>
              </a:r>
              <a:r>
                <a:rPr lang="en-US" sz="2800">
                  <a:latin typeface="Symbol" pitchFamily="18" charset="2"/>
                </a:rPr>
                <a:t>×</a:t>
              </a:r>
              <a:r>
                <a:rPr lang="en-US" sz="2800"/>
                <a:t>C + A</a:t>
              </a:r>
              <a:r>
                <a:rPr lang="en-US" sz="2800">
                  <a:latin typeface="Symbol" pitchFamily="18" charset="2"/>
                </a:rPr>
                <a:t>×</a:t>
              </a:r>
              <a:r>
                <a:rPr lang="en-US" sz="2800"/>
                <a:t>B</a:t>
              </a:r>
            </a:p>
          </p:txBody>
        </p:sp>
        <p:sp>
          <p:nvSpPr>
            <p:cNvPr id="25612" name="Line 6"/>
            <p:cNvSpPr>
              <a:spLocks noChangeShapeType="1"/>
            </p:cNvSpPr>
            <p:nvPr/>
          </p:nvSpPr>
          <p:spPr bwMode="auto">
            <a:xfrm flipV="1">
              <a:off x="2131" y="1099"/>
              <a:ext cx="144" cy="5"/>
            </a:xfrm>
            <a:prstGeom prst="line">
              <a:avLst/>
            </a:prstGeom>
            <a:noFill/>
            <a:ln w="19050">
              <a:solidFill>
                <a:schemeClr val="tx1"/>
              </a:solidFill>
              <a:round/>
              <a:headEnd/>
              <a:tailEnd/>
            </a:ln>
          </p:spPr>
          <p:txBody>
            <a:bodyPr/>
            <a:lstStyle/>
            <a:p>
              <a:endParaRPr lang="en-US"/>
            </a:p>
          </p:txBody>
        </p:sp>
        <p:sp>
          <p:nvSpPr>
            <p:cNvPr id="25613" name="Line 7"/>
            <p:cNvSpPr>
              <a:spLocks noChangeShapeType="1"/>
            </p:cNvSpPr>
            <p:nvPr/>
          </p:nvSpPr>
          <p:spPr bwMode="auto">
            <a:xfrm flipV="1">
              <a:off x="2544" y="1104"/>
              <a:ext cx="144" cy="5"/>
            </a:xfrm>
            <a:prstGeom prst="line">
              <a:avLst/>
            </a:prstGeom>
            <a:noFill/>
            <a:ln w="19050">
              <a:solidFill>
                <a:schemeClr val="tx1"/>
              </a:solidFill>
              <a:round/>
              <a:headEnd/>
              <a:tailEnd/>
            </a:ln>
          </p:spPr>
          <p:txBody>
            <a:bodyPr/>
            <a:lstStyle/>
            <a:p>
              <a:endParaRPr lang="en-US"/>
            </a:p>
          </p:txBody>
        </p:sp>
        <p:sp>
          <p:nvSpPr>
            <p:cNvPr id="25614" name="Line 8"/>
            <p:cNvSpPr>
              <a:spLocks noChangeShapeType="1"/>
            </p:cNvSpPr>
            <p:nvPr/>
          </p:nvSpPr>
          <p:spPr bwMode="auto">
            <a:xfrm flipV="1">
              <a:off x="2928" y="1104"/>
              <a:ext cx="144" cy="5"/>
            </a:xfrm>
            <a:prstGeom prst="line">
              <a:avLst/>
            </a:prstGeom>
            <a:noFill/>
            <a:ln w="19050">
              <a:solidFill>
                <a:schemeClr val="tx1"/>
              </a:solidFill>
              <a:round/>
              <a:headEnd/>
              <a:tailEnd/>
            </a:ln>
          </p:spPr>
          <p:txBody>
            <a:bodyPr/>
            <a:lstStyle/>
            <a:p>
              <a:endParaRPr lang="en-US"/>
            </a:p>
          </p:txBody>
        </p:sp>
        <p:sp>
          <p:nvSpPr>
            <p:cNvPr id="25615" name="Line 9"/>
            <p:cNvSpPr>
              <a:spLocks noChangeShapeType="1"/>
            </p:cNvSpPr>
            <p:nvPr/>
          </p:nvSpPr>
          <p:spPr bwMode="auto">
            <a:xfrm flipV="1">
              <a:off x="3744" y="1104"/>
              <a:ext cx="144" cy="5"/>
            </a:xfrm>
            <a:prstGeom prst="line">
              <a:avLst/>
            </a:prstGeom>
            <a:noFill/>
            <a:ln w="19050">
              <a:solidFill>
                <a:schemeClr val="tx1"/>
              </a:solidFill>
              <a:round/>
              <a:headEnd/>
              <a:tailEnd/>
            </a:ln>
          </p:spPr>
          <p:txBody>
            <a:bodyPr/>
            <a:lstStyle/>
            <a:p>
              <a:endParaRPr lang="en-US"/>
            </a:p>
          </p:txBody>
        </p:sp>
      </p:grpSp>
      <p:grpSp>
        <p:nvGrpSpPr>
          <p:cNvPr id="3" name="Group 30"/>
          <p:cNvGrpSpPr>
            <a:grpSpLocks/>
          </p:cNvGrpSpPr>
          <p:nvPr/>
        </p:nvGrpSpPr>
        <p:grpSpPr bwMode="auto">
          <a:xfrm>
            <a:off x="4495800" y="3581400"/>
            <a:ext cx="1143000" cy="990600"/>
            <a:chOff x="2832" y="2256"/>
            <a:chExt cx="720" cy="624"/>
          </a:xfrm>
        </p:grpSpPr>
        <p:sp>
          <p:nvSpPr>
            <p:cNvPr id="25608" name="Line 27"/>
            <p:cNvSpPr>
              <a:spLocks noChangeShapeType="1"/>
            </p:cNvSpPr>
            <p:nvPr/>
          </p:nvSpPr>
          <p:spPr bwMode="auto">
            <a:xfrm>
              <a:off x="2832" y="2256"/>
              <a:ext cx="480" cy="0"/>
            </a:xfrm>
            <a:prstGeom prst="line">
              <a:avLst/>
            </a:prstGeom>
            <a:noFill/>
            <a:ln w="57150">
              <a:solidFill>
                <a:srgbClr val="FF0000"/>
              </a:solidFill>
              <a:round/>
              <a:headEnd/>
              <a:tailEnd/>
            </a:ln>
          </p:spPr>
          <p:txBody>
            <a:bodyPr/>
            <a:lstStyle/>
            <a:p>
              <a:endParaRPr lang="en-US"/>
            </a:p>
          </p:txBody>
        </p:sp>
        <p:sp>
          <p:nvSpPr>
            <p:cNvPr id="25609" name="Line 28"/>
            <p:cNvSpPr>
              <a:spLocks noChangeShapeType="1"/>
            </p:cNvSpPr>
            <p:nvPr/>
          </p:nvSpPr>
          <p:spPr bwMode="auto">
            <a:xfrm>
              <a:off x="3312" y="2256"/>
              <a:ext cx="0" cy="624"/>
            </a:xfrm>
            <a:prstGeom prst="line">
              <a:avLst/>
            </a:prstGeom>
            <a:noFill/>
            <a:ln w="57150">
              <a:solidFill>
                <a:srgbClr val="FF0000"/>
              </a:solidFill>
              <a:round/>
              <a:headEnd/>
              <a:tailEnd/>
            </a:ln>
          </p:spPr>
          <p:txBody>
            <a:bodyPr/>
            <a:lstStyle/>
            <a:p>
              <a:endParaRPr lang="en-US"/>
            </a:p>
          </p:txBody>
        </p:sp>
        <p:sp>
          <p:nvSpPr>
            <p:cNvPr id="25610" name="Line 29"/>
            <p:cNvSpPr>
              <a:spLocks noChangeShapeType="1"/>
            </p:cNvSpPr>
            <p:nvPr/>
          </p:nvSpPr>
          <p:spPr bwMode="auto">
            <a:xfrm>
              <a:off x="3312" y="2880"/>
              <a:ext cx="240" cy="0"/>
            </a:xfrm>
            <a:prstGeom prst="line">
              <a:avLst/>
            </a:prstGeom>
            <a:noFill/>
            <a:ln w="57150">
              <a:solidFill>
                <a:srgbClr val="FF0000"/>
              </a:solidFill>
              <a:round/>
              <a:headEnd/>
              <a:tailEnd/>
            </a:ln>
          </p:spPr>
          <p:txBody>
            <a:bodyPr/>
            <a:lstStyle/>
            <a:p>
              <a:endParaRPr lang="en-US"/>
            </a:p>
          </p:txBody>
        </p:sp>
      </p:grpSp>
      <p:sp>
        <p:nvSpPr>
          <p:cNvPr id="314399" name="Text Box 31"/>
          <p:cNvSpPr txBox="1">
            <a:spLocks noChangeArrowheads="1"/>
          </p:cNvSpPr>
          <p:nvPr/>
        </p:nvSpPr>
        <p:spPr bwMode="auto">
          <a:xfrm>
            <a:off x="1905000" y="2286000"/>
            <a:ext cx="6118225" cy="457200"/>
          </a:xfrm>
          <a:prstGeom prst="rect">
            <a:avLst/>
          </a:prstGeom>
          <a:noFill/>
          <a:ln w="9525">
            <a:noFill/>
            <a:miter lim="800000"/>
            <a:headEnd/>
            <a:tailEnd/>
          </a:ln>
        </p:spPr>
        <p:txBody>
          <a:bodyPr wrap="none">
            <a:spAutoFit/>
          </a:bodyPr>
          <a:lstStyle/>
          <a:p>
            <a:pPr algn="ctr"/>
            <a:r>
              <a:rPr lang="en-US">
                <a:solidFill>
                  <a:srgbClr val="FF0000"/>
                </a:solidFill>
              </a:rPr>
              <a:t>Signal line – any “wire” to a gate input or output</a:t>
            </a:r>
          </a:p>
        </p:txBody>
      </p:sp>
      <p:sp>
        <p:nvSpPr>
          <p:cNvPr id="314407" name="Line 39"/>
          <p:cNvSpPr>
            <a:spLocks noChangeShapeType="1"/>
          </p:cNvSpPr>
          <p:nvPr/>
        </p:nvSpPr>
        <p:spPr bwMode="auto">
          <a:xfrm>
            <a:off x="2286000" y="3200400"/>
            <a:ext cx="381000" cy="0"/>
          </a:xfrm>
          <a:prstGeom prst="line">
            <a:avLst/>
          </a:prstGeom>
          <a:noFill/>
          <a:ln w="57150">
            <a:solidFill>
              <a:srgbClr val="FF0000"/>
            </a:solidFill>
            <a:round/>
            <a:headEnd/>
            <a:tailEnd/>
          </a:ln>
        </p:spPr>
        <p:txBody>
          <a:bodyPr/>
          <a:lstStyle/>
          <a:p>
            <a:endParaRPr lang="en-US"/>
          </a:p>
        </p:txBody>
      </p:sp>
      <p:sp>
        <p:nvSpPr>
          <p:cNvPr id="16" name="Slide Number Placeholder 15"/>
          <p:cNvSpPr>
            <a:spLocks noGrp="1"/>
          </p:cNvSpPr>
          <p:nvPr>
            <p:ph type="sldNum" sz="quarter" idx="12"/>
          </p:nvPr>
        </p:nvSpPr>
        <p:spPr/>
        <p:txBody>
          <a:bodyPr/>
          <a:lstStyle/>
          <a:p>
            <a:pPr>
              <a:defRPr/>
            </a:pPr>
            <a:fld id="{F94DC74B-B701-4DF0-8BC9-5796C4E08456}" type="slidenum">
              <a:rPr lang="en-US" smtClean="0"/>
              <a:pPr>
                <a:defRPr/>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43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144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99" grpId="0" autoUpdateAnimBg="0"/>
      <p:bldP spid="31440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8153400" cy="5257800"/>
          </a:xfrm>
          <a:solidFill>
            <a:srgbClr val="FFFF00"/>
          </a:solidFill>
        </p:spPr>
        <p:txBody>
          <a:bodyPr/>
          <a:lstStyle/>
          <a:p>
            <a:r>
              <a:rPr lang="en-US" sz="13800" b="1" dirty="0" smtClean="0">
                <a:solidFill>
                  <a:srgbClr val="FF0000"/>
                </a:solidFill>
                <a:effectLst>
                  <a:outerShdw blurRad="38100" dist="38100" dir="2700000" algn="tl">
                    <a:srgbClr val="000000">
                      <a:alpha val="43137"/>
                    </a:srgbClr>
                  </a:outerShdw>
                </a:effectLst>
              </a:rPr>
              <a:t>Graphic Symbols</a:t>
            </a:r>
            <a:endParaRPr lang="en-US" sz="13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84504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Some Terminology</a:t>
            </a:r>
          </a:p>
        </p:txBody>
      </p:sp>
      <p:pic>
        <p:nvPicPr>
          <p:cNvPr id="26627" name="Picture 3" descr="C:\Sandige\3\tiff\016.tif"/>
          <p:cNvPicPr>
            <a:picLocks noChangeAspect="1" noChangeArrowheads="1"/>
          </p:cNvPicPr>
          <p:nvPr/>
        </p:nvPicPr>
        <p:blipFill>
          <a:blip r:embed="rId2"/>
          <a:srcRect l="11232" r="11232" b="13017"/>
          <a:stretch>
            <a:fillRect/>
          </a:stretch>
        </p:blipFill>
        <p:spPr bwMode="auto">
          <a:xfrm>
            <a:off x="2133600" y="2971800"/>
            <a:ext cx="4876800" cy="3405188"/>
          </a:xfrm>
          <a:prstGeom prst="rect">
            <a:avLst/>
          </a:prstGeom>
          <a:noFill/>
          <a:ln w="9525">
            <a:noFill/>
            <a:miter lim="800000"/>
            <a:headEnd/>
            <a:tailEnd/>
          </a:ln>
        </p:spPr>
      </p:pic>
      <p:grpSp>
        <p:nvGrpSpPr>
          <p:cNvPr id="26628" name="Group 4"/>
          <p:cNvGrpSpPr>
            <a:grpSpLocks/>
          </p:cNvGrpSpPr>
          <p:nvPr/>
        </p:nvGrpSpPr>
        <p:grpSpPr bwMode="auto">
          <a:xfrm>
            <a:off x="2501900" y="1676400"/>
            <a:ext cx="3746500" cy="519113"/>
            <a:chOff x="1576" y="1056"/>
            <a:chExt cx="2360" cy="327"/>
          </a:xfrm>
        </p:grpSpPr>
        <p:sp>
          <p:nvSpPr>
            <p:cNvPr id="26639" name="Rectangle 5"/>
            <p:cNvSpPr>
              <a:spLocks noChangeArrowheads="1"/>
            </p:cNvSpPr>
            <p:nvPr/>
          </p:nvSpPr>
          <p:spPr bwMode="auto">
            <a:xfrm>
              <a:off x="1576" y="1056"/>
              <a:ext cx="2360" cy="327"/>
            </a:xfrm>
            <a:prstGeom prst="rect">
              <a:avLst/>
            </a:prstGeom>
            <a:noFill/>
            <a:ln w="9525">
              <a:noFill/>
              <a:miter lim="800000"/>
              <a:headEnd/>
              <a:tailEnd/>
            </a:ln>
          </p:spPr>
          <p:txBody>
            <a:bodyPr wrap="none">
              <a:spAutoFit/>
            </a:bodyPr>
            <a:lstStyle/>
            <a:p>
              <a:pPr algn="ctr"/>
              <a:r>
                <a:rPr lang="en-US" sz="2800"/>
                <a:t>F1 = A</a:t>
              </a:r>
              <a:r>
                <a:rPr lang="en-US" sz="2800">
                  <a:latin typeface="Symbol" pitchFamily="18" charset="2"/>
                </a:rPr>
                <a:t>×</a:t>
              </a:r>
              <a:r>
                <a:rPr lang="en-US" sz="2800"/>
                <a:t>B</a:t>
              </a:r>
              <a:r>
                <a:rPr lang="en-US" sz="2800">
                  <a:latin typeface="Symbol" pitchFamily="18" charset="2"/>
                </a:rPr>
                <a:t>×</a:t>
              </a:r>
              <a:r>
                <a:rPr lang="en-US" sz="2800"/>
                <a:t>C + B</a:t>
              </a:r>
              <a:r>
                <a:rPr lang="en-US" sz="2800">
                  <a:latin typeface="Symbol" pitchFamily="18" charset="2"/>
                </a:rPr>
                <a:t>×</a:t>
              </a:r>
              <a:r>
                <a:rPr lang="en-US" sz="2800"/>
                <a:t>C + A</a:t>
              </a:r>
              <a:r>
                <a:rPr lang="en-US" sz="2800">
                  <a:latin typeface="Symbol" pitchFamily="18" charset="2"/>
                </a:rPr>
                <a:t>×</a:t>
              </a:r>
              <a:r>
                <a:rPr lang="en-US" sz="2800"/>
                <a:t>B</a:t>
              </a:r>
            </a:p>
          </p:txBody>
        </p:sp>
        <p:sp>
          <p:nvSpPr>
            <p:cNvPr id="26640" name="Line 6"/>
            <p:cNvSpPr>
              <a:spLocks noChangeShapeType="1"/>
            </p:cNvSpPr>
            <p:nvPr/>
          </p:nvSpPr>
          <p:spPr bwMode="auto">
            <a:xfrm flipV="1">
              <a:off x="2131" y="1099"/>
              <a:ext cx="144" cy="5"/>
            </a:xfrm>
            <a:prstGeom prst="line">
              <a:avLst/>
            </a:prstGeom>
            <a:noFill/>
            <a:ln w="19050">
              <a:solidFill>
                <a:schemeClr val="tx1"/>
              </a:solidFill>
              <a:round/>
              <a:headEnd/>
              <a:tailEnd/>
            </a:ln>
          </p:spPr>
          <p:txBody>
            <a:bodyPr/>
            <a:lstStyle/>
            <a:p>
              <a:endParaRPr lang="en-US"/>
            </a:p>
          </p:txBody>
        </p:sp>
        <p:sp>
          <p:nvSpPr>
            <p:cNvPr id="26641" name="Line 7"/>
            <p:cNvSpPr>
              <a:spLocks noChangeShapeType="1"/>
            </p:cNvSpPr>
            <p:nvPr/>
          </p:nvSpPr>
          <p:spPr bwMode="auto">
            <a:xfrm flipV="1">
              <a:off x="2544" y="1104"/>
              <a:ext cx="144" cy="5"/>
            </a:xfrm>
            <a:prstGeom prst="line">
              <a:avLst/>
            </a:prstGeom>
            <a:noFill/>
            <a:ln w="19050">
              <a:solidFill>
                <a:schemeClr val="tx1"/>
              </a:solidFill>
              <a:round/>
              <a:headEnd/>
              <a:tailEnd/>
            </a:ln>
          </p:spPr>
          <p:txBody>
            <a:bodyPr/>
            <a:lstStyle/>
            <a:p>
              <a:endParaRPr lang="en-US"/>
            </a:p>
          </p:txBody>
        </p:sp>
        <p:sp>
          <p:nvSpPr>
            <p:cNvPr id="26642" name="Line 8"/>
            <p:cNvSpPr>
              <a:spLocks noChangeShapeType="1"/>
            </p:cNvSpPr>
            <p:nvPr/>
          </p:nvSpPr>
          <p:spPr bwMode="auto">
            <a:xfrm flipV="1">
              <a:off x="2928" y="1104"/>
              <a:ext cx="144" cy="5"/>
            </a:xfrm>
            <a:prstGeom prst="line">
              <a:avLst/>
            </a:prstGeom>
            <a:noFill/>
            <a:ln w="19050">
              <a:solidFill>
                <a:schemeClr val="tx1"/>
              </a:solidFill>
              <a:round/>
              <a:headEnd/>
              <a:tailEnd/>
            </a:ln>
          </p:spPr>
          <p:txBody>
            <a:bodyPr/>
            <a:lstStyle/>
            <a:p>
              <a:endParaRPr lang="en-US"/>
            </a:p>
          </p:txBody>
        </p:sp>
        <p:sp>
          <p:nvSpPr>
            <p:cNvPr id="26643" name="Line 9"/>
            <p:cNvSpPr>
              <a:spLocks noChangeShapeType="1"/>
            </p:cNvSpPr>
            <p:nvPr/>
          </p:nvSpPr>
          <p:spPr bwMode="auto">
            <a:xfrm flipV="1">
              <a:off x="3744" y="1104"/>
              <a:ext cx="144" cy="5"/>
            </a:xfrm>
            <a:prstGeom prst="line">
              <a:avLst/>
            </a:prstGeom>
            <a:noFill/>
            <a:ln w="19050">
              <a:solidFill>
                <a:schemeClr val="tx1"/>
              </a:solidFill>
              <a:round/>
              <a:headEnd/>
              <a:tailEnd/>
            </a:ln>
          </p:spPr>
          <p:txBody>
            <a:bodyPr/>
            <a:lstStyle/>
            <a:p>
              <a:endParaRPr lang="en-US"/>
            </a:p>
          </p:txBody>
        </p:sp>
      </p:grpSp>
      <p:grpSp>
        <p:nvGrpSpPr>
          <p:cNvPr id="3" name="Group 10"/>
          <p:cNvGrpSpPr>
            <a:grpSpLocks/>
          </p:cNvGrpSpPr>
          <p:nvPr/>
        </p:nvGrpSpPr>
        <p:grpSpPr bwMode="auto">
          <a:xfrm>
            <a:off x="4495800" y="3581400"/>
            <a:ext cx="1143000" cy="990600"/>
            <a:chOff x="2832" y="2256"/>
            <a:chExt cx="720" cy="624"/>
          </a:xfrm>
        </p:grpSpPr>
        <p:sp>
          <p:nvSpPr>
            <p:cNvPr id="26636" name="Line 11"/>
            <p:cNvSpPr>
              <a:spLocks noChangeShapeType="1"/>
            </p:cNvSpPr>
            <p:nvPr/>
          </p:nvSpPr>
          <p:spPr bwMode="auto">
            <a:xfrm>
              <a:off x="2832" y="2256"/>
              <a:ext cx="480" cy="0"/>
            </a:xfrm>
            <a:prstGeom prst="line">
              <a:avLst/>
            </a:prstGeom>
            <a:noFill/>
            <a:ln w="57150">
              <a:solidFill>
                <a:srgbClr val="FF0000"/>
              </a:solidFill>
              <a:round/>
              <a:headEnd/>
              <a:tailEnd/>
            </a:ln>
          </p:spPr>
          <p:txBody>
            <a:bodyPr/>
            <a:lstStyle/>
            <a:p>
              <a:endParaRPr lang="en-US"/>
            </a:p>
          </p:txBody>
        </p:sp>
        <p:sp>
          <p:nvSpPr>
            <p:cNvPr id="26637" name="Line 12"/>
            <p:cNvSpPr>
              <a:spLocks noChangeShapeType="1"/>
            </p:cNvSpPr>
            <p:nvPr/>
          </p:nvSpPr>
          <p:spPr bwMode="auto">
            <a:xfrm>
              <a:off x="3312" y="2256"/>
              <a:ext cx="0" cy="624"/>
            </a:xfrm>
            <a:prstGeom prst="line">
              <a:avLst/>
            </a:prstGeom>
            <a:noFill/>
            <a:ln w="57150">
              <a:solidFill>
                <a:srgbClr val="FF0000"/>
              </a:solidFill>
              <a:round/>
              <a:headEnd/>
              <a:tailEnd/>
            </a:ln>
          </p:spPr>
          <p:txBody>
            <a:bodyPr/>
            <a:lstStyle/>
            <a:p>
              <a:endParaRPr lang="en-US"/>
            </a:p>
          </p:txBody>
        </p:sp>
        <p:sp>
          <p:nvSpPr>
            <p:cNvPr id="26638" name="Line 13"/>
            <p:cNvSpPr>
              <a:spLocks noChangeShapeType="1"/>
            </p:cNvSpPr>
            <p:nvPr/>
          </p:nvSpPr>
          <p:spPr bwMode="auto">
            <a:xfrm>
              <a:off x="3312" y="2880"/>
              <a:ext cx="240" cy="0"/>
            </a:xfrm>
            <a:prstGeom prst="line">
              <a:avLst/>
            </a:prstGeom>
            <a:noFill/>
            <a:ln w="57150">
              <a:solidFill>
                <a:srgbClr val="FF0000"/>
              </a:solidFill>
              <a:round/>
              <a:headEnd/>
              <a:tailEnd/>
            </a:ln>
          </p:spPr>
          <p:txBody>
            <a:bodyPr/>
            <a:lstStyle/>
            <a:p>
              <a:endParaRPr lang="en-US"/>
            </a:p>
          </p:txBody>
        </p:sp>
      </p:grpSp>
      <p:sp>
        <p:nvSpPr>
          <p:cNvPr id="315406" name="Text Box 14"/>
          <p:cNvSpPr txBox="1">
            <a:spLocks noChangeArrowheads="1"/>
          </p:cNvSpPr>
          <p:nvPr/>
        </p:nvSpPr>
        <p:spPr bwMode="auto">
          <a:xfrm>
            <a:off x="1295400" y="2286000"/>
            <a:ext cx="6489700" cy="457200"/>
          </a:xfrm>
          <a:prstGeom prst="rect">
            <a:avLst/>
          </a:prstGeom>
          <a:noFill/>
          <a:ln w="9525">
            <a:noFill/>
            <a:miter lim="800000"/>
            <a:headEnd/>
            <a:tailEnd/>
          </a:ln>
        </p:spPr>
        <p:txBody>
          <a:bodyPr wrap="none">
            <a:spAutoFit/>
          </a:bodyPr>
          <a:lstStyle/>
          <a:p>
            <a:pPr algn="ctr"/>
            <a:r>
              <a:rPr lang="en-US">
                <a:solidFill>
                  <a:srgbClr val="FF0000"/>
                </a:solidFill>
              </a:rPr>
              <a:t>Net – collection of signal lines which are connected</a:t>
            </a:r>
          </a:p>
        </p:txBody>
      </p:sp>
      <p:grpSp>
        <p:nvGrpSpPr>
          <p:cNvPr id="4" name="Group 22"/>
          <p:cNvGrpSpPr>
            <a:grpSpLocks/>
          </p:cNvGrpSpPr>
          <p:nvPr/>
        </p:nvGrpSpPr>
        <p:grpSpPr bwMode="auto">
          <a:xfrm>
            <a:off x="3048000" y="4495800"/>
            <a:ext cx="762000" cy="1371600"/>
            <a:chOff x="1920" y="2832"/>
            <a:chExt cx="480" cy="864"/>
          </a:xfrm>
        </p:grpSpPr>
        <p:sp>
          <p:nvSpPr>
            <p:cNvPr id="26632" name="Line 18"/>
            <p:cNvSpPr>
              <a:spLocks noChangeShapeType="1"/>
            </p:cNvSpPr>
            <p:nvPr/>
          </p:nvSpPr>
          <p:spPr bwMode="auto">
            <a:xfrm>
              <a:off x="1920" y="2880"/>
              <a:ext cx="480" cy="0"/>
            </a:xfrm>
            <a:prstGeom prst="line">
              <a:avLst/>
            </a:prstGeom>
            <a:noFill/>
            <a:ln w="57150">
              <a:solidFill>
                <a:srgbClr val="FF0000"/>
              </a:solidFill>
              <a:round/>
              <a:headEnd/>
              <a:tailEnd/>
            </a:ln>
          </p:spPr>
          <p:txBody>
            <a:bodyPr/>
            <a:lstStyle/>
            <a:p>
              <a:endParaRPr lang="en-US"/>
            </a:p>
          </p:txBody>
        </p:sp>
        <p:sp>
          <p:nvSpPr>
            <p:cNvPr id="26633" name="Line 19"/>
            <p:cNvSpPr>
              <a:spLocks noChangeShapeType="1"/>
            </p:cNvSpPr>
            <p:nvPr/>
          </p:nvSpPr>
          <p:spPr bwMode="auto">
            <a:xfrm>
              <a:off x="2064" y="2880"/>
              <a:ext cx="0" cy="816"/>
            </a:xfrm>
            <a:prstGeom prst="line">
              <a:avLst/>
            </a:prstGeom>
            <a:noFill/>
            <a:ln w="57150">
              <a:solidFill>
                <a:srgbClr val="FF0000"/>
              </a:solidFill>
              <a:round/>
              <a:headEnd/>
              <a:tailEnd/>
            </a:ln>
          </p:spPr>
          <p:txBody>
            <a:bodyPr/>
            <a:lstStyle/>
            <a:p>
              <a:endParaRPr lang="en-US"/>
            </a:p>
          </p:txBody>
        </p:sp>
        <p:sp>
          <p:nvSpPr>
            <p:cNvPr id="26634" name="Line 20"/>
            <p:cNvSpPr>
              <a:spLocks noChangeShapeType="1"/>
            </p:cNvSpPr>
            <p:nvPr/>
          </p:nvSpPr>
          <p:spPr bwMode="auto">
            <a:xfrm>
              <a:off x="2064" y="3696"/>
              <a:ext cx="336" cy="0"/>
            </a:xfrm>
            <a:prstGeom prst="line">
              <a:avLst/>
            </a:prstGeom>
            <a:noFill/>
            <a:ln w="57150">
              <a:solidFill>
                <a:srgbClr val="FF0000"/>
              </a:solidFill>
              <a:round/>
              <a:headEnd/>
              <a:tailEnd/>
            </a:ln>
          </p:spPr>
          <p:txBody>
            <a:bodyPr/>
            <a:lstStyle/>
            <a:p>
              <a:endParaRPr lang="en-US"/>
            </a:p>
          </p:txBody>
        </p:sp>
        <p:sp>
          <p:nvSpPr>
            <p:cNvPr id="26635" name="Oval 21"/>
            <p:cNvSpPr>
              <a:spLocks noChangeArrowheads="1"/>
            </p:cNvSpPr>
            <p:nvPr/>
          </p:nvSpPr>
          <p:spPr bwMode="auto">
            <a:xfrm>
              <a:off x="2016" y="2832"/>
              <a:ext cx="96" cy="96"/>
            </a:xfrm>
            <a:prstGeom prst="ellipse">
              <a:avLst/>
            </a:prstGeom>
            <a:solidFill>
              <a:srgbClr val="FF0000"/>
            </a:solidFill>
            <a:ln w="9525">
              <a:solidFill>
                <a:srgbClr val="FF0000"/>
              </a:solidFill>
              <a:round/>
              <a:headEnd/>
              <a:tailEnd/>
            </a:ln>
          </p:spPr>
          <p:txBody>
            <a:bodyPr wrap="none" anchor="ctr"/>
            <a:lstStyle/>
            <a:p>
              <a:endParaRPr lang="en-US"/>
            </a:p>
          </p:txBody>
        </p:sp>
      </p:grpSp>
      <p:sp>
        <p:nvSpPr>
          <p:cNvPr id="20" name="Slide Number Placeholder 19"/>
          <p:cNvSpPr>
            <a:spLocks noGrp="1"/>
          </p:cNvSpPr>
          <p:nvPr>
            <p:ph type="sldNum" sz="quarter" idx="12"/>
          </p:nvPr>
        </p:nvSpPr>
        <p:spPr/>
        <p:txBody>
          <a:bodyPr/>
          <a:lstStyle/>
          <a:p>
            <a:pPr>
              <a:defRPr/>
            </a:pPr>
            <a:fld id="{F94DC74B-B701-4DF0-8BC9-5796C4E08456}" type="slidenum">
              <a:rPr lang="en-US" smtClean="0"/>
              <a:pPr>
                <a:defRPr/>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54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06"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Some Terminology</a:t>
            </a:r>
          </a:p>
        </p:txBody>
      </p:sp>
      <p:pic>
        <p:nvPicPr>
          <p:cNvPr id="27651" name="Picture 3" descr="C:\Sandige\3\tiff\016.tif"/>
          <p:cNvPicPr>
            <a:picLocks noChangeAspect="1" noChangeArrowheads="1"/>
          </p:cNvPicPr>
          <p:nvPr/>
        </p:nvPicPr>
        <p:blipFill>
          <a:blip r:embed="rId3"/>
          <a:srcRect l="11232" r="11232" b="13017"/>
          <a:stretch>
            <a:fillRect/>
          </a:stretch>
        </p:blipFill>
        <p:spPr bwMode="auto">
          <a:xfrm>
            <a:off x="2133600" y="2971800"/>
            <a:ext cx="4876800" cy="3405188"/>
          </a:xfrm>
          <a:prstGeom prst="rect">
            <a:avLst/>
          </a:prstGeom>
          <a:noFill/>
          <a:ln w="9525">
            <a:noFill/>
            <a:miter lim="800000"/>
            <a:headEnd/>
            <a:tailEnd/>
          </a:ln>
        </p:spPr>
      </p:pic>
      <p:grpSp>
        <p:nvGrpSpPr>
          <p:cNvPr id="27652" name="Group 4"/>
          <p:cNvGrpSpPr>
            <a:grpSpLocks/>
          </p:cNvGrpSpPr>
          <p:nvPr/>
        </p:nvGrpSpPr>
        <p:grpSpPr bwMode="auto">
          <a:xfrm>
            <a:off x="2501900" y="1676400"/>
            <a:ext cx="3746500" cy="519113"/>
            <a:chOff x="1576" y="1056"/>
            <a:chExt cx="2360" cy="327"/>
          </a:xfrm>
        </p:grpSpPr>
        <p:sp>
          <p:nvSpPr>
            <p:cNvPr id="27657" name="Rectangle 5"/>
            <p:cNvSpPr>
              <a:spLocks noChangeArrowheads="1"/>
            </p:cNvSpPr>
            <p:nvPr/>
          </p:nvSpPr>
          <p:spPr bwMode="auto">
            <a:xfrm>
              <a:off x="1576" y="1056"/>
              <a:ext cx="2360" cy="327"/>
            </a:xfrm>
            <a:prstGeom prst="rect">
              <a:avLst/>
            </a:prstGeom>
            <a:noFill/>
            <a:ln w="9525">
              <a:noFill/>
              <a:miter lim="800000"/>
              <a:headEnd/>
              <a:tailEnd/>
            </a:ln>
          </p:spPr>
          <p:txBody>
            <a:bodyPr wrap="none">
              <a:spAutoFit/>
            </a:bodyPr>
            <a:lstStyle/>
            <a:p>
              <a:pPr algn="ctr"/>
              <a:r>
                <a:rPr lang="en-US" sz="2800"/>
                <a:t>F1 = A</a:t>
              </a:r>
              <a:r>
                <a:rPr lang="en-US" sz="2800">
                  <a:latin typeface="Symbol" pitchFamily="18" charset="2"/>
                </a:rPr>
                <a:t>×</a:t>
              </a:r>
              <a:r>
                <a:rPr lang="en-US" sz="2800"/>
                <a:t>B</a:t>
              </a:r>
              <a:r>
                <a:rPr lang="en-US" sz="2800">
                  <a:latin typeface="Symbol" pitchFamily="18" charset="2"/>
                </a:rPr>
                <a:t>×</a:t>
              </a:r>
              <a:r>
                <a:rPr lang="en-US" sz="2800"/>
                <a:t>C + B</a:t>
              </a:r>
              <a:r>
                <a:rPr lang="en-US" sz="2800">
                  <a:latin typeface="Symbol" pitchFamily="18" charset="2"/>
                </a:rPr>
                <a:t>×</a:t>
              </a:r>
              <a:r>
                <a:rPr lang="en-US" sz="2800"/>
                <a:t>C + A</a:t>
              </a:r>
              <a:r>
                <a:rPr lang="en-US" sz="2800">
                  <a:latin typeface="Symbol" pitchFamily="18" charset="2"/>
                </a:rPr>
                <a:t>×</a:t>
              </a:r>
              <a:r>
                <a:rPr lang="en-US" sz="2800"/>
                <a:t>B</a:t>
              </a:r>
            </a:p>
          </p:txBody>
        </p:sp>
        <p:sp>
          <p:nvSpPr>
            <p:cNvPr id="27658" name="Line 6"/>
            <p:cNvSpPr>
              <a:spLocks noChangeShapeType="1"/>
            </p:cNvSpPr>
            <p:nvPr/>
          </p:nvSpPr>
          <p:spPr bwMode="auto">
            <a:xfrm flipV="1">
              <a:off x="2131" y="1099"/>
              <a:ext cx="144" cy="5"/>
            </a:xfrm>
            <a:prstGeom prst="line">
              <a:avLst/>
            </a:prstGeom>
            <a:noFill/>
            <a:ln w="19050">
              <a:solidFill>
                <a:schemeClr val="tx1"/>
              </a:solidFill>
              <a:round/>
              <a:headEnd/>
              <a:tailEnd/>
            </a:ln>
          </p:spPr>
          <p:txBody>
            <a:bodyPr/>
            <a:lstStyle/>
            <a:p>
              <a:endParaRPr lang="en-US"/>
            </a:p>
          </p:txBody>
        </p:sp>
        <p:sp>
          <p:nvSpPr>
            <p:cNvPr id="27659" name="Line 7"/>
            <p:cNvSpPr>
              <a:spLocks noChangeShapeType="1"/>
            </p:cNvSpPr>
            <p:nvPr/>
          </p:nvSpPr>
          <p:spPr bwMode="auto">
            <a:xfrm flipV="1">
              <a:off x="2544" y="1104"/>
              <a:ext cx="144" cy="5"/>
            </a:xfrm>
            <a:prstGeom prst="line">
              <a:avLst/>
            </a:prstGeom>
            <a:noFill/>
            <a:ln w="19050">
              <a:solidFill>
                <a:schemeClr val="tx1"/>
              </a:solidFill>
              <a:round/>
              <a:headEnd/>
              <a:tailEnd/>
            </a:ln>
          </p:spPr>
          <p:txBody>
            <a:bodyPr/>
            <a:lstStyle/>
            <a:p>
              <a:endParaRPr lang="en-US"/>
            </a:p>
          </p:txBody>
        </p:sp>
        <p:sp>
          <p:nvSpPr>
            <p:cNvPr id="27660" name="Line 8"/>
            <p:cNvSpPr>
              <a:spLocks noChangeShapeType="1"/>
            </p:cNvSpPr>
            <p:nvPr/>
          </p:nvSpPr>
          <p:spPr bwMode="auto">
            <a:xfrm flipV="1">
              <a:off x="2928" y="1104"/>
              <a:ext cx="144" cy="5"/>
            </a:xfrm>
            <a:prstGeom prst="line">
              <a:avLst/>
            </a:prstGeom>
            <a:noFill/>
            <a:ln w="19050">
              <a:solidFill>
                <a:schemeClr val="tx1"/>
              </a:solidFill>
              <a:round/>
              <a:headEnd/>
              <a:tailEnd/>
            </a:ln>
          </p:spPr>
          <p:txBody>
            <a:bodyPr/>
            <a:lstStyle/>
            <a:p>
              <a:endParaRPr lang="en-US"/>
            </a:p>
          </p:txBody>
        </p:sp>
        <p:sp>
          <p:nvSpPr>
            <p:cNvPr id="27661" name="Line 9"/>
            <p:cNvSpPr>
              <a:spLocks noChangeShapeType="1"/>
            </p:cNvSpPr>
            <p:nvPr/>
          </p:nvSpPr>
          <p:spPr bwMode="auto">
            <a:xfrm flipV="1">
              <a:off x="3744" y="1104"/>
              <a:ext cx="144" cy="5"/>
            </a:xfrm>
            <a:prstGeom prst="line">
              <a:avLst/>
            </a:prstGeom>
            <a:noFill/>
            <a:ln w="19050">
              <a:solidFill>
                <a:schemeClr val="tx1"/>
              </a:solidFill>
              <a:round/>
              <a:headEnd/>
              <a:tailEnd/>
            </a:ln>
          </p:spPr>
          <p:txBody>
            <a:bodyPr/>
            <a:lstStyle/>
            <a:p>
              <a:endParaRPr lang="en-US"/>
            </a:p>
          </p:txBody>
        </p:sp>
      </p:grpSp>
      <p:sp>
        <p:nvSpPr>
          <p:cNvPr id="316430" name="Text Box 14"/>
          <p:cNvSpPr txBox="1">
            <a:spLocks noChangeArrowheads="1"/>
          </p:cNvSpPr>
          <p:nvPr/>
        </p:nvSpPr>
        <p:spPr bwMode="auto">
          <a:xfrm>
            <a:off x="1346200" y="2286000"/>
            <a:ext cx="6419850" cy="457200"/>
          </a:xfrm>
          <a:prstGeom prst="rect">
            <a:avLst/>
          </a:prstGeom>
          <a:noFill/>
          <a:ln w="9525">
            <a:noFill/>
            <a:miter lim="800000"/>
            <a:headEnd/>
            <a:tailEnd/>
          </a:ln>
        </p:spPr>
        <p:txBody>
          <a:bodyPr wrap="none">
            <a:spAutoFit/>
          </a:bodyPr>
          <a:lstStyle/>
          <a:p>
            <a:pPr algn="ctr"/>
            <a:r>
              <a:rPr lang="en-US">
                <a:solidFill>
                  <a:srgbClr val="FF0000"/>
                </a:solidFill>
              </a:rPr>
              <a:t>Fan-out – Number of inputs an IC output is driving</a:t>
            </a:r>
          </a:p>
        </p:txBody>
      </p:sp>
      <p:grpSp>
        <p:nvGrpSpPr>
          <p:cNvPr id="27654" name="Group 22"/>
          <p:cNvGrpSpPr>
            <a:grpSpLocks/>
          </p:cNvGrpSpPr>
          <p:nvPr/>
        </p:nvGrpSpPr>
        <p:grpSpPr bwMode="auto">
          <a:xfrm>
            <a:off x="304800" y="4267200"/>
            <a:ext cx="2895600" cy="685800"/>
            <a:chOff x="192" y="2688"/>
            <a:chExt cx="1824" cy="432"/>
          </a:xfrm>
        </p:grpSpPr>
        <p:sp>
          <p:nvSpPr>
            <p:cNvPr id="27655" name="Oval 20"/>
            <p:cNvSpPr>
              <a:spLocks noChangeArrowheads="1"/>
            </p:cNvSpPr>
            <p:nvPr/>
          </p:nvSpPr>
          <p:spPr bwMode="auto">
            <a:xfrm>
              <a:off x="1488" y="2688"/>
              <a:ext cx="528" cy="432"/>
            </a:xfrm>
            <a:prstGeom prst="ellipse">
              <a:avLst/>
            </a:prstGeom>
            <a:noFill/>
            <a:ln w="38100">
              <a:solidFill>
                <a:srgbClr val="FF0000"/>
              </a:solidFill>
              <a:round/>
              <a:headEnd/>
              <a:tailEnd/>
            </a:ln>
          </p:spPr>
          <p:txBody>
            <a:bodyPr wrap="none" anchor="ctr"/>
            <a:lstStyle/>
            <a:p>
              <a:endParaRPr lang="en-US"/>
            </a:p>
          </p:txBody>
        </p:sp>
        <p:sp>
          <p:nvSpPr>
            <p:cNvPr id="27656" name="Text Box 21"/>
            <p:cNvSpPr txBox="1">
              <a:spLocks noChangeArrowheads="1"/>
            </p:cNvSpPr>
            <p:nvPr/>
          </p:nvSpPr>
          <p:spPr bwMode="auto">
            <a:xfrm>
              <a:off x="192" y="2784"/>
              <a:ext cx="1065" cy="288"/>
            </a:xfrm>
            <a:prstGeom prst="rect">
              <a:avLst/>
            </a:prstGeom>
            <a:noFill/>
            <a:ln w="9525">
              <a:noFill/>
              <a:miter lim="800000"/>
              <a:headEnd/>
              <a:tailEnd/>
            </a:ln>
          </p:spPr>
          <p:txBody>
            <a:bodyPr wrap="none">
              <a:spAutoFit/>
            </a:bodyPr>
            <a:lstStyle/>
            <a:p>
              <a:pPr algn="ctr"/>
              <a:r>
                <a:rPr lang="en-US">
                  <a:solidFill>
                    <a:srgbClr val="FF0000"/>
                  </a:solidFill>
                </a:rPr>
                <a:t>Fan-out of 2</a:t>
              </a:r>
            </a:p>
          </p:txBody>
        </p:sp>
      </p:grpSp>
      <p:sp>
        <p:nvSpPr>
          <p:cNvPr id="14" name="Slide Number Placeholder 13"/>
          <p:cNvSpPr>
            <a:spLocks noGrp="1"/>
          </p:cNvSpPr>
          <p:nvPr>
            <p:ph type="sldNum" sz="quarter" idx="12"/>
          </p:nvPr>
        </p:nvSpPr>
        <p:spPr/>
        <p:txBody>
          <a:bodyPr/>
          <a:lstStyle/>
          <a:p>
            <a:pPr>
              <a:defRPr/>
            </a:pPr>
            <a:fld id="{F94DC74B-B701-4DF0-8BC9-5796C4E08456}" type="slidenum">
              <a:rPr lang="en-US" smtClean="0"/>
              <a:pPr>
                <a:defRPr/>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64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30"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Some Terminology</a:t>
            </a:r>
          </a:p>
        </p:txBody>
      </p:sp>
      <p:pic>
        <p:nvPicPr>
          <p:cNvPr id="28675" name="Picture 3" descr="C:\Sandige\3\tiff\016.tif"/>
          <p:cNvPicPr>
            <a:picLocks noChangeAspect="1" noChangeArrowheads="1"/>
          </p:cNvPicPr>
          <p:nvPr/>
        </p:nvPicPr>
        <p:blipFill>
          <a:blip r:embed="rId3"/>
          <a:srcRect l="11232" r="11232" b="13017"/>
          <a:stretch>
            <a:fillRect/>
          </a:stretch>
        </p:blipFill>
        <p:spPr bwMode="auto">
          <a:xfrm>
            <a:off x="2133600" y="2971800"/>
            <a:ext cx="4876800" cy="3405188"/>
          </a:xfrm>
          <a:prstGeom prst="rect">
            <a:avLst/>
          </a:prstGeom>
          <a:noFill/>
          <a:ln w="9525">
            <a:noFill/>
            <a:miter lim="800000"/>
            <a:headEnd/>
            <a:tailEnd/>
          </a:ln>
        </p:spPr>
      </p:pic>
      <p:grpSp>
        <p:nvGrpSpPr>
          <p:cNvPr id="28676" name="Group 4"/>
          <p:cNvGrpSpPr>
            <a:grpSpLocks/>
          </p:cNvGrpSpPr>
          <p:nvPr/>
        </p:nvGrpSpPr>
        <p:grpSpPr bwMode="auto">
          <a:xfrm>
            <a:off x="2501900" y="1676400"/>
            <a:ext cx="3746500" cy="519113"/>
            <a:chOff x="1576" y="1056"/>
            <a:chExt cx="2360" cy="327"/>
          </a:xfrm>
        </p:grpSpPr>
        <p:sp>
          <p:nvSpPr>
            <p:cNvPr id="28681" name="Rectangle 5"/>
            <p:cNvSpPr>
              <a:spLocks noChangeArrowheads="1"/>
            </p:cNvSpPr>
            <p:nvPr/>
          </p:nvSpPr>
          <p:spPr bwMode="auto">
            <a:xfrm>
              <a:off x="1576" y="1056"/>
              <a:ext cx="2360" cy="327"/>
            </a:xfrm>
            <a:prstGeom prst="rect">
              <a:avLst/>
            </a:prstGeom>
            <a:noFill/>
            <a:ln w="9525">
              <a:noFill/>
              <a:miter lim="800000"/>
              <a:headEnd/>
              <a:tailEnd/>
            </a:ln>
          </p:spPr>
          <p:txBody>
            <a:bodyPr wrap="none">
              <a:spAutoFit/>
            </a:bodyPr>
            <a:lstStyle/>
            <a:p>
              <a:pPr algn="ctr"/>
              <a:r>
                <a:rPr lang="en-US" sz="2800"/>
                <a:t>F1 = A</a:t>
              </a:r>
              <a:r>
                <a:rPr lang="en-US" sz="2800">
                  <a:latin typeface="Symbol" pitchFamily="18" charset="2"/>
                </a:rPr>
                <a:t>×</a:t>
              </a:r>
              <a:r>
                <a:rPr lang="en-US" sz="2800"/>
                <a:t>B</a:t>
              </a:r>
              <a:r>
                <a:rPr lang="en-US" sz="2800">
                  <a:latin typeface="Symbol" pitchFamily="18" charset="2"/>
                </a:rPr>
                <a:t>×</a:t>
              </a:r>
              <a:r>
                <a:rPr lang="en-US" sz="2800"/>
                <a:t>C + B</a:t>
              </a:r>
              <a:r>
                <a:rPr lang="en-US" sz="2800">
                  <a:latin typeface="Symbol" pitchFamily="18" charset="2"/>
                </a:rPr>
                <a:t>×</a:t>
              </a:r>
              <a:r>
                <a:rPr lang="en-US" sz="2800"/>
                <a:t>C + A</a:t>
              </a:r>
              <a:r>
                <a:rPr lang="en-US" sz="2800">
                  <a:latin typeface="Symbol" pitchFamily="18" charset="2"/>
                </a:rPr>
                <a:t>×</a:t>
              </a:r>
              <a:r>
                <a:rPr lang="en-US" sz="2800"/>
                <a:t>B</a:t>
              </a:r>
            </a:p>
          </p:txBody>
        </p:sp>
        <p:sp>
          <p:nvSpPr>
            <p:cNvPr id="28682" name="Line 6"/>
            <p:cNvSpPr>
              <a:spLocks noChangeShapeType="1"/>
            </p:cNvSpPr>
            <p:nvPr/>
          </p:nvSpPr>
          <p:spPr bwMode="auto">
            <a:xfrm flipV="1">
              <a:off x="2131" y="1099"/>
              <a:ext cx="144" cy="5"/>
            </a:xfrm>
            <a:prstGeom prst="line">
              <a:avLst/>
            </a:prstGeom>
            <a:noFill/>
            <a:ln w="19050">
              <a:solidFill>
                <a:schemeClr val="tx1"/>
              </a:solidFill>
              <a:round/>
              <a:headEnd/>
              <a:tailEnd/>
            </a:ln>
          </p:spPr>
          <p:txBody>
            <a:bodyPr/>
            <a:lstStyle/>
            <a:p>
              <a:endParaRPr lang="en-US"/>
            </a:p>
          </p:txBody>
        </p:sp>
        <p:sp>
          <p:nvSpPr>
            <p:cNvPr id="28683" name="Line 7"/>
            <p:cNvSpPr>
              <a:spLocks noChangeShapeType="1"/>
            </p:cNvSpPr>
            <p:nvPr/>
          </p:nvSpPr>
          <p:spPr bwMode="auto">
            <a:xfrm flipV="1">
              <a:off x="2544" y="1104"/>
              <a:ext cx="144" cy="5"/>
            </a:xfrm>
            <a:prstGeom prst="line">
              <a:avLst/>
            </a:prstGeom>
            <a:noFill/>
            <a:ln w="19050">
              <a:solidFill>
                <a:schemeClr val="tx1"/>
              </a:solidFill>
              <a:round/>
              <a:headEnd/>
              <a:tailEnd/>
            </a:ln>
          </p:spPr>
          <p:txBody>
            <a:bodyPr/>
            <a:lstStyle/>
            <a:p>
              <a:endParaRPr lang="en-US"/>
            </a:p>
          </p:txBody>
        </p:sp>
        <p:sp>
          <p:nvSpPr>
            <p:cNvPr id="28684" name="Line 8"/>
            <p:cNvSpPr>
              <a:spLocks noChangeShapeType="1"/>
            </p:cNvSpPr>
            <p:nvPr/>
          </p:nvSpPr>
          <p:spPr bwMode="auto">
            <a:xfrm flipV="1">
              <a:off x="2928" y="1104"/>
              <a:ext cx="144" cy="5"/>
            </a:xfrm>
            <a:prstGeom prst="line">
              <a:avLst/>
            </a:prstGeom>
            <a:noFill/>
            <a:ln w="19050">
              <a:solidFill>
                <a:schemeClr val="tx1"/>
              </a:solidFill>
              <a:round/>
              <a:headEnd/>
              <a:tailEnd/>
            </a:ln>
          </p:spPr>
          <p:txBody>
            <a:bodyPr/>
            <a:lstStyle/>
            <a:p>
              <a:endParaRPr lang="en-US"/>
            </a:p>
          </p:txBody>
        </p:sp>
        <p:sp>
          <p:nvSpPr>
            <p:cNvPr id="28685" name="Line 9"/>
            <p:cNvSpPr>
              <a:spLocks noChangeShapeType="1"/>
            </p:cNvSpPr>
            <p:nvPr/>
          </p:nvSpPr>
          <p:spPr bwMode="auto">
            <a:xfrm flipV="1">
              <a:off x="3744" y="1104"/>
              <a:ext cx="144" cy="5"/>
            </a:xfrm>
            <a:prstGeom prst="line">
              <a:avLst/>
            </a:prstGeom>
            <a:noFill/>
            <a:ln w="19050">
              <a:solidFill>
                <a:schemeClr val="tx1"/>
              </a:solidFill>
              <a:round/>
              <a:headEnd/>
              <a:tailEnd/>
            </a:ln>
          </p:spPr>
          <p:txBody>
            <a:bodyPr/>
            <a:lstStyle/>
            <a:p>
              <a:endParaRPr lang="en-US"/>
            </a:p>
          </p:txBody>
        </p:sp>
      </p:grpSp>
      <p:sp>
        <p:nvSpPr>
          <p:cNvPr id="318474" name="Text Box 10"/>
          <p:cNvSpPr txBox="1">
            <a:spLocks noChangeArrowheads="1"/>
          </p:cNvSpPr>
          <p:nvPr/>
        </p:nvSpPr>
        <p:spPr bwMode="auto">
          <a:xfrm>
            <a:off x="2133600" y="2286000"/>
            <a:ext cx="4540250" cy="457200"/>
          </a:xfrm>
          <a:prstGeom prst="rect">
            <a:avLst/>
          </a:prstGeom>
          <a:noFill/>
          <a:ln w="9525">
            <a:noFill/>
            <a:miter lim="800000"/>
            <a:headEnd/>
            <a:tailEnd/>
          </a:ln>
        </p:spPr>
        <p:txBody>
          <a:bodyPr wrap="none">
            <a:spAutoFit/>
          </a:bodyPr>
          <a:lstStyle/>
          <a:p>
            <a:pPr algn="ctr"/>
            <a:r>
              <a:rPr lang="en-US">
                <a:solidFill>
                  <a:srgbClr val="FF0000"/>
                </a:solidFill>
              </a:rPr>
              <a:t>Fan-in – Number of inputs to a gate</a:t>
            </a:r>
          </a:p>
        </p:txBody>
      </p:sp>
      <p:grpSp>
        <p:nvGrpSpPr>
          <p:cNvPr id="28678" name="Group 14"/>
          <p:cNvGrpSpPr>
            <a:grpSpLocks/>
          </p:cNvGrpSpPr>
          <p:nvPr/>
        </p:nvGrpSpPr>
        <p:grpSpPr bwMode="auto">
          <a:xfrm>
            <a:off x="4953000" y="3962400"/>
            <a:ext cx="3748088" cy="1447800"/>
            <a:chOff x="3120" y="2496"/>
            <a:chExt cx="2361" cy="912"/>
          </a:xfrm>
        </p:grpSpPr>
        <p:sp>
          <p:nvSpPr>
            <p:cNvPr id="28679" name="Oval 12"/>
            <p:cNvSpPr>
              <a:spLocks noChangeArrowheads="1"/>
            </p:cNvSpPr>
            <p:nvPr/>
          </p:nvSpPr>
          <p:spPr bwMode="auto">
            <a:xfrm>
              <a:off x="3120" y="2496"/>
              <a:ext cx="1056" cy="912"/>
            </a:xfrm>
            <a:prstGeom prst="ellipse">
              <a:avLst/>
            </a:prstGeom>
            <a:noFill/>
            <a:ln w="38100">
              <a:solidFill>
                <a:srgbClr val="FF0000"/>
              </a:solidFill>
              <a:round/>
              <a:headEnd/>
              <a:tailEnd/>
            </a:ln>
          </p:spPr>
          <p:txBody>
            <a:bodyPr wrap="none" anchor="ctr"/>
            <a:lstStyle/>
            <a:p>
              <a:endParaRPr lang="en-US"/>
            </a:p>
          </p:txBody>
        </p:sp>
        <p:sp>
          <p:nvSpPr>
            <p:cNvPr id="28680" name="Text Box 13"/>
            <p:cNvSpPr txBox="1">
              <a:spLocks noChangeArrowheads="1"/>
            </p:cNvSpPr>
            <p:nvPr/>
          </p:nvSpPr>
          <p:spPr bwMode="auto">
            <a:xfrm>
              <a:off x="4512" y="2736"/>
              <a:ext cx="969" cy="288"/>
            </a:xfrm>
            <a:prstGeom prst="rect">
              <a:avLst/>
            </a:prstGeom>
            <a:noFill/>
            <a:ln w="9525">
              <a:noFill/>
              <a:miter lim="800000"/>
              <a:headEnd/>
              <a:tailEnd/>
            </a:ln>
          </p:spPr>
          <p:txBody>
            <a:bodyPr wrap="none">
              <a:spAutoFit/>
            </a:bodyPr>
            <a:lstStyle/>
            <a:p>
              <a:pPr algn="ctr"/>
              <a:r>
                <a:rPr lang="en-US">
                  <a:solidFill>
                    <a:srgbClr val="FF0000"/>
                  </a:solidFill>
                </a:rPr>
                <a:t>Fan-in of 3</a:t>
              </a:r>
            </a:p>
          </p:txBody>
        </p:sp>
      </p:grpSp>
      <p:sp>
        <p:nvSpPr>
          <p:cNvPr id="14" name="Slide Number Placeholder 13"/>
          <p:cNvSpPr>
            <a:spLocks noGrp="1"/>
          </p:cNvSpPr>
          <p:nvPr>
            <p:ph type="sldNum" sz="quarter" idx="12"/>
          </p:nvPr>
        </p:nvSpPr>
        <p:spPr/>
        <p:txBody>
          <a:bodyPr/>
          <a:lstStyle/>
          <a:p>
            <a:pPr>
              <a:defRPr/>
            </a:pPr>
            <a:fld id="{F94DC74B-B701-4DF0-8BC9-5796C4E08456}" type="slidenum">
              <a:rPr lang="en-US" smtClean="0"/>
              <a:pPr>
                <a:defRPr/>
              </a:pPr>
              <a:t>32</a:t>
            </a:fld>
            <a:endParaRPr lang="en-US"/>
          </a:p>
        </p:txBody>
      </p:sp>
      <p:sp>
        <p:nvSpPr>
          <p:cNvPr id="2" name="Rectangle 1"/>
          <p:cNvSpPr/>
          <p:nvPr/>
        </p:nvSpPr>
        <p:spPr>
          <a:xfrm>
            <a:off x="-68317" y="6416273"/>
            <a:ext cx="7924800" cy="461665"/>
          </a:xfrm>
          <a:prstGeom prst="rect">
            <a:avLst/>
          </a:prstGeom>
        </p:spPr>
        <p:txBody>
          <a:bodyPr wrap="square">
            <a:spAutoFit/>
          </a:bodyPr>
          <a:lstStyle/>
          <a:p>
            <a:pPr eaLnBrk="1" hangingPunct="1"/>
            <a:r>
              <a:rPr lang="en-US" dirty="0"/>
              <a:t>Book confused “fan-out” with “maximum fan-out”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84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7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C:\Sandige\3\tiff\017.tif"/>
          <p:cNvPicPr>
            <a:picLocks noChangeAspect="1" noChangeArrowheads="1"/>
          </p:cNvPicPr>
          <p:nvPr/>
        </p:nvPicPr>
        <p:blipFill>
          <a:blip r:embed="rId2"/>
          <a:srcRect r="49989" b="23491"/>
          <a:stretch>
            <a:fillRect/>
          </a:stretch>
        </p:blipFill>
        <p:spPr bwMode="auto">
          <a:xfrm>
            <a:off x="838200" y="1371600"/>
            <a:ext cx="7239000" cy="5122863"/>
          </a:xfrm>
          <a:prstGeom prst="rect">
            <a:avLst/>
          </a:prstGeom>
          <a:noFill/>
          <a:ln w="9525">
            <a:noFill/>
            <a:miter lim="800000"/>
            <a:headEnd/>
            <a:tailEnd/>
          </a:ln>
        </p:spPr>
      </p:pic>
      <p:sp>
        <p:nvSpPr>
          <p:cNvPr id="29699" name="Rectangle 4"/>
          <p:cNvSpPr>
            <a:spLocks noChangeArrowheads="1"/>
          </p:cNvSpPr>
          <p:nvPr/>
        </p:nvSpPr>
        <p:spPr bwMode="auto">
          <a:xfrm>
            <a:off x="228600" y="152400"/>
            <a:ext cx="8610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9700" name="Rectangle 6"/>
          <p:cNvSpPr>
            <a:spLocks noGrp="1" noChangeArrowheads="1"/>
          </p:cNvSpPr>
          <p:nvPr>
            <p:ph type="title"/>
          </p:nvPr>
        </p:nvSpPr>
        <p:spPr>
          <a:xfrm>
            <a:off x="228600" y="457200"/>
            <a:ext cx="8763000" cy="1143000"/>
          </a:xfrm>
        </p:spPr>
        <p:txBody>
          <a:bodyPr/>
          <a:lstStyle/>
          <a:p>
            <a:pPr eaLnBrk="1" hangingPunct="1"/>
            <a:r>
              <a:rPr lang="en-US" smtClean="0"/>
              <a:t>Vertical Layout Scheme – SOP Form</a:t>
            </a:r>
            <a:br>
              <a:rPr lang="en-US" smtClean="0"/>
            </a:br>
            <a:endParaRPr lang="en-US" smtClean="0"/>
          </a:p>
        </p:txBody>
      </p:sp>
      <p:sp>
        <p:nvSpPr>
          <p:cNvPr id="5" name="Slide Number Placeholder 4"/>
          <p:cNvSpPr>
            <a:spLocks noGrp="1"/>
          </p:cNvSpPr>
          <p:nvPr>
            <p:ph type="sldNum" sz="quarter" idx="12"/>
          </p:nvPr>
        </p:nvSpPr>
        <p:spPr/>
        <p:txBody>
          <a:bodyPr/>
          <a:lstStyle/>
          <a:p>
            <a:pPr>
              <a:defRPr/>
            </a:pPr>
            <a:fld id="{F94DC74B-B701-4DF0-8BC9-5796C4E08456}"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 y="152400"/>
            <a:ext cx="8610600" cy="1143000"/>
          </a:xfrm>
        </p:spPr>
        <p:txBody>
          <a:bodyPr/>
          <a:lstStyle/>
          <a:p>
            <a:pPr eaLnBrk="1" hangingPunct="1"/>
            <a:r>
              <a:rPr lang="en-US" smtClean="0"/>
              <a:t>Vertical Layout Scheme – SOP Form</a:t>
            </a:r>
          </a:p>
        </p:txBody>
      </p:sp>
      <p:pic>
        <p:nvPicPr>
          <p:cNvPr id="30723" name="Picture 3" descr="C:\Sandige\3\tiff\017.tif"/>
          <p:cNvPicPr>
            <a:picLocks noChangeAspect="1" noChangeArrowheads="1"/>
          </p:cNvPicPr>
          <p:nvPr/>
        </p:nvPicPr>
        <p:blipFill>
          <a:blip r:embed="rId2"/>
          <a:srcRect l="52116" b="25035"/>
          <a:stretch>
            <a:fillRect/>
          </a:stretch>
        </p:blipFill>
        <p:spPr bwMode="auto">
          <a:xfrm>
            <a:off x="1295400" y="1447800"/>
            <a:ext cx="6931025" cy="5019675"/>
          </a:xfrm>
          <a:prstGeom prst="rect">
            <a:avLst/>
          </a:prstGeom>
          <a:noFill/>
          <a:ln w="9525">
            <a:noFill/>
            <a:miter lim="800000"/>
            <a:headEnd/>
            <a:tailEnd/>
          </a:ln>
        </p:spPr>
      </p:pic>
      <p:sp>
        <p:nvSpPr>
          <p:cNvPr id="30724" name="Oval 4"/>
          <p:cNvSpPr>
            <a:spLocks noChangeArrowheads="1"/>
          </p:cNvSpPr>
          <p:nvPr/>
        </p:nvSpPr>
        <p:spPr bwMode="auto">
          <a:xfrm>
            <a:off x="2667000" y="4114800"/>
            <a:ext cx="1371600" cy="685800"/>
          </a:xfrm>
          <a:prstGeom prst="ellipse">
            <a:avLst/>
          </a:prstGeom>
          <a:noFill/>
          <a:ln w="38100">
            <a:solidFill>
              <a:srgbClr val="FF0000"/>
            </a:solidFill>
            <a:round/>
            <a:headEnd/>
            <a:tailEnd/>
          </a:ln>
        </p:spPr>
        <p:txBody>
          <a:bodyPr wrap="none" anchor="ctr"/>
          <a:lstStyle/>
          <a:p>
            <a:endParaRPr lang="en-US"/>
          </a:p>
        </p:txBody>
      </p:sp>
      <p:sp>
        <p:nvSpPr>
          <p:cNvPr id="30725" name="Oval 5"/>
          <p:cNvSpPr>
            <a:spLocks noChangeArrowheads="1"/>
          </p:cNvSpPr>
          <p:nvPr/>
        </p:nvSpPr>
        <p:spPr bwMode="auto">
          <a:xfrm>
            <a:off x="2590800" y="5334000"/>
            <a:ext cx="1371600" cy="685800"/>
          </a:xfrm>
          <a:prstGeom prst="ellipse">
            <a:avLst/>
          </a:prstGeom>
          <a:noFill/>
          <a:ln w="38100">
            <a:solidFill>
              <a:srgbClr val="FF0000"/>
            </a:solidFill>
            <a:round/>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pPr>
              <a:defRPr/>
            </a:pPr>
            <a:fld id="{F94DC74B-B701-4DF0-8BC9-5796C4E08456}"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&gt;2 Input OR Gates Not Available for all IC Technologies</a:t>
            </a:r>
          </a:p>
        </p:txBody>
      </p:sp>
      <p:pic>
        <p:nvPicPr>
          <p:cNvPr id="31747" name="Picture 3" descr="C:\Sandige\3\tiff\018.tif"/>
          <p:cNvPicPr>
            <a:picLocks noChangeAspect="1" noChangeArrowheads="1"/>
          </p:cNvPicPr>
          <p:nvPr/>
        </p:nvPicPr>
        <p:blipFill>
          <a:blip r:embed="rId2"/>
          <a:srcRect r="60394" b="45285"/>
          <a:stretch>
            <a:fillRect/>
          </a:stretch>
        </p:blipFill>
        <p:spPr bwMode="auto">
          <a:xfrm>
            <a:off x="762000" y="2819400"/>
            <a:ext cx="5037138" cy="1533525"/>
          </a:xfrm>
          <a:prstGeom prst="rect">
            <a:avLst/>
          </a:prstGeom>
          <a:noFill/>
          <a:ln w="9525">
            <a:noFill/>
            <a:miter lim="800000"/>
            <a:headEnd/>
            <a:tailEnd/>
          </a:ln>
        </p:spPr>
      </p:pic>
      <p:pic>
        <p:nvPicPr>
          <p:cNvPr id="31748" name="Picture 4" descr="C:\Sandige\3\tiff\018.tif"/>
          <p:cNvPicPr>
            <a:picLocks noChangeAspect="1" noChangeArrowheads="1"/>
          </p:cNvPicPr>
          <p:nvPr/>
        </p:nvPicPr>
        <p:blipFill>
          <a:blip r:embed="rId2"/>
          <a:srcRect l="46773" b="45285"/>
          <a:stretch>
            <a:fillRect/>
          </a:stretch>
        </p:blipFill>
        <p:spPr bwMode="auto">
          <a:xfrm>
            <a:off x="762000" y="4660900"/>
            <a:ext cx="7543800" cy="1709738"/>
          </a:xfrm>
          <a:prstGeom prst="rect">
            <a:avLst/>
          </a:prstGeom>
          <a:noFill/>
          <a:ln w="9525">
            <a:noFill/>
            <a:miter lim="800000"/>
            <a:headEnd/>
            <a:tailEnd/>
          </a:ln>
        </p:spPr>
      </p:pic>
      <p:sp>
        <p:nvSpPr>
          <p:cNvPr id="31749" name="Text Box 5"/>
          <p:cNvSpPr txBox="1">
            <a:spLocks noChangeArrowheads="1"/>
          </p:cNvSpPr>
          <p:nvPr/>
        </p:nvSpPr>
        <p:spPr bwMode="auto">
          <a:xfrm>
            <a:off x="990600" y="2057400"/>
            <a:ext cx="3692525" cy="457200"/>
          </a:xfrm>
          <a:prstGeom prst="rect">
            <a:avLst/>
          </a:prstGeom>
          <a:noFill/>
          <a:ln w="9525">
            <a:noFill/>
            <a:miter lim="800000"/>
            <a:headEnd/>
            <a:tailEnd/>
          </a:ln>
        </p:spPr>
        <p:txBody>
          <a:bodyPr wrap="none">
            <a:spAutoFit/>
          </a:bodyPr>
          <a:lstStyle/>
          <a:p>
            <a:pPr algn="ctr"/>
            <a:r>
              <a:rPr lang="en-US"/>
              <a:t>Solution:  “Cascading” gates</a:t>
            </a:r>
          </a:p>
        </p:txBody>
      </p:sp>
      <p:sp>
        <p:nvSpPr>
          <p:cNvPr id="6" name="Slide Number Placeholder 5"/>
          <p:cNvSpPr>
            <a:spLocks noGrp="1"/>
          </p:cNvSpPr>
          <p:nvPr>
            <p:ph type="sldNum" sz="quarter" idx="12"/>
          </p:nvPr>
        </p:nvSpPr>
        <p:spPr/>
        <p:txBody>
          <a:bodyPr/>
          <a:lstStyle/>
          <a:p>
            <a:pPr>
              <a:defRPr/>
            </a:pPr>
            <a:fld id="{F94DC74B-B701-4DF0-8BC9-5796C4E08456}"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C:\Sandige\3\tiff\019.tif"/>
          <p:cNvPicPr>
            <a:picLocks noChangeAspect="1" noChangeArrowheads="1"/>
          </p:cNvPicPr>
          <p:nvPr/>
        </p:nvPicPr>
        <p:blipFill>
          <a:blip r:embed="rId2"/>
          <a:srcRect r="3963" b="12317"/>
          <a:stretch>
            <a:fillRect/>
          </a:stretch>
        </p:blipFill>
        <p:spPr bwMode="auto">
          <a:xfrm>
            <a:off x="609600" y="1371600"/>
            <a:ext cx="8077200" cy="5213350"/>
          </a:xfrm>
          <a:prstGeom prst="rect">
            <a:avLst/>
          </a:prstGeom>
          <a:noFill/>
          <a:ln w="9525">
            <a:noFill/>
            <a:miter lim="800000"/>
            <a:headEnd/>
            <a:tailEnd/>
          </a:ln>
        </p:spPr>
      </p:pic>
      <p:sp>
        <p:nvSpPr>
          <p:cNvPr id="32771" name="Rectangle 2"/>
          <p:cNvSpPr>
            <a:spLocks noGrp="1" noChangeArrowheads="1"/>
          </p:cNvSpPr>
          <p:nvPr>
            <p:ph type="title"/>
          </p:nvPr>
        </p:nvSpPr>
        <p:spPr>
          <a:xfrm>
            <a:off x="152400" y="152400"/>
            <a:ext cx="8686800" cy="1143000"/>
          </a:xfrm>
        </p:spPr>
        <p:txBody>
          <a:bodyPr/>
          <a:lstStyle/>
          <a:p>
            <a:pPr eaLnBrk="1" hangingPunct="1"/>
            <a:r>
              <a:rPr lang="en-US" smtClean="0"/>
              <a:t>Vertical Layout Scheme – POS Form</a:t>
            </a:r>
          </a:p>
        </p:txBody>
      </p:sp>
      <p:grpSp>
        <p:nvGrpSpPr>
          <p:cNvPr id="32772" name="Group 10"/>
          <p:cNvGrpSpPr>
            <a:grpSpLocks/>
          </p:cNvGrpSpPr>
          <p:nvPr/>
        </p:nvGrpSpPr>
        <p:grpSpPr bwMode="auto">
          <a:xfrm>
            <a:off x="4630738" y="1676400"/>
            <a:ext cx="3933825" cy="519113"/>
            <a:chOff x="2917" y="1056"/>
            <a:chExt cx="2478" cy="327"/>
          </a:xfrm>
        </p:grpSpPr>
        <p:sp>
          <p:nvSpPr>
            <p:cNvPr id="32773" name="Rectangle 5"/>
            <p:cNvSpPr>
              <a:spLocks noChangeArrowheads="1"/>
            </p:cNvSpPr>
            <p:nvPr/>
          </p:nvSpPr>
          <p:spPr bwMode="auto">
            <a:xfrm>
              <a:off x="2917" y="1056"/>
              <a:ext cx="2478" cy="327"/>
            </a:xfrm>
            <a:prstGeom prst="rect">
              <a:avLst/>
            </a:prstGeom>
            <a:noFill/>
            <a:ln w="9525">
              <a:noFill/>
              <a:miter lim="800000"/>
              <a:headEnd/>
              <a:tailEnd/>
            </a:ln>
          </p:spPr>
          <p:txBody>
            <a:bodyPr wrap="none">
              <a:spAutoFit/>
            </a:bodyPr>
            <a:lstStyle/>
            <a:p>
              <a:pPr algn="ctr"/>
              <a:r>
                <a:rPr lang="en-US" sz="2800"/>
                <a:t>F2 = (X+Y)</a:t>
              </a:r>
              <a:r>
                <a:rPr lang="en-US" sz="2800">
                  <a:latin typeface="Symbol" pitchFamily="18" charset="2"/>
                </a:rPr>
                <a:t>×(</a:t>
              </a:r>
              <a:r>
                <a:rPr lang="en-US" sz="2800"/>
                <a:t>X+Y)</a:t>
              </a:r>
              <a:r>
                <a:rPr lang="en-US" sz="2800">
                  <a:latin typeface="Symbol" pitchFamily="18" charset="2"/>
                </a:rPr>
                <a:t>×(</a:t>
              </a:r>
              <a:r>
                <a:rPr lang="en-US" sz="2800"/>
                <a:t>X+Z)</a:t>
              </a:r>
            </a:p>
          </p:txBody>
        </p:sp>
        <p:sp>
          <p:nvSpPr>
            <p:cNvPr id="32774" name="Line 6"/>
            <p:cNvSpPr>
              <a:spLocks noChangeShapeType="1"/>
            </p:cNvSpPr>
            <p:nvPr/>
          </p:nvSpPr>
          <p:spPr bwMode="auto">
            <a:xfrm flipV="1">
              <a:off x="3531" y="1099"/>
              <a:ext cx="144" cy="5"/>
            </a:xfrm>
            <a:prstGeom prst="line">
              <a:avLst/>
            </a:prstGeom>
            <a:noFill/>
            <a:ln w="19050">
              <a:solidFill>
                <a:schemeClr val="tx1"/>
              </a:solidFill>
              <a:round/>
              <a:headEnd/>
              <a:tailEnd/>
            </a:ln>
          </p:spPr>
          <p:txBody>
            <a:bodyPr/>
            <a:lstStyle/>
            <a:p>
              <a:endParaRPr lang="en-US"/>
            </a:p>
          </p:txBody>
        </p:sp>
        <p:sp>
          <p:nvSpPr>
            <p:cNvPr id="32775" name="Line 8"/>
            <p:cNvSpPr>
              <a:spLocks noChangeShapeType="1"/>
            </p:cNvSpPr>
            <p:nvPr/>
          </p:nvSpPr>
          <p:spPr bwMode="auto">
            <a:xfrm flipV="1">
              <a:off x="4464" y="1104"/>
              <a:ext cx="192" cy="0"/>
            </a:xfrm>
            <a:prstGeom prst="line">
              <a:avLst/>
            </a:prstGeom>
            <a:noFill/>
            <a:ln w="19050">
              <a:solidFill>
                <a:schemeClr val="tx1"/>
              </a:solidFill>
              <a:round/>
              <a:headEnd/>
              <a:tailEnd/>
            </a:ln>
          </p:spPr>
          <p:txBody>
            <a:bodyPr/>
            <a:lstStyle/>
            <a:p>
              <a:endParaRPr lang="en-US"/>
            </a:p>
          </p:txBody>
        </p:sp>
        <p:sp>
          <p:nvSpPr>
            <p:cNvPr id="32776" name="Line 9"/>
            <p:cNvSpPr>
              <a:spLocks noChangeShapeType="1"/>
            </p:cNvSpPr>
            <p:nvPr/>
          </p:nvSpPr>
          <p:spPr bwMode="auto">
            <a:xfrm flipV="1">
              <a:off x="5144" y="1104"/>
              <a:ext cx="144" cy="5"/>
            </a:xfrm>
            <a:prstGeom prst="line">
              <a:avLst/>
            </a:prstGeom>
            <a:noFill/>
            <a:ln w="19050">
              <a:solidFill>
                <a:schemeClr val="tx1"/>
              </a:solidFill>
              <a:round/>
              <a:headEnd/>
              <a:tailEnd/>
            </a:ln>
          </p:spPr>
          <p:txBody>
            <a:bodyPr/>
            <a:lstStyle/>
            <a:p>
              <a:endParaRPr lang="en-US"/>
            </a:p>
          </p:txBody>
        </p:sp>
      </p:grpSp>
      <p:sp>
        <p:nvSpPr>
          <p:cNvPr id="9" name="Slide Number Placeholder 8"/>
          <p:cNvSpPr>
            <a:spLocks noGrp="1"/>
          </p:cNvSpPr>
          <p:nvPr>
            <p:ph type="sldNum" sz="quarter" idx="12"/>
          </p:nvPr>
        </p:nvSpPr>
        <p:spPr/>
        <p:txBody>
          <a:bodyPr/>
          <a:lstStyle/>
          <a:p>
            <a:pPr>
              <a:defRPr/>
            </a:pPr>
            <a:fld id="{F94DC74B-B701-4DF0-8BC9-5796C4E08456}"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Designing Using DeMorgan Equivalents</a:t>
            </a:r>
          </a:p>
        </p:txBody>
      </p:sp>
      <p:sp>
        <p:nvSpPr>
          <p:cNvPr id="33795" name="Rectangle 3"/>
          <p:cNvSpPr>
            <a:spLocks noGrp="1" noChangeArrowheads="1"/>
          </p:cNvSpPr>
          <p:nvPr>
            <p:ph type="body" idx="1"/>
          </p:nvPr>
        </p:nvSpPr>
        <p:spPr/>
        <p:txBody>
          <a:bodyPr/>
          <a:lstStyle/>
          <a:p>
            <a:pPr eaLnBrk="1" hangingPunct="1"/>
            <a:r>
              <a:rPr lang="en-US" smtClean="0"/>
              <a:t>Often prefer NAND/NOR to AND/OR when using real ICs</a:t>
            </a:r>
          </a:p>
          <a:p>
            <a:pPr lvl="1" eaLnBrk="1" hangingPunct="1"/>
            <a:r>
              <a:rPr lang="en-US" smtClean="0"/>
              <a:t>NAND/NOR typically have more fan-in</a:t>
            </a:r>
          </a:p>
          <a:p>
            <a:pPr lvl="1" eaLnBrk="1" hangingPunct="1"/>
            <a:r>
              <a:rPr lang="en-US" smtClean="0"/>
              <a:t>NAND/NOR “functionally complete”</a:t>
            </a:r>
          </a:p>
          <a:p>
            <a:pPr lvl="1" eaLnBrk="1" hangingPunct="1"/>
            <a:r>
              <a:rPr lang="en-US" smtClean="0"/>
              <a:t>NAND/NOR usually faster than AND/OR</a:t>
            </a:r>
          </a:p>
        </p:txBody>
      </p:sp>
      <p:pic>
        <p:nvPicPr>
          <p:cNvPr id="33796" name="Picture 4"/>
          <p:cNvPicPr>
            <a:picLocks noChangeAspect="1" noChangeArrowheads="1"/>
          </p:cNvPicPr>
          <p:nvPr/>
        </p:nvPicPr>
        <p:blipFill>
          <a:blip r:embed="rId2"/>
          <a:srcRect/>
          <a:stretch>
            <a:fillRect/>
          </a:stretch>
        </p:blipFill>
        <p:spPr bwMode="auto">
          <a:xfrm>
            <a:off x="2424113" y="4648200"/>
            <a:ext cx="4052887" cy="20986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8AE089B9-ECE1-49EE-8A69-07EE847D37C9}"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1600200"/>
            <a:ext cx="7924800" cy="4495800"/>
          </a:xfrm>
          <a:solidFill>
            <a:srgbClr val="FFFF00"/>
          </a:solidFill>
        </p:spPr>
        <p:txBody>
          <a:bodyPr/>
          <a:lstStyle/>
          <a:p>
            <a:pPr eaLnBrk="1" hangingPunct="1"/>
            <a:r>
              <a:rPr lang="en-US" sz="11500" b="1" dirty="0" smtClean="0">
                <a:solidFill>
                  <a:srgbClr val="FF0000"/>
                </a:solidFill>
                <a:effectLst>
                  <a:outerShdw blurRad="38100" dist="38100" dir="2700000" algn="tl">
                    <a:srgbClr val="000000">
                      <a:alpha val="43137"/>
                    </a:srgbClr>
                  </a:outerShdw>
                </a:effectLst>
              </a:rPr>
              <a:t>NAND and NOR gates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AND/OR forms of NAND</a:t>
            </a:r>
          </a:p>
        </p:txBody>
      </p:sp>
      <p:pic>
        <p:nvPicPr>
          <p:cNvPr id="34819" name="Picture 4" descr="C:\Sandige\3\tiff\022.tif"/>
          <p:cNvPicPr>
            <a:picLocks noChangeAspect="1" noChangeArrowheads="1"/>
          </p:cNvPicPr>
          <p:nvPr/>
        </p:nvPicPr>
        <p:blipFill>
          <a:blip r:embed="rId2"/>
          <a:srcRect b="10582"/>
          <a:stretch>
            <a:fillRect/>
          </a:stretch>
        </p:blipFill>
        <p:spPr bwMode="auto">
          <a:xfrm>
            <a:off x="152400" y="1589088"/>
            <a:ext cx="8839200" cy="5092700"/>
          </a:xfrm>
          <a:prstGeom prst="rect">
            <a:avLst/>
          </a:prstGeom>
          <a:noFill/>
          <a:ln w="9525">
            <a:noFill/>
            <a:miter lim="800000"/>
            <a:headEnd/>
            <a:tailEnd/>
          </a:ln>
        </p:spPr>
      </p:pic>
      <p:sp>
        <p:nvSpPr>
          <p:cNvPr id="34820" name="Line 6"/>
          <p:cNvSpPr>
            <a:spLocks noChangeShapeType="1"/>
          </p:cNvSpPr>
          <p:nvPr/>
        </p:nvSpPr>
        <p:spPr bwMode="auto">
          <a:xfrm>
            <a:off x="914400" y="3276600"/>
            <a:ext cx="0" cy="1828800"/>
          </a:xfrm>
          <a:prstGeom prst="line">
            <a:avLst/>
          </a:prstGeom>
          <a:noFill/>
          <a:ln w="28575">
            <a:solidFill>
              <a:srgbClr val="FF0000"/>
            </a:solidFill>
            <a:round/>
            <a:headEnd/>
            <a:tailEnd type="triangle" w="med" len="med"/>
          </a:ln>
        </p:spPr>
        <p:txBody>
          <a:bodyPr/>
          <a:lstStyle/>
          <a:p>
            <a:endParaRPr lang="en-US"/>
          </a:p>
        </p:txBody>
      </p:sp>
      <p:sp>
        <p:nvSpPr>
          <p:cNvPr id="34821" name="Text Box 7"/>
          <p:cNvSpPr txBox="1">
            <a:spLocks noChangeArrowheads="1"/>
          </p:cNvSpPr>
          <p:nvPr/>
        </p:nvSpPr>
        <p:spPr bwMode="auto">
          <a:xfrm>
            <a:off x="1066800" y="3810000"/>
            <a:ext cx="2900363" cy="457200"/>
          </a:xfrm>
          <a:prstGeom prst="rect">
            <a:avLst/>
          </a:prstGeom>
          <a:noFill/>
          <a:ln w="9525">
            <a:noFill/>
            <a:miter lim="800000"/>
            <a:headEnd/>
            <a:tailEnd/>
          </a:ln>
        </p:spPr>
        <p:txBody>
          <a:bodyPr wrap="none">
            <a:spAutoFit/>
          </a:bodyPr>
          <a:lstStyle/>
          <a:p>
            <a:r>
              <a:rPr lang="en-US">
                <a:solidFill>
                  <a:srgbClr val="FF0000"/>
                </a:solidFill>
              </a:rPr>
              <a:t>DeMorgan’s Theorem</a:t>
            </a:r>
          </a:p>
        </p:txBody>
      </p:sp>
      <p:sp>
        <p:nvSpPr>
          <p:cNvPr id="6" name="Slide Number Placeholder 5"/>
          <p:cNvSpPr>
            <a:spLocks noGrp="1"/>
          </p:cNvSpPr>
          <p:nvPr>
            <p:ph type="sldNum" sz="quarter" idx="12"/>
          </p:nvPr>
        </p:nvSpPr>
        <p:spPr/>
        <p:txBody>
          <a:bodyPr/>
          <a:lstStyle/>
          <a:p>
            <a:pPr>
              <a:defRPr/>
            </a:pPr>
            <a:fld id="{F94DC74B-B701-4DF0-8BC9-5796C4E08456}" type="slidenum">
              <a:rPr lang="en-US" smtClean="0"/>
              <a:pPr>
                <a:defRPr/>
              </a:pPr>
              <a:t>39</a:t>
            </a:fld>
            <a:endParaRPr lang="en-US"/>
          </a:p>
        </p:txBody>
      </p:sp>
    </p:spTree>
    <p:extLst>
      <p:ext uri="{BB962C8B-B14F-4D97-AF65-F5344CB8AC3E}">
        <p14:creationId xmlns:p14="http://schemas.microsoft.com/office/powerpoint/2010/main" val="586411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3" name="Group 18"/>
          <p:cNvGrpSpPr>
            <a:grpSpLocks/>
          </p:cNvGrpSpPr>
          <p:nvPr/>
        </p:nvGrpSpPr>
        <p:grpSpPr bwMode="auto">
          <a:xfrm>
            <a:off x="228600" y="290513"/>
            <a:ext cx="5486400" cy="6262687"/>
            <a:chOff x="144" y="183"/>
            <a:chExt cx="3456" cy="3945"/>
          </a:xfrm>
        </p:grpSpPr>
        <p:pic>
          <p:nvPicPr>
            <p:cNvPr id="5126" name="Picture 7" descr="C:\Sandige\3\tiff\001.tif"/>
            <p:cNvPicPr>
              <a:picLocks noChangeAspect="1" noChangeArrowheads="1"/>
            </p:cNvPicPr>
            <p:nvPr/>
          </p:nvPicPr>
          <p:blipFill>
            <a:blip r:embed="rId2"/>
            <a:srcRect t="38977" r="39670" b="42625"/>
            <a:stretch>
              <a:fillRect/>
            </a:stretch>
          </p:blipFill>
          <p:spPr bwMode="auto">
            <a:xfrm>
              <a:off x="144" y="1798"/>
              <a:ext cx="3456" cy="1201"/>
            </a:xfrm>
            <a:prstGeom prst="rect">
              <a:avLst/>
            </a:prstGeom>
            <a:noFill/>
            <a:ln w="9525">
              <a:noFill/>
              <a:miter lim="800000"/>
              <a:headEnd/>
              <a:tailEnd/>
            </a:ln>
          </p:spPr>
        </p:pic>
        <p:pic>
          <p:nvPicPr>
            <p:cNvPr id="5127" name="Picture 8" descr="C:\Sandige\3\tiff\001.tif"/>
            <p:cNvPicPr>
              <a:picLocks noChangeAspect="1" noChangeArrowheads="1"/>
            </p:cNvPicPr>
            <p:nvPr/>
          </p:nvPicPr>
          <p:blipFill>
            <a:blip r:embed="rId2"/>
            <a:srcRect r="39670" b="74858"/>
            <a:stretch>
              <a:fillRect/>
            </a:stretch>
          </p:blipFill>
          <p:spPr bwMode="auto">
            <a:xfrm>
              <a:off x="144" y="183"/>
              <a:ext cx="3456" cy="1641"/>
            </a:xfrm>
            <a:prstGeom prst="rect">
              <a:avLst/>
            </a:prstGeom>
            <a:noFill/>
            <a:ln w="9525">
              <a:noFill/>
              <a:miter lim="800000"/>
              <a:headEnd/>
              <a:tailEnd/>
            </a:ln>
          </p:spPr>
        </p:pic>
        <p:pic>
          <p:nvPicPr>
            <p:cNvPr id="5128" name="Picture 10" descr="C:\Sandige\3\tiff\001.tif"/>
            <p:cNvPicPr>
              <a:picLocks noChangeAspect="1" noChangeArrowheads="1"/>
            </p:cNvPicPr>
            <p:nvPr/>
          </p:nvPicPr>
          <p:blipFill>
            <a:blip r:embed="rId2"/>
            <a:srcRect t="68913" r="40128" b="13817"/>
            <a:stretch>
              <a:fillRect/>
            </a:stretch>
          </p:blipFill>
          <p:spPr bwMode="auto">
            <a:xfrm>
              <a:off x="144" y="3000"/>
              <a:ext cx="3430" cy="1128"/>
            </a:xfrm>
            <a:prstGeom prst="rect">
              <a:avLst/>
            </a:prstGeom>
            <a:noFill/>
            <a:ln w="9525">
              <a:noFill/>
              <a:miter lim="800000"/>
              <a:headEnd/>
              <a:tailEnd/>
            </a:ln>
          </p:spPr>
        </p:pic>
      </p:grpSp>
      <p:sp>
        <p:nvSpPr>
          <p:cNvPr id="5124" name="Text Box 12"/>
          <p:cNvSpPr txBox="1">
            <a:spLocks noChangeArrowheads="1"/>
          </p:cNvSpPr>
          <p:nvPr/>
        </p:nvSpPr>
        <p:spPr bwMode="auto">
          <a:xfrm>
            <a:off x="5657850" y="457200"/>
            <a:ext cx="3570288" cy="822325"/>
          </a:xfrm>
          <a:prstGeom prst="rect">
            <a:avLst/>
          </a:prstGeom>
          <a:noFill/>
          <a:ln w="9525">
            <a:noFill/>
            <a:miter lim="800000"/>
            <a:headEnd/>
            <a:tailEnd/>
          </a:ln>
        </p:spPr>
        <p:txBody>
          <a:bodyPr wrap="none">
            <a:spAutoFit/>
          </a:bodyPr>
          <a:lstStyle/>
          <a:p>
            <a:r>
              <a:rPr lang="en-US"/>
              <a:t>IEEE: Institute of Electrical</a:t>
            </a:r>
          </a:p>
          <a:p>
            <a:r>
              <a:rPr lang="en-US"/>
              <a:t>and Electronics Engineers</a:t>
            </a:r>
          </a:p>
        </p:txBody>
      </p:sp>
      <p:sp>
        <p:nvSpPr>
          <p:cNvPr id="5125" name="Text Box 13"/>
          <p:cNvSpPr txBox="1">
            <a:spLocks noChangeArrowheads="1"/>
          </p:cNvSpPr>
          <p:nvPr/>
        </p:nvSpPr>
        <p:spPr bwMode="auto">
          <a:xfrm>
            <a:off x="5699125" y="1692275"/>
            <a:ext cx="3444875" cy="822325"/>
          </a:xfrm>
          <a:prstGeom prst="rect">
            <a:avLst/>
          </a:prstGeom>
          <a:noFill/>
          <a:ln w="9525">
            <a:noFill/>
            <a:miter lim="800000"/>
            <a:headEnd/>
            <a:tailEnd/>
          </a:ln>
        </p:spPr>
        <p:txBody>
          <a:bodyPr wrap="none">
            <a:spAutoFit/>
          </a:bodyPr>
          <a:lstStyle/>
          <a:p>
            <a:r>
              <a:rPr lang="en-US"/>
              <a:t>IEC: International Electro-</a:t>
            </a:r>
          </a:p>
          <a:p>
            <a:r>
              <a:rPr lang="en-US"/>
              <a:t>technical Commission</a:t>
            </a:r>
          </a:p>
        </p:txBody>
      </p:sp>
      <p:sp>
        <p:nvSpPr>
          <p:cNvPr id="10" name="Slide Number Placeholder 9"/>
          <p:cNvSpPr>
            <a:spLocks noGrp="1"/>
          </p:cNvSpPr>
          <p:nvPr>
            <p:ph type="sldNum" sz="quarter" idx="12"/>
          </p:nvPr>
        </p:nvSpPr>
        <p:spPr/>
        <p:txBody>
          <a:bodyPr/>
          <a:lstStyle/>
          <a:p>
            <a:pPr>
              <a:defRPr/>
            </a:pPr>
            <a:fld id="{8AE089B9-ECE1-49EE-8A69-07EE847D37C9}"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Summary of AND/OR forms</a:t>
            </a:r>
          </a:p>
        </p:txBody>
      </p:sp>
      <p:pic>
        <p:nvPicPr>
          <p:cNvPr id="35843" name="Picture 3" descr="C:\Sandige\3\tiff\023.tif"/>
          <p:cNvPicPr>
            <a:picLocks noChangeAspect="1" noChangeArrowheads="1"/>
          </p:cNvPicPr>
          <p:nvPr/>
        </p:nvPicPr>
        <p:blipFill>
          <a:blip r:embed="rId2"/>
          <a:srcRect l="4347" r="7608" b="7060"/>
          <a:stretch>
            <a:fillRect/>
          </a:stretch>
        </p:blipFill>
        <p:spPr bwMode="auto">
          <a:xfrm>
            <a:off x="76200" y="1371600"/>
            <a:ext cx="6172200" cy="5407025"/>
          </a:xfrm>
          <a:prstGeom prst="rect">
            <a:avLst/>
          </a:prstGeom>
          <a:noFill/>
          <a:ln w="9525">
            <a:noFill/>
            <a:miter lim="800000"/>
            <a:headEnd/>
            <a:tailEnd/>
          </a:ln>
        </p:spPr>
      </p:pic>
      <p:sp>
        <p:nvSpPr>
          <p:cNvPr id="35844" name="Text Box 4"/>
          <p:cNvSpPr txBox="1">
            <a:spLocks noChangeArrowheads="1"/>
          </p:cNvSpPr>
          <p:nvPr/>
        </p:nvSpPr>
        <p:spPr bwMode="auto">
          <a:xfrm>
            <a:off x="6170613" y="3368675"/>
            <a:ext cx="3049587" cy="822325"/>
          </a:xfrm>
          <a:prstGeom prst="rect">
            <a:avLst/>
          </a:prstGeom>
          <a:noFill/>
          <a:ln w="9525">
            <a:noFill/>
            <a:miter lim="800000"/>
            <a:headEnd/>
            <a:tailEnd/>
          </a:ln>
        </p:spPr>
        <p:txBody>
          <a:bodyPr wrap="none">
            <a:spAutoFit/>
          </a:bodyPr>
          <a:lstStyle/>
          <a:p>
            <a:r>
              <a:rPr lang="en-US">
                <a:solidFill>
                  <a:srgbClr val="FF0000"/>
                </a:solidFill>
              </a:rPr>
              <a:t>Change OR to AND</a:t>
            </a:r>
          </a:p>
          <a:p>
            <a:r>
              <a:rPr lang="en-US">
                <a:solidFill>
                  <a:srgbClr val="FF0000"/>
                </a:solidFill>
              </a:rPr>
              <a:t>“Complement” bubbles</a:t>
            </a:r>
          </a:p>
        </p:txBody>
      </p:sp>
      <p:sp>
        <p:nvSpPr>
          <p:cNvPr id="5" name="Slide Number Placeholder 4"/>
          <p:cNvSpPr>
            <a:spLocks noGrp="1"/>
          </p:cNvSpPr>
          <p:nvPr>
            <p:ph type="sldNum" sz="quarter" idx="12"/>
          </p:nvPr>
        </p:nvSpPr>
        <p:spPr/>
        <p:txBody>
          <a:bodyPr/>
          <a:lstStyle/>
          <a:p>
            <a:pPr>
              <a:defRPr/>
            </a:pPr>
            <a:fld id="{F94DC74B-B701-4DF0-8BC9-5796C4E08456}" type="slidenum">
              <a:rPr lang="en-US"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Equivalent Signal Lines</a:t>
            </a:r>
          </a:p>
        </p:txBody>
      </p:sp>
      <p:pic>
        <p:nvPicPr>
          <p:cNvPr id="36867" name="Picture 3" descr="C:\Sandige\3\tiff\024.tif"/>
          <p:cNvPicPr>
            <a:picLocks noChangeAspect="1" noChangeArrowheads="1"/>
          </p:cNvPicPr>
          <p:nvPr/>
        </p:nvPicPr>
        <p:blipFill>
          <a:blip r:embed="rId2"/>
          <a:srcRect b="12526"/>
          <a:stretch>
            <a:fillRect/>
          </a:stretch>
        </p:blipFill>
        <p:spPr bwMode="auto">
          <a:xfrm>
            <a:off x="152400" y="1965325"/>
            <a:ext cx="8839200" cy="46148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F94DC74B-B701-4DF0-8BC9-5796C4E08456}" type="slidenum">
              <a:rPr lang="en-US"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0510" y="0"/>
            <a:ext cx="9133490" cy="1143000"/>
          </a:xfrm>
          <a:solidFill>
            <a:srgbClr val="FFFF00"/>
          </a:solidFill>
        </p:spPr>
        <p:txBody>
          <a:bodyPr/>
          <a:lstStyle/>
          <a:p>
            <a:pPr eaLnBrk="1" hangingPunct="1"/>
            <a:r>
              <a:rPr lang="en-US" sz="6000" b="1" dirty="0" smtClean="0">
                <a:solidFill>
                  <a:srgbClr val="FF0000"/>
                </a:solidFill>
                <a:effectLst>
                  <a:outerShdw blurRad="38100" dist="38100" dir="2700000" algn="tl">
                    <a:srgbClr val="000000">
                      <a:alpha val="43137"/>
                    </a:srgbClr>
                  </a:outerShdw>
                </a:effectLst>
              </a:rPr>
              <a:t>NAND/NAND Example</a:t>
            </a:r>
          </a:p>
        </p:txBody>
      </p:sp>
      <p:pic>
        <p:nvPicPr>
          <p:cNvPr id="37891" name="Picture 3" descr="C:\Sandige\processing\3\tiff\025.tif"/>
          <p:cNvPicPr>
            <a:picLocks noChangeAspect="1" noChangeArrowheads="1"/>
          </p:cNvPicPr>
          <p:nvPr/>
        </p:nvPicPr>
        <p:blipFill>
          <a:blip r:embed="rId2"/>
          <a:srcRect b="20799"/>
          <a:stretch>
            <a:fillRect/>
          </a:stretch>
        </p:blipFill>
        <p:spPr bwMode="auto">
          <a:xfrm>
            <a:off x="152400" y="1752600"/>
            <a:ext cx="8839200" cy="34226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F94DC74B-B701-4DF0-8BC9-5796C4E08456}"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0"/>
            <a:ext cx="9144000" cy="1143000"/>
          </a:xfrm>
          <a:solidFill>
            <a:srgbClr val="FFFF00"/>
          </a:solidFill>
        </p:spPr>
        <p:txBody>
          <a:bodyPr/>
          <a:lstStyle/>
          <a:p>
            <a:pPr eaLnBrk="1" hangingPunct="1"/>
            <a:r>
              <a:rPr lang="en-US" sz="6600" b="1" dirty="0" smtClean="0">
                <a:solidFill>
                  <a:srgbClr val="FF0000"/>
                </a:solidFill>
                <a:effectLst>
                  <a:outerShdw blurRad="38100" dist="38100" dir="2700000" algn="tl">
                    <a:srgbClr val="000000">
                      <a:alpha val="43137"/>
                    </a:srgbClr>
                  </a:outerShdw>
                </a:effectLst>
              </a:rPr>
              <a:t>NOR/NOR Example</a:t>
            </a:r>
          </a:p>
        </p:txBody>
      </p:sp>
      <p:pic>
        <p:nvPicPr>
          <p:cNvPr id="38915" name="Picture 3" descr="C:\Sandige\processing\3\tiff\026.tif"/>
          <p:cNvPicPr>
            <a:picLocks noChangeAspect="1" noChangeArrowheads="1"/>
          </p:cNvPicPr>
          <p:nvPr/>
        </p:nvPicPr>
        <p:blipFill>
          <a:blip r:embed="rId2"/>
          <a:srcRect b="21790"/>
          <a:stretch>
            <a:fillRect/>
          </a:stretch>
        </p:blipFill>
        <p:spPr bwMode="auto">
          <a:xfrm>
            <a:off x="152400" y="2438400"/>
            <a:ext cx="8839200" cy="32512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F94DC74B-B701-4DF0-8BC9-5796C4E08456}" type="slidenum">
              <a:rPr lang="en-US" smtClean="0"/>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descr="C:\Sandige\processing\3\tiff\027.tif"/>
          <p:cNvPicPr>
            <a:picLocks noChangeAspect="1" noChangeArrowheads="1"/>
          </p:cNvPicPr>
          <p:nvPr/>
        </p:nvPicPr>
        <p:blipFill>
          <a:blip r:embed="rId2"/>
          <a:srcRect b="11197"/>
          <a:stretch>
            <a:fillRect/>
          </a:stretch>
        </p:blipFill>
        <p:spPr bwMode="auto">
          <a:xfrm>
            <a:off x="1046163" y="609600"/>
            <a:ext cx="7048500" cy="604361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F94DC74B-B701-4DF0-8BC9-5796C4E08456}" type="slidenum">
              <a:rPr lang="en-US" smtClean="0"/>
              <a:pPr>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1143000"/>
            <a:ext cx="7924800" cy="4953000"/>
          </a:xfrm>
          <a:solidFill>
            <a:srgbClr val="FFFF00"/>
          </a:solidFill>
          <a:ln w="76200">
            <a:solidFill>
              <a:schemeClr val="tx1"/>
            </a:solidFill>
          </a:ln>
        </p:spPr>
        <p:txBody>
          <a:bodyPr/>
          <a:lstStyle/>
          <a:p>
            <a:pPr eaLnBrk="1" hangingPunct="1"/>
            <a:r>
              <a:rPr lang="en-US" sz="11500" b="1" dirty="0" smtClean="0">
                <a:solidFill>
                  <a:srgbClr val="FF0000"/>
                </a:solidFill>
                <a:effectLst>
                  <a:outerShdw blurRad="38100" dist="38100" dir="2700000" algn="tl">
                    <a:srgbClr val="000000">
                      <a:alpha val="43137"/>
                    </a:srgbClr>
                  </a:outerShdw>
                </a:effectLst>
              </a:rPr>
              <a:t>Few more advanced topics</a:t>
            </a:r>
          </a:p>
        </p:txBody>
      </p:sp>
    </p:spTree>
    <p:extLst>
      <p:ext uri="{BB962C8B-B14F-4D97-AF65-F5344CB8AC3E}">
        <p14:creationId xmlns:p14="http://schemas.microsoft.com/office/powerpoint/2010/main" val="29570904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77917" y="0"/>
            <a:ext cx="7772400" cy="1143000"/>
          </a:xfrm>
          <a:solidFill>
            <a:srgbClr val="FFFF00"/>
          </a:solidFill>
        </p:spPr>
        <p:txBody>
          <a:bodyPr/>
          <a:lstStyle/>
          <a:p>
            <a:r>
              <a:rPr lang="en-US" altLang="en-US" sz="6000" b="1" dirty="0">
                <a:solidFill>
                  <a:srgbClr val="FF0000"/>
                </a:solidFill>
                <a:effectLst>
                  <a:outerShdw blurRad="38100" dist="38100" dir="2700000" algn="tl">
                    <a:srgbClr val="000000">
                      <a:alpha val="43137"/>
                    </a:srgbClr>
                  </a:outerShdw>
                </a:effectLst>
              </a:rPr>
              <a:t>Duality</a:t>
            </a:r>
          </a:p>
        </p:txBody>
      </p:sp>
      <p:sp>
        <p:nvSpPr>
          <p:cNvPr id="59395" name="Rectangle 3"/>
          <p:cNvSpPr>
            <a:spLocks noGrp="1" noChangeArrowheads="1"/>
          </p:cNvSpPr>
          <p:nvPr>
            <p:ph type="body" idx="1"/>
          </p:nvPr>
        </p:nvSpPr>
        <p:spPr>
          <a:xfrm>
            <a:off x="457200" y="1116724"/>
            <a:ext cx="7772400" cy="4114800"/>
          </a:xfrm>
        </p:spPr>
        <p:txBody>
          <a:bodyPr/>
          <a:lstStyle/>
          <a:p>
            <a:r>
              <a:rPr lang="en-US" altLang="en-US" dirty="0"/>
              <a:t>Swap 0 &amp; 1, AND &amp; OR</a:t>
            </a:r>
          </a:p>
          <a:p>
            <a:pPr lvl="1"/>
            <a:r>
              <a:rPr lang="en-US" altLang="en-US" dirty="0"/>
              <a:t>Result: Theorems still true</a:t>
            </a:r>
          </a:p>
          <a:p>
            <a:r>
              <a:rPr lang="en-US" altLang="en-US" dirty="0"/>
              <a:t>Why?</a:t>
            </a:r>
          </a:p>
          <a:p>
            <a:pPr lvl="1"/>
            <a:r>
              <a:rPr lang="en-US" altLang="en-US" dirty="0"/>
              <a:t>Each axiom (A1-A5) has a dual (A1</a:t>
            </a:r>
            <a:r>
              <a:rPr lang="en-US" altLang="en-US" dirty="0">
                <a:latin typeface="Symbol" panose="05050102010706020507" pitchFamily="18" charset="2"/>
              </a:rPr>
              <a:t>¢</a:t>
            </a:r>
            <a:r>
              <a:rPr lang="en-US" altLang="en-US" dirty="0"/>
              <a:t>-A5</a:t>
            </a:r>
            <a:r>
              <a:rPr lang="en-US" altLang="en-US" dirty="0">
                <a:latin typeface="Symbol" panose="05050102010706020507" pitchFamily="18" charset="2"/>
              </a:rPr>
              <a:t>¢)</a:t>
            </a:r>
          </a:p>
          <a:p>
            <a:r>
              <a:rPr lang="en-US" altLang="en-US" dirty="0"/>
              <a:t>Counterexample:</a:t>
            </a:r>
            <a:br>
              <a:rPr lang="en-US" altLang="en-US" dirty="0"/>
            </a:br>
            <a:r>
              <a:rPr lang="en-US" altLang="en-US" dirty="0"/>
              <a:t>X + X </a:t>
            </a:r>
            <a:r>
              <a:rPr lang="en-US" altLang="en-US" dirty="0">
                <a:latin typeface="Symbol" panose="05050102010706020507" pitchFamily="18" charset="2"/>
              </a:rPr>
              <a:t>×</a:t>
            </a:r>
            <a:r>
              <a:rPr lang="en-US" altLang="en-US" dirty="0"/>
              <a:t> Y = X (T9)</a:t>
            </a:r>
            <a:br>
              <a:rPr lang="en-US" altLang="en-US" dirty="0"/>
            </a:br>
            <a:r>
              <a:rPr lang="en-US" altLang="en-US" dirty="0"/>
              <a:t>X </a:t>
            </a:r>
            <a:r>
              <a:rPr lang="en-US" altLang="en-US" dirty="0">
                <a:latin typeface="Symbol" panose="05050102010706020507" pitchFamily="18" charset="2"/>
              </a:rPr>
              <a:t>×</a:t>
            </a:r>
            <a:r>
              <a:rPr lang="en-US" altLang="en-US" dirty="0"/>
              <a:t> X + Y = X (dual)</a:t>
            </a:r>
            <a:br>
              <a:rPr lang="en-US" altLang="en-US" dirty="0"/>
            </a:br>
            <a:r>
              <a:rPr lang="en-US" altLang="en-US" dirty="0"/>
              <a:t>X + Y = X (T3</a:t>
            </a:r>
            <a:r>
              <a:rPr lang="en-US" altLang="en-US" dirty="0">
                <a:latin typeface="Symbol" panose="05050102010706020507" pitchFamily="18" charset="2"/>
              </a:rPr>
              <a:t>¢</a:t>
            </a:r>
            <a:r>
              <a:rPr lang="en-US" altLang="en-US" dirty="0"/>
              <a:t>)</a:t>
            </a:r>
            <a:br>
              <a:rPr lang="en-US" altLang="en-US" dirty="0"/>
            </a:br>
            <a:r>
              <a:rPr lang="en-US" altLang="en-US" dirty="0"/>
              <a:t>????????????</a:t>
            </a:r>
            <a:endParaRPr lang="en-US" altLang="en-US" dirty="0">
              <a:latin typeface="Symbol" panose="05050102010706020507" pitchFamily="18" charset="2"/>
            </a:endParaRPr>
          </a:p>
        </p:txBody>
      </p:sp>
      <p:sp>
        <p:nvSpPr>
          <p:cNvPr id="59396" name="Text Box 4"/>
          <p:cNvSpPr txBox="1">
            <a:spLocks noChangeArrowheads="1"/>
          </p:cNvSpPr>
          <p:nvPr/>
        </p:nvSpPr>
        <p:spPr bwMode="auto">
          <a:xfrm>
            <a:off x="4267200" y="3360738"/>
            <a:ext cx="3906838"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X + (X</a:t>
            </a:r>
            <a:r>
              <a:rPr lang="en-US" altLang="en-US">
                <a:latin typeface="Times New Roman" panose="02020603050405020304" pitchFamily="18" charset="0"/>
              </a:rPr>
              <a:t> </a:t>
            </a:r>
            <a:r>
              <a:rPr lang="en-US" altLang="en-US">
                <a:latin typeface="Symbol" panose="05050102010706020507" pitchFamily="18" charset="2"/>
              </a:rPr>
              <a:t>×</a:t>
            </a:r>
            <a:r>
              <a:rPr lang="en-US" altLang="en-US">
                <a:latin typeface="Times New Roman" panose="02020603050405020304" pitchFamily="18" charset="0"/>
              </a:rPr>
              <a:t> </a:t>
            </a:r>
            <a:r>
              <a:rPr lang="en-US" altLang="en-US" sz="2800"/>
              <a:t>Y) = X (T9)</a:t>
            </a:r>
            <a:br>
              <a:rPr lang="en-US" altLang="en-US" sz="2800"/>
            </a:br>
            <a:r>
              <a:rPr lang="en-US" altLang="en-US" sz="2800"/>
              <a:t>X</a:t>
            </a:r>
            <a:r>
              <a:rPr lang="en-US" altLang="en-US">
                <a:latin typeface="Times New Roman" panose="02020603050405020304" pitchFamily="18" charset="0"/>
              </a:rPr>
              <a:t> </a:t>
            </a:r>
            <a:r>
              <a:rPr lang="en-US" altLang="en-US">
                <a:latin typeface="Symbol" panose="05050102010706020507" pitchFamily="18" charset="2"/>
              </a:rPr>
              <a:t>×</a:t>
            </a:r>
            <a:r>
              <a:rPr lang="en-US" altLang="en-US" sz="2800"/>
              <a:t> (X + Y) = X (dual)</a:t>
            </a:r>
            <a:br>
              <a:rPr lang="en-US" altLang="en-US" sz="2800"/>
            </a:br>
            <a:r>
              <a:rPr lang="en-US" altLang="en-US" sz="2800"/>
              <a:t>(X</a:t>
            </a:r>
            <a:r>
              <a:rPr lang="en-US" altLang="en-US">
                <a:latin typeface="Times New Roman" panose="02020603050405020304" pitchFamily="18" charset="0"/>
              </a:rPr>
              <a:t> </a:t>
            </a:r>
            <a:r>
              <a:rPr lang="en-US" altLang="en-US">
                <a:latin typeface="Symbol" panose="05050102010706020507" pitchFamily="18" charset="2"/>
              </a:rPr>
              <a:t>×</a:t>
            </a:r>
            <a:r>
              <a:rPr lang="en-US" altLang="en-US" sz="2800"/>
              <a:t> X) + (X</a:t>
            </a:r>
            <a:r>
              <a:rPr lang="en-US" altLang="en-US">
                <a:latin typeface="Times New Roman" panose="02020603050405020304" pitchFamily="18" charset="0"/>
              </a:rPr>
              <a:t> </a:t>
            </a:r>
            <a:r>
              <a:rPr lang="en-US" altLang="en-US">
                <a:latin typeface="Symbol" panose="05050102010706020507" pitchFamily="18" charset="2"/>
              </a:rPr>
              <a:t>×</a:t>
            </a:r>
            <a:r>
              <a:rPr lang="en-US" altLang="en-US" sz="2800"/>
              <a:t> Y) = X (T8)</a:t>
            </a:r>
            <a:br>
              <a:rPr lang="en-US" altLang="en-US" sz="2800"/>
            </a:br>
            <a:r>
              <a:rPr lang="en-US" altLang="en-US" sz="2800"/>
              <a:t>X</a:t>
            </a:r>
            <a:r>
              <a:rPr lang="en-US" altLang="en-US">
                <a:latin typeface="Times New Roman" panose="02020603050405020304" pitchFamily="18" charset="0"/>
              </a:rPr>
              <a:t> </a:t>
            </a:r>
            <a:r>
              <a:rPr lang="en-US" altLang="en-US" sz="2800"/>
              <a:t>+ (X</a:t>
            </a:r>
            <a:r>
              <a:rPr lang="en-US" altLang="en-US">
                <a:latin typeface="Times New Roman" panose="02020603050405020304" pitchFamily="18" charset="0"/>
              </a:rPr>
              <a:t> </a:t>
            </a:r>
            <a:r>
              <a:rPr lang="en-US" altLang="en-US">
                <a:latin typeface="Symbol" panose="05050102010706020507" pitchFamily="18" charset="2"/>
              </a:rPr>
              <a:t>×</a:t>
            </a:r>
            <a:r>
              <a:rPr lang="en-US" altLang="en-US" sz="2800"/>
              <a:t> Y) = X (T3</a:t>
            </a:r>
            <a:r>
              <a:rPr lang="en-US" altLang="en-US" sz="2800">
                <a:latin typeface="Symbol" panose="05050102010706020507" pitchFamily="18" charset="2"/>
              </a:rPr>
              <a:t>¢</a:t>
            </a:r>
            <a:r>
              <a:rPr lang="en-US" altLang="en-US" sz="2800"/>
              <a:t>)</a:t>
            </a:r>
          </a:p>
          <a:p>
            <a:r>
              <a:rPr lang="en-US" altLang="en-US" sz="2800"/>
              <a:t>parentheses,</a:t>
            </a:r>
            <a:br>
              <a:rPr lang="en-US" altLang="en-US" sz="2800"/>
            </a:br>
            <a:r>
              <a:rPr lang="en-US" altLang="en-US" sz="2800"/>
              <a:t>operator precedence!</a:t>
            </a:r>
            <a:endParaRPr lang="en-US" altLang="en-US">
              <a:latin typeface="Times New Roman" panose="02020603050405020304" pitchFamily="18" charset="0"/>
            </a:endParaRPr>
          </a:p>
        </p:txBody>
      </p:sp>
    </p:spTree>
    <p:extLst>
      <p:ext uri="{BB962C8B-B14F-4D97-AF65-F5344CB8AC3E}">
        <p14:creationId xmlns:p14="http://schemas.microsoft.com/office/powerpoint/2010/main" val="3281473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396"/>
                                        </p:tgtEl>
                                        <p:attrNameLst>
                                          <p:attrName>style.visibility</p:attrName>
                                        </p:attrNameLst>
                                      </p:cBhvr>
                                      <p:to>
                                        <p:strVal val="visible"/>
                                      </p:to>
                                    </p:set>
                                    <p:anim calcmode="lin" valueType="num">
                                      <p:cBhvr additive="base">
                                        <p:cTn id="7" dur="500" fill="hold"/>
                                        <p:tgtEl>
                                          <p:spTgt spid="59396"/>
                                        </p:tgtEl>
                                        <p:attrNameLst>
                                          <p:attrName>ppt_x</p:attrName>
                                        </p:attrNameLst>
                                      </p:cBhvr>
                                      <p:tavLst>
                                        <p:tav tm="0">
                                          <p:val>
                                            <p:strVal val="#ppt_x"/>
                                          </p:val>
                                        </p:tav>
                                        <p:tav tm="100000">
                                          <p:val>
                                            <p:strVal val="#ppt_x"/>
                                          </p:val>
                                        </p:tav>
                                      </p:tavLst>
                                    </p:anim>
                                    <p:anim calcmode="lin" valueType="num">
                                      <p:cBhvr additive="base">
                                        <p:cTn id="8" dur="500" fill="hold"/>
                                        <p:tgtEl>
                                          <p:spTgt spid="593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54269" y="31531"/>
            <a:ext cx="7772400" cy="1143000"/>
          </a:xfrm>
          <a:solidFill>
            <a:srgbClr val="FFFF00"/>
          </a:solidFill>
        </p:spPr>
        <p:txBody>
          <a:bodyPr/>
          <a:lstStyle/>
          <a:p>
            <a:r>
              <a:rPr lang="en-US" altLang="en-US" sz="5400" b="1" dirty="0">
                <a:solidFill>
                  <a:srgbClr val="FF0000"/>
                </a:solidFill>
                <a:effectLst>
                  <a:outerShdw blurRad="38100" dist="38100" dir="2700000" algn="tl">
                    <a:srgbClr val="000000">
                      <a:alpha val="43137"/>
                    </a:srgbClr>
                  </a:outerShdw>
                </a:effectLst>
              </a:rPr>
              <a:t>N-variable Theorems</a:t>
            </a:r>
          </a:p>
        </p:txBody>
      </p:sp>
      <p:sp>
        <p:nvSpPr>
          <p:cNvPr id="60419" name="Rectangle 3"/>
          <p:cNvSpPr>
            <a:spLocks noGrp="1" noChangeArrowheads="1"/>
          </p:cNvSpPr>
          <p:nvPr>
            <p:ph type="body" idx="1"/>
          </p:nvPr>
        </p:nvSpPr>
        <p:spPr>
          <a:xfrm>
            <a:off x="685800" y="1981200"/>
            <a:ext cx="7772400" cy="2971800"/>
          </a:xfrm>
        </p:spPr>
        <p:txBody>
          <a:bodyPr/>
          <a:lstStyle/>
          <a:p>
            <a:endParaRPr lang="en-US" altLang="en-US" sz="2400" dirty="0"/>
          </a:p>
          <a:p>
            <a:endParaRPr lang="en-US" altLang="en-US" sz="2400" dirty="0"/>
          </a:p>
          <a:p>
            <a:endParaRPr lang="en-US" altLang="en-US" sz="2400" dirty="0"/>
          </a:p>
          <a:p>
            <a:endParaRPr lang="en-US" altLang="en-US" sz="2400" dirty="0"/>
          </a:p>
          <a:p>
            <a:endParaRPr lang="en-US" altLang="en-US" sz="2400" dirty="0"/>
          </a:p>
          <a:p>
            <a:endParaRPr lang="en-US" altLang="en-US" sz="2400" dirty="0"/>
          </a:p>
          <a:p>
            <a:endParaRPr lang="en-US" altLang="en-US" sz="2400" dirty="0"/>
          </a:p>
          <a:p>
            <a:r>
              <a:rPr lang="en-US" altLang="en-US" sz="2400" dirty="0"/>
              <a:t>Prove using finite induction</a:t>
            </a:r>
          </a:p>
          <a:p>
            <a:r>
              <a:rPr lang="en-US" altLang="en-US" sz="2400" dirty="0"/>
              <a:t>Most important: </a:t>
            </a:r>
            <a:r>
              <a:rPr lang="en-US" altLang="en-US" sz="2400" dirty="0" err="1"/>
              <a:t>DeMorgan</a:t>
            </a:r>
            <a:r>
              <a:rPr lang="en-US" altLang="en-US" sz="2400" dirty="0"/>
              <a:t> theorems</a:t>
            </a:r>
          </a:p>
        </p:txBody>
      </p:sp>
      <p:graphicFrame>
        <p:nvGraphicFramePr>
          <p:cNvPr id="60420" name="Object 4"/>
          <p:cNvGraphicFramePr>
            <a:graphicFrameLocks noChangeAspect="1"/>
          </p:cNvGraphicFramePr>
          <p:nvPr/>
        </p:nvGraphicFramePr>
        <p:xfrm>
          <a:off x="0" y="1143000"/>
          <a:ext cx="9144000" cy="3124200"/>
        </p:xfrm>
        <a:graphic>
          <a:graphicData uri="http://schemas.openxmlformats.org/presentationml/2006/ole">
            <mc:AlternateContent xmlns:mc="http://schemas.openxmlformats.org/markup-compatibility/2006">
              <mc:Choice xmlns:v="urn:schemas-microsoft-com:vml" Requires="v">
                <p:oleObj spid="_x0000_s2063" name="Artwork" r:id="rId3" imgW="5761905" imgH="1428949" progId="Adobe.Illustrator.7">
                  <p:embed/>
                </p:oleObj>
              </mc:Choice>
              <mc:Fallback>
                <p:oleObj name="Artwork" r:id="rId3" imgW="5761905" imgH="1428949" progId="Adobe.Illustrator.7">
                  <p:embed/>
                  <p:pic>
                    <p:nvPicPr>
                      <p:cNvPr id="6042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43000"/>
                        <a:ext cx="91440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341866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0"/>
            <a:ext cx="9144000" cy="2903538"/>
          </a:xfrm>
          <a:solidFill>
            <a:srgbClr val="FFFF00"/>
          </a:solidFill>
        </p:spPr>
        <p:txBody>
          <a:bodyPr/>
          <a:lstStyle/>
          <a:p>
            <a:r>
              <a:rPr lang="en-US" altLang="en-US" sz="8800" b="1" dirty="0" err="1">
                <a:solidFill>
                  <a:srgbClr val="FF0000"/>
                </a:solidFill>
                <a:effectLst>
                  <a:outerShdw blurRad="38100" dist="38100" dir="2700000" algn="tl">
                    <a:srgbClr val="000000">
                      <a:alpha val="43137"/>
                    </a:srgbClr>
                  </a:outerShdw>
                </a:effectLst>
              </a:rPr>
              <a:t>DeMorgan</a:t>
            </a:r>
            <a:r>
              <a:rPr lang="en-US" altLang="en-US" sz="8800" b="1" dirty="0">
                <a:solidFill>
                  <a:srgbClr val="FF0000"/>
                </a:solidFill>
                <a:effectLst>
                  <a:outerShdw blurRad="38100" dist="38100" dir="2700000" algn="tl">
                    <a:srgbClr val="000000">
                      <a:alpha val="43137"/>
                    </a:srgbClr>
                  </a:outerShdw>
                </a:effectLst>
              </a:rPr>
              <a:t> Symbol Equivalence</a:t>
            </a:r>
          </a:p>
        </p:txBody>
      </p:sp>
      <p:graphicFrame>
        <p:nvGraphicFramePr>
          <p:cNvPr id="61444" name="Object 4"/>
          <p:cNvGraphicFramePr>
            <a:graphicFrameLocks noChangeAspect="1"/>
          </p:cNvGraphicFramePr>
          <p:nvPr>
            <p:extLst>
              <p:ext uri="{D42A27DB-BD31-4B8C-83A1-F6EECF244321}">
                <p14:modId xmlns:p14="http://schemas.microsoft.com/office/powerpoint/2010/main" val="3451797419"/>
              </p:ext>
            </p:extLst>
          </p:nvPr>
        </p:nvGraphicFramePr>
        <p:xfrm>
          <a:off x="152400" y="3276600"/>
          <a:ext cx="5334000" cy="769938"/>
        </p:xfrm>
        <a:graphic>
          <a:graphicData uri="http://schemas.openxmlformats.org/presentationml/2006/ole">
            <mc:AlternateContent xmlns:mc="http://schemas.openxmlformats.org/markup-compatibility/2006">
              <mc:Choice xmlns:v="urn:schemas-microsoft-com:vml" Requires="v">
                <p:oleObj spid="_x0000_s3126" name="Artwork" r:id="rId3" imgW="3696216" imgH="533474" progId="Adobe.Illustrator.7">
                  <p:embed/>
                </p:oleObj>
              </mc:Choice>
              <mc:Fallback>
                <p:oleObj name="Artwork" r:id="rId3" imgW="3696216" imgH="533474" progId="Adobe.Illustrator.7">
                  <p:embed/>
                  <p:pic>
                    <p:nvPicPr>
                      <p:cNvPr id="6144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276600"/>
                        <a:ext cx="5334000"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6" name="Object 6"/>
          <p:cNvGraphicFramePr>
            <a:graphicFrameLocks noChangeAspect="1"/>
          </p:cNvGraphicFramePr>
          <p:nvPr>
            <p:extLst>
              <p:ext uri="{D42A27DB-BD31-4B8C-83A1-F6EECF244321}">
                <p14:modId xmlns:p14="http://schemas.microsoft.com/office/powerpoint/2010/main" val="3763407691"/>
              </p:ext>
            </p:extLst>
          </p:nvPr>
        </p:nvGraphicFramePr>
        <p:xfrm>
          <a:off x="5791200" y="3352800"/>
          <a:ext cx="3109913" cy="614363"/>
        </p:xfrm>
        <a:graphic>
          <a:graphicData uri="http://schemas.openxmlformats.org/presentationml/2006/ole">
            <mc:AlternateContent xmlns:mc="http://schemas.openxmlformats.org/markup-compatibility/2006">
              <mc:Choice xmlns:v="urn:schemas-microsoft-com:vml" Requires="v">
                <p:oleObj spid="_x0000_s3127" name="Artwork" r:id="rId5" imgW="2409524" imgH="476316" progId="Adobe.Illustrator.7">
                  <p:embed/>
                </p:oleObj>
              </mc:Choice>
              <mc:Fallback>
                <p:oleObj name="Artwork" r:id="rId5" imgW="2409524" imgH="476316" progId="Adobe.Illustrator.7">
                  <p:embed/>
                  <p:pic>
                    <p:nvPicPr>
                      <p:cNvPr id="61446"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3352800"/>
                        <a:ext cx="3109913"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7" name="Object 7"/>
          <p:cNvGraphicFramePr>
            <a:graphicFrameLocks noChangeAspect="1"/>
          </p:cNvGraphicFramePr>
          <p:nvPr>
            <p:extLst>
              <p:ext uri="{D42A27DB-BD31-4B8C-83A1-F6EECF244321}">
                <p14:modId xmlns:p14="http://schemas.microsoft.com/office/powerpoint/2010/main" val="4206842617"/>
              </p:ext>
            </p:extLst>
          </p:nvPr>
        </p:nvGraphicFramePr>
        <p:xfrm>
          <a:off x="152400" y="4419600"/>
          <a:ext cx="5334000" cy="1377950"/>
        </p:xfrm>
        <a:graphic>
          <a:graphicData uri="http://schemas.openxmlformats.org/presentationml/2006/ole">
            <mc:AlternateContent xmlns:mc="http://schemas.openxmlformats.org/markup-compatibility/2006">
              <mc:Choice xmlns:v="urn:schemas-microsoft-com:vml" Requires="v">
                <p:oleObj spid="_x0000_s3128" name="Artwork" r:id="rId7" imgW="3685714" imgH="952633" progId="Adobe.Illustrator.7">
                  <p:embed/>
                </p:oleObj>
              </mc:Choice>
              <mc:Fallback>
                <p:oleObj name="Artwork" r:id="rId7" imgW="3685714" imgH="952633" progId="Adobe.Illustrator.7">
                  <p:embed/>
                  <p:pic>
                    <p:nvPicPr>
                      <p:cNvPr id="61447"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4419600"/>
                        <a:ext cx="5334000"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8" name="Object 8"/>
          <p:cNvGraphicFramePr>
            <a:graphicFrameLocks noChangeAspect="1"/>
          </p:cNvGraphicFramePr>
          <p:nvPr>
            <p:extLst>
              <p:ext uri="{D42A27DB-BD31-4B8C-83A1-F6EECF244321}">
                <p14:modId xmlns:p14="http://schemas.microsoft.com/office/powerpoint/2010/main" val="643144720"/>
              </p:ext>
            </p:extLst>
          </p:nvPr>
        </p:nvGraphicFramePr>
        <p:xfrm>
          <a:off x="5867400" y="4867275"/>
          <a:ext cx="3124200" cy="619125"/>
        </p:xfrm>
        <a:graphic>
          <a:graphicData uri="http://schemas.openxmlformats.org/presentationml/2006/ole">
            <mc:AlternateContent xmlns:mc="http://schemas.openxmlformats.org/markup-compatibility/2006">
              <mc:Choice xmlns:v="urn:schemas-microsoft-com:vml" Requires="v">
                <p:oleObj spid="_x0000_s3129" name="Artwork" r:id="rId9" imgW="2400635" imgH="476316" progId="Adobe.Illustrator.7">
                  <p:embed/>
                </p:oleObj>
              </mc:Choice>
              <mc:Fallback>
                <p:oleObj name="Artwork" r:id="rId9" imgW="2400635" imgH="476316" progId="Adobe.Illustrator.7">
                  <p:embed/>
                  <p:pic>
                    <p:nvPicPr>
                      <p:cNvPr id="61448"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7400" y="4867275"/>
                        <a:ext cx="312420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142039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14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nodeType="clickEffect">
                                  <p:stCondLst>
                                    <p:cond delay="0"/>
                                  </p:stCondLst>
                                  <p:childTnLst>
                                    <p:set>
                                      <p:cBhvr>
                                        <p:cTn id="10" dur="1" fill="hold">
                                          <p:stCondLst>
                                            <p:cond delay="0"/>
                                          </p:stCondLst>
                                        </p:cTn>
                                        <p:tgtEl>
                                          <p:spTgt spid="61447"/>
                                        </p:tgtEl>
                                        <p:attrNameLst>
                                          <p:attrName>style.visibility</p:attrName>
                                        </p:attrNameLst>
                                      </p:cBhvr>
                                      <p:to>
                                        <p:strVal val="visible"/>
                                      </p:to>
                                    </p:set>
                                    <p:anim calcmode="lin" valueType="num">
                                      <p:cBhvr additive="base">
                                        <p:cTn id="11" dur="500" fill="hold"/>
                                        <p:tgtEl>
                                          <p:spTgt spid="61447"/>
                                        </p:tgtEl>
                                        <p:attrNameLst>
                                          <p:attrName>ppt_x</p:attrName>
                                        </p:attrNameLst>
                                      </p:cBhvr>
                                      <p:tavLst>
                                        <p:tav tm="0">
                                          <p:val>
                                            <p:strVal val="0-#ppt_w/2"/>
                                          </p:val>
                                        </p:tav>
                                        <p:tav tm="100000">
                                          <p:val>
                                            <p:strVal val="#ppt_x"/>
                                          </p:val>
                                        </p:tav>
                                      </p:tavLst>
                                    </p:anim>
                                    <p:anim calcmode="lin" valueType="num">
                                      <p:cBhvr additive="base">
                                        <p:cTn id="12" dur="500" fill="hold"/>
                                        <p:tgtEl>
                                          <p:spTgt spid="61447"/>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614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a:t>Likewise for OR</a:t>
            </a:r>
          </a:p>
        </p:txBody>
      </p:sp>
      <p:sp>
        <p:nvSpPr>
          <p:cNvPr id="62467" name="Rectangle 3"/>
          <p:cNvSpPr>
            <a:spLocks noGrp="1" noChangeArrowheads="1"/>
          </p:cNvSpPr>
          <p:nvPr>
            <p:ph type="body" idx="1"/>
          </p:nvPr>
        </p:nvSpPr>
        <p:spPr/>
        <p:txBody>
          <a:bodyPr/>
          <a:lstStyle/>
          <a:p>
            <a:endParaRPr lang="en-US" altLang="en-US" sz="2400" dirty="0"/>
          </a:p>
          <a:p>
            <a:endParaRPr lang="en-US" altLang="en-US" sz="2400" dirty="0"/>
          </a:p>
          <a:p>
            <a:endParaRPr lang="en-US" altLang="en-US" sz="2400" dirty="0"/>
          </a:p>
          <a:p>
            <a:endParaRPr lang="en-US" altLang="en-US" sz="2400" dirty="0"/>
          </a:p>
          <a:p>
            <a:endParaRPr lang="en-US" altLang="en-US" sz="2400" dirty="0"/>
          </a:p>
          <a:p>
            <a:endParaRPr lang="en-US" altLang="en-US" sz="2400" dirty="0"/>
          </a:p>
          <a:p>
            <a:endParaRPr lang="en-US" altLang="en-US" sz="2400" dirty="0"/>
          </a:p>
          <a:p>
            <a:endParaRPr lang="en-US" altLang="en-US" sz="2400" dirty="0"/>
          </a:p>
          <a:p>
            <a:r>
              <a:rPr lang="en-US" altLang="en-US" sz="2400" dirty="0"/>
              <a:t>(be sure to check errata!)</a:t>
            </a:r>
          </a:p>
        </p:txBody>
      </p:sp>
      <p:graphicFrame>
        <p:nvGraphicFramePr>
          <p:cNvPr id="62468" name="Object 4"/>
          <p:cNvGraphicFramePr>
            <a:graphicFrameLocks noChangeAspect="1"/>
          </p:cNvGraphicFramePr>
          <p:nvPr/>
        </p:nvGraphicFramePr>
        <p:xfrm>
          <a:off x="228600" y="1828800"/>
          <a:ext cx="5029200" cy="663575"/>
        </p:xfrm>
        <a:graphic>
          <a:graphicData uri="http://schemas.openxmlformats.org/presentationml/2006/ole">
            <mc:AlternateContent xmlns:mc="http://schemas.openxmlformats.org/markup-compatibility/2006">
              <mc:Choice xmlns:v="urn:schemas-microsoft-com:vml" Requires="v">
                <p:oleObj spid="_x0000_s4150" name="Artwork" r:id="rId4" imgW="3753374" imgH="495369" progId="Adobe.Illustrator.7">
                  <p:embed/>
                </p:oleObj>
              </mc:Choice>
              <mc:Fallback>
                <p:oleObj name="Artwork" r:id="rId4" imgW="3753374" imgH="495369" progId="Adobe.Illustrator.7">
                  <p:embed/>
                  <p:pic>
                    <p:nvPicPr>
                      <p:cNvPr id="6246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828800"/>
                        <a:ext cx="5029200"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69" name="Object 5"/>
          <p:cNvGraphicFramePr>
            <a:graphicFrameLocks noChangeAspect="1"/>
          </p:cNvGraphicFramePr>
          <p:nvPr/>
        </p:nvGraphicFramePr>
        <p:xfrm>
          <a:off x="5638800" y="1828800"/>
          <a:ext cx="3214688" cy="619125"/>
        </p:xfrm>
        <a:graphic>
          <a:graphicData uri="http://schemas.openxmlformats.org/presentationml/2006/ole">
            <mc:AlternateContent xmlns:mc="http://schemas.openxmlformats.org/markup-compatibility/2006">
              <mc:Choice xmlns:v="urn:schemas-microsoft-com:vml" Requires="v">
                <p:oleObj spid="_x0000_s4151" name="Artwork" r:id="rId6" imgW="2467319" imgH="476316" progId="Adobe.Illustrator.7">
                  <p:embed/>
                </p:oleObj>
              </mc:Choice>
              <mc:Fallback>
                <p:oleObj name="Artwork" r:id="rId6" imgW="2467319" imgH="476316" progId="Adobe.Illustrator.7">
                  <p:embed/>
                  <p:pic>
                    <p:nvPicPr>
                      <p:cNvPr id="62469"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1828800"/>
                        <a:ext cx="3214688"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70" name="Object 6"/>
          <p:cNvGraphicFramePr>
            <a:graphicFrameLocks noChangeAspect="1"/>
          </p:cNvGraphicFramePr>
          <p:nvPr/>
        </p:nvGraphicFramePr>
        <p:xfrm>
          <a:off x="228600" y="2895600"/>
          <a:ext cx="5029200" cy="1319213"/>
        </p:xfrm>
        <a:graphic>
          <a:graphicData uri="http://schemas.openxmlformats.org/presentationml/2006/ole">
            <mc:AlternateContent xmlns:mc="http://schemas.openxmlformats.org/markup-compatibility/2006">
              <mc:Choice xmlns:v="urn:schemas-microsoft-com:vml" Requires="v">
                <p:oleObj spid="_x0000_s4152" name="Artwork" r:id="rId8" imgW="3629532" imgH="952633" progId="Adobe.Illustrator.7">
                  <p:embed/>
                </p:oleObj>
              </mc:Choice>
              <mc:Fallback>
                <p:oleObj name="Artwork" r:id="rId8" imgW="3629532" imgH="952633" progId="Adobe.Illustrator.7">
                  <p:embed/>
                  <p:pic>
                    <p:nvPicPr>
                      <p:cNvPr id="6247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2895600"/>
                        <a:ext cx="5029200"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71" name="Object 7"/>
          <p:cNvGraphicFramePr>
            <a:graphicFrameLocks noChangeAspect="1"/>
          </p:cNvGraphicFramePr>
          <p:nvPr/>
        </p:nvGraphicFramePr>
        <p:xfrm>
          <a:off x="5638800" y="3200400"/>
          <a:ext cx="3276600" cy="665163"/>
        </p:xfrm>
        <a:graphic>
          <a:graphicData uri="http://schemas.openxmlformats.org/presentationml/2006/ole">
            <mc:AlternateContent xmlns:mc="http://schemas.openxmlformats.org/markup-compatibility/2006">
              <mc:Choice xmlns:v="urn:schemas-microsoft-com:vml" Requires="v">
                <p:oleObj spid="_x0000_s4153" name="Artwork" r:id="rId10" imgW="2343477" imgH="476316" progId="Adobe.Illustrator.7">
                  <p:embed/>
                </p:oleObj>
              </mc:Choice>
              <mc:Fallback>
                <p:oleObj name="Artwork" r:id="rId10" imgW="2343477" imgH="476316" progId="Adobe.Illustrator.7">
                  <p:embed/>
                  <p:pic>
                    <p:nvPicPr>
                      <p:cNvPr id="62471"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8800" y="3200400"/>
                        <a:ext cx="327660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01459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2470"/>
                                        </p:tgtEl>
                                        <p:attrNameLst>
                                          <p:attrName>style.visibility</p:attrName>
                                        </p:attrNameLst>
                                      </p:cBhvr>
                                      <p:to>
                                        <p:strVal val="visible"/>
                                      </p:to>
                                    </p:set>
                                    <p:anim calcmode="lin" valueType="num">
                                      <p:cBhvr additive="base">
                                        <p:cTn id="7" dur="500" fill="hold"/>
                                        <p:tgtEl>
                                          <p:spTgt spid="62470"/>
                                        </p:tgtEl>
                                        <p:attrNameLst>
                                          <p:attrName>ppt_x</p:attrName>
                                        </p:attrNameLst>
                                      </p:cBhvr>
                                      <p:tavLst>
                                        <p:tav tm="0">
                                          <p:val>
                                            <p:strVal val="#ppt_x"/>
                                          </p:val>
                                        </p:tav>
                                        <p:tav tm="100000">
                                          <p:val>
                                            <p:strVal val="#ppt_x"/>
                                          </p:val>
                                        </p:tav>
                                      </p:tavLst>
                                    </p:anim>
                                    <p:anim calcmode="lin" valueType="num">
                                      <p:cBhvr additive="base">
                                        <p:cTn id="8" dur="500" fill="hold"/>
                                        <p:tgtEl>
                                          <p:spTgt spid="6247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2471"/>
                                        </p:tgtEl>
                                        <p:attrNameLst>
                                          <p:attrName>style.visibility</p:attrName>
                                        </p:attrNameLst>
                                      </p:cBhvr>
                                      <p:to>
                                        <p:strVal val="visible"/>
                                      </p:to>
                                    </p:set>
                                    <p:anim calcmode="lin" valueType="num">
                                      <p:cBhvr additive="base">
                                        <p:cTn id="13" dur="500" fill="hold"/>
                                        <p:tgtEl>
                                          <p:spTgt spid="62471"/>
                                        </p:tgtEl>
                                        <p:attrNameLst>
                                          <p:attrName>ppt_x</p:attrName>
                                        </p:attrNameLst>
                                      </p:cBhvr>
                                      <p:tavLst>
                                        <p:tav tm="0">
                                          <p:val>
                                            <p:strVal val="#ppt_x"/>
                                          </p:val>
                                        </p:tav>
                                        <p:tav tm="100000">
                                          <p:val>
                                            <p:strVal val="#ppt_x"/>
                                          </p:val>
                                        </p:tav>
                                      </p:tavLst>
                                    </p:anim>
                                    <p:anim calcmode="lin" valueType="num">
                                      <p:cBhvr additive="base">
                                        <p:cTn id="14" dur="500" fill="hold"/>
                                        <p:tgtEl>
                                          <p:spTgt spid="6247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2467">
                                            <p:txEl>
                                              <p:pRg st="8" end="8"/>
                                            </p:txEl>
                                          </p:spTgt>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GLAS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9" name="Group 5"/>
          <p:cNvGrpSpPr>
            <a:grpSpLocks/>
          </p:cNvGrpSpPr>
          <p:nvPr/>
        </p:nvGrpSpPr>
        <p:grpSpPr bwMode="auto">
          <a:xfrm>
            <a:off x="304800" y="228600"/>
            <a:ext cx="5791200" cy="6400800"/>
            <a:chOff x="718" y="166"/>
            <a:chExt cx="2644" cy="2666"/>
          </a:xfrm>
        </p:grpSpPr>
        <p:pic>
          <p:nvPicPr>
            <p:cNvPr id="9220" name="Picture 2" descr="C:\Sandige\3\tiff\006.tif"/>
            <p:cNvPicPr>
              <a:picLocks noChangeAspect="1" noChangeArrowheads="1"/>
            </p:cNvPicPr>
            <p:nvPr/>
          </p:nvPicPr>
          <p:blipFill>
            <a:blip r:embed="rId2"/>
            <a:srcRect r="38899" b="75108"/>
            <a:stretch>
              <a:fillRect/>
            </a:stretch>
          </p:blipFill>
          <p:spPr bwMode="auto">
            <a:xfrm>
              <a:off x="718" y="166"/>
              <a:ext cx="2642" cy="1034"/>
            </a:xfrm>
            <a:prstGeom prst="rect">
              <a:avLst/>
            </a:prstGeom>
            <a:noFill/>
            <a:ln w="9525">
              <a:noFill/>
              <a:miter lim="800000"/>
              <a:headEnd/>
              <a:tailEnd/>
            </a:ln>
          </p:spPr>
        </p:pic>
        <p:pic>
          <p:nvPicPr>
            <p:cNvPr id="9221" name="Picture 3" descr="C:\Sandige\3\tiff\006.tif"/>
            <p:cNvPicPr>
              <a:picLocks noChangeAspect="1" noChangeArrowheads="1"/>
            </p:cNvPicPr>
            <p:nvPr/>
          </p:nvPicPr>
          <p:blipFill>
            <a:blip r:embed="rId2"/>
            <a:srcRect t="37723" r="38899" b="40323"/>
            <a:stretch>
              <a:fillRect/>
            </a:stretch>
          </p:blipFill>
          <p:spPr bwMode="auto">
            <a:xfrm>
              <a:off x="720" y="1200"/>
              <a:ext cx="2642" cy="912"/>
            </a:xfrm>
            <a:prstGeom prst="rect">
              <a:avLst/>
            </a:prstGeom>
            <a:noFill/>
            <a:ln w="9525">
              <a:noFill/>
              <a:miter lim="800000"/>
              <a:headEnd/>
              <a:tailEnd/>
            </a:ln>
          </p:spPr>
        </p:pic>
        <p:pic>
          <p:nvPicPr>
            <p:cNvPr id="9222" name="Picture 4" descr="C:\Sandige\3\tiff\006.tif"/>
            <p:cNvPicPr>
              <a:picLocks noChangeAspect="1" noChangeArrowheads="1"/>
            </p:cNvPicPr>
            <p:nvPr/>
          </p:nvPicPr>
          <p:blipFill>
            <a:blip r:embed="rId2"/>
            <a:srcRect t="68921" r="38899" b="13747"/>
            <a:stretch>
              <a:fillRect/>
            </a:stretch>
          </p:blipFill>
          <p:spPr bwMode="auto">
            <a:xfrm>
              <a:off x="720" y="2112"/>
              <a:ext cx="2642" cy="720"/>
            </a:xfrm>
            <a:prstGeom prst="rect">
              <a:avLst/>
            </a:prstGeom>
            <a:noFill/>
            <a:ln w="9525">
              <a:noFill/>
              <a:miter lim="800000"/>
              <a:headEnd/>
              <a:tailEnd/>
            </a:ln>
          </p:spPr>
        </p:pic>
      </p:grpSp>
      <p:sp>
        <p:nvSpPr>
          <p:cNvPr id="7" name="Slide Number Placeholder 6"/>
          <p:cNvSpPr>
            <a:spLocks noGrp="1"/>
          </p:cNvSpPr>
          <p:nvPr>
            <p:ph type="sldNum" sz="quarter" idx="12"/>
          </p:nvPr>
        </p:nvSpPr>
        <p:spPr/>
        <p:txBody>
          <a:bodyPr/>
          <a:lstStyle/>
          <a:p>
            <a:pPr>
              <a:defRPr/>
            </a:pPr>
            <a:fld id="{DA026E9B-F6B5-44A0-A3D2-5C9FD3A54CFE}" type="slidenum">
              <a:rPr lang="en-US" smtClean="0"/>
              <a:pPr>
                <a:defRPr/>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704193" y="0"/>
            <a:ext cx="7772400" cy="1143000"/>
          </a:xfrm>
        </p:spPr>
        <p:txBody>
          <a:bodyPr/>
          <a:lstStyle/>
          <a:p>
            <a:r>
              <a:rPr lang="en-US" altLang="en-US" dirty="0" err="1"/>
              <a:t>DeMorgan</a:t>
            </a:r>
            <a:r>
              <a:rPr lang="en-US" altLang="en-US" dirty="0"/>
              <a:t> Symbols</a:t>
            </a:r>
          </a:p>
        </p:txBody>
      </p:sp>
      <p:sp>
        <p:nvSpPr>
          <p:cNvPr id="63491" name="Rectangle 3"/>
          <p:cNvSpPr>
            <a:spLocks noGrp="1" noChangeArrowheads="1"/>
          </p:cNvSpPr>
          <p:nvPr>
            <p:ph type="body" idx="1"/>
          </p:nvPr>
        </p:nvSpPr>
        <p:spPr/>
        <p:txBody>
          <a:bodyPr/>
          <a:lstStyle/>
          <a:p>
            <a:endParaRPr lang="en-US" altLang="en-US"/>
          </a:p>
        </p:txBody>
      </p:sp>
      <p:graphicFrame>
        <p:nvGraphicFramePr>
          <p:cNvPr id="63492" name="Object 4"/>
          <p:cNvGraphicFramePr>
            <a:graphicFrameLocks noChangeAspect="1"/>
          </p:cNvGraphicFramePr>
          <p:nvPr/>
        </p:nvGraphicFramePr>
        <p:xfrm>
          <a:off x="2362200" y="1066800"/>
          <a:ext cx="4618038" cy="5410200"/>
        </p:xfrm>
        <a:graphic>
          <a:graphicData uri="http://schemas.openxmlformats.org/presentationml/2006/ole">
            <mc:AlternateContent xmlns:mc="http://schemas.openxmlformats.org/markup-compatibility/2006">
              <mc:Choice xmlns:v="urn:schemas-microsoft-com:vml" Requires="v">
                <p:oleObj spid="_x0000_s5135" name="Artwork" r:id="rId3" imgW="3219899" imgH="3772427" progId="Adobe.Illustrator.7">
                  <p:embed/>
                </p:oleObj>
              </mc:Choice>
              <mc:Fallback>
                <p:oleObj name="Artwork" r:id="rId3" imgW="3219899" imgH="3772427" progId="Adobe.Illustrator.7">
                  <p:embed/>
                  <p:pic>
                    <p:nvPicPr>
                      <p:cNvPr id="6349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066800"/>
                        <a:ext cx="4618038"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329407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1143000"/>
            <a:ext cx="7924800" cy="4953000"/>
          </a:xfrm>
          <a:solidFill>
            <a:srgbClr val="FFFF00"/>
          </a:solidFill>
          <a:ln w="76200">
            <a:solidFill>
              <a:schemeClr val="tx1"/>
            </a:solidFill>
          </a:ln>
        </p:spPr>
        <p:txBody>
          <a:bodyPr/>
          <a:lstStyle/>
          <a:p>
            <a:pPr eaLnBrk="1" hangingPunct="1"/>
            <a:r>
              <a:rPr lang="en-US" sz="8000" b="1" dirty="0" smtClean="0">
                <a:solidFill>
                  <a:schemeClr val="tx1"/>
                </a:solidFill>
                <a:effectLst>
                  <a:outerShdw blurRad="38100" dist="38100" dir="2700000" algn="tl">
                    <a:srgbClr val="000000">
                      <a:alpha val="43137"/>
                    </a:srgbClr>
                  </a:outerShdw>
                </a:effectLst>
              </a:rPr>
              <a:t>Three</a:t>
            </a:r>
            <a:r>
              <a:rPr lang="en-US" sz="8000" b="1" dirty="0" smtClean="0">
                <a:solidFill>
                  <a:srgbClr val="FF0000"/>
                </a:solidFill>
                <a:effectLst>
                  <a:outerShdw blurRad="38100" dist="38100" dir="2700000" algn="tl">
                    <a:srgbClr val="000000">
                      <a:alpha val="43137"/>
                    </a:srgbClr>
                  </a:outerShdw>
                </a:effectLst>
              </a:rPr>
              <a:t> Methods of analysis of combinational Circuits</a:t>
            </a:r>
          </a:p>
        </p:txBody>
      </p:sp>
    </p:spTree>
    <p:extLst>
      <p:ext uri="{BB962C8B-B14F-4D97-AF65-F5344CB8AC3E}">
        <p14:creationId xmlns:p14="http://schemas.microsoft.com/office/powerpoint/2010/main" val="17772564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a:t>Combinational analysis</a:t>
            </a:r>
          </a:p>
        </p:txBody>
      </p:sp>
      <p:sp>
        <p:nvSpPr>
          <p:cNvPr id="66563" name="Rectangle 3"/>
          <p:cNvSpPr>
            <a:spLocks noGrp="1" noChangeArrowheads="1"/>
          </p:cNvSpPr>
          <p:nvPr>
            <p:ph type="body" idx="1"/>
          </p:nvPr>
        </p:nvSpPr>
        <p:spPr/>
        <p:txBody>
          <a:bodyPr/>
          <a:lstStyle/>
          <a:p>
            <a:endParaRPr lang="en-US" altLang="en-US" dirty="0"/>
          </a:p>
        </p:txBody>
      </p:sp>
      <p:graphicFrame>
        <p:nvGraphicFramePr>
          <p:cNvPr id="66564" name="Object 4"/>
          <p:cNvGraphicFramePr>
            <a:graphicFrameLocks noChangeAspect="1"/>
          </p:cNvGraphicFramePr>
          <p:nvPr/>
        </p:nvGraphicFramePr>
        <p:xfrm>
          <a:off x="914400" y="1616075"/>
          <a:ext cx="7239000" cy="2727325"/>
        </p:xfrm>
        <a:graphic>
          <a:graphicData uri="http://schemas.openxmlformats.org/presentationml/2006/ole">
            <mc:AlternateContent xmlns:mc="http://schemas.openxmlformats.org/markup-compatibility/2006">
              <mc:Choice xmlns:v="urn:schemas-microsoft-com:vml" Requires="v">
                <p:oleObj spid="_x0000_s6172" name="Artwork" r:id="rId3" imgW="5687219" imgH="2142857" progId="Adobe.Illustrator.7">
                  <p:embed/>
                </p:oleObj>
              </mc:Choice>
              <mc:Fallback>
                <p:oleObj name="Artwork" r:id="rId3" imgW="5687219" imgH="2142857" progId="Adobe.Illustrator.7">
                  <p:embed/>
                  <p:pic>
                    <p:nvPicPr>
                      <p:cNvPr id="6656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616075"/>
                        <a:ext cx="7239000" cy="272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65" name="Object 5"/>
          <p:cNvGraphicFramePr>
            <a:graphicFrameLocks noChangeAspect="1"/>
          </p:cNvGraphicFramePr>
          <p:nvPr>
            <p:extLst>
              <p:ext uri="{D42A27DB-BD31-4B8C-83A1-F6EECF244321}">
                <p14:modId xmlns:p14="http://schemas.microsoft.com/office/powerpoint/2010/main" val="3231262678"/>
              </p:ext>
            </p:extLst>
          </p:nvPr>
        </p:nvGraphicFramePr>
        <p:xfrm>
          <a:off x="381000" y="1645443"/>
          <a:ext cx="8382000" cy="2668587"/>
        </p:xfrm>
        <a:graphic>
          <a:graphicData uri="http://schemas.openxmlformats.org/presentationml/2006/ole">
            <mc:AlternateContent xmlns:mc="http://schemas.openxmlformats.org/markup-compatibility/2006">
              <mc:Choice xmlns:v="urn:schemas-microsoft-com:vml" Requires="v">
                <p:oleObj spid="_x0000_s6173" name="Artwork" r:id="rId5" imgW="7000000" imgH="2228571" progId="Adobe.Illustrator.7">
                  <p:embed/>
                </p:oleObj>
              </mc:Choice>
              <mc:Fallback>
                <p:oleObj name="Artwork" r:id="rId5" imgW="7000000" imgH="2228571" progId="Adobe.Illustrator.7">
                  <p:embed/>
                  <p:pic>
                    <p:nvPicPr>
                      <p:cNvPr id="6656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645443"/>
                        <a:ext cx="8382000" cy="266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885248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6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0"/>
            <a:ext cx="7772400" cy="1143000"/>
          </a:xfrm>
          <a:solidFill>
            <a:srgbClr val="FFFF00"/>
          </a:solidFill>
        </p:spPr>
        <p:txBody>
          <a:bodyPr/>
          <a:lstStyle/>
          <a:p>
            <a:r>
              <a:rPr lang="en-US" altLang="en-US" dirty="0"/>
              <a:t>Signal expressions</a:t>
            </a:r>
          </a:p>
        </p:txBody>
      </p:sp>
      <p:sp>
        <p:nvSpPr>
          <p:cNvPr id="67587" name="Rectangle 3"/>
          <p:cNvSpPr>
            <a:spLocks noGrp="1" noChangeArrowheads="1"/>
          </p:cNvSpPr>
          <p:nvPr>
            <p:ph type="body" idx="1"/>
          </p:nvPr>
        </p:nvSpPr>
        <p:spPr/>
        <p:txBody>
          <a:bodyPr/>
          <a:lstStyle/>
          <a:p>
            <a:endParaRPr lang="en-US" altLang="en-US" sz="2400" dirty="0"/>
          </a:p>
          <a:p>
            <a:endParaRPr lang="en-US" altLang="en-US" sz="2400" dirty="0"/>
          </a:p>
          <a:p>
            <a:endParaRPr lang="en-US" altLang="en-US" sz="2400" dirty="0"/>
          </a:p>
          <a:p>
            <a:endParaRPr lang="en-US" altLang="en-US" sz="2400" dirty="0"/>
          </a:p>
          <a:p>
            <a:endParaRPr lang="en-US" altLang="en-US" sz="2400" dirty="0"/>
          </a:p>
          <a:p>
            <a:endParaRPr lang="en-US" altLang="en-US" sz="2400" dirty="0"/>
          </a:p>
          <a:p>
            <a:pPr>
              <a:lnSpc>
                <a:spcPct val="130000"/>
              </a:lnSpc>
            </a:pPr>
            <a:r>
              <a:rPr lang="en-US" altLang="en-US" sz="2400" dirty="0"/>
              <a:t>Multiply out:</a:t>
            </a:r>
            <a:br>
              <a:rPr lang="en-US" altLang="en-US" sz="2400" dirty="0"/>
            </a:br>
            <a:r>
              <a:rPr lang="en-US" altLang="en-US" sz="2400" dirty="0"/>
              <a:t>F = ((X + Y</a:t>
            </a:r>
            <a:r>
              <a:rPr lang="en-US" altLang="en-US" sz="2400" dirty="0">
                <a:latin typeface="Symbol" panose="05050102010706020507" pitchFamily="18" charset="2"/>
              </a:rPr>
              <a:t>¢</a:t>
            </a:r>
            <a:r>
              <a:rPr lang="en-US" altLang="en-US" sz="2400" dirty="0"/>
              <a:t>) </a:t>
            </a:r>
            <a:r>
              <a:rPr lang="en-US" altLang="en-US" sz="2400" dirty="0">
                <a:latin typeface="Symbol" panose="05050102010706020507" pitchFamily="18" charset="2"/>
              </a:rPr>
              <a:t>×</a:t>
            </a:r>
            <a:r>
              <a:rPr lang="en-US" altLang="en-US" sz="2400" dirty="0"/>
              <a:t> Z) + (X</a:t>
            </a:r>
            <a:r>
              <a:rPr lang="en-US" altLang="en-US" sz="2400" dirty="0">
                <a:latin typeface="Symbol" panose="05050102010706020507" pitchFamily="18" charset="2"/>
              </a:rPr>
              <a:t>¢</a:t>
            </a:r>
            <a:r>
              <a:rPr lang="en-US" altLang="en-US" sz="2400" dirty="0"/>
              <a:t> </a:t>
            </a:r>
            <a:r>
              <a:rPr lang="en-US" altLang="en-US" sz="2400" dirty="0">
                <a:latin typeface="Symbol" panose="05050102010706020507" pitchFamily="18" charset="2"/>
              </a:rPr>
              <a:t>×</a:t>
            </a:r>
            <a:r>
              <a:rPr lang="en-US" altLang="en-US" sz="2400" dirty="0"/>
              <a:t> Y </a:t>
            </a:r>
            <a:r>
              <a:rPr lang="en-US" altLang="en-US" sz="2400" dirty="0">
                <a:latin typeface="Symbol" panose="05050102010706020507" pitchFamily="18" charset="2"/>
              </a:rPr>
              <a:t>×</a:t>
            </a:r>
            <a:r>
              <a:rPr lang="en-US" altLang="en-US" sz="2400" dirty="0"/>
              <a:t> Z</a:t>
            </a:r>
            <a:r>
              <a:rPr lang="en-US" altLang="en-US" sz="2400" dirty="0">
                <a:latin typeface="Symbol" panose="05050102010706020507" pitchFamily="18" charset="2"/>
              </a:rPr>
              <a:t>¢</a:t>
            </a:r>
            <a:r>
              <a:rPr lang="en-US" altLang="en-US" sz="2400" dirty="0"/>
              <a:t>)</a:t>
            </a:r>
            <a:br>
              <a:rPr lang="en-US" altLang="en-US" sz="2400" dirty="0"/>
            </a:br>
            <a:r>
              <a:rPr lang="en-US" altLang="en-US" sz="2400" dirty="0"/>
              <a:t>   = (X </a:t>
            </a:r>
            <a:r>
              <a:rPr lang="en-US" altLang="en-US" sz="2400" dirty="0">
                <a:latin typeface="Symbol" panose="05050102010706020507" pitchFamily="18" charset="2"/>
              </a:rPr>
              <a:t>×</a:t>
            </a:r>
            <a:r>
              <a:rPr lang="en-US" altLang="en-US" sz="2400" dirty="0"/>
              <a:t> Z) + (Y</a:t>
            </a:r>
            <a:r>
              <a:rPr lang="en-US" altLang="en-US" sz="2400" dirty="0">
                <a:latin typeface="Symbol" panose="05050102010706020507" pitchFamily="18" charset="2"/>
              </a:rPr>
              <a:t>¢</a:t>
            </a:r>
            <a:r>
              <a:rPr lang="en-US" altLang="en-US" sz="2400" dirty="0"/>
              <a:t> </a:t>
            </a:r>
            <a:r>
              <a:rPr lang="en-US" altLang="en-US" sz="2400" dirty="0">
                <a:latin typeface="Symbol" panose="05050102010706020507" pitchFamily="18" charset="2"/>
              </a:rPr>
              <a:t>×</a:t>
            </a:r>
            <a:r>
              <a:rPr lang="en-US" altLang="en-US" sz="2400" dirty="0"/>
              <a:t> Z) + (X</a:t>
            </a:r>
            <a:r>
              <a:rPr lang="en-US" altLang="en-US" sz="2400" dirty="0">
                <a:latin typeface="Symbol" panose="05050102010706020507" pitchFamily="18" charset="2"/>
              </a:rPr>
              <a:t>¢</a:t>
            </a:r>
            <a:r>
              <a:rPr lang="en-US" altLang="en-US" sz="2400" dirty="0"/>
              <a:t> </a:t>
            </a:r>
            <a:r>
              <a:rPr lang="en-US" altLang="en-US" sz="2400" dirty="0">
                <a:latin typeface="Symbol" panose="05050102010706020507" pitchFamily="18" charset="2"/>
              </a:rPr>
              <a:t>×</a:t>
            </a:r>
            <a:r>
              <a:rPr lang="en-US" altLang="en-US" sz="2400" dirty="0"/>
              <a:t> Y </a:t>
            </a:r>
            <a:r>
              <a:rPr lang="en-US" altLang="en-US" sz="2400" dirty="0">
                <a:latin typeface="Symbol" panose="05050102010706020507" pitchFamily="18" charset="2"/>
              </a:rPr>
              <a:t>×</a:t>
            </a:r>
            <a:r>
              <a:rPr lang="en-US" altLang="en-US" sz="2400" dirty="0"/>
              <a:t> Z</a:t>
            </a:r>
            <a:r>
              <a:rPr lang="en-US" altLang="en-US" sz="2400" dirty="0">
                <a:latin typeface="Symbol" panose="05050102010706020507" pitchFamily="18" charset="2"/>
              </a:rPr>
              <a:t>¢</a:t>
            </a:r>
            <a:r>
              <a:rPr lang="en-US" altLang="en-US" sz="2400" dirty="0"/>
              <a:t>)</a:t>
            </a:r>
          </a:p>
        </p:txBody>
      </p:sp>
      <p:graphicFrame>
        <p:nvGraphicFramePr>
          <p:cNvPr id="67589" name="Object 5"/>
          <p:cNvGraphicFramePr>
            <a:graphicFrameLocks noChangeAspect="1"/>
          </p:cNvGraphicFramePr>
          <p:nvPr/>
        </p:nvGraphicFramePr>
        <p:xfrm>
          <a:off x="304800" y="1138238"/>
          <a:ext cx="8610600" cy="2824162"/>
        </p:xfrm>
        <a:graphic>
          <a:graphicData uri="http://schemas.openxmlformats.org/presentationml/2006/ole">
            <mc:AlternateContent xmlns:mc="http://schemas.openxmlformats.org/markup-compatibility/2006">
              <mc:Choice xmlns:v="urn:schemas-microsoft-com:vml" Requires="v">
                <p:oleObj spid="_x0000_s7183" name="Artwork" r:id="rId3" imgW="7628571" imgH="2142857" progId="Adobe.Illustrator.7">
                  <p:embed/>
                </p:oleObj>
              </mc:Choice>
              <mc:Fallback>
                <p:oleObj name="Artwork" r:id="rId3" imgW="7628571" imgH="2142857" progId="Adobe.Illustrator.7">
                  <p:embed/>
                  <p:pic>
                    <p:nvPicPr>
                      <p:cNvPr id="6758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138238"/>
                        <a:ext cx="8610600" cy="282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810141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89" name="Object 5"/>
          <p:cNvGraphicFramePr>
            <a:graphicFrameLocks noChangeAspect="1"/>
          </p:cNvGraphicFramePr>
          <p:nvPr>
            <p:extLst>
              <p:ext uri="{D42A27DB-BD31-4B8C-83A1-F6EECF244321}">
                <p14:modId xmlns:p14="http://schemas.microsoft.com/office/powerpoint/2010/main" val="3730982425"/>
              </p:ext>
            </p:extLst>
          </p:nvPr>
        </p:nvGraphicFramePr>
        <p:xfrm>
          <a:off x="152400" y="167127"/>
          <a:ext cx="8610600" cy="2824162"/>
        </p:xfrm>
        <a:graphic>
          <a:graphicData uri="http://schemas.openxmlformats.org/presentationml/2006/ole">
            <mc:AlternateContent xmlns:mc="http://schemas.openxmlformats.org/markup-compatibility/2006">
              <mc:Choice xmlns:v="urn:schemas-microsoft-com:vml" Requires="v">
                <p:oleObj spid="_x0000_s12302" name="Artwork" r:id="rId3" imgW="7628571" imgH="2142857" progId="Adobe.Illustrator.7">
                  <p:embed/>
                </p:oleObj>
              </mc:Choice>
              <mc:Fallback>
                <p:oleObj name="Artwork" r:id="rId3" imgW="7628571" imgH="2142857" progId="Adobe.Illustrator.7">
                  <p:embed/>
                  <p:pic>
                    <p:nvPicPr>
                      <p:cNvPr id="6758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67127"/>
                        <a:ext cx="8610600" cy="282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7586" name="Rectangle 2"/>
          <p:cNvSpPr>
            <a:spLocks noGrp="1" noChangeArrowheads="1"/>
          </p:cNvSpPr>
          <p:nvPr>
            <p:ph type="title"/>
          </p:nvPr>
        </p:nvSpPr>
        <p:spPr>
          <a:xfrm>
            <a:off x="5486400" y="0"/>
            <a:ext cx="3657600" cy="761999"/>
          </a:xfrm>
          <a:solidFill>
            <a:srgbClr val="FFFF00"/>
          </a:solidFill>
        </p:spPr>
        <p:txBody>
          <a:bodyPr/>
          <a:lstStyle/>
          <a:p>
            <a:r>
              <a:rPr lang="en-US" altLang="en-US" b="1" dirty="0">
                <a:solidFill>
                  <a:srgbClr val="FF0000"/>
                </a:solidFill>
                <a:effectLst>
                  <a:outerShdw blurRad="38100" dist="38100" dir="2700000" algn="tl">
                    <a:srgbClr val="000000">
                      <a:alpha val="43137"/>
                    </a:srgbClr>
                  </a:outerShdw>
                </a:effectLst>
              </a:rPr>
              <a:t>Signal </a:t>
            </a:r>
            <a:r>
              <a:rPr lang="en-US" altLang="en-US" b="1" dirty="0" err="1" smtClean="0">
                <a:solidFill>
                  <a:srgbClr val="FF0000"/>
                </a:solidFill>
                <a:effectLst>
                  <a:outerShdw blurRad="38100" dist="38100" dir="2700000" algn="tl">
                    <a:srgbClr val="000000">
                      <a:alpha val="43137"/>
                    </a:srgbClr>
                  </a:outerShdw>
                </a:effectLst>
              </a:rPr>
              <a:t>Kmaps</a:t>
            </a:r>
            <a:endParaRPr lang="en-US" altLang="en-US" b="1" dirty="0">
              <a:solidFill>
                <a:srgbClr val="FF0000"/>
              </a:solidFill>
              <a:effectLst>
                <a:outerShdw blurRad="38100" dist="38100" dir="2700000" algn="tl">
                  <a:srgbClr val="000000">
                    <a:alpha val="43137"/>
                  </a:srgbClr>
                </a:outerShdw>
              </a:effectLst>
            </a:endParaRPr>
          </a:p>
        </p:txBody>
      </p:sp>
      <p:grpSp>
        <p:nvGrpSpPr>
          <p:cNvPr id="16" name="Group 15"/>
          <p:cNvGrpSpPr/>
          <p:nvPr/>
        </p:nvGrpSpPr>
        <p:grpSpPr>
          <a:xfrm>
            <a:off x="228600" y="3200400"/>
            <a:ext cx="1219200" cy="891969"/>
            <a:chOff x="228600" y="3200400"/>
            <a:chExt cx="1219200" cy="891969"/>
          </a:xfrm>
        </p:grpSpPr>
        <p:pic>
          <p:nvPicPr>
            <p:cNvPr id="4" name="Picture 4" descr="C:\Sandige\2\tiff\25.tif"/>
            <p:cNvPicPr>
              <a:picLocks noChangeAspect="1" noChangeArrowheads="1"/>
            </p:cNvPicPr>
            <p:nvPr/>
          </p:nvPicPr>
          <p:blipFill>
            <a:blip r:embed="rId5"/>
            <a:srcRect r="70418" b="39488"/>
            <a:stretch>
              <a:fillRect/>
            </a:stretch>
          </p:blipFill>
          <p:spPr bwMode="auto">
            <a:xfrm>
              <a:off x="228600" y="3200400"/>
              <a:ext cx="1219200" cy="891969"/>
            </a:xfrm>
            <a:prstGeom prst="rect">
              <a:avLst/>
            </a:prstGeom>
            <a:noFill/>
            <a:ln w="9525">
              <a:solidFill>
                <a:srgbClr val="FF0000"/>
              </a:solidFill>
              <a:miter lim="800000"/>
              <a:headEnd/>
              <a:tailEnd/>
            </a:ln>
          </p:spPr>
        </p:pic>
        <p:sp>
          <p:nvSpPr>
            <p:cNvPr id="2" name="TextBox 1"/>
            <p:cNvSpPr txBox="1"/>
            <p:nvPr/>
          </p:nvSpPr>
          <p:spPr>
            <a:xfrm>
              <a:off x="838200" y="3200400"/>
              <a:ext cx="381000" cy="184666"/>
            </a:xfrm>
            <a:prstGeom prst="rect">
              <a:avLst/>
            </a:prstGeom>
            <a:solidFill>
              <a:srgbClr val="FFFF00"/>
            </a:solidFill>
          </p:spPr>
          <p:txBody>
            <a:bodyPr wrap="square" rtlCol="0">
              <a:spAutoFit/>
            </a:bodyPr>
            <a:lstStyle/>
            <a:p>
              <a:r>
                <a:rPr lang="en-US" sz="600" b="1" dirty="0" smtClean="0">
                  <a:effectLst>
                    <a:outerShdw blurRad="38100" dist="38100" dir="2700000" algn="tl">
                      <a:srgbClr val="000000">
                        <a:alpha val="43137"/>
                      </a:srgbClr>
                    </a:outerShdw>
                  </a:effectLst>
                </a:rPr>
                <a:t>X’</a:t>
              </a:r>
              <a:endParaRPr lang="en-US" sz="600" b="1" dirty="0">
                <a:effectLst>
                  <a:outerShdw blurRad="38100" dist="38100" dir="2700000" algn="tl">
                    <a:srgbClr val="000000">
                      <a:alpha val="43137"/>
                    </a:srgbClr>
                  </a:outerShdw>
                </a:effectLst>
              </a:endParaRPr>
            </a:p>
          </p:txBody>
        </p:sp>
        <p:sp>
          <p:nvSpPr>
            <p:cNvPr id="3" name="Rectangle 2"/>
            <p:cNvSpPr/>
            <p:nvPr/>
          </p:nvSpPr>
          <p:spPr>
            <a:xfrm>
              <a:off x="938823" y="3523869"/>
              <a:ext cx="113323" cy="429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50192" y="3877520"/>
              <a:ext cx="113323" cy="161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930150" y="3523869"/>
              <a:ext cx="152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91223" y="3676269"/>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38823" y="3657600"/>
              <a:ext cx="152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30150" y="3676269"/>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14399" y="3858851"/>
              <a:ext cx="192454" cy="46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06099" y="3475917"/>
              <a:ext cx="152400" cy="215444"/>
            </a:xfrm>
            <a:prstGeom prst="rect">
              <a:avLst/>
            </a:prstGeom>
            <a:noFill/>
          </p:spPr>
          <p:txBody>
            <a:bodyPr wrap="square" rtlCol="0">
              <a:spAutoFit/>
            </a:bodyPr>
            <a:lstStyle/>
            <a:p>
              <a:r>
                <a:rPr lang="en-US" sz="800" dirty="0" smtClean="0"/>
                <a:t>1</a:t>
              </a:r>
              <a:endParaRPr lang="en-US" sz="800" dirty="0"/>
            </a:p>
          </p:txBody>
        </p:sp>
      </p:grpSp>
      <p:cxnSp>
        <p:nvCxnSpPr>
          <p:cNvPr id="15" name="Straight Arrow Connector 14"/>
          <p:cNvCxnSpPr/>
          <p:nvPr/>
        </p:nvCxnSpPr>
        <p:spPr>
          <a:xfrm flipV="1">
            <a:off x="1243623" y="1752600"/>
            <a:ext cx="432777" cy="1524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247086" y="4346966"/>
            <a:ext cx="1219200" cy="898237"/>
            <a:chOff x="247086" y="4346966"/>
            <a:chExt cx="1219200" cy="898237"/>
          </a:xfrm>
        </p:grpSpPr>
        <p:pic>
          <p:nvPicPr>
            <p:cNvPr id="20" name="Picture 4" descr="C:\Sandige\2\tiff\25.tif"/>
            <p:cNvPicPr>
              <a:picLocks noChangeAspect="1" noChangeArrowheads="1"/>
            </p:cNvPicPr>
            <p:nvPr/>
          </p:nvPicPr>
          <p:blipFill>
            <a:blip r:embed="rId5"/>
            <a:srcRect r="70418" b="39488"/>
            <a:stretch>
              <a:fillRect/>
            </a:stretch>
          </p:blipFill>
          <p:spPr bwMode="auto">
            <a:xfrm>
              <a:off x="247086" y="4353234"/>
              <a:ext cx="1219200" cy="891969"/>
            </a:xfrm>
            <a:prstGeom prst="rect">
              <a:avLst/>
            </a:prstGeom>
            <a:noFill/>
            <a:ln w="9525">
              <a:solidFill>
                <a:srgbClr val="FF0000"/>
              </a:solidFill>
              <a:miter lim="800000"/>
              <a:headEnd/>
              <a:tailEnd/>
            </a:ln>
          </p:spPr>
        </p:pic>
        <p:sp>
          <p:nvSpPr>
            <p:cNvPr id="21" name="TextBox 20"/>
            <p:cNvSpPr txBox="1"/>
            <p:nvPr/>
          </p:nvSpPr>
          <p:spPr>
            <a:xfrm>
              <a:off x="914399" y="4346966"/>
              <a:ext cx="267602" cy="184666"/>
            </a:xfrm>
            <a:prstGeom prst="rect">
              <a:avLst/>
            </a:prstGeom>
            <a:solidFill>
              <a:srgbClr val="FFFF00"/>
            </a:solidFill>
          </p:spPr>
          <p:txBody>
            <a:bodyPr wrap="square" rtlCol="0">
              <a:spAutoFit/>
            </a:bodyPr>
            <a:lstStyle/>
            <a:p>
              <a:r>
                <a:rPr lang="en-US" sz="600" b="1" dirty="0" smtClean="0">
                  <a:effectLst>
                    <a:outerShdw blurRad="38100" dist="38100" dir="2700000" algn="tl">
                      <a:srgbClr val="000000">
                        <a:alpha val="43137"/>
                      </a:srgbClr>
                    </a:outerShdw>
                  </a:effectLst>
                </a:rPr>
                <a:t>Y’</a:t>
              </a:r>
              <a:endParaRPr lang="en-US" sz="600" b="1" dirty="0">
                <a:effectLst>
                  <a:outerShdw blurRad="38100" dist="38100" dir="2700000" algn="tl">
                    <a:srgbClr val="000000">
                      <a:alpha val="43137"/>
                    </a:srgbClr>
                  </a:outerShdw>
                </a:effectLst>
              </a:endParaRPr>
            </a:p>
          </p:txBody>
        </p:sp>
        <p:sp>
          <p:nvSpPr>
            <p:cNvPr id="22" name="Rectangle 21"/>
            <p:cNvSpPr/>
            <p:nvPr/>
          </p:nvSpPr>
          <p:spPr>
            <a:xfrm>
              <a:off x="957309" y="4676703"/>
              <a:ext cx="113323" cy="429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068678" y="5030354"/>
              <a:ext cx="113323" cy="161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948636" y="4676703"/>
              <a:ext cx="152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109709" y="482910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57309" y="4810434"/>
              <a:ext cx="152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48636" y="4829103"/>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932885" y="5011685"/>
              <a:ext cx="192454" cy="46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24585" y="4628751"/>
              <a:ext cx="152400" cy="215444"/>
            </a:xfrm>
            <a:prstGeom prst="rect">
              <a:avLst/>
            </a:prstGeom>
            <a:noFill/>
          </p:spPr>
          <p:txBody>
            <a:bodyPr wrap="square" rtlCol="0">
              <a:spAutoFit/>
            </a:bodyPr>
            <a:lstStyle/>
            <a:p>
              <a:r>
                <a:rPr lang="en-US" sz="800" dirty="0" smtClean="0"/>
                <a:t>1</a:t>
              </a:r>
              <a:endParaRPr lang="en-US" sz="800" dirty="0"/>
            </a:p>
          </p:txBody>
        </p:sp>
        <p:sp>
          <p:nvSpPr>
            <p:cNvPr id="17" name="Rectangle 16"/>
            <p:cNvSpPr/>
            <p:nvPr/>
          </p:nvSpPr>
          <p:spPr>
            <a:xfrm>
              <a:off x="609600" y="4676703"/>
              <a:ext cx="652509" cy="133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609600" y="4676703"/>
              <a:ext cx="296499" cy="3349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92059" y="4659528"/>
              <a:ext cx="192378" cy="184666"/>
            </a:xfrm>
            <a:prstGeom prst="rect">
              <a:avLst/>
            </a:prstGeom>
            <a:noFill/>
          </p:spPr>
          <p:txBody>
            <a:bodyPr wrap="square" rtlCol="0">
              <a:spAutoFit/>
            </a:bodyPr>
            <a:lstStyle/>
            <a:p>
              <a:r>
                <a:rPr lang="en-US" sz="600" dirty="0" smtClean="0"/>
                <a:t>1</a:t>
              </a:r>
              <a:endParaRPr lang="en-US" sz="600" dirty="0"/>
            </a:p>
          </p:txBody>
        </p:sp>
        <p:sp>
          <p:nvSpPr>
            <p:cNvPr id="44" name="TextBox 43"/>
            <p:cNvSpPr txBox="1"/>
            <p:nvPr/>
          </p:nvSpPr>
          <p:spPr>
            <a:xfrm>
              <a:off x="749222" y="4666525"/>
              <a:ext cx="192378" cy="184666"/>
            </a:xfrm>
            <a:prstGeom prst="rect">
              <a:avLst/>
            </a:prstGeom>
            <a:noFill/>
          </p:spPr>
          <p:txBody>
            <a:bodyPr wrap="square" rtlCol="0">
              <a:spAutoFit/>
            </a:bodyPr>
            <a:lstStyle/>
            <a:p>
              <a:r>
                <a:rPr lang="en-US" sz="600" dirty="0" smtClean="0"/>
                <a:t>1</a:t>
              </a:r>
              <a:endParaRPr lang="en-US" sz="600" dirty="0"/>
            </a:p>
          </p:txBody>
        </p:sp>
        <p:sp>
          <p:nvSpPr>
            <p:cNvPr id="45" name="TextBox 44"/>
            <p:cNvSpPr txBox="1"/>
            <p:nvPr/>
          </p:nvSpPr>
          <p:spPr>
            <a:xfrm>
              <a:off x="568357" y="4825354"/>
              <a:ext cx="192378" cy="184666"/>
            </a:xfrm>
            <a:prstGeom prst="rect">
              <a:avLst/>
            </a:prstGeom>
            <a:noFill/>
          </p:spPr>
          <p:txBody>
            <a:bodyPr wrap="square" rtlCol="0">
              <a:spAutoFit/>
            </a:bodyPr>
            <a:lstStyle/>
            <a:p>
              <a:r>
                <a:rPr lang="en-US" sz="600" dirty="0" smtClean="0"/>
                <a:t>1</a:t>
              </a:r>
              <a:endParaRPr lang="en-US" sz="600" dirty="0"/>
            </a:p>
          </p:txBody>
        </p:sp>
        <p:sp>
          <p:nvSpPr>
            <p:cNvPr id="46" name="TextBox 45"/>
            <p:cNvSpPr txBox="1"/>
            <p:nvPr/>
          </p:nvSpPr>
          <p:spPr>
            <a:xfrm>
              <a:off x="725327" y="4825354"/>
              <a:ext cx="192378" cy="184666"/>
            </a:xfrm>
            <a:prstGeom prst="rect">
              <a:avLst/>
            </a:prstGeom>
            <a:noFill/>
          </p:spPr>
          <p:txBody>
            <a:bodyPr wrap="square" rtlCol="0">
              <a:spAutoFit/>
            </a:bodyPr>
            <a:lstStyle/>
            <a:p>
              <a:r>
                <a:rPr lang="en-US" sz="600" dirty="0" smtClean="0"/>
                <a:t>1</a:t>
              </a:r>
              <a:endParaRPr lang="en-US" sz="600" dirty="0"/>
            </a:p>
          </p:txBody>
        </p:sp>
        <p:cxnSp>
          <p:nvCxnSpPr>
            <p:cNvPr id="43" name="Straight Connector 42"/>
            <p:cNvCxnSpPr/>
            <p:nvPr/>
          </p:nvCxnSpPr>
          <p:spPr>
            <a:xfrm flipV="1">
              <a:off x="1105708" y="4647856"/>
              <a:ext cx="0" cy="2103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932885" y="4647856"/>
              <a:ext cx="0" cy="2103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758172" y="4660204"/>
              <a:ext cx="0" cy="2103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8" name="Straight Arrow Connector 47"/>
          <p:cNvCxnSpPr/>
          <p:nvPr/>
        </p:nvCxnSpPr>
        <p:spPr>
          <a:xfrm flipV="1">
            <a:off x="247086" y="761999"/>
            <a:ext cx="1429314" cy="35849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4" name="Picture 4" descr="C:\Sandige\2\tiff\25.tif"/>
          <p:cNvPicPr>
            <a:picLocks noChangeAspect="1" noChangeArrowheads="1"/>
          </p:cNvPicPr>
          <p:nvPr/>
        </p:nvPicPr>
        <p:blipFill>
          <a:blip r:embed="rId5"/>
          <a:srcRect r="70418" b="39488"/>
          <a:stretch>
            <a:fillRect/>
          </a:stretch>
        </p:blipFill>
        <p:spPr bwMode="auto">
          <a:xfrm>
            <a:off x="1676400" y="3195121"/>
            <a:ext cx="1219200" cy="891969"/>
          </a:xfrm>
          <a:prstGeom prst="rect">
            <a:avLst/>
          </a:prstGeom>
          <a:noFill/>
          <a:ln w="9525">
            <a:solidFill>
              <a:srgbClr val="FF0000"/>
            </a:solidFill>
            <a:miter lim="800000"/>
            <a:headEnd/>
            <a:tailEnd/>
          </a:ln>
        </p:spPr>
      </p:pic>
      <p:sp>
        <p:nvSpPr>
          <p:cNvPr id="58" name="Rectangle 57"/>
          <p:cNvSpPr/>
          <p:nvPr/>
        </p:nvSpPr>
        <p:spPr>
          <a:xfrm>
            <a:off x="247086" y="3429000"/>
            <a:ext cx="210114" cy="1086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266744" y="4574440"/>
            <a:ext cx="210114" cy="1086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590" name="Group 67589"/>
          <p:cNvGrpSpPr/>
          <p:nvPr/>
        </p:nvGrpSpPr>
        <p:grpSpPr>
          <a:xfrm>
            <a:off x="1694886" y="3234260"/>
            <a:ext cx="1048314" cy="804340"/>
            <a:chOff x="1694886" y="3234260"/>
            <a:chExt cx="1048314" cy="804340"/>
          </a:xfrm>
        </p:grpSpPr>
        <p:sp>
          <p:nvSpPr>
            <p:cNvPr id="52" name="Rectangle 51"/>
            <p:cNvSpPr/>
            <p:nvPr/>
          </p:nvSpPr>
          <p:spPr>
            <a:xfrm>
              <a:off x="2438400" y="3858851"/>
              <a:ext cx="152400" cy="1797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019300" y="3494586"/>
              <a:ext cx="723900" cy="3642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 </a:t>
              </a:r>
              <a:endParaRPr lang="en-US" sz="1100" dirty="0">
                <a:solidFill>
                  <a:srgbClr val="FF0000"/>
                </a:solidFill>
              </a:endParaRPr>
            </a:p>
          </p:txBody>
        </p:sp>
        <p:sp>
          <p:nvSpPr>
            <p:cNvPr id="57" name="Rectangle 56"/>
            <p:cNvSpPr/>
            <p:nvPr/>
          </p:nvSpPr>
          <p:spPr>
            <a:xfrm>
              <a:off x="2368137" y="3537621"/>
              <a:ext cx="161009" cy="277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 </a:t>
              </a:r>
              <a:endParaRPr lang="en-US" sz="1100" dirty="0">
                <a:solidFill>
                  <a:srgbClr val="FF0000"/>
                </a:solidFill>
              </a:endParaRPr>
            </a:p>
          </p:txBody>
        </p:sp>
        <p:cxnSp>
          <p:nvCxnSpPr>
            <p:cNvPr id="55" name="Straight Connector 54"/>
            <p:cNvCxnSpPr/>
            <p:nvPr/>
          </p:nvCxnSpPr>
          <p:spPr>
            <a:xfrm>
              <a:off x="2209800" y="349458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1694886" y="3440275"/>
              <a:ext cx="210114" cy="1086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2019300" y="3494586"/>
              <a:ext cx="647700" cy="36426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584" name="Straight Connector 67583"/>
            <p:cNvCxnSpPr>
              <a:endCxn id="60" idx="3"/>
            </p:cNvCxnSpPr>
            <p:nvPr/>
          </p:nvCxnSpPr>
          <p:spPr>
            <a:xfrm>
              <a:off x="2019300" y="3676269"/>
              <a:ext cx="647700" cy="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587" name="Straight Connector 67586"/>
            <p:cNvCxnSpPr/>
            <p:nvPr/>
          </p:nvCxnSpPr>
          <p:spPr>
            <a:xfrm>
              <a:off x="2368137" y="349413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529146" y="349458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209800" y="349413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588" name="Rectangle 67587"/>
            <p:cNvSpPr/>
            <p:nvPr/>
          </p:nvSpPr>
          <p:spPr>
            <a:xfrm>
              <a:off x="2358866" y="3234260"/>
              <a:ext cx="166946" cy="1516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2343150" y="3297582"/>
              <a:ext cx="45719" cy="180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600" name="Group 67599"/>
          <p:cNvGrpSpPr/>
          <p:nvPr/>
        </p:nvGrpSpPr>
        <p:grpSpPr>
          <a:xfrm>
            <a:off x="6691054" y="3045611"/>
            <a:ext cx="1219200" cy="891969"/>
            <a:chOff x="7536917" y="4531632"/>
            <a:chExt cx="1219200" cy="891969"/>
          </a:xfrm>
        </p:grpSpPr>
        <p:pic>
          <p:nvPicPr>
            <p:cNvPr id="74" name="Picture 4" descr="C:\Sandige\2\tiff\25.tif"/>
            <p:cNvPicPr>
              <a:picLocks noChangeAspect="1" noChangeArrowheads="1"/>
            </p:cNvPicPr>
            <p:nvPr/>
          </p:nvPicPr>
          <p:blipFill>
            <a:blip r:embed="rId5"/>
            <a:srcRect r="70418" b="39488"/>
            <a:stretch>
              <a:fillRect/>
            </a:stretch>
          </p:blipFill>
          <p:spPr bwMode="auto">
            <a:xfrm>
              <a:off x="7536917" y="4531632"/>
              <a:ext cx="1219200" cy="891969"/>
            </a:xfrm>
            <a:prstGeom prst="rect">
              <a:avLst/>
            </a:prstGeom>
            <a:noFill/>
            <a:ln w="9525">
              <a:solidFill>
                <a:srgbClr val="FF0000"/>
              </a:solidFill>
              <a:miter lim="800000"/>
              <a:headEnd/>
              <a:tailEnd/>
            </a:ln>
          </p:spPr>
        </p:pic>
        <p:grpSp>
          <p:nvGrpSpPr>
            <p:cNvPr id="75" name="Group 74"/>
            <p:cNvGrpSpPr/>
            <p:nvPr/>
          </p:nvGrpSpPr>
          <p:grpSpPr>
            <a:xfrm>
              <a:off x="7555403" y="4570771"/>
              <a:ext cx="1048314" cy="804340"/>
              <a:chOff x="1694886" y="3234260"/>
              <a:chExt cx="1048314" cy="804340"/>
            </a:xfrm>
          </p:grpSpPr>
          <p:sp>
            <p:nvSpPr>
              <p:cNvPr id="76" name="Rectangle 75"/>
              <p:cNvSpPr/>
              <p:nvPr/>
            </p:nvSpPr>
            <p:spPr>
              <a:xfrm>
                <a:off x="2438400" y="3858851"/>
                <a:ext cx="152400" cy="1797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2019300" y="3494586"/>
                <a:ext cx="723900" cy="3642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 </a:t>
                </a:r>
                <a:endParaRPr lang="en-US" sz="1100" dirty="0">
                  <a:solidFill>
                    <a:srgbClr val="FF0000"/>
                  </a:solidFill>
                </a:endParaRPr>
              </a:p>
            </p:txBody>
          </p:sp>
          <p:sp>
            <p:nvSpPr>
              <p:cNvPr id="78" name="Rectangle 77"/>
              <p:cNvSpPr/>
              <p:nvPr/>
            </p:nvSpPr>
            <p:spPr>
              <a:xfrm>
                <a:off x="2368137" y="3537621"/>
                <a:ext cx="161009" cy="277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 </a:t>
                </a:r>
                <a:endParaRPr lang="en-US" sz="1100" dirty="0">
                  <a:solidFill>
                    <a:srgbClr val="FF0000"/>
                  </a:solidFill>
                </a:endParaRPr>
              </a:p>
            </p:txBody>
          </p:sp>
          <p:cxnSp>
            <p:nvCxnSpPr>
              <p:cNvPr id="79" name="Straight Connector 78"/>
              <p:cNvCxnSpPr/>
              <p:nvPr/>
            </p:nvCxnSpPr>
            <p:spPr>
              <a:xfrm>
                <a:off x="2209800" y="349458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1694886" y="3440275"/>
                <a:ext cx="210114" cy="1086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019300" y="3494586"/>
                <a:ext cx="647700" cy="36426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endCxn id="81" idx="3"/>
              </p:cNvCxnSpPr>
              <p:nvPr/>
            </p:nvCxnSpPr>
            <p:spPr>
              <a:xfrm>
                <a:off x="2019300" y="3676269"/>
                <a:ext cx="647700" cy="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368137" y="349413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529146" y="349458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2209800" y="349413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2358866" y="3234260"/>
                <a:ext cx="166946" cy="1516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2343150" y="3297582"/>
                <a:ext cx="45719" cy="180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67592" name="Straight Arrow Connector 67591"/>
          <p:cNvCxnSpPr/>
          <p:nvPr/>
        </p:nvCxnSpPr>
        <p:spPr>
          <a:xfrm flipV="1">
            <a:off x="2743200" y="914399"/>
            <a:ext cx="609600" cy="2319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593" name="TextBox 67592"/>
          <p:cNvSpPr txBox="1"/>
          <p:nvPr/>
        </p:nvSpPr>
        <p:spPr>
          <a:xfrm>
            <a:off x="2032754" y="3638566"/>
            <a:ext cx="710446" cy="276999"/>
          </a:xfrm>
          <a:prstGeom prst="rect">
            <a:avLst/>
          </a:prstGeom>
          <a:noFill/>
        </p:spPr>
        <p:txBody>
          <a:bodyPr wrap="square" rtlCol="0">
            <a:spAutoFit/>
          </a:bodyPr>
          <a:lstStyle/>
          <a:p>
            <a:r>
              <a:rPr lang="en-US" sz="1200" dirty="0" smtClean="0"/>
              <a:t>1  1  1 1</a:t>
            </a:r>
            <a:endParaRPr lang="en-US" sz="1200" dirty="0"/>
          </a:p>
        </p:txBody>
      </p:sp>
      <p:sp>
        <p:nvSpPr>
          <p:cNvPr id="91" name="TextBox 90"/>
          <p:cNvSpPr txBox="1"/>
          <p:nvPr/>
        </p:nvSpPr>
        <p:spPr>
          <a:xfrm>
            <a:off x="2011572" y="3453671"/>
            <a:ext cx="710446" cy="276999"/>
          </a:xfrm>
          <a:prstGeom prst="rect">
            <a:avLst/>
          </a:prstGeom>
          <a:noFill/>
        </p:spPr>
        <p:txBody>
          <a:bodyPr wrap="square" rtlCol="0">
            <a:spAutoFit/>
          </a:bodyPr>
          <a:lstStyle/>
          <a:p>
            <a:r>
              <a:rPr lang="en-US" sz="1200" dirty="0" smtClean="0"/>
              <a:t>1  1     </a:t>
            </a:r>
            <a:endParaRPr lang="en-US" sz="1200" dirty="0"/>
          </a:p>
        </p:txBody>
      </p:sp>
      <p:pic>
        <p:nvPicPr>
          <p:cNvPr id="92" name="Picture 4" descr="C:\Sandige\2\tiff\25.tif"/>
          <p:cNvPicPr>
            <a:picLocks noChangeAspect="1" noChangeArrowheads="1"/>
          </p:cNvPicPr>
          <p:nvPr/>
        </p:nvPicPr>
        <p:blipFill>
          <a:blip r:embed="rId5"/>
          <a:srcRect r="70418" b="39488"/>
          <a:stretch>
            <a:fillRect/>
          </a:stretch>
        </p:blipFill>
        <p:spPr bwMode="auto">
          <a:xfrm>
            <a:off x="1641649" y="4369954"/>
            <a:ext cx="1219200" cy="891969"/>
          </a:xfrm>
          <a:prstGeom prst="rect">
            <a:avLst/>
          </a:prstGeom>
          <a:noFill/>
          <a:ln w="9525">
            <a:solidFill>
              <a:srgbClr val="FF0000"/>
            </a:solidFill>
            <a:miter lim="800000"/>
            <a:headEnd/>
            <a:tailEnd/>
          </a:ln>
        </p:spPr>
      </p:pic>
      <p:grpSp>
        <p:nvGrpSpPr>
          <p:cNvPr id="93" name="Group 92"/>
          <p:cNvGrpSpPr/>
          <p:nvPr/>
        </p:nvGrpSpPr>
        <p:grpSpPr>
          <a:xfrm>
            <a:off x="1660135" y="4409093"/>
            <a:ext cx="1048314" cy="804340"/>
            <a:chOff x="1694886" y="3234260"/>
            <a:chExt cx="1048314" cy="804340"/>
          </a:xfrm>
        </p:grpSpPr>
        <p:sp>
          <p:nvSpPr>
            <p:cNvPr id="94" name="Rectangle 93"/>
            <p:cNvSpPr/>
            <p:nvPr/>
          </p:nvSpPr>
          <p:spPr>
            <a:xfrm>
              <a:off x="2438400" y="3858851"/>
              <a:ext cx="152400" cy="1797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2019300" y="3494586"/>
              <a:ext cx="723900" cy="3642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 </a:t>
              </a:r>
              <a:endParaRPr lang="en-US" sz="1100" dirty="0">
                <a:solidFill>
                  <a:srgbClr val="FF0000"/>
                </a:solidFill>
              </a:endParaRPr>
            </a:p>
          </p:txBody>
        </p:sp>
        <p:sp>
          <p:nvSpPr>
            <p:cNvPr id="96" name="Rectangle 95"/>
            <p:cNvSpPr/>
            <p:nvPr/>
          </p:nvSpPr>
          <p:spPr>
            <a:xfrm>
              <a:off x="2368137" y="3537621"/>
              <a:ext cx="161009" cy="277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 </a:t>
              </a:r>
              <a:endParaRPr lang="en-US" sz="1100" dirty="0">
                <a:solidFill>
                  <a:srgbClr val="FF0000"/>
                </a:solidFill>
              </a:endParaRPr>
            </a:p>
          </p:txBody>
        </p:sp>
        <p:cxnSp>
          <p:nvCxnSpPr>
            <p:cNvPr id="97" name="Straight Connector 96"/>
            <p:cNvCxnSpPr/>
            <p:nvPr/>
          </p:nvCxnSpPr>
          <p:spPr>
            <a:xfrm>
              <a:off x="2209800" y="349458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1694886" y="3440275"/>
              <a:ext cx="210114" cy="1086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2019300" y="3494586"/>
              <a:ext cx="647700" cy="36426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Straight Connector 99"/>
            <p:cNvCxnSpPr>
              <a:endCxn id="99" idx="3"/>
            </p:cNvCxnSpPr>
            <p:nvPr/>
          </p:nvCxnSpPr>
          <p:spPr>
            <a:xfrm>
              <a:off x="2019300" y="3676269"/>
              <a:ext cx="647700" cy="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368137" y="349413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529146" y="349458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209800" y="349413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a:xfrm>
              <a:off x="2358866" y="3234260"/>
              <a:ext cx="166946" cy="1516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343150" y="3297582"/>
              <a:ext cx="45719" cy="180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7595" name="Straight Arrow Connector 67594"/>
          <p:cNvCxnSpPr/>
          <p:nvPr/>
        </p:nvCxnSpPr>
        <p:spPr>
          <a:xfrm flipV="1">
            <a:off x="2427189" y="1219200"/>
            <a:ext cx="330557" cy="31943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597" name="TextBox 67596"/>
          <p:cNvSpPr txBox="1"/>
          <p:nvPr/>
        </p:nvSpPr>
        <p:spPr>
          <a:xfrm>
            <a:off x="2121272" y="4609910"/>
            <a:ext cx="716281" cy="307777"/>
          </a:xfrm>
          <a:prstGeom prst="rect">
            <a:avLst/>
          </a:prstGeom>
          <a:noFill/>
        </p:spPr>
        <p:txBody>
          <a:bodyPr wrap="square" rtlCol="0">
            <a:spAutoFit/>
          </a:bodyPr>
          <a:lstStyle/>
          <a:p>
            <a:r>
              <a:rPr lang="en-US" sz="1400" dirty="0" smtClean="0"/>
              <a:t>1 1</a:t>
            </a:r>
            <a:endParaRPr lang="en-US" sz="1400" dirty="0"/>
          </a:p>
        </p:txBody>
      </p:sp>
      <p:sp>
        <p:nvSpPr>
          <p:cNvPr id="110" name="TextBox 109"/>
          <p:cNvSpPr txBox="1"/>
          <p:nvPr/>
        </p:nvSpPr>
        <p:spPr>
          <a:xfrm>
            <a:off x="2132920" y="4782063"/>
            <a:ext cx="716281" cy="307777"/>
          </a:xfrm>
          <a:prstGeom prst="rect">
            <a:avLst/>
          </a:prstGeom>
          <a:noFill/>
        </p:spPr>
        <p:txBody>
          <a:bodyPr wrap="square" rtlCol="0">
            <a:spAutoFit/>
          </a:bodyPr>
          <a:lstStyle/>
          <a:p>
            <a:r>
              <a:rPr lang="en-US" sz="1400" dirty="0" smtClean="0"/>
              <a:t>1 1</a:t>
            </a:r>
            <a:endParaRPr lang="en-US" sz="1400" dirty="0"/>
          </a:p>
        </p:txBody>
      </p:sp>
      <p:pic>
        <p:nvPicPr>
          <p:cNvPr id="111" name="Picture 4" descr="C:\Sandige\2\tiff\25.tif"/>
          <p:cNvPicPr>
            <a:picLocks noChangeAspect="1" noChangeArrowheads="1"/>
          </p:cNvPicPr>
          <p:nvPr/>
        </p:nvPicPr>
        <p:blipFill>
          <a:blip r:embed="rId5"/>
          <a:srcRect r="70418" b="39488"/>
          <a:stretch>
            <a:fillRect/>
          </a:stretch>
        </p:blipFill>
        <p:spPr bwMode="auto">
          <a:xfrm>
            <a:off x="3179218" y="3192581"/>
            <a:ext cx="1219200" cy="891969"/>
          </a:xfrm>
          <a:prstGeom prst="rect">
            <a:avLst/>
          </a:prstGeom>
          <a:noFill/>
          <a:ln w="9525">
            <a:solidFill>
              <a:srgbClr val="FF0000"/>
            </a:solidFill>
            <a:miter lim="800000"/>
            <a:headEnd/>
            <a:tailEnd/>
          </a:ln>
        </p:spPr>
      </p:pic>
      <p:grpSp>
        <p:nvGrpSpPr>
          <p:cNvPr id="112" name="Group 111"/>
          <p:cNvGrpSpPr/>
          <p:nvPr/>
        </p:nvGrpSpPr>
        <p:grpSpPr>
          <a:xfrm>
            <a:off x="3197704" y="3231720"/>
            <a:ext cx="1048314" cy="804340"/>
            <a:chOff x="1694886" y="3234260"/>
            <a:chExt cx="1048314" cy="804340"/>
          </a:xfrm>
        </p:grpSpPr>
        <p:sp>
          <p:nvSpPr>
            <p:cNvPr id="113" name="Rectangle 112"/>
            <p:cNvSpPr/>
            <p:nvPr/>
          </p:nvSpPr>
          <p:spPr>
            <a:xfrm>
              <a:off x="2438400" y="3858851"/>
              <a:ext cx="152400" cy="1797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019300" y="3494586"/>
              <a:ext cx="723900" cy="3642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 </a:t>
              </a:r>
              <a:endParaRPr lang="en-US" sz="1100" dirty="0">
                <a:solidFill>
                  <a:srgbClr val="FF0000"/>
                </a:solidFill>
              </a:endParaRPr>
            </a:p>
          </p:txBody>
        </p:sp>
        <p:sp>
          <p:nvSpPr>
            <p:cNvPr id="115" name="Rectangle 114"/>
            <p:cNvSpPr/>
            <p:nvPr/>
          </p:nvSpPr>
          <p:spPr>
            <a:xfrm>
              <a:off x="2368137" y="3537621"/>
              <a:ext cx="161009" cy="277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 </a:t>
              </a:r>
              <a:endParaRPr lang="en-US" sz="1100" dirty="0">
                <a:solidFill>
                  <a:srgbClr val="FF0000"/>
                </a:solidFill>
              </a:endParaRPr>
            </a:p>
          </p:txBody>
        </p:sp>
        <p:cxnSp>
          <p:nvCxnSpPr>
            <p:cNvPr id="116" name="Straight Connector 115"/>
            <p:cNvCxnSpPr/>
            <p:nvPr/>
          </p:nvCxnSpPr>
          <p:spPr>
            <a:xfrm>
              <a:off x="2209800" y="349458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1694886" y="3440275"/>
              <a:ext cx="210114" cy="1086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2019300" y="3494586"/>
              <a:ext cx="647700" cy="36426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Connector 118"/>
            <p:cNvCxnSpPr>
              <a:endCxn id="118" idx="3"/>
            </p:cNvCxnSpPr>
            <p:nvPr/>
          </p:nvCxnSpPr>
          <p:spPr>
            <a:xfrm>
              <a:off x="2019300" y="3676269"/>
              <a:ext cx="647700" cy="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2368137" y="349413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2529146" y="349458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2209800" y="349413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Rectangle 122"/>
            <p:cNvSpPr/>
            <p:nvPr/>
          </p:nvSpPr>
          <p:spPr>
            <a:xfrm>
              <a:off x="2358866" y="3234260"/>
              <a:ext cx="166946" cy="1516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2343150" y="3297582"/>
              <a:ext cx="45719" cy="180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TextBox 124"/>
          <p:cNvSpPr txBox="1"/>
          <p:nvPr/>
        </p:nvSpPr>
        <p:spPr>
          <a:xfrm>
            <a:off x="3658841" y="3432537"/>
            <a:ext cx="716281" cy="307777"/>
          </a:xfrm>
          <a:prstGeom prst="rect">
            <a:avLst/>
          </a:prstGeom>
          <a:noFill/>
        </p:spPr>
        <p:txBody>
          <a:bodyPr wrap="square" rtlCol="0">
            <a:spAutoFit/>
          </a:bodyPr>
          <a:lstStyle/>
          <a:p>
            <a:r>
              <a:rPr lang="en-US" sz="1400" dirty="0" smtClean="0"/>
              <a:t>1  </a:t>
            </a:r>
            <a:endParaRPr lang="en-US" sz="1400" dirty="0"/>
          </a:p>
        </p:txBody>
      </p:sp>
      <p:sp>
        <p:nvSpPr>
          <p:cNvPr id="126" name="TextBox 125"/>
          <p:cNvSpPr txBox="1"/>
          <p:nvPr/>
        </p:nvSpPr>
        <p:spPr>
          <a:xfrm>
            <a:off x="3670489" y="3604690"/>
            <a:ext cx="716281" cy="307777"/>
          </a:xfrm>
          <a:prstGeom prst="rect">
            <a:avLst/>
          </a:prstGeom>
          <a:noFill/>
        </p:spPr>
        <p:txBody>
          <a:bodyPr wrap="square" rtlCol="0">
            <a:spAutoFit/>
          </a:bodyPr>
          <a:lstStyle/>
          <a:p>
            <a:r>
              <a:rPr lang="en-US" sz="1400" dirty="0" smtClean="0"/>
              <a:t>1 1</a:t>
            </a:r>
            <a:endParaRPr lang="en-US" sz="1400" dirty="0"/>
          </a:p>
        </p:txBody>
      </p:sp>
      <p:cxnSp>
        <p:nvCxnSpPr>
          <p:cNvPr id="67599" name="Straight Arrow Connector 67598"/>
          <p:cNvCxnSpPr/>
          <p:nvPr/>
        </p:nvCxnSpPr>
        <p:spPr>
          <a:xfrm flipV="1">
            <a:off x="3941218" y="1066800"/>
            <a:ext cx="783182" cy="2133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30" name="Group 129"/>
          <p:cNvGrpSpPr/>
          <p:nvPr/>
        </p:nvGrpSpPr>
        <p:grpSpPr>
          <a:xfrm>
            <a:off x="4398468" y="4353234"/>
            <a:ext cx="1219200" cy="891969"/>
            <a:chOff x="7536917" y="4531632"/>
            <a:chExt cx="1219200" cy="891969"/>
          </a:xfrm>
        </p:grpSpPr>
        <p:pic>
          <p:nvPicPr>
            <p:cNvPr id="131" name="Picture 4" descr="C:\Sandige\2\tiff\25.tif"/>
            <p:cNvPicPr>
              <a:picLocks noChangeAspect="1" noChangeArrowheads="1"/>
            </p:cNvPicPr>
            <p:nvPr/>
          </p:nvPicPr>
          <p:blipFill>
            <a:blip r:embed="rId5"/>
            <a:srcRect r="70418" b="39488"/>
            <a:stretch>
              <a:fillRect/>
            </a:stretch>
          </p:blipFill>
          <p:spPr bwMode="auto">
            <a:xfrm>
              <a:off x="7536917" y="4531632"/>
              <a:ext cx="1219200" cy="891969"/>
            </a:xfrm>
            <a:prstGeom prst="rect">
              <a:avLst/>
            </a:prstGeom>
            <a:noFill/>
            <a:ln w="9525">
              <a:solidFill>
                <a:srgbClr val="FF0000"/>
              </a:solidFill>
              <a:miter lim="800000"/>
              <a:headEnd/>
              <a:tailEnd/>
            </a:ln>
          </p:spPr>
        </p:pic>
        <p:grpSp>
          <p:nvGrpSpPr>
            <p:cNvPr id="132" name="Group 131"/>
            <p:cNvGrpSpPr/>
            <p:nvPr/>
          </p:nvGrpSpPr>
          <p:grpSpPr>
            <a:xfrm>
              <a:off x="7555403" y="4570771"/>
              <a:ext cx="1048314" cy="804340"/>
              <a:chOff x="1694886" y="3234260"/>
              <a:chExt cx="1048314" cy="804340"/>
            </a:xfrm>
          </p:grpSpPr>
          <p:sp>
            <p:nvSpPr>
              <p:cNvPr id="133" name="Rectangle 132"/>
              <p:cNvSpPr/>
              <p:nvPr/>
            </p:nvSpPr>
            <p:spPr>
              <a:xfrm>
                <a:off x="2438400" y="3858851"/>
                <a:ext cx="152400" cy="1797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2019300" y="3494586"/>
                <a:ext cx="723900" cy="3642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 </a:t>
                </a:r>
                <a:endParaRPr lang="en-US" sz="1100" dirty="0">
                  <a:solidFill>
                    <a:srgbClr val="FF0000"/>
                  </a:solidFill>
                </a:endParaRPr>
              </a:p>
            </p:txBody>
          </p:sp>
          <p:sp>
            <p:nvSpPr>
              <p:cNvPr id="135" name="Rectangle 134"/>
              <p:cNvSpPr/>
              <p:nvPr/>
            </p:nvSpPr>
            <p:spPr>
              <a:xfrm>
                <a:off x="2368137" y="3537621"/>
                <a:ext cx="161009" cy="277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 </a:t>
                </a:r>
                <a:endParaRPr lang="en-US" sz="1100" dirty="0">
                  <a:solidFill>
                    <a:srgbClr val="FF0000"/>
                  </a:solidFill>
                </a:endParaRPr>
              </a:p>
            </p:txBody>
          </p:sp>
          <p:cxnSp>
            <p:nvCxnSpPr>
              <p:cNvPr id="136" name="Straight Connector 135"/>
              <p:cNvCxnSpPr/>
              <p:nvPr/>
            </p:nvCxnSpPr>
            <p:spPr>
              <a:xfrm>
                <a:off x="2209800" y="349458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Rectangle 136"/>
              <p:cNvSpPr/>
              <p:nvPr/>
            </p:nvSpPr>
            <p:spPr>
              <a:xfrm>
                <a:off x="1694886" y="3440275"/>
                <a:ext cx="210114" cy="1086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2019300" y="3494586"/>
                <a:ext cx="647700" cy="36426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 name="Straight Connector 138"/>
              <p:cNvCxnSpPr>
                <a:endCxn id="138" idx="3"/>
              </p:cNvCxnSpPr>
              <p:nvPr/>
            </p:nvCxnSpPr>
            <p:spPr>
              <a:xfrm>
                <a:off x="2019300" y="3676269"/>
                <a:ext cx="647700" cy="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2368137" y="349413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2529146" y="349458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2209800" y="349413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Rectangle 142"/>
              <p:cNvSpPr/>
              <p:nvPr/>
            </p:nvSpPr>
            <p:spPr>
              <a:xfrm>
                <a:off x="2358866" y="3234260"/>
                <a:ext cx="166946" cy="1516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2343150" y="3297582"/>
                <a:ext cx="45719" cy="180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67602" name="Straight Arrow Connector 67601"/>
          <p:cNvCxnSpPr/>
          <p:nvPr/>
        </p:nvCxnSpPr>
        <p:spPr>
          <a:xfrm flipH="1" flipV="1">
            <a:off x="4724400" y="2209800"/>
            <a:ext cx="533400" cy="2090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603" name="TextBox 67602"/>
          <p:cNvSpPr txBox="1"/>
          <p:nvPr/>
        </p:nvSpPr>
        <p:spPr>
          <a:xfrm>
            <a:off x="5214043" y="4609649"/>
            <a:ext cx="141188" cy="261610"/>
          </a:xfrm>
          <a:prstGeom prst="rect">
            <a:avLst/>
          </a:prstGeom>
          <a:noFill/>
        </p:spPr>
        <p:txBody>
          <a:bodyPr wrap="square" rtlCol="0">
            <a:spAutoFit/>
          </a:bodyPr>
          <a:lstStyle/>
          <a:p>
            <a:r>
              <a:rPr lang="en-US" sz="1100" dirty="0" smtClean="0"/>
              <a:t>1</a:t>
            </a:r>
            <a:endParaRPr lang="en-US" sz="1100" dirty="0"/>
          </a:p>
        </p:txBody>
      </p:sp>
      <p:cxnSp>
        <p:nvCxnSpPr>
          <p:cNvPr id="67605" name="Straight Arrow Connector 67604"/>
          <p:cNvCxnSpPr/>
          <p:nvPr/>
        </p:nvCxnSpPr>
        <p:spPr>
          <a:xfrm flipH="1" flipV="1">
            <a:off x="7086600" y="1676400"/>
            <a:ext cx="533400" cy="1371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606" name="TextBox 67605"/>
          <p:cNvSpPr txBox="1"/>
          <p:nvPr/>
        </p:nvSpPr>
        <p:spPr>
          <a:xfrm>
            <a:off x="7162800" y="3304161"/>
            <a:ext cx="1157546" cy="276999"/>
          </a:xfrm>
          <a:prstGeom prst="rect">
            <a:avLst/>
          </a:prstGeom>
          <a:noFill/>
        </p:spPr>
        <p:txBody>
          <a:bodyPr wrap="square" rtlCol="0">
            <a:spAutoFit/>
          </a:bodyPr>
          <a:lstStyle/>
          <a:p>
            <a:r>
              <a:rPr lang="en-US" sz="1200" dirty="0" smtClean="0"/>
              <a:t>1      1</a:t>
            </a:r>
            <a:endParaRPr lang="en-US" sz="1200" dirty="0"/>
          </a:p>
        </p:txBody>
      </p:sp>
      <p:sp>
        <p:nvSpPr>
          <p:cNvPr id="151" name="TextBox 150"/>
          <p:cNvSpPr txBox="1"/>
          <p:nvPr/>
        </p:nvSpPr>
        <p:spPr>
          <a:xfrm>
            <a:off x="7179081" y="3476857"/>
            <a:ext cx="1157546" cy="276999"/>
          </a:xfrm>
          <a:prstGeom prst="rect">
            <a:avLst/>
          </a:prstGeom>
          <a:noFill/>
        </p:spPr>
        <p:txBody>
          <a:bodyPr wrap="square" rtlCol="0">
            <a:spAutoFit/>
          </a:bodyPr>
          <a:lstStyle/>
          <a:p>
            <a:r>
              <a:rPr lang="en-US" sz="1200" dirty="0" smtClean="0"/>
              <a:t>1  1</a:t>
            </a:r>
            <a:endParaRPr lang="en-US" sz="1200" dirty="0"/>
          </a:p>
        </p:txBody>
      </p:sp>
      <p:sp>
        <p:nvSpPr>
          <p:cNvPr id="5" name="TextBox 4"/>
          <p:cNvSpPr txBox="1"/>
          <p:nvPr/>
        </p:nvSpPr>
        <p:spPr>
          <a:xfrm>
            <a:off x="266744" y="5544668"/>
            <a:ext cx="4457656" cy="830997"/>
          </a:xfrm>
          <a:prstGeom prst="rect">
            <a:avLst/>
          </a:prstGeom>
          <a:noFill/>
        </p:spPr>
        <p:txBody>
          <a:bodyPr wrap="square" rtlCol="0">
            <a:spAutoFit/>
          </a:bodyPr>
          <a:lstStyle/>
          <a:p>
            <a:r>
              <a:rPr lang="en-US" dirty="0" smtClean="0"/>
              <a:t>You perform Boolean operations on the whole </a:t>
            </a:r>
            <a:r>
              <a:rPr lang="en-US" dirty="0" err="1" smtClean="0"/>
              <a:t>Kmaps</a:t>
            </a:r>
            <a:r>
              <a:rPr lang="en-US" dirty="0" smtClean="0"/>
              <a:t>.</a:t>
            </a:r>
            <a:endParaRPr lang="en-US" dirty="0"/>
          </a:p>
        </p:txBody>
      </p:sp>
      <p:cxnSp>
        <p:nvCxnSpPr>
          <p:cNvPr id="14" name="Straight Arrow Connector 13"/>
          <p:cNvCxnSpPr/>
          <p:nvPr/>
        </p:nvCxnSpPr>
        <p:spPr>
          <a:xfrm flipV="1">
            <a:off x="5486400" y="3491596"/>
            <a:ext cx="2119054" cy="10524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67606" idx="1"/>
          </p:cNvCxnSpPr>
          <p:nvPr/>
        </p:nvCxnSpPr>
        <p:spPr>
          <a:xfrm flipV="1">
            <a:off x="3941218" y="3442661"/>
            <a:ext cx="3221582" cy="318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040982" y="4163318"/>
            <a:ext cx="1911685" cy="830997"/>
          </a:xfrm>
          <a:prstGeom prst="rect">
            <a:avLst/>
          </a:prstGeom>
          <a:noFill/>
        </p:spPr>
        <p:txBody>
          <a:bodyPr wrap="square" rtlCol="0">
            <a:spAutoFit/>
          </a:bodyPr>
          <a:lstStyle/>
          <a:p>
            <a:r>
              <a:rPr lang="en-US" b="1" i="1" dirty="0" smtClean="0">
                <a:solidFill>
                  <a:schemeClr val="accent1">
                    <a:lumMod val="75000"/>
                  </a:schemeClr>
                </a:solidFill>
              </a:rPr>
              <a:t>OR-</a:t>
            </a:r>
            <a:r>
              <a:rPr lang="en-US" b="1" i="1" dirty="0" err="1" smtClean="0">
                <a:solidFill>
                  <a:schemeClr val="accent1">
                    <a:lumMod val="75000"/>
                  </a:schemeClr>
                </a:solidFill>
              </a:rPr>
              <a:t>ing</a:t>
            </a:r>
            <a:r>
              <a:rPr lang="en-US" b="1" i="1" dirty="0" smtClean="0">
                <a:solidFill>
                  <a:schemeClr val="accent1">
                    <a:lumMod val="75000"/>
                  </a:schemeClr>
                </a:solidFill>
              </a:rPr>
              <a:t> </a:t>
            </a:r>
            <a:r>
              <a:rPr lang="en-US" b="1" i="1" dirty="0" err="1" smtClean="0">
                <a:solidFill>
                  <a:schemeClr val="accent1">
                    <a:lumMod val="75000"/>
                  </a:schemeClr>
                </a:solidFill>
              </a:rPr>
              <a:t>Kmap</a:t>
            </a:r>
            <a:r>
              <a:rPr lang="en-US" b="1" i="1" dirty="0" err="1">
                <a:solidFill>
                  <a:schemeClr val="accent1">
                    <a:lumMod val="75000"/>
                  </a:schemeClr>
                </a:solidFill>
              </a:rPr>
              <a:t>s</a:t>
            </a:r>
            <a:endParaRPr lang="en-US" b="1" i="1" dirty="0">
              <a:solidFill>
                <a:schemeClr val="accent1">
                  <a:lumMod val="75000"/>
                </a:schemeClr>
              </a:solidFill>
            </a:endParaRPr>
          </a:p>
        </p:txBody>
      </p:sp>
    </p:spTree>
    <p:extLst>
      <p:ext uri="{BB962C8B-B14F-4D97-AF65-F5344CB8AC3E}">
        <p14:creationId xmlns:p14="http://schemas.microsoft.com/office/powerpoint/2010/main" val="2845817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10510"/>
            <a:ext cx="7772400" cy="1143000"/>
          </a:xfrm>
        </p:spPr>
        <p:txBody>
          <a:bodyPr/>
          <a:lstStyle/>
          <a:p>
            <a:r>
              <a:rPr lang="en-US" altLang="en-US" dirty="0"/>
              <a:t>New circuit, same function</a:t>
            </a:r>
          </a:p>
        </p:txBody>
      </p:sp>
      <p:sp>
        <p:nvSpPr>
          <p:cNvPr id="68611" name="Rectangle 3"/>
          <p:cNvSpPr>
            <a:spLocks noGrp="1" noChangeArrowheads="1"/>
          </p:cNvSpPr>
          <p:nvPr>
            <p:ph type="body" idx="1"/>
          </p:nvPr>
        </p:nvSpPr>
        <p:spPr/>
        <p:txBody>
          <a:bodyPr/>
          <a:lstStyle/>
          <a:p>
            <a:endParaRPr lang="en-US" altLang="en-US"/>
          </a:p>
        </p:txBody>
      </p:sp>
      <p:graphicFrame>
        <p:nvGraphicFramePr>
          <p:cNvPr id="68612" name="Object 4"/>
          <p:cNvGraphicFramePr>
            <a:graphicFrameLocks noChangeAspect="1"/>
          </p:cNvGraphicFramePr>
          <p:nvPr/>
        </p:nvGraphicFramePr>
        <p:xfrm>
          <a:off x="436563" y="1066800"/>
          <a:ext cx="8707437" cy="3176588"/>
        </p:xfrm>
        <a:graphic>
          <a:graphicData uri="http://schemas.openxmlformats.org/presentationml/2006/ole">
            <mc:AlternateContent xmlns:mc="http://schemas.openxmlformats.org/markup-compatibility/2006">
              <mc:Choice xmlns:v="urn:schemas-microsoft-com:vml" Requires="v">
                <p:oleObj spid="_x0000_s8207" name="Artwork" r:id="rId3" imgW="7201905" imgH="2276793" progId="Adobe.Illustrator.7">
                  <p:embed/>
                </p:oleObj>
              </mc:Choice>
              <mc:Fallback>
                <p:oleObj name="Artwork" r:id="rId3" imgW="7201905" imgH="2276793" progId="Adobe.Illustrator.7">
                  <p:embed/>
                  <p:pic>
                    <p:nvPicPr>
                      <p:cNvPr id="6861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63" y="1066800"/>
                        <a:ext cx="8707437" cy="317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439845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a:t>“Add out” logic function</a:t>
            </a:r>
          </a:p>
        </p:txBody>
      </p:sp>
      <p:sp>
        <p:nvSpPr>
          <p:cNvPr id="69635" name="Rectangle 3"/>
          <p:cNvSpPr>
            <a:spLocks noGrp="1" noChangeArrowheads="1"/>
          </p:cNvSpPr>
          <p:nvPr>
            <p:ph type="body" idx="1"/>
          </p:nvPr>
        </p:nvSpPr>
        <p:spPr/>
        <p:txBody>
          <a:bodyPr/>
          <a:lstStyle/>
          <a:p>
            <a:endParaRPr lang="en-US" altLang="en-US"/>
          </a:p>
          <a:p>
            <a:endParaRPr lang="en-US" altLang="en-US"/>
          </a:p>
          <a:p>
            <a:endParaRPr lang="en-US" altLang="en-US"/>
          </a:p>
          <a:p>
            <a:endParaRPr lang="en-US" altLang="en-US"/>
          </a:p>
          <a:p>
            <a:endParaRPr lang="en-US" altLang="en-US"/>
          </a:p>
          <a:p>
            <a:r>
              <a:rPr lang="en-US" altLang="en-US"/>
              <a:t>Circuit:</a:t>
            </a:r>
          </a:p>
        </p:txBody>
      </p:sp>
      <p:graphicFrame>
        <p:nvGraphicFramePr>
          <p:cNvPr id="69636" name="Object 4"/>
          <p:cNvGraphicFramePr>
            <a:graphicFrameLocks noChangeAspect="1"/>
          </p:cNvGraphicFramePr>
          <p:nvPr/>
        </p:nvGraphicFramePr>
        <p:xfrm>
          <a:off x="304800" y="1371600"/>
          <a:ext cx="8305800" cy="1981200"/>
        </p:xfrm>
        <a:graphic>
          <a:graphicData uri="http://schemas.openxmlformats.org/presentationml/2006/ole">
            <mc:AlternateContent xmlns:mc="http://schemas.openxmlformats.org/markup-compatibility/2006">
              <mc:Choice xmlns:v="urn:schemas-microsoft-com:vml" Requires="v">
                <p:oleObj spid="_x0000_s9244" name="Artwork" r:id="rId3" imgW="4095238" imgH="781159" progId="Adobe.Illustrator.7">
                  <p:embed/>
                </p:oleObj>
              </mc:Choice>
              <mc:Fallback>
                <p:oleObj name="Artwork" r:id="rId3" imgW="4095238" imgH="781159" progId="Adobe.Illustrator.7">
                  <p:embed/>
                  <p:pic>
                    <p:nvPicPr>
                      <p:cNvPr id="6963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371600"/>
                        <a:ext cx="83058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7" name="Object 5"/>
          <p:cNvGraphicFramePr>
            <a:graphicFrameLocks noChangeAspect="1"/>
          </p:cNvGraphicFramePr>
          <p:nvPr/>
        </p:nvGraphicFramePr>
        <p:xfrm>
          <a:off x="2362200" y="3733800"/>
          <a:ext cx="6096000" cy="2908300"/>
        </p:xfrm>
        <a:graphic>
          <a:graphicData uri="http://schemas.openxmlformats.org/presentationml/2006/ole">
            <mc:AlternateContent xmlns:mc="http://schemas.openxmlformats.org/markup-compatibility/2006">
              <mc:Choice xmlns:v="urn:schemas-microsoft-com:vml" Requires="v">
                <p:oleObj spid="_x0000_s9245" name="Artwork" r:id="rId5" imgW="3333333" imgH="1590897" progId="Adobe.Illustrator.7">
                  <p:embed/>
                </p:oleObj>
              </mc:Choice>
              <mc:Fallback>
                <p:oleObj name="Artwork" r:id="rId5" imgW="3333333" imgH="1590897" progId="Adobe.Illustrator.7">
                  <p:embed/>
                  <p:pic>
                    <p:nvPicPr>
                      <p:cNvPr id="69637"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3733800"/>
                        <a:ext cx="6096000" cy="290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019424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5">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696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152400"/>
            <a:ext cx="7772400" cy="609600"/>
          </a:xfrm>
        </p:spPr>
        <p:txBody>
          <a:bodyPr/>
          <a:lstStyle/>
          <a:p>
            <a:r>
              <a:rPr lang="en-US" altLang="en-US"/>
              <a:t>Shortcut: Symbol substitution</a:t>
            </a:r>
          </a:p>
        </p:txBody>
      </p:sp>
      <p:sp>
        <p:nvSpPr>
          <p:cNvPr id="70659" name="Rectangle 3"/>
          <p:cNvSpPr>
            <a:spLocks noGrp="1" noChangeArrowheads="1"/>
          </p:cNvSpPr>
          <p:nvPr>
            <p:ph type="body" idx="1"/>
          </p:nvPr>
        </p:nvSpPr>
        <p:spPr/>
        <p:txBody>
          <a:bodyPr/>
          <a:lstStyle/>
          <a:p>
            <a:endParaRPr lang="en-US" altLang="en-US"/>
          </a:p>
        </p:txBody>
      </p:sp>
      <p:graphicFrame>
        <p:nvGraphicFramePr>
          <p:cNvPr id="70661" name="Object 5"/>
          <p:cNvGraphicFramePr>
            <a:graphicFrameLocks noChangeAspect="1"/>
          </p:cNvGraphicFramePr>
          <p:nvPr/>
        </p:nvGraphicFramePr>
        <p:xfrm>
          <a:off x="152400" y="838200"/>
          <a:ext cx="8763000" cy="2687638"/>
        </p:xfrm>
        <a:graphic>
          <a:graphicData uri="http://schemas.openxmlformats.org/presentationml/2006/ole">
            <mc:AlternateContent xmlns:mc="http://schemas.openxmlformats.org/markup-compatibility/2006">
              <mc:Choice xmlns:v="urn:schemas-microsoft-com:vml" Requires="v">
                <p:oleObj spid="_x0000_s10268" name="Artwork" r:id="rId4" imgW="5714286" imgH="1752381" progId="Adobe.Illustrator.7">
                  <p:embed/>
                </p:oleObj>
              </mc:Choice>
              <mc:Fallback>
                <p:oleObj name="Artwork" r:id="rId4" imgW="5714286" imgH="1752381" progId="Adobe.Illustrator.7">
                  <p:embed/>
                  <p:pic>
                    <p:nvPicPr>
                      <p:cNvPr id="7066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838200"/>
                        <a:ext cx="8763000" cy="268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62" name="Object 6"/>
          <p:cNvGraphicFramePr>
            <a:graphicFrameLocks noChangeAspect="1"/>
          </p:cNvGraphicFramePr>
          <p:nvPr/>
        </p:nvGraphicFramePr>
        <p:xfrm>
          <a:off x="152400" y="3886200"/>
          <a:ext cx="8686800" cy="2751138"/>
        </p:xfrm>
        <a:graphic>
          <a:graphicData uri="http://schemas.openxmlformats.org/presentationml/2006/ole">
            <mc:AlternateContent xmlns:mc="http://schemas.openxmlformats.org/markup-compatibility/2006">
              <mc:Choice xmlns:v="urn:schemas-microsoft-com:vml" Requires="v">
                <p:oleObj spid="_x0000_s10269" name="Artwork" r:id="rId6" imgW="5533333" imgH="1752381" progId="Adobe.Illustrator.7">
                  <p:embed/>
                </p:oleObj>
              </mc:Choice>
              <mc:Fallback>
                <p:oleObj name="Artwork" r:id="rId6" imgW="5533333" imgH="1752381" progId="Adobe.Illustrator.7">
                  <p:embed/>
                  <p:pic>
                    <p:nvPicPr>
                      <p:cNvPr id="70662"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3886200"/>
                        <a:ext cx="8686800" cy="275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13276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0662"/>
                                        </p:tgtEl>
                                        <p:attrNameLst>
                                          <p:attrName>style.visibility</p:attrName>
                                        </p:attrNameLst>
                                      </p:cBhvr>
                                      <p:to>
                                        <p:strVal val="visible"/>
                                      </p:to>
                                    </p:set>
                                    <p:anim calcmode="lin" valueType="num">
                                      <p:cBhvr additive="base">
                                        <p:cTn id="7" dur="500" fill="hold"/>
                                        <p:tgtEl>
                                          <p:spTgt spid="70662"/>
                                        </p:tgtEl>
                                        <p:attrNameLst>
                                          <p:attrName>ppt_x</p:attrName>
                                        </p:attrNameLst>
                                      </p:cBhvr>
                                      <p:tavLst>
                                        <p:tav tm="0">
                                          <p:val>
                                            <p:strVal val="#ppt_x"/>
                                          </p:val>
                                        </p:tav>
                                        <p:tav tm="100000">
                                          <p:val>
                                            <p:strVal val="#ppt_x"/>
                                          </p:val>
                                        </p:tav>
                                      </p:tavLst>
                                    </p:anim>
                                    <p:anim calcmode="lin" valueType="num">
                                      <p:cBhvr additive="base">
                                        <p:cTn id="8" dur="500" fill="hold"/>
                                        <p:tgtEl>
                                          <p:spTgt spid="7066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152400"/>
            <a:ext cx="7772400" cy="609600"/>
          </a:xfrm>
        </p:spPr>
        <p:txBody>
          <a:bodyPr/>
          <a:lstStyle/>
          <a:p>
            <a:r>
              <a:rPr lang="en-US" altLang="en-US"/>
              <a:t>Different circuit, same function</a:t>
            </a:r>
          </a:p>
        </p:txBody>
      </p:sp>
      <p:sp>
        <p:nvSpPr>
          <p:cNvPr id="71683" name="Rectangle 3"/>
          <p:cNvSpPr>
            <a:spLocks noGrp="1" noChangeArrowheads="1"/>
          </p:cNvSpPr>
          <p:nvPr>
            <p:ph type="body" idx="1"/>
          </p:nvPr>
        </p:nvSpPr>
        <p:spPr/>
        <p:txBody>
          <a:bodyPr/>
          <a:lstStyle/>
          <a:p>
            <a:endParaRPr lang="en-US" altLang="en-US"/>
          </a:p>
        </p:txBody>
      </p:sp>
      <p:graphicFrame>
        <p:nvGraphicFramePr>
          <p:cNvPr id="71684" name="Object 4"/>
          <p:cNvGraphicFramePr>
            <a:graphicFrameLocks noChangeAspect="1"/>
          </p:cNvGraphicFramePr>
          <p:nvPr/>
        </p:nvGraphicFramePr>
        <p:xfrm>
          <a:off x="304800" y="3889375"/>
          <a:ext cx="8610600" cy="2768600"/>
        </p:xfrm>
        <a:graphic>
          <a:graphicData uri="http://schemas.openxmlformats.org/presentationml/2006/ole">
            <mc:AlternateContent xmlns:mc="http://schemas.openxmlformats.org/markup-compatibility/2006">
              <mc:Choice xmlns:v="urn:schemas-microsoft-com:vml" Requires="v">
                <p:oleObj spid="_x0000_s11292" name="Artwork" r:id="rId4" imgW="5447619" imgH="1752381" progId="Adobe.Illustrator.7">
                  <p:embed/>
                </p:oleObj>
              </mc:Choice>
              <mc:Fallback>
                <p:oleObj name="Artwork" r:id="rId4" imgW="5447619" imgH="1752381" progId="Adobe.Illustrator.7">
                  <p:embed/>
                  <p:pic>
                    <p:nvPicPr>
                      <p:cNvPr id="7168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889375"/>
                        <a:ext cx="8610600" cy="276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5" name="Object 5"/>
          <p:cNvGraphicFramePr>
            <a:graphicFrameLocks noChangeAspect="1"/>
          </p:cNvGraphicFramePr>
          <p:nvPr/>
        </p:nvGraphicFramePr>
        <p:xfrm>
          <a:off x="304800" y="914400"/>
          <a:ext cx="8686800" cy="2751138"/>
        </p:xfrm>
        <a:graphic>
          <a:graphicData uri="http://schemas.openxmlformats.org/presentationml/2006/ole">
            <mc:AlternateContent xmlns:mc="http://schemas.openxmlformats.org/markup-compatibility/2006">
              <mc:Choice xmlns:v="urn:schemas-microsoft-com:vml" Requires="v">
                <p:oleObj spid="_x0000_s11293" name="Artwork" r:id="rId6" imgW="5533333" imgH="1752381" progId="Adobe.Illustrator.7">
                  <p:embed/>
                </p:oleObj>
              </mc:Choice>
              <mc:Fallback>
                <p:oleObj name="Artwork" r:id="rId6" imgW="5533333" imgH="1752381" progId="Adobe.Illustrator.7">
                  <p:embed/>
                  <p:pic>
                    <p:nvPicPr>
                      <p:cNvPr id="71685"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914400"/>
                        <a:ext cx="8686800" cy="275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16658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685"/>
                                        </p:tgtEl>
                                        <p:attrNameLst>
                                          <p:attrName>style.visibility</p:attrName>
                                        </p:attrNameLst>
                                      </p:cBhvr>
                                      <p:to>
                                        <p:strVal val="visible"/>
                                      </p:to>
                                    </p:set>
                                    <p:anim calcmode="lin" valueType="num">
                                      <p:cBhvr additive="base">
                                        <p:cTn id="7" dur="500" fill="hold"/>
                                        <p:tgtEl>
                                          <p:spTgt spid="71685"/>
                                        </p:tgtEl>
                                        <p:attrNameLst>
                                          <p:attrName>ppt_x</p:attrName>
                                        </p:attrNameLst>
                                      </p:cBhvr>
                                      <p:tavLst>
                                        <p:tav tm="0">
                                          <p:val>
                                            <p:strVal val="#ppt_x"/>
                                          </p:val>
                                        </p:tav>
                                        <p:tav tm="100000">
                                          <p:val>
                                            <p:strVal val="#ppt_x"/>
                                          </p:val>
                                        </p:tav>
                                      </p:tavLst>
                                    </p:anim>
                                    <p:anim calcmode="lin" valueType="num">
                                      <p:cBhvr additive="base">
                                        <p:cTn id="8" dur="500" fill="hold"/>
                                        <p:tgtEl>
                                          <p:spTgt spid="7168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1143000"/>
            <a:ext cx="7924800" cy="4953000"/>
          </a:xfrm>
          <a:solidFill>
            <a:srgbClr val="FFFF00"/>
          </a:solidFill>
          <a:ln w="76200">
            <a:solidFill>
              <a:schemeClr val="tx1"/>
            </a:solidFill>
          </a:ln>
        </p:spPr>
        <p:txBody>
          <a:bodyPr/>
          <a:lstStyle/>
          <a:p>
            <a:pPr eaLnBrk="1" hangingPunct="1"/>
            <a:r>
              <a:rPr lang="en-US" sz="8000" b="1" dirty="0" smtClean="0">
                <a:solidFill>
                  <a:schemeClr val="tx1"/>
                </a:solidFill>
                <a:effectLst>
                  <a:outerShdw blurRad="38100" dist="38100" dir="2700000" algn="tl">
                    <a:srgbClr val="000000">
                      <a:alpha val="43137"/>
                    </a:srgbClr>
                  </a:outerShdw>
                </a:effectLst>
              </a:rPr>
              <a:t>Verification of solutions</a:t>
            </a:r>
            <a:endParaRPr lang="en-US" sz="8000" b="1" dirty="0" smtClean="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84318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5" name="Group 4"/>
          <p:cNvGrpSpPr>
            <a:grpSpLocks/>
          </p:cNvGrpSpPr>
          <p:nvPr/>
        </p:nvGrpSpPr>
        <p:grpSpPr bwMode="auto">
          <a:xfrm>
            <a:off x="381000" y="381000"/>
            <a:ext cx="6858000" cy="6248400"/>
            <a:chOff x="548" y="764"/>
            <a:chExt cx="2812" cy="2356"/>
          </a:xfrm>
        </p:grpSpPr>
        <p:pic>
          <p:nvPicPr>
            <p:cNvPr id="13316" name="Picture 2" descr="C:\Sandige\3\tiff\007.tif"/>
            <p:cNvPicPr>
              <a:picLocks noChangeAspect="1" noChangeArrowheads="1"/>
            </p:cNvPicPr>
            <p:nvPr/>
          </p:nvPicPr>
          <p:blipFill>
            <a:blip r:embed="rId2"/>
            <a:srcRect r="39708" b="61401"/>
            <a:stretch>
              <a:fillRect/>
            </a:stretch>
          </p:blipFill>
          <p:spPr bwMode="auto">
            <a:xfrm>
              <a:off x="548" y="764"/>
              <a:ext cx="2812" cy="1300"/>
            </a:xfrm>
            <a:prstGeom prst="rect">
              <a:avLst/>
            </a:prstGeom>
            <a:noFill/>
            <a:ln w="9525">
              <a:noFill/>
              <a:miter lim="800000"/>
              <a:headEnd/>
              <a:tailEnd/>
            </a:ln>
          </p:spPr>
        </p:pic>
        <p:pic>
          <p:nvPicPr>
            <p:cNvPr id="13317" name="Picture 3" descr="C:\Sandige\3\tiff\007.tif"/>
            <p:cNvPicPr>
              <a:picLocks noChangeAspect="1" noChangeArrowheads="1"/>
            </p:cNvPicPr>
            <p:nvPr/>
          </p:nvPicPr>
          <p:blipFill>
            <a:blip r:embed="rId2"/>
            <a:srcRect t="48575" r="39708" b="20071"/>
            <a:stretch>
              <a:fillRect/>
            </a:stretch>
          </p:blipFill>
          <p:spPr bwMode="auto">
            <a:xfrm>
              <a:off x="548" y="2064"/>
              <a:ext cx="2812" cy="1056"/>
            </a:xfrm>
            <a:prstGeom prst="rect">
              <a:avLst/>
            </a:prstGeom>
            <a:noFill/>
            <a:ln w="9525">
              <a:noFill/>
              <a:miter lim="800000"/>
              <a:headEnd/>
              <a:tailEnd/>
            </a:ln>
          </p:spPr>
        </p:pic>
      </p:grpSp>
      <p:sp>
        <p:nvSpPr>
          <p:cNvPr id="6" name="Slide Number Placeholder 5"/>
          <p:cNvSpPr>
            <a:spLocks noGrp="1"/>
          </p:cNvSpPr>
          <p:nvPr>
            <p:ph type="sldNum" sz="quarter" idx="12"/>
          </p:nvPr>
        </p:nvSpPr>
        <p:spPr/>
        <p:txBody>
          <a:bodyPr/>
          <a:lstStyle/>
          <a:p>
            <a:pPr>
              <a:defRPr/>
            </a:pPr>
            <a:fld id="{DA026E9B-F6B5-44A0-A3D2-5C9FD3A54CFE}" type="slidenum">
              <a:rPr lang="en-US" smtClean="0"/>
              <a:pPr>
                <a:defRPr/>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0"/>
            <a:ext cx="9118600" cy="1600200"/>
          </a:xfrm>
          <a:solidFill>
            <a:schemeClr val="accent1">
              <a:lumMod val="20000"/>
              <a:lumOff val="80000"/>
            </a:schemeClr>
          </a:solidFill>
          <a:ln>
            <a:solidFill>
              <a:srgbClr val="0070C0"/>
            </a:solidFill>
          </a:ln>
        </p:spPr>
        <p:txBody>
          <a:bodyPr/>
          <a:lstStyle/>
          <a:p>
            <a:r>
              <a:rPr lang="en-US" dirty="0" smtClean="0"/>
              <a:t>Verification of your solutions helps you in most cases to avoid errors</a:t>
            </a:r>
            <a:endParaRPr lang="en-US" dirty="0"/>
          </a:p>
        </p:txBody>
      </p:sp>
      <p:sp>
        <p:nvSpPr>
          <p:cNvPr id="3" name="Slide Number Placeholder 2"/>
          <p:cNvSpPr>
            <a:spLocks noGrp="1"/>
          </p:cNvSpPr>
          <p:nvPr>
            <p:ph type="sldNum" sz="quarter" idx="12"/>
          </p:nvPr>
        </p:nvSpPr>
        <p:spPr/>
        <p:txBody>
          <a:bodyPr/>
          <a:lstStyle/>
          <a:p>
            <a:pPr>
              <a:defRPr/>
            </a:pPr>
            <a:fld id="{F94DC74B-B701-4DF0-8BC9-5796C4E08456}" type="slidenum">
              <a:rPr lang="en-US" smtClean="0"/>
              <a:pPr>
                <a:defRPr/>
              </a:pPr>
              <a:t>60</a:t>
            </a:fld>
            <a:endParaRPr lang="en-US"/>
          </a:p>
        </p:txBody>
      </p:sp>
      <p:sp>
        <p:nvSpPr>
          <p:cNvPr id="4" name="Rectangle 3"/>
          <p:cNvSpPr/>
          <p:nvPr/>
        </p:nvSpPr>
        <p:spPr>
          <a:xfrm>
            <a:off x="381000" y="1828800"/>
            <a:ext cx="1219200" cy="457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Circuit</a:t>
            </a:r>
            <a:endParaRPr lang="en-US" dirty="0">
              <a:solidFill>
                <a:schemeClr val="tx1"/>
              </a:solidFill>
            </a:endParaRPr>
          </a:p>
        </p:txBody>
      </p:sp>
      <p:sp>
        <p:nvSpPr>
          <p:cNvPr id="5" name="Rectangle 4"/>
          <p:cNvSpPr/>
          <p:nvPr/>
        </p:nvSpPr>
        <p:spPr>
          <a:xfrm>
            <a:off x="1828800" y="1836057"/>
            <a:ext cx="2362200" cy="457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Logic Expression</a:t>
            </a:r>
            <a:endParaRPr lang="en-US" dirty="0">
              <a:solidFill>
                <a:schemeClr val="tx1"/>
              </a:solidFill>
            </a:endParaRPr>
          </a:p>
        </p:txBody>
      </p:sp>
      <p:sp>
        <p:nvSpPr>
          <p:cNvPr id="6" name="Rectangle 5"/>
          <p:cNvSpPr/>
          <p:nvPr/>
        </p:nvSpPr>
        <p:spPr>
          <a:xfrm>
            <a:off x="4584700" y="1836057"/>
            <a:ext cx="1968500" cy="457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Truth Table</a:t>
            </a:r>
            <a:endParaRPr lang="en-US" dirty="0">
              <a:solidFill>
                <a:schemeClr val="tx1"/>
              </a:solidFill>
            </a:endParaRPr>
          </a:p>
        </p:txBody>
      </p:sp>
      <p:sp>
        <p:nvSpPr>
          <p:cNvPr id="7" name="Rectangle 6"/>
          <p:cNvSpPr/>
          <p:nvPr/>
        </p:nvSpPr>
        <p:spPr>
          <a:xfrm>
            <a:off x="1861457" y="2667000"/>
            <a:ext cx="2362200" cy="457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Karnaugh</a:t>
            </a:r>
            <a:r>
              <a:rPr lang="en-US" dirty="0" smtClean="0">
                <a:solidFill>
                  <a:schemeClr val="tx1"/>
                </a:solidFill>
              </a:rPr>
              <a:t> Map</a:t>
            </a:r>
            <a:endParaRPr lang="en-US" dirty="0">
              <a:solidFill>
                <a:schemeClr val="tx1"/>
              </a:solidFill>
            </a:endParaRPr>
          </a:p>
        </p:txBody>
      </p:sp>
      <p:cxnSp>
        <p:nvCxnSpPr>
          <p:cNvPr id="9" name="Straight Arrow Connector 8"/>
          <p:cNvCxnSpPr/>
          <p:nvPr/>
        </p:nvCxnSpPr>
        <p:spPr>
          <a:xfrm>
            <a:off x="2895600" y="2293257"/>
            <a:ext cx="0" cy="3737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371600" y="2286000"/>
            <a:ext cx="76200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223657" y="2289629"/>
            <a:ext cx="805543" cy="377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306286" y="3733800"/>
            <a:ext cx="3962400" cy="457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Optimized Logic Expression</a:t>
            </a:r>
            <a:endParaRPr lang="en-US" dirty="0">
              <a:solidFill>
                <a:schemeClr val="tx1"/>
              </a:solidFill>
            </a:endParaRPr>
          </a:p>
        </p:txBody>
      </p:sp>
      <p:cxnSp>
        <p:nvCxnSpPr>
          <p:cNvPr id="16" name="Straight Arrow Connector 15"/>
          <p:cNvCxnSpPr>
            <a:stCxn id="7" idx="2"/>
          </p:cNvCxnSpPr>
          <p:nvPr/>
        </p:nvCxnSpPr>
        <p:spPr>
          <a:xfrm>
            <a:off x="3042557" y="3124200"/>
            <a:ext cx="0" cy="6096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81000" y="4826000"/>
            <a:ext cx="6553200" cy="457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Optimized Circuit with AND , OR and NOT gates</a:t>
            </a:r>
            <a:endParaRPr lang="en-US" dirty="0">
              <a:solidFill>
                <a:schemeClr val="tx1"/>
              </a:solidFill>
            </a:endParaRPr>
          </a:p>
        </p:txBody>
      </p:sp>
      <p:cxnSp>
        <p:nvCxnSpPr>
          <p:cNvPr id="18" name="Straight Arrow Connector 17"/>
          <p:cNvCxnSpPr/>
          <p:nvPr/>
        </p:nvCxnSpPr>
        <p:spPr>
          <a:xfrm>
            <a:off x="3042557" y="4216400"/>
            <a:ext cx="0" cy="6096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04800" y="5914572"/>
            <a:ext cx="6553200" cy="457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Optimized Circuit with NAND , NOR and NOT gates</a:t>
            </a:r>
            <a:endParaRPr lang="en-US" dirty="0">
              <a:solidFill>
                <a:schemeClr val="tx1"/>
              </a:solidFill>
            </a:endParaRPr>
          </a:p>
        </p:txBody>
      </p:sp>
      <p:cxnSp>
        <p:nvCxnSpPr>
          <p:cNvPr id="21" name="Straight Arrow Connector 20"/>
          <p:cNvCxnSpPr/>
          <p:nvPr/>
        </p:nvCxnSpPr>
        <p:spPr>
          <a:xfrm>
            <a:off x="3042557" y="5283200"/>
            <a:ext cx="0" cy="6096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400800" y="2895600"/>
            <a:ext cx="2133600" cy="830997"/>
          </a:xfrm>
          <a:prstGeom prst="rect">
            <a:avLst/>
          </a:prstGeom>
          <a:solidFill>
            <a:srgbClr val="92D050"/>
          </a:solidFill>
        </p:spPr>
        <p:txBody>
          <a:bodyPr wrap="square" rtlCol="0">
            <a:spAutoFit/>
          </a:bodyPr>
          <a:lstStyle/>
          <a:p>
            <a:r>
              <a:rPr lang="en-US" dirty="0" smtClean="0"/>
              <a:t>SYNTHESIS PROCESS</a:t>
            </a:r>
            <a:endParaRPr lang="en-US" dirty="0"/>
          </a:p>
        </p:txBody>
      </p:sp>
    </p:spTree>
    <p:extLst>
      <p:ext uri="{BB962C8B-B14F-4D97-AF65-F5344CB8AC3E}">
        <p14:creationId xmlns:p14="http://schemas.microsoft.com/office/powerpoint/2010/main" val="1155524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Arrow Connector 28"/>
          <p:cNvCxnSpPr/>
          <p:nvPr/>
        </p:nvCxnSpPr>
        <p:spPr>
          <a:xfrm flipH="1" flipV="1">
            <a:off x="4191000" y="3124200"/>
            <a:ext cx="1077686" cy="280125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659947" y="3153228"/>
            <a:ext cx="1370693" cy="166914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5400" y="0"/>
            <a:ext cx="9118600" cy="1600200"/>
          </a:xfrm>
          <a:solidFill>
            <a:schemeClr val="accent1">
              <a:lumMod val="20000"/>
              <a:lumOff val="80000"/>
            </a:schemeClr>
          </a:solidFill>
          <a:ln>
            <a:solidFill>
              <a:srgbClr val="0070C0"/>
            </a:solidFill>
          </a:ln>
        </p:spPr>
        <p:txBody>
          <a:bodyPr/>
          <a:lstStyle/>
          <a:p>
            <a:pPr algn="l"/>
            <a:r>
              <a:rPr lang="en-US" dirty="0" smtClean="0"/>
              <a:t>Verification of your solution is a reverse process</a:t>
            </a:r>
            <a:endParaRPr lang="en-US" dirty="0"/>
          </a:p>
        </p:txBody>
      </p:sp>
      <p:sp>
        <p:nvSpPr>
          <p:cNvPr id="3" name="Slide Number Placeholder 2"/>
          <p:cNvSpPr>
            <a:spLocks noGrp="1"/>
          </p:cNvSpPr>
          <p:nvPr>
            <p:ph type="sldNum" sz="quarter" idx="12"/>
          </p:nvPr>
        </p:nvSpPr>
        <p:spPr/>
        <p:txBody>
          <a:bodyPr/>
          <a:lstStyle/>
          <a:p>
            <a:pPr>
              <a:defRPr/>
            </a:pPr>
            <a:fld id="{F94DC74B-B701-4DF0-8BC9-5796C4E08456}" type="slidenum">
              <a:rPr lang="en-US" smtClean="0"/>
              <a:pPr>
                <a:defRPr/>
              </a:pPr>
              <a:t>61</a:t>
            </a:fld>
            <a:endParaRPr lang="en-US"/>
          </a:p>
        </p:txBody>
      </p:sp>
      <p:sp>
        <p:nvSpPr>
          <p:cNvPr id="4" name="Rectangle 3"/>
          <p:cNvSpPr/>
          <p:nvPr/>
        </p:nvSpPr>
        <p:spPr>
          <a:xfrm>
            <a:off x="381000" y="1828800"/>
            <a:ext cx="1219200" cy="457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Circuit</a:t>
            </a:r>
            <a:endParaRPr lang="en-US" dirty="0">
              <a:solidFill>
                <a:schemeClr val="tx1"/>
              </a:solidFill>
            </a:endParaRPr>
          </a:p>
        </p:txBody>
      </p:sp>
      <p:sp>
        <p:nvSpPr>
          <p:cNvPr id="5" name="Rectangle 4"/>
          <p:cNvSpPr/>
          <p:nvPr/>
        </p:nvSpPr>
        <p:spPr>
          <a:xfrm>
            <a:off x="1828800" y="1836057"/>
            <a:ext cx="2362200" cy="457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Logic Expression</a:t>
            </a:r>
            <a:endParaRPr lang="en-US" dirty="0">
              <a:solidFill>
                <a:schemeClr val="tx1"/>
              </a:solidFill>
            </a:endParaRPr>
          </a:p>
        </p:txBody>
      </p:sp>
      <p:sp>
        <p:nvSpPr>
          <p:cNvPr id="6" name="Rectangle 5"/>
          <p:cNvSpPr/>
          <p:nvPr/>
        </p:nvSpPr>
        <p:spPr>
          <a:xfrm>
            <a:off x="4584700" y="1836057"/>
            <a:ext cx="1968500" cy="457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Truth Table</a:t>
            </a:r>
            <a:endParaRPr lang="en-US" dirty="0">
              <a:solidFill>
                <a:schemeClr val="tx1"/>
              </a:solidFill>
            </a:endParaRPr>
          </a:p>
        </p:txBody>
      </p:sp>
      <p:sp>
        <p:nvSpPr>
          <p:cNvPr id="7" name="Rectangle 6"/>
          <p:cNvSpPr/>
          <p:nvPr/>
        </p:nvSpPr>
        <p:spPr>
          <a:xfrm>
            <a:off x="1861457" y="2667000"/>
            <a:ext cx="2362200" cy="457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Karnaugh</a:t>
            </a:r>
            <a:r>
              <a:rPr lang="en-US" dirty="0" smtClean="0">
                <a:solidFill>
                  <a:schemeClr val="tx1"/>
                </a:solidFill>
              </a:rPr>
              <a:t> Map</a:t>
            </a:r>
            <a:endParaRPr lang="en-US" dirty="0">
              <a:solidFill>
                <a:schemeClr val="tx1"/>
              </a:solidFill>
            </a:endParaRPr>
          </a:p>
        </p:txBody>
      </p:sp>
      <p:cxnSp>
        <p:nvCxnSpPr>
          <p:cNvPr id="9" name="Straight Arrow Connector 8"/>
          <p:cNvCxnSpPr/>
          <p:nvPr/>
        </p:nvCxnSpPr>
        <p:spPr>
          <a:xfrm>
            <a:off x="2895600" y="2293257"/>
            <a:ext cx="0" cy="373743"/>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371600" y="2286000"/>
            <a:ext cx="762000" cy="381000"/>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223657" y="2289629"/>
            <a:ext cx="805543" cy="377371"/>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306286" y="3733800"/>
            <a:ext cx="3962400" cy="457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Optimized Logic Expression</a:t>
            </a:r>
            <a:endParaRPr lang="en-US" dirty="0">
              <a:solidFill>
                <a:schemeClr val="tx1"/>
              </a:solidFill>
            </a:endParaRPr>
          </a:p>
        </p:txBody>
      </p:sp>
      <p:cxnSp>
        <p:nvCxnSpPr>
          <p:cNvPr id="16" name="Straight Arrow Connector 15"/>
          <p:cNvCxnSpPr>
            <a:stCxn id="7" idx="2"/>
          </p:cNvCxnSpPr>
          <p:nvPr/>
        </p:nvCxnSpPr>
        <p:spPr>
          <a:xfrm>
            <a:off x="3042557" y="3124200"/>
            <a:ext cx="0" cy="609600"/>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81000" y="4826000"/>
            <a:ext cx="6553200" cy="457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Optimized Circuit with AND , OR and NOT gates</a:t>
            </a:r>
            <a:endParaRPr lang="en-US" dirty="0">
              <a:solidFill>
                <a:schemeClr val="tx1"/>
              </a:solidFill>
            </a:endParaRPr>
          </a:p>
        </p:txBody>
      </p:sp>
      <p:cxnSp>
        <p:nvCxnSpPr>
          <p:cNvPr id="18" name="Straight Arrow Connector 17"/>
          <p:cNvCxnSpPr/>
          <p:nvPr/>
        </p:nvCxnSpPr>
        <p:spPr>
          <a:xfrm>
            <a:off x="3042557" y="4216400"/>
            <a:ext cx="0" cy="609600"/>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04800" y="5914572"/>
            <a:ext cx="6553200" cy="457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Optimized Circuit with NAND , NOR and NOT gates</a:t>
            </a:r>
            <a:endParaRPr lang="en-US" dirty="0">
              <a:solidFill>
                <a:schemeClr val="tx1"/>
              </a:solidFill>
            </a:endParaRPr>
          </a:p>
        </p:txBody>
      </p:sp>
      <p:cxnSp>
        <p:nvCxnSpPr>
          <p:cNvPr id="21" name="Straight Arrow Connector 20"/>
          <p:cNvCxnSpPr/>
          <p:nvPr/>
        </p:nvCxnSpPr>
        <p:spPr>
          <a:xfrm>
            <a:off x="3042557" y="5283200"/>
            <a:ext cx="0" cy="609600"/>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248150" y="800100"/>
            <a:ext cx="4895850" cy="830997"/>
          </a:xfrm>
          <a:prstGeom prst="rect">
            <a:avLst/>
          </a:prstGeom>
          <a:solidFill>
            <a:srgbClr val="00B0F0"/>
          </a:solidFill>
        </p:spPr>
        <p:txBody>
          <a:bodyPr wrap="square" rtlCol="0">
            <a:spAutoFit/>
          </a:bodyPr>
          <a:lstStyle/>
          <a:p>
            <a:r>
              <a:rPr lang="en-US" dirty="0" smtClean="0"/>
              <a:t>BLUE ARROWS ARE SYNTHESIS PROCESS</a:t>
            </a:r>
            <a:endParaRPr lang="en-US" dirty="0"/>
          </a:p>
        </p:txBody>
      </p:sp>
      <p:sp>
        <p:nvSpPr>
          <p:cNvPr id="20" name="TextBox 19"/>
          <p:cNvSpPr txBox="1"/>
          <p:nvPr/>
        </p:nvSpPr>
        <p:spPr>
          <a:xfrm>
            <a:off x="5910943" y="2855686"/>
            <a:ext cx="3189514" cy="1200329"/>
          </a:xfrm>
          <a:prstGeom prst="rect">
            <a:avLst/>
          </a:prstGeom>
          <a:solidFill>
            <a:srgbClr val="FF9999"/>
          </a:solidFill>
        </p:spPr>
        <p:txBody>
          <a:bodyPr wrap="square" rtlCol="0">
            <a:spAutoFit/>
          </a:bodyPr>
          <a:lstStyle/>
          <a:p>
            <a:r>
              <a:rPr lang="en-US" dirty="0" smtClean="0"/>
              <a:t>RED ARROWS ARE VERIFICATION PROCESS</a:t>
            </a:r>
            <a:endParaRPr lang="en-US" dirty="0"/>
          </a:p>
        </p:txBody>
      </p:sp>
      <p:cxnSp>
        <p:nvCxnSpPr>
          <p:cNvPr id="10" name="Straight Arrow Connector 9"/>
          <p:cNvCxnSpPr/>
          <p:nvPr/>
        </p:nvCxnSpPr>
        <p:spPr>
          <a:xfrm flipV="1">
            <a:off x="4191000" y="5283200"/>
            <a:ext cx="0" cy="63137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191000" y="4216400"/>
            <a:ext cx="0" cy="63137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657600" y="3102428"/>
            <a:ext cx="0" cy="63137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248150" y="2293257"/>
            <a:ext cx="1543050" cy="68942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236232" y="2253343"/>
            <a:ext cx="203654" cy="41184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4" idx="2"/>
          </p:cNvCxnSpPr>
          <p:nvPr/>
        </p:nvCxnSpPr>
        <p:spPr>
          <a:xfrm flipH="1" flipV="1">
            <a:off x="990600" y="2286000"/>
            <a:ext cx="846364" cy="55789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34610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1143000"/>
            <a:ext cx="7924800" cy="4953000"/>
          </a:xfrm>
          <a:solidFill>
            <a:srgbClr val="FFFF00"/>
          </a:solidFill>
          <a:ln w="76200">
            <a:solidFill>
              <a:schemeClr val="tx1"/>
            </a:solidFill>
          </a:ln>
        </p:spPr>
        <p:txBody>
          <a:bodyPr/>
          <a:lstStyle/>
          <a:p>
            <a:pPr eaLnBrk="1" hangingPunct="1"/>
            <a:r>
              <a:rPr lang="en-US" sz="8000" b="1" dirty="0" smtClean="0">
                <a:solidFill>
                  <a:schemeClr val="accent1">
                    <a:lumMod val="75000"/>
                  </a:schemeClr>
                </a:solidFill>
                <a:effectLst>
                  <a:outerShdw blurRad="38100" dist="38100" dir="2700000" algn="tl">
                    <a:srgbClr val="000000">
                      <a:alpha val="43137"/>
                    </a:srgbClr>
                  </a:outerShdw>
                </a:effectLst>
              </a:rPr>
              <a:t>Practical Example of Verification of a solution</a:t>
            </a:r>
          </a:p>
        </p:txBody>
      </p:sp>
    </p:spTree>
    <p:extLst>
      <p:ext uri="{BB962C8B-B14F-4D97-AF65-F5344CB8AC3E}">
        <p14:creationId xmlns:p14="http://schemas.microsoft.com/office/powerpoint/2010/main" val="41776414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543661" y="3947655"/>
            <a:ext cx="210114" cy="1086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00124" y="1153469"/>
            <a:ext cx="2349079" cy="1220043"/>
            <a:chOff x="6691054" y="3045611"/>
            <a:chExt cx="1806368" cy="891969"/>
          </a:xfrm>
        </p:grpSpPr>
        <p:grpSp>
          <p:nvGrpSpPr>
            <p:cNvPr id="67600" name="Group 67599"/>
            <p:cNvGrpSpPr/>
            <p:nvPr/>
          </p:nvGrpSpPr>
          <p:grpSpPr>
            <a:xfrm>
              <a:off x="6691054" y="3045611"/>
              <a:ext cx="1219200" cy="891969"/>
              <a:chOff x="7536917" y="4531632"/>
              <a:chExt cx="1219200" cy="891969"/>
            </a:xfrm>
          </p:grpSpPr>
          <p:pic>
            <p:nvPicPr>
              <p:cNvPr id="74" name="Picture 4" descr="C:\Sandige\2\tiff\25.tif"/>
              <p:cNvPicPr>
                <a:picLocks noChangeAspect="1" noChangeArrowheads="1"/>
              </p:cNvPicPr>
              <p:nvPr/>
            </p:nvPicPr>
            <p:blipFill>
              <a:blip r:embed="rId3"/>
              <a:srcRect r="70418" b="39488"/>
              <a:stretch>
                <a:fillRect/>
              </a:stretch>
            </p:blipFill>
            <p:spPr bwMode="auto">
              <a:xfrm>
                <a:off x="7536917" y="4531632"/>
                <a:ext cx="1219200" cy="891969"/>
              </a:xfrm>
              <a:prstGeom prst="rect">
                <a:avLst/>
              </a:prstGeom>
              <a:noFill/>
              <a:ln w="9525">
                <a:solidFill>
                  <a:srgbClr val="FF0000"/>
                </a:solidFill>
                <a:miter lim="800000"/>
                <a:headEnd/>
                <a:tailEnd/>
              </a:ln>
            </p:spPr>
          </p:pic>
          <p:grpSp>
            <p:nvGrpSpPr>
              <p:cNvPr id="75" name="Group 74"/>
              <p:cNvGrpSpPr/>
              <p:nvPr/>
            </p:nvGrpSpPr>
            <p:grpSpPr>
              <a:xfrm>
                <a:off x="7555403" y="4570771"/>
                <a:ext cx="1048314" cy="804340"/>
                <a:chOff x="1694886" y="3234260"/>
                <a:chExt cx="1048314" cy="804340"/>
              </a:xfrm>
            </p:grpSpPr>
            <p:sp>
              <p:nvSpPr>
                <p:cNvPr id="76" name="Rectangle 75"/>
                <p:cNvSpPr/>
                <p:nvPr/>
              </p:nvSpPr>
              <p:spPr>
                <a:xfrm>
                  <a:off x="2438400" y="3858851"/>
                  <a:ext cx="152400" cy="1797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2019300" y="3494586"/>
                  <a:ext cx="723900" cy="3642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 </a:t>
                  </a:r>
                  <a:endParaRPr lang="en-US" sz="1100" dirty="0">
                    <a:solidFill>
                      <a:srgbClr val="FF0000"/>
                    </a:solidFill>
                  </a:endParaRPr>
                </a:p>
              </p:txBody>
            </p:sp>
            <p:sp>
              <p:nvSpPr>
                <p:cNvPr id="78" name="Rectangle 77"/>
                <p:cNvSpPr/>
                <p:nvPr/>
              </p:nvSpPr>
              <p:spPr>
                <a:xfrm>
                  <a:off x="2368137" y="3537621"/>
                  <a:ext cx="161009" cy="277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 </a:t>
                  </a:r>
                  <a:endParaRPr lang="en-US" sz="1100" dirty="0">
                    <a:solidFill>
                      <a:srgbClr val="FF0000"/>
                    </a:solidFill>
                  </a:endParaRPr>
                </a:p>
              </p:txBody>
            </p:sp>
            <p:cxnSp>
              <p:nvCxnSpPr>
                <p:cNvPr id="79" name="Straight Connector 78"/>
                <p:cNvCxnSpPr/>
                <p:nvPr/>
              </p:nvCxnSpPr>
              <p:spPr>
                <a:xfrm>
                  <a:off x="2209800" y="349458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1694886" y="3440275"/>
                  <a:ext cx="210114" cy="1086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019300" y="3494586"/>
                  <a:ext cx="647700" cy="36426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endCxn id="81" idx="3"/>
                </p:cNvCxnSpPr>
                <p:nvPr/>
              </p:nvCxnSpPr>
              <p:spPr>
                <a:xfrm>
                  <a:off x="2019300" y="3676269"/>
                  <a:ext cx="647700" cy="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368137" y="349413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529146" y="349458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2209800" y="349413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2358866" y="3234260"/>
                  <a:ext cx="166946" cy="1516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2343150" y="3297582"/>
                  <a:ext cx="45719" cy="180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7606" name="TextBox 67605"/>
            <p:cNvSpPr txBox="1"/>
            <p:nvPr/>
          </p:nvSpPr>
          <p:spPr>
            <a:xfrm>
              <a:off x="7162800" y="3304161"/>
              <a:ext cx="1157546" cy="202513"/>
            </a:xfrm>
            <a:prstGeom prst="rect">
              <a:avLst/>
            </a:prstGeom>
            <a:noFill/>
          </p:spPr>
          <p:txBody>
            <a:bodyPr wrap="square" rtlCol="0">
              <a:spAutoFit/>
            </a:bodyPr>
            <a:lstStyle/>
            <a:p>
              <a:r>
                <a:rPr lang="en-US" sz="1200" dirty="0" smtClean="0"/>
                <a:t>1          1</a:t>
              </a:r>
              <a:endParaRPr lang="en-US" sz="1200" dirty="0"/>
            </a:p>
          </p:txBody>
        </p:sp>
        <p:sp>
          <p:nvSpPr>
            <p:cNvPr id="151" name="TextBox 150"/>
            <p:cNvSpPr txBox="1"/>
            <p:nvPr/>
          </p:nvSpPr>
          <p:spPr>
            <a:xfrm>
              <a:off x="7179081" y="3476857"/>
              <a:ext cx="1318341" cy="202513"/>
            </a:xfrm>
            <a:prstGeom prst="rect">
              <a:avLst/>
            </a:prstGeom>
            <a:noFill/>
          </p:spPr>
          <p:txBody>
            <a:bodyPr wrap="square" rtlCol="0">
              <a:spAutoFit/>
            </a:bodyPr>
            <a:lstStyle/>
            <a:p>
              <a:r>
                <a:rPr lang="en-US" sz="1200" dirty="0" smtClean="0"/>
                <a:t>1    1</a:t>
              </a:r>
              <a:endParaRPr lang="en-US" sz="1200" dirty="0"/>
            </a:p>
          </p:txBody>
        </p:sp>
      </p:grpSp>
      <p:sp>
        <p:nvSpPr>
          <p:cNvPr id="33" name="TextBox 32"/>
          <p:cNvSpPr txBox="1"/>
          <p:nvPr/>
        </p:nvSpPr>
        <p:spPr>
          <a:xfrm>
            <a:off x="352142" y="61569"/>
            <a:ext cx="5113125" cy="830997"/>
          </a:xfrm>
          <a:prstGeom prst="rect">
            <a:avLst/>
          </a:prstGeom>
          <a:noFill/>
        </p:spPr>
        <p:txBody>
          <a:bodyPr wrap="square" rtlCol="0">
            <a:spAutoFit/>
          </a:bodyPr>
          <a:lstStyle/>
          <a:p>
            <a:r>
              <a:rPr lang="en-US" dirty="0" smtClean="0"/>
              <a:t>Given is an expression Z </a:t>
            </a:r>
            <a:r>
              <a:rPr lang="en-US" dirty="0" smtClean="0">
                <a:sym typeface="Symbol" panose="05050102010706020507" pitchFamily="18" charset="2"/>
              </a:rPr>
              <a:t></a:t>
            </a:r>
            <a:r>
              <a:rPr lang="en-US" dirty="0" smtClean="0"/>
              <a:t> X’Y.</a:t>
            </a:r>
          </a:p>
          <a:p>
            <a:r>
              <a:rPr lang="en-US" dirty="0" smtClean="0"/>
              <a:t>1. Draw a </a:t>
            </a:r>
            <a:r>
              <a:rPr lang="en-US" dirty="0" err="1" smtClean="0"/>
              <a:t>Kmap</a:t>
            </a:r>
            <a:r>
              <a:rPr lang="en-US" dirty="0" smtClean="0"/>
              <a:t>.</a:t>
            </a:r>
            <a:endParaRPr lang="en-US" dirty="0"/>
          </a:p>
        </p:txBody>
      </p:sp>
      <p:sp>
        <p:nvSpPr>
          <p:cNvPr id="145" name="TextBox 144"/>
          <p:cNvSpPr txBox="1"/>
          <p:nvPr/>
        </p:nvSpPr>
        <p:spPr>
          <a:xfrm>
            <a:off x="414522" y="2488727"/>
            <a:ext cx="8103742" cy="830997"/>
          </a:xfrm>
          <a:prstGeom prst="rect">
            <a:avLst/>
          </a:prstGeom>
          <a:noFill/>
        </p:spPr>
        <p:txBody>
          <a:bodyPr wrap="square" rtlCol="0">
            <a:spAutoFit/>
          </a:bodyPr>
          <a:lstStyle/>
          <a:p>
            <a:r>
              <a:rPr lang="en-US" dirty="0" smtClean="0"/>
              <a:t>2. Given the </a:t>
            </a:r>
            <a:r>
              <a:rPr lang="en-US" dirty="0" err="1" smtClean="0"/>
              <a:t>Karnaugh</a:t>
            </a:r>
            <a:r>
              <a:rPr lang="en-US" dirty="0" smtClean="0"/>
              <a:t> Map find circuit from AND, OR and NOT gates.</a:t>
            </a:r>
            <a:endParaRPr lang="en-US" dirty="0"/>
          </a:p>
        </p:txBody>
      </p:sp>
      <p:grpSp>
        <p:nvGrpSpPr>
          <p:cNvPr id="146" name="Group 145"/>
          <p:cNvGrpSpPr/>
          <p:nvPr/>
        </p:nvGrpSpPr>
        <p:grpSpPr>
          <a:xfrm>
            <a:off x="3330812" y="1230002"/>
            <a:ext cx="1645573" cy="891969"/>
            <a:chOff x="6691054" y="3045611"/>
            <a:chExt cx="1645573" cy="891969"/>
          </a:xfrm>
        </p:grpSpPr>
        <p:grpSp>
          <p:nvGrpSpPr>
            <p:cNvPr id="147" name="Group 146"/>
            <p:cNvGrpSpPr/>
            <p:nvPr/>
          </p:nvGrpSpPr>
          <p:grpSpPr>
            <a:xfrm>
              <a:off x="6691054" y="3045611"/>
              <a:ext cx="1219200" cy="891969"/>
              <a:chOff x="7536917" y="4531632"/>
              <a:chExt cx="1219200" cy="891969"/>
            </a:xfrm>
          </p:grpSpPr>
          <p:pic>
            <p:nvPicPr>
              <p:cNvPr id="150" name="Picture 4" descr="C:\Sandige\2\tiff\25.tif"/>
              <p:cNvPicPr>
                <a:picLocks noChangeAspect="1" noChangeArrowheads="1"/>
              </p:cNvPicPr>
              <p:nvPr/>
            </p:nvPicPr>
            <p:blipFill>
              <a:blip r:embed="rId3"/>
              <a:srcRect r="70418" b="39488"/>
              <a:stretch>
                <a:fillRect/>
              </a:stretch>
            </p:blipFill>
            <p:spPr bwMode="auto">
              <a:xfrm>
                <a:off x="7536917" y="4531632"/>
                <a:ext cx="1219200" cy="891969"/>
              </a:xfrm>
              <a:prstGeom prst="rect">
                <a:avLst/>
              </a:prstGeom>
              <a:noFill/>
              <a:ln w="9525">
                <a:solidFill>
                  <a:srgbClr val="FF0000"/>
                </a:solidFill>
                <a:miter lim="800000"/>
                <a:headEnd/>
                <a:tailEnd/>
              </a:ln>
            </p:spPr>
          </p:pic>
          <p:grpSp>
            <p:nvGrpSpPr>
              <p:cNvPr id="152" name="Group 151"/>
              <p:cNvGrpSpPr/>
              <p:nvPr/>
            </p:nvGrpSpPr>
            <p:grpSpPr>
              <a:xfrm>
                <a:off x="7555403" y="4570771"/>
                <a:ext cx="1048314" cy="804340"/>
                <a:chOff x="1694886" y="3234260"/>
                <a:chExt cx="1048314" cy="804340"/>
              </a:xfrm>
            </p:grpSpPr>
            <p:sp>
              <p:nvSpPr>
                <p:cNvPr id="153" name="Rectangle 152"/>
                <p:cNvSpPr/>
                <p:nvPr/>
              </p:nvSpPr>
              <p:spPr>
                <a:xfrm>
                  <a:off x="2438400" y="3858851"/>
                  <a:ext cx="152400" cy="1797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2019300" y="3494586"/>
                  <a:ext cx="723900" cy="3642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 </a:t>
                  </a:r>
                  <a:endParaRPr lang="en-US" sz="1100" dirty="0">
                    <a:solidFill>
                      <a:srgbClr val="FF0000"/>
                    </a:solidFill>
                  </a:endParaRPr>
                </a:p>
              </p:txBody>
            </p:sp>
            <p:sp>
              <p:nvSpPr>
                <p:cNvPr id="155" name="Rectangle 154"/>
                <p:cNvSpPr/>
                <p:nvPr/>
              </p:nvSpPr>
              <p:spPr>
                <a:xfrm>
                  <a:off x="2368137" y="3537621"/>
                  <a:ext cx="161009" cy="277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 </a:t>
                  </a:r>
                  <a:endParaRPr lang="en-US" sz="1100" dirty="0">
                    <a:solidFill>
                      <a:srgbClr val="FF0000"/>
                    </a:solidFill>
                  </a:endParaRPr>
                </a:p>
              </p:txBody>
            </p:sp>
            <p:cxnSp>
              <p:nvCxnSpPr>
                <p:cNvPr id="156" name="Straight Connector 155"/>
                <p:cNvCxnSpPr/>
                <p:nvPr/>
              </p:nvCxnSpPr>
              <p:spPr>
                <a:xfrm>
                  <a:off x="2209800" y="349458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Rectangle 156"/>
                <p:cNvSpPr/>
                <p:nvPr/>
              </p:nvSpPr>
              <p:spPr>
                <a:xfrm>
                  <a:off x="1694886" y="3440275"/>
                  <a:ext cx="210114" cy="1086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2019300" y="3494586"/>
                  <a:ext cx="647700" cy="36426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Connector 158"/>
                <p:cNvCxnSpPr>
                  <a:endCxn id="158" idx="3"/>
                </p:cNvCxnSpPr>
                <p:nvPr/>
              </p:nvCxnSpPr>
              <p:spPr>
                <a:xfrm>
                  <a:off x="2019300" y="3676269"/>
                  <a:ext cx="647700" cy="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2368137" y="349413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2529146" y="349458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2209800" y="349413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3" name="Rectangle 162"/>
                <p:cNvSpPr/>
                <p:nvPr/>
              </p:nvSpPr>
              <p:spPr>
                <a:xfrm>
                  <a:off x="2358866" y="3234260"/>
                  <a:ext cx="166946" cy="1516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2343150" y="3297582"/>
                  <a:ext cx="45719" cy="180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8" name="TextBox 147"/>
            <p:cNvSpPr txBox="1"/>
            <p:nvPr/>
          </p:nvSpPr>
          <p:spPr>
            <a:xfrm>
              <a:off x="7162800" y="3304161"/>
              <a:ext cx="1157546" cy="276999"/>
            </a:xfrm>
            <a:prstGeom prst="rect">
              <a:avLst/>
            </a:prstGeom>
            <a:noFill/>
          </p:spPr>
          <p:txBody>
            <a:bodyPr wrap="square" rtlCol="0">
              <a:spAutoFit/>
            </a:bodyPr>
            <a:lstStyle/>
            <a:p>
              <a:r>
                <a:rPr lang="en-US" sz="1200" dirty="0" smtClean="0"/>
                <a:t>1      1</a:t>
              </a:r>
              <a:endParaRPr lang="en-US" sz="1200" dirty="0"/>
            </a:p>
          </p:txBody>
        </p:sp>
        <p:sp>
          <p:nvSpPr>
            <p:cNvPr id="149" name="TextBox 148"/>
            <p:cNvSpPr txBox="1"/>
            <p:nvPr/>
          </p:nvSpPr>
          <p:spPr>
            <a:xfrm>
              <a:off x="7179081" y="3476857"/>
              <a:ext cx="1157546" cy="276999"/>
            </a:xfrm>
            <a:prstGeom prst="rect">
              <a:avLst/>
            </a:prstGeom>
            <a:noFill/>
          </p:spPr>
          <p:txBody>
            <a:bodyPr wrap="square" rtlCol="0">
              <a:spAutoFit/>
            </a:bodyPr>
            <a:lstStyle/>
            <a:p>
              <a:r>
                <a:rPr lang="en-US" sz="1200" dirty="0" smtClean="0"/>
                <a:t>1  1</a:t>
              </a:r>
              <a:endParaRPr lang="en-US" sz="1200" dirty="0"/>
            </a:p>
          </p:txBody>
        </p:sp>
      </p:grpSp>
      <p:sp>
        <p:nvSpPr>
          <p:cNvPr id="34" name="Rounded Rectangle 33"/>
          <p:cNvSpPr/>
          <p:nvPr/>
        </p:nvSpPr>
        <p:spPr>
          <a:xfrm>
            <a:off x="1205294" y="1540463"/>
            <a:ext cx="377651" cy="52024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1420863" y="1557517"/>
            <a:ext cx="383762" cy="2265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p:nvPr/>
        </p:nvCxnSpPr>
        <p:spPr>
          <a:xfrm flipH="1">
            <a:off x="1387632" y="381000"/>
            <a:ext cx="2020186" cy="1126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1804625" y="457200"/>
            <a:ext cx="2365193" cy="1219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ight Arrow 39"/>
          <p:cNvSpPr/>
          <p:nvPr/>
        </p:nvSpPr>
        <p:spPr>
          <a:xfrm>
            <a:off x="2246164" y="1550151"/>
            <a:ext cx="856631" cy="3583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165"/>
          <p:cNvGrpSpPr/>
          <p:nvPr/>
        </p:nvGrpSpPr>
        <p:grpSpPr>
          <a:xfrm>
            <a:off x="599424" y="3384203"/>
            <a:ext cx="1645573" cy="891969"/>
            <a:chOff x="6691054" y="3045611"/>
            <a:chExt cx="1645573" cy="891969"/>
          </a:xfrm>
        </p:grpSpPr>
        <p:grpSp>
          <p:nvGrpSpPr>
            <p:cNvPr id="167" name="Group 166"/>
            <p:cNvGrpSpPr/>
            <p:nvPr/>
          </p:nvGrpSpPr>
          <p:grpSpPr>
            <a:xfrm>
              <a:off x="6691054" y="3045611"/>
              <a:ext cx="1219200" cy="891969"/>
              <a:chOff x="7536917" y="4531632"/>
              <a:chExt cx="1219200" cy="891969"/>
            </a:xfrm>
          </p:grpSpPr>
          <p:pic>
            <p:nvPicPr>
              <p:cNvPr id="170" name="Picture 4" descr="C:\Sandige\2\tiff\25.tif"/>
              <p:cNvPicPr>
                <a:picLocks noChangeAspect="1" noChangeArrowheads="1"/>
              </p:cNvPicPr>
              <p:nvPr/>
            </p:nvPicPr>
            <p:blipFill>
              <a:blip r:embed="rId3"/>
              <a:srcRect r="70418" b="39488"/>
              <a:stretch>
                <a:fillRect/>
              </a:stretch>
            </p:blipFill>
            <p:spPr bwMode="auto">
              <a:xfrm>
                <a:off x="7536917" y="4531632"/>
                <a:ext cx="1219200" cy="891969"/>
              </a:xfrm>
              <a:prstGeom prst="rect">
                <a:avLst/>
              </a:prstGeom>
              <a:noFill/>
              <a:ln w="9525">
                <a:solidFill>
                  <a:srgbClr val="FF0000"/>
                </a:solidFill>
                <a:miter lim="800000"/>
                <a:headEnd/>
                <a:tailEnd/>
              </a:ln>
            </p:spPr>
          </p:pic>
          <p:grpSp>
            <p:nvGrpSpPr>
              <p:cNvPr id="171" name="Group 170"/>
              <p:cNvGrpSpPr/>
              <p:nvPr/>
            </p:nvGrpSpPr>
            <p:grpSpPr>
              <a:xfrm>
                <a:off x="7555403" y="4570771"/>
                <a:ext cx="1048314" cy="804340"/>
                <a:chOff x="1694886" y="3234260"/>
                <a:chExt cx="1048314" cy="804340"/>
              </a:xfrm>
            </p:grpSpPr>
            <p:sp>
              <p:nvSpPr>
                <p:cNvPr id="172" name="Rectangle 171"/>
                <p:cNvSpPr/>
                <p:nvPr/>
              </p:nvSpPr>
              <p:spPr>
                <a:xfrm>
                  <a:off x="2438400" y="3858851"/>
                  <a:ext cx="152400" cy="1797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a:off x="2019300" y="3494586"/>
                  <a:ext cx="723900" cy="3642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 </a:t>
                  </a:r>
                  <a:endParaRPr lang="en-US" sz="1100" dirty="0">
                    <a:solidFill>
                      <a:srgbClr val="FF0000"/>
                    </a:solidFill>
                  </a:endParaRPr>
                </a:p>
              </p:txBody>
            </p:sp>
            <p:sp>
              <p:nvSpPr>
                <p:cNvPr id="174" name="Rectangle 173"/>
                <p:cNvSpPr/>
                <p:nvPr/>
              </p:nvSpPr>
              <p:spPr>
                <a:xfrm>
                  <a:off x="2368137" y="3537621"/>
                  <a:ext cx="161009" cy="277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 </a:t>
                  </a:r>
                  <a:endParaRPr lang="en-US" sz="1100" dirty="0">
                    <a:solidFill>
                      <a:srgbClr val="FF0000"/>
                    </a:solidFill>
                  </a:endParaRPr>
                </a:p>
              </p:txBody>
            </p:sp>
            <p:cxnSp>
              <p:nvCxnSpPr>
                <p:cNvPr id="175" name="Straight Connector 174"/>
                <p:cNvCxnSpPr/>
                <p:nvPr/>
              </p:nvCxnSpPr>
              <p:spPr>
                <a:xfrm>
                  <a:off x="2209800" y="349458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Rectangle 175"/>
                <p:cNvSpPr/>
                <p:nvPr/>
              </p:nvSpPr>
              <p:spPr>
                <a:xfrm>
                  <a:off x="1694886" y="3440275"/>
                  <a:ext cx="210114" cy="1086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a:off x="2019300" y="3494586"/>
                  <a:ext cx="647700" cy="36426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8" name="Straight Connector 177"/>
                <p:cNvCxnSpPr>
                  <a:endCxn id="177" idx="3"/>
                </p:cNvCxnSpPr>
                <p:nvPr/>
              </p:nvCxnSpPr>
              <p:spPr>
                <a:xfrm>
                  <a:off x="2019300" y="3676269"/>
                  <a:ext cx="647700" cy="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2368137" y="349413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2529146" y="349458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2209800" y="349413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Rectangle 181"/>
                <p:cNvSpPr/>
                <p:nvPr/>
              </p:nvSpPr>
              <p:spPr>
                <a:xfrm>
                  <a:off x="2358866" y="3234260"/>
                  <a:ext cx="166946" cy="1516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a:off x="2343150" y="3297582"/>
                  <a:ext cx="45719" cy="180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8" name="TextBox 167"/>
            <p:cNvSpPr txBox="1"/>
            <p:nvPr/>
          </p:nvSpPr>
          <p:spPr>
            <a:xfrm>
              <a:off x="7162800" y="3304161"/>
              <a:ext cx="1157546" cy="276999"/>
            </a:xfrm>
            <a:prstGeom prst="rect">
              <a:avLst/>
            </a:prstGeom>
            <a:noFill/>
          </p:spPr>
          <p:txBody>
            <a:bodyPr wrap="square" rtlCol="0">
              <a:spAutoFit/>
            </a:bodyPr>
            <a:lstStyle/>
            <a:p>
              <a:r>
                <a:rPr lang="en-US" sz="1200" dirty="0" smtClean="0"/>
                <a:t>1      1</a:t>
              </a:r>
              <a:endParaRPr lang="en-US" sz="1200" dirty="0"/>
            </a:p>
          </p:txBody>
        </p:sp>
        <p:sp>
          <p:nvSpPr>
            <p:cNvPr id="169" name="TextBox 168"/>
            <p:cNvSpPr txBox="1"/>
            <p:nvPr/>
          </p:nvSpPr>
          <p:spPr>
            <a:xfrm>
              <a:off x="7179081" y="3476857"/>
              <a:ext cx="1157546" cy="276999"/>
            </a:xfrm>
            <a:prstGeom prst="rect">
              <a:avLst/>
            </a:prstGeom>
            <a:noFill/>
          </p:spPr>
          <p:txBody>
            <a:bodyPr wrap="square" rtlCol="0">
              <a:spAutoFit/>
            </a:bodyPr>
            <a:lstStyle/>
            <a:p>
              <a:r>
                <a:rPr lang="en-US" sz="1200" dirty="0" smtClean="0"/>
                <a:t>1  1</a:t>
              </a:r>
              <a:endParaRPr lang="en-US" sz="1200" dirty="0"/>
            </a:p>
          </p:txBody>
        </p:sp>
      </p:grpSp>
      <p:sp>
        <p:nvSpPr>
          <p:cNvPr id="41" name="Oval 40"/>
          <p:cNvSpPr/>
          <p:nvPr/>
        </p:nvSpPr>
        <p:spPr>
          <a:xfrm>
            <a:off x="1420863" y="3712556"/>
            <a:ext cx="178401" cy="1405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1116543" y="3869867"/>
            <a:ext cx="319746" cy="1616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1132625" y="3682768"/>
            <a:ext cx="121259" cy="32381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2132170" y="3193578"/>
            <a:ext cx="7720744" cy="461665"/>
          </a:xfrm>
          <a:prstGeom prst="rect">
            <a:avLst/>
          </a:prstGeom>
          <a:noFill/>
        </p:spPr>
        <p:txBody>
          <a:bodyPr wrap="square" rtlCol="0">
            <a:spAutoFit/>
          </a:bodyPr>
          <a:lstStyle/>
          <a:p>
            <a:r>
              <a:rPr lang="en-US" dirty="0" smtClean="0"/>
              <a:t>You find SOP = </a:t>
            </a:r>
            <a:r>
              <a:rPr lang="en-US" dirty="0" smtClean="0">
                <a:solidFill>
                  <a:schemeClr val="accent1">
                    <a:lumMod val="75000"/>
                  </a:schemeClr>
                </a:solidFill>
              </a:rPr>
              <a:t>X’YZ’ + XZ + Y’Z </a:t>
            </a:r>
            <a:endParaRPr lang="en-US" dirty="0">
              <a:solidFill>
                <a:schemeClr val="accent1">
                  <a:lumMod val="75000"/>
                </a:schemeClr>
              </a:solidFill>
            </a:endParaRPr>
          </a:p>
        </p:txBody>
      </p:sp>
      <p:cxnSp>
        <p:nvCxnSpPr>
          <p:cNvPr id="63" name="Straight Arrow Connector 62"/>
          <p:cNvCxnSpPr>
            <a:endCxn id="41" idx="6"/>
          </p:cNvCxnSpPr>
          <p:nvPr/>
        </p:nvCxnSpPr>
        <p:spPr>
          <a:xfrm flipH="1">
            <a:off x="1599264" y="3553685"/>
            <a:ext cx="2645948" cy="2291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4" name="TextBox 183"/>
          <p:cNvSpPr txBox="1"/>
          <p:nvPr/>
        </p:nvSpPr>
        <p:spPr>
          <a:xfrm>
            <a:off x="647141" y="4442615"/>
            <a:ext cx="7720744" cy="830997"/>
          </a:xfrm>
          <a:prstGeom prst="rect">
            <a:avLst/>
          </a:prstGeom>
          <a:noFill/>
        </p:spPr>
        <p:txBody>
          <a:bodyPr wrap="square" rtlCol="0">
            <a:spAutoFit/>
          </a:bodyPr>
          <a:lstStyle/>
          <a:p>
            <a:r>
              <a:rPr lang="en-US" dirty="0" smtClean="0"/>
              <a:t>You factorize SOP = </a:t>
            </a:r>
            <a:r>
              <a:rPr lang="en-US" dirty="0" smtClean="0">
                <a:solidFill>
                  <a:schemeClr val="accent1">
                    <a:lumMod val="75000"/>
                  </a:schemeClr>
                </a:solidFill>
              </a:rPr>
              <a:t>X’YZ’ + Z(X + Y’) </a:t>
            </a:r>
            <a:r>
              <a:rPr lang="en-US" dirty="0" smtClean="0">
                <a:solidFill>
                  <a:srgbClr val="FF0000"/>
                </a:solidFill>
              </a:rPr>
              <a:t>and get the circuit below. </a:t>
            </a:r>
            <a:endParaRPr lang="en-US" dirty="0">
              <a:solidFill>
                <a:srgbClr val="FF0000"/>
              </a:solidFill>
            </a:endParaRPr>
          </a:p>
        </p:txBody>
      </p:sp>
      <p:graphicFrame>
        <p:nvGraphicFramePr>
          <p:cNvPr id="185" name="Object 5"/>
          <p:cNvGraphicFramePr>
            <a:graphicFrameLocks noChangeAspect="1"/>
          </p:cNvGraphicFramePr>
          <p:nvPr>
            <p:extLst>
              <p:ext uri="{D42A27DB-BD31-4B8C-83A1-F6EECF244321}">
                <p14:modId xmlns:p14="http://schemas.microsoft.com/office/powerpoint/2010/main" val="3059323489"/>
              </p:ext>
            </p:extLst>
          </p:nvPr>
        </p:nvGraphicFramePr>
        <p:xfrm>
          <a:off x="2912482" y="5066426"/>
          <a:ext cx="5327793" cy="1747445"/>
        </p:xfrm>
        <a:graphic>
          <a:graphicData uri="http://schemas.openxmlformats.org/presentationml/2006/ole">
            <mc:AlternateContent xmlns:mc="http://schemas.openxmlformats.org/markup-compatibility/2006">
              <mc:Choice xmlns:v="urn:schemas-microsoft-com:vml" Requires="v">
                <p:oleObj spid="_x0000_s14342" name="Artwork" r:id="rId4" imgW="7628571" imgH="2142857" progId="Adobe.Illustrator.7">
                  <p:embed/>
                </p:oleObj>
              </mc:Choice>
              <mc:Fallback>
                <p:oleObj name="Artwork" r:id="rId4" imgW="7628571" imgH="2142857" progId="Adobe.Illustrator.7">
                  <p:embed/>
                  <p:pic>
                    <p:nvPicPr>
                      <p:cNvPr id="6758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2482" y="5066426"/>
                        <a:ext cx="5327793" cy="1747445"/>
                      </a:xfrm>
                      <a:prstGeom prst="rect">
                        <a:avLst/>
                      </a:prstGeom>
                      <a:noFill/>
                      <a:ln>
                        <a:noFill/>
                      </a:ln>
                      <a:effectLst/>
                      <a:extLst/>
                    </p:spPr>
                  </p:pic>
                </p:oleObj>
              </mc:Fallback>
            </mc:AlternateContent>
          </a:graphicData>
        </a:graphic>
      </p:graphicFrame>
      <p:cxnSp>
        <p:nvCxnSpPr>
          <p:cNvPr id="66" name="Straight Arrow Connector 65"/>
          <p:cNvCxnSpPr>
            <a:endCxn id="42" idx="3"/>
          </p:cNvCxnSpPr>
          <p:nvPr/>
        </p:nvCxnSpPr>
        <p:spPr>
          <a:xfrm flipH="1">
            <a:off x="1436289" y="3583659"/>
            <a:ext cx="4126311" cy="367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Freeform 66"/>
          <p:cNvSpPr/>
          <p:nvPr/>
        </p:nvSpPr>
        <p:spPr>
          <a:xfrm>
            <a:off x="1173580" y="3529584"/>
            <a:ext cx="5166260" cy="688546"/>
          </a:xfrm>
          <a:custGeom>
            <a:avLst/>
            <a:gdLst>
              <a:gd name="connsiteX0" fmla="*/ 5163212 w 5166260"/>
              <a:gd name="connsiteY0" fmla="*/ 0 h 688546"/>
              <a:gd name="connsiteX1" fmla="*/ 5135780 w 5166260"/>
              <a:gd name="connsiteY1" fmla="*/ 73152 h 688546"/>
              <a:gd name="connsiteX2" fmla="*/ 4943756 w 5166260"/>
              <a:gd name="connsiteY2" fmla="*/ 192024 h 688546"/>
              <a:gd name="connsiteX3" fmla="*/ 4523132 w 5166260"/>
              <a:gd name="connsiteY3" fmla="*/ 384048 h 688546"/>
              <a:gd name="connsiteX4" fmla="*/ 3654452 w 5166260"/>
              <a:gd name="connsiteY4" fmla="*/ 612648 h 688546"/>
              <a:gd name="connsiteX5" fmla="*/ 2602892 w 5166260"/>
              <a:gd name="connsiteY5" fmla="*/ 685800 h 688546"/>
              <a:gd name="connsiteX6" fmla="*/ 1322732 w 5166260"/>
              <a:gd name="connsiteY6" fmla="*/ 630936 h 688546"/>
              <a:gd name="connsiteX7" fmla="*/ 60860 w 5166260"/>
              <a:gd name="connsiteY7" fmla="*/ 265176 h 688546"/>
              <a:gd name="connsiteX8" fmla="*/ 188876 w 5166260"/>
              <a:gd name="connsiteY8" fmla="*/ 256032 h 688546"/>
              <a:gd name="connsiteX9" fmla="*/ 97436 w 5166260"/>
              <a:gd name="connsiteY9" fmla="*/ 237744 h 68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6260" h="688546">
                <a:moveTo>
                  <a:pt x="5163212" y="0"/>
                </a:moveTo>
                <a:cubicBezTo>
                  <a:pt x="5167784" y="20574"/>
                  <a:pt x="5172356" y="41148"/>
                  <a:pt x="5135780" y="73152"/>
                </a:cubicBezTo>
                <a:cubicBezTo>
                  <a:pt x="5099204" y="105156"/>
                  <a:pt x="5045864" y="140208"/>
                  <a:pt x="4943756" y="192024"/>
                </a:cubicBezTo>
                <a:cubicBezTo>
                  <a:pt x="4841648" y="243840"/>
                  <a:pt x="4738016" y="313944"/>
                  <a:pt x="4523132" y="384048"/>
                </a:cubicBezTo>
                <a:cubicBezTo>
                  <a:pt x="4308248" y="454152"/>
                  <a:pt x="3974492" y="562356"/>
                  <a:pt x="3654452" y="612648"/>
                </a:cubicBezTo>
                <a:cubicBezTo>
                  <a:pt x="3334412" y="662940"/>
                  <a:pt x="2991512" y="682752"/>
                  <a:pt x="2602892" y="685800"/>
                </a:cubicBezTo>
                <a:cubicBezTo>
                  <a:pt x="2214272" y="688848"/>
                  <a:pt x="1746404" y="701040"/>
                  <a:pt x="1322732" y="630936"/>
                </a:cubicBezTo>
                <a:cubicBezTo>
                  <a:pt x="899060" y="560832"/>
                  <a:pt x="249836" y="327660"/>
                  <a:pt x="60860" y="265176"/>
                </a:cubicBezTo>
                <a:cubicBezTo>
                  <a:pt x="-128116" y="202692"/>
                  <a:pt x="182780" y="260604"/>
                  <a:pt x="188876" y="256032"/>
                </a:cubicBezTo>
                <a:cubicBezTo>
                  <a:pt x="194972" y="251460"/>
                  <a:pt x="146204" y="244602"/>
                  <a:pt x="97436" y="23774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134721" y="615879"/>
            <a:ext cx="3856879" cy="830997"/>
          </a:xfrm>
          <a:prstGeom prst="rect">
            <a:avLst/>
          </a:prstGeom>
          <a:solidFill>
            <a:srgbClr val="FFFF00"/>
          </a:solidFill>
        </p:spPr>
        <p:txBody>
          <a:bodyPr wrap="square" rtlCol="0">
            <a:spAutoFit/>
          </a:bodyPr>
          <a:lstStyle/>
          <a:p>
            <a:r>
              <a:rPr lang="en-US" sz="4800" b="1" dirty="0" smtClean="0">
                <a:solidFill>
                  <a:srgbClr val="FF0000"/>
                </a:solidFill>
                <a:effectLst>
                  <a:outerShdw blurRad="38100" dist="38100" dir="2700000" algn="tl">
                    <a:srgbClr val="000000">
                      <a:alpha val="43137"/>
                    </a:srgbClr>
                  </a:outerShdw>
                </a:effectLst>
              </a:rPr>
              <a:t>SYNTHESIS</a:t>
            </a:r>
            <a:endParaRPr lang="en-US" sz="4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681632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89" name="Object 5"/>
          <p:cNvGraphicFramePr>
            <a:graphicFrameLocks noChangeAspect="1"/>
          </p:cNvGraphicFramePr>
          <p:nvPr>
            <p:extLst/>
          </p:nvPr>
        </p:nvGraphicFramePr>
        <p:xfrm>
          <a:off x="152400" y="167127"/>
          <a:ext cx="8610600" cy="2824162"/>
        </p:xfrm>
        <a:graphic>
          <a:graphicData uri="http://schemas.openxmlformats.org/presentationml/2006/ole">
            <mc:AlternateContent xmlns:mc="http://schemas.openxmlformats.org/markup-compatibility/2006">
              <mc:Choice xmlns:v="urn:schemas-microsoft-com:vml" Requires="v">
                <p:oleObj spid="_x0000_s13319" name="Artwork" r:id="rId3" imgW="7628571" imgH="2142857" progId="Adobe.Illustrator.7">
                  <p:embed/>
                </p:oleObj>
              </mc:Choice>
              <mc:Fallback>
                <p:oleObj name="Artwork" r:id="rId3" imgW="7628571" imgH="2142857" progId="Adobe.Illustrator.7">
                  <p:embed/>
                  <p:pic>
                    <p:nvPicPr>
                      <p:cNvPr id="6758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67127"/>
                        <a:ext cx="8610600" cy="282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6" name="Group 15"/>
          <p:cNvGrpSpPr/>
          <p:nvPr/>
        </p:nvGrpSpPr>
        <p:grpSpPr>
          <a:xfrm>
            <a:off x="228600" y="3200400"/>
            <a:ext cx="1219200" cy="891969"/>
            <a:chOff x="228600" y="3200400"/>
            <a:chExt cx="1219200" cy="891969"/>
          </a:xfrm>
        </p:grpSpPr>
        <p:pic>
          <p:nvPicPr>
            <p:cNvPr id="4" name="Picture 4" descr="C:\Sandige\2\tiff\25.tif"/>
            <p:cNvPicPr>
              <a:picLocks noChangeAspect="1" noChangeArrowheads="1"/>
            </p:cNvPicPr>
            <p:nvPr/>
          </p:nvPicPr>
          <p:blipFill>
            <a:blip r:embed="rId5"/>
            <a:srcRect r="70418" b="39488"/>
            <a:stretch>
              <a:fillRect/>
            </a:stretch>
          </p:blipFill>
          <p:spPr bwMode="auto">
            <a:xfrm>
              <a:off x="228600" y="3200400"/>
              <a:ext cx="1219200" cy="891969"/>
            </a:xfrm>
            <a:prstGeom prst="rect">
              <a:avLst/>
            </a:prstGeom>
            <a:noFill/>
            <a:ln w="9525">
              <a:solidFill>
                <a:srgbClr val="FF0000"/>
              </a:solidFill>
              <a:miter lim="800000"/>
              <a:headEnd/>
              <a:tailEnd/>
            </a:ln>
          </p:spPr>
        </p:pic>
        <p:sp>
          <p:nvSpPr>
            <p:cNvPr id="2" name="TextBox 1"/>
            <p:cNvSpPr txBox="1"/>
            <p:nvPr/>
          </p:nvSpPr>
          <p:spPr>
            <a:xfrm>
              <a:off x="838200" y="3200400"/>
              <a:ext cx="381000" cy="184666"/>
            </a:xfrm>
            <a:prstGeom prst="rect">
              <a:avLst/>
            </a:prstGeom>
            <a:solidFill>
              <a:srgbClr val="FFFF00"/>
            </a:solidFill>
          </p:spPr>
          <p:txBody>
            <a:bodyPr wrap="square" rtlCol="0">
              <a:spAutoFit/>
            </a:bodyPr>
            <a:lstStyle/>
            <a:p>
              <a:r>
                <a:rPr lang="en-US" sz="600" b="1" dirty="0" smtClean="0">
                  <a:effectLst>
                    <a:outerShdw blurRad="38100" dist="38100" dir="2700000" algn="tl">
                      <a:srgbClr val="000000">
                        <a:alpha val="43137"/>
                      </a:srgbClr>
                    </a:outerShdw>
                  </a:effectLst>
                </a:rPr>
                <a:t>X’</a:t>
              </a:r>
              <a:endParaRPr lang="en-US" sz="600" b="1" dirty="0">
                <a:effectLst>
                  <a:outerShdw blurRad="38100" dist="38100" dir="2700000" algn="tl">
                    <a:srgbClr val="000000">
                      <a:alpha val="43137"/>
                    </a:srgbClr>
                  </a:outerShdw>
                </a:effectLst>
              </a:endParaRPr>
            </a:p>
          </p:txBody>
        </p:sp>
        <p:sp>
          <p:nvSpPr>
            <p:cNvPr id="3" name="Rectangle 2"/>
            <p:cNvSpPr/>
            <p:nvPr/>
          </p:nvSpPr>
          <p:spPr>
            <a:xfrm>
              <a:off x="938823" y="3523869"/>
              <a:ext cx="113323" cy="429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50192" y="3877520"/>
              <a:ext cx="113323" cy="161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930150" y="3523869"/>
              <a:ext cx="152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91223" y="3676269"/>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38823" y="3657600"/>
              <a:ext cx="152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30150" y="3676269"/>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14399" y="3858851"/>
              <a:ext cx="192454" cy="46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06099" y="3475917"/>
              <a:ext cx="152400" cy="215444"/>
            </a:xfrm>
            <a:prstGeom prst="rect">
              <a:avLst/>
            </a:prstGeom>
            <a:noFill/>
          </p:spPr>
          <p:txBody>
            <a:bodyPr wrap="square" rtlCol="0">
              <a:spAutoFit/>
            </a:bodyPr>
            <a:lstStyle/>
            <a:p>
              <a:r>
                <a:rPr lang="en-US" sz="800" dirty="0" smtClean="0"/>
                <a:t>1</a:t>
              </a:r>
              <a:endParaRPr lang="en-US" sz="800" dirty="0"/>
            </a:p>
          </p:txBody>
        </p:sp>
      </p:grpSp>
      <p:cxnSp>
        <p:nvCxnSpPr>
          <p:cNvPr id="15" name="Straight Arrow Connector 14"/>
          <p:cNvCxnSpPr/>
          <p:nvPr/>
        </p:nvCxnSpPr>
        <p:spPr>
          <a:xfrm flipV="1">
            <a:off x="1243623" y="1752600"/>
            <a:ext cx="432777" cy="1524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247086" y="4346966"/>
            <a:ext cx="1219200" cy="898237"/>
            <a:chOff x="247086" y="4346966"/>
            <a:chExt cx="1219200" cy="898237"/>
          </a:xfrm>
        </p:grpSpPr>
        <p:pic>
          <p:nvPicPr>
            <p:cNvPr id="20" name="Picture 4" descr="C:\Sandige\2\tiff\25.tif"/>
            <p:cNvPicPr>
              <a:picLocks noChangeAspect="1" noChangeArrowheads="1"/>
            </p:cNvPicPr>
            <p:nvPr/>
          </p:nvPicPr>
          <p:blipFill>
            <a:blip r:embed="rId5"/>
            <a:srcRect r="70418" b="39488"/>
            <a:stretch>
              <a:fillRect/>
            </a:stretch>
          </p:blipFill>
          <p:spPr bwMode="auto">
            <a:xfrm>
              <a:off x="247086" y="4353234"/>
              <a:ext cx="1219200" cy="891969"/>
            </a:xfrm>
            <a:prstGeom prst="rect">
              <a:avLst/>
            </a:prstGeom>
            <a:noFill/>
            <a:ln w="9525">
              <a:solidFill>
                <a:srgbClr val="FF0000"/>
              </a:solidFill>
              <a:miter lim="800000"/>
              <a:headEnd/>
              <a:tailEnd/>
            </a:ln>
          </p:spPr>
        </p:pic>
        <p:sp>
          <p:nvSpPr>
            <p:cNvPr id="21" name="TextBox 20"/>
            <p:cNvSpPr txBox="1"/>
            <p:nvPr/>
          </p:nvSpPr>
          <p:spPr>
            <a:xfrm>
              <a:off x="914399" y="4346966"/>
              <a:ext cx="267602" cy="184666"/>
            </a:xfrm>
            <a:prstGeom prst="rect">
              <a:avLst/>
            </a:prstGeom>
            <a:solidFill>
              <a:srgbClr val="FFFF00"/>
            </a:solidFill>
          </p:spPr>
          <p:txBody>
            <a:bodyPr wrap="square" rtlCol="0">
              <a:spAutoFit/>
            </a:bodyPr>
            <a:lstStyle/>
            <a:p>
              <a:r>
                <a:rPr lang="en-US" sz="600" b="1" dirty="0" smtClean="0">
                  <a:effectLst>
                    <a:outerShdw blurRad="38100" dist="38100" dir="2700000" algn="tl">
                      <a:srgbClr val="000000">
                        <a:alpha val="43137"/>
                      </a:srgbClr>
                    </a:outerShdw>
                  </a:effectLst>
                </a:rPr>
                <a:t>Y’</a:t>
              </a:r>
              <a:endParaRPr lang="en-US" sz="600" b="1" dirty="0">
                <a:effectLst>
                  <a:outerShdw blurRad="38100" dist="38100" dir="2700000" algn="tl">
                    <a:srgbClr val="000000">
                      <a:alpha val="43137"/>
                    </a:srgbClr>
                  </a:outerShdw>
                </a:effectLst>
              </a:endParaRPr>
            </a:p>
          </p:txBody>
        </p:sp>
        <p:sp>
          <p:nvSpPr>
            <p:cNvPr id="22" name="Rectangle 21"/>
            <p:cNvSpPr/>
            <p:nvPr/>
          </p:nvSpPr>
          <p:spPr>
            <a:xfrm>
              <a:off x="957309" y="4676703"/>
              <a:ext cx="113323" cy="429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068678" y="5030354"/>
              <a:ext cx="113323" cy="161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948636" y="4676703"/>
              <a:ext cx="152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109709" y="482910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57309" y="4810434"/>
              <a:ext cx="152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48636" y="4829103"/>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932885" y="5011685"/>
              <a:ext cx="192454" cy="46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24585" y="4628751"/>
              <a:ext cx="152400" cy="215444"/>
            </a:xfrm>
            <a:prstGeom prst="rect">
              <a:avLst/>
            </a:prstGeom>
            <a:noFill/>
          </p:spPr>
          <p:txBody>
            <a:bodyPr wrap="square" rtlCol="0">
              <a:spAutoFit/>
            </a:bodyPr>
            <a:lstStyle/>
            <a:p>
              <a:r>
                <a:rPr lang="en-US" sz="800" dirty="0" smtClean="0"/>
                <a:t>1</a:t>
              </a:r>
              <a:endParaRPr lang="en-US" sz="800" dirty="0"/>
            </a:p>
          </p:txBody>
        </p:sp>
        <p:sp>
          <p:nvSpPr>
            <p:cNvPr id="17" name="Rectangle 16"/>
            <p:cNvSpPr/>
            <p:nvPr/>
          </p:nvSpPr>
          <p:spPr>
            <a:xfrm>
              <a:off x="609600" y="4676703"/>
              <a:ext cx="652509" cy="133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609600" y="4676703"/>
              <a:ext cx="296499" cy="3349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92059" y="4659528"/>
              <a:ext cx="192378" cy="184666"/>
            </a:xfrm>
            <a:prstGeom prst="rect">
              <a:avLst/>
            </a:prstGeom>
            <a:noFill/>
          </p:spPr>
          <p:txBody>
            <a:bodyPr wrap="square" rtlCol="0">
              <a:spAutoFit/>
            </a:bodyPr>
            <a:lstStyle/>
            <a:p>
              <a:r>
                <a:rPr lang="en-US" sz="600" dirty="0" smtClean="0"/>
                <a:t>1</a:t>
              </a:r>
              <a:endParaRPr lang="en-US" sz="600" dirty="0"/>
            </a:p>
          </p:txBody>
        </p:sp>
        <p:sp>
          <p:nvSpPr>
            <p:cNvPr id="44" name="TextBox 43"/>
            <p:cNvSpPr txBox="1"/>
            <p:nvPr/>
          </p:nvSpPr>
          <p:spPr>
            <a:xfrm>
              <a:off x="749222" y="4666525"/>
              <a:ext cx="192378" cy="184666"/>
            </a:xfrm>
            <a:prstGeom prst="rect">
              <a:avLst/>
            </a:prstGeom>
            <a:noFill/>
          </p:spPr>
          <p:txBody>
            <a:bodyPr wrap="square" rtlCol="0">
              <a:spAutoFit/>
            </a:bodyPr>
            <a:lstStyle/>
            <a:p>
              <a:r>
                <a:rPr lang="en-US" sz="600" dirty="0" smtClean="0"/>
                <a:t>1</a:t>
              </a:r>
              <a:endParaRPr lang="en-US" sz="600" dirty="0"/>
            </a:p>
          </p:txBody>
        </p:sp>
        <p:sp>
          <p:nvSpPr>
            <p:cNvPr id="45" name="TextBox 44"/>
            <p:cNvSpPr txBox="1"/>
            <p:nvPr/>
          </p:nvSpPr>
          <p:spPr>
            <a:xfrm>
              <a:off x="568357" y="4825354"/>
              <a:ext cx="192378" cy="184666"/>
            </a:xfrm>
            <a:prstGeom prst="rect">
              <a:avLst/>
            </a:prstGeom>
            <a:noFill/>
          </p:spPr>
          <p:txBody>
            <a:bodyPr wrap="square" rtlCol="0">
              <a:spAutoFit/>
            </a:bodyPr>
            <a:lstStyle/>
            <a:p>
              <a:r>
                <a:rPr lang="en-US" sz="600" dirty="0" smtClean="0"/>
                <a:t>1</a:t>
              </a:r>
              <a:endParaRPr lang="en-US" sz="600" dirty="0"/>
            </a:p>
          </p:txBody>
        </p:sp>
        <p:sp>
          <p:nvSpPr>
            <p:cNvPr id="46" name="TextBox 45"/>
            <p:cNvSpPr txBox="1"/>
            <p:nvPr/>
          </p:nvSpPr>
          <p:spPr>
            <a:xfrm>
              <a:off x="725327" y="4825354"/>
              <a:ext cx="192378" cy="184666"/>
            </a:xfrm>
            <a:prstGeom prst="rect">
              <a:avLst/>
            </a:prstGeom>
            <a:noFill/>
          </p:spPr>
          <p:txBody>
            <a:bodyPr wrap="square" rtlCol="0">
              <a:spAutoFit/>
            </a:bodyPr>
            <a:lstStyle/>
            <a:p>
              <a:r>
                <a:rPr lang="en-US" sz="600" dirty="0" smtClean="0"/>
                <a:t>1</a:t>
              </a:r>
              <a:endParaRPr lang="en-US" sz="600" dirty="0"/>
            </a:p>
          </p:txBody>
        </p:sp>
        <p:cxnSp>
          <p:nvCxnSpPr>
            <p:cNvPr id="43" name="Straight Connector 42"/>
            <p:cNvCxnSpPr/>
            <p:nvPr/>
          </p:nvCxnSpPr>
          <p:spPr>
            <a:xfrm flipV="1">
              <a:off x="1105708" y="4647856"/>
              <a:ext cx="0" cy="2103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932885" y="4647856"/>
              <a:ext cx="0" cy="2103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758172" y="4660204"/>
              <a:ext cx="0" cy="2103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8" name="Straight Arrow Connector 47"/>
          <p:cNvCxnSpPr/>
          <p:nvPr/>
        </p:nvCxnSpPr>
        <p:spPr>
          <a:xfrm flipV="1">
            <a:off x="247086" y="761999"/>
            <a:ext cx="1429314" cy="35849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4" name="Picture 4" descr="C:\Sandige\2\tiff\25.tif"/>
          <p:cNvPicPr>
            <a:picLocks noChangeAspect="1" noChangeArrowheads="1"/>
          </p:cNvPicPr>
          <p:nvPr/>
        </p:nvPicPr>
        <p:blipFill>
          <a:blip r:embed="rId5"/>
          <a:srcRect r="70418" b="39488"/>
          <a:stretch>
            <a:fillRect/>
          </a:stretch>
        </p:blipFill>
        <p:spPr bwMode="auto">
          <a:xfrm>
            <a:off x="1676400" y="3195121"/>
            <a:ext cx="1219200" cy="891969"/>
          </a:xfrm>
          <a:prstGeom prst="rect">
            <a:avLst/>
          </a:prstGeom>
          <a:noFill/>
          <a:ln w="9525">
            <a:solidFill>
              <a:srgbClr val="FF0000"/>
            </a:solidFill>
            <a:miter lim="800000"/>
            <a:headEnd/>
            <a:tailEnd/>
          </a:ln>
        </p:spPr>
      </p:pic>
      <p:sp>
        <p:nvSpPr>
          <p:cNvPr id="58" name="Rectangle 57"/>
          <p:cNvSpPr/>
          <p:nvPr/>
        </p:nvSpPr>
        <p:spPr>
          <a:xfrm>
            <a:off x="247086" y="3429000"/>
            <a:ext cx="210114" cy="1086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266744" y="4574440"/>
            <a:ext cx="210114" cy="1086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590" name="Group 67589"/>
          <p:cNvGrpSpPr/>
          <p:nvPr/>
        </p:nvGrpSpPr>
        <p:grpSpPr>
          <a:xfrm>
            <a:off x="1694886" y="3234260"/>
            <a:ext cx="1048314" cy="804340"/>
            <a:chOff x="1694886" y="3234260"/>
            <a:chExt cx="1048314" cy="804340"/>
          </a:xfrm>
        </p:grpSpPr>
        <p:sp>
          <p:nvSpPr>
            <p:cNvPr id="52" name="Rectangle 51"/>
            <p:cNvSpPr/>
            <p:nvPr/>
          </p:nvSpPr>
          <p:spPr>
            <a:xfrm>
              <a:off x="2438400" y="3858851"/>
              <a:ext cx="152400" cy="1797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019300" y="3494586"/>
              <a:ext cx="723900" cy="3642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 </a:t>
              </a:r>
              <a:endParaRPr lang="en-US" sz="1100" dirty="0">
                <a:solidFill>
                  <a:srgbClr val="FF0000"/>
                </a:solidFill>
              </a:endParaRPr>
            </a:p>
          </p:txBody>
        </p:sp>
        <p:sp>
          <p:nvSpPr>
            <p:cNvPr id="57" name="Rectangle 56"/>
            <p:cNvSpPr/>
            <p:nvPr/>
          </p:nvSpPr>
          <p:spPr>
            <a:xfrm>
              <a:off x="2368137" y="3537621"/>
              <a:ext cx="161009" cy="277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 </a:t>
              </a:r>
              <a:endParaRPr lang="en-US" sz="1100" dirty="0">
                <a:solidFill>
                  <a:srgbClr val="FF0000"/>
                </a:solidFill>
              </a:endParaRPr>
            </a:p>
          </p:txBody>
        </p:sp>
        <p:cxnSp>
          <p:nvCxnSpPr>
            <p:cNvPr id="55" name="Straight Connector 54"/>
            <p:cNvCxnSpPr/>
            <p:nvPr/>
          </p:nvCxnSpPr>
          <p:spPr>
            <a:xfrm>
              <a:off x="2209800" y="349458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1694886" y="3440275"/>
              <a:ext cx="210114" cy="1086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2019300" y="3494586"/>
              <a:ext cx="647700" cy="36426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584" name="Straight Connector 67583"/>
            <p:cNvCxnSpPr>
              <a:endCxn id="60" idx="3"/>
            </p:cNvCxnSpPr>
            <p:nvPr/>
          </p:nvCxnSpPr>
          <p:spPr>
            <a:xfrm>
              <a:off x="2019300" y="3676269"/>
              <a:ext cx="647700" cy="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587" name="Straight Connector 67586"/>
            <p:cNvCxnSpPr/>
            <p:nvPr/>
          </p:nvCxnSpPr>
          <p:spPr>
            <a:xfrm>
              <a:off x="2368137" y="349413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529146" y="349458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209800" y="349413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588" name="Rectangle 67587"/>
            <p:cNvSpPr/>
            <p:nvPr/>
          </p:nvSpPr>
          <p:spPr>
            <a:xfrm>
              <a:off x="2358866" y="3234260"/>
              <a:ext cx="166946" cy="1516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2343150" y="3297582"/>
              <a:ext cx="45719" cy="180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600" name="Group 67599"/>
          <p:cNvGrpSpPr/>
          <p:nvPr/>
        </p:nvGrpSpPr>
        <p:grpSpPr>
          <a:xfrm>
            <a:off x="6691054" y="3045611"/>
            <a:ext cx="1219200" cy="891969"/>
            <a:chOff x="7536917" y="4531632"/>
            <a:chExt cx="1219200" cy="891969"/>
          </a:xfrm>
        </p:grpSpPr>
        <p:pic>
          <p:nvPicPr>
            <p:cNvPr id="74" name="Picture 4" descr="C:\Sandige\2\tiff\25.tif"/>
            <p:cNvPicPr>
              <a:picLocks noChangeAspect="1" noChangeArrowheads="1"/>
            </p:cNvPicPr>
            <p:nvPr/>
          </p:nvPicPr>
          <p:blipFill>
            <a:blip r:embed="rId5"/>
            <a:srcRect r="70418" b="39488"/>
            <a:stretch>
              <a:fillRect/>
            </a:stretch>
          </p:blipFill>
          <p:spPr bwMode="auto">
            <a:xfrm>
              <a:off x="7536917" y="4531632"/>
              <a:ext cx="1219200" cy="891969"/>
            </a:xfrm>
            <a:prstGeom prst="rect">
              <a:avLst/>
            </a:prstGeom>
            <a:noFill/>
            <a:ln w="9525">
              <a:solidFill>
                <a:srgbClr val="FF0000"/>
              </a:solidFill>
              <a:miter lim="800000"/>
              <a:headEnd/>
              <a:tailEnd/>
            </a:ln>
          </p:spPr>
        </p:pic>
        <p:grpSp>
          <p:nvGrpSpPr>
            <p:cNvPr id="75" name="Group 74"/>
            <p:cNvGrpSpPr/>
            <p:nvPr/>
          </p:nvGrpSpPr>
          <p:grpSpPr>
            <a:xfrm>
              <a:off x="7555403" y="4570771"/>
              <a:ext cx="1048314" cy="804340"/>
              <a:chOff x="1694886" y="3234260"/>
              <a:chExt cx="1048314" cy="804340"/>
            </a:xfrm>
          </p:grpSpPr>
          <p:sp>
            <p:nvSpPr>
              <p:cNvPr id="76" name="Rectangle 75"/>
              <p:cNvSpPr/>
              <p:nvPr/>
            </p:nvSpPr>
            <p:spPr>
              <a:xfrm>
                <a:off x="2438400" y="3858851"/>
                <a:ext cx="152400" cy="1797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2019300" y="3494586"/>
                <a:ext cx="723900" cy="3642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 </a:t>
                </a:r>
                <a:endParaRPr lang="en-US" sz="1100" dirty="0">
                  <a:solidFill>
                    <a:srgbClr val="FF0000"/>
                  </a:solidFill>
                </a:endParaRPr>
              </a:p>
            </p:txBody>
          </p:sp>
          <p:sp>
            <p:nvSpPr>
              <p:cNvPr id="78" name="Rectangle 77"/>
              <p:cNvSpPr/>
              <p:nvPr/>
            </p:nvSpPr>
            <p:spPr>
              <a:xfrm>
                <a:off x="2368137" y="3537621"/>
                <a:ext cx="161009" cy="277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 </a:t>
                </a:r>
                <a:endParaRPr lang="en-US" sz="1100" dirty="0">
                  <a:solidFill>
                    <a:srgbClr val="FF0000"/>
                  </a:solidFill>
                </a:endParaRPr>
              </a:p>
            </p:txBody>
          </p:sp>
          <p:cxnSp>
            <p:nvCxnSpPr>
              <p:cNvPr id="79" name="Straight Connector 78"/>
              <p:cNvCxnSpPr/>
              <p:nvPr/>
            </p:nvCxnSpPr>
            <p:spPr>
              <a:xfrm>
                <a:off x="2209800" y="349458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1694886" y="3440275"/>
                <a:ext cx="210114" cy="1086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019300" y="3494586"/>
                <a:ext cx="647700" cy="36426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endCxn id="81" idx="3"/>
              </p:cNvCxnSpPr>
              <p:nvPr/>
            </p:nvCxnSpPr>
            <p:spPr>
              <a:xfrm>
                <a:off x="2019300" y="3676269"/>
                <a:ext cx="647700" cy="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368137" y="349413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529146" y="349458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2209800" y="349413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2358866" y="3234260"/>
                <a:ext cx="166946" cy="1516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2343150" y="3297582"/>
                <a:ext cx="45719" cy="180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67592" name="Straight Arrow Connector 67591"/>
          <p:cNvCxnSpPr/>
          <p:nvPr/>
        </p:nvCxnSpPr>
        <p:spPr>
          <a:xfrm flipV="1">
            <a:off x="2743200" y="914399"/>
            <a:ext cx="609600" cy="2319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593" name="TextBox 67592"/>
          <p:cNvSpPr txBox="1"/>
          <p:nvPr/>
        </p:nvSpPr>
        <p:spPr>
          <a:xfrm>
            <a:off x="2032754" y="3638566"/>
            <a:ext cx="710446" cy="276999"/>
          </a:xfrm>
          <a:prstGeom prst="rect">
            <a:avLst/>
          </a:prstGeom>
          <a:noFill/>
        </p:spPr>
        <p:txBody>
          <a:bodyPr wrap="square" rtlCol="0">
            <a:spAutoFit/>
          </a:bodyPr>
          <a:lstStyle/>
          <a:p>
            <a:r>
              <a:rPr lang="en-US" sz="1200" dirty="0" smtClean="0"/>
              <a:t>1  1  1 1</a:t>
            </a:r>
            <a:endParaRPr lang="en-US" sz="1200" dirty="0"/>
          </a:p>
        </p:txBody>
      </p:sp>
      <p:sp>
        <p:nvSpPr>
          <p:cNvPr id="91" name="TextBox 90"/>
          <p:cNvSpPr txBox="1"/>
          <p:nvPr/>
        </p:nvSpPr>
        <p:spPr>
          <a:xfrm>
            <a:off x="2011572" y="3453671"/>
            <a:ext cx="710446" cy="276999"/>
          </a:xfrm>
          <a:prstGeom prst="rect">
            <a:avLst/>
          </a:prstGeom>
          <a:noFill/>
        </p:spPr>
        <p:txBody>
          <a:bodyPr wrap="square" rtlCol="0">
            <a:spAutoFit/>
          </a:bodyPr>
          <a:lstStyle/>
          <a:p>
            <a:r>
              <a:rPr lang="en-US" sz="1200" dirty="0" smtClean="0"/>
              <a:t>1  1     </a:t>
            </a:r>
            <a:endParaRPr lang="en-US" sz="1200" dirty="0"/>
          </a:p>
        </p:txBody>
      </p:sp>
      <p:pic>
        <p:nvPicPr>
          <p:cNvPr id="92" name="Picture 4" descr="C:\Sandige\2\tiff\25.tif"/>
          <p:cNvPicPr>
            <a:picLocks noChangeAspect="1" noChangeArrowheads="1"/>
          </p:cNvPicPr>
          <p:nvPr/>
        </p:nvPicPr>
        <p:blipFill>
          <a:blip r:embed="rId5"/>
          <a:srcRect r="70418" b="39488"/>
          <a:stretch>
            <a:fillRect/>
          </a:stretch>
        </p:blipFill>
        <p:spPr bwMode="auto">
          <a:xfrm>
            <a:off x="1641649" y="4369954"/>
            <a:ext cx="1219200" cy="891969"/>
          </a:xfrm>
          <a:prstGeom prst="rect">
            <a:avLst/>
          </a:prstGeom>
          <a:noFill/>
          <a:ln w="9525">
            <a:solidFill>
              <a:srgbClr val="FF0000"/>
            </a:solidFill>
            <a:miter lim="800000"/>
            <a:headEnd/>
            <a:tailEnd/>
          </a:ln>
        </p:spPr>
      </p:pic>
      <p:grpSp>
        <p:nvGrpSpPr>
          <p:cNvPr id="93" name="Group 92"/>
          <p:cNvGrpSpPr/>
          <p:nvPr/>
        </p:nvGrpSpPr>
        <p:grpSpPr>
          <a:xfrm>
            <a:off x="1660135" y="4409093"/>
            <a:ext cx="1048314" cy="804340"/>
            <a:chOff x="1694886" y="3234260"/>
            <a:chExt cx="1048314" cy="804340"/>
          </a:xfrm>
        </p:grpSpPr>
        <p:sp>
          <p:nvSpPr>
            <p:cNvPr id="94" name="Rectangle 93"/>
            <p:cNvSpPr/>
            <p:nvPr/>
          </p:nvSpPr>
          <p:spPr>
            <a:xfrm>
              <a:off x="2438400" y="3858851"/>
              <a:ext cx="152400" cy="1797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2019300" y="3494586"/>
              <a:ext cx="723900" cy="3642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 </a:t>
              </a:r>
              <a:endParaRPr lang="en-US" sz="1100" dirty="0">
                <a:solidFill>
                  <a:srgbClr val="FF0000"/>
                </a:solidFill>
              </a:endParaRPr>
            </a:p>
          </p:txBody>
        </p:sp>
        <p:sp>
          <p:nvSpPr>
            <p:cNvPr id="96" name="Rectangle 95"/>
            <p:cNvSpPr/>
            <p:nvPr/>
          </p:nvSpPr>
          <p:spPr>
            <a:xfrm>
              <a:off x="2368137" y="3537621"/>
              <a:ext cx="161009" cy="277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 </a:t>
              </a:r>
              <a:endParaRPr lang="en-US" sz="1100" dirty="0">
                <a:solidFill>
                  <a:srgbClr val="FF0000"/>
                </a:solidFill>
              </a:endParaRPr>
            </a:p>
          </p:txBody>
        </p:sp>
        <p:cxnSp>
          <p:nvCxnSpPr>
            <p:cNvPr id="97" name="Straight Connector 96"/>
            <p:cNvCxnSpPr/>
            <p:nvPr/>
          </p:nvCxnSpPr>
          <p:spPr>
            <a:xfrm>
              <a:off x="2209800" y="349458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1694886" y="3440275"/>
              <a:ext cx="210114" cy="1086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2019300" y="3494586"/>
              <a:ext cx="647700" cy="36426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Straight Connector 99"/>
            <p:cNvCxnSpPr>
              <a:endCxn id="99" idx="3"/>
            </p:cNvCxnSpPr>
            <p:nvPr/>
          </p:nvCxnSpPr>
          <p:spPr>
            <a:xfrm>
              <a:off x="2019300" y="3676269"/>
              <a:ext cx="647700" cy="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368137" y="349413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529146" y="349458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209800" y="349413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a:xfrm>
              <a:off x="2358866" y="3234260"/>
              <a:ext cx="166946" cy="1516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343150" y="3297582"/>
              <a:ext cx="45719" cy="180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7595" name="Straight Arrow Connector 67594"/>
          <p:cNvCxnSpPr/>
          <p:nvPr/>
        </p:nvCxnSpPr>
        <p:spPr>
          <a:xfrm flipV="1">
            <a:off x="2427189" y="1219200"/>
            <a:ext cx="330557" cy="31943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597" name="TextBox 67596"/>
          <p:cNvSpPr txBox="1"/>
          <p:nvPr/>
        </p:nvSpPr>
        <p:spPr>
          <a:xfrm>
            <a:off x="2121272" y="4609910"/>
            <a:ext cx="716281" cy="307777"/>
          </a:xfrm>
          <a:prstGeom prst="rect">
            <a:avLst/>
          </a:prstGeom>
          <a:noFill/>
        </p:spPr>
        <p:txBody>
          <a:bodyPr wrap="square" rtlCol="0">
            <a:spAutoFit/>
          </a:bodyPr>
          <a:lstStyle/>
          <a:p>
            <a:r>
              <a:rPr lang="en-US" sz="1400" dirty="0" smtClean="0"/>
              <a:t>1 1</a:t>
            </a:r>
            <a:endParaRPr lang="en-US" sz="1400" dirty="0"/>
          </a:p>
        </p:txBody>
      </p:sp>
      <p:sp>
        <p:nvSpPr>
          <p:cNvPr id="110" name="TextBox 109"/>
          <p:cNvSpPr txBox="1"/>
          <p:nvPr/>
        </p:nvSpPr>
        <p:spPr>
          <a:xfrm>
            <a:off x="2132920" y="4782063"/>
            <a:ext cx="716281" cy="307777"/>
          </a:xfrm>
          <a:prstGeom prst="rect">
            <a:avLst/>
          </a:prstGeom>
          <a:noFill/>
        </p:spPr>
        <p:txBody>
          <a:bodyPr wrap="square" rtlCol="0">
            <a:spAutoFit/>
          </a:bodyPr>
          <a:lstStyle/>
          <a:p>
            <a:r>
              <a:rPr lang="en-US" sz="1400" dirty="0" smtClean="0"/>
              <a:t>1 1</a:t>
            </a:r>
            <a:endParaRPr lang="en-US" sz="1400" dirty="0"/>
          </a:p>
        </p:txBody>
      </p:sp>
      <p:pic>
        <p:nvPicPr>
          <p:cNvPr id="111" name="Picture 4" descr="C:\Sandige\2\tiff\25.tif"/>
          <p:cNvPicPr>
            <a:picLocks noChangeAspect="1" noChangeArrowheads="1"/>
          </p:cNvPicPr>
          <p:nvPr/>
        </p:nvPicPr>
        <p:blipFill>
          <a:blip r:embed="rId5"/>
          <a:srcRect r="70418" b="39488"/>
          <a:stretch>
            <a:fillRect/>
          </a:stretch>
        </p:blipFill>
        <p:spPr bwMode="auto">
          <a:xfrm>
            <a:off x="3179218" y="3192581"/>
            <a:ext cx="1219200" cy="891969"/>
          </a:xfrm>
          <a:prstGeom prst="rect">
            <a:avLst/>
          </a:prstGeom>
          <a:noFill/>
          <a:ln w="9525">
            <a:solidFill>
              <a:srgbClr val="FF0000"/>
            </a:solidFill>
            <a:miter lim="800000"/>
            <a:headEnd/>
            <a:tailEnd/>
          </a:ln>
        </p:spPr>
      </p:pic>
      <p:grpSp>
        <p:nvGrpSpPr>
          <p:cNvPr id="112" name="Group 111"/>
          <p:cNvGrpSpPr/>
          <p:nvPr/>
        </p:nvGrpSpPr>
        <p:grpSpPr>
          <a:xfrm>
            <a:off x="3197704" y="3231720"/>
            <a:ext cx="1048314" cy="804340"/>
            <a:chOff x="1694886" y="3234260"/>
            <a:chExt cx="1048314" cy="804340"/>
          </a:xfrm>
        </p:grpSpPr>
        <p:sp>
          <p:nvSpPr>
            <p:cNvPr id="113" name="Rectangle 112"/>
            <p:cNvSpPr/>
            <p:nvPr/>
          </p:nvSpPr>
          <p:spPr>
            <a:xfrm>
              <a:off x="2438400" y="3858851"/>
              <a:ext cx="152400" cy="1797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019300" y="3494586"/>
              <a:ext cx="723900" cy="3642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 </a:t>
              </a:r>
              <a:endParaRPr lang="en-US" sz="1100" dirty="0">
                <a:solidFill>
                  <a:srgbClr val="FF0000"/>
                </a:solidFill>
              </a:endParaRPr>
            </a:p>
          </p:txBody>
        </p:sp>
        <p:sp>
          <p:nvSpPr>
            <p:cNvPr id="115" name="Rectangle 114"/>
            <p:cNvSpPr/>
            <p:nvPr/>
          </p:nvSpPr>
          <p:spPr>
            <a:xfrm>
              <a:off x="2368137" y="3537621"/>
              <a:ext cx="161009" cy="277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 </a:t>
              </a:r>
              <a:endParaRPr lang="en-US" sz="1100" dirty="0">
                <a:solidFill>
                  <a:srgbClr val="FF0000"/>
                </a:solidFill>
              </a:endParaRPr>
            </a:p>
          </p:txBody>
        </p:sp>
        <p:cxnSp>
          <p:nvCxnSpPr>
            <p:cNvPr id="116" name="Straight Connector 115"/>
            <p:cNvCxnSpPr/>
            <p:nvPr/>
          </p:nvCxnSpPr>
          <p:spPr>
            <a:xfrm>
              <a:off x="2209800" y="349458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1694886" y="3440275"/>
              <a:ext cx="210114" cy="1086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2019300" y="3494586"/>
              <a:ext cx="647700" cy="36426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Connector 118"/>
            <p:cNvCxnSpPr>
              <a:endCxn id="118" idx="3"/>
            </p:cNvCxnSpPr>
            <p:nvPr/>
          </p:nvCxnSpPr>
          <p:spPr>
            <a:xfrm>
              <a:off x="2019300" y="3676269"/>
              <a:ext cx="647700" cy="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2368137" y="349413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2529146" y="349458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2209800" y="349413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Rectangle 122"/>
            <p:cNvSpPr/>
            <p:nvPr/>
          </p:nvSpPr>
          <p:spPr>
            <a:xfrm>
              <a:off x="2358866" y="3234260"/>
              <a:ext cx="166946" cy="1516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2343150" y="3297582"/>
              <a:ext cx="45719" cy="180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TextBox 124"/>
          <p:cNvSpPr txBox="1"/>
          <p:nvPr/>
        </p:nvSpPr>
        <p:spPr>
          <a:xfrm>
            <a:off x="3658841" y="3432537"/>
            <a:ext cx="716281" cy="307777"/>
          </a:xfrm>
          <a:prstGeom prst="rect">
            <a:avLst/>
          </a:prstGeom>
          <a:noFill/>
        </p:spPr>
        <p:txBody>
          <a:bodyPr wrap="square" rtlCol="0">
            <a:spAutoFit/>
          </a:bodyPr>
          <a:lstStyle/>
          <a:p>
            <a:r>
              <a:rPr lang="en-US" sz="1400" dirty="0" smtClean="0"/>
              <a:t>1  </a:t>
            </a:r>
            <a:endParaRPr lang="en-US" sz="1400" dirty="0"/>
          </a:p>
        </p:txBody>
      </p:sp>
      <p:sp>
        <p:nvSpPr>
          <p:cNvPr id="126" name="TextBox 125"/>
          <p:cNvSpPr txBox="1"/>
          <p:nvPr/>
        </p:nvSpPr>
        <p:spPr>
          <a:xfrm>
            <a:off x="3670489" y="3604690"/>
            <a:ext cx="716281" cy="307777"/>
          </a:xfrm>
          <a:prstGeom prst="rect">
            <a:avLst/>
          </a:prstGeom>
          <a:noFill/>
        </p:spPr>
        <p:txBody>
          <a:bodyPr wrap="square" rtlCol="0">
            <a:spAutoFit/>
          </a:bodyPr>
          <a:lstStyle/>
          <a:p>
            <a:r>
              <a:rPr lang="en-US" sz="1400" dirty="0" smtClean="0"/>
              <a:t>1 1</a:t>
            </a:r>
            <a:endParaRPr lang="en-US" sz="1400" dirty="0"/>
          </a:p>
        </p:txBody>
      </p:sp>
      <p:cxnSp>
        <p:nvCxnSpPr>
          <p:cNvPr id="67599" name="Straight Arrow Connector 67598"/>
          <p:cNvCxnSpPr/>
          <p:nvPr/>
        </p:nvCxnSpPr>
        <p:spPr>
          <a:xfrm flipV="1">
            <a:off x="3941218" y="1066800"/>
            <a:ext cx="783182" cy="2133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30" name="Group 129"/>
          <p:cNvGrpSpPr/>
          <p:nvPr/>
        </p:nvGrpSpPr>
        <p:grpSpPr>
          <a:xfrm>
            <a:off x="4398468" y="4353234"/>
            <a:ext cx="1219200" cy="891969"/>
            <a:chOff x="7536917" y="4531632"/>
            <a:chExt cx="1219200" cy="891969"/>
          </a:xfrm>
        </p:grpSpPr>
        <p:pic>
          <p:nvPicPr>
            <p:cNvPr id="131" name="Picture 4" descr="C:\Sandige\2\tiff\25.tif"/>
            <p:cNvPicPr>
              <a:picLocks noChangeAspect="1" noChangeArrowheads="1"/>
            </p:cNvPicPr>
            <p:nvPr/>
          </p:nvPicPr>
          <p:blipFill>
            <a:blip r:embed="rId5"/>
            <a:srcRect r="70418" b="39488"/>
            <a:stretch>
              <a:fillRect/>
            </a:stretch>
          </p:blipFill>
          <p:spPr bwMode="auto">
            <a:xfrm>
              <a:off x="7536917" y="4531632"/>
              <a:ext cx="1219200" cy="891969"/>
            </a:xfrm>
            <a:prstGeom prst="rect">
              <a:avLst/>
            </a:prstGeom>
            <a:noFill/>
            <a:ln w="9525">
              <a:solidFill>
                <a:srgbClr val="FF0000"/>
              </a:solidFill>
              <a:miter lim="800000"/>
              <a:headEnd/>
              <a:tailEnd/>
            </a:ln>
          </p:spPr>
        </p:pic>
        <p:grpSp>
          <p:nvGrpSpPr>
            <p:cNvPr id="132" name="Group 131"/>
            <p:cNvGrpSpPr/>
            <p:nvPr/>
          </p:nvGrpSpPr>
          <p:grpSpPr>
            <a:xfrm>
              <a:off x="7555403" y="4570771"/>
              <a:ext cx="1048314" cy="804340"/>
              <a:chOff x="1694886" y="3234260"/>
              <a:chExt cx="1048314" cy="804340"/>
            </a:xfrm>
          </p:grpSpPr>
          <p:sp>
            <p:nvSpPr>
              <p:cNvPr id="133" name="Rectangle 132"/>
              <p:cNvSpPr/>
              <p:nvPr/>
            </p:nvSpPr>
            <p:spPr>
              <a:xfrm>
                <a:off x="2438400" y="3858851"/>
                <a:ext cx="152400" cy="1797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2019300" y="3494586"/>
                <a:ext cx="723900" cy="3642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 </a:t>
                </a:r>
                <a:endParaRPr lang="en-US" sz="1100" dirty="0">
                  <a:solidFill>
                    <a:srgbClr val="FF0000"/>
                  </a:solidFill>
                </a:endParaRPr>
              </a:p>
            </p:txBody>
          </p:sp>
          <p:sp>
            <p:nvSpPr>
              <p:cNvPr id="135" name="Rectangle 134"/>
              <p:cNvSpPr/>
              <p:nvPr/>
            </p:nvSpPr>
            <p:spPr>
              <a:xfrm>
                <a:off x="2368137" y="3537621"/>
                <a:ext cx="161009" cy="277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 </a:t>
                </a:r>
                <a:endParaRPr lang="en-US" sz="1100" dirty="0">
                  <a:solidFill>
                    <a:srgbClr val="FF0000"/>
                  </a:solidFill>
                </a:endParaRPr>
              </a:p>
            </p:txBody>
          </p:sp>
          <p:cxnSp>
            <p:nvCxnSpPr>
              <p:cNvPr id="136" name="Straight Connector 135"/>
              <p:cNvCxnSpPr/>
              <p:nvPr/>
            </p:nvCxnSpPr>
            <p:spPr>
              <a:xfrm>
                <a:off x="2209800" y="349458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Rectangle 136"/>
              <p:cNvSpPr/>
              <p:nvPr/>
            </p:nvSpPr>
            <p:spPr>
              <a:xfrm>
                <a:off x="1694886" y="3440275"/>
                <a:ext cx="210114" cy="1086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2019300" y="3494586"/>
                <a:ext cx="647700" cy="36426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 name="Straight Connector 138"/>
              <p:cNvCxnSpPr>
                <a:endCxn id="138" idx="3"/>
              </p:cNvCxnSpPr>
              <p:nvPr/>
            </p:nvCxnSpPr>
            <p:spPr>
              <a:xfrm>
                <a:off x="2019300" y="3676269"/>
                <a:ext cx="647700" cy="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2368137" y="349413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2529146" y="349458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2209800" y="3494136"/>
                <a:ext cx="0" cy="36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Rectangle 142"/>
              <p:cNvSpPr/>
              <p:nvPr/>
            </p:nvSpPr>
            <p:spPr>
              <a:xfrm>
                <a:off x="2358866" y="3234260"/>
                <a:ext cx="166946" cy="1516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2343150" y="3297582"/>
                <a:ext cx="45719" cy="180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67602" name="Straight Arrow Connector 67601"/>
          <p:cNvCxnSpPr/>
          <p:nvPr/>
        </p:nvCxnSpPr>
        <p:spPr>
          <a:xfrm flipH="1" flipV="1">
            <a:off x="4724400" y="2209800"/>
            <a:ext cx="533400" cy="2090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603" name="TextBox 67602"/>
          <p:cNvSpPr txBox="1"/>
          <p:nvPr/>
        </p:nvSpPr>
        <p:spPr>
          <a:xfrm>
            <a:off x="5214043" y="4609649"/>
            <a:ext cx="141188" cy="261610"/>
          </a:xfrm>
          <a:prstGeom prst="rect">
            <a:avLst/>
          </a:prstGeom>
          <a:noFill/>
        </p:spPr>
        <p:txBody>
          <a:bodyPr wrap="square" rtlCol="0">
            <a:spAutoFit/>
          </a:bodyPr>
          <a:lstStyle/>
          <a:p>
            <a:r>
              <a:rPr lang="en-US" sz="1100" dirty="0" smtClean="0"/>
              <a:t>1</a:t>
            </a:r>
            <a:endParaRPr lang="en-US" sz="1100" dirty="0"/>
          </a:p>
        </p:txBody>
      </p:sp>
      <p:cxnSp>
        <p:nvCxnSpPr>
          <p:cNvPr id="67605" name="Straight Arrow Connector 67604"/>
          <p:cNvCxnSpPr/>
          <p:nvPr/>
        </p:nvCxnSpPr>
        <p:spPr>
          <a:xfrm flipH="1" flipV="1">
            <a:off x="7086600" y="1676400"/>
            <a:ext cx="533400" cy="1371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606" name="TextBox 67605"/>
          <p:cNvSpPr txBox="1"/>
          <p:nvPr/>
        </p:nvSpPr>
        <p:spPr>
          <a:xfrm>
            <a:off x="7162800" y="3304161"/>
            <a:ext cx="1157546" cy="276999"/>
          </a:xfrm>
          <a:prstGeom prst="rect">
            <a:avLst/>
          </a:prstGeom>
          <a:noFill/>
        </p:spPr>
        <p:txBody>
          <a:bodyPr wrap="square" rtlCol="0">
            <a:spAutoFit/>
          </a:bodyPr>
          <a:lstStyle/>
          <a:p>
            <a:r>
              <a:rPr lang="en-US" sz="1200" dirty="0" smtClean="0"/>
              <a:t>1      1</a:t>
            </a:r>
            <a:endParaRPr lang="en-US" sz="1200" dirty="0"/>
          </a:p>
        </p:txBody>
      </p:sp>
      <p:sp>
        <p:nvSpPr>
          <p:cNvPr id="151" name="TextBox 150"/>
          <p:cNvSpPr txBox="1"/>
          <p:nvPr/>
        </p:nvSpPr>
        <p:spPr>
          <a:xfrm>
            <a:off x="7179081" y="3476857"/>
            <a:ext cx="1157546" cy="276999"/>
          </a:xfrm>
          <a:prstGeom prst="rect">
            <a:avLst/>
          </a:prstGeom>
          <a:noFill/>
        </p:spPr>
        <p:txBody>
          <a:bodyPr wrap="square" rtlCol="0">
            <a:spAutoFit/>
          </a:bodyPr>
          <a:lstStyle/>
          <a:p>
            <a:r>
              <a:rPr lang="en-US" sz="1200" dirty="0" smtClean="0"/>
              <a:t>1  1</a:t>
            </a:r>
            <a:endParaRPr lang="en-US" sz="1200" dirty="0"/>
          </a:p>
        </p:txBody>
      </p:sp>
      <p:sp>
        <p:nvSpPr>
          <p:cNvPr id="5" name="TextBox 4"/>
          <p:cNvSpPr txBox="1"/>
          <p:nvPr/>
        </p:nvSpPr>
        <p:spPr>
          <a:xfrm>
            <a:off x="266744" y="5544668"/>
            <a:ext cx="4457656" cy="830997"/>
          </a:xfrm>
          <a:prstGeom prst="rect">
            <a:avLst/>
          </a:prstGeom>
          <a:noFill/>
        </p:spPr>
        <p:txBody>
          <a:bodyPr wrap="square" rtlCol="0">
            <a:spAutoFit/>
          </a:bodyPr>
          <a:lstStyle/>
          <a:p>
            <a:r>
              <a:rPr lang="en-US" dirty="0" smtClean="0"/>
              <a:t>You perform Boolean operations on the whole </a:t>
            </a:r>
            <a:r>
              <a:rPr lang="en-US" dirty="0" err="1" smtClean="0"/>
              <a:t>Kmaps</a:t>
            </a:r>
            <a:r>
              <a:rPr lang="en-US" dirty="0" smtClean="0"/>
              <a:t>.</a:t>
            </a:r>
            <a:endParaRPr lang="en-US" dirty="0"/>
          </a:p>
        </p:txBody>
      </p:sp>
      <p:cxnSp>
        <p:nvCxnSpPr>
          <p:cNvPr id="14" name="Straight Arrow Connector 13"/>
          <p:cNvCxnSpPr/>
          <p:nvPr/>
        </p:nvCxnSpPr>
        <p:spPr>
          <a:xfrm flipV="1">
            <a:off x="5486400" y="3491596"/>
            <a:ext cx="2119054" cy="10524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67606" idx="1"/>
          </p:cNvCxnSpPr>
          <p:nvPr/>
        </p:nvCxnSpPr>
        <p:spPr>
          <a:xfrm flipV="1">
            <a:off x="3941218" y="3442661"/>
            <a:ext cx="3221582" cy="318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040982" y="4163318"/>
            <a:ext cx="1911685" cy="830997"/>
          </a:xfrm>
          <a:prstGeom prst="rect">
            <a:avLst/>
          </a:prstGeom>
          <a:noFill/>
        </p:spPr>
        <p:txBody>
          <a:bodyPr wrap="square" rtlCol="0">
            <a:spAutoFit/>
          </a:bodyPr>
          <a:lstStyle/>
          <a:p>
            <a:r>
              <a:rPr lang="en-US" b="1" i="1" dirty="0" smtClean="0">
                <a:solidFill>
                  <a:schemeClr val="accent1">
                    <a:lumMod val="75000"/>
                  </a:schemeClr>
                </a:solidFill>
              </a:rPr>
              <a:t>OR-</a:t>
            </a:r>
            <a:r>
              <a:rPr lang="en-US" b="1" i="1" dirty="0" err="1" smtClean="0">
                <a:solidFill>
                  <a:schemeClr val="accent1">
                    <a:lumMod val="75000"/>
                  </a:schemeClr>
                </a:solidFill>
              </a:rPr>
              <a:t>ing</a:t>
            </a:r>
            <a:r>
              <a:rPr lang="en-US" b="1" i="1" dirty="0" smtClean="0">
                <a:solidFill>
                  <a:schemeClr val="accent1">
                    <a:lumMod val="75000"/>
                  </a:schemeClr>
                </a:solidFill>
              </a:rPr>
              <a:t> </a:t>
            </a:r>
            <a:r>
              <a:rPr lang="en-US" b="1" i="1" dirty="0" err="1" smtClean="0">
                <a:solidFill>
                  <a:schemeClr val="accent1">
                    <a:lumMod val="75000"/>
                  </a:schemeClr>
                </a:solidFill>
              </a:rPr>
              <a:t>Kmap</a:t>
            </a:r>
            <a:r>
              <a:rPr lang="en-US" b="1" i="1" dirty="0" err="1">
                <a:solidFill>
                  <a:schemeClr val="accent1">
                    <a:lumMod val="75000"/>
                  </a:schemeClr>
                </a:solidFill>
              </a:rPr>
              <a:t>s</a:t>
            </a:r>
            <a:endParaRPr lang="en-US" b="1" i="1" dirty="0">
              <a:solidFill>
                <a:schemeClr val="accent1">
                  <a:lumMod val="75000"/>
                </a:schemeClr>
              </a:solidFill>
            </a:endParaRPr>
          </a:p>
        </p:txBody>
      </p:sp>
      <p:sp>
        <p:nvSpPr>
          <p:cNvPr id="129" name="TextBox 128"/>
          <p:cNvSpPr txBox="1"/>
          <p:nvPr/>
        </p:nvSpPr>
        <p:spPr>
          <a:xfrm>
            <a:off x="5312763" y="0"/>
            <a:ext cx="3856879" cy="646331"/>
          </a:xfrm>
          <a:prstGeom prst="rect">
            <a:avLst/>
          </a:prstGeom>
          <a:solidFill>
            <a:srgbClr val="FFFF00"/>
          </a:solidFill>
        </p:spPr>
        <p:txBody>
          <a:bodyPr wrap="square" rtlCol="0">
            <a:spAutoFit/>
          </a:bodyPr>
          <a:lstStyle/>
          <a:p>
            <a:r>
              <a:rPr lang="en-US" sz="3600" b="1" dirty="0" smtClean="0">
                <a:solidFill>
                  <a:srgbClr val="FF0000"/>
                </a:solidFill>
                <a:effectLst>
                  <a:outerShdw blurRad="38100" dist="38100" dir="2700000" algn="tl">
                    <a:srgbClr val="000000">
                      <a:alpha val="43137"/>
                    </a:srgbClr>
                  </a:outerShdw>
                </a:effectLst>
              </a:rPr>
              <a:t>VERIFICATION</a:t>
            </a:r>
            <a:endParaRPr lang="en-US" sz="3600" b="1" dirty="0">
              <a:solidFill>
                <a:srgbClr val="FF0000"/>
              </a:solidFill>
              <a:effectLst>
                <a:outerShdw blurRad="38100" dist="38100" dir="2700000" algn="tl">
                  <a:srgbClr val="000000">
                    <a:alpha val="43137"/>
                  </a:srgbClr>
                </a:outerShdw>
              </a:effectLst>
            </a:endParaRPr>
          </a:p>
        </p:txBody>
      </p:sp>
      <p:sp>
        <p:nvSpPr>
          <p:cNvPr id="19" name="TextBox 18"/>
          <p:cNvSpPr txBox="1"/>
          <p:nvPr/>
        </p:nvSpPr>
        <p:spPr>
          <a:xfrm>
            <a:off x="5617668" y="2105408"/>
            <a:ext cx="3551974" cy="461665"/>
          </a:xfrm>
          <a:prstGeom prst="rect">
            <a:avLst/>
          </a:prstGeom>
          <a:noFill/>
        </p:spPr>
        <p:txBody>
          <a:bodyPr wrap="square" rtlCol="0">
            <a:spAutoFit/>
          </a:bodyPr>
          <a:lstStyle/>
          <a:p>
            <a:r>
              <a:rPr lang="en-US" dirty="0" smtClean="0"/>
              <a:t>1. You start from circuit </a:t>
            </a:r>
            <a:endParaRPr lang="en-US" dirty="0"/>
          </a:p>
        </p:txBody>
      </p:sp>
      <p:sp>
        <p:nvSpPr>
          <p:cNvPr id="145" name="TextBox 144"/>
          <p:cNvSpPr txBox="1"/>
          <p:nvPr/>
        </p:nvSpPr>
        <p:spPr>
          <a:xfrm>
            <a:off x="5657660" y="2537533"/>
            <a:ext cx="3551974" cy="369332"/>
          </a:xfrm>
          <a:prstGeom prst="rect">
            <a:avLst/>
          </a:prstGeom>
          <a:noFill/>
        </p:spPr>
        <p:txBody>
          <a:bodyPr wrap="square" rtlCol="0">
            <a:spAutoFit/>
          </a:bodyPr>
          <a:lstStyle/>
          <a:p>
            <a:r>
              <a:rPr lang="en-US" sz="1800" dirty="0" smtClean="0"/>
              <a:t>2. You write equation for each gate</a:t>
            </a:r>
            <a:endParaRPr lang="en-US" sz="1800" dirty="0"/>
          </a:p>
        </p:txBody>
      </p:sp>
      <p:sp>
        <p:nvSpPr>
          <p:cNvPr id="33" name="Rectangle 32"/>
          <p:cNvSpPr/>
          <p:nvPr/>
        </p:nvSpPr>
        <p:spPr>
          <a:xfrm>
            <a:off x="5486400" y="2051965"/>
            <a:ext cx="3592611" cy="9404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605454" y="1828800"/>
            <a:ext cx="1619896" cy="276999"/>
          </a:xfrm>
          <a:prstGeom prst="rect">
            <a:avLst/>
          </a:prstGeom>
          <a:solidFill>
            <a:schemeClr val="accent1">
              <a:lumMod val="20000"/>
              <a:lumOff val="80000"/>
            </a:schemeClr>
          </a:solidFill>
        </p:spPr>
        <p:txBody>
          <a:bodyPr wrap="square" rtlCol="0">
            <a:spAutoFit/>
          </a:bodyPr>
          <a:lstStyle/>
          <a:p>
            <a:r>
              <a:rPr lang="en-US" sz="1200" dirty="0" smtClean="0"/>
              <a:t>Verification Method 1</a:t>
            </a:r>
            <a:endParaRPr lang="en-US" sz="1200" dirty="0"/>
          </a:p>
        </p:txBody>
      </p:sp>
      <p:sp>
        <p:nvSpPr>
          <p:cNvPr id="35" name="TextBox 34"/>
          <p:cNvSpPr txBox="1"/>
          <p:nvPr/>
        </p:nvSpPr>
        <p:spPr>
          <a:xfrm>
            <a:off x="4931868" y="5456117"/>
            <a:ext cx="3903352" cy="1200329"/>
          </a:xfrm>
          <a:prstGeom prst="rect">
            <a:avLst/>
          </a:prstGeom>
          <a:solidFill>
            <a:schemeClr val="accent1">
              <a:lumMod val="20000"/>
              <a:lumOff val="80000"/>
            </a:schemeClr>
          </a:solidFill>
          <a:ln w="38100">
            <a:solidFill>
              <a:srgbClr val="FF0000"/>
            </a:solidFill>
          </a:ln>
        </p:spPr>
        <p:txBody>
          <a:bodyPr wrap="square" rtlCol="0">
            <a:spAutoFit/>
          </a:bodyPr>
          <a:lstStyle/>
          <a:p>
            <a:r>
              <a:rPr lang="en-US" dirty="0" smtClean="0"/>
              <a:t>Other verification Method 2 uses </a:t>
            </a:r>
            <a:r>
              <a:rPr lang="en-US" dirty="0" err="1" smtClean="0"/>
              <a:t>Kmaps</a:t>
            </a:r>
            <a:r>
              <a:rPr lang="en-US" dirty="0" smtClean="0"/>
              <a:t> for each gate. The result is a </a:t>
            </a:r>
            <a:r>
              <a:rPr lang="en-US" dirty="0" err="1" smtClean="0"/>
              <a:t>Kmap</a:t>
            </a:r>
            <a:r>
              <a:rPr lang="en-US" dirty="0" smtClean="0"/>
              <a:t>. </a:t>
            </a:r>
            <a:endParaRPr lang="en-US" dirty="0"/>
          </a:p>
        </p:txBody>
      </p:sp>
    </p:spTree>
    <p:extLst>
      <p:ext uri="{BB962C8B-B14F-4D97-AF65-F5344CB8AC3E}">
        <p14:creationId xmlns:p14="http://schemas.microsoft.com/office/powerpoint/2010/main" val="34803260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Arrow Connector 28"/>
          <p:cNvCxnSpPr/>
          <p:nvPr/>
        </p:nvCxnSpPr>
        <p:spPr>
          <a:xfrm flipH="1" flipV="1">
            <a:off x="4191000" y="3124200"/>
            <a:ext cx="1077686" cy="280125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659947" y="3153228"/>
            <a:ext cx="1370693" cy="166914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5400" y="0"/>
            <a:ext cx="9118600" cy="1543947"/>
          </a:xfrm>
          <a:solidFill>
            <a:schemeClr val="accent1">
              <a:lumMod val="20000"/>
              <a:lumOff val="80000"/>
            </a:schemeClr>
          </a:solidFill>
          <a:ln>
            <a:solidFill>
              <a:srgbClr val="0070C0"/>
            </a:solidFill>
          </a:ln>
        </p:spPr>
        <p:txBody>
          <a:bodyPr/>
          <a:lstStyle/>
          <a:p>
            <a:pPr algn="l"/>
            <a:r>
              <a:rPr lang="en-US" sz="3600" b="1" u="sng" dirty="0" smtClean="0">
                <a:solidFill>
                  <a:srgbClr val="FF0000"/>
                </a:solidFill>
                <a:effectLst>
                  <a:outerShdw blurRad="38100" dist="38100" dir="2700000" algn="tl">
                    <a:srgbClr val="000000">
                      <a:alpha val="43137"/>
                    </a:srgbClr>
                  </a:outerShdw>
                </a:effectLst>
              </a:rPr>
              <a:t>Verification</a:t>
            </a:r>
            <a:r>
              <a:rPr lang="en-US" sz="3600" dirty="0" smtClean="0"/>
              <a:t> of your solution is a reverse process to synthesis</a:t>
            </a:r>
            <a:endParaRPr lang="en-US" sz="3600" dirty="0"/>
          </a:p>
        </p:txBody>
      </p:sp>
      <p:sp>
        <p:nvSpPr>
          <p:cNvPr id="4" name="Rectangle 3"/>
          <p:cNvSpPr/>
          <p:nvPr/>
        </p:nvSpPr>
        <p:spPr>
          <a:xfrm>
            <a:off x="25400" y="1629228"/>
            <a:ext cx="1219200" cy="457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Circuit</a:t>
            </a:r>
            <a:endParaRPr lang="en-US" dirty="0">
              <a:solidFill>
                <a:schemeClr val="tx1"/>
              </a:solidFill>
            </a:endParaRPr>
          </a:p>
        </p:txBody>
      </p:sp>
      <p:sp>
        <p:nvSpPr>
          <p:cNvPr id="5" name="Rectangle 4"/>
          <p:cNvSpPr/>
          <p:nvPr/>
        </p:nvSpPr>
        <p:spPr>
          <a:xfrm>
            <a:off x="2698625" y="1671771"/>
            <a:ext cx="2362200" cy="457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Logic Expression</a:t>
            </a:r>
            <a:endParaRPr lang="en-US" dirty="0">
              <a:solidFill>
                <a:schemeClr val="tx1"/>
              </a:solidFill>
            </a:endParaRPr>
          </a:p>
        </p:txBody>
      </p:sp>
      <p:sp>
        <p:nvSpPr>
          <p:cNvPr id="7" name="Rectangle 6"/>
          <p:cNvSpPr/>
          <p:nvPr/>
        </p:nvSpPr>
        <p:spPr>
          <a:xfrm>
            <a:off x="1861457" y="2667000"/>
            <a:ext cx="2362200" cy="457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Karnaugh</a:t>
            </a:r>
            <a:r>
              <a:rPr lang="en-US" dirty="0" smtClean="0">
                <a:solidFill>
                  <a:schemeClr val="tx1"/>
                </a:solidFill>
              </a:rPr>
              <a:t> Map</a:t>
            </a:r>
            <a:endParaRPr lang="en-US" dirty="0">
              <a:solidFill>
                <a:schemeClr val="tx1"/>
              </a:solidFill>
            </a:endParaRPr>
          </a:p>
        </p:txBody>
      </p:sp>
      <p:sp>
        <p:nvSpPr>
          <p:cNvPr id="14" name="Rectangle 13"/>
          <p:cNvSpPr/>
          <p:nvPr/>
        </p:nvSpPr>
        <p:spPr>
          <a:xfrm>
            <a:off x="1306286" y="3733800"/>
            <a:ext cx="3962400" cy="457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Optimized Logic Expression</a:t>
            </a:r>
            <a:endParaRPr lang="en-US" dirty="0">
              <a:solidFill>
                <a:schemeClr val="tx1"/>
              </a:solidFill>
            </a:endParaRPr>
          </a:p>
        </p:txBody>
      </p:sp>
      <p:sp>
        <p:nvSpPr>
          <p:cNvPr id="17" name="Rectangle 16"/>
          <p:cNvSpPr/>
          <p:nvPr/>
        </p:nvSpPr>
        <p:spPr>
          <a:xfrm>
            <a:off x="381000" y="4826000"/>
            <a:ext cx="6553200" cy="457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Optimized Circuit with AND , OR and NOT gates</a:t>
            </a:r>
            <a:endParaRPr lang="en-US" dirty="0">
              <a:solidFill>
                <a:schemeClr val="tx1"/>
              </a:solidFill>
            </a:endParaRPr>
          </a:p>
        </p:txBody>
      </p:sp>
      <p:sp>
        <p:nvSpPr>
          <p:cNvPr id="19" name="Rectangle 18"/>
          <p:cNvSpPr/>
          <p:nvPr/>
        </p:nvSpPr>
        <p:spPr>
          <a:xfrm>
            <a:off x="304800" y="5914572"/>
            <a:ext cx="6553200" cy="457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Optimized Circuit with NAND , NOR and NOT gates</a:t>
            </a:r>
            <a:endParaRPr lang="en-US" dirty="0">
              <a:solidFill>
                <a:schemeClr val="tx1"/>
              </a:solidFill>
            </a:endParaRPr>
          </a:p>
        </p:txBody>
      </p:sp>
      <p:sp>
        <p:nvSpPr>
          <p:cNvPr id="22" name="TextBox 21"/>
          <p:cNvSpPr txBox="1"/>
          <p:nvPr/>
        </p:nvSpPr>
        <p:spPr>
          <a:xfrm>
            <a:off x="4191000" y="764631"/>
            <a:ext cx="4895850" cy="707886"/>
          </a:xfrm>
          <a:prstGeom prst="rect">
            <a:avLst/>
          </a:prstGeom>
          <a:solidFill>
            <a:srgbClr val="FFFF00"/>
          </a:solidFill>
        </p:spPr>
        <p:txBody>
          <a:bodyPr wrap="square" rtlCol="0">
            <a:spAutoFit/>
          </a:bodyPr>
          <a:lstStyle/>
          <a:p>
            <a:r>
              <a:rPr lang="en-US" sz="2000" b="1" dirty="0" smtClean="0">
                <a:solidFill>
                  <a:srgbClr val="FF0000"/>
                </a:solidFill>
                <a:effectLst>
                  <a:outerShdw blurRad="38100" dist="38100" dir="2700000" algn="tl">
                    <a:srgbClr val="000000">
                      <a:alpha val="43137"/>
                    </a:srgbClr>
                  </a:outerShdw>
                </a:effectLst>
              </a:rPr>
              <a:t>RED ARROWS ARE VERIFICATION METHODS</a:t>
            </a:r>
            <a:endParaRPr lang="en-US" sz="2000" b="1" dirty="0">
              <a:solidFill>
                <a:srgbClr val="FF0000"/>
              </a:solidFill>
              <a:effectLst>
                <a:outerShdw blurRad="38100" dist="38100" dir="2700000" algn="tl">
                  <a:srgbClr val="000000">
                    <a:alpha val="43137"/>
                  </a:srgbClr>
                </a:outerShdw>
              </a:effectLst>
            </a:endParaRPr>
          </a:p>
        </p:txBody>
      </p:sp>
      <p:cxnSp>
        <p:nvCxnSpPr>
          <p:cNvPr id="10" name="Straight Arrow Connector 9"/>
          <p:cNvCxnSpPr/>
          <p:nvPr/>
        </p:nvCxnSpPr>
        <p:spPr>
          <a:xfrm flipV="1">
            <a:off x="4191000" y="5283200"/>
            <a:ext cx="0" cy="63137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191000" y="4216400"/>
            <a:ext cx="0" cy="63137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657600" y="3102428"/>
            <a:ext cx="0" cy="63137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248150" y="1906524"/>
            <a:ext cx="1911972" cy="107616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2680950" y="2170792"/>
            <a:ext cx="748050" cy="49439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381000" y="2137397"/>
            <a:ext cx="1455964" cy="70649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347193" y="3474411"/>
            <a:ext cx="2514600" cy="584775"/>
          </a:xfrm>
          <a:prstGeom prst="rect">
            <a:avLst/>
          </a:prstGeom>
          <a:solidFill>
            <a:schemeClr val="accent1">
              <a:lumMod val="20000"/>
              <a:lumOff val="80000"/>
            </a:schemeClr>
          </a:solidFill>
        </p:spPr>
        <p:txBody>
          <a:bodyPr wrap="square" rtlCol="0">
            <a:spAutoFit/>
          </a:bodyPr>
          <a:lstStyle/>
          <a:p>
            <a:r>
              <a:rPr lang="en-US" sz="1600" dirty="0" smtClean="0"/>
              <a:t>Verification Method 1 created the expression for F</a:t>
            </a:r>
            <a:endParaRPr lang="en-US" sz="1600" dirty="0"/>
          </a:p>
        </p:txBody>
      </p:sp>
      <p:sp>
        <p:nvSpPr>
          <p:cNvPr id="12" name="Right Arrow 11"/>
          <p:cNvSpPr/>
          <p:nvPr/>
        </p:nvSpPr>
        <p:spPr>
          <a:xfrm rot="10198431">
            <a:off x="5453744" y="3657600"/>
            <a:ext cx="897617"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329824" y="2550651"/>
            <a:ext cx="2514600" cy="584775"/>
          </a:xfrm>
          <a:prstGeom prst="rect">
            <a:avLst/>
          </a:prstGeom>
          <a:solidFill>
            <a:schemeClr val="accent1">
              <a:lumMod val="20000"/>
              <a:lumOff val="80000"/>
            </a:schemeClr>
          </a:solidFill>
        </p:spPr>
        <p:txBody>
          <a:bodyPr wrap="square" rtlCol="0">
            <a:spAutoFit/>
          </a:bodyPr>
          <a:lstStyle/>
          <a:p>
            <a:r>
              <a:rPr lang="en-US" sz="1600" dirty="0" smtClean="0"/>
              <a:t>Verification Method 2 created the </a:t>
            </a:r>
            <a:r>
              <a:rPr lang="en-US" sz="1600" dirty="0" err="1" smtClean="0"/>
              <a:t>Kmap</a:t>
            </a:r>
            <a:r>
              <a:rPr lang="en-US" sz="1600" dirty="0" smtClean="0"/>
              <a:t> for F</a:t>
            </a:r>
            <a:endParaRPr lang="en-US" sz="1600" dirty="0"/>
          </a:p>
        </p:txBody>
      </p:sp>
      <p:sp>
        <p:nvSpPr>
          <p:cNvPr id="32" name="Right Arrow 31"/>
          <p:cNvSpPr/>
          <p:nvPr/>
        </p:nvSpPr>
        <p:spPr>
          <a:xfrm rot="10623783">
            <a:off x="4621573" y="2708199"/>
            <a:ext cx="1737352"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160122" y="1449324"/>
            <a:ext cx="1968500" cy="457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Truth Table</a:t>
            </a:r>
            <a:endParaRPr lang="en-US" dirty="0">
              <a:solidFill>
                <a:schemeClr val="tx1"/>
              </a:solidFill>
            </a:endParaRPr>
          </a:p>
        </p:txBody>
      </p:sp>
      <p:sp>
        <p:nvSpPr>
          <p:cNvPr id="28" name="TextBox 27"/>
          <p:cNvSpPr txBox="1"/>
          <p:nvPr/>
        </p:nvSpPr>
        <p:spPr>
          <a:xfrm>
            <a:off x="5096664" y="1948779"/>
            <a:ext cx="1003535" cy="646331"/>
          </a:xfrm>
          <a:prstGeom prst="rect">
            <a:avLst/>
          </a:prstGeom>
          <a:noFill/>
        </p:spPr>
        <p:txBody>
          <a:bodyPr wrap="square" rtlCol="0">
            <a:spAutoFit/>
          </a:bodyPr>
          <a:lstStyle/>
          <a:p>
            <a:r>
              <a:rPr lang="en-US" sz="900" dirty="0" smtClean="0"/>
              <a:t>If required you create Truth Table from </a:t>
            </a:r>
            <a:r>
              <a:rPr lang="en-US" sz="900" dirty="0" err="1" smtClean="0"/>
              <a:t>KMap</a:t>
            </a:r>
            <a:endParaRPr lang="en-US" sz="900" dirty="0"/>
          </a:p>
        </p:txBody>
      </p:sp>
      <p:sp>
        <p:nvSpPr>
          <p:cNvPr id="34" name="TextBox 33"/>
          <p:cNvSpPr txBox="1"/>
          <p:nvPr/>
        </p:nvSpPr>
        <p:spPr>
          <a:xfrm>
            <a:off x="2760312" y="2137397"/>
            <a:ext cx="1587046" cy="507831"/>
          </a:xfrm>
          <a:prstGeom prst="rect">
            <a:avLst/>
          </a:prstGeom>
          <a:noFill/>
        </p:spPr>
        <p:txBody>
          <a:bodyPr wrap="square" rtlCol="0">
            <a:spAutoFit/>
          </a:bodyPr>
          <a:lstStyle/>
          <a:p>
            <a:r>
              <a:rPr lang="en-US" sz="900" dirty="0" smtClean="0"/>
              <a:t>If required you create logic equation of given style  from </a:t>
            </a:r>
            <a:r>
              <a:rPr lang="en-US" sz="900" dirty="0" err="1" smtClean="0"/>
              <a:t>KMap</a:t>
            </a:r>
            <a:endParaRPr lang="en-US" sz="900" dirty="0"/>
          </a:p>
        </p:txBody>
      </p:sp>
      <p:sp>
        <p:nvSpPr>
          <p:cNvPr id="36" name="TextBox 35"/>
          <p:cNvSpPr txBox="1"/>
          <p:nvPr/>
        </p:nvSpPr>
        <p:spPr>
          <a:xfrm>
            <a:off x="563335" y="2208239"/>
            <a:ext cx="1587046" cy="507831"/>
          </a:xfrm>
          <a:prstGeom prst="rect">
            <a:avLst/>
          </a:prstGeom>
          <a:noFill/>
        </p:spPr>
        <p:txBody>
          <a:bodyPr wrap="square" rtlCol="0">
            <a:spAutoFit/>
          </a:bodyPr>
          <a:lstStyle/>
          <a:p>
            <a:r>
              <a:rPr lang="en-US" sz="900" dirty="0" smtClean="0"/>
              <a:t>If required you create logic circuit of given style  from </a:t>
            </a:r>
            <a:r>
              <a:rPr lang="en-US" sz="900" dirty="0" err="1" smtClean="0"/>
              <a:t>KMap</a:t>
            </a:r>
            <a:endParaRPr lang="en-US" sz="900" dirty="0"/>
          </a:p>
        </p:txBody>
      </p:sp>
    </p:spTree>
    <p:extLst>
      <p:ext uri="{BB962C8B-B14F-4D97-AF65-F5344CB8AC3E}">
        <p14:creationId xmlns:p14="http://schemas.microsoft.com/office/powerpoint/2010/main" val="220133898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1143000"/>
            <a:ext cx="7924800" cy="4953000"/>
          </a:xfrm>
          <a:solidFill>
            <a:srgbClr val="FFFF00"/>
          </a:solidFill>
          <a:ln w="76200">
            <a:solidFill>
              <a:schemeClr val="tx1"/>
            </a:solidFill>
          </a:ln>
        </p:spPr>
        <p:txBody>
          <a:bodyPr/>
          <a:lstStyle/>
          <a:p>
            <a:pPr eaLnBrk="1" hangingPunct="1"/>
            <a:r>
              <a:rPr lang="en-US" sz="6000" b="1" dirty="0" smtClean="0">
                <a:solidFill>
                  <a:schemeClr val="tx1"/>
                </a:solidFill>
                <a:effectLst>
                  <a:outerShdw blurRad="38100" dist="38100" dir="2700000" algn="tl">
                    <a:srgbClr val="000000">
                      <a:alpha val="43137"/>
                    </a:srgbClr>
                  </a:outerShdw>
                </a:effectLst>
              </a:rPr>
              <a:t>You will increase your exam, </a:t>
            </a:r>
            <a:r>
              <a:rPr lang="en-US" sz="6000" b="1" dirty="0" err="1" smtClean="0">
                <a:solidFill>
                  <a:schemeClr val="tx1"/>
                </a:solidFill>
                <a:effectLst>
                  <a:outerShdw blurRad="38100" dist="38100" dir="2700000" algn="tl">
                    <a:srgbClr val="000000">
                      <a:alpha val="43137"/>
                    </a:srgbClr>
                  </a:outerShdw>
                </a:effectLst>
              </a:rPr>
              <a:t>quizz</a:t>
            </a:r>
            <a:r>
              <a:rPr lang="en-US" sz="6000" b="1" dirty="0" smtClean="0">
                <a:solidFill>
                  <a:schemeClr val="tx1"/>
                </a:solidFill>
                <a:effectLst>
                  <a:outerShdw blurRad="38100" dist="38100" dir="2700000" algn="tl">
                    <a:srgbClr val="000000">
                      <a:alpha val="43137"/>
                    </a:srgbClr>
                  </a:outerShdw>
                </a:effectLst>
              </a:rPr>
              <a:t> or homework scores if you will </a:t>
            </a:r>
            <a:r>
              <a:rPr lang="en-US" sz="6000" b="1" dirty="0" smtClean="0">
                <a:solidFill>
                  <a:srgbClr val="FF0000"/>
                </a:solidFill>
                <a:effectLst>
                  <a:outerShdw blurRad="38100" dist="38100" dir="2700000" algn="tl">
                    <a:srgbClr val="000000">
                      <a:alpha val="43137"/>
                    </a:srgbClr>
                  </a:outerShdw>
                </a:effectLst>
              </a:rPr>
              <a:t>verify your solutions</a:t>
            </a:r>
          </a:p>
        </p:txBody>
      </p:sp>
    </p:spTree>
    <p:extLst>
      <p:ext uri="{BB962C8B-B14F-4D97-AF65-F5344CB8AC3E}">
        <p14:creationId xmlns:p14="http://schemas.microsoft.com/office/powerpoint/2010/main" val="293020987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975" y="361950"/>
            <a:ext cx="3781425" cy="1543050"/>
          </a:xfrm>
        </p:spPr>
        <p:txBody>
          <a:bodyPr/>
          <a:lstStyle/>
          <a:p>
            <a:r>
              <a:rPr lang="en-US" dirty="0" smtClean="0"/>
              <a:t>Perkowski says, based on his own experience:</a:t>
            </a:r>
            <a:endParaRPr lang="en-US" dirty="0"/>
          </a:p>
        </p:txBody>
      </p:sp>
      <p:sp>
        <p:nvSpPr>
          <p:cNvPr id="4" name="Slide Number Placeholder 3"/>
          <p:cNvSpPr>
            <a:spLocks noGrp="1"/>
          </p:cNvSpPr>
          <p:nvPr>
            <p:ph type="sldNum" sz="quarter" idx="12"/>
          </p:nvPr>
        </p:nvSpPr>
        <p:spPr/>
        <p:txBody>
          <a:bodyPr/>
          <a:lstStyle/>
          <a:p>
            <a:pPr>
              <a:defRPr/>
            </a:pPr>
            <a:fld id="{8AE089B9-ECE1-49EE-8A69-07EE847D37C9}" type="slidenum">
              <a:rPr lang="en-US" smtClean="0"/>
              <a:pPr>
                <a:defRPr/>
              </a:pPr>
              <a:t>67</a:t>
            </a:fld>
            <a:endParaRPr lang="en-US"/>
          </a:p>
        </p:txBody>
      </p:sp>
      <p:pic>
        <p:nvPicPr>
          <p:cNvPr id="5" name="Picture 1" descr="perkowski_marek_os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05100"/>
            <a:ext cx="4067175" cy="3048000"/>
          </a:xfrm>
          <a:prstGeom prst="rect">
            <a:avLst/>
          </a:prstGeom>
          <a:noFill/>
          <a:extLst>
            <a:ext uri="{909E8E84-426E-40DD-AFC4-6F175D3DCCD1}">
              <a14:hiddenFill xmlns:a14="http://schemas.microsoft.com/office/drawing/2010/main">
                <a:solidFill>
                  <a:srgbClr val="FFFFFF"/>
                </a:solidFill>
              </a14:hiddenFill>
            </a:ext>
          </a:extLst>
        </p:spPr>
      </p:pic>
      <p:sp>
        <p:nvSpPr>
          <p:cNvPr id="6" name="Oval Callout 5"/>
          <p:cNvSpPr/>
          <p:nvPr/>
        </p:nvSpPr>
        <p:spPr>
          <a:xfrm>
            <a:off x="4191000" y="381000"/>
            <a:ext cx="4495800" cy="2324100"/>
          </a:xfrm>
          <a:prstGeom prst="wedgeEllipseCallout">
            <a:avLst>
              <a:gd name="adj1" fmla="val -97390"/>
              <a:gd name="adj2" fmla="val 11471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effectLst>
                  <a:outerShdw blurRad="38100" dist="38100" dir="2700000" algn="tl">
                    <a:srgbClr val="000000">
                      <a:alpha val="43137"/>
                    </a:srgbClr>
                  </a:outerShdw>
                </a:effectLst>
              </a:rPr>
              <a:t>Clever Engineer verifies his/her solutions before showing them to her/his boss</a:t>
            </a:r>
            <a:endParaRPr lang="en-US"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8316891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AE089B9-ECE1-49EE-8A69-07EE847D37C9}" type="slidenum">
              <a:rPr lang="en-US" smtClean="0"/>
              <a:pPr>
                <a:defRPr/>
              </a:pPr>
              <a:t>68</a:t>
            </a:fld>
            <a:endParaRPr lang="en-US"/>
          </a:p>
        </p:txBody>
      </p:sp>
      <p:pic>
        <p:nvPicPr>
          <p:cNvPr id="5" name="Picture 1" descr="perkowski_marek_os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05100"/>
            <a:ext cx="4067175"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Znalezione obrazy dla zapytania gorilla"/>
          <p:cNvPicPr>
            <a:picLocks noChangeAspect="1" noChangeArrowheads="1"/>
          </p:cNvPicPr>
          <p:nvPr/>
        </p:nvPicPr>
        <p:blipFill rotWithShape="1">
          <a:blip r:embed="rId3">
            <a:extLst>
              <a:ext uri="{28A0092B-C50C-407E-A947-70E740481C1C}">
                <a14:useLocalDpi xmlns:a14="http://schemas.microsoft.com/office/drawing/2010/main" val="0"/>
              </a:ext>
            </a:extLst>
          </a:blip>
          <a:srcRect l="19672"/>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Oval Callout 5"/>
          <p:cNvSpPr/>
          <p:nvPr/>
        </p:nvSpPr>
        <p:spPr>
          <a:xfrm>
            <a:off x="5867400" y="0"/>
            <a:ext cx="3276601" cy="3619500"/>
          </a:xfrm>
          <a:prstGeom prst="wedgeEllipseCallout">
            <a:avLst>
              <a:gd name="adj1" fmla="val -115413"/>
              <a:gd name="adj2" fmla="val 9274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effectLst>
                  <a:outerShdw blurRad="38100" dist="38100" dir="2700000" algn="tl">
                    <a:srgbClr val="000000">
                      <a:alpha val="43137"/>
                    </a:srgbClr>
                  </a:outerShdw>
                </a:effectLst>
              </a:rPr>
              <a:t>Stupid Engineer </a:t>
            </a:r>
            <a:r>
              <a:rPr lang="en-US" b="1" dirty="0" smtClean="0">
                <a:solidFill>
                  <a:schemeClr val="tx1"/>
                </a:solidFill>
                <a:effectLst>
                  <a:outerShdw blurRad="38100" dist="38100" dir="2700000" algn="tl">
                    <a:srgbClr val="000000">
                      <a:alpha val="43137"/>
                    </a:srgbClr>
                  </a:outerShdw>
                </a:effectLst>
              </a:rPr>
              <a:t>does NOT </a:t>
            </a:r>
            <a:r>
              <a:rPr lang="en-US" b="1" dirty="0" smtClean="0">
                <a:solidFill>
                  <a:srgbClr val="FF0000"/>
                </a:solidFill>
                <a:effectLst>
                  <a:outerShdw blurRad="38100" dist="38100" dir="2700000" algn="tl">
                    <a:srgbClr val="000000">
                      <a:alpha val="43137"/>
                    </a:srgbClr>
                  </a:outerShdw>
                </a:effectLst>
              </a:rPr>
              <a:t>verify his/her solutions before showing them to her/his boss and gets into troubles</a:t>
            </a:r>
            <a:endParaRPr lang="en-US"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4035751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solidFill>
            <a:schemeClr val="accent1">
              <a:lumMod val="20000"/>
              <a:lumOff val="80000"/>
            </a:schemeClr>
          </a:solidFill>
        </p:spPr>
        <p:txBody>
          <a:bodyPr/>
          <a:lstStyle/>
          <a:p>
            <a:r>
              <a:rPr lang="en-US" dirty="0" smtClean="0"/>
              <a:t>Questions and </a:t>
            </a:r>
            <a:r>
              <a:rPr lang="en-US" sz="4800" b="1" dirty="0" smtClean="0">
                <a:solidFill>
                  <a:srgbClr val="FF0000"/>
                </a:solidFill>
                <a:effectLst>
                  <a:outerShdw blurRad="38100" dist="38100" dir="2700000" algn="tl">
                    <a:srgbClr val="000000">
                      <a:alpha val="43137"/>
                    </a:srgbClr>
                  </a:outerShdw>
                </a:effectLst>
              </a:rPr>
              <a:t>Exam Problems(1)</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838200"/>
            <a:ext cx="8610600" cy="5715000"/>
          </a:xfrm>
        </p:spPr>
        <p:txBody>
          <a:bodyPr/>
          <a:lstStyle/>
          <a:p>
            <a:pPr marL="514350" indent="-514350">
              <a:buFont typeface="+mj-lt"/>
              <a:buAutoNum type="arabicPeriod"/>
            </a:pPr>
            <a:r>
              <a:rPr lang="en-US" sz="2400" dirty="0" smtClean="0"/>
              <a:t>Draw and explain OR gate in pass transistor logic.</a:t>
            </a:r>
            <a:r>
              <a:rPr lang="en-US" sz="2400" dirty="0"/>
              <a:t> </a:t>
            </a:r>
            <a:endParaRPr lang="en-US" sz="2400" dirty="0" smtClean="0"/>
          </a:p>
          <a:p>
            <a:pPr marL="514350" indent="-514350">
              <a:buFont typeface="+mj-lt"/>
              <a:buAutoNum type="arabicPeriod"/>
            </a:pPr>
            <a:r>
              <a:rPr lang="en-US" sz="2400" dirty="0" smtClean="0"/>
              <a:t>Draw </a:t>
            </a:r>
            <a:r>
              <a:rPr lang="en-US" sz="2400" dirty="0"/>
              <a:t>and explain </a:t>
            </a:r>
            <a:r>
              <a:rPr lang="en-US" sz="2400" dirty="0" smtClean="0"/>
              <a:t>AND </a:t>
            </a:r>
            <a:r>
              <a:rPr lang="en-US" sz="2400" dirty="0"/>
              <a:t>gate in pass transistor logic.</a:t>
            </a:r>
          </a:p>
          <a:p>
            <a:pPr marL="514350" indent="-514350">
              <a:buFont typeface="+mj-lt"/>
              <a:buAutoNum type="arabicPeriod"/>
            </a:pPr>
            <a:r>
              <a:rPr lang="en-US" sz="2400" dirty="0"/>
              <a:t>Draw and explain </a:t>
            </a:r>
            <a:r>
              <a:rPr lang="en-US" sz="2400" dirty="0" smtClean="0"/>
              <a:t>NOT </a:t>
            </a:r>
            <a:r>
              <a:rPr lang="en-US" sz="2400" dirty="0"/>
              <a:t>gate in pass transistor logic</a:t>
            </a:r>
            <a:r>
              <a:rPr lang="en-US" sz="2400" dirty="0" smtClean="0"/>
              <a:t>.</a:t>
            </a:r>
            <a:r>
              <a:rPr lang="en-US" sz="2400" dirty="0"/>
              <a:t> Draw and explain </a:t>
            </a:r>
            <a:r>
              <a:rPr lang="en-US" sz="2400" dirty="0" smtClean="0"/>
              <a:t>XOR </a:t>
            </a:r>
            <a:r>
              <a:rPr lang="en-US" sz="2400" dirty="0"/>
              <a:t>gate in pass transistor logic. </a:t>
            </a:r>
          </a:p>
          <a:p>
            <a:pPr marL="514350" indent="-514350">
              <a:buFont typeface="+mj-lt"/>
              <a:buAutoNum type="arabicPeriod"/>
            </a:pPr>
            <a:r>
              <a:rPr lang="en-US" sz="2400" dirty="0"/>
              <a:t>Draw and explain </a:t>
            </a:r>
            <a:r>
              <a:rPr lang="en-US" sz="2400" dirty="0" smtClean="0"/>
              <a:t>NAND </a:t>
            </a:r>
            <a:r>
              <a:rPr lang="en-US" sz="2400" dirty="0"/>
              <a:t>gate in pass transistor logic.</a:t>
            </a:r>
          </a:p>
          <a:p>
            <a:pPr marL="514350" indent="-514350">
              <a:buFont typeface="+mj-lt"/>
              <a:buAutoNum type="arabicPeriod"/>
            </a:pPr>
            <a:r>
              <a:rPr lang="en-US" sz="2400" dirty="0"/>
              <a:t>Draw and explain </a:t>
            </a:r>
            <a:r>
              <a:rPr lang="en-US" sz="2400" dirty="0" smtClean="0"/>
              <a:t>NOR </a:t>
            </a:r>
            <a:r>
              <a:rPr lang="en-US" sz="2400" dirty="0"/>
              <a:t>gate in pass transistor logic.</a:t>
            </a:r>
          </a:p>
          <a:p>
            <a:pPr marL="514350" indent="-514350">
              <a:buFont typeface="+mj-lt"/>
              <a:buAutoNum type="arabicPeriod"/>
            </a:pPr>
            <a:r>
              <a:rPr lang="en-US" sz="2400" dirty="0"/>
              <a:t>Draw and explain OR gate in </a:t>
            </a:r>
            <a:r>
              <a:rPr lang="en-US" sz="2400" dirty="0" smtClean="0"/>
              <a:t>regenerative logic</a:t>
            </a:r>
            <a:r>
              <a:rPr lang="en-US" sz="2400" dirty="0"/>
              <a:t>. </a:t>
            </a:r>
          </a:p>
          <a:p>
            <a:pPr marL="514350" indent="-514350">
              <a:buFont typeface="+mj-lt"/>
              <a:buAutoNum type="arabicPeriod"/>
            </a:pPr>
            <a:r>
              <a:rPr lang="en-US" sz="2400" dirty="0"/>
              <a:t>Draw and explain AND gate in regenerative </a:t>
            </a:r>
            <a:r>
              <a:rPr lang="en-US" sz="2400" dirty="0" smtClean="0"/>
              <a:t>logic</a:t>
            </a:r>
            <a:r>
              <a:rPr lang="en-US" sz="2400" dirty="0"/>
              <a:t>.</a:t>
            </a:r>
          </a:p>
          <a:p>
            <a:pPr marL="514350" indent="-514350">
              <a:buFont typeface="+mj-lt"/>
              <a:buAutoNum type="arabicPeriod"/>
            </a:pPr>
            <a:r>
              <a:rPr lang="en-US" sz="2400" dirty="0"/>
              <a:t>Draw and explain NOT gate in regenerative </a:t>
            </a:r>
            <a:r>
              <a:rPr lang="en-US" sz="2400" dirty="0" smtClean="0"/>
              <a:t>logic</a:t>
            </a:r>
            <a:r>
              <a:rPr lang="en-US" sz="2400" dirty="0"/>
              <a:t>. </a:t>
            </a:r>
            <a:endParaRPr lang="en-US" sz="2400" dirty="0" smtClean="0"/>
          </a:p>
          <a:p>
            <a:pPr marL="514350" indent="-514350">
              <a:buFont typeface="+mj-lt"/>
              <a:buAutoNum type="arabicPeriod"/>
            </a:pPr>
            <a:r>
              <a:rPr lang="en-US" sz="2400" dirty="0" smtClean="0"/>
              <a:t>Draw </a:t>
            </a:r>
            <a:r>
              <a:rPr lang="en-US" sz="2400" dirty="0"/>
              <a:t>and explain XOR gate in regenerative </a:t>
            </a:r>
            <a:r>
              <a:rPr lang="en-US" sz="2400" dirty="0" smtClean="0"/>
              <a:t>logic</a:t>
            </a:r>
            <a:r>
              <a:rPr lang="en-US" sz="2400" dirty="0"/>
              <a:t>. </a:t>
            </a:r>
          </a:p>
          <a:p>
            <a:pPr marL="514350" indent="-514350">
              <a:buFont typeface="+mj-lt"/>
              <a:buAutoNum type="arabicPeriod"/>
            </a:pPr>
            <a:r>
              <a:rPr lang="en-US" sz="2400" dirty="0"/>
              <a:t>Draw and explain NAND gate in regenerative </a:t>
            </a:r>
            <a:r>
              <a:rPr lang="en-US" sz="2400" dirty="0" smtClean="0"/>
              <a:t>logic</a:t>
            </a:r>
            <a:r>
              <a:rPr lang="en-US" sz="2400" dirty="0"/>
              <a:t>.</a:t>
            </a:r>
          </a:p>
          <a:p>
            <a:pPr marL="514350" indent="-514350">
              <a:buFont typeface="+mj-lt"/>
              <a:buAutoNum type="arabicPeriod"/>
            </a:pPr>
            <a:r>
              <a:rPr lang="en-US" sz="2400" dirty="0"/>
              <a:t>Draw and explain NOR gate in regenerative </a:t>
            </a:r>
            <a:r>
              <a:rPr lang="en-US" sz="2400" dirty="0" smtClean="0"/>
              <a:t>logic.</a:t>
            </a:r>
          </a:p>
          <a:p>
            <a:pPr marL="514350" indent="-514350">
              <a:buFont typeface="+mj-lt"/>
              <a:buAutoNum type="arabicPeriod"/>
            </a:pPr>
            <a:r>
              <a:rPr lang="en-US" sz="2400" dirty="0" smtClean="0"/>
              <a:t>Difficult: how to realize all  functions of two variables using multiplexers? How many MUX you need? What size?</a:t>
            </a: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p:txBody>
      </p:sp>
      <p:sp>
        <p:nvSpPr>
          <p:cNvPr id="4" name="Slide Number Placeholder 3"/>
          <p:cNvSpPr>
            <a:spLocks noGrp="1"/>
          </p:cNvSpPr>
          <p:nvPr>
            <p:ph type="sldNum" sz="quarter" idx="12"/>
          </p:nvPr>
        </p:nvSpPr>
        <p:spPr/>
        <p:txBody>
          <a:bodyPr/>
          <a:lstStyle/>
          <a:p>
            <a:pPr>
              <a:defRPr/>
            </a:pPr>
            <a:fld id="{8AE089B9-ECE1-49EE-8A69-07EE847D37C9}" type="slidenum">
              <a:rPr lang="en-US" smtClean="0"/>
              <a:pPr>
                <a:defRPr/>
              </a:pPr>
              <a:t>69</a:t>
            </a:fld>
            <a:endParaRPr lang="en-US"/>
          </a:p>
        </p:txBody>
      </p:sp>
    </p:spTree>
    <p:extLst>
      <p:ext uri="{BB962C8B-B14F-4D97-AF65-F5344CB8AC3E}">
        <p14:creationId xmlns:p14="http://schemas.microsoft.com/office/powerpoint/2010/main" val="1918728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8153400" cy="5257800"/>
          </a:xfrm>
          <a:solidFill>
            <a:srgbClr val="FFFF00"/>
          </a:solidFill>
        </p:spPr>
        <p:txBody>
          <a:bodyPr/>
          <a:lstStyle/>
          <a:p>
            <a:r>
              <a:rPr lang="en-US" sz="8800" b="1" dirty="0" smtClean="0">
                <a:solidFill>
                  <a:srgbClr val="FF0000"/>
                </a:solidFill>
                <a:effectLst>
                  <a:outerShdw blurRad="38100" dist="38100" dir="2700000" algn="tl">
                    <a:srgbClr val="000000">
                      <a:alpha val="43137"/>
                    </a:srgbClr>
                  </a:outerShdw>
                </a:effectLst>
              </a:rPr>
              <a:t>Pass Logic </a:t>
            </a:r>
            <a:r>
              <a:rPr lang="en-US" sz="8800" b="1" dirty="0" smtClean="0">
                <a:solidFill>
                  <a:schemeClr val="tx1"/>
                </a:solidFill>
                <a:effectLst>
                  <a:outerShdw blurRad="38100" dist="38100" dir="2700000" algn="tl">
                    <a:srgbClr val="000000">
                      <a:alpha val="43137"/>
                    </a:srgbClr>
                  </a:outerShdw>
                </a:effectLst>
              </a:rPr>
              <a:t>versus</a:t>
            </a:r>
            <a:r>
              <a:rPr lang="en-US" sz="8800" b="1" dirty="0" smtClean="0">
                <a:solidFill>
                  <a:srgbClr val="FF0000"/>
                </a:solidFill>
                <a:effectLst>
                  <a:outerShdw blurRad="38100" dist="38100" dir="2700000" algn="tl">
                    <a:srgbClr val="000000">
                      <a:alpha val="43137"/>
                    </a:srgbClr>
                  </a:outerShdw>
                </a:effectLst>
              </a:rPr>
              <a:t> Regenerative Logic</a:t>
            </a:r>
            <a:endParaRPr lang="en-US" sz="8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585853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solidFill>
            <a:schemeClr val="accent1">
              <a:lumMod val="20000"/>
              <a:lumOff val="80000"/>
            </a:schemeClr>
          </a:solidFill>
        </p:spPr>
        <p:txBody>
          <a:bodyPr/>
          <a:lstStyle/>
          <a:p>
            <a:r>
              <a:rPr lang="en-US" dirty="0" smtClean="0"/>
              <a:t>Questions and </a:t>
            </a:r>
            <a:r>
              <a:rPr lang="en-US" dirty="0" smtClean="0">
                <a:solidFill>
                  <a:srgbClr val="FF0000"/>
                </a:solidFill>
              </a:rPr>
              <a:t>EXAM Problems (2)</a:t>
            </a:r>
            <a:endParaRPr lang="en-US" dirty="0">
              <a:solidFill>
                <a:srgbClr val="FF0000"/>
              </a:solidFill>
            </a:endParaRPr>
          </a:p>
        </p:txBody>
      </p:sp>
      <p:sp>
        <p:nvSpPr>
          <p:cNvPr id="3" name="Content Placeholder 2"/>
          <p:cNvSpPr>
            <a:spLocks noGrp="1"/>
          </p:cNvSpPr>
          <p:nvPr>
            <p:ph idx="1"/>
          </p:nvPr>
        </p:nvSpPr>
        <p:spPr>
          <a:xfrm>
            <a:off x="209550" y="954314"/>
            <a:ext cx="8724900" cy="5867400"/>
          </a:xfrm>
        </p:spPr>
        <p:txBody>
          <a:bodyPr/>
          <a:lstStyle/>
          <a:p>
            <a:pPr marL="0" indent="0">
              <a:buNone/>
            </a:pPr>
            <a:r>
              <a:rPr lang="en-US" sz="2000" dirty="0" smtClean="0"/>
              <a:t>13. How to analyze SOP circuits?</a:t>
            </a:r>
          </a:p>
          <a:p>
            <a:pPr marL="0" indent="0">
              <a:buNone/>
            </a:pPr>
            <a:r>
              <a:rPr lang="en-US" sz="2000" dirty="0" smtClean="0"/>
              <a:t>14. How to analyze POS circuits?</a:t>
            </a:r>
          </a:p>
          <a:p>
            <a:pPr marL="0" indent="0">
              <a:buNone/>
            </a:pPr>
            <a:r>
              <a:rPr lang="en-US" sz="2000" dirty="0" smtClean="0"/>
              <a:t>15. How to verify your solutions to combinational logic circuits?</a:t>
            </a:r>
          </a:p>
          <a:p>
            <a:pPr marL="0" indent="0">
              <a:buNone/>
            </a:pPr>
            <a:r>
              <a:rPr lang="en-US" sz="2000" dirty="0" smtClean="0"/>
              <a:t>16. How to analyze arbitrary circuits with NAND,NOR and other gates and many levels?</a:t>
            </a:r>
          </a:p>
          <a:p>
            <a:pPr marL="0" indent="0">
              <a:buNone/>
            </a:pPr>
            <a:r>
              <a:rPr lang="en-US" sz="2000" dirty="0" smtClean="0"/>
              <a:t>17. How to realize SOP with NANDs?</a:t>
            </a:r>
            <a:r>
              <a:rPr lang="en-US" sz="2000" dirty="0"/>
              <a:t> </a:t>
            </a:r>
            <a:endParaRPr lang="en-US" sz="2000" dirty="0" smtClean="0"/>
          </a:p>
          <a:p>
            <a:pPr marL="0" indent="0">
              <a:buNone/>
            </a:pPr>
            <a:r>
              <a:rPr lang="en-US" sz="2000" dirty="0" smtClean="0"/>
              <a:t>18. How </a:t>
            </a:r>
            <a:r>
              <a:rPr lang="en-US" sz="2000" dirty="0"/>
              <a:t>to realize SOP with </a:t>
            </a:r>
            <a:r>
              <a:rPr lang="en-US" sz="2000" dirty="0" smtClean="0"/>
              <a:t>NORs?</a:t>
            </a:r>
            <a:r>
              <a:rPr lang="en-US" sz="2000" dirty="0"/>
              <a:t> </a:t>
            </a:r>
            <a:endParaRPr lang="en-US" sz="2000" dirty="0" smtClean="0"/>
          </a:p>
          <a:p>
            <a:pPr marL="0" indent="0">
              <a:buNone/>
            </a:pPr>
            <a:r>
              <a:rPr lang="en-US" sz="2000" dirty="0" smtClean="0"/>
              <a:t>19. How </a:t>
            </a:r>
            <a:r>
              <a:rPr lang="en-US" sz="2000" dirty="0"/>
              <a:t>to realize </a:t>
            </a:r>
            <a:r>
              <a:rPr lang="en-US" sz="2000" dirty="0" smtClean="0"/>
              <a:t>POS </a:t>
            </a:r>
            <a:r>
              <a:rPr lang="en-US" sz="2000" dirty="0"/>
              <a:t>with NANDs? </a:t>
            </a:r>
          </a:p>
          <a:p>
            <a:pPr marL="0" indent="0">
              <a:buNone/>
            </a:pPr>
            <a:r>
              <a:rPr lang="en-US" sz="2000" dirty="0" smtClean="0"/>
              <a:t>20. How </a:t>
            </a:r>
            <a:r>
              <a:rPr lang="en-US" sz="2000" dirty="0"/>
              <a:t>to realize POS</a:t>
            </a:r>
            <a:r>
              <a:rPr lang="en-US" sz="2000" dirty="0" smtClean="0"/>
              <a:t> </a:t>
            </a:r>
            <a:r>
              <a:rPr lang="en-US" sz="2000" dirty="0"/>
              <a:t>with NORs</a:t>
            </a:r>
            <a:r>
              <a:rPr lang="en-US" sz="2000" dirty="0" smtClean="0"/>
              <a:t>?</a:t>
            </a:r>
            <a:r>
              <a:rPr lang="en-US" sz="2000" dirty="0"/>
              <a:t> </a:t>
            </a:r>
            <a:endParaRPr lang="en-US" sz="2000" dirty="0" smtClean="0"/>
          </a:p>
          <a:p>
            <a:pPr marL="0" indent="0">
              <a:buNone/>
            </a:pPr>
            <a:r>
              <a:rPr lang="en-US" sz="2000" dirty="0" smtClean="0"/>
              <a:t>21. How </a:t>
            </a:r>
            <a:r>
              <a:rPr lang="en-US" sz="2000" dirty="0"/>
              <a:t>to realize </a:t>
            </a:r>
            <a:r>
              <a:rPr lang="en-US" sz="2000" dirty="0" smtClean="0"/>
              <a:t>arbitrary logic circuit (schematics) with NANDs?</a:t>
            </a:r>
          </a:p>
          <a:p>
            <a:pPr marL="0" indent="0">
              <a:buNone/>
            </a:pPr>
            <a:r>
              <a:rPr lang="en-US" sz="2000" dirty="0" smtClean="0"/>
              <a:t>22. Show example of sharing </a:t>
            </a:r>
            <a:r>
              <a:rPr lang="en-US" sz="2000" dirty="0" err="1" smtClean="0"/>
              <a:t>subfunctions</a:t>
            </a:r>
            <a:r>
              <a:rPr lang="en-US" sz="2000" dirty="0" smtClean="0"/>
              <a:t> in a circuit that has only NAND gates.</a:t>
            </a:r>
            <a:r>
              <a:rPr lang="en-US" sz="2000" dirty="0"/>
              <a:t> </a:t>
            </a:r>
            <a:endParaRPr lang="en-US" sz="2000" dirty="0" smtClean="0"/>
          </a:p>
          <a:p>
            <a:pPr marL="0" indent="0">
              <a:buNone/>
            </a:pPr>
            <a:r>
              <a:rPr lang="en-US" sz="2000" dirty="0" smtClean="0"/>
              <a:t>23. Show </a:t>
            </a:r>
            <a:r>
              <a:rPr lang="en-US" sz="2000" dirty="0"/>
              <a:t>example of sharing </a:t>
            </a:r>
            <a:r>
              <a:rPr lang="en-US" sz="2000" dirty="0" err="1"/>
              <a:t>subfunctions</a:t>
            </a:r>
            <a:r>
              <a:rPr lang="en-US" sz="2000" dirty="0"/>
              <a:t> in a circuit that has only </a:t>
            </a:r>
            <a:r>
              <a:rPr lang="en-US" sz="2000" dirty="0" smtClean="0"/>
              <a:t>NOR </a:t>
            </a:r>
            <a:r>
              <a:rPr lang="en-US" sz="2000" dirty="0"/>
              <a:t>gates</a:t>
            </a:r>
            <a:r>
              <a:rPr lang="en-US" sz="2000" dirty="0" smtClean="0"/>
              <a:t>.</a:t>
            </a:r>
          </a:p>
          <a:p>
            <a:pPr marL="0" indent="0">
              <a:buNone/>
            </a:pPr>
            <a:r>
              <a:rPr lang="en-US" sz="2000" dirty="0" smtClean="0"/>
              <a:t>24. How to realize a circuit with AND, OR, NOT and EXOR operations using only NAND gates?</a:t>
            </a:r>
          </a:p>
          <a:p>
            <a:pPr marL="0" indent="0">
              <a:buNone/>
            </a:pPr>
            <a:r>
              <a:rPr lang="en-US" sz="2000" dirty="0" smtClean="0"/>
              <a:t>25. How to realize a circuit with AND, OR, NOT and EXOR operators using only XNOR and NAND gates?</a:t>
            </a: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
        <p:nvSpPr>
          <p:cNvPr id="4" name="Slide Number Placeholder 3"/>
          <p:cNvSpPr>
            <a:spLocks noGrp="1"/>
          </p:cNvSpPr>
          <p:nvPr>
            <p:ph type="sldNum" sz="quarter" idx="12"/>
          </p:nvPr>
        </p:nvSpPr>
        <p:spPr/>
        <p:txBody>
          <a:bodyPr/>
          <a:lstStyle/>
          <a:p>
            <a:pPr>
              <a:defRPr/>
            </a:pPr>
            <a:fld id="{8AE089B9-ECE1-49EE-8A69-07EE847D37C9}" type="slidenum">
              <a:rPr lang="en-US" smtClean="0"/>
              <a:pPr>
                <a:defRPr/>
              </a:pPr>
              <a:t>70</a:t>
            </a:fld>
            <a:endParaRPr lang="en-US"/>
          </a:p>
        </p:txBody>
      </p:sp>
    </p:spTree>
    <p:extLst>
      <p:ext uri="{BB962C8B-B14F-4D97-AF65-F5344CB8AC3E}">
        <p14:creationId xmlns:p14="http://schemas.microsoft.com/office/powerpoint/2010/main" val="379966139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1143000"/>
            <a:ext cx="7924800" cy="4953000"/>
          </a:xfrm>
          <a:solidFill>
            <a:srgbClr val="FFFF00"/>
          </a:solidFill>
          <a:ln w="76200">
            <a:solidFill>
              <a:schemeClr val="tx1"/>
            </a:solidFill>
          </a:ln>
        </p:spPr>
        <p:txBody>
          <a:bodyPr/>
          <a:lstStyle/>
          <a:p>
            <a:pPr eaLnBrk="1" hangingPunct="1"/>
            <a:r>
              <a:rPr lang="en-US" sz="8000" b="1" dirty="0" smtClean="0">
                <a:solidFill>
                  <a:schemeClr val="accent1">
                    <a:lumMod val="75000"/>
                  </a:schemeClr>
                </a:solidFill>
                <a:effectLst>
                  <a:outerShdw blurRad="38100" dist="38100" dir="2700000" algn="tl">
                    <a:srgbClr val="000000">
                      <a:alpha val="43137"/>
                    </a:srgbClr>
                  </a:outerShdw>
                </a:effectLst>
              </a:rPr>
              <a:t>Solution to the </a:t>
            </a:r>
            <a:r>
              <a:rPr lang="en-US" sz="8000" b="1" dirty="0" smtClean="0">
                <a:solidFill>
                  <a:srgbClr val="FF0000"/>
                </a:solidFill>
                <a:effectLst>
                  <a:outerShdw blurRad="38100" dist="38100" dir="2700000" algn="tl">
                    <a:srgbClr val="000000">
                      <a:alpha val="43137"/>
                    </a:srgbClr>
                  </a:outerShdw>
                </a:effectLst>
              </a:rPr>
              <a:t>very difficult problem</a:t>
            </a:r>
            <a:endParaRPr lang="en-US" sz="8000" b="1" dirty="0" smtClean="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5486400" y="6096000"/>
            <a:ext cx="3810000" cy="830997"/>
          </a:xfrm>
          <a:prstGeom prst="rect">
            <a:avLst/>
          </a:prstGeom>
          <a:noFill/>
        </p:spPr>
        <p:txBody>
          <a:bodyPr wrap="square" rtlCol="0">
            <a:spAutoFit/>
          </a:bodyPr>
          <a:lstStyle/>
          <a:p>
            <a:r>
              <a:rPr lang="en-US" dirty="0" smtClean="0"/>
              <a:t>Supposedly solved by 4 students in 2014 </a:t>
            </a:r>
            <a:endParaRPr lang="en-US" dirty="0"/>
          </a:p>
        </p:txBody>
      </p:sp>
    </p:spTree>
    <p:extLst>
      <p:ext uri="{BB962C8B-B14F-4D97-AF65-F5344CB8AC3E}">
        <p14:creationId xmlns:p14="http://schemas.microsoft.com/office/powerpoint/2010/main" val="402952622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28600" y="480714"/>
            <a:ext cx="8915400" cy="6032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B050"/>
                </a:solidFill>
                <a:effectLst/>
                <a:ea typeface="Calibri" panose="020F0502020204030204" pitchFamily="34" charset="0"/>
                <a:cs typeface="Times New Roman" panose="02020603050405020304" pitchFamily="18" charset="0"/>
              </a:rPr>
              <a:t>ROLE OF INVERTERS IN MULTI-LEVEL CIRCUITS AND THE TWO-INVERTER PROBLEM</a:t>
            </a:r>
            <a:r>
              <a:rPr kumimoji="0" lang="en-US" altLang="en-US" sz="1600" b="1" i="0" u="none" strike="noStrike" cap="none" normalizeH="0" baseline="0" dirty="0" smtClean="0">
                <a:ln>
                  <a:noFill/>
                </a:ln>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1600" b="1" i="0" u="none" strike="noStrike" cap="none" normalizeH="0" baseline="0" dirty="0" smtClean="0">
                <a:ln>
                  <a:noFill/>
                </a:ln>
                <a:solidFill>
                  <a:srgbClr val="00B050"/>
                </a:solidFill>
                <a:effectLst/>
                <a:ea typeface="Calibri" panose="020F0502020204030204" pitchFamily="34" charset="0"/>
                <a:cs typeface="Times New Roman" panose="02020603050405020304" pitchFamily="18" charset="0"/>
              </a:rPr>
              <a:t>.</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Before we proceed to synthesis with NAND and IMPLY gates let us consider the importance of negation in multi-output combinational logic. We solve the famous 2-Inverter problem.</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sng"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Problem Formulation.</a:t>
            </a:r>
            <a:r>
              <a:rPr kumimoji="0" lang="en-US" altLang="en-US" sz="1600"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16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Assume that inverter is very expensive and </a:t>
            </a:r>
            <a:r>
              <a:rPr kumimoji="0" lang="en-US" altLang="en-US" sz="16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AND</a:t>
            </a:r>
            <a:r>
              <a:rPr kumimoji="0" lang="en-US" altLang="en-US" sz="16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and</a:t>
            </a:r>
            <a:r>
              <a:rPr kumimoji="0" lang="en-US" altLang="en-US" sz="16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OR gates are for free. Given are two inverters only and an unlimited number of AND </a:t>
            </a:r>
            <a:r>
              <a:rPr kumimoji="0" lang="en-US" altLang="en-US" sz="16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and</a:t>
            </a:r>
            <a:r>
              <a:rPr kumimoji="0" lang="en-US" altLang="en-US" sz="16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OR gates. Synthesize a three-output function: FA = A</a:t>
            </a: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16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FB = B</a:t>
            </a: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16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FC = C</a:t>
            </a: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16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using only these gates.</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reader is asked not to look to the solution below and try to solve this problem by himself. </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This problem is truly difficult and takes much time even from smart students. However, creating systematically </a:t>
            </a:r>
            <a:r>
              <a:rPr kumimoji="0" lang="en-US" altLang="en-US" sz="16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Karnaugh</a:t>
            </a: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Maps for all available functions allows to find a solution as in </a:t>
            </a:r>
            <a:r>
              <a:rPr kumimoji="0" lang="en-US" altLang="en-US" sz="1600" b="0" i="0" u="none" strike="noStrike" cap="none" normalizeH="0" baseline="0" dirty="0" smtClean="0">
                <a:ln>
                  <a:noFill/>
                </a:ln>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Figure 11.2.1. </a:t>
            </a: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Thus we find: </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 = A’ = Z’(B+C) + Z’F’ + F’(BC),       </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FB = B’ = Z’(A+C) +  Z’F’ + F’(AC),    </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FC = C’ = Z’(A+B) +  Z’F’ + F’(AB)</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A question however arrives: </a:t>
            </a: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16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how the intermediate functions in Figure 11.2.1 were selected, as we can easily see that there are many more functions that can be created using two inverters and unlimited number of AND </a:t>
            </a:r>
            <a:r>
              <a:rPr kumimoji="0" lang="en-US" altLang="en-US" sz="16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and</a:t>
            </a:r>
            <a:r>
              <a:rPr kumimoji="0" lang="en-US" altLang="en-US" sz="16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ORs?</a:t>
            </a: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16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One answer is = </a:t>
            </a: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1600" b="0" i="1"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use symmetry, because problem is symmetric</a:t>
            </a: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16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But a better answer is to use the concept of </a:t>
            </a: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16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dissected pairs</a:t>
            </a: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16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which will be introduced below for practical synthesis with the minimum (or reduced) number of inverters.</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One more question to the reader: </a:t>
            </a: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1600" b="0" i="1"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how to best generalize our results from Figure 11.2.1 above</a:t>
            </a:r>
            <a:r>
              <a:rPr kumimoji="0" lang="en-US" altLang="en-US" sz="16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a:t>
            </a: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16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Getting some intuitions while solving this problem will help much the reader to understand methods from this and next chapters.</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685156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AE089B9-ECE1-49EE-8A69-07EE847D37C9}" type="slidenum">
              <a:rPr lang="en-US" smtClean="0"/>
              <a:pPr>
                <a:defRPr/>
              </a:pPr>
              <a:t>73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369843341"/>
              </p:ext>
            </p:extLst>
          </p:nvPr>
        </p:nvGraphicFramePr>
        <p:xfrm>
          <a:off x="24333" y="80126"/>
          <a:ext cx="7976667" cy="5969958"/>
        </p:xfrm>
        <a:graphic>
          <a:graphicData uri="http://schemas.openxmlformats.org/presentationml/2006/ole">
            <mc:AlternateContent xmlns:mc="http://schemas.openxmlformats.org/markup-compatibility/2006">
              <mc:Choice xmlns:v="urn:schemas-microsoft-com:vml" Requires="v">
                <p:oleObj spid="_x0000_s16387" name="Slide" r:id="rId3" imgW="4535424" imgH="3400083" progId="PowerPoint.Slide.8">
                  <p:embed/>
                </p:oleObj>
              </mc:Choice>
              <mc:Fallback>
                <p:oleObj name="Slide" r:id="rId3" imgW="4535424" imgH="3400083" progId="PowerPoint.Slide.8">
                  <p:embed/>
                  <p:pic>
                    <p:nvPicPr>
                      <p:cNvPr id="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33" y="80126"/>
                        <a:ext cx="7976667" cy="5969958"/>
                      </a:xfrm>
                      <a:prstGeom prst="rect">
                        <a:avLst/>
                      </a:prstGeom>
                      <a:noFill/>
                    </p:spPr>
                  </p:pic>
                </p:oleObj>
              </mc:Fallback>
            </mc:AlternateContent>
          </a:graphicData>
        </a:graphic>
      </p:graphicFrame>
      <p:sp>
        <p:nvSpPr>
          <p:cNvPr id="8" name="Rectangle 3"/>
          <p:cNvSpPr>
            <a:spLocks noChangeArrowheads="1"/>
          </p:cNvSpPr>
          <p:nvPr/>
        </p:nvSpPr>
        <p:spPr bwMode="auto">
          <a:xfrm>
            <a:off x="3505201" y="5984890"/>
            <a:ext cx="49529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smtClean="0">
                <a:ln>
                  <a:noFill/>
                </a:ln>
                <a:effectLst/>
                <a:ea typeface="Calibri" panose="020F0502020204030204" pitchFamily="34" charset="0"/>
                <a:cs typeface="Times New Roman" panose="02020603050405020304" pitchFamily="18" charset="0"/>
              </a:rPr>
              <a:t> Figure 11.2.1. Step by step solution to the </a:t>
            </a:r>
            <a:r>
              <a:rPr kumimoji="0" lang="en-US" altLang="en-US" b="0" i="1"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b="0" i="1" u="none" strike="noStrike" cap="none" normalizeH="0" baseline="0" dirty="0" smtClean="0">
                <a:ln>
                  <a:noFill/>
                </a:ln>
                <a:effectLst/>
                <a:ea typeface="Calibri" panose="020F0502020204030204" pitchFamily="34" charset="0"/>
                <a:cs typeface="Times New Roman" panose="02020603050405020304" pitchFamily="18" charset="0"/>
              </a:rPr>
              <a:t>two inverter problem</a:t>
            </a:r>
            <a:r>
              <a:rPr kumimoji="0" lang="en-US" altLang="en-US" b="0" i="1"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b="0" i="1" u="none" strike="noStrike" cap="none" normalizeH="0" baseline="0" dirty="0" smtClean="0">
                <a:ln>
                  <a:noFill/>
                </a:ln>
                <a:effectLst/>
                <a:ea typeface="Calibri" panose="020F0502020204030204" pitchFamily="34" charset="0"/>
                <a:cs typeface="Times New Roman" panose="02020603050405020304" pitchFamily="18" charset="0"/>
              </a:rPr>
              <a:t>.</a:t>
            </a:r>
            <a:endParaRPr kumimoji="0" lang="en-US" altLang="en-US" sz="1050" b="0" i="0" u="none" strike="noStrike" cap="none" normalizeH="0" baseline="0" dirty="0" smtClean="0">
              <a:ln>
                <a:noFill/>
              </a:ln>
              <a:effectLst/>
            </a:endParaRPr>
          </a:p>
        </p:txBody>
      </p:sp>
      <p:sp>
        <p:nvSpPr>
          <p:cNvPr id="9" name="Rectangle 8"/>
          <p:cNvSpPr/>
          <p:nvPr/>
        </p:nvSpPr>
        <p:spPr>
          <a:xfrm>
            <a:off x="2743200" y="4419600"/>
            <a:ext cx="4572000" cy="1200329"/>
          </a:xfrm>
          <a:prstGeom prst="rect">
            <a:avLst/>
          </a:prstGeom>
        </p:spPr>
        <p:txBody>
          <a:bodyPr>
            <a:spAutoFit/>
          </a:bodyPr>
          <a:lstStyle/>
          <a:p>
            <a:pPr lvl="0" eaLnBrk="0" hangingPunct="0"/>
            <a:r>
              <a:rPr lang="en-US" altLang="en-US" dirty="0">
                <a:latin typeface="Calibri" panose="020F0502020204030204" pitchFamily="34" charset="0"/>
                <a:ea typeface="Calibri" panose="020F0502020204030204" pitchFamily="34" charset="0"/>
                <a:cs typeface="Times New Roman" panose="02020603050405020304" pitchFamily="18" charset="0"/>
              </a:rPr>
              <a:t>FA = A’ = Z’(B+C) + Z’F’ + F’(BC),       </a:t>
            </a:r>
            <a:endParaRPr lang="en-US" altLang="en-US" sz="1100" dirty="0"/>
          </a:p>
          <a:p>
            <a:pPr lvl="0" eaLnBrk="0" hangingPunct="0"/>
            <a:r>
              <a:rPr lang="en-US" altLang="en-US" dirty="0">
                <a:latin typeface="Calibri" panose="020F0502020204030204" pitchFamily="34" charset="0"/>
                <a:ea typeface="Calibri" panose="020F0502020204030204" pitchFamily="34" charset="0"/>
                <a:cs typeface="Times New Roman" panose="02020603050405020304" pitchFamily="18" charset="0"/>
              </a:rPr>
              <a:t>FB = B’ = Z’(A+C) +  Z’F’ + F’(AC),    </a:t>
            </a:r>
            <a:endParaRPr lang="en-US" altLang="en-US" sz="1100" dirty="0"/>
          </a:p>
          <a:p>
            <a:pPr lvl="0" eaLnBrk="0" hangingPunct="0"/>
            <a:r>
              <a:rPr lang="en-US" altLang="en-US" dirty="0">
                <a:latin typeface="Calibri" panose="020F0502020204030204" pitchFamily="34" charset="0"/>
                <a:ea typeface="Calibri" panose="020F0502020204030204" pitchFamily="34" charset="0"/>
                <a:cs typeface="Times New Roman" panose="02020603050405020304" pitchFamily="18" charset="0"/>
              </a:rPr>
              <a:t>FC = C’ = Z’(A+B) +  Z’F’ + F’(AB)</a:t>
            </a:r>
            <a:endParaRPr lang="en-US" altLang="en-US" sz="1100" dirty="0"/>
          </a:p>
        </p:txBody>
      </p:sp>
    </p:spTree>
    <p:extLst>
      <p:ext uri="{BB962C8B-B14F-4D97-AF65-F5344CB8AC3E}">
        <p14:creationId xmlns:p14="http://schemas.microsoft.com/office/powerpoint/2010/main" val="176203591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198057954"/>
              </p:ext>
            </p:extLst>
          </p:nvPr>
        </p:nvGraphicFramePr>
        <p:xfrm>
          <a:off x="0" y="0"/>
          <a:ext cx="5023916" cy="3760038"/>
        </p:xfrm>
        <a:graphic>
          <a:graphicData uri="http://schemas.openxmlformats.org/presentationml/2006/ole">
            <mc:AlternateContent xmlns:mc="http://schemas.openxmlformats.org/markup-compatibility/2006">
              <mc:Choice xmlns:v="urn:schemas-microsoft-com:vml" Requires="v">
                <p:oleObj spid="_x0000_s17414" name="Slide" r:id="rId3" imgW="4535424" imgH="3400083" progId="PowerPoint.Slide.8">
                  <p:embed/>
                </p:oleObj>
              </mc:Choice>
              <mc:Fallback>
                <p:oleObj name="Slide" r:id="rId3" imgW="4535424" imgH="3400083" progId="PowerPoint.Slide.8">
                  <p:embed/>
                  <p:pic>
                    <p:nvPicPr>
                      <p:cNvPr id="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023916" cy="3760038"/>
                      </a:xfrm>
                      <a:prstGeom prst="rect">
                        <a:avLst/>
                      </a:prstGeom>
                      <a:noFill/>
                    </p:spPr>
                  </p:pic>
                </p:oleObj>
              </mc:Fallback>
            </mc:AlternateContent>
          </a:graphicData>
        </a:graphic>
      </p:graphicFrame>
      <p:sp>
        <p:nvSpPr>
          <p:cNvPr id="2" name="Flowchart: Delay 1"/>
          <p:cNvSpPr/>
          <p:nvPr/>
        </p:nvSpPr>
        <p:spPr>
          <a:xfrm>
            <a:off x="1960923" y="2934932"/>
            <a:ext cx="381000" cy="381000"/>
          </a:xfrm>
          <a:prstGeom prst="flowChartDela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Delay 6"/>
          <p:cNvSpPr/>
          <p:nvPr/>
        </p:nvSpPr>
        <p:spPr>
          <a:xfrm>
            <a:off x="1767409" y="4481225"/>
            <a:ext cx="381000" cy="381000"/>
          </a:xfrm>
          <a:prstGeom prst="flowChartDela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Delay 8"/>
          <p:cNvSpPr/>
          <p:nvPr/>
        </p:nvSpPr>
        <p:spPr>
          <a:xfrm>
            <a:off x="1767409" y="3813681"/>
            <a:ext cx="381000" cy="381000"/>
          </a:xfrm>
          <a:prstGeom prst="flowChartDela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1634059" y="3030686"/>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634059" y="321935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215209" y="4000003"/>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381543" y="2835502"/>
            <a:ext cx="304800" cy="584775"/>
          </a:xfrm>
          <a:prstGeom prst="rect">
            <a:avLst/>
          </a:prstGeom>
          <a:noFill/>
        </p:spPr>
        <p:txBody>
          <a:bodyPr wrap="square" rtlCol="0">
            <a:spAutoFit/>
          </a:bodyPr>
          <a:lstStyle/>
          <a:p>
            <a:r>
              <a:rPr lang="en-US" sz="1600" dirty="0" smtClean="0"/>
              <a:t>A B</a:t>
            </a:r>
            <a:endParaRPr lang="en-US" sz="1600" dirty="0"/>
          </a:p>
        </p:txBody>
      </p:sp>
      <p:sp>
        <p:nvSpPr>
          <p:cNvPr id="13" name="Rectangle 12"/>
          <p:cNvSpPr/>
          <p:nvPr/>
        </p:nvSpPr>
        <p:spPr>
          <a:xfrm>
            <a:off x="4558776" y="83910"/>
            <a:ext cx="4572000" cy="1200329"/>
          </a:xfrm>
          <a:prstGeom prst="rect">
            <a:avLst/>
          </a:prstGeom>
        </p:spPr>
        <p:txBody>
          <a:bodyPr>
            <a:spAutoFit/>
          </a:bodyPr>
          <a:lstStyle/>
          <a:p>
            <a:pPr lvl="0" eaLnBrk="0" hangingPunct="0"/>
            <a:r>
              <a:rPr lang="en-US" alt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FA = A’ = Z’(B+C) + Z’F’ + F’(BC),       </a:t>
            </a:r>
            <a:endParaRPr lang="en-US" altLang="en-US" sz="1100" dirty="0">
              <a:solidFill>
                <a:srgbClr val="FF0000"/>
              </a:solidFill>
            </a:endParaRPr>
          </a:p>
          <a:p>
            <a:pPr lvl="0" eaLnBrk="0" hangingPunct="0"/>
            <a:r>
              <a:rPr lang="en-US" altLang="en-US" dirty="0">
                <a:latin typeface="Calibri" panose="020F0502020204030204" pitchFamily="34" charset="0"/>
                <a:ea typeface="Calibri" panose="020F0502020204030204" pitchFamily="34" charset="0"/>
                <a:cs typeface="Times New Roman" panose="02020603050405020304" pitchFamily="18" charset="0"/>
              </a:rPr>
              <a:t>FB = B’ = Z’(A+C) +  Z’F’ + F’(AC),    </a:t>
            </a:r>
            <a:endParaRPr lang="en-US" altLang="en-US" sz="1100" dirty="0"/>
          </a:p>
          <a:p>
            <a:pPr lvl="0" eaLnBrk="0" hangingPunct="0"/>
            <a:r>
              <a:rPr lang="en-US" altLang="en-US" dirty="0">
                <a:latin typeface="Calibri" panose="020F0502020204030204" pitchFamily="34" charset="0"/>
                <a:ea typeface="Calibri" panose="020F0502020204030204" pitchFamily="34" charset="0"/>
                <a:cs typeface="Times New Roman" panose="02020603050405020304" pitchFamily="18" charset="0"/>
              </a:rPr>
              <a:t>FC = C’ = Z’(A+B) +  Z’F’ + F’(AB)</a:t>
            </a:r>
            <a:endParaRPr lang="en-US" altLang="en-US" sz="1100" dirty="0"/>
          </a:p>
        </p:txBody>
      </p:sp>
      <p:cxnSp>
        <p:nvCxnSpPr>
          <p:cNvPr id="14" name="Straight Connector 13"/>
          <p:cNvCxnSpPr/>
          <p:nvPr/>
        </p:nvCxnSpPr>
        <p:spPr>
          <a:xfrm>
            <a:off x="1462609" y="3868739"/>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62609" y="411718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157809" y="3707617"/>
            <a:ext cx="304800" cy="584775"/>
          </a:xfrm>
          <a:prstGeom prst="rect">
            <a:avLst/>
          </a:prstGeom>
          <a:noFill/>
        </p:spPr>
        <p:txBody>
          <a:bodyPr wrap="square" rtlCol="0">
            <a:spAutoFit/>
          </a:bodyPr>
          <a:lstStyle/>
          <a:p>
            <a:r>
              <a:rPr lang="en-US" sz="1600" dirty="0" smtClean="0"/>
              <a:t>A C</a:t>
            </a:r>
            <a:endParaRPr lang="en-US" sz="1600" dirty="0"/>
          </a:p>
        </p:txBody>
      </p:sp>
      <p:cxnSp>
        <p:nvCxnSpPr>
          <p:cNvPr id="17" name="Straight Connector 16"/>
          <p:cNvCxnSpPr/>
          <p:nvPr/>
        </p:nvCxnSpPr>
        <p:spPr>
          <a:xfrm>
            <a:off x="1462609" y="455908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62609" y="480752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57809" y="4397960"/>
            <a:ext cx="304800" cy="584775"/>
          </a:xfrm>
          <a:prstGeom prst="rect">
            <a:avLst/>
          </a:prstGeom>
          <a:noFill/>
        </p:spPr>
        <p:txBody>
          <a:bodyPr wrap="square" rtlCol="0">
            <a:spAutoFit/>
          </a:bodyPr>
          <a:lstStyle/>
          <a:p>
            <a:r>
              <a:rPr lang="en-US" sz="1600" dirty="0" smtClean="0"/>
              <a:t>B C</a:t>
            </a:r>
            <a:endParaRPr lang="en-US" sz="1600" dirty="0"/>
          </a:p>
        </p:txBody>
      </p:sp>
      <p:sp>
        <p:nvSpPr>
          <p:cNvPr id="20" name="Flowchart: Stored Data 19"/>
          <p:cNvSpPr/>
          <p:nvPr/>
        </p:nvSpPr>
        <p:spPr>
          <a:xfrm rot="10800000">
            <a:off x="2681809" y="3795220"/>
            <a:ext cx="533400" cy="409567"/>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stCxn id="2" idx="3"/>
          </p:cNvCxnSpPr>
          <p:nvPr/>
        </p:nvCxnSpPr>
        <p:spPr>
          <a:xfrm>
            <a:off x="2341923" y="3125432"/>
            <a:ext cx="318913" cy="7271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20" idx="3"/>
          </p:cNvCxnSpPr>
          <p:nvPr/>
        </p:nvCxnSpPr>
        <p:spPr>
          <a:xfrm>
            <a:off x="2148409" y="3968570"/>
            <a:ext cx="622300" cy="314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148409" y="4185401"/>
            <a:ext cx="533399" cy="5049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247683" y="3539690"/>
            <a:ext cx="304800" cy="338554"/>
          </a:xfrm>
          <a:prstGeom prst="rect">
            <a:avLst/>
          </a:prstGeom>
          <a:noFill/>
        </p:spPr>
        <p:txBody>
          <a:bodyPr wrap="square" rtlCol="0">
            <a:spAutoFit/>
          </a:bodyPr>
          <a:lstStyle/>
          <a:p>
            <a:r>
              <a:rPr lang="en-US" sz="1600" dirty="0" smtClean="0"/>
              <a:t>Z</a:t>
            </a:r>
            <a:endParaRPr lang="en-US" sz="1600" dirty="0"/>
          </a:p>
        </p:txBody>
      </p:sp>
      <p:sp>
        <p:nvSpPr>
          <p:cNvPr id="30" name="Rounded Rectangle 29"/>
          <p:cNvSpPr/>
          <p:nvPr/>
        </p:nvSpPr>
        <p:spPr>
          <a:xfrm>
            <a:off x="3385274" y="1219200"/>
            <a:ext cx="881926" cy="152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110059" y="2493228"/>
            <a:ext cx="1295400" cy="152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rot="5400000">
            <a:off x="3498146" y="3823787"/>
            <a:ext cx="381000" cy="3810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899561" y="3939980"/>
            <a:ext cx="153849" cy="1486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Stored Data 33"/>
          <p:cNvSpPr/>
          <p:nvPr/>
        </p:nvSpPr>
        <p:spPr>
          <a:xfrm rot="10800000">
            <a:off x="4757216" y="1857562"/>
            <a:ext cx="533400" cy="409567"/>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a:off x="4486275" y="1935659"/>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486275" y="218410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181475" y="1774537"/>
            <a:ext cx="304800" cy="584775"/>
          </a:xfrm>
          <a:prstGeom prst="rect">
            <a:avLst/>
          </a:prstGeom>
          <a:noFill/>
        </p:spPr>
        <p:txBody>
          <a:bodyPr wrap="square" rtlCol="0">
            <a:spAutoFit/>
          </a:bodyPr>
          <a:lstStyle/>
          <a:p>
            <a:r>
              <a:rPr lang="en-US" sz="1600" dirty="0" smtClean="0"/>
              <a:t>B C</a:t>
            </a:r>
            <a:endParaRPr lang="en-US" sz="1600" dirty="0"/>
          </a:p>
        </p:txBody>
      </p:sp>
      <p:cxnSp>
        <p:nvCxnSpPr>
          <p:cNvPr id="38" name="Straight Connector 37"/>
          <p:cNvCxnSpPr/>
          <p:nvPr/>
        </p:nvCxnSpPr>
        <p:spPr>
          <a:xfrm>
            <a:off x="4486275" y="2582061"/>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486275" y="2830506"/>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181475" y="2420939"/>
            <a:ext cx="304800" cy="584775"/>
          </a:xfrm>
          <a:prstGeom prst="rect">
            <a:avLst/>
          </a:prstGeom>
          <a:noFill/>
        </p:spPr>
        <p:txBody>
          <a:bodyPr wrap="square" rtlCol="0">
            <a:spAutoFit/>
          </a:bodyPr>
          <a:lstStyle/>
          <a:p>
            <a:r>
              <a:rPr lang="en-US" sz="1600" dirty="0" smtClean="0"/>
              <a:t>A C</a:t>
            </a:r>
            <a:endParaRPr lang="en-US" sz="1600" dirty="0"/>
          </a:p>
        </p:txBody>
      </p:sp>
      <p:cxnSp>
        <p:nvCxnSpPr>
          <p:cNvPr id="41" name="Straight Connector 40"/>
          <p:cNvCxnSpPr/>
          <p:nvPr/>
        </p:nvCxnSpPr>
        <p:spPr>
          <a:xfrm>
            <a:off x="4486275" y="327240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486275" y="3520849"/>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1475" y="3111282"/>
            <a:ext cx="304800" cy="584775"/>
          </a:xfrm>
          <a:prstGeom prst="rect">
            <a:avLst/>
          </a:prstGeom>
          <a:noFill/>
        </p:spPr>
        <p:txBody>
          <a:bodyPr wrap="square" rtlCol="0">
            <a:spAutoFit/>
          </a:bodyPr>
          <a:lstStyle/>
          <a:p>
            <a:r>
              <a:rPr lang="en-US" sz="1600" dirty="0" smtClean="0"/>
              <a:t>A B</a:t>
            </a:r>
            <a:endParaRPr lang="en-US" sz="1600" dirty="0"/>
          </a:p>
        </p:txBody>
      </p:sp>
      <p:sp>
        <p:nvSpPr>
          <p:cNvPr id="44" name="Flowchart: Stored Data 43"/>
          <p:cNvSpPr/>
          <p:nvPr/>
        </p:nvSpPr>
        <p:spPr>
          <a:xfrm rot="10800000">
            <a:off x="4757216" y="2493228"/>
            <a:ext cx="533400" cy="409567"/>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Stored Data 44"/>
          <p:cNvSpPr/>
          <p:nvPr/>
        </p:nvSpPr>
        <p:spPr>
          <a:xfrm rot="10800000">
            <a:off x="4738166" y="3198885"/>
            <a:ext cx="533400" cy="409567"/>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Delay 45"/>
          <p:cNvSpPr/>
          <p:nvPr/>
        </p:nvSpPr>
        <p:spPr>
          <a:xfrm>
            <a:off x="6050145" y="1935659"/>
            <a:ext cx="381000" cy="381000"/>
          </a:xfrm>
          <a:prstGeom prst="flowChartDela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stCxn id="33" idx="6"/>
          </p:cNvCxnSpPr>
          <p:nvPr/>
        </p:nvCxnSpPr>
        <p:spPr>
          <a:xfrm flipV="1">
            <a:off x="4053410" y="4007145"/>
            <a:ext cx="1679383" cy="71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5729809" y="2246278"/>
            <a:ext cx="1423" cy="17680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5290616" y="2058775"/>
            <a:ext cx="759529" cy="35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5729809" y="2244492"/>
            <a:ext cx="320336" cy="17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Flowchart: Delay 58"/>
          <p:cNvSpPr/>
          <p:nvPr/>
        </p:nvSpPr>
        <p:spPr>
          <a:xfrm>
            <a:off x="6050145" y="3211303"/>
            <a:ext cx="381000" cy="381000"/>
          </a:xfrm>
          <a:prstGeom prst="flowChartDela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Delay 59"/>
          <p:cNvSpPr/>
          <p:nvPr/>
        </p:nvSpPr>
        <p:spPr>
          <a:xfrm>
            <a:off x="6050145" y="2517872"/>
            <a:ext cx="381000" cy="381000"/>
          </a:xfrm>
          <a:prstGeom prst="flowChartDela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flipV="1">
            <a:off x="5290616" y="2669912"/>
            <a:ext cx="759529" cy="35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5290616" y="3374715"/>
            <a:ext cx="759529" cy="35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6445612" y="2122588"/>
            <a:ext cx="759529" cy="35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6431145" y="1752098"/>
            <a:ext cx="841705" cy="338554"/>
          </a:xfrm>
          <a:prstGeom prst="rect">
            <a:avLst/>
          </a:prstGeom>
        </p:spPr>
        <p:txBody>
          <a:bodyPr wrap="none">
            <a:spAutoFit/>
          </a:bodyPr>
          <a:lstStyle/>
          <a:p>
            <a:r>
              <a:rPr lang="en-US" altLang="en-US" sz="1600" dirty="0">
                <a:latin typeface="Calibri" panose="020F0502020204030204" pitchFamily="34" charset="0"/>
                <a:ea typeface="Calibri" panose="020F0502020204030204" pitchFamily="34" charset="0"/>
                <a:cs typeface="Times New Roman" panose="02020603050405020304" pitchFamily="18" charset="0"/>
              </a:rPr>
              <a:t>Z</a:t>
            </a:r>
            <a:r>
              <a:rPr lang="en-US" altLang="en-US" sz="1600" dirty="0" smtClean="0">
                <a:latin typeface="Calibri" panose="020F0502020204030204" pitchFamily="34" charset="0"/>
                <a:ea typeface="Calibri" panose="020F0502020204030204" pitchFamily="34" charset="0"/>
                <a:cs typeface="Times New Roman" panose="02020603050405020304" pitchFamily="18" charset="0"/>
              </a:rPr>
              <a:t>’(B+C) </a:t>
            </a:r>
            <a:endParaRPr lang="en-US" sz="1600" dirty="0"/>
          </a:p>
        </p:txBody>
      </p:sp>
      <p:cxnSp>
        <p:nvCxnSpPr>
          <p:cNvPr id="65" name="Straight Connector 64"/>
          <p:cNvCxnSpPr/>
          <p:nvPr/>
        </p:nvCxnSpPr>
        <p:spPr>
          <a:xfrm flipV="1">
            <a:off x="6465012" y="2694441"/>
            <a:ext cx="759529" cy="35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6450545" y="2323951"/>
            <a:ext cx="841705" cy="338554"/>
          </a:xfrm>
          <a:prstGeom prst="rect">
            <a:avLst/>
          </a:prstGeom>
        </p:spPr>
        <p:txBody>
          <a:bodyPr wrap="none">
            <a:spAutoFit/>
          </a:bodyPr>
          <a:lstStyle/>
          <a:p>
            <a:r>
              <a:rPr lang="en-US" altLang="en-US" sz="1600" dirty="0">
                <a:latin typeface="Calibri" panose="020F0502020204030204" pitchFamily="34" charset="0"/>
                <a:ea typeface="Calibri" panose="020F0502020204030204" pitchFamily="34" charset="0"/>
                <a:cs typeface="Times New Roman" panose="02020603050405020304" pitchFamily="18" charset="0"/>
              </a:rPr>
              <a:t>Z’(</a:t>
            </a:r>
            <a:r>
              <a:rPr lang="en-US" altLang="en-US" sz="1600" dirty="0" smtClean="0">
                <a:latin typeface="Calibri" panose="020F0502020204030204" pitchFamily="34" charset="0"/>
                <a:ea typeface="Calibri" panose="020F0502020204030204" pitchFamily="34" charset="0"/>
                <a:cs typeface="Times New Roman" panose="02020603050405020304" pitchFamily="18" charset="0"/>
              </a:rPr>
              <a:t>A+C) </a:t>
            </a:r>
            <a:endParaRPr lang="en-US" sz="1600" dirty="0"/>
          </a:p>
        </p:txBody>
      </p:sp>
      <p:cxnSp>
        <p:nvCxnSpPr>
          <p:cNvPr id="67" name="Straight Connector 66"/>
          <p:cNvCxnSpPr/>
          <p:nvPr/>
        </p:nvCxnSpPr>
        <p:spPr>
          <a:xfrm flipV="1">
            <a:off x="6431136" y="3403589"/>
            <a:ext cx="1945545" cy="17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6445612" y="3081409"/>
            <a:ext cx="841705" cy="338554"/>
          </a:xfrm>
          <a:prstGeom prst="rect">
            <a:avLst/>
          </a:prstGeom>
        </p:spPr>
        <p:txBody>
          <a:bodyPr wrap="none">
            <a:spAutoFit/>
          </a:bodyPr>
          <a:lstStyle/>
          <a:p>
            <a:r>
              <a:rPr lang="en-US" altLang="en-US"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Z</a:t>
            </a:r>
            <a:r>
              <a:rPr lang="en-US" altLang="en-US" sz="1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’(A+B) </a:t>
            </a:r>
            <a:endParaRPr lang="en-US" sz="1600" dirty="0">
              <a:solidFill>
                <a:srgbClr val="FF0000"/>
              </a:solidFill>
            </a:endParaRPr>
          </a:p>
        </p:txBody>
      </p:sp>
      <p:sp>
        <p:nvSpPr>
          <p:cNvPr id="69" name="Flowchart: Stored Data 68"/>
          <p:cNvSpPr/>
          <p:nvPr/>
        </p:nvSpPr>
        <p:spPr>
          <a:xfrm rot="10800000">
            <a:off x="1691209" y="5055542"/>
            <a:ext cx="533400" cy="409567"/>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Delay 69"/>
          <p:cNvSpPr/>
          <p:nvPr/>
        </p:nvSpPr>
        <p:spPr>
          <a:xfrm>
            <a:off x="1767409" y="5584537"/>
            <a:ext cx="381000" cy="381000"/>
          </a:xfrm>
          <a:prstGeom prst="flowChartDela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814909" y="5172721"/>
            <a:ext cx="304800" cy="830997"/>
          </a:xfrm>
          <a:prstGeom prst="rect">
            <a:avLst/>
          </a:prstGeom>
          <a:noFill/>
        </p:spPr>
        <p:txBody>
          <a:bodyPr wrap="square" rtlCol="0">
            <a:spAutoFit/>
          </a:bodyPr>
          <a:lstStyle/>
          <a:p>
            <a:r>
              <a:rPr lang="en-US" sz="1600" dirty="0" smtClean="0"/>
              <a:t>AB C</a:t>
            </a:r>
            <a:endParaRPr lang="en-US" sz="1600" dirty="0"/>
          </a:p>
        </p:txBody>
      </p:sp>
      <p:cxnSp>
        <p:nvCxnSpPr>
          <p:cNvPr id="73" name="Straight Connector 72"/>
          <p:cNvCxnSpPr/>
          <p:nvPr/>
        </p:nvCxnSpPr>
        <p:spPr>
          <a:xfrm flipV="1">
            <a:off x="1081609" y="5127337"/>
            <a:ext cx="68580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1100659" y="5288320"/>
            <a:ext cx="68580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1081609" y="5448004"/>
            <a:ext cx="647700" cy="2651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091134" y="5724564"/>
            <a:ext cx="676275" cy="1804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endCxn id="70" idx="1"/>
          </p:cNvCxnSpPr>
          <p:nvPr/>
        </p:nvCxnSpPr>
        <p:spPr>
          <a:xfrm>
            <a:off x="1110184" y="5516920"/>
            <a:ext cx="657225" cy="2581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110184" y="5375084"/>
            <a:ext cx="657225" cy="2574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Flowchart: Delay 82"/>
          <p:cNvSpPr/>
          <p:nvPr/>
        </p:nvSpPr>
        <p:spPr>
          <a:xfrm>
            <a:off x="4757216" y="4559082"/>
            <a:ext cx="381000" cy="381000"/>
          </a:xfrm>
          <a:prstGeom prst="flowChartDela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p:cNvCxnSpPr/>
          <p:nvPr/>
        </p:nvCxnSpPr>
        <p:spPr>
          <a:xfrm flipH="1" flipV="1">
            <a:off x="4210790" y="3989908"/>
            <a:ext cx="355" cy="7004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4210594" y="4677151"/>
            <a:ext cx="527571" cy="35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2243660" y="4875745"/>
            <a:ext cx="2494505" cy="4141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Flowchart: Stored Data 90"/>
          <p:cNvSpPr/>
          <p:nvPr/>
        </p:nvSpPr>
        <p:spPr>
          <a:xfrm rot="10800000">
            <a:off x="5463109" y="4862225"/>
            <a:ext cx="533400" cy="409567"/>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p:cNvCxnSpPr/>
          <p:nvPr/>
        </p:nvCxnSpPr>
        <p:spPr>
          <a:xfrm flipV="1">
            <a:off x="2158456" y="5188096"/>
            <a:ext cx="3380853" cy="5873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endCxn id="91" idx="3"/>
          </p:cNvCxnSpPr>
          <p:nvPr/>
        </p:nvCxnSpPr>
        <p:spPr>
          <a:xfrm>
            <a:off x="5147741" y="4735295"/>
            <a:ext cx="404268" cy="3317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019839" y="5038441"/>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6052313" y="4578128"/>
            <a:ext cx="304800" cy="338554"/>
          </a:xfrm>
          <a:prstGeom prst="rect">
            <a:avLst/>
          </a:prstGeom>
          <a:noFill/>
        </p:spPr>
        <p:txBody>
          <a:bodyPr wrap="square" rtlCol="0">
            <a:spAutoFit/>
          </a:bodyPr>
          <a:lstStyle/>
          <a:p>
            <a:r>
              <a:rPr lang="en-US" sz="1600" dirty="0" smtClean="0"/>
              <a:t>F</a:t>
            </a:r>
            <a:endParaRPr lang="en-US" sz="1600" dirty="0"/>
          </a:p>
        </p:txBody>
      </p:sp>
      <p:sp>
        <p:nvSpPr>
          <p:cNvPr id="101" name="Isosceles Triangle 100"/>
          <p:cNvSpPr/>
          <p:nvPr/>
        </p:nvSpPr>
        <p:spPr>
          <a:xfrm rot="5400000">
            <a:off x="6302776" y="4862225"/>
            <a:ext cx="381000" cy="3810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6704191" y="4978418"/>
            <a:ext cx="153849" cy="1486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p:nvPr/>
        </p:nvCxnSpPr>
        <p:spPr>
          <a:xfrm>
            <a:off x="5745345" y="2830506"/>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5729809" y="353838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Flowchart: Delay 104"/>
          <p:cNvSpPr/>
          <p:nvPr/>
        </p:nvSpPr>
        <p:spPr>
          <a:xfrm>
            <a:off x="7139509" y="4752520"/>
            <a:ext cx="381000" cy="381000"/>
          </a:xfrm>
          <a:prstGeom prst="flowChartDela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p:cNvCxnSpPr/>
          <p:nvPr/>
        </p:nvCxnSpPr>
        <p:spPr>
          <a:xfrm>
            <a:off x="6866464" y="5082815"/>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endCxn id="105" idx="1"/>
          </p:cNvCxnSpPr>
          <p:nvPr/>
        </p:nvCxnSpPr>
        <p:spPr>
          <a:xfrm>
            <a:off x="5729808" y="4012072"/>
            <a:ext cx="1409701" cy="9309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Flowchart: Stored Data 109"/>
          <p:cNvSpPr/>
          <p:nvPr/>
        </p:nvSpPr>
        <p:spPr>
          <a:xfrm rot="10800000">
            <a:off x="8320609" y="1454025"/>
            <a:ext cx="533400" cy="409567"/>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8815909" y="1357789"/>
            <a:ext cx="432811" cy="338554"/>
          </a:xfrm>
          <a:prstGeom prst="rect">
            <a:avLst/>
          </a:prstGeom>
        </p:spPr>
        <p:txBody>
          <a:bodyPr wrap="none">
            <a:spAutoFit/>
          </a:bodyPr>
          <a:lstStyle/>
          <a:p>
            <a:r>
              <a:rPr lang="en-US" altLang="en-US" sz="1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FA </a:t>
            </a:r>
            <a:endParaRPr lang="en-US" sz="1600" dirty="0">
              <a:solidFill>
                <a:srgbClr val="FF0000"/>
              </a:solidFill>
            </a:endParaRPr>
          </a:p>
        </p:txBody>
      </p:sp>
      <p:cxnSp>
        <p:nvCxnSpPr>
          <p:cNvPr id="112" name="Straight Connector 111"/>
          <p:cNvCxnSpPr/>
          <p:nvPr/>
        </p:nvCxnSpPr>
        <p:spPr>
          <a:xfrm flipH="1" flipV="1">
            <a:off x="7725833" y="1798742"/>
            <a:ext cx="712" cy="3126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7520509" y="4940082"/>
            <a:ext cx="204612" cy="82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Flowchart: Stored Data 115"/>
          <p:cNvSpPr/>
          <p:nvPr/>
        </p:nvSpPr>
        <p:spPr>
          <a:xfrm rot="10800000">
            <a:off x="8320609" y="2465073"/>
            <a:ext cx="533400" cy="409567"/>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8815909" y="2368837"/>
            <a:ext cx="437940" cy="338554"/>
          </a:xfrm>
          <a:prstGeom prst="rect">
            <a:avLst/>
          </a:prstGeom>
        </p:spPr>
        <p:txBody>
          <a:bodyPr wrap="none">
            <a:spAutoFit/>
          </a:bodyPr>
          <a:lstStyle/>
          <a:p>
            <a:r>
              <a:rPr lang="en-US" altLang="en-US" sz="1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FB </a:t>
            </a:r>
            <a:endParaRPr lang="en-US" sz="1600" dirty="0">
              <a:solidFill>
                <a:srgbClr val="FF0000"/>
              </a:solidFill>
            </a:endParaRPr>
          </a:p>
        </p:txBody>
      </p:sp>
      <p:sp>
        <p:nvSpPr>
          <p:cNvPr id="118" name="Flowchart: Stored Data 117"/>
          <p:cNvSpPr/>
          <p:nvPr/>
        </p:nvSpPr>
        <p:spPr>
          <a:xfrm rot="10800000">
            <a:off x="8320609" y="3345662"/>
            <a:ext cx="533400" cy="409567"/>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8815909" y="3249426"/>
            <a:ext cx="432811" cy="338554"/>
          </a:xfrm>
          <a:prstGeom prst="rect">
            <a:avLst/>
          </a:prstGeom>
        </p:spPr>
        <p:txBody>
          <a:bodyPr wrap="none">
            <a:spAutoFit/>
          </a:bodyPr>
          <a:lstStyle/>
          <a:p>
            <a:r>
              <a:rPr lang="en-US" altLang="en-US" sz="1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FC </a:t>
            </a:r>
            <a:endParaRPr lang="en-US" sz="1600" dirty="0">
              <a:solidFill>
                <a:srgbClr val="FF0000"/>
              </a:solidFill>
            </a:endParaRPr>
          </a:p>
        </p:txBody>
      </p:sp>
      <p:cxnSp>
        <p:nvCxnSpPr>
          <p:cNvPr id="120" name="Straight Connector 119"/>
          <p:cNvCxnSpPr/>
          <p:nvPr/>
        </p:nvCxnSpPr>
        <p:spPr>
          <a:xfrm flipV="1">
            <a:off x="7713480" y="1770156"/>
            <a:ext cx="699899" cy="17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7713480" y="2827917"/>
            <a:ext cx="699899" cy="17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7709239" y="3669227"/>
            <a:ext cx="699899" cy="17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7637280" y="1646456"/>
            <a:ext cx="759529" cy="35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7187494" y="1638578"/>
            <a:ext cx="449786" cy="4859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7104943" y="2696226"/>
            <a:ext cx="1291866" cy="17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Flowchart: Delay 130"/>
          <p:cNvSpPr/>
          <p:nvPr/>
        </p:nvSpPr>
        <p:spPr>
          <a:xfrm>
            <a:off x="7221887" y="5312666"/>
            <a:ext cx="381000" cy="381000"/>
          </a:xfrm>
          <a:prstGeom prst="flowChartDela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lowchart: Delay 131"/>
          <p:cNvSpPr/>
          <p:nvPr/>
        </p:nvSpPr>
        <p:spPr>
          <a:xfrm>
            <a:off x="7221887" y="5803601"/>
            <a:ext cx="381000" cy="381000"/>
          </a:xfrm>
          <a:prstGeom prst="flowChartDela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 name="Straight Connector 132"/>
          <p:cNvCxnSpPr/>
          <p:nvPr/>
        </p:nvCxnSpPr>
        <p:spPr>
          <a:xfrm>
            <a:off x="6919741" y="5413111"/>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V="1">
            <a:off x="6937881" y="5097785"/>
            <a:ext cx="3696" cy="13427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Flowchart: Delay 135"/>
          <p:cNvSpPr/>
          <p:nvPr/>
        </p:nvSpPr>
        <p:spPr>
          <a:xfrm>
            <a:off x="7241815" y="6294536"/>
            <a:ext cx="381000" cy="381000"/>
          </a:xfrm>
          <a:prstGeom prst="flowChartDela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6"/>
          <p:cNvSpPr/>
          <p:nvPr/>
        </p:nvSpPr>
        <p:spPr>
          <a:xfrm>
            <a:off x="2218544" y="4601980"/>
            <a:ext cx="5006715" cy="1301077"/>
          </a:xfrm>
          <a:custGeom>
            <a:avLst/>
            <a:gdLst>
              <a:gd name="connsiteX0" fmla="*/ 0 w 5006715"/>
              <a:gd name="connsiteY0" fmla="*/ 0 h 1301077"/>
              <a:gd name="connsiteX1" fmla="*/ 524656 w 5006715"/>
              <a:gd name="connsiteY1" fmla="*/ 434715 h 1301077"/>
              <a:gd name="connsiteX2" fmla="*/ 1199213 w 5006715"/>
              <a:gd name="connsiteY2" fmla="*/ 989351 h 1301077"/>
              <a:gd name="connsiteX3" fmla="*/ 1693889 w 5006715"/>
              <a:gd name="connsiteY3" fmla="*/ 1139253 h 1301077"/>
              <a:gd name="connsiteX4" fmla="*/ 2158584 w 5006715"/>
              <a:gd name="connsiteY4" fmla="*/ 1214204 h 1301077"/>
              <a:gd name="connsiteX5" fmla="*/ 3162925 w 5006715"/>
              <a:gd name="connsiteY5" fmla="*/ 1289154 h 1301077"/>
              <a:gd name="connsiteX6" fmla="*/ 5006715 w 5006715"/>
              <a:gd name="connsiteY6" fmla="*/ 944381 h 130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6715" h="1301077">
                <a:moveTo>
                  <a:pt x="0" y="0"/>
                </a:moveTo>
                <a:lnTo>
                  <a:pt x="524656" y="434715"/>
                </a:lnTo>
                <a:cubicBezTo>
                  <a:pt x="724525" y="599607"/>
                  <a:pt x="1004341" y="871928"/>
                  <a:pt x="1199213" y="989351"/>
                </a:cubicBezTo>
                <a:cubicBezTo>
                  <a:pt x="1394085" y="1106774"/>
                  <a:pt x="1533994" y="1101778"/>
                  <a:pt x="1693889" y="1139253"/>
                </a:cubicBezTo>
                <a:cubicBezTo>
                  <a:pt x="1853784" y="1176728"/>
                  <a:pt x="1913745" y="1189220"/>
                  <a:pt x="2158584" y="1214204"/>
                </a:cubicBezTo>
                <a:cubicBezTo>
                  <a:pt x="2403423" y="1239188"/>
                  <a:pt x="2688237" y="1334124"/>
                  <a:pt x="3162925" y="1289154"/>
                </a:cubicBezTo>
                <a:cubicBezTo>
                  <a:pt x="3637613" y="1244184"/>
                  <a:pt x="4322164" y="1094282"/>
                  <a:pt x="5006715" y="94438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137"/>
          <p:cNvSpPr/>
          <p:nvPr/>
        </p:nvSpPr>
        <p:spPr>
          <a:xfrm>
            <a:off x="7570033" y="1446725"/>
            <a:ext cx="824459" cy="4057121"/>
          </a:xfrm>
          <a:custGeom>
            <a:avLst/>
            <a:gdLst>
              <a:gd name="connsiteX0" fmla="*/ 0 w 824459"/>
              <a:gd name="connsiteY0" fmla="*/ 4039675 h 4057121"/>
              <a:gd name="connsiteX1" fmla="*/ 314793 w 824459"/>
              <a:gd name="connsiteY1" fmla="*/ 3994705 h 4057121"/>
              <a:gd name="connsiteX2" fmla="*/ 524656 w 824459"/>
              <a:gd name="connsiteY2" fmla="*/ 3530009 h 4057121"/>
              <a:gd name="connsiteX3" fmla="*/ 524656 w 824459"/>
              <a:gd name="connsiteY3" fmla="*/ 2720541 h 4057121"/>
              <a:gd name="connsiteX4" fmla="*/ 524656 w 824459"/>
              <a:gd name="connsiteY4" fmla="*/ 2345786 h 4057121"/>
              <a:gd name="connsiteX5" fmla="*/ 524656 w 824459"/>
              <a:gd name="connsiteY5" fmla="*/ 1731190 h 4057121"/>
              <a:gd name="connsiteX6" fmla="*/ 434715 w 824459"/>
              <a:gd name="connsiteY6" fmla="*/ 1146573 h 4057121"/>
              <a:gd name="connsiteX7" fmla="*/ 434715 w 824459"/>
              <a:gd name="connsiteY7" fmla="*/ 951701 h 4057121"/>
              <a:gd name="connsiteX8" fmla="*/ 434715 w 824459"/>
              <a:gd name="connsiteY8" fmla="*/ 741839 h 4057121"/>
              <a:gd name="connsiteX9" fmla="*/ 374754 w 824459"/>
              <a:gd name="connsiteY9" fmla="*/ 292134 h 4057121"/>
              <a:gd name="connsiteX10" fmla="*/ 344774 w 824459"/>
              <a:gd name="connsiteY10" fmla="*/ 7321 h 4057121"/>
              <a:gd name="connsiteX11" fmla="*/ 824459 w 824459"/>
              <a:gd name="connsiteY11" fmla="*/ 112252 h 405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4459" h="4057121">
                <a:moveTo>
                  <a:pt x="0" y="4039675"/>
                </a:moveTo>
                <a:cubicBezTo>
                  <a:pt x="113675" y="4059662"/>
                  <a:pt x="227350" y="4079649"/>
                  <a:pt x="314793" y="3994705"/>
                </a:cubicBezTo>
                <a:cubicBezTo>
                  <a:pt x="402236" y="3909761"/>
                  <a:pt x="489679" y="3742370"/>
                  <a:pt x="524656" y="3530009"/>
                </a:cubicBezTo>
                <a:cubicBezTo>
                  <a:pt x="559633" y="3317648"/>
                  <a:pt x="524656" y="2720541"/>
                  <a:pt x="524656" y="2720541"/>
                </a:cubicBezTo>
                <a:lnTo>
                  <a:pt x="524656" y="2345786"/>
                </a:lnTo>
                <a:cubicBezTo>
                  <a:pt x="524656" y="2180894"/>
                  <a:pt x="539646" y="1931059"/>
                  <a:pt x="524656" y="1731190"/>
                </a:cubicBezTo>
                <a:cubicBezTo>
                  <a:pt x="509666" y="1531321"/>
                  <a:pt x="449705" y="1276488"/>
                  <a:pt x="434715" y="1146573"/>
                </a:cubicBezTo>
                <a:cubicBezTo>
                  <a:pt x="419725" y="1016658"/>
                  <a:pt x="434715" y="951701"/>
                  <a:pt x="434715" y="951701"/>
                </a:cubicBezTo>
                <a:cubicBezTo>
                  <a:pt x="434715" y="884245"/>
                  <a:pt x="444709" y="851767"/>
                  <a:pt x="434715" y="741839"/>
                </a:cubicBezTo>
                <a:cubicBezTo>
                  <a:pt x="424722" y="631911"/>
                  <a:pt x="389744" y="414554"/>
                  <a:pt x="374754" y="292134"/>
                </a:cubicBezTo>
                <a:cubicBezTo>
                  <a:pt x="359764" y="169714"/>
                  <a:pt x="269823" y="37301"/>
                  <a:pt x="344774" y="7321"/>
                </a:cubicBezTo>
                <a:cubicBezTo>
                  <a:pt x="419725" y="-22659"/>
                  <a:pt x="622092" y="44796"/>
                  <a:pt x="824459" y="11225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p:nvSpPr>
        <p:spPr>
          <a:xfrm>
            <a:off x="2323475" y="3957403"/>
            <a:ext cx="4916774" cy="2260800"/>
          </a:xfrm>
          <a:custGeom>
            <a:avLst/>
            <a:gdLst>
              <a:gd name="connsiteX0" fmla="*/ 0 w 4916774"/>
              <a:gd name="connsiteY0" fmla="*/ 0 h 2260800"/>
              <a:gd name="connsiteX1" fmla="*/ 389745 w 4916774"/>
              <a:gd name="connsiteY1" fmla="*/ 464695 h 2260800"/>
              <a:gd name="connsiteX2" fmla="*/ 1109273 w 4916774"/>
              <a:gd name="connsiteY2" fmla="*/ 989351 h 2260800"/>
              <a:gd name="connsiteX3" fmla="*/ 1978702 w 4916774"/>
              <a:gd name="connsiteY3" fmla="*/ 1528997 h 2260800"/>
              <a:gd name="connsiteX4" fmla="*/ 2623279 w 4916774"/>
              <a:gd name="connsiteY4" fmla="*/ 1918741 h 2260800"/>
              <a:gd name="connsiteX5" fmla="*/ 3312827 w 4916774"/>
              <a:gd name="connsiteY5" fmla="*/ 2248525 h 2260800"/>
              <a:gd name="connsiteX6" fmla="*/ 4916774 w 4916774"/>
              <a:gd name="connsiteY6" fmla="*/ 2158584 h 226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6774" h="2260800">
                <a:moveTo>
                  <a:pt x="0" y="0"/>
                </a:moveTo>
                <a:cubicBezTo>
                  <a:pt x="102433" y="149901"/>
                  <a:pt x="204866" y="299803"/>
                  <a:pt x="389745" y="464695"/>
                </a:cubicBezTo>
                <a:cubicBezTo>
                  <a:pt x="574624" y="629587"/>
                  <a:pt x="844447" y="811967"/>
                  <a:pt x="1109273" y="989351"/>
                </a:cubicBezTo>
                <a:cubicBezTo>
                  <a:pt x="1374099" y="1166735"/>
                  <a:pt x="1978702" y="1528997"/>
                  <a:pt x="1978702" y="1528997"/>
                </a:cubicBezTo>
                <a:cubicBezTo>
                  <a:pt x="2231036" y="1683895"/>
                  <a:pt x="2400925" y="1798820"/>
                  <a:pt x="2623279" y="1918741"/>
                </a:cubicBezTo>
                <a:cubicBezTo>
                  <a:pt x="2845633" y="2038662"/>
                  <a:pt x="2930578" y="2208551"/>
                  <a:pt x="3312827" y="2248525"/>
                </a:cubicBezTo>
                <a:cubicBezTo>
                  <a:pt x="3695076" y="2288499"/>
                  <a:pt x="4305925" y="2223541"/>
                  <a:pt x="4916774" y="215858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3" name="Straight Connector 142"/>
          <p:cNvCxnSpPr/>
          <p:nvPr/>
        </p:nvCxnSpPr>
        <p:spPr>
          <a:xfrm>
            <a:off x="6937881" y="592220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6919741" y="644049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Freeform 144"/>
          <p:cNvSpPr/>
          <p:nvPr/>
        </p:nvSpPr>
        <p:spPr>
          <a:xfrm>
            <a:off x="7600013" y="2505576"/>
            <a:ext cx="764498" cy="3475499"/>
          </a:xfrm>
          <a:custGeom>
            <a:avLst/>
            <a:gdLst>
              <a:gd name="connsiteX0" fmla="*/ 0 w 764498"/>
              <a:gd name="connsiteY0" fmla="*/ 3475499 h 3475499"/>
              <a:gd name="connsiteX1" fmla="*/ 389744 w 764498"/>
              <a:gd name="connsiteY1" fmla="*/ 3385558 h 3475499"/>
              <a:gd name="connsiteX2" fmla="*/ 689548 w 764498"/>
              <a:gd name="connsiteY2" fmla="*/ 3010804 h 3475499"/>
              <a:gd name="connsiteX3" fmla="*/ 764498 w 764498"/>
              <a:gd name="connsiteY3" fmla="*/ 2666031 h 3475499"/>
              <a:gd name="connsiteX4" fmla="*/ 689548 w 764498"/>
              <a:gd name="connsiteY4" fmla="*/ 1886542 h 3475499"/>
              <a:gd name="connsiteX5" fmla="*/ 644577 w 764498"/>
              <a:gd name="connsiteY5" fmla="*/ 1496798 h 3475499"/>
              <a:gd name="connsiteX6" fmla="*/ 644577 w 764498"/>
              <a:gd name="connsiteY6" fmla="*/ 1092063 h 3475499"/>
              <a:gd name="connsiteX7" fmla="*/ 644577 w 764498"/>
              <a:gd name="connsiteY7" fmla="*/ 732299 h 3475499"/>
              <a:gd name="connsiteX8" fmla="*/ 629587 w 764498"/>
              <a:gd name="connsiteY8" fmla="*/ 432496 h 3475499"/>
              <a:gd name="connsiteX9" fmla="*/ 584617 w 764498"/>
              <a:gd name="connsiteY9" fmla="*/ 42752 h 3475499"/>
              <a:gd name="connsiteX10" fmla="*/ 764498 w 764498"/>
              <a:gd name="connsiteY10" fmla="*/ 27762 h 347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498" h="3475499">
                <a:moveTo>
                  <a:pt x="0" y="3475499"/>
                </a:moveTo>
                <a:cubicBezTo>
                  <a:pt x="137409" y="3469253"/>
                  <a:pt x="274819" y="3463007"/>
                  <a:pt x="389744" y="3385558"/>
                </a:cubicBezTo>
                <a:cubicBezTo>
                  <a:pt x="504669" y="3308109"/>
                  <a:pt x="627089" y="3130725"/>
                  <a:pt x="689548" y="3010804"/>
                </a:cubicBezTo>
                <a:cubicBezTo>
                  <a:pt x="752007" y="2890883"/>
                  <a:pt x="764498" y="2853408"/>
                  <a:pt x="764498" y="2666031"/>
                </a:cubicBezTo>
                <a:cubicBezTo>
                  <a:pt x="764498" y="2478654"/>
                  <a:pt x="709535" y="2081414"/>
                  <a:pt x="689548" y="1886542"/>
                </a:cubicBezTo>
                <a:cubicBezTo>
                  <a:pt x="669561" y="1691670"/>
                  <a:pt x="652072" y="1629211"/>
                  <a:pt x="644577" y="1496798"/>
                </a:cubicBezTo>
                <a:cubicBezTo>
                  <a:pt x="637082" y="1364385"/>
                  <a:pt x="644577" y="1092063"/>
                  <a:pt x="644577" y="1092063"/>
                </a:cubicBezTo>
                <a:cubicBezTo>
                  <a:pt x="644577" y="964647"/>
                  <a:pt x="647075" y="842227"/>
                  <a:pt x="644577" y="732299"/>
                </a:cubicBezTo>
                <a:cubicBezTo>
                  <a:pt x="642079" y="622371"/>
                  <a:pt x="639580" y="547420"/>
                  <a:pt x="629587" y="432496"/>
                </a:cubicBezTo>
                <a:cubicBezTo>
                  <a:pt x="619594" y="317572"/>
                  <a:pt x="562132" y="110208"/>
                  <a:pt x="584617" y="42752"/>
                </a:cubicBezTo>
                <a:cubicBezTo>
                  <a:pt x="607102" y="-24704"/>
                  <a:pt x="685800" y="1529"/>
                  <a:pt x="764498" y="2776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145"/>
          <p:cNvSpPr/>
          <p:nvPr/>
        </p:nvSpPr>
        <p:spPr>
          <a:xfrm>
            <a:off x="419631" y="3372787"/>
            <a:ext cx="6805628" cy="3292839"/>
          </a:xfrm>
          <a:custGeom>
            <a:avLst/>
            <a:gdLst>
              <a:gd name="connsiteX0" fmla="*/ 2023766 w 6805628"/>
              <a:gd name="connsiteY0" fmla="*/ 0 h 3292839"/>
              <a:gd name="connsiteX1" fmla="*/ 1649012 w 6805628"/>
              <a:gd name="connsiteY1" fmla="*/ 104931 h 3292839"/>
              <a:gd name="connsiteX2" fmla="*/ 1244277 w 6805628"/>
              <a:gd name="connsiteY2" fmla="*/ 164892 h 3292839"/>
              <a:gd name="connsiteX3" fmla="*/ 614690 w 6805628"/>
              <a:gd name="connsiteY3" fmla="*/ 239843 h 3292839"/>
              <a:gd name="connsiteX4" fmla="*/ 120015 w 6805628"/>
              <a:gd name="connsiteY4" fmla="*/ 839449 h 3292839"/>
              <a:gd name="connsiteX5" fmla="*/ 94 w 6805628"/>
              <a:gd name="connsiteY5" fmla="*/ 1558977 h 3292839"/>
              <a:gd name="connsiteX6" fmla="*/ 105025 w 6805628"/>
              <a:gd name="connsiteY6" fmla="*/ 2398426 h 3292839"/>
              <a:gd name="connsiteX7" fmla="*/ 359858 w 6805628"/>
              <a:gd name="connsiteY7" fmla="*/ 2908092 h 3292839"/>
              <a:gd name="connsiteX8" fmla="*/ 929484 w 6805628"/>
              <a:gd name="connsiteY8" fmla="*/ 3057993 h 3292839"/>
              <a:gd name="connsiteX9" fmla="*/ 2128697 w 6805628"/>
              <a:gd name="connsiteY9" fmla="*/ 3147934 h 3292839"/>
              <a:gd name="connsiteX10" fmla="*/ 3402861 w 6805628"/>
              <a:gd name="connsiteY10" fmla="*/ 3282846 h 3292839"/>
              <a:gd name="connsiteX11" fmla="*/ 4692015 w 6805628"/>
              <a:gd name="connsiteY11" fmla="*/ 3282846 h 3292839"/>
              <a:gd name="connsiteX12" fmla="*/ 6805628 w 6805628"/>
              <a:gd name="connsiteY12" fmla="*/ 3237875 h 3292839"/>
              <a:gd name="connsiteX13" fmla="*/ 6805628 w 6805628"/>
              <a:gd name="connsiteY13" fmla="*/ 3237875 h 3292839"/>
              <a:gd name="connsiteX14" fmla="*/ 6805628 w 6805628"/>
              <a:gd name="connsiteY14" fmla="*/ 3237875 h 329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05628" h="3292839">
                <a:moveTo>
                  <a:pt x="2023766" y="0"/>
                </a:moveTo>
                <a:cubicBezTo>
                  <a:pt x="1901346" y="38724"/>
                  <a:pt x="1778927" y="77449"/>
                  <a:pt x="1649012" y="104931"/>
                </a:cubicBezTo>
                <a:cubicBezTo>
                  <a:pt x="1519097" y="132413"/>
                  <a:pt x="1416664" y="142407"/>
                  <a:pt x="1244277" y="164892"/>
                </a:cubicBezTo>
                <a:cubicBezTo>
                  <a:pt x="1071890" y="187377"/>
                  <a:pt x="802067" y="127417"/>
                  <a:pt x="614690" y="239843"/>
                </a:cubicBezTo>
                <a:cubicBezTo>
                  <a:pt x="427313" y="352269"/>
                  <a:pt x="222448" y="619593"/>
                  <a:pt x="120015" y="839449"/>
                </a:cubicBezTo>
                <a:cubicBezTo>
                  <a:pt x="17582" y="1059305"/>
                  <a:pt x="2592" y="1299148"/>
                  <a:pt x="94" y="1558977"/>
                </a:cubicBezTo>
                <a:cubicBezTo>
                  <a:pt x="-2404" y="1818806"/>
                  <a:pt x="45064" y="2173574"/>
                  <a:pt x="105025" y="2398426"/>
                </a:cubicBezTo>
                <a:cubicBezTo>
                  <a:pt x="164986" y="2623278"/>
                  <a:pt x="222448" y="2798164"/>
                  <a:pt x="359858" y="2908092"/>
                </a:cubicBezTo>
                <a:cubicBezTo>
                  <a:pt x="497268" y="3018020"/>
                  <a:pt x="634677" y="3018019"/>
                  <a:pt x="929484" y="3057993"/>
                </a:cubicBezTo>
                <a:cubicBezTo>
                  <a:pt x="1224291" y="3097967"/>
                  <a:pt x="1716467" y="3110459"/>
                  <a:pt x="2128697" y="3147934"/>
                </a:cubicBezTo>
                <a:cubicBezTo>
                  <a:pt x="2540927" y="3185410"/>
                  <a:pt x="2975641" y="3260361"/>
                  <a:pt x="3402861" y="3282846"/>
                </a:cubicBezTo>
                <a:cubicBezTo>
                  <a:pt x="3830081" y="3305331"/>
                  <a:pt x="4692015" y="3282846"/>
                  <a:pt x="4692015" y="3282846"/>
                </a:cubicBezTo>
                <a:lnTo>
                  <a:pt x="6805628" y="3237875"/>
                </a:lnTo>
                <a:lnTo>
                  <a:pt x="6805628" y="3237875"/>
                </a:lnTo>
                <a:lnTo>
                  <a:pt x="6805628" y="3237875"/>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146"/>
          <p:cNvSpPr/>
          <p:nvPr/>
        </p:nvSpPr>
        <p:spPr>
          <a:xfrm>
            <a:off x="6891184" y="3492999"/>
            <a:ext cx="1911727" cy="3004388"/>
          </a:xfrm>
          <a:custGeom>
            <a:avLst/>
            <a:gdLst>
              <a:gd name="connsiteX0" fmla="*/ 723819 w 1911727"/>
              <a:gd name="connsiteY0" fmla="*/ 2982752 h 3004388"/>
              <a:gd name="connsiteX1" fmla="*/ 1053603 w 1911727"/>
              <a:gd name="connsiteY1" fmla="*/ 2982752 h 3004388"/>
              <a:gd name="connsiteX2" fmla="*/ 1413367 w 1911727"/>
              <a:gd name="connsiteY2" fmla="*/ 2757899 h 3004388"/>
              <a:gd name="connsiteX3" fmla="*/ 1773131 w 1911727"/>
              <a:gd name="connsiteY3" fmla="*/ 2203263 h 3004388"/>
              <a:gd name="connsiteX4" fmla="*/ 1848082 w 1911727"/>
              <a:gd name="connsiteY4" fmla="*/ 1378804 h 3004388"/>
              <a:gd name="connsiteX5" fmla="*/ 873721 w 1911727"/>
              <a:gd name="connsiteY5" fmla="*/ 944090 h 3004388"/>
              <a:gd name="connsiteX6" fmla="*/ 34272 w 1911727"/>
              <a:gd name="connsiteY6" fmla="*/ 644286 h 3004388"/>
              <a:gd name="connsiteX7" fmla="*/ 244134 w 1911727"/>
              <a:gd name="connsiteY7" fmla="*/ 284522 h 3004388"/>
              <a:gd name="connsiteX8" fmla="*/ 993642 w 1911727"/>
              <a:gd name="connsiteY8" fmla="*/ 14699 h 3004388"/>
              <a:gd name="connsiteX9" fmla="*/ 1473327 w 1911727"/>
              <a:gd name="connsiteY9" fmla="*/ 59670 h 300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1727" h="3004388">
                <a:moveTo>
                  <a:pt x="723819" y="2982752"/>
                </a:moveTo>
                <a:cubicBezTo>
                  <a:pt x="831248" y="3001490"/>
                  <a:pt x="938678" y="3020228"/>
                  <a:pt x="1053603" y="2982752"/>
                </a:cubicBezTo>
                <a:cubicBezTo>
                  <a:pt x="1168528" y="2945276"/>
                  <a:pt x="1293446" y="2887814"/>
                  <a:pt x="1413367" y="2757899"/>
                </a:cubicBezTo>
                <a:cubicBezTo>
                  <a:pt x="1533288" y="2627984"/>
                  <a:pt x="1700679" y="2433112"/>
                  <a:pt x="1773131" y="2203263"/>
                </a:cubicBezTo>
                <a:cubicBezTo>
                  <a:pt x="1845583" y="1973414"/>
                  <a:pt x="1997984" y="1588666"/>
                  <a:pt x="1848082" y="1378804"/>
                </a:cubicBezTo>
                <a:cubicBezTo>
                  <a:pt x="1698180" y="1168942"/>
                  <a:pt x="1176023" y="1066510"/>
                  <a:pt x="873721" y="944090"/>
                </a:cubicBezTo>
                <a:cubicBezTo>
                  <a:pt x="571419" y="821670"/>
                  <a:pt x="139203" y="754214"/>
                  <a:pt x="34272" y="644286"/>
                </a:cubicBezTo>
                <a:cubicBezTo>
                  <a:pt x="-70659" y="534358"/>
                  <a:pt x="84239" y="389453"/>
                  <a:pt x="244134" y="284522"/>
                </a:cubicBezTo>
                <a:cubicBezTo>
                  <a:pt x="404029" y="179591"/>
                  <a:pt x="788777" y="52174"/>
                  <a:pt x="993642" y="14699"/>
                </a:cubicBezTo>
                <a:cubicBezTo>
                  <a:pt x="1198507" y="-22776"/>
                  <a:pt x="1335917" y="18447"/>
                  <a:pt x="1473327" y="5967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436371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685800" y="2286000"/>
            <a:ext cx="7772400" cy="1143000"/>
          </a:xfrm>
        </p:spPr>
        <p:txBody>
          <a:bodyPr/>
          <a:lstStyle/>
          <a:p>
            <a:pPr eaLnBrk="1" hangingPunct="1"/>
            <a:r>
              <a:rPr lang="en-US" dirty="0" smtClean="0"/>
              <a:t>Sources</a:t>
            </a:r>
          </a:p>
        </p:txBody>
      </p:sp>
      <p:sp>
        <p:nvSpPr>
          <p:cNvPr id="1028" name="Rectangle 3"/>
          <p:cNvSpPr>
            <a:spLocks noGrp="1" noChangeArrowheads="1"/>
          </p:cNvSpPr>
          <p:nvPr>
            <p:ph type="subTitle" idx="1"/>
          </p:nvPr>
        </p:nvSpPr>
        <p:spPr/>
        <p:txBody>
          <a:bodyPr/>
          <a:lstStyle/>
          <a:p>
            <a:pPr eaLnBrk="1" hangingPunct="1"/>
            <a:endParaRPr lang="en-US" sz="1800" dirty="0" smtClean="0"/>
          </a:p>
          <a:p>
            <a:pPr eaLnBrk="1" hangingPunct="1"/>
            <a:r>
              <a:rPr lang="en-US" sz="1800" dirty="0" smtClean="0"/>
              <a:t>Prof. Mark G. Faust</a:t>
            </a:r>
          </a:p>
          <a:p>
            <a:pPr eaLnBrk="1" hangingPunct="1"/>
            <a:r>
              <a:rPr lang="en-US" sz="1800" dirty="0" smtClean="0"/>
              <a:t>John </a:t>
            </a:r>
            <a:r>
              <a:rPr lang="en-US" sz="1800" dirty="0" err="1" smtClean="0"/>
              <a:t>Wakerly</a:t>
            </a:r>
            <a:endParaRPr lang="en-US" sz="1800" dirty="0" smtClean="0"/>
          </a:p>
          <a:p>
            <a:pPr eaLnBrk="1" hangingPunct="1"/>
            <a:endParaRPr lang="en-US" sz="18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6" descr="C:\Sandige\3\tiff\001.tif"/>
          <p:cNvPicPr>
            <a:picLocks noChangeAspect="1" noChangeArrowheads="1"/>
          </p:cNvPicPr>
          <p:nvPr/>
        </p:nvPicPr>
        <p:blipFill>
          <a:blip r:embed="rId3"/>
          <a:srcRect l="58775" b="62173"/>
          <a:stretch>
            <a:fillRect/>
          </a:stretch>
        </p:blipFill>
        <p:spPr bwMode="auto">
          <a:xfrm>
            <a:off x="3264408" y="724471"/>
            <a:ext cx="5867400" cy="5129212"/>
          </a:xfrm>
          <a:prstGeom prst="rect">
            <a:avLst/>
          </a:prstGeom>
          <a:noFill/>
          <a:ln w="9525">
            <a:solidFill>
              <a:srgbClr val="FF0000"/>
            </a:solidFill>
            <a:miter lim="800000"/>
            <a:headEnd/>
            <a:tailEnd/>
          </a:ln>
        </p:spPr>
      </p:pic>
      <p:pic>
        <p:nvPicPr>
          <p:cNvPr id="6148" name="Picture 14" descr="C:\Sandige\3\tiff\001.tif"/>
          <p:cNvPicPr>
            <a:picLocks noChangeAspect="1" noChangeArrowheads="1"/>
          </p:cNvPicPr>
          <p:nvPr/>
        </p:nvPicPr>
        <p:blipFill>
          <a:blip r:embed="rId3"/>
          <a:srcRect t="10295" r="60617" b="74858"/>
          <a:stretch>
            <a:fillRect/>
          </a:stretch>
        </p:blipFill>
        <p:spPr bwMode="auto">
          <a:xfrm>
            <a:off x="0" y="724471"/>
            <a:ext cx="3264408" cy="1402133"/>
          </a:xfrm>
          <a:prstGeom prst="rect">
            <a:avLst/>
          </a:prstGeom>
          <a:noFill/>
          <a:ln w="38100">
            <a:solidFill>
              <a:srgbClr val="FF0000"/>
            </a:solidFill>
            <a:miter lim="800000"/>
            <a:headEnd/>
            <a:tailEnd/>
          </a:ln>
        </p:spPr>
      </p:pic>
      <p:sp>
        <p:nvSpPr>
          <p:cNvPr id="6149" name="Text Box 16"/>
          <p:cNvSpPr txBox="1">
            <a:spLocks noChangeArrowheads="1"/>
          </p:cNvSpPr>
          <p:nvPr/>
        </p:nvSpPr>
        <p:spPr bwMode="auto">
          <a:xfrm>
            <a:off x="174140" y="3070482"/>
            <a:ext cx="2900362" cy="822325"/>
          </a:xfrm>
          <a:prstGeom prst="rect">
            <a:avLst/>
          </a:prstGeom>
          <a:solidFill>
            <a:schemeClr val="accent1">
              <a:lumMod val="20000"/>
              <a:lumOff val="80000"/>
            </a:schemeClr>
          </a:solidFill>
          <a:ln w="9525">
            <a:noFill/>
            <a:miter lim="800000"/>
            <a:headEnd/>
            <a:tailEnd/>
          </a:ln>
        </p:spPr>
        <p:txBody>
          <a:bodyPr wrap="none">
            <a:spAutoFit/>
          </a:bodyPr>
          <a:lstStyle/>
          <a:p>
            <a:r>
              <a:rPr lang="en-US" dirty="0" err="1"/>
              <a:t>n.o</a:t>
            </a:r>
            <a:r>
              <a:rPr lang="en-US" dirty="0"/>
              <a:t>. = normally open</a:t>
            </a:r>
          </a:p>
          <a:p>
            <a:r>
              <a:rPr lang="en-US" dirty="0" err="1"/>
              <a:t>n.c.</a:t>
            </a:r>
            <a:r>
              <a:rPr lang="en-US" dirty="0"/>
              <a:t> = normally closed</a:t>
            </a:r>
          </a:p>
        </p:txBody>
      </p:sp>
      <p:sp>
        <p:nvSpPr>
          <p:cNvPr id="6" name="Slide Number Placeholder 5"/>
          <p:cNvSpPr>
            <a:spLocks noGrp="1"/>
          </p:cNvSpPr>
          <p:nvPr>
            <p:ph type="sldNum" sz="quarter" idx="12"/>
          </p:nvPr>
        </p:nvSpPr>
        <p:spPr>
          <a:xfrm>
            <a:off x="7226808" y="6400800"/>
            <a:ext cx="1905000" cy="457200"/>
          </a:xfrm>
        </p:spPr>
        <p:txBody>
          <a:bodyPr/>
          <a:lstStyle/>
          <a:p>
            <a:pPr>
              <a:defRPr/>
            </a:pPr>
            <a:fld id="{DA026E9B-F6B5-44A0-A3D2-5C9FD3A54CFE}" type="slidenum">
              <a:rPr lang="en-US" smtClean="0"/>
              <a:pPr>
                <a:defRPr/>
              </a:pPr>
              <a:t>8</a:t>
            </a:fld>
            <a:endParaRPr lang="en-US" dirty="0"/>
          </a:p>
        </p:txBody>
      </p:sp>
      <p:sp>
        <p:nvSpPr>
          <p:cNvPr id="2" name="Rectangle 1"/>
          <p:cNvSpPr/>
          <p:nvPr/>
        </p:nvSpPr>
        <p:spPr>
          <a:xfrm>
            <a:off x="15240" y="5534561"/>
            <a:ext cx="9128760" cy="1323439"/>
          </a:xfrm>
          <a:prstGeom prst="rect">
            <a:avLst/>
          </a:prstGeom>
          <a:solidFill>
            <a:schemeClr val="accent1">
              <a:lumMod val="20000"/>
              <a:lumOff val="80000"/>
            </a:schemeClr>
          </a:solidFill>
        </p:spPr>
        <p:txBody>
          <a:bodyPr wrap="square">
            <a:spAutoFit/>
          </a:bodyPr>
          <a:lstStyle/>
          <a:p>
            <a:pPr marL="285750" indent="-285750" eaLnBrk="1" hangingPunct="1">
              <a:buFont typeface="Arial" panose="020B0604020202020204" pitchFamily="34" charset="0"/>
              <a:buChar char="•"/>
            </a:pPr>
            <a:r>
              <a:rPr lang="en-US" sz="1600" dirty="0"/>
              <a:t>These regenerative logic switching circuits that we’ll be seeing are actually very close to the way real CMOS ICs are implemented and can be a useful model for us without getting into the details of how the transistors actually work.  </a:t>
            </a:r>
            <a:endParaRPr lang="en-US" sz="1600" dirty="0" smtClean="0"/>
          </a:p>
          <a:p>
            <a:pPr marL="285750" indent="-285750" eaLnBrk="1" hangingPunct="1">
              <a:buFont typeface="Arial" panose="020B0604020202020204" pitchFamily="34" charset="0"/>
              <a:buChar char="•"/>
            </a:pPr>
            <a:endParaRPr lang="en-US" sz="1600" dirty="0" smtClean="0"/>
          </a:p>
          <a:p>
            <a:pPr marL="285750" indent="-285750" eaLnBrk="1" hangingPunct="1">
              <a:buFont typeface="Arial" panose="020B0604020202020204" pitchFamily="34" charset="0"/>
              <a:buChar char="•"/>
            </a:pPr>
            <a:r>
              <a:rPr lang="en-US" sz="1600" dirty="0" smtClean="0"/>
              <a:t>In </a:t>
            </a:r>
            <a:r>
              <a:rPr lang="en-US" sz="1600" dirty="0"/>
              <a:t>particular, note the voltage differential and direction of current flow!</a:t>
            </a:r>
          </a:p>
        </p:txBody>
      </p:sp>
      <p:sp>
        <p:nvSpPr>
          <p:cNvPr id="3" name="Rectangle 2"/>
          <p:cNvSpPr/>
          <p:nvPr/>
        </p:nvSpPr>
        <p:spPr>
          <a:xfrm>
            <a:off x="3429000" y="725076"/>
            <a:ext cx="2514600" cy="411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657600" y="724471"/>
            <a:ext cx="1981200" cy="6102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361176" y="724471"/>
            <a:ext cx="2325624" cy="61020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812" y="-38370"/>
            <a:ext cx="9111996" cy="523220"/>
          </a:xfrm>
          <a:prstGeom prst="rect">
            <a:avLst/>
          </a:prstGeom>
          <a:solidFill>
            <a:srgbClr val="FFFF00"/>
          </a:solidFill>
        </p:spPr>
        <p:txBody>
          <a:bodyPr wrap="square" rtlCol="0">
            <a:spAutoFit/>
          </a:bodyPr>
          <a:lstStyle/>
          <a:p>
            <a:pPr algn="ctr"/>
            <a:r>
              <a:rPr lang="en-US" sz="2800" b="1" dirty="0" smtClean="0">
                <a:solidFill>
                  <a:srgbClr val="FF0000"/>
                </a:solidFill>
                <a:effectLst>
                  <a:outerShdw blurRad="38100" dist="38100" dir="2700000" algn="tl">
                    <a:srgbClr val="000000">
                      <a:alpha val="43137"/>
                    </a:srgbClr>
                  </a:outerShdw>
                </a:effectLst>
              </a:rPr>
              <a:t>OR gate using </a:t>
            </a:r>
            <a:r>
              <a:rPr lang="en-US" sz="2800" b="1" dirty="0" smtClean="0">
                <a:solidFill>
                  <a:schemeClr val="accent1">
                    <a:lumMod val="75000"/>
                  </a:schemeClr>
                </a:solidFill>
                <a:effectLst>
                  <a:outerShdw blurRad="38100" dist="38100" dir="2700000" algn="tl">
                    <a:srgbClr val="000000">
                      <a:alpha val="43137"/>
                    </a:srgbClr>
                  </a:outerShdw>
                </a:effectLst>
              </a:rPr>
              <a:t>Pass Logic </a:t>
            </a:r>
            <a:r>
              <a:rPr lang="en-US" sz="2800" b="1" dirty="0" smtClean="0">
                <a:effectLst>
                  <a:outerShdw blurRad="38100" dist="38100" dir="2700000" algn="tl">
                    <a:srgbClr val="000000">
                      <a:alpha val="43137"/>
                    </a:srgbClr>
                  </a:outerShdw>
                </a:effectLst>
              </a:rPr>
              <a:t>and using </a:t>
            </a:r>
            <a:r>
              <a:rPr lang="en-US" sz="2800" b="1" dirty="0" smtClean="0">
                <a:solidFill>
                  <a:srgbClr val="FF0000"/>
                </a:solidFill>
                <a:effectLst>
                  <a:outerShdw blurRad="38100" dist="38100" dir="2700000" algn="tl">
                    <a:srgbClr val="000000">
                      <a:alpha val="43137"/>
                    </a:srgbClr>
                  </a:outerShdw>
                </a:effectLst>
              </a:rPr>
              <a:t>Regenerative Logic</a:t>
            </a:r>
            <a:endParaRPr lang="en-US" sz="28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Sandige\3\tiff\001.tif"/>
          <p:cNvPicPr>
            <a:picLocks noChangeAspect="1" noChangeArrowheads="1"/>
          </p:cNvPicPr>
          <p:nvPr/>
        </p:nvPicPr>
        <p:blipFill>
          <a:blip r:embed="rId2"/>
          <a:srcRect l="58775" t="36844" b="30919"/>
          <a:stretch>
            <a:fillRect/>
          </a:stretch>
        </p:blipFill>
        <p:spPr bwMode="auto">
          <a:xfrm>
            <a:off x="2514600" y="1903413"/>
            <a:ext cx="6445250" cy="4802187"/>
          </a:xfrm>
          <a:prstGeom prst="rect">
            <a:avLst/>
          </a:prstGeom>
          <a:noFill/>
          <a:ln w="9525">
            <a:noFill/>
            <a:miter lim="800000"/>
            <a:headEnd/>
            <a:tailEnd/>
          </a:ln>
        </p:spPr>
      </p:pic>
      <p:pic>
        <p:nvPicPr>
          <p:cNvPr id="7172" name="Picture 10" descr="C:\Sandige\3\tiff\001.tif"/>
          <p:cNvPicPr>
            <a:picLocks noChangeAspect="1" noChangeArrowheads="1"/>
          </p:cNvPicPr>
          <p:nvPr/>
        </p:nvPicPr>
        <p:blipFill>
          <a:blip r:embed="rId2"/>
          <a:srcRect t="38977" r="60617" b="42625"/>
          <a:stretch>
            <a:fillRect/>
          </a:stretch>
        </p:blipFill>
        <p:spPr bwMode="auto">
          <a:xfrm>
            <a:off x="152400" y="838200"/>
            <a:ext cx="3581400" cy="1906587"/>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A026E9B-F6B5-44A0-A3D2-5C9FD3A54CFE}" type="slidenum">
              <a:rPr lang="en-US" smtClean="0"/>
              <a:pPr>
                <a:defRPr/>
              </a:pPr>
              <a:t>9</a:t>
            </a:fld>
            <a:endParaRPr lang="en-US"/>
          </a:p>
        </p:txBody>
      </p:sp>
      <p:sp>
        <p:nvSpPr>
          <p:cNvPr id="6" name="TextBox 5"/>
          <p:cNvSpPr txBox="1"/>
          <p:nvPr/>
        </p:nvSpPr>
        <p:spPr>
          <a:xfrm>
            <a:off x="19812" y="-38370"/>
            <a:ext cx="9111996" cy="523220"/>
          </a:xfrm>
          <a:prstGeom prst="rect">
            <a:avLst/>
          </a:prstGeom>
          <a:solidFill>
            <a:srgbClr val="FFFF00"/>
          </a:solidFill>
        </p:spPr>
        <p:txBody>
          <a:bodyPr wrap="square" rtlCol="0">
            <a:spAutoFit/>
          </a:bodyPr>
          <a:lstStyle/>
          <a:p>
            <a:pPr algn="ctr"/>
            <a:r>
              <a:rPr lang="en-US" sz="2800" b="1" dirty="0" smtClean="0">
                <a:solidFill>
                  <a:srgbClr val="FF0000"/>
                </a:solidFill>
                <a:effectLst>
                  <a:outerShdw blurRad="38100" dist="38100" dir="2700000" algn="tl">
                    <a:srgbClr val="000000">
                      <a:alpha val="43137"/>
                    </a:srgbClr>
                  </a:outerShdw>
                </a:effectLst>
              </a:rPr>
              <a:t>AND gate using Pass Logic and using Regenerative Logic</a:t>
            </a:r>
            <a:endParaRPr lang="en-US" sz="2800" b="1" dirty="0">
              <a:solidFill>
                <a:srgbClr val="FF0000"/>
              </a:solidFill>
              <a:effectLst>
                <a:outerShdw blurRad="38100" dist="38100" dir="2700000" algn="tl">
                  <a:srgbClr val="000000">
                    <a:alpha val="43137"/>
                  </a:srgbClr>
                </a:outerShdw>
              </a:effectLst>
            </a:endParaRPr>
          </a:p>
        </p:txBody>
      </p:sp>
      <p:cxnSp>
        <p:nvCxnSpPr>
          <p:cNvPr id="3" name="Straight Arrow Connector 2"/>
          <p:cNvCxnSpPr/>
          <p:nvPr/>
        </p:nvCxnSpPr>
        <p:spPr>
          <a:xfrm>
            <a:off x="3352800" y="484850"/>
            <a:ext cx="609600" cy="2334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400800" y="609600"/>
            <a:ext cx="381000" cy="1293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143000" y="484850"/>
            <a:ext cx="352806" cy="734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 Box 16"/>
          <p:cNvSpPr txBox="1">
            <a:spLocks noChangeArrowheads="1"/>
          </p:cNvSpPr>
          <p:nvPr/>
        </p:nvSpPr>
        <p:spPr bwMode="auto">
          <a:xfrm>
            <a:off x="183931" y="5426075"/>
            <a:ext cx="2900362" cy="822325"/>
          </a:xfrm>
          <a:prstGeom prst="rect">
            <a:avLst/>
          </a:prstGeom>
          <a:solidFill>
            <a:schemeClr val="accent1">
              <a:lumMod val="20000"/>
              <a:lumOff val="80000"/>
            </a:schemeClr>
          </a:solidFill>
          <a:ln w="9525">
            <a:noFill/>
            <a:miter lim="800000"/>
            <a:headEnd/>
            <a:tailEnd/>
          </a:ln>
        </p:spPr>
        <p:txBody>
          <a:bodyPr wrap="none">
            <a:spAutoFit/>
          </a:bodyPr>
          <a:lstStyle/>
          <a:p>
            <a:r>
              <a:rPr lang="en-US" dirty="0" err="1"/>
              <a:t>n.o</a:t>
            </a:r>
            <a:r>
              <a:rPr lang="en-US" dirty="0"/>
              <a:t>. = normally open</a:t>
            </a:r>
          </a:p>
          <a:p>
            <a:r>
              <a:rPr lang="en-US" dirty="0" err="1"/>
              <a:t>n.c.</a:t>
            </a:r>
            <a:r>
              <a:rPr lang="en-US" dirty="0"/>
              <a:t> = normally closed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14404</TotalTime>
  <Words>2311</Words>
  <Application>Microsoft Office PowerPoint</Application>
  <PresentationFormat>On-screen Show (4:3)</PresentationFormat>
  <Paragraphs>468</Paragraphs>
  <Slides>75</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75</vt:i4>
      </vt:variant>
    </vt:vector>
  </HeadingPairs>
  <TitlesOfParts>
    <vt:vector size="83" baseType="lpstr">
      <vt:lpstr>Arial</vt:lpstr>
      <vt:lpstr>Calibri</vt:lpstr>
      <vt:lpstr>Symbol</vt:lpstr>
      <vt:lpstr>Times New Roman</vt:lpstr>
      <vt:lpstr>Wingdings</vt:lpstr>
      <vt:lpstr>Default Design</vt:lpstr>
      <vt:lpstr>Artwork</vt:lpstr>
      <vt:lpstr>Microsoft PowerPoint 97-2003 Slide</vt:lpstr>
      <vt:lpstr>Lecture 6</vt:lpstr>
      <vt:lpstr>Combinational Logic Circuits</vt:lpstr>
      <vt:lpstr>Graphic Symbols</vt:lpstr>
      <vt:lpstr>PowerPoint Presentation</vt:lpstr>
      <vt:lpstr>PowerPoint Presentation</vt:lpstr>
      <vt:lpstr>PowerPoint Presentation</vt:lpstr>
      <vt:lpstr>Pass Logic versus Regenerative Logic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All Possible  Two-Variable Functions</vt:lpstr>
      <vt:lpstr>All Possible Two Variable Functions</vt:lpstr>
      <vt:lpstr>Truth Tables</vt:lpstr>
      <vt:lpstr>Two Variable Functions</vt:lpstr>
      <vt:lpstr>All Possible Two Variable Functions</vt:lpstr>
      <vt:lpstr>PowerPoint Presentation</vt:lpstr>
      <vt:lpstr>Analyzing Logic Circuits</vt:lpstr>
      <vt:lpstr>Analyzing Logic Circuits</vt:lpstr>
      <vt:lpstr>Analyzing Logic Circuits</vt:lpstr>
      <vt:lpstr>Another example</vt:lpstr>
      <vt:lpstr>Designing Logic Circuits</vt:lpstr>
      <vt:lpstr>Designing Logic Circuits</vt:lpstr>
      <vt:lpstr>Designing Logic Circuits</vt:lpstr>
      <vt:lpstr>Some Terminology</vt:lpstr>
      <vt:lpstr>Some Terminology</vt:lpstr>
      <vt:lpstr>Some Terminology</vt:lpstr>
      <vt:lpstr>Some Terminology</vt:lpstr>
      <vt:lpstr>Vertical Layout Scheme – SOP Form </vt:lpstr>
      <vt:lpstr>Vertical Layout Scheme – SOP Form</vt:lpstr>
      <vt:lpstr>&gt;2 Input OR Gates Not Available for all IC Technologies</vt:lpstr>
      <vt:lpstr>Vertical Layout Scheme – POS Form</vt:lpstr>
      <vt:lpstr>Designing Using DeMorgan Equivalents</vt:lpstr>
      <vt:lpstr>NAND and NOR gates</vt:lpstr>
      <vt:lpstr>AND/OR forms of NAND</vt:lpstr>
      <vt:lpstr>Summary of AND/OR forms</vt:lpstr>
      <vt:lpstr>Equivalent Signal Lines</vt:lpstr>
      <vt:lpstr>NAND/NAND Example</vt:lpstr>
      <vt:lpstr>NOR/NOR Example</vt:lpstr>
      <vt:lpstr>PowerPoint Presentation</vt:lpstr>
      <vt:lpstr>Few more advanced topics</vt:lpstr>
      <vt:lpstr>Duality</vt:lpstr>
      <vt:lpstr>N-variable Theorems</vt:lpstr>
      <vt:lpstr>DeMorgan Symbol Equivalence</vt:lpstr>
      <vt:lpstr>Likewise for OR</vt:lpstr>
      <vt:lpstr>DeMorgan Symbols</vt:lpstr>
      <vt:lpstr>Three Methods of analysis of combinational Circuits</vt:lpstr>
      <vt:lpstr>Combinational analysis</vt:lpstr>
      <vt:lpstr>Signal expressions</vt:lpstr>
      <vt:lpstr>Signal Kmaps</vt:lpstr>
      <vt:lpstr>New circuit, same function</vt:lpstr>
      <vt:lpstr>“Add out” logic function</vt:lpstr>
      <vt:lpstr>Shortcut: Symbol substitution</vt:lpstr>
      <vt:lpstr>Different circuit, same function</vt:lpstr>
      <vt:lpstr>Verification of solutions</vt:lpstr>
      <vt:lpstr>Verification of your solutions helps you in most cases to avoid errors</vt:lpstr>
      <vt:lpstr>Verification of your solution is a reverse process</vt:lpstr>
      <vt:lpstr>Practical Example of Verification of a solution</vt:lpstr>
      <vt:lpstr>PowerPoint Presentation</vt:lpstr>
      <vt:lpstr>PowerPoint Presentation</vt:lpstr>
      <vt:lpstr>Verification of your solution is a reverse process to synthesis</vt:lpstr>
      <vt:lpstr>You will increase your exam, quizz or homework scores if you will verify your solutions</vt:lpstr>
      <vt:lpstr>PowerPoint Presentation</vt:lpstr>
      <vt:lpstr>PowerPoint Presentation</vt:lpstr>
      <vt:lpstr>Questions and Exam Problems(1)</vt:lpstr>
      <vt:lpstr>Questions and EXAM Problems (2)</vt:lpstr>
      <vt:lpstr>Solution to the very difficult problem</vt:lpstr>
      <vt:lpstr>PowerPoint Presentation</vt:lpstr>
      <vt:lpstr>PowerPoint Presentation</vt:lpstr>
      <vt:lpstr>PowerPoint Presentation</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171</dc:title>
  <dc:creator>Mark G. Faust</dc:creator>
  <cp:lastModifiedBy>mperkows</cp:lastModifiedBy>
  <cp:revision>365</cp:revision>
  <dcterms:created xsi:type="dcterms:W3CDTF">2004-07-30T14:54:42Z</dcterms:created>
  <dcterms:modified xsi:type="dcterms:W3CDTF">2017-05-15T02:50:44Z</dcterms:modified>
</cp:coreProperties>
</file>