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166"/>
  </p:notesMasterIdLst>
  <p:sldIdLst>
    <p:sldId id="635" r:id="rId4"/>
    <p:sldId id="708" r:id="rId5"/>
    <p:sldId id="636" r:id="rId6"/>
    <p:sldId id="637" r:id="rId7"/>
    <p:sldId id="640" r:id="rId8"/>
    <p:sldId id="638" r:id="rId9"/>
    <p:sldId id="639" r:id="rId10"/>
    <p:sldId id="641" r:id="rId11"/>
    <p:sldId id="763" r:id="rId12"/>
    <p:sldId id="646" r:id="rId13"/>
    <p:sldId id="743" r:id="rId14"/>
    <p:sldId id="714" r:id="rId15"/>
    <p:sldId id="642" r:id="rId16"/>
    <p:sldId id="716" r:id="rId17"/>
    <p:sldId id="719" r:id="rId18"/>
    <p:sldId id="745" r:id="rId19"/>
    <p:sldId id="717" r:id="rId20"/>
    <p:sldId id="643" r:id="rId21"/>
    <p:sldId id="736" r:id="rId22"/>
    <p:sldId id="725" r:id="rId23"/>
    <p:sldId id="764" r:id="rId24"/>
    <p:sldId id="765" r:id="rId25"/>
    <p:sldId id="766" r:id="rId26"/>
    <p:sldId id="726" r:id="rId27"/>
    <p:sldId id="767" r:id="rId28"/>
    <p:sldId id="768" r:id="rId29"/>
    <p:sldId id="769" r:id="rId30"/>
    <p:sldId id="727" r:id="rId31"/>
    <p:sldId id="728" r:id="rId32"/>
    <p:sldId id="770" r:id="rId33"/>
    <p:sldId id="771" r:id="rId34"/>
    <p:sldId id="772" r:id="rId35"/>
    <p:sldId id="782" r:id="rId36"/>
    <p:sldId id="784" r:id="rId37"/>
    <p:sldId id="785" r:id="rId38"/>
    <p:sldId id="783" r:id="rId39"/>
    <p:sldId id="729" r:id="rId40"/>
    <p:sldId id="730" r:id="rId41"/>
    <p:sldId id="731" r:id="rId42"/>
    <p:sldId id="732" r:id="rId43"/>
    <p:sldId id="733" r:id="rId44"/>
    <p:sldId id="734" r:id="rId45"/>
    <p:sldId id="735" r:id="rId46"/>
    <p:sldId id="746" r:id="rId47"/>
    <p:sldId id="709" r:id="rId48"/>
    <p:sldId id="644" r:id="rId49"/>
    <p:sldId id="645" r:id="rId50"/>
    <p:sldId id="742" r:id="rId51"/>
    <p:sldId id="647" r:id="rId52"/>
    <p:sldId id="648" r:id="rId53"/>
    <p:sldId id="724" r:id="rId54"/>
    <p:sldId id="650" r:id="rId55"/>
    <p:sldId id="649" r:id="rId56"/>
    <p:sldId id="652" r:id="rId57"/>
    <p:sldId id="651" r:id="rId58"/>
    <p:sldId id="653" r:id="rId59"/>
    <p:sldId id="807" r:id="rId60"/>
    <p:sldId id="655" r:id="rId61"/>
    <p:sldId id="750" r:id="rId62"/>
    <p:sldId id="654" r:id="rId63"/>
    <p:sldId id="656" r:id="rId64"/>
    <p:sldId id="657" r:id="rId65"/>
    <p:sldId id="659" r:id="rId66"/>
    <p:sldId id="737" r:id="rId67"/>
    <p:sldId id="809" r:id="rId68"/>
    <p:sldId id="747" r:id="rId69"/>
    <p:sldId id="748" r:id="rId70"/>
    <p:sldId id="810" r:id="rId71"/>
    <p:sldId id="811" r:id="rId72"/>
    <p:sldId id="662" r:id="rId73"/>
    <p:sldId id="812" r:id="rId74"/>
    <p:sldId id="749" r:id="rId75"/>
    <p:sldId id="751" r:id="rId76"/>
    <p:sldId id="786" r:id="rId77"/>
    <p:sldId id="738" r:id="rId78"/>
    <p:sldId id="752" r:id="rId79"/>
    <p:sldId id="660" r:id="rId80"/>
    <p:sldId id="739" r:id="rId81"/>
    <p:sldId id="661" r:id="rId82"/>
    <p:sldId id="740" r:id="rId83"/>
    <p:sldId id="741" r:id="rId84"/>
    <p:sldId id="813" r:id="rId85"/>
    <p:sldId id="663" r:id="rId86"/>
    <p:sldId id="664" r:id="rId87"/>
    <p:sldId id="665" r:id="rId88"/>
    <p:sldId id="805" r:id="rId89"/>
    <p:sldId id="800" r:id="rId90"/>
    <p:sldId id="801" r:id="rId91"/>
    <p:sldId id="803" r:id="rId92"/>
    <p:sldId id="802" r:id="rId93"/>
    <p:sldId id="808" r:id="rId94"/>
    <p:sldId id="806" r:id="rId95"/>
    <p:sldId id="666" r:id="rId96"/>
    <p:sldId id="804" r:id="rId97"/>
    <p:sldId id="711" r:id="rId98"/>
    <p:sldId id="788" r:id="rId99"/>
    <p:sldId id="789" r:id="rId100"/>
    <p:sldId id="790" r:id="rId101"/>
    <p:sldId id="667" r:id="rId102"/>
    <p:sldId id="668" r:id="rId103"/>
    <p:sldId id="815" r:id="rId104"/>
    <p:sldId id="677" r:id="rId105"/>
    <p:sldId id="669" r:id="rId106"/>
    <p:sldId id="816" r:id="rId107"/>
    <p:sldId id="814" r:id="rId108"/>
    <p:sldId id="817" r:id="rId109"/>
    <p:sldId id="670" r:id="rId110"/>
    <p:sldId id="753" r:id="rId111"/>
    <p:sldId id="675" r:id="rId112"/>
    <p:sldId id="673" r:id="rId113"/>
    <p:sldId id="674" r:id="rId114"/>
    <p:sldId id="754" r:id="rId115"/>
    <p:sldId id="671" r:id="rId116"/>
    <p:sldId id="680" r:id="rId117"/>
    <p:sldId id="682" r:id="rId118"/>
    <p:sldId id="681" r:id="rId119"/>
    <p:sldId id="755" r:id="rId120"/>
    <p:sldId id="672" r:id="rId121"/>
    <p:sldId id="676" r:id="rId122"/>
    <p:sldId id="759" r:id="rId123"/>
    <p:sldId id="818" r:id="rId124"/>
    <p:sldId id="685" r:id="rId125"/>
    <p:sldId id="710" r:id="rId126"/>
    <p:sldId id="686" r:id="rId127"/>
    <p:sldId id="819" r:id="rId128"/>
    <p:sldId id="760" r:id="rId129"/>
    <p:sldId id="820" r:id="rId130"/>
    <p:sldId id="683" r:id="rId131"/>
    <p:sldId id="684" r:id="rId132"/>
    <p:sldId id="757" r:id="rId133"/>
    <p:sldId id="702" r:id="rId134"/>
    <p:sldId id="704" r:id="rId135"/>
    <p:sldId id="713" r:id="rId136"/>
    <p:sldId id="705" r:id="rId137"/>
    <p:sldId id="687" r:id="rId138"/>
    <p:sldId id="758" r:id="rId139"/>
    <p:sldId id="821" r:id="rId140"/>
    <p:sldId id="822" r:id="rId141"/>
    <p:sldId id="823" r:id="rId142"/>
    <p:sldId id="824" r:id="rId143"/>
    <p:sldId id="701" r:id="rId144"/>
    <p:sldId id="690" r:id="rId145"/>
    <p:sldId id="691" r:id="rId146"/>
    <p:sldId id="692" r:id="rId147"/>
    <p:sldId id="693" r:id="rId148"/>
    <p:sldId id="694" r:id="rId149"/>
    <p:sldId id="695" r:id="rId150"/>
    <p:sldId id="761" r:id="rId151"/>
    <p:sldId id="796" r:id="rId152"/>
    <p:sldId id="696" r:id="rId153"/>
    <p:sldId id="697" r:id="rId154"/>
    <p:sldId id="698" r:id="rId155"/>
    <p:sldId id="706" r:id="rId156"/>
    <p:sldId id="794" r:id="rId157"/>
    <p:sldId id="793" r:id="rId158"/>
    <p:sldId id="795" r:id="rId159"/>
    <p:sldId id="700" r:id="rId160"/>
    <p:sldId id="699" r:id="rId161"/>
    <p:sldId id="722" r:id="rId162"/>
    <p:sldId id="723" r:id="rId163"/>
    <p:sldId id="762" r:id="rId164"/>
    <p:sldId id="707" r:id="rId16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7C80"/>
    <a:srgbClr val="060000"/>
    <a:srgbClr val="FF0000"/>
    <a:srgbClr val="050000"/>
    <a:srgbClr val="04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5814" autoAdjust="0"/>
  </p:normalViewPr>
  <p:slideViewPr>
    <p:cSldViewPr snapToObjects="1">
      <p:cViewPr>
        <p:scale>
          <a:sx n="98" d="100"/>
          <a:sy n="98" d="100"/>
        </p:scale>
        <p:origin x="1572" y="360"/>
      </p:cViewPr>
      <p:guideLst>
        <p:guide orient="horz" pos="268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8" d="100"/>
        <a:sy n="178" d="100"/>
      </p:scale>
      <p:origin x="0" y="-73296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slide" Target="slides/slide151.xml"/><Relationship Id="rId159" Type="http://schemas.openxmlformats.org/officeDocument/2006/relationships/slide" Target="slides/slide156.xml"/><Relationship Id="rId170" Type="http://schemas.openxmlformats.org/officeDocument/2006/relationships/tableStyles" Target="tableStyle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65" Type="http://schemas.openxmlformats.org/officeDocument/2006/relationships/slide" Target="slides/slide16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slide" Target="slides/slide15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slide" Target="slides/slide158.xml"/><Relationship Id="rId16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64" Type="http://schemas.openxmlformats.org/officeDocument/2006/relationships/slide" Target="slides/slide161.xml"/><Relationship Id="rId16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9.pn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22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6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29952A1-C460-47E7-AB19-915344010D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5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2AD23-B81F-4CEC-AFD8-3CE0F2742868}" type="slidenum">
              <a:rPr lang="en-US"/>
              <a:pPr/>
              <a:t>4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3F91A-03F9-400E-AF8A-6D465F0ADFBD}" type="slidenum">
              <a:rPr lang="en-US"/>
              <a:pPr/>
              <a:t>55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DA8F5-80E3-4B53-9F58-338C2358B7E8}" type="slidenum">
              <a:rPr lang="en-US"/>
              <a:pPr/>
              <a:t>60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229E0-050B-4BC3-BB57-634921F67E23}" type="slidenum">
              <a:rPr lang="en-US"/>
              <a:pPr/>
              <a:t>83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454088-1320-443E-9927-AE8E7FC71436}" type="slidenum">
              <a:rPr lang="en-US" altLang="en-US">
                <a:latin typeface="Bradley Hand ITC" panose="03070402050302030203" pitchFamily="66" charset="0"/>
              </a:rPr>
              <a:pPr eaLnBrk="1" hangingPunct="1"/>
              <a:t>87</a:t>
            </a:fld>
            <a:endParaRPr lang="en-US" altLang="en-US">
              <a:latin typeface="Bradley Hand ITC" panose="03070402050302030203" pitchFamily="66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4657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5EAE21-60C8-44F4-AD18-7C37749676C4}" type="slidenum">
              <a:rPr lang="en-US" altLang="en-US">
                <a:latin typeface="Bradley Hand ITC" panose="03070402050302030203" pitchFamily="66" charset="0"/>
              </a:rPr>
              <a:pPr eaLnBrk="1" hangingPunct="1"/>
              <a:t>88</a:t>
            </a:fld>
            <a:endParaRPr lang="en-US" altLang="en-US">
              <a:latin typeface="Bradley Hand ITC" panose="03070402050302030203" pitchFamily="66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263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5EAE21-60C8-44F4-AD18-7C37749676C4}" type="slidenum">
              <a:rPr lang="en-US" altLang="en-US">
                <a:latin typeface="Bradley Hand ITC" panose="03070402050302030203" pitchFamily="66" charset="0"/>
              </a:rPr>
              <a:pPr eaLnBrk="1" hangingPunct="1"/>
              <a:t>89</a:t>
            </a:fld>
            <a:endParaRPr lang="en-US" altLang="en-US">
              <a:latin typeface="Bradley Hand ITC" panose="03070402050302030203" pitchFamily="66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4562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5EAE21-60C8-44F4-AD18-7C37749676C4}" type="slidenum">
              <a:rPr lang="en-US" altLang="en-US">
                <a:latin typeface="Bradley Hand ITC" panose="03070402050302030203" pitchFamily="66" charset="0"/>
              </a:rPr>
              <a:pPr eaLnBrk="1" hangingPunct="1"/>
              <a:t>90</a:t>
            </a:fld>
            <a:endParaRPr lang="en-US" altLang="en-US">
              <a:latin typeface="Bradley Hand ITC" panose="03070402050302030203" pitchFamily="66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2031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5EAE21-60C8-44F4-AD18-7C37749676C4}" type="slidenum">
              <a:rPr lang="en-US" altLang="en-US">
                <a:latin typeface="Bradley Hand ITC" panose="03070402050302030203" pitchFamily="66" charset="0"/>
              </a:rPr>
              <a:pPr eaLnBrk="1" hangingPunct="1"/>
              <a:t>91</a:t>
            </a:fld>
            <a:endParaRPr lang="en-US" altLang="en-US">
              <a:latin typeface="Bradley Hand ITC" panose="03070402050302030203" pitchFamily="66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2409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952A1-C460-47E7-AB19-915344010D82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952A1-C460-47E7-AB19-915344010D82}" type="slidenum">
              <a:rPr lang="en-US" smtClean="0"/>
              <a:pPr/>
              <a:t>118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952A1-C460-47E7-AB19-915344010D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94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A811B-0B42-7042-82D7-D79427C0F95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588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952A1-C460-47E7-AB19-915344010D82}" type="slidenum">
              <a:rPr lang="en-US" smtClean="0"/>
              <a:pPr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14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0987" cy="4322763"/>
          </a:xfrm>
          <a:ln/>
        </p:spPr>
        <p:txBody>
          <a:bodyPr lIns="95528" tIns="46926" rIns="95528" bIns="46926"/>
          <a:lstStyle/>
          <a:p>
            <a:endParaRPr lang="en-US"/>
          </a:p>
        </p:txBody>
      </p:sp>
      <p:sp>
        <p:nvSpPr>
          <p:cNvPr id="2304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7075"/>
            <a:ext cx="4846638" cy="363378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0987" cy="4322763"/>
          </a:xfrm>
          <a:ln/>
        </p:spPr>
        <p:txBody>
          <a:bodyPr lIns="95528" tIns="46926" rIns="95528" bIns="46926"/>
          <a:lstStyle/>
          <a:p>
            <a:endParaRPr lang="en-US"/>
          </a:p>
        </p:txBody>
      </p:sp>
      <p:sp>
        <p:nvSpPr>
          <p:cNvPr id="2324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7075"/>
            <a:ext cx="4846638" cy="363378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0987" cy="4322763"/>
          </a:xfrm>
          <a:ln/>
        </p:spPr>
        <p:txBody>
          <a:bodyPr lIns="95528" tIns="46926" rIns="95528" bIns="46926"/>
          <a:lstStyle/>
          <a:p>
            <a:endParaRPr lang="en-US"/>
          </a:p>
        </p:txBody>
      </p:sp>
      <p:sp>
        <p:nvSpPr>
          <p:cNvPr id="2344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7075"/>
            <a:ext cx="4846638" cy="363378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0987" cy="4322763"/>
          </a:xfrm>
          <a:ln/>
        </p:spPr>
        <p:txBody>
          <a:bodyPr lIns="95528" tIns="46926" rIns="95528" bIns="46926"/>
          <a:lstStyle/>
          <a:p>
            <a:endParaRPr lang="en-US"/>
          </a:p>
        </p:txBody>
      </p:sp>
      <p:sp>
        <p:nvSpPr>
          <p:cNvPr id="2365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7075"/>
            <a:ext cx="4846638" cy="363378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0987" cy="4322763"/>
          </a:xfrm>
          <a:ln/>
        </p:spPr>
        <p:txBody>
          <a:bodyPr lIns="95528" tIns="46926" rIns="95528" bIns="46926"/>
          <a:lstStyle/>
          <a:p>
            <a:endParaRPr lang="en-US"/>
          </a:p>
        </p:txBody>
      </p:sp>
      <p:sp>
        <p:nvSpPr>
          <p:cNvPr id="2385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7075"/>
            <a:ext cx="4846638" cy="363378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0987" cy="4322763"/>
          </a:xfrm>
          <a:ln/>
        </p:spPr>
        <p:txBody>
          <a:bodyPr lIns="95528" tIns="46926" rIns="95528" bIns="46926"/>
          <a:lstStyle/>
          <a:p>
            <a:endParaRPr lang="en-US"/>
          </a:p>
        </p:txBody>
      </p:sp>
      <p:sp>
        <p:nvSpPr>
          <p:cNvPr id="2406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7075"/>
            <a:ext cx="4846638" cy="363378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0987" cy="4322763"/>
          </a:xfrm>
          <a:ln/>
        </p:spPr>
        <p:txBody>
          <a:bodyPr lIns="95528" tIns="46926" rIns="95528" bIns="46926"/>
          <a:lstStyle/>
          <a:p>
            <a:endParaRPr lang="en-US"/>
          </a:p>
        </p:txBody>
      </p:sp>
      <p:sp>
        <p:nvSpPr>
          <p:cNvPr id="242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7075"/>
            <a:ext cx="4846638" cy="363378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7713"/>
            <a:ext cx="5360987" cy="4324350"/>
          </a:xfrm>
          <a:ln/>
        </p:spPr>
        <p:txBody>
          <a:bodyPr lIns="95632" tIns="46978" rIns="95632" bIns="46978"/>
          <a:lstStyle/>
          <a:p>
            <a:endParaRPr lang="en-US"/>
          </a:p>
        </p:txBody>
      </p:sp>
      <p:sp>
        <p:nvSpPr>
          <p:cNvPr id="246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7075"/>
            <a:ext cx="4846638" cy="3633788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D9D2A-B937-422B-92A9-37886EBA4F7A}" type="slidenum">
              <a:rPr lang="en-US"/>
              <a:pPr/>
              <a:t>12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5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D9D2A-B937-422B-92A9-37886EBA4F7A}" type="slidenum">
              <a:rPr lang="en-US"/>
              <a:pPr/>
              <a:t>13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D9D2A-B937-422B-92A9-37886EBA4F7A}" type="slidenum">
              <a:rPr lang="en-US"/>
              <a:pPr/>
              <a:t>14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5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D9D2A-B937-422B-92A9-37886EBA4F7A}" type="slidenum">
              <a:rPr lang="en-US"/>
              <a:pPr/>
              <a:t>15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3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D9D2A-B937-422B-92A9-37886EBA4F7A}" type="slidenum">
              <a:rPr lang="en-US"/>
              <a:pPr/>
              <a:t>16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5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D9D2A-B937-422B-92A9-37886EBA4F7A}" type="slidenum">
              <a:rPr lang="en-US"/>
              <a:pPr/>
              <a:t>17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84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E5FAF-AE80-470D-ACB5-5D936F2682F2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61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C1274-C213-4E95-9A95-7E39CF3A2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8B833-7322-4DB7-80C7-59548EA88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BA95A-9EF5-4E7F-980F-9F756C29D0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8DB266-3521-48B3-9304-7FFB14D9D1AC}" type="slidenum">
              <a:rPr lang="en-US" altLang="en-US"/>
              <a:pPr/>
              <a:t>‹#›</a:t>
            </a:fld>
            <a:endParaRPr lang="en-US" altLang="en-US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32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354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725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126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073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664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333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95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BB4EC-86D1-4FD5-A8DB-6FF35B7EA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007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614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72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606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591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556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152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3968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409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17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2EF71-55D2-4F97-B231-3B9DEA565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150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225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237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21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56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E73DF-BD24-45DB-A311-7167266A1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0F743-48FA-4491-9562-5C31D991A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20264-5C3A-4BFF-80F4-402B80EBB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E3886-5586-4086-A870-CDEA25603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E7B02-8153-4BA0-9E1D-7EE71E74D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6DF58-BD54-4684-8217-462BC9B55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2F746644-046B-414C-810A-55E5A1033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53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2561109-E884-0C46-BF8A-33A5EF25285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FF26440-3BE2-C74F-821C-47E6BC6985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07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72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9.png"/><Relationship Id="rId5" Type="http://schemas.openxmlformats.org/officeDocument/2006/relationships/oleObject" Target="../embeddings/oleObject36.bin"/><Relationship Id="rId4" Type="http://schemas.openxmlformats.org/officeDocument/2006/relationships/image" Target="../media/image73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69.png"/><Relationship Id="rId4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69.png"/><Relationship Id="rId4" Type="http://schemas.openxmlformats.org/officeDocument/2006/relationships/oleObject" Target="../embeddings/oleObject36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9.png"/><Relationship Id="rId5" Type="http://schemas.openxmlformats.org/officeDocument/2006/relationships/oleObject" Target="../embeddings/oleObject36.bin"/><Relationship Id="rId4" Type="http://schemas.openxmlformats.org/officeDocument/2006/relationships/image" Target="../media/image75.jpe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78.png"/><Relationship Id="rId4" Type="http://schemas.openxmlformats.org/officeDocument/2006/relationships/image" Target="../media/image75.jpe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69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69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6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0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9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oleObject" Target="../embeddings/oleObject31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4.png"/><Relationship Id="rId4" Type="http://schemas.openxmlformats.org/officeDocument/2006/relationships/image" Target="../media/image5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1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64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34.bin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65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032" y="21335"/>
            <a:ext cx="9122967" cy="18522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9600" dirty="0"/>
              <a:t>Lecture 13</a:t>
            </a:r>
          </a:p>
        </p:txBody>
      </p:sp>
      <p:sp>
        <p:nvSpPr>
          <p:cNvPr id="5908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680108"/>
            <a:ext cx="8305800" cy="3415891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  <a:p>
            <a:pPr lvl="1"/>
            <a:r>
              <a:rPr lang="en-US" dirty="0"/>
              <a:t>Latches</a:t>
            </a:r>
          </a:p>
          <a:p>
            <a:pPr lvl="1"/>
            <a:r>
              <a:rPr lang="en-US" dirty="0"/>
              <a:t>Flip Flops</a:t>
            </a:r>
          </a:p>
          <a:p>
            <a:pPr lvl="1"/>
            <a:r>
              <a:rPr lang="en-US" dirty="0"/>
              <a:t>Algorithmic State Machines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5401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Timing </a:t>
            </a:r>
            <a:r>
              <a:rPr lang="en-US" dirty="0" smtClean="0"/>
              <a:t>Diagram for SR Latch</a:t>
            </a:r>
            <a:endParaRPr lang="en-US" dirty="0"/>
          </a:p>
        </p:txBody>
      </p:sp>
      <p:pic>
        <p:nvPicPr>
          <p:cNvPr id="605187" name="Picture 3" descr="014"/>
          <p:cNvPicPr>
            <a:picLocks noChangeAspect="1" noChangeArrowheads="1"/>
          </p:cNvPicPr>
          <p:nvPr/>
        </p:nvPicPr>
        <p:blipFill>
          <a:blip r:embed="rId2"/>
          <a:srcRect b="11316"/>
          <a:stretch>
            <a:fillRect/>
          </a:stretch>
        </p:blipFill>
        <p:spPr bwMode="auto">
          <a:xfrm>
            <a:off x="1295400" y="1600200"/>
            <a:ext cx="7358063" cy="4851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3383"/>
            <a:ext cx="1905000" cy="457200"/>
          </a:xfrm>
        </p:spPr>
        <p:txBody>
          <a:bodyPr/>
          <a:lstStyle/>
          <a:p>
            <a:fld id="{C4F20264-5C3A-4BFF-80F4-402B80EBB3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543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Encoded or One-Hot?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2057400"/>
            <a:ext cx="7772400" cy="30861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Encoded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8 states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8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/>
              <a:t>3 flip </a:t>
            </a:r>
            <a:r>
              <a:rPr lang="en-US" dirty="0" smtClean="0"/>
              <a:t>flops</a:t>
            </a:r>
          </a:p>
          <a:p>
            <a:pPr lvl="1"/>
            <a:r>
              <a:rPr lang="en-US" dirty="0" smtClean="0"/>
              <a:t>Need to determine state assignment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One-hot</a:t>
            </a:r>
          </a:p>
          <a:p>
            <a:pPr lvl="1"/>
            <a:r>
              <a:rPr lang="en-US" dirty="0"/>
              <a:t>Dedicate </a:t>
            </a:r>
            <a:r>
              <a:rPr lang="en-US" dirty="0" smtClean="0"/>
              <a:t> a flip </a:t>
            </a:r>
            <a:r>
              <a:rPr lang="en-US" dirty="0"/>
              <a:t>flop per </a:t>
            </a: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Need 8 flip flops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100</a:t>
            </a:fld>
            <a:endParaRPr lang="en-US"/>
          </a:p>
        </p:txBody>
      </p:sp>
      <p:pic>
        <p:nvPicPr>
          <p:cNvPr id="5" name="Picture 3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5372100" y="5086350"/>
            <a:ext cx="1104900" cy="782638"/>
          </a:xfrm>
          <a:prstGeom prst="rect">
            <a:avLst/>
          </a:prstGeom>
          <a:noFill/>
        </p:spPr>
      </p:pic>
      <p:pic>
        <p:nvPicPr>
          <p:cNvPr id="7" name="Picture 4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7696200" y="5086350"/>
            <a:ext cx="1104900" cy="782638"/>
          </a:xfrm>
          <a:prstGeom prst="rect">
            <a:avLst/>
          </a:prstGeom>
          <a:noFill/>
        </p:spPr>
      </p:pic>
      <p:pic>
        <p:nvPicPr>
          <p:cNvPr id="8" name="Picture 5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6515100" y="5086350"/>
            <a:ext cx="1104900" cy="78263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575" y="1562100"/>
            <a:ext cx="32289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 bwMode="auto">
          <a:xfrm>
            <a:off x="171450" y="1331912"/>
            <a:ext cx="532226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we have decide what kind of encoding we need.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424296" y="5445245"/>
            <a:ext cx="409009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best method is to start synthesis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starting from the state graph like in the last slide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2999"/>
            <a:ext cx="8033904" cy="4647887"/>
          </a:xfrm>
          <a:solidFill>
            <a:srgbClr val="FFFF00"/>
          </a:solidFill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Method to calculate outputs for Moore Machine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8" y="34637"/>
            <a:ext cx="9138901" cy="1523999"/>
          </a:xfrm>
          <a:solidFill>
            <a:srgbClr val="FFFF00"/>
          </a:solidFill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(Encoded, Moore Machine)</a:t>
            </a:r>
          </a:p>
        </p:txBody>
      </p:sp>
      <p:pic>
        <p:nvPicPr>
          <p:cNvPr id="640003" name="Picture 3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3581400" y="2590800"/>
            <a:ext cx="1828800" cy="1295400"/>
          </a:xfrm>
          <a:prstGeom prst="rect">
            <a:avLst/>
          </a:prstGeom>
          <a:noFill/>
        </p:spPr>
      </p:pic>
      <p:pic>
        <p:nvPicPr>
          <p:cNvPr id="640004" name="Picture 4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3581400" y="3886200"/>
            <a:ext cx="1828800" cy="1295400"/>
          </a:xfrm>
          <a:prstGeom prst="rect">
            <a:avLst/>
          </a:prstGeom>
          <a:noFill/>
        </p:spPr>
      </p:pic>
      <p:pic>
        <p:nvPicPr>
          <p:cNvPr id="640005" name="Picture 5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3581400" y="5181600"/>
            <a:ext cx="1828800" cy="1295400"/>
          </a:xfrm>
          <a:prstGeom prst="rect">
            <a:avLst/>
          </a:prstGeom>
          <a:noFill/>
        </p:spPr>
      </p:pic>
      <p:sp>
        <p:nvSpPr>
          <p:cNvPr id="640006" name="Oval 6"/>
          <p:cNvSpPr>
            <a:spLocks noChangeArrowheads="1"/>
          </p:cNvSpPr>
          <p:nvPr/>
        </p:nvSpPr>
        <p:spPr bwMode="auto">
          <a:xfrm>
            <a:off x="1752600" y="2438400"/>
            <a:ext cx="1905000" cy="3657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Next</a:t>
            </a:r>
          </a:p>
          <a:p>
            <a:pPr algn="ctr"/>
            <a:r>
              <a:rPr lang="en-US"/>
              <a:t>State</a:t>
            </a:r>
          </a:p>
          <a:p>
            <a:pPr algn="ctr"/>
            <a:r>
              <a:rPr lang="en-US"/>
              <a:t>Logic</a:t>
            </a:r>
          </a:p>
        </p:txBody>
      </p:sp>
      <p:sp>
        <p:nvSpPr>
          <p:cNvPr id="640007" name="Oval 7"/>
          <p:cNvSpPr>
            <a:spLocks noChangeArrowheads="1"/>
          </p:cNvSpPr>
          <p:nvPr/>
        </p:nvSpPr>
        <p:spPr bwMode="auto">
          <a:xfrm>
            <a:off x="5410200" y="2514600"/>
            <a:ext cx="1905000" cy="3657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Output</a:t>
            </a:r>
          </a:p>
          <a:p>
            <a:pPr algn="ctr"/>
            <a:r>
              <a:rPr lang="en-US"/>
              <a:t>Logic</a:t>
            </a:r>
          </a:p>
        </p:txBody>
      </p:sp>
      <p:sp>
        <p:nvSpPr>
          <p:cNvPr id="640008" name="Line 8"/>
          <p:cNvSpPr>
            <a:spLocks noChangeShapeType="1"/>
          </p:cNvSpPr>
          <p:nvPr/>
        </p:nvSpPr>
        <p:spPr bwMode="auto">
          <a:xfrm>
            <a:off x="7239000" y="3581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09" name="Line 9"/>
          <p:cNvSpPr>
            <a:spLocks noChangeShapeType="1"/>
          </p:cNvSpPr>
          <p:nvPr/>
        </p:nvSpPr>
        <p:spPr bwMode="auto">
          <a:xfrm>
            <a:off x="7315200" y="3962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0" name="Line 10"/>
          <p:cNvSpPr>
            <a:spLocks noChangeShapeType="1"/>
          </p:cNvSpPr>
          <p:nvPr/>
        </p:nvSpPr>
        <p:spPr bwMode="auto">
          <a:xfrm>
            <a:off x="7315200" y="4343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1" name="Line 11"/>
          <p:cNvSpPr>
            <a:spLocks noChangeShapeType="1"/>
          </p:cNvSpPr>
          <p:nvPr/>
        </p:nvSpPr>
        <p:spPr bwMode="auto">
          <a:xfrm>
            <a:off x="7315200" y="4648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2" name="Line 12"/>
          <p:cNvSpPr>
            <a:spLocks noChangeShapeType="1"/>
          </p:cNvSpPr>
          <p:nvPr/>
        </p:nvSpPr>
        <p:spPr bwMode="auto">
          <a:xfrm>
            <a:off x="6096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3" name="Line 13"/>
          <p:cNvSpPr>
            <a:spLocks noChangeShapeType="1"/>
          </p:cNvSpPr>
          <p:nvPr/>
        </p:nvSpPr>
        <p:spPr bwMode="auto">
          <a:xfrm>
            <a:off x="609600" y="4038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4" name="Line 14"/>
          <p:cNvSpPr>
            <a:spLocks noChangeShapeType="1"/>
          </p:cNvSpPr>
          <p:nvPr/>
        </p:nvSpPr>
        <p:spPr bwMode="auto">
          <a:xfrm>
            <a:off x="609600" y="4343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5" name="Line 15"/>
          <p:cNvSpPr>
            <a:spLocks noChangeShapeType="1"/>
          </p:cNvSpPr>
          <p:nvPr/>
        </p:nvSpPr>
        <p:spPr bwMode="auto">
          <a:xfrm>
            <a:off x="609600" y="4648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6" name="Text Box 16"/>
          <p:cNvSpPr txBox="1">
            <a:spLocks noChangeArrowheads="1"/>
          </p:cNvSpPr>
          <p:nvPr/>
        </p:nvSpPr>
        <p:spPr bwMode="auto">
          <a:xfrm>
            <a:off x="517525" y="3089275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Inputs</a:t>
            </a:r>
          </a:p>
        </p:txBody>
      </p:sp>
      <p:sp>
        <p:nvSpPr>
          <p:cNvPr id="640017" name="Text Box 17"/>
          <p:cNvSpPr txBox="1">
            <a:spLocks noChangeArrowheads="1"/>
          </p:cNvSpPr>
          <p:nvPr/>
        </p:nvSpPr>
        <p:spPr bwMode="auto">
          <a:xfrm>
            <a:off x="7283450" y="30480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Outputs</a:t>
            </a:r>
          </a:p>
        </p:txBody>
      </p:sp>
      <p:sp>
        <p:nvSpPr>
          <p:cNvPr id="640018" name="Line 18"/>
          <p:cNvSpPr>
            <a:spLocks noChangeShapeType="1"/>
          </p:cNvSpPr>
          <p:nvPr/>
        </p:nvSpPr>
        <p:spPr bwMode="auto">
          <a:xfrm flipV="1">
            <a:off x="51054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9" name="Line 19"/>
          <p:cNvSpPr>
            <a:spLocks noChangeShapeType="1"/>
          </p:cNvSpPr>
          <p:nvPr/>
        </p:nvSpPr>
        <p:spPr bwMode="auto">
          <a:xfrm flipH="1">
            <a:off x="3352800" y="2514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0" name="Line 20"/>
          <p:cNvSpPr>
            <a:spLocks noChangeShapeType="1"/>
          </p:cNvSpPr>
          <p:nvPr/>
        </p:nvSpPr>
        <p:spPr bwMode="auto">
          <a:xfrm>
            <a:off x="33528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1" name="Line 21"/>
          <p:cNvSpPr>
            <a:spLocks noChangeShapeType="1"/>
          </p:cNvSpPr>
          <p:nvPr/>
        </p:nvSpPr>
        <p:spPr bwMode="auto">
          <a:xfrm flipV="1">
            <a:off x="5181600" y="2438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2" name="Line 22"/>
          <p:cNvSpPr>
            <a:spLocks noChangeShapeType="1"/>
          </p:cNvSpPr>
          <p:nvPr/>
        </p:nvSpPr>
        <p:spPr bwMode="auto">
          <a:xfrm flipH="1">
            <a:off x="3276600" y="2438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3" name="Line 23"/>
          <p:cNvSpPr>
            <a:spLocks noChangeShapeType="1"/>
          </p:cNvSpPr>
          <p:nvPr/>
        </p:nvSpPr>
        <p:spPr bwMode="auto">
          <a:xfrm>
            <a:off x="32766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4" name="Line 24"/>
          <p:cNvSpPr>
            <a:spLocks noChangeShapeType="1"/>
          </p:cNvSpPr>
          <p:nvPr/>
        </p:nvSpPr>
        <p:spPr bwMode="auto">
          <a:xfrm>
            <a:off x="5257800" y="23622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5" name="Line 25"/>
          <p:cNvSpPr>
            <a:spLocks noChangeShapeType="1"/>
          </p:cNvSpPr>
          <p:nvPr/>
        </p:nvSpPr>
        <p:spPr bwMode="auto">
          <a:xfrm flipH="1">
            <a:off x="3200400" y="2362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6" name="Line 26"/>
          <p:cNvSpPr>
            <a:spLocks noChangeShapeType="1"/>
          </p:cNvSpPr>
          <p:nvPr/>
        </p:nvSpPr>
        <p:spPr bwMode="auto">
          <a:xfrm>
            <a:off x="32004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7" name="Text Box 27"/>
          <p:cNvSpPr txBox="1">
            <a:spLocks noChangeArrowheads="1"/>
          </p:cNvSpPr>
          <p:nvPr/>
        </p:nvSpPr>
        <p:spPr bwMode="auto">
          <a:xfrm>
            <a:off x="3505200" y="1946275"/>
            <a:ext cx="179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Current State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6553200" y="5272425"/>
            <a:ext cx="2454539" cy="1585576"/>
          </a:xfrm>
          <a:prstGeom prst="rightArrow">
            <a:avLst>
              <a:gd name="adj1" fmla="val 50000"/>
              <a:gd name="adj2" fmla="val 51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Realization of output logic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3391" y="14929"/>
            <a:ext cx="6220610" cy="1269058"/>
          </a:xfrm>
          <a:solidFill>
            <a:srgbClr val="FFFF00"/>
          </a:solidFill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Output </a:t>
            </a:r>
            <a:r>
              <a:rPr lang="en-US" sz="3200" dirty="0" smtClean="0">
                <a:solidFill>
                  <a:srgbClr val="FF0000"/>
                </a:solidFill>
              </a:rPr>
              <a:t>logic: </a:t>
            </a:r>
            <a:r>
              <a:rPr lang="en-US" sz="3200" dirty="0" smtClean="0"/>
              <a:t>outputs are functions of only states</a:t>
            </a:r>
            <a:endParaRPr lang="en-US" sz="3200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5249" y="2603712"/>
            <a:ext cx="2590800" cy="20574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sz="1800" dirty="0"/>
              <a:t>LC = L3 + LR3</a:t>
            </a:r>
          </a:p>
          <a:p>
            <a:pPr>
              <a:buNone/>
            </a:pPr>
            <a:r>
              <a:rPr lang="en-US" sz="1800" dirty="0"/>
              <a:t>LB = L2 + L3 + LR3</a:t>
            </a:r>
          </a:p>
          <a:p>
            <a:pPr>
              <a:buNone/>
            </a:pPr>
            <a:r>
              <a:rPr lang="en-US" sz="1800" dirty="0"/>
              <a:t>LA = L1 + L2 + L3 + LR3</a:t>
            </a:r>
          </a:p>
          <a:p>
            <a:pPr>
              <a:buNone/>
            </a:pPr>
            <a:r>
              <a:rPr lang="en-US" sz="1800" dirty="0"/>
              <a:t>RA = R1 + R2 + R3 + LR3</a:t>
            </a:r>
          </a:p>
          <a:p>
            <a:pPr>
              <a:buNone/>
            </a:pPr>
            <a:r>
              <a:rPr lang="en-US" sz="1800" dirty="0"/>
              <a:t>RB = R2 + R3 + LR3</a:t>
            </a:r>
          </a:p>
          <a:p>
            <a:pPr>
              <a:buNone/>
            </a:pPr>
            <a:r>
              <a:rPr lang="en-US" sz="1800" dirty="0"/>
              <a:t>RC = R3 + LR3</a:t>
            </a:r>
          </a:p>
        </p:txBody>
      </p:sp>
      <p:graphicFrame>
        <p:nvGraphicFramePr>
          <p:cNvPr id="637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950371"/>
              </p:ext>
            </p:extLst>
          </p:nvPr>
        </p:nvGraphicFramePr>
        <p:xfrm>
          <a:off x="1609384" y="2413212"/>
          <a:ext cx="269995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23" name="Artwork" r:id="rId3" imgW="2553056" imgH="2305372" progId="">
                  <p:embed/>
                </p:oleObj>
              </mc:Choice>
              <mc:Fallback>
                <p:oleObj name="Artwork" r:id="rId3" imgW="2553056" imgH="230537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384" y="2413212"/>
                        <a:ext cx="269995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1431151" y="4939694"/>
            <a:ext cx="304462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table shows Output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signals for internal states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309342" y="3419663"/>
            <a:ext cx="543767" cy="29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76008" y="2603712"/>
            <a:ext cx="2599241" cy="1822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76008" y="2877406"/>
            <a:ext cx="3168385" cy="7911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376008" y="2884820"/>
            <a:ext cx="3640344" cy="17762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auto">
          <a:xfrm>
            <a:off x="4654007" y="4830158"/>
            <a:ext cx="4008090" cy="1255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create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equations for outputs,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the table from 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800" kern="0" dirty="0" smtClean="0">
                <a:latin typeface="+mn-lt"/>
              </a:rPr>
              <a:t>Observe that we need only OR gates applied to FFs that encode states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5781747" y="6488668"/>
            <a:ext cx="3296219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method is not minimal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03187" y="2431059"/>
            <a:ext cx="0" cy="2420553"/>
          </a:xfrm>
          <a:prstGeom prst="line">
            <a:avLst/>
          </a:prstGeom>
          <a:ln w="57150">
            <a:solidFill>
              <a:srgbClr val="FF33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90080" y="3450384"/>
            <a:ext cx="539659" cy="4018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52400" y="13299"/>
            <a:ext cx="2385589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FF0000"/>
                </a:solidFill>
                <a:latin typeface="Helvetica" pitchFamily="34" charset="0"/>
              </a:rPr>
              <a:t>Inputs:</a:t>
            </a:r>
          </a:p>
          <a:p>
            <a:pPr eaLnBrk="0" hangingPunct="0"/>
            <a:r>
              <a:rPr lang="en-US" sz="1600" dirty="0">
                <a:solidFill>
                  <a:srgbClr val="00B0F0"/>
                </a:solidFill>
                <a:latin typeface="Helvetica" pitchFamily="34" charset="0"/>
              </a:rPr>
              <a:t>LEFT, RIGHT, HAZ</a:t>
            </a:r>
          </a:p>
          <a:p>
            <a:pPr eaLnBrk="0" hangingPunct="0"/>
            <a:endParaRPr lang="en-US" sz="1600" dirty="0">
              <a:latin typeface="Helvetica" pitchFamily="34" charset="0"/>
            </a:endParaRPr>
          </a:p>
          <a:p>
            <a:pPr eaLnBrk="0" hangingPunct="0"/>
            <a:r>
              <a:rPr lang="en-US" sz="1600" dirty="0">
                <a:solidFill>
                  <a:srgbClr val="FF0000"/>
                </a:solidFill>
                <a:latin typeface="Helvetica" pitchFamily="34" charset="0"/>
              </a:rPr>
              <a:t>Outputs:</a:t>
            </a:r>
          </a:p>
          <a:p>
            <a:pPr eaLnBrk="0" hangingPunct="0"/>
            <a:r>
              <a:rPr lang="en-US" sz="1600" dirty="0">
                <a:latin typeface="Helvetica" pitchFamily="34" charset="0"/>
              </a:rPr>
              <a:t>Six lamps</a:t>
            </a:r>
          </a:p>
          <a:p>
            <a:pPr eaLnBrk="0" hangingPunct="0"/>
            <a:r>
              <a:rPr lang="en-US" sz="1600" dirty="0">
                <a:latin typeface="Helvetica" pitchFamily="34" charset="0"/>
              </a:rPr>
              <a:t>(function of state only</a:t>
            </a:r>
            <a:r>
              <a:rPr lang="en-US" sz="1600" dirty="0" smtClean="0">
                <a:latin typeface="Helvetica" pitchFamily="34" charset="0"/>
              </a:rPr>
              <a:t>)</a:t>
            </a:r>
          </a:p>
          <a:p>
            <a:pPr eaLnBrk="0" hangingPunct="0"/>
            <a:r>
              <a:rPr lang="en-US" sz="1600" dirty="0" smtClean="0">
                <a:solidFill>
                  <a:srgbClr val="00B0F0"/>
                </a:solidFill>
                <a:latin typeface="Helvetica" pitchFamily="34" charset="0"/>
              </a:rPr>
              <a:t>LC, LB, LA, RC, RB, RA</a:t>
            </a:r>
            <a:endParaRPr lang="en-US" sz="1600" dirty="0">
              <a:solidFill>
                <a:srgbClr val="00B0F0"/>
              </a:solidFill>
              <a:latin typeface="Helvetic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900423" y="1884804"/>
            <a:ext cx="575352" cy="4810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4271536" y="1569982"/>
            <a:ext cx="116456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63130" y="3088292"/>
            <a:ext cx="100248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37952" name="Straight Arrow Connector 637951"/>
          <p:cNvCxnSpPr/>
          <p:nvPr/>
        </p:nvCxnSpPr>
        <p:spPr>
          <a:xfrm>
            <a:off x="4654007" y="1939314"/>
            <a:ext cx="436456" cy="6643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auto">
          <a:xfrm>
            <a:off x="6668408" y="1576809"/>
            <a:ext cx="100248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37957" name="Straight Arrow Connector 637956"/>
          <p:cNvCxnSpPr/>
          <p:nvPr/>
        </p:nvCxnSpPr>
        <p:spPr>
          <a:xfrm flipH="1">
            <a:off x="6658052" y="1884804"/>
            <a:ext cx="333442" cy="10000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7958" name="TextBox 637957"/>
          <p:cNvSpPr txBox="1"/>
          <p:nvPr/>
        </p:nvSpPr>
        <p:spPr bwMode="auto">
          <a:xfrm>
            <a:off x="29320" y="5657671"/>
            <a:ext cx="4470755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This method can be used for both One –Hot encoding and binary encoding.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6257"/>
            <a:ext cx="8033904" cy="5184629"/>
          </a:xfrm>
          <a:solidFill>
            <a:srgbClr val="FFFF00"/>
          </a:solidFill>
        </p:spPr>
        <p:txBody>
          <a:bodyPr/>
          <a:lstStyle/>
          <a:p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Variant to calculate output functions in which the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encoding 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internal states is used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7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-38100"/>
            <a:ext cx="9123983" cy="471536"/>
          </a:xfrm>
          <a:solidFill>
            <a:srgbClr val="FFFF00"/>
          </a:solidFill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Output </a:t>
            </a:r>
            <a:r>
              <a:rPr lang="en-US" sz="3200" dirty="0" smtClean="0">
                <a:solidFill>
                  <a:srgbClr val="FF0000"/>
                </a:solidFill>
              </a:rPr>
              <a:t>logic: </a:t>
            </a:r>
            <a:r>
              <a:rPr lang="en-US" sz="3200" dirty="0" smtClean="0"/>
              <a:t>outputs are functions of only states</a:t>
            </a:r>
            <a:endParaRPr lang="en-US" sz="3200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9607" y="712018"/>
            <a:ext cx="2590800" cy="20574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sz="1800" dirty="0"/>
              <a:t>LC = </a:t>
            </a:r>
            <a:r>
              <a:rPr lang="en-US" sz="1800" dirty="0">
                <a:solidFill>
                  <a:srgbClr val="FF0000"/>
                </a:solidFill>
              </a:rPr>
              <a:t>L3</a:t>
            </a:r>
            <a:r>
              <a:rPr lang="en-US" sz="1800" dirty="0"/>
              <a:t> + </a:t>
            </a:r>
            <a:r>
              <a:rPr lang="en-US" sz="1800" dirty="0">
                <a:solidFill>
                  <a:srgbClr val="00B050"/>
                </a:solidFill>
              </a:rPr>
              <a:t>LR3</a:t>
            </a:r>
          </a:p>
          <a:p>
            <a:pPr>
              <a:buNone/>
            </a:pPr>
            <a:r>
              <a:rPr lang="en-US" sz="1800" dirty="0"/>
              <a:t>LB = L2 + L3 + LR3</a:t>
            </a:r>
          </a:p>
          <a:p>
            <a:pPr>
              <a:buNone/>
            </a:pPr>
            <a:r>
              <a:rPr lang="en-US" sz="1800" dirty="0"/>
              <a:t>LA = L1 + L2 + L3 + LR3</a:t>
            </a:r>
          </a:p>
          <a:p>
            <a:pPr>
              <a:buNone/>
            </a:pPr>
            <a:r>
              <a:rPr lang="en-US" sz="1800" dirty="0"/>
              <a:t>RA = R1 + R2 + R3 + LR3</a:t>
            </a:r>
          </a:p>
          <a:p>
            <a:pPr>
              <a:buNone/>
            </a:pPr>
            <a:r>
              <a:rPr lang="en-US" sz="1800" dirty="0"/>
              <a:t>RB = R2 + R3 + LR3</a:t>
            </a:r>
          </a:p>
          <a:p>
            <a:pPr>
              <a:buNone/>
            </a:pPr>
            <a:r>
              <a:rPr lang="en-US" sz="1800" dirty="0"/>
              <a:t>RC = R3 + LR3</a:t>
            </a:r>
          </a:p>
        </p:txBody>
      </p:sp>
      <p:graphicFrame>
        <p:nvGraphicFramePr>
          <p:cNvPr id="637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321040"/>
              </p:ext>
            </p:extLst>
          </p:nvPr>
        </p:nvGraphicFramePr>
        <p:xfrm>
          <a:off x="233742" y="521518"/>
          <a:ext cx="269995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28" name="Artwork" r:id="rId3" imgW="2553056" imgH="2305372" progId="">
                  <p:embed/>
                </p:oleObj>
              </mc:Choice>
              <mc:Fallback>
                <p:oleObj name="Artwork" r:id="rId3" imgW="2553056" imgH="2305372" progId="">
                  <p:embed/>
                  <p:pic>
                    <p:nvPicPr>
                      <p:cNvPr id="637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42" y="521518"/>
                        <a:ext cx="269995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an0023"/>
          <p:cNvPicPr>
            <a:picLocks noChangeAspect="1" noChangeArrowheads="1"/>
          </p:cNvPicPr>
          <p:nvPr/>
        </p:nvPicPr>
        <p:blipFill>
          <a:blip r:embed="rId5"/>
          <a:srcRect l="8347" b="6465"/>
          <a:stretch>
            <a:fillRect/>
          </a:stretch>
        </p:blipFill>
        <p:spPr bwMode="auto">
          <a:xfrm>
            <a:off x="233742" y="4019551"/>
            <a:ext cx="1673225" cy="167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29031" y="4667251"/>
            <a:ext cx="5791200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LC =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Q2’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Q1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Q0’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Q2</a:t>
            </a:r>
            <a:r>
              <a:rPr lang="en-US" sz="1800" dirty="0" smtClean="0">
                <a:solidFill>
                  <a:srgbClr val="00B050"/>
                </a:solidFill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Q1’</a:t>
            </a:r>
            <a:r>
              <a:rPr lang="en-US" sz="1800" dirty="0" smtClean="0">
                <a:solidFill>
                  <a:srgbClr val="00B050"/>
                </a:solidFill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LB = Q2’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 + Q2’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= Q2’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 </a:t>
            </a:r>
            <a:r>
              <a:rPr lang="en-US" sz="1800" kern="0" dirty="0" smtClean="0">
                <a:latin typeface="+mn-lt"/>
              </a:rPr>
              <a:t>+ Q2’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lang="en-US" sz="1800" kern="0" dirty="0" smtClean="0">
                <a:latin typeface="+mn-lt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lang="en-US" sz="1800" kern="0" dirty="0" smtClean="0">
                <a:latin typeface="+mn-lt"/>
              </a:rPr>
              <a:t>Q0 + Q2’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lang="en-US" sz="1800" kern="0" dirty="0" smtClean="0">
                <a:latin typeface="+mn-lt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lang="en-US" sz="1800" kern="0" dirty="0" smtClean="0">
                <a:latin typeface="+mn-lt"/>
              </a:rPr>
              <a:t>Q0’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lang="en-US" sz="1800" kern="0" dirty="0" smtClean="0">
                <a:latin typeface="+mn-lt"/>
              </a:rPr>
              <a:t>Q1’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lang="en-US" sz="1800" kern="0" dirty="0" smtClean="0">
                <a:latin typeface="+mn-lt"/>
              </a:rPr>
              <a:t>Q0’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 =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RB =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 =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 + Q2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Q1’</a:t>
            </a:r>
            <a:r>
              <a:rPr lang="en-US" sz="1800" dirty="0" smtClean="0">
                <a:latin typeface="Symbol" pitchFamily="18" charset="2"/>
              </a:rPr>
              <a:t>×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Q0’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AACFLYB0"/>
          <p:cNvPicPr>
            <a:picLocks noChangeAspect="1" noChangeArrowheads="1"/>
          </p:cNvPicPr>
          <p:nvPr/>
        </p:nvPicPr>
        <p:blipFill>
          <a:blip r:embed="rId6" cstate="print"/>
          <a:srcRect l="58354" r="1633" b="79575"/>
          <a:stretch>
            <a:fillRect/>
          </a:stretch>
        </p:blipFill>
        <p:spPr bwMode="auto">
          <a:xfrm>
            <a:off x="6895021" y="764385"/>
            <a:ext cx="968188" cy="685800"/>
          </a:xfrm>
          <a:prstGeom prst="rect">
            <a:avLst/>
          </a:prstGeom>
          <a:noFill/>
        </p:spPr>
      </p:pic>
      <p:pic>
        <p:nvPicPr>
          <p:cNvPr id="10" name="Picture 4" descr="AACFLYB0"/>
          <p:cNvPicPr>
            <a:picLocks noChangeAspect="1" noChangeArrowheads="1"/>
          </p:cNvPicPr>
          <p:nvPr/>
        </p:nvPicPr>
        <p:blipFill>
          <a:blip r:embed="rId6" cstate="print"/>
          <a:srcRect l="58354" r="1633" b="79575"/>
          <a:stretch>
            <a:fillRect/>
          </a:stretch>
        </p:blipFill>
        <p:spPr bwMode="auto">
          <a:xfrm>
            <a:off x="6895021" y="1526385"/>
            <a:ext cx="968188" cy="685800"/>
          </a:xfrm>
          <a:prstGeom prst="rect">
            <a:avLst/>
          </a:prstGeom>
          <a:noFill/>
        </p:spPr>
      </p:pic>
      <p:pic>
        <p:nvPicPr>
          <p:cNvPr id="11" name="Picture 5" descr="AACFLYB0"/>
          <p:cNvPicPr>
            <a:picLocks noChangeAspect="1" noChangeArrowheads="1"/>
          </p:cNvPicPr>
          <p:nvPr/>
        </p:nvPicPr>
        <p:blipFill>
          <a:blip r:embed="rId6" cstate="print"/>
          <a:srcRect l="58354" r="1633" b="79575"/>
          <a:stretch>
            <a:fillRect/>
          </a:stretch>
        </p:blipFill>
        <p:spPr bwMode="auto">
          <a:xfrm>
            <a:off x="6895021" y="2288385"/>
            <a:ext cx="968188" cy="685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 bwMode="auto">
          <a:xfrm>
            <a:off x="7580821" y="688185"/>
            <a:ext cx="35137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Q2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657021" y="1450185"/>
            <a:ext cx="35137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657021" y="2212185"/>
            <a:ext cx="35137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Q0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5509" y="3048000"/>
            <a:ext cx="304462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table shows Output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signals for internal states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52742" y="5848494"/>
            <a:ext cx="212845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table shows Encoding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internal states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933700" y="1527969"/>
            <a:ext cx="543767" cy="29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00366" y="712018"/>
            <a:ext cx="2599241" cy="1822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00366" y="985712"/>
            <a:ext cx="3168385" cy="7911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000366" y="993126"/>
            <a:ext cx="3640344" cy="17762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auto">
          <a:xfrm>
            <a:off x="3278365" y="2938464"/>
            <a:ext cx="318458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create equations based on the table from the left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68751" y="993126"/>
            <a:ext cx="471959" cy="36741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828800" y="4134368"/>
            <a:ext cx="2715491" cy="784283"/>
          </a:xfrm>
          <a:custGeom>
            <a:avLst/>
            <a:gdLst>
              <a:gd name="connsiteX0" fmla="*/ 0 w 2715491"/>
              <a:gd name="connsiteY0" fmla="*/ 756287 h 784283"/>
              <a:gd name="connsiteX1" fmla="*/ 83127 w 2715491"/>
              <a:gd name="connsiteY1" fmla="*/ 756287 h 784283"/>
              <a:gd name="connsiteX2" fmla="*/ 387927 w 2715491"/>
              <a:gd name="connsiteY2" fmla="*/ 465341 h 784283"/>
              <a:gd name="connsiteX3" fmla="*/ 748145 w 2715491"/>
              <a:gd name="connsiteY3" fmla="*/ 285232 h 784283"/>
              <a:gd name="connsiteX4" fmla="*/ 1510145 w 2715491"/>
              <a:gd name="connsiteY4" fmla="*/ 35850 h 784283"/>
              <a:gd name="connsiteX5" fmla="*/ 1759527 w 2715491"/>
              <a:gd name="connsiteY5" fmla="*/ 21996 h 784283"/>
              <a:gd name="connsiteX6" fmla="*/ 2189018 w 2715491"/>
              <a:gd name="connsiteY6" fmla="*/ 35850 h 784283"/>
              <a:gd name="connsiteX7" fmla="*/ 2715491 w 2715491"/>
              <a:gd name="connsiteY7" fmla="*/ 451487 h 78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5491" h="784283">
                <a:moveTo>
                  <a:pt x="0" y="756287"/>
                </a:moveTo>
                <a:cubicBezTo>
                  <a:pt x="9236" y="780532"/>
                  <a:pt x="18473" y="804778"/>
                  <a:pt x="83127" y="756287"/>
                </a:cubicBezTo>
                <a:cubicBezTo>
                  <a:pt x="147781" y="707796"/>
                  <a:pt x="277091" y="543850"/>
                  <a:pt x="387927" y="465341"/>
                </a:cubicBezTo>
                <a:cubicBezTo>
                  <a:pt x="498763" y="386832"/>
                  <a:pt x="561109" y="356814"/>
                  <a:pt x="748145" y="285232"/>
                </a:cubicBezTo>
                <a:cubicBezTo>
                  <a:pt x="935181" y="213650"/>
                  <a:pt x="1341581" y="79723"/>
                  <a:pt x="1510145" y="35850"/>
                </a:cubicBezTo>
                <a:cubicBezTo>
                  <a:pt x="1678709" y="-8023"/>
                  <a:pt x="1646382" y="21996"/>
                  <a:pt x="1759527" y="21996"/>
                </a:cubicBezTo>
                <a:cubicBezTo>
                  <a:pt x="1872672" y="21996"/>
                  <a:pt x="2029691" y="-35732"/>
                  <a:pt x="2189018" y="35850"/>
                </a:cubicBezTo>
                <a:cubicBezTo>
                  <a:pt x="2348345" y="107432"/>
                  <a:pt x="2531918" y="279459"/>
                  <a:pt x="2715491" y="451487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02428" y="985712"/>
            <a:ext cx="1209747" cy="3681539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1939636" y="3907806"/>
            <a:ext cx="3879273" cy="1717139"/>
          </a:xfrm>
          <a:custGeom>
            <a:avLst/>
            <a:gdLst>
              <a:gd name="connsiteX0" fmla="*/ 0 w 3879273"/>
              <a:gd name="connsiteY0" fmla="*/ 1717139 h 1717139"/>
              <a:gd name="connsiteX1" fmla="*/ 457200 w 3879273"/>
              <a:gd name="connsiteY1" fmla="*/ 1370776 h 1717139"/>
              <a:gd name="connsiteX2" fmla="*/ 872837 w 3879273"/>
              <a:gd name="connsiteY2" fmla="*/ 1038267 h 1717139"/>
              <a:gd name="connsiteX3" fmla="*/ 1524000 w 3879273"/>
              <a:gd name="connsiteY3" fmla="*/ 567212 h 1717139"/>
              <a:gd name="connsiteX4" fmla="*/ 1995055 w 3879273"/>
              <a:gd name="connsiteY4" fmla="*/ 82303 h 1717139"/>
              <a:gd name="connsiteX5" fmla="*/ 2757055 w 3879273"/>
              <a:gd name="connsiteY5" fmla="*/ 13030 h 1717139"/>
              <a:gd name="connsiteX6" fmla="*/ 3283528 w 3879273"/>
              <a:gd name="connsiteY6" fmla="*/ 68449 h 1717139"/>
              <a:gd name="connsiteX7" fmla="*/ 3879273 w 3879273"/>
              <a:gd name="connsiteY7" fmla="*/ 650339 h 171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273" h="1717139">
                <a:moveTo>
                  <a:pt x="0" y="1717139"/>
                </a:moveTo>
                <a:lnTo>
                  <a:pt x="457200" y="1370776"/>
                </a:lnTo>
                <a:cubicBezTo>
                  <a:pt x="602673" y="1257631"/>
                  <a:pt x="695037" y="1172194"/>
                  <a:pt x="872837" y="1038267"/>
                </a:cubicBezTo>
                <a:cubicBezTo>
                  <a:pt x="1050637" y="904340"/>
                  <a:pt x="1336964" y="726539"/>
                  <a:pt x="1524000" y="567212"/>
                </a:cubicBezTo>
                <a:cubicBezTo>
                  <a:pt x="1711036" y="407885"/>
                  <a:pt x="1789546" y="174667"/>
                  <a:pt x="1995055" y="82303"/>
                </a:cubicBezTo>
                <a:cubicBezTo>
                  <a:pt x="2200564" y="-10061"/>
                  <a:pt x="2542310" y="15339"/>
                  <a:pt x="2757055" y="13030"/>
                </a:cubicBezTo>
                <a:cubicBezTo>
                  <a:pt x="2971800" y="10721"/>
                  <a:pt x="3096492" y="-37769"/>
                  <a:pt x="3283528" y="68449"/>
                </a:cubicBezTo>
                <a:cubicBezTo>
                  <a:pt x="3470564" y="174667"/>
                  <a:pt x="3674918" y="412503"/>
                  <a:pt x="3879273" y="650339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 bwMode="auto">
          <a:xfrm>
            <a:off x="6909867" y="3271992"/>
            <a:ext cx="211271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method is not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minimal but does not require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Kmaps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27545" y="539365"/>
            <a:ext cx="0" cy="2420553"/>
          </a:xfrm>
          <a:prstGeom prst="line">
            <a:avLst/>
          </a:prstGeom>
          <a:ln w="57150">
            <a:solidFill>
              <a:srgbClr val="FF33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12331" y="2288385"/>
            <a:ext cx="1116469" cy="10827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1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2999"/>
            <a:ext cx="8033904" cy="4647887"/>
          </a:xfrm>
          <a:solidFill>
            <a:srgbClr val="FFFF00"/>
          </a:solidFill>
        </p:spPr>
        <p:txBody>
          <a:bodyPr/>
          <a:lstStyle/>
          <a:p>
            <a:r>
              <a:rPr lang="en-US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to create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function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2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63864"/>
          </a:xfrm>
          <a:solidFill>
            <a:srgbClr val="FFFF00"/>
          </a:solidFill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Two Methods to create the Next </a:t>
            </a:r>
            <a:r>
              <a:rPr lang="en-US" sz="3600" dirty="0">
                <a:solidFill>
                  <a:srgbClr val="FF0000"/>
                </a:solidFill>
              </a:rPr>
              <a:t>State Logic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63864"/>
            <a:ext cx="7050929" cy="41461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State transition table for encoded states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Next step depends on implementation choice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Synthesize or Structural with choice of FFs</a:t>
            </a:r>
          </a:p>
        </p:txBody>
      </p:sp>
      <p:pic>
        <p:nvPicPr>
          <p:cNvPr id="638980" name="Picture 4" descr="scan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250111"/>
            <a:ext cx="4498975" cy="37131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38981" name="Picture 5" descr="scan0023"/>
          <p:cNvPicPr>
            <a:picLocks noChangeAspect="1" noChangeArrowheads="1"/>
          </p:cNvPicPr>
          <p:nvPr/>
        </p:nvPicPr>
        <p:blipFill>
          <a:blip r:embed="rId4"/>
          <a:srcRect l="8347" b="6465"/>
          <a:stretch>
            <a:fillRect/>
          </a:stretch>
        </p:blipFill>
        <p:spPr bwMode="auto">
          <a:xfrm>
            <a:off x="0" y="2178934"/>
            <a:ext cx="1673225" cy="167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" y="6400800"/>
            <a:ext cx="8458200" cy="45720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step is to calculate the excitation functions for D flip-flops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077324"/>
              </p:ext>
            </p:extLst>
          </p:nvPr>
        </p:nvGraphicFramePr>
        <p:xfrm>
          <a:off x="1833856" y="1187366"/>
          <a:ext cx="2503987" cy="286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26" name="Artwork" r:id="rId5" imgW="5409524" imgH="6190476" progId="">
                  <p:embed/>
                </p:oleObj>
              </mc:Choice>
              <mc:Fallback>
                <p:oleObj name="Artwork" r:id="rId5" imgW="5409524" imgH="6190476" progId="">
                  <p:embed/>
                  <p:pic>
                    <p:nvPicPr>
                      <p:cNvPr id="6359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856" y="1187366"/>
                        <a:ext cx="2503987" cy="28662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0" y="3886675"/>
            <a:ext cx="167322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Encoding of internal states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975249" y="1009506"/>
            <a:ext cx="345642" cy="3958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226358" y="3672622"/>
            <a:ext cx="345642" cy="214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673225" y="4465926"/>
            <a:ext cx="2898775" cy="34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 bwMode="auto">
          <a:xfrm>
            <a:off x="6553200" y="5099603"/>
            <a:ext cx="25908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table is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created from the state graph AND the encoding of internal states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740385" y="6400800"/>
            <a:ext cx="115214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2999"/>
            <a:ext cx="8033904" cy="4647887"/>
          </a:xfrm>
          <a:solidFill>
            <a:srgbClr val="FFFF00"/>
          </a:solidFill>
        </p:spPr>
        <p:txBody>
          <a:bodyPr/>
          <a:lstStyle/>
          <a:p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create transition 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function. E</a:t>
            </a:r>
            <a:b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method is easy </a:t>
            </a:r>
            <a:r>
              <a:rPr lang="en-US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minimal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7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70" y="65510"/>
            <a:ext cx="8270562" cy="986998"/>
          </a:xfrm>
        </p:spPr>
        <p:txBody>
          <a:bodyPr/>
          <a:lstStyle/>
          <a:p>
            <a:r>
              <a:rPr lang="en-US" dirty="0" smtClean="0"/>
              <a:t>Transition </a:t>
            </a:r>
            <a:r>
              <a:rPr lang="en-US" dirty="0" smtClean="0"/>
              <a:t>Equations for Q2* = D2</a:t>
            </a:r>
            <a:endParaRPr lang="en-US" dirty="0"/>
          </a:p>
        </p:txBody>
      </p:sp>
      <p:pic>
        <p:nvPicPr>
          <p:cNvPr id="4" name="Picture 4" descr="scan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152" y="1288311"/>
            <a:ext cx="4114800" cy="339608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765119"/>
            <a:ext cx="400443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Q2* =    Q2’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Q1’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Q0’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(HAZ + LEFT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RIGHT)</a:t>
            </a:r>
          </a:p>
          <a:p>
            <a:r>
              <a:rPr lang="en-US" sz="1600" dirty="0" smtClean="0">
                <a:latin typeface="+mn-lt"/>
              </a:rPr>
              <a:t>           + Q2’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Q1’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Q0’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(RIGHT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+mn-lt"/>
              </a:rPr>
              <a:t>HAZ’</a:t>
            </a:r>
            <a:r>
              <a:rPr lang="en-US" sz="1600" dirty="0" smtClean="0">
                <a:latin typeface="Symbol" pitchFamily="18" charset="2"/>
              </a:rPr>
              <a:t> ×</a:t>
            </a:r>
            <a:r>
              <a:rPr lang="en-US" sz="1600" dirty="0" smtClean="0">
                <a:latin typeface="+mn-lt"/>
              </a:rPr>
              <a:t> LEFT’)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          + Q2’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×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Q1’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×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Q0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×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(HAZ)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          + Q2’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Q1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 × 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Q0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(HAZ)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          + Q2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Q1’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Q0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(HAZ’)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          + Q2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Q1’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Q0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(HAZ)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          + Q2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Q1 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Q0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(HAZ’)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          + Q2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Q1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 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Q0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(HAZ)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5181600"/>
            <a:ext cx="3334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Q2* =    Q2’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Q1’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Q0’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(HAZ + RIGHT)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          + Q2’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×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Q0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×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 HAZ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          </a:t>
            </a:r>
            <a:r>
              <a:rPr lang="en-US" sz="1600" smtClean="0">
                <a:solidFill>
                  <a:srgbClr val="FF0000"/>
                </a:solidFill>
                <a:latin typeface="+mn-lt"/>
              </a:rPr>
              <a:t>+ Q2  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×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Q0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33800" y="5410200"/>
            <a:ext cx="762000" cy="304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162234"/>
              </p:ext>
            </p:extLst>
          </p:nvPr>
        </p:nvGraphicFramePr>
        <p:xfrm>
          <a:off x="5493712" y="1401396"/>
          <a:ext cx="3096467" cy="354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0" name="Artwork" r:id="rId4" imgW="5409524" imgH="6190476" progId="">
                  <p:embed/>
                </p:oleObj>
              </mc:Choice>
              <mc:Fallback>
                <p:oleObj name="Artwork" r:id="rId4" imgW="5409524" imgH="6190476" progId="">
                  <p:embed/>
                  <p:pic>
                    <p:nvPicPr>
                      <p:cNvPr id="6359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712" y="1401396"/>
                        <a:ext cx="3096467" cy="354440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49525" y="2222214"/>
            <a:ext cx="864105" cy="1152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981578" y="2337428"/>
            <a:ext cx="804924" cy="27045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942759" y="5041996"/>
            <a:ext cx="1209747" cy="230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90025" y="2219253"/>
            <a:ext cx="1324961" cy="1152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82934" y="1700790"/>
            <a:ext cx="633677" cy="334120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267720" y="5041996"/>
            <a:ext cx="1785817" cy="2304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44490" y="2155669"/>
            <a:ext cx="308922" cy="2595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3419860" y="6012597"/>
            <a:ext cx="572414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simplification of equation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 Q2* is done using transformations of equation on the left or using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Kmaps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7" name="Picture 3" descr="014"/>
          <p:cNvPicPr>
            <a:picLocks noChangeAspect="1" noChangeArrowheads="1"/>
          </p:cNvPicPr>
          <p:nvPr/>
        </p:nvPicPr>
        <p:blipFill>
          <a:blip r:embed="rId2"/>
          <a:srcRect b="11316"/>
          <a:stretch>
            <a:fillRect/>
          </a:stretch>
        </p:blipFill>
        <p:spPr bwMode="auto">
          <a:xfrm>
            <a:off x="1057973" y="2566024"/>
            <a:ext cx="6509591" cy="429197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3383"/>
            <a:ext cx="1905000" cy="457200"/>
          </a:xfrm>
        </p:spPr>
        <p:txBody>
          <a:bodyPr/>
          <a:lstStyle/>
          <a:p>
            <a:fld id="{C4F20264-5C3A-4BFF-80F4-402B80EBB36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3" descr="008"/>
          <p:cNvPicPr>
            <a:picLocks noChangeAspect="1" noChangeArrowheads="1"/>
          </p:cNvPicPr>
          <p:nvPr/>
        </p:nvPicPr>
        <p:blipFill>
          <a:blip r:embed="rId3"/>
          <a:srcRect b="22711"/>
          <a:stretch>
            <a:fillRect/>
          </a:stretch>
        </p:blipFill>
        <p:spPr bwMode="auto">
          <a:xfrm>
            <a:off x="0" y="604740"/>
            <a:ext cx="5983167" cy="16453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81746" y="0"/>
            <a:ext cx="3362253" cy="2161646"/>
          </a:xfrm>
          <a:solidFill>
            <a:srgbClr val="FFFF00"/>
          </a:solidFill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Discussion of Timing Diagram for SR Latch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6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Transition </a:t>
            </a:r>
            <a:r>
              <a:rPr lang="en-US" dirty="0" smtClean="0"/>
              <a:t>Equations for Q1* </a:t>
            </a:r>
            <a:r>
              <a:rPr lang="en-US" dirty="0"/>
              <a:t>= </a:t>
            </a:r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110</a:t>
            </a:fld>
            <a:endParaRPr lang="en-US"/>
          </a:p>
        </p:txBody>
      </p:sp>
      <p:pic>
        <p:nvPicPr>
          <p:cNvPr id="4" name="Picture 4" descr="scan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200" y="721471"/>
            <a:ext cx="4114800" cy="339608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9593" y="5029200"/>
            <a:ext cx="27108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Q1* =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  </a:t>
            </a:r>
            <a:r>
              <a:rPr lang="en-US" sz="1600" dirty="0" smtClean="0">
                <a:latin typeface="+mn-lt"/>
              </a:rPr>
              <a:t>Q2’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Q1’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Q0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(HAZ’)</a:t>
            </a:r>
          </a:p>
          <a:p>
            <a:r>
              <a:rPr lang="en-US" sz="1600" dirty="0" smtClean="0">
                <a:latin typeface="+mn-lt"/>
              </a:rPr>
              <a:t>           + Q2’</a:t>
            </a:r>
            <a:r>
              <a:rPr lang="en-US" sz="1600" dirty="0" smtClean="0">
                <a:latin typeface="Symbol" pitchFamily="18" charset="2"/>
              </a:rPr>
              <a:t> × </a:t>
            </a:r>
            <a:r>
              <a:rPr lang="en-US" sz="1600" dirty="0" smtClean="0">
                <a:latin typeface="+mn-lt"/>
              </a:rPr>
              <a:t>Q1 </a:t>
            </a:r>
            <a:r>
              <a:rPr lang="en-US" sz="1600" dirty="0" smtClean="0">
                <a:latin typeface="Symbol" pitchFamily="18" charset="2"/>
              </a:rPr>
              <a:t> × </a:t>
            </a:r>
            <a:r>
              <a:rPr lang="en-US" sz="1600" dirty="0" smtClean="0">
                <a:latin typeface="+mn-lt"/>
              </a:rPr>
              <a:t>Q0</a:t>
            </a:r>
            <a:r>
              <a:rPr lang="en-US" sz="1600" dirty="0" smtClean="0">
                <a:latin typeface="Symbol" pitchFamily="18" charset="2"/>
              </a:rPr>
              <a:t> × </a:t>
            </a:r>
            <a:r>
              <a:rPr lang="en-US" sz="1600" dirty="0" smtClean="0">
                <a:latin typeface="+mn-lt"/>
              </a:rPr>
              <a:t>(HAZ’)</a:t>
            </a:r>
          </a:p>
          <a:p>
            <a:r>
              <a:rPr lang="en-US" sz="1600" dirty="0" smtClean="0">
                <a:latin typeface="+mn-lt"/>
              </a:rPr>
              <a:t>           + Q2</a:t>
            </a:r>
            <a:r>
              <a:rPr lang="en-US" sz="1600" dirty="0" smtClean="0">
                <a:latin typeface="Symbol" pitchFamily="18" charset="2"/>
              </a:rPr>
              <a:t>  × </a:t>
            </a:r>
            <a:r>
              <a:rPr lang="en-US" sz="1600" dirty="0" smtClean="0">
                <a:latin typeface="+mn-lt"/>
              </a:rPr>
              <a:t>Q1’</a:t>
            </a:r>
            <a:r>
              <a:rPr lang="en-US" sz="1600" dirty="0" smtClean="0">
                <a:latin typeface="Symbol" pitchFamily="18" charset="2"/>
              </a:rPr>
              <a:t> × </a:t>
            </a:r>
            <a:r>
              <a:rPr lang="en-US" sz="1600" dirty="0" smtClean="0">
                <a:latin typeface="+mn-lt"/>
              </a:rPr>
              <a:t>Q0</a:t>
            </a:r>
            <a:r>
              <a:rPr lang="en-US" sz="1600" dirty="0" smtClean="0">
                <a:latin typeface="Symbol" pitchFamily="18" charset="2"/>
              </a:rPr>
              <a:t> × </a:t>
            </a:r>
            <a:r>
              <a:rPr lang="en-US" sz="1600" dirty="0" smtClean="0">
                <a:latin typeface="+mn-lt"/>
              </a:rPr>
              <a:t>(HAZ’)</a:t>
            </a:r>
          </a:p>
          <a:p>
            <a:r>
              <a:rPr lang="en-US" sz="1600" dirty="0" smtClean="0">
                <a:latin typeface="+mn-lt"/>
              </a:rPr>
              <a:t>           + Q2</a:t>
            </a:r>
            <a:r>
              <a:rPr lang="en-US" sz="1600" dirty="0" smtClean="0">
                <a:latin typeface="Symbol" pitchFamily="18" charset="2"/>
              </a:rPr>
              <a:t>  × </a:t>
            </a:r>
            <a:r>
              <a:rPr lang="en-US" sz="1600" dirty="0" smtClean="0">
                <a:latin typeface="+mn-lt"/>
              </a:rPr>
              <a:t>Q1</a:t>
            </a:r>
            <a:r>
              <a:rPr lang="en-US" sz="1600" dirty="0" smtClean="0">
                <a:latin typeface="Symbol" pitchFamily="18" charset="2"/>
              </a:rPr>
              <a:t>  × </a:t>
            </a:r>
            <a:r>
              <a:rPr lang="en-US" sz="1600" dirty="0" smtClean="0">
                <a:latin typeface="+mn-lt"/>
              </a:rPr>
              <a:t>Q0</a:t>
            </a:r>
            <a:r>
              <a:rPr lang="en-US" sz="1600" dirty="0" smtClean="0">
                <a:latin typeface="Symbol" pitchFamily="18" charset="2"/>
              </a:rPr>
              <a:t> × </a:t>
            </a:r>
            <a:r>
              <a:rPr lang="en-US" sz="1600" dirty="0" smtClean="0">
                <a:latin typeface="+mn-lt"/>
              </a:rPr>
              <a:t>(HAZ')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1881" y="5300246"/>
            <a:ext cx="1707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Q1* =    </a:t>
            </a:r>
            <a:r>
              <a:rPr lang="en-US" sz="1600" dirty="0" smtClean="0">
                <a:latin typeface="+mn-lt"/>
              </a:rPr>
              <a:t>Q0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HAZ’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657600" y="5334000"/>
            <a:ext cx="762000" cy="304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876066"/>
              </p:ext>
            </p:extLst>
          </p:nvPr>
        </p:nvGraphicFramePr>
        <p:xfrm>
          <a:off x="5493712" y="1401396"/>
          <a:ext cx="3096467" cy="354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72" name="Artwork" r:id="rId4" imgW="5409524" imgH="6190476" progId="">
                  <p:embed/>
                </p:oleObj>
              </mc:Choice>
              <mc:Fallback>
                <p:oleObj name="Artwork" r:id="rId4" imgW="5409524" imgH="6190476" progId="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712" y="1401396"/>
                        <a:ext cx="3096467" cy="354440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0976" cy="634087"/>
          </a:xfrm>
        </p:spPr>
        <p:txBody>
          <a:bodyPr/>
          <a:lstStyle/>
          <a:p>
            <a:r>
              <a:rPr lang="en-US" dirty="0" smtClean="0"/>
              <a:t>Transition </a:t>
            </a:r>
            <a:r>
              <a:rPr lang="en-US" dirty="0" smtClean="0"/>
              <a:t>Equations </a:t>
            </a:r>
            <a:r>
              <a:rPr lang="en-US" dirty="0"/>
              <a:t>for </a:t>
            </a:r>
            <a:r>
              <a:rPr lang="en-US" dirty="0" smtClean="0"/>
              <a:t>Q0* </a:t>
            </a:r>
            <a:r>
              <a:rPr lang="en-US" dirty="0"/>
              <a:t>= </a:t>
            </a:r>
            <a:r>
              <a:rPr lang="en-US" dirty="0" smtClean="0"/>
              <a:t>D0</a:t>
            </a:r>
            <a:endParaRPr lang="en-US" dirty="0"/>
          </a:p>
        </p:txBody>
      </p:sp>
      <p:pic>
        <p:nvPicPr>
          <p:cNvPr id="4" name="Picture 4" descr="scan0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91" y="634087"/>
            <a:ext cx="4114800" cy="339608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6545" y="4178488"/>
            <a:ext cx="3930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Q0* =  </a:t>
            </a:r>
            <a:r>
              <a:rPr lang="en-US" sz="1600" dirty="0" smtClean="0">
                <a:latin typeface="+mn-lt"/>
              </a:rPr>
              <a:t> Q2’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Q1’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Q0’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(LEFT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+mn-lt"/>
              </a:rPr>
              <a:t>HAZ’</a:t>
            </a:r>
            <a:r>
              <a:rPr lang="en-US" sz="1600" dirty="0" smtClean="0">
                <a:latin typeface="Symbol" pitchFamily="18" charset="2"/>
              </a:rPr>
              <a:t> ×</a:t>
            </a:r>
            <a:r>
              <a:rPr lang="en-US" sz="1600" dirty="0" smtClean="0">
                <a:latin typeface="+mn-lt"/>
              </a:rPr>
              <a:t> RIGHT’)</a:t>
            </a:r>
          </a:p>
          <a:p>
            <a:r>
              <a:rPr lang="en-US" sz="1600" dirty="0" smtClean="0">
                <a:latin typeface="+mn-lt"/>
              </a:rPr>
              <a:t>           + Q2’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Q1’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>
                <a:latin typeface="+mn-lt"/>
              </a:rPr>
              <a:t>Q0’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(RIGHT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HAZ’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LEFT’)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           + Q2’</a:t>
            </a:r>
            <a:r>
              <a:rPr lang="en-US" sz="1600" dirty="0" smtClean="0">
                <a:solidFill>
                  <a:srgbClr val="3366FF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Q1’</a:t>
            </a:r>
            <a:r>
              <a:rPr lang="en-US" sz="1600" dirty="0" smtClean="0">
                <a:solidFill>
                  <a:srgbClr val="3366FF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Q0</a:t>
            </a:r>
            <a:r>
              <a:rPr lang="en-US" sz="1600" dirty="0" smtClean="0">
                <a:solidFill>
                  <a:srgbClr val="3366FF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(HAZ’)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           + Q2</a:t>
            </a:r>
            <a:r>
              <a:rPr lang="en-US" sz="1600" dirty="0" smtClean="0">
                <a:solidFill>
                  <a:srgbClr val="3366FF"/>
                </a:solidFill>
                <a:latin typeface="Symbol" pitchFamily="18" charset="2"/>
              </a:rPr>
              <a:t> × 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Q1’</a:t>
            </a:r>
            <a:r>
              <a:rPr lang="en-US" sz="1600" dirty="0" smtClean="0">
                <a:solidFill>
                  <a:srgbClr val="3366FF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Q0</a:t>
            </a:r>
            <a:r>
              <a:rPr lang="en-US" sz="1600" dirty="0" smtClean="0">
                <a:solidFill>
                  <a:srgbClr val="3366FF"/>
                </a:solidFill>
                <a:latin typeface="Symbol" pitchFamily="18" charset="2"/>
              </a:rPr>
              <a:t> ×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(HAZ’)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8604" y="4536152"/>
            <a:ext cx="39669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Q0* =    Q2’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Q1’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Q0’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HAZ</a:t>
            </a:r>
            <a:r>
              <a:rPr lang="en-US" sz="1600" dirty="0">
                <a:latin typeface="+mn-lt"/>
              </a:rPr>
              <a:t>’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(LEFT </a:t>
            </a:r>
            <a:r>
              <a:rPr lang="en-US" sz="1600" dirty="0" smtClean="0">
                <a:latin typeface="Symbol" pitchFamily="18" charset="2"/>
              </a:rPr>
              <a:t>Å</a:t>
            </a:r>
            <a:r>
              <a:rPr lang="en-US" sz="1600" dirty="0" smtClean="0">
                <a:latin typeface="+mn-lt"/>
              </a:rPr>
              <a:t> RIGHT)</a:t>
            </a:r>
          </a:p>
          <a:p>
            <a:r>
              <a:rPr lang="en-US" sz="1600" dirty="0">
                <a:solidFill>
                  <a:srgbClr val="3366FF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             +  </a:t>
            </a:r>
            <a:r>
              <a:rPr lang="en-US" sz="1600" dirty="0">
                <a:solidFill>
                  <a:srgbClr val="3366FF"/>
                </a:solidFill>
                <a:latin typeface="+mn-lt"/>
              </a:rPr>
              <a:t>Q1’ </a:t>
            </a:r>
            <a:r>
              <a:rPr lang="en-US" sz="1600" dirty="0">
                <a:solidFill>
                  <a:srgbClr val="3366FF"/>
                </a:solidFill>
                <a:latin typeface="Symbol" pitchFamily="18" charset="2"/>
              </a:rPr>
              <a:t>×</a:t>
            </a:r>
            <a:r>
              <a:rPr lang="en-US" sz="1600" dirty="0">
                <a:solidFill>
                  <a:srgbClr val="3366FF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Q0 </a:t>
            </a:r>
            <a:r>
              <a:rPr lang="en-US" sz="1600" dirty="0">
                <a:solidFill>
                  <a:srgbClr val="3366FF"/>
                </a:solidFill>
                <a:latin typeface="Symbol" pitchFamily="18" charset="2"/>
              </a:rPr>
              <a:t>×</a:t>
            </a:r>
            <a:r>
              <a:rPr lang="en-US" sz="1600" dirty="0">
                <a:solidFill>
                  <a:srgbClr val="3366FF"/>
                </a:solidFill>
                <a:latin typeface="+mn-lt"/>
              </a:rPr>
              <a:t> HAZ’ </a:t>
            </a:r>
            <a:endParaRPr lang="en-US" sz="1600" dirty="0" smtClean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024204" y="4569906"/>
            <a:ext cx="762000" cy="304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6898" y="5496381"/>
            <a:ext cx="8897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No guarantee these are minimal.   They certainly aren’t SOP.   What we do next depends upon how we’re going to implement the FSM.</a:t>
            </a:r>
          </a:p>
          <a:p>
            <a:r>
              <a:rPr lang="en-US" sz="1600" dirty="0"/>
              <a:t>Could just give them whole thing to ABEL or some other tool and let it generate minimal SOP.</a:t>
            </a:r>
          </a:p>
          <a:p>
            <a:endParaRPr lang="en-US" sz="1600" dirty="0"/>
          </a:p>
          <a:p>
            <a:r>
              <a:rPr lang="en-US" sz="1600" dirty="0"/>
              <a:t>Also, transition equation isn’t same as excitation equation (unless we’re using D FFs)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59900"/>
              </p:ext>
            </p:extLst>
          </p:nvPr>
        </p:nvGraphicFramePr>
        <p:xfrm>
          <a:off x="4283965" y="634087"/>
          <a:ext cx="3096467" cy="354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96" name="Artwork" r:id="rId5" imgW="5409524" imgH="6190476" progId="">
                  <p:embed/>
                </p:oleObj>
              </mc:Choice>
              <mc:Fallback>
                <p:oleObj name="Artwork" r:id="rId5" imgW="5409524" imgH="6190476" progId="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5" y="634087"/>
                        <a:ext cx="3096467" cy="354440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2999"/>
            <a:ext cx="8033904" cy="4647887"/>
          </a:xfrm>
          <a:solidFill>
            <a:srgbClr val="FFFF00"/>
          </a:solidFill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Optimizing the speed of my machine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1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(Encoded, Moore Machine)</a:t>
            </a:r>
          </a:p>
        </p:txBody>
      </p:sp>
      <p:pic>
        <p:nvPicPr>
          <p:cNvPr id="640003" name="Picture 3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3581400" y="2590800"/>
            <a:ext cx="1828800" cy="1295400"/>
          </a:xfrm>
          <a:prstGeom prst="rect">
            <a:avLst/>
          </a:prstGeom>
          <a:noFill/>
        </p:spPr>
      </p:pic>
      <p:pic>
        <p:nvPicPr>
          <p:cNvPr id="640004" name="Picture 4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3581400" y="3886200"/>
            <a:ext cx="1828800" cy="1295400"/>
          </a:xfrm>
          <a:prstGeom prst="rect">
            <a:avLst/>
          </a:prstGeom>
          <a:noFill/>
        </p:spPr>
      </p:pic>
      <p:pic>
        <p:nvPicPr>
          <p:cNvPr id="640005" name="Picture 5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3581400" y="5181600"/>
            <a:ext cx="1828800" cy="1295400"/>
          </a:xfrm>
          <a:prstGeom prst="rect">
            <a:avLst/>
          </a:prstGeom>
          <a:noFill/>
        </p:spPr>
      </p:pic>
      <p:sp>
        <p:nvSpPr>
          <p:cNvPr id="640006" name="Oval 6"/>
          <p:cNvSpPr>
            <a:spLocks noChangeArrowheads="1"/>
          </p:cNvSpPr>
          <p:nvPr/>
        </p:nvSpPr>
        <p:spPr bwMode="auto">
          <a:xfrm>
            <a:off x="1752600" y="2438400"/>
            <a:ext cx="1905000" cy="3657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Next</a:t>
            </a:r>
          </a:p>
          <a:p>
            <a:pPr algn="ctr"/>
            <a:r>
              <a:rPr lang="en-US"/>
              <a:t>State</a:t>
            </a:r>
          </a:p>
          <a:p>
            <a:pPr algn="ctr"/>
            <a:r>
              <a:rPr lang="en-US"/>
              <a:t>Logic</a:t>
            </a:r>
          </a:p>
        </p:txBody>
      </p:sp>
      <p:sp>
        <p:nvSpPr>
          <p:cNvPr id="640007" name="Oval 7"/>
          <p:cNvSpPr>
            <a:spLocks noChangeArrowheads="1"/>
          </p:cNvSpPr>
          <p:nvPr/>
        </p:nvSpPr>
        <p:spPr bwMode="auto">
          <a:xfrm>
            <a:off x="5410200" y="2514600"/>
            <a:ext cx="1905000" cy="3657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Output</a:t>
            </a:r>
          </a:p>
          <a:p>
            <a:pPr algn="ctr"/>
            <a:r>
              <a:rPr lang="en-US"/>
              <a:t>Logic</a:t>
            </a:r>
          </a:p>
        </p:txBody>
      </p:sp>
      <p:sp>
        <p:nvSpPr>
          <p:cNvPr id="640008" name="Line 8"/>
          <p:cNvSpPr>
            <a:spLocks noChangeShapeType="1"/>
          </p:cNvSpPr>
          <p:nvPr/>
        </p:nvSpPr>
        <p:spPr bwMode="auto">
          <a:xfrm>
            <a:off x="7239000" y="3581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09" name="Line 9"/>
          <p:cNvSpPr>
            <a:spLocks noChangeShapeType="1"/>
          </p:cNvSpPr>
          <p:nvPr/>
        </p:nvSpPr>
        <p:spPr bwMode="auto">
          <a:xfrm>
            <a:off x="7315200" y="3962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0" name="Line 10"/>
          <p:cNvSpPr>
            <a:spLocks noChangeShapeType="1"/>
          </p:cNvSpPr>
          <p:nvPr/>
        </p:nvSpPr>
        <p:spPr bwMode="auto">
          <a:xfrm>
            <a:off x="7315200" y="4343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1" name="Line 11"/>
          <p:cNvSpPr>
            <a:spLocks noChangeShapeType="1"/>
          </p:cNvSpPr>
          <p:nvPr/>
        </p:nvSpPr>
        <p:spPr bwMode="auto">
          <a:xfrm>
            <a:off x="7315200" y="4648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2" name="Line 12"/>
          <p:cNvSpPr>
            <a:spLocks noChangeShapeType="1"/>
          </p:cNvSpPr>
          <p:nvPr/>
        </p:nvSpPr>
        <p:spPr bwMode="auto">
          <a:xfrm>
            <a:off x="6096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3" name="Line 13"/>
          <p:cNvSpPr>
            <a:spLocks noChangeShapeType="1"/>
          </p:cNvSpPr>
          <p:nvPr/>
        </p:nvSpPr>
        <p:spPr bwMode="auto">
          <a:xfrm>
            <a:off x="609600" y="4038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4" name="Line 14"/>
          <p:cNvSpPr>
            <a:spLocks noChangeShapeType="1"/>
          </p:cNvSpPr>
          <p:nvPr/>
        </p:nvSpPr>
        <p:spPr bwMode="auto">
          <a:xfrm>
            <a:off x="609600" y="4343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5" name="Line 15"/>
          <p:cNvSpPr>
            <a:spLocks noChangeShapeType="1"/>
          </p:cNvSpPr>
          <p:nvPr/>
        </p:nvSpPr>
        <p:spPr bwMode="auto">
          <a:xfrm>
            <a:off x="609600" y="4648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6" name="Text Box 16"/>
          <p:cNvSpPr txBox="1">
            <a:spLocks noChangeArrowheads="1"/>
          </p:cNvSpPr>
          <p:nvPr/>
        </p:nvSpPr>
        <p:spPr bwMode="auto">
          <a:xfrm>
            <a:off x="517525" y="3089275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Inputs</a:t>
            </a:r>
          </a:p>
        </p:txBody>
      </p:sp>
      <p:sp>
        <p:nvSpPr>
          <p:cNvPr id="640017" name="Text Box 17"/>
          <p:cNvSpPr txBox="1">
            <a:spLocks noChangeArrowheads="1"/>
          </p:cNvSpPr>
          <p:nvPr/>
        </p:nvSpPr>
        <p:spPr bwMode="auto">
          <a:xfrm>
            <a:off x="7283450" y="30480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Outputs</a:t>
            </a:r>
          </a:p>
        </p:txBody>
      </p:sp>
      <p:sp>
        <p:nvSpPr>
          <p:cNvPr id="640018" name="Line 18"/>
          <p:cNvSpPr>
            <a:spLocks noChangeShapeType="1"/>
          </p:cNvSpPr>
          <p:nvPr/>
        </p:nvSpPr>
        <p:spPr bwMode="auto">
          <a:xfrm flipV="1">
            <a:off x="51054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19" name="Line 19"/>
          <p:cNvSpPr>
            <a:spLocks noChangeShapeType="1"/>
          </p:cNvSpPr>
          <p:nvPr/>
        </p:nvSpPr>
        <p:spPr bwMode="auto">
          <a:xfrm flipH="1">
            <a:off x="3352800" y="2514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0" name="Line 20"/>
          <p:cNvSpPr>
            <a:spLocks noChangeShapeType="1"/>
          </p:cNvSpPr>
          <p:nvPr/>
        </p:nvSpPr>
        <p:spPr bwMode="auto">
          <a:xfrm>
            <a:off x="33528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1" name="Line 21"/>
          <p:cNvSpPr>
            <a:spLocks noChangeShapeType="1"/>
          </p:cNvSpPr>
          <p:nvPr/>
        </p:nvSpPr>
        <p:spPr bwMode="auto">
          <a:xfrm flipV="1">
            <a:off x="5181600" y="2438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2" name="Line 22"/>
          <p:cNvSpPr>
            <a:spLocks noChangeShapeType="1"/>
          </p:cNvSpPr>
          <p:nvPr/>
        </p:nvSpPr>
        <p:spPr bwMode="auto">
          <a:xfrm flipH="1">
            <a:off x="3276600" y="2438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3" name="Line 23"/>
          <p:cNvSpPr>
            <a:spLocks noChangeShapeType="1"/>
          </p:cNvSpPr>
          <p:nvPr/>
        </p:nvSpPr>
        <p:spPr bwMode="auto">
          <a:xfrm>
            <a:off x="32766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4" name="Line 24"/>
          <p:cNvSpPr>
            <a:spLocks noChangeShapeType="1"/>
          </p:cNvSpPr>
          <p:nvPr/>
        </p:nvSpPr>
        <p:spPr bwMode="auto">
          <a:xfrm>
            <a:off x="5257800" y="23622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5" name="Line 25"/>
          <p:cNvSpPr>
            <a:spLocks noChangeShapeType="1"/>
          </p:cNvSpPr>
          <p:nvPr/>
        </p:nvSpPr>
        <p:spPr bwMode="auto">
          <a:xfrm flipH="1">
            <a:off x="3200400" y="2362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6" name="Line 26"/>
          <p:cNvSpPr>
            <a:spLocks noChangeShapeType="1"/>
          </p:cNvSpPr>
          <p:nvPr/>
        </p:nvSpPr>
        <p:spPr bwMode="auto">
          <a:xfrm>
            <a:off x="32004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0027" name="Text Box 27"/>
          <p:cNvSpPr txBox="1">
            <a:spLocks noChangeArrowheads="1"/>
          </p:cNvSpPr>
          <p:nvPr/>
        </p:nvSpPr>
        <p:spPr bwMode="auto">
          <a:xfrm>
            <a:off x="3505200" y="1946275"/>
            <a:ext cx="179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Current State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 bwMode="auto">
          <a:xfrm>
            <a:off x="228600" y="6260068"/>
            <a:ext cx="3488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should the clock’s period 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712"/>
            <a:ext cx="7772400" cy="708465"/>
          </a:xfrm>
        </p:spPr>
        <p:txBody>
          <a:bodyPr/>
          <a:lstStyle/>
          <a:p>
            <a:r>
              <a:rPr lang="en-US" dirty="0" smtClean="0"/>
              <a:t>How Fast Can the Clock Be?</a:t>
            </a:r>
            <a:endParaRPr lang="en-US" dirty="0"/>
          </a:p>
        </p:txBody>
      </p:sp>
      <p:pic>
        <p:nvPicPr>
          <p:cNvPr id="640003" name="Picture 3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1981200" y="1781168"/>
            <a:ext cx="1828800" cy="1295400"/>
          </a:xfrm>
          <a:prstGeom prst="rect">
            <a:avLst/>
          </a:prstGeom>
          <a:noFill/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114</a:t>
            </a:fld>
            <a:endParaRPr lang="en-US"/>
          </a:p>
        </p:txBody>
      </p:sp>
      <p:pic>
        <p:nvPicPr>
          <p:cNvPr id="31" name="Picture 3" descr="AACFLYB0"/>
          <p:cNvPicPr>
            <a:picLocks noChangeAspect="1" noChangeArrowheads="1"/>
          </p:cNvPicPr>
          <p:nvPr/>
        </p:nvPicPr>
        <p:blipFill>
          <a:blip r:embed="rId2"/>
          <a:srcRect l="58354" r="1633" b="79575"/>
          <a:stretch>
            <a:fillRect/>
          </a:stretch>
        </p:blipFill>
        <p:spPr bwMode="auto">
          <a:xfrm>
            <a:off x="5334000" y="1781168"/>
            <a:ext cx="1828800" cy="1295400"/>
          </a:xfrm>
          <a:prstGeom prst="rect">
            <a:avLst/>
          </a:prstGeom>
          <a:noFill/>
        </p:spPr>
      </p:pic>
      <p:sp>
        <p:nvSpPr>
          <p:cNvPr id="640006" name="Oval 6"/>
          <p:cNvSpPr>
            <a:spLocks noChangeArrowheads="1"/>
          </p:cNvSpPr>
          <p:nvPr/>
        </p:nvSpPr>
        <p:spPr bwMode="auto">
          <a:xfrm>
            <a:off x="3810000" y="1400168"/>
            <a:ext cx="1600200" cy="1295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+mn-lt"/>
              </a:rPr>
              <a:t>Combinational</a:t>
            </a:r>
          </a:p>
          <a:p>
            <a:pPr algn="ctr"/>
            <a:r>
              <a:rPr lang="en-US" sz="1800" dirty="0" smtClean="0">
                <a:latin typeface="+mn-lt"/>
              </a:rPr>
              <a:t>Logic</a:t>
            </a:r>
            <a:endParaRPr lang="en-US" sz="1800" dirty="0"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85800" y="3247653"/>
            <a:ext cx="4671645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1188666" y="5216135"/>
            <a:ext cx="2829717" cy="1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31271" y="5215342"/>
            <a:ext cx="2829719" cy="1588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689918" y="6552414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605112" y="6172208"/>
            <a:ext cx="2133600" cy="1588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38712" y="6550826"/>
            <a:ext cx="2209800" cy="1588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2416601" y="6361516"/>
            <a:ext cx="378615" cy="2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4549206" y="6360922"/>
            <a:ext cx="378219" cy="793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6759006" y="6360128"/>
            <a:ext cx="378219" cy="793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948512" y="6171414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157312" y="4348144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157312" y="4652150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2071315" y="4500941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071712" y="4350129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2223715" y="4498956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224112" y="4348144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376512" y="4348144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2376512" y="4652150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 bwMode="auto">
          <a:xfrm>
            <a:off x="738208" y="6172208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Clock</a:t>
            </a:r>
          </a:p>
        </p:txBody>
      </p:sp>
      <p:sp>
        <p:nvSpPr>
          <p:cNvPr id="82" name="TextBox 81"/>
          <p:cNvSpPr txBox="1"/>
          <p:nvPr/>
        </p:nvSpPr>
        <p:spPr bwMode="auto">
          <a:xfrm>
            <a:off x="738208" y="4286232"/>
            <a:ext cx="444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995512" y="4933142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995512" y="5237148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 flipH="1" flipV="1">
            <a:off x="2909515" y="5085939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909912" y="4935127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6200000" flipV="1">
            <a:off x="3061915" y="5083954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3062312" y="4933142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3214712" y="4933142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214712" y="5237148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 bwMode="auto">
          <a:xfrm>
            <a:off x="738208" y="4856942"/>
            <a:ext cx="340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Q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rot="10800000" flipV="1">
            <a:off x="1995488" y="2428867"/>
            <a:ext cx="1588" cy="81878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 flipV="1">
            <a:off x="5355857" y="2430456"/>
            <a:ext cx="1588" cy="81878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995512" y="5443536"/>
            <a:ext cx="4367328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1995512" y="5746748"/>
            <a:ext cx="4367328" cy="1588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 flipH="1" flipV="1">
            <a:off x="6362443" y="5595539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362840" y="5444727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V="1">
            <a:off x="6514843" y="5593554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6515240" y="5442742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6667640" y="5442742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6667640" y="5746748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 bwMode="auto">
          <a:xfrm>
            <a:off x="738208" y="5366542"/>
            <a:ext cx="444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D2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 rot="16200000" flipH="1">
            <a:off x="1641114" y="5211367"/>
            <a:ext cx="2829717" cy="1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5100382" y="5238735"/>
            <a:ext cx="2829717" cy="1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 bwMode="auto">
          <a:xfrm>
            <a:off x="2490864" y="3467048"/>
            <a:ext cx="686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</a:t>
            </a:r>
          </a:p>
        </p:txBody>
      </p:sp>
      <p:sp>
        <p:nvSpPr>
          <p:cNvPr id="116" name="TextBox 115"/>
          <p:cNvSpPr txBox="1"/>
          <p:nvPr/>
        </p:nvSpPr>
        <p:spPr bwMode="auto">
          <a:xfrm>
            <a:off x="4100006" y="3779628"/>
            <a:ext cx="1901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Combinational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</a:t>
            </a:r>
          </a:p>
        </p:txBody>
      </p:sp>
      <p:sp>
        <p:nvSpPr>
          <p:cNvPr id="117" name="TextBox 116"/>
          <p:cNvSpPr txBox="1"/>
          <p:nvPr/>
        </p:nvSpPr>
        <p:spPr bwMode="auto">
          <a:xfrm>
            <a:off x="6429584" y="3462280"/>
            <a:ext cx="8755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setup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 bwMode="auto">
          <a:xfrm>
            <a:off x="2687736" y="2707236"/>
            <a:ext cx="56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 1</a:t>
            </a:r>
          </a:p>
        </p:txBody>
      </p:sp>
      <p:sp>
        <p:nvSpPr>
          <p:cNvPr id="119" name="TextBox 118"/>
          <p:cNvSpPr txBox="1"/>
          <p:nvPr/>
        </p:nvSpPr>
        <p:spPr bwMode="auto">
          <a:xfrm>
            <a:off x="6070886" y="2707236"/>
            <a:ext cx="596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 2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032856" y="1130352"/>
            <a:ext cx="377344" cy="3476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5357445" y="744177"/>
            <a:ext cx="36502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want the signal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propagate as fast as possible through this logic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23011" y="2047868"/>
            <a:ext cx="801101" cy="223836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229353" y="3247653"/>
            <a:ext cx="383241" cy="287930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62312" y="1931218"/>
            <a:ext cx="609600" cy="29257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83516" y="4276353"/>
            <a:ext cx="342538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508901" y="4575156"/>
            <a:ext cx="42531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612594" y="3964294"/>
            <a:ext cx="47092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4406894" y="4316292"/>
            <a:ext cx="14977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Propagation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delay</a:t>
            </a: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296039" y="4123167"/>
            <a:ext cx="387772" cy="347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Skew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115</a:t>
            </a:fld>
            <a:endParaRPr lang="en-US"/>
          </a:p>
        </p:txBody>
      </p:sp>
      <p:pic>
        <p:nvPicPr>
          <p:cNvPr id="68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93" y="1119884"/>
            <a:ext cx="4321632" cy="24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5" name="Straight Connector 54"/>
          <p:cNvCxnSpPr/>
          <p:nvPr/>
        </p:nvCxnSpPr>
        <p:spPr>
          <a:xfrm rot="16200000" flipH="1">
            <a:off x="1188666" y="5216135"/>
            <a:ext cx="2829717" cy="1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531271" y="5215342"/>
            <a:ext cx="2829719" cy="1588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689918" y="6552414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605112" y="6172208"/>
            <a:ext cx="2133600" cy="1588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38712" y="6550826"/>
            <a:ext cx="2209800" cy="1588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2416601" y="6361516"/>
            <a:ext cx="378615" cy="2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4549206" y="6360922"/>
            <a:ext cx="378219" cy="793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6759006" y="6360128"/>
            <a:ext cx="378219" cy="793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948512" y="6171414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157312" y="4348144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157312" y="4652150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2071315" y="4500941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071712" y="4350129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V="1">
            <a:off x="2223715" y="4498956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224112" y="4348144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376512" y="4348144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376512" y="4652150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 bwMode="auto">
          <a:xfrm>
            <a:off x="738208" y="6172208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Clock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738208" y="4286232"/>
            <a:ext cx="444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1995512" y="4933142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1995512" y="5237148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2909515" y="5085939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909912" y="4935127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V="1">
            <a:off x="3061915" y="5083954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3062312" y="4933142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214712" y="4933142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214712" y="5237148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 bwMode="auto">
          <a:xfrm>
            <a:off x="738208" y="4856942"/>
            <a:ext cx="340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Q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1995512" y="5443536"/>
            <a:ext cx="4367328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995512" y="5746748"/>
            <a:ext cx="4367328" cy="1588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 flipH="1" flipV="1">
            <a:off x="6362443" y="5595539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362840" y="5444727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6200000" flipV="1">
            <a:off x="6514843" y="5593554"/>
            <a:ext cx="153194" cy="1524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6515240" y="5442742"/>
            <a:ext cx="152400" cy="15041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667640" y="5442742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6667640" y="5746748"/>
            <a:ext cx="914400" cy="794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 bwMode="auto">
          <a:xfrm>
            <a:off x="738208" y="5366542"/>
            <a:ext cx="444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D2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rot="16200000" flipH="1">
            <a:off x="1641114" y="5211367"/>
            <a:ext cx="2829717" cy="1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 flipH="1">
            <a:off x="5100382" y="5238735"/>
            <a:ext cx="2829717" cy="1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 bwMode="auto">
          <a:xfrm>
            <a:off x="2490864" y="3467048"/>
            <a:ext cx="686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</a:t>
            </a:r>
          </a:p>
        </p:txBody>
      </p:sp>
      <p:sp>
        <p:nvSpPr>
          <p:cNvPr id="95" name="TextBox 94"/>
          <p:cNvSpPr txBox="1"/>
          <p:nvPr/>
        </p:nvSpPr>
        <p:spPr bwMode="auto">
          <a:xfrm>
            <a:off x="4286384" y="4848216"/>
            <a:ext cx="1901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Combinational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</a:t>
            </a:r>
          </a:p>
        </p:txBody>
      </p:sp>
      <p:sp>
        <p:nvSpPr>
          <p:cNvPr id="96" name="TextBox 95"/>
          <p:cNvSpPr txBox="1"/>
          <p:nvPr/>
        </p:nvSpPr>
        <p:spPr bwMode="auto">
          <a:xfrm>
            <a:off x="6357666" y="3462280"/>
            <a:ext cx="8755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</a:t>
            </a:r>
            <a:r>
              <a:rPr lang="en-US" sz="1800" kern="0" dirty="0" smtClean="0">
                <a:latin typeface="+mn-l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setup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 bwMode="auto">
          <a:xfrm>
            <a:off x="4541392" y="1356728"/>
            <a:ext cx="4469044" cy="107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 with careful routing,  clock will not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arrive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all FFs at the same time.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kern="0" dirty="0" smtClean="0">
                <a:latin typeface="+mn-lt"/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clock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arrival time affects max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kern="0" dirty="0" smtClean="0">
                <a:latin typeface="+mn-lt"/>
              </a:rPr>
              <a:t>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lock</a:t>
            </a:r>
            <a:r>
              <a:rPr lang="en-US" sz="1800" kern="0" dirty="0" smtClean="0">
                <a:latin typeface="+mn-lt"/>
              </a:rPr>
              <a:t> rate.</a:t>
            </a:r>
          </a:p>
          <a:p>
            <a:pPr marL="342900" indent="-342900">
              <a:spcBef>
                <a:spcPct val="20000"/>
              </a:spcBef>
            </a:pPr>
            <a:endParaRPr lang="en-US" sz="1800" kern="0" dirty="0" smtClean="0">
              <a:latin typeface="+mn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955610" y="6173796"/>
            <a:ext cx="205477" cy="3794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 rot="5400000">
            <a:off x="5735041" y="5244454"/>
            <a:ext cx="2829719" cy="1588"/>
          </a:xfrm>
          <a:prstGeom prst="line">
            <a:avLst/>
          </a:prstGeom>
          <a:ln w="127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6401609" y="4932695"/>
            <a:ext cx="1826896" cy="53396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 bwMode="auto">
          <a:xfrm>
            <a:off x="7414178" y="3953722"/>
            <a:ext cx="1228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Clock Skew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4387065" y="3071973"/>
            <a:ext cx="4756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 bwMode="auto">
          <a:xfrm>
            <a:off x="4561723" y="2537717"/>
            <a:ext cx="46297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Clock </a:t>
            </a:r>
            <a:r>
              <a:rPr lang="en-US" sz="1800" kern="0" dirty="0" err="1" smtClean="0">
                <a:latin typeface="+mn-lt"/>
              </a:rPr>
              <a:t>Period</a:t>
            </a:r>
            <a:r>
              <a:rPr lang="en-US" sz="1800" kern="0" baseline="-25000" dirty="0" err="1" smtClean="0">
                <a:latin typeface="+mn-lt"/>
              </a:rPr>
              <a:t>min</a:t>
            </a:r>
            <a:r>
              <a:rPr lang="en-US" sz="1800" kern="0" dirty="0" smtClean="0">
                <a:latin typeface="+mn-lt"/>
              </a:rPr>
              <a:t> = FF t</a:t>
            </a:r>
            <a:r>
              <a:rPr lang="en-US" sz="1800" kern="0" baseline="-25000" dirty="0" smtClean="0">
                <a:latin typeface="+mn-lt"/>
              </a:rPr>
              <a:t>pd</a:t>
            </a:r>
            <a:r>
              <a:rPr lang="en-US" sz="1800" kern="0" dirty="0" smtClean="0">
                <a:latin typeface="+mn-lt"/>
              </a:rPr>
              <a:t> + FF </a:t>
            </a:r>
            <a:r>
              <a:rPr lang="en-US" sz="1800" kern="0" dirty="0" err="1" smtClean="0">
                <a:latin typeface="+mn-lt"/>
              </a:rPr>
              <a:t>t</a:t>
            </a:r>
            <a:r>
              <a:rPr lang="en-US" sz="1800" kern="0" baseline="-25000" dirty="0" err="1" smtClean="0">
                <a:latin typeface="+mn-lt"/>
              </a:rPr>
              <a:t>setup</a:t>
            </a:r>
            <a:r>
              <a:rPr lang="en-US" sz="1800" kern="0" dirty="0" smtClean="0">
                <a:latin typeface="+mn-lt"/>
              </a:rPr>
              <a:t> + C t</a:t>
            </a:r>
            <a:r>
              <a:rPr lang="en-US" sz="1800" kern="0" baseline="-25000" dirty="0" smtClean="0">
                <a:latin typeface="+mn-lt"/>
              </a:rPr>
              <a:t>pd</a:t>
            </a:r>
            <a:r>
              <a:rPr lang="en-US" sz="1800" kern="0" dirty="0" smtClean="0">
                <a:latin typeface="+mn-lt"/>
              </a:rPr>
              <a:t> + </a:t>
            </a:r>
            <a:r>
              <a:rPr lang="en-US" sz="1800" kern="0" dirty="0" err="1" smtClean="0">
                <a:latin typeface="+mn-lt"/>
              </a:rPr>
              <a:t>t</a:t>
            </a:r>
            <a:r>
              <a:rPr lang="en-US" sz="1800" kern="0" baseline="-25000" dirty="0" err="1" smtClean="0">
                <a:latin typeface="+mn-lt"/>
              </a:rPr>
              <a:t>skew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4787757" y="346239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09912" y="2795323"/>
            <a:ext cx="3452928" cy="132496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148070" y="2795324"/>
            <a:ext cx="2822743" cy="149090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3083516" y="4262060"/>
            <a:ext cx="342538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605910" y="3953722"/>
            <a:ext cx="477606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508901" y="4500544"/>
            <a:ext cx="477606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61066" y="2795324"/>
            <a:ext cx="472161" cy="17032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910303" y="4847098"/>
            <a:ext cx="322924" cy="0"/>
          </a:xfrm>
          <a:prstGeom prst="straightConnector1">
            <a:avLst/>
          </a:prstGeom>
          <a:ln w="3810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48072" y="2795324"/>
            <a:ext cx="1410128" cy="2051774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886-5586-4086-A870-CDEA25603010}" type="slidenum">
              <a:rPr lang="en-US" smtClean="0"/>
              <a:pPr/>
              <a:t>116</a:t>
            </a:fld>
            <a:endParaRPr lang="en-US"/>
          </a:p>
        </p:txBody>
      </p:sp>
      <p:pic>
        <p:nvPicPr>
          <p:cNvPr id="68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03" y="2657475"/>
            <a:ext cx="6477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 bwMode="auto">
          <a:xfrm>
            <a:off x="1230794" y="1018080"/>
            <a:ext cx="46297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Clock </a:t>
            </a:r>
            <a:r>
              <a:rPr lang="en-US" sz="1800" kern="0" dirty="0" err="1" smtClean="0">
                <a:latin typeface="+mn-lt"/>
              </a:rPr>
              <a:t>Period</a:t>
            </a:r>
            <a:r>
              <a:rPr lang="en-US" sz="1800" kern="0" baseline="-25000" dirty="0" err="1" smtClean="0">
                <a:latin typeface="+mn-lt"/>
              </a:rPr>
              <a:t>min</a:t>
            </a:r>
            <a:r>
              <a:rPr lang="en-US" sz="1800" kern="0" dirty="0" smtClean="0">
                <a:latin typeface="+mn-lt"/>
              </a:rPr>
              <a:t> = FF t</a:t>
            </a:r>
            <a:r>
              <a:rPr lang="en-US" sz="1800" kern="0" baseline="-25000" dirty="0" smtClean="0">
                <a:latin typeface="+mn-lt"/>
              </a:rPr>
              <a:t>pd</a:t>
            </a:r>
            <a:r>
              <a:rPr lang="en-US" sz="1800" kern="0" dirty="0" smtClean="0">
                <a:latin typeface="+mn-lt"/>
              </a:rPr>
              <a:t> + FF </a:t>
            </a:r>
            <a:r>
              <a:rPr lang="en-US" sz="1800" kern="0" dirty="0" err="1" smtClean="0">
                <a:latin typeface="+mn-lt"/>
              </a:rPr>
              <a:t>t</a:t>
            </a:r>
            <a:r>
              <a:rPr lang="en-US" sz="1800" kern="0" baseline="-25000" dirty="0" err="1" smtClean="0">
                <a:latin typeface="+mn-lt"/>
              </a:rPr>
              <a:t>setup</a:t>
            </a:r>
            <a:r>
              <a:rPr lang="en-US" sz="1800" kern="0" dirty="0" smtClean="0">
                <a:latin typeface="+mn-lt"/>
              </a:rPr>
              <a:t> + C t</a:t>
            </a:r>
            <a:r>
              <a:rPr lang="en-US" sz="1800" kern="0" baseline="-25000" dirty="0" smtClean="0">
                <a:latin typeface="+mn-lt"/>
              </a:rPr>
              <a:t>pd</a:t>
            </a:r>
            <a:r>
              <a:rPr lang="en-US" sz="1800" kern="0" dirty="0" smtClean="0">
                <a:latin typeface="+mn-lt"/>
              </a:rPr>
              <a:t> + </a:t>
            </a:r>
            <a:r>
              <a:rPr lang="en-US" sz="1800" kern="0" dirty="0" err="1" smtClean="0">
                <a:latin typeface="+mn-lt"/>
              </a:rPr>
              <a:t>t</a:t>
            </a:r>
            <a:r>
              <a:rPr lang="en-US" sz="1800" kern="0" baseline="-25000" dirty="0" err="1" smtClean="0">
                <a:latin typeface="+mn-lt"/>
              </a:rPr>
              <a:t>skew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551420" y="2114776"/>
            <a:ext cx="2617331" cy="14294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971512" y="2200275"/>
            <a:ext cx="621169" cy="30721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267720" y="2114776"/>
            <a:ext cx="230428" cy="17174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010251" y="2184403"/>
            <a:ext cx="704114" cy="40639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1277784" y="1653111"/>
            <a:ext cx="490390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kern="0" dirty="0" err="1" smtClean="0">
                <a:latin typeface="+mn-lt"/>
              </a:rPr>
              <a:t>t</a:t>
            </a:r>
            <a:r>
              <a:rPr lang="en-US" kern="0" baseline="-25000" dirty="0" err="1" smtClean="0">
                <a:latin typeface="+mn-lt"/>
              </a:rPr>
              <a:t>clk</a:t>
            </a:r>
            <a:r>
              <a:rPr lang="en-US" kern="0" dirty="0" smtClean="0">
                <a:latin typeface="+mn-lt"/>
              </a:rPr>
              <a:t> = </a:t>
            </a:r>
            <a:r>
              <a:rPr lang="en-US" kern="0" dirty="0" err="1" smtClean="0">
                <a:latin typeface="+mn-lt"/>
              </a:rPr>
              <a:t>t</a:t>
            </a:r>
            <a:r>
              <a:rPr lang="en-US" kern="0" baseline="-25000" dirty="0" err="1" smtClean="0">
                <a:latin typeface="+mn-lt"/>
              </a:rPr>
              <a:t>ffpd</a:t>
            </a:r>
            <a:r>
              <a:rPr lang="en-US" kern="0" dirty="0" smtClean="0">
                <a:latin typeface="+mn-lt"/>
              </a:rPr>
              <a:t> + </a:t>
            </a:r>
            <a:r>
              <a:rPr lang="en-US" kern="0" dirty="0" err="1" smtClean="0">
                <a:latin typeface="+mn-lt"/>
              </a:rPr>
              <a:t>t</a:t>
            </a:r>
            <a:r>
              <a:rPr lang="en-US" kern="0" baseline="-25000" dirty="0" err="1" smtClean="0">
                <a:latin typeface="+mn-lt"/>
              </a:rPr>
              <a:t>comb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/>
              <a:t>+ </a:t>
            </a:r>
            <a:r>
              <a:rPr lang="en-US" kern="0" dirty="0" err="1" smtClean="0"/>
              <a:t>t</a:t>
            </a:r>
            <a:r>
              <a:rPr lang="en-US" kern="0" baseline="-25000" dirty="0" err="1" smtClean="0"/>
              <a:t>setup</a:t>
            </a:r>
            <a:r>
              <a:rPr lang="en-US" kern="0" baseline="-25000" dirty="0" smtClean="0"/>
              <a:t>-time-margin</a:t>
            </a:r>
            <a:r>
              <a:rPr lang="en-US" kern="0" dirty="0" smtClean="0"/>
              <a:t> </a:t>
            </a:r>
            <a:r>
              <a:rPr lang="en-US" kern="0" dirty="0" smtClean="0">
                <a:latin typeface="+mn-lt"/>
              </a:rPr>
              <a:t>+ </a:t>
            </a:r>
            <a:r>
              <a:rPr lang="en-US" kern="0" dirty="0" err="1" smtClean="0">
                <a:latin typeface="+mn-lt"/>
              </a:rPr>
              <a:t>t</a:t>
            </a:r>
            <a:r>
              <a:rPr lang="en-US" kern="0" baseline="-25000" dirty="0" err="1" smtClean="0">
                <a:latin typeface="+mn-lt"/>
              </a:rPr>
              <a:t>setup</a:t>
            </a:r>
            <a:endParaRPr kumimoji="0" lang="en-US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551319" y="2114776"/>
            <a:ext cx="232254" cy="41494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 bwMode="auto">
          <a:xfrm>
            <a:off x="0" y="-18668"/>
            <a:ext cx="91440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Another notation to explain clock period calculations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2999"/>
            <a:ext cx="8033904" cy="4647887"/>
          </a:xfrm>
          <a:solidFill>
            <a:srgbClr val="FFFF00"/>
          </a:solidFill>
        </p:spPr>
        <p:txBody>
          <a:bodyPr/>
          <a:lstStyle/>
          <a:p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2 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 of flip-flops are not that important 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create transition function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8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32" y="13855"/>
            <a:ext cx="5785379" cy="82283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One-Hot Transitions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scan0022"/>
          <p:cNvPicPr>
            <a:picLocks noChangeAspect="1" noChangeArrowheads="1"/>
          </p:cNvPicPr>
          <p:nvPr/>
        </p:nvPicPr>
        <p:blipFill>
          <a:blip r:embed="rId4"/>
          <a:srcRect l="29630" r="27778"/>
          <a:stretch>
            <a:fillRect/>
          </a:stretch>
        </p:blipFill>
        <p:spPr bwMode="auto">
          <a:xfrm>
            <a:off x="7252890" y="3601497"/>
            <a:ext cx="1639635" cy="317719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9765" y="881598"/>
            <a:ext cx="359268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IDLE* =  IDLE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(HAZ + LEFT +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+mn-lt"/>
              </a:rPr>
              <a:t>RIGHT)’ + L3 + R3 + LR3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L1*      = IDLE</a:t>
            </a:r>
            <a:r>
              <a:rPr lang="en-US" sz="1600" dirty="0" smtClean="0">
                <a:latin typeface="Symbol" pitchFamily="18" charset="2"/>
              </a:rPr>
              <a:t> ×</a:t>
            </a:r>
            <a:r>
              <a:rPr lang="en-US" sz="1600" dirty="0" smtClean="0">
                <a:latin typeface="+mn-lt"/>
              </a:rPr>
              <a:t> LEFT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HAZ’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RIGHT’ 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R1*     = IDLE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RIGHT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HAZ’ </a:t>
            </a:r>
            <a:r>
              <a:rPr lang="en-US" sz="1600" dirty="0" smtClean="0">
                <a:latin typeface="Symbol" pitchFamily="18" charset="2"/>
              </a:rPr>
              <a:t>×</a:t>
            </a:r>
            <a:r>
              <a:rPr lang="en-US" sz="1600" dirty="0" smtClean="0">
                <a:latin typeface="+mn-lt"/>
              </a:rPr>
              <a:t> LEFT’ 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L2*      = L1</a:t>
            </a:r>
            <a:r>
              <a:rPr lang="en-US" sz="1600" dirty="0" smtClean="0">
                <a:latin typeface="Symbol" pitchFamily="18" charset="2"/>
              </a:rPr>
              <a:t> ×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+mn-lt"/>
              </a:rPr>
              <a:t>HAZ’ 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R2*      = R1</a:t>
            </a:r>
            <a:r>
              <a:rPr lang="en-US" sz="1600" dirty="0" smtClean="0">
                <a:latin typeface="Symbol" pitchFamily="18" charset="2"/>
              </a:rPr>
              <a:t> ×</a:t>
            </a:r>
            <a:r>
              <a:rPr lang="en-US" sz="1600" dirty="0" smtClean="0">
                <a:latin typeface="+mn-lt"/>
              </a:rPr>
              <a:t> HAZ’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L3*      = L2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HAZ’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R3*      = R2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HAZ’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LR3*    = IDLE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(HAZ + LEFT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RIGHT) + (L1 + L2 + R1 + R2) </a:t>
            </a:r>
            <a:r>
              <a:rPr lang="en-US" sz="1600" dirty="0" smtClean="0">
                <a:latin typeface="Symbol" pitchFamily="18" charset="2"/>
              </a:rPr>
              <a:t>× </a:t>
            </a:r>
            <a:r>
              <a:rPr lang="en-US" sz="1600" dirty="0" smtClean="0">
                <a:latin typeface="+mn-lt"/>
              </a:rPr>
              <a:t>HAZ</a:t>
            </a:r>
          </a:p>
        </p:txBody>
      </p:sp>
      <p:pic>
        <p:nvPicPr>
          <p:cNvPr id="8" name="Picture 4" descr="scan0022"/>
          <p:cNvPicPr>
            <a:picLocks noChangeAspect="1" noChangeArrowheads="1"/>
          </p:cNvPicPr>
          <p:nvPr/>
        </p:nvPicPr>
        <p:blipFill>
          <a:blip r:embed="rId4"/>
          <a:srcRect r="90741"/>
          <a:stretch>
            <a:fillRect/>
          </a:stretch>
        </p:blipFill>
        <p:spPr bwMode="auto">
          <a:xfrm>
            <a:off x="6543037" y="3601497"/>
            <a:ext cx="629698" cy="319934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4" descr="AACFLYB0"/>
          <p:cNvPicPr>
            <a:picLocks noChangeAspect="1" noChangeArrowheads="1"/>
          </p:cNvPicPr>
          <p:nvPr/>
        </p:nvPicPr>
        <p:blipFill>
          <a:blip r:embed="rId5" cstate="print"/>
          <a:srcRect l="58354" r="1633" b="79575"/>
          <a:stretch>
            <a:fillRect/>
          </a:stretch>
        </p:blipFill>
        <p:spPr bwMode="auto">
          <a:xfrm>
            <a:off x="4572550" y="815681"/>
            <a:ext cx="685800" cy="485775"/>
          </a:xfrm>
          <a:prstGeom prst="rect">
            <a:avLst/>
          </a:prstGeom>
          <a:noFill/>
        </p:spPr>
      </p:pic>
      <p:pic>
        <p:nvPicPr>
          <p:cNvPr id="9" name="Picture 4" descr="AACFLYB0"/>
          <p:cNvPicPr>
            <a:picLocks noChangeAspect="1" noChangeArrowheads="1"/>
          </p:cNvPicPr>
          <p:nvPr/>
        </p:nvPicPr>
        <p:blipFill>
          <a:blip r:embed="rId5" cstate="print"/>
          <a:srcRect l="58354" r="1633" b="79575"/>
          <a:stretch>
            <a:fillRect/>
          </a:stretch>
        </p:blipFill>
        <p:spPr bwMode="auto">
          <a:xfrm>
            <a:off x="4572550" y="1349082"/>
            <a:ext cx="685800" cy="485775"/>
          </a:xfrm>
          <a:prstGeom prst="rect">
            <a:avLst/>
          </a:prstGeom>
          <a:noFill/>
        </p:spPr>
      </p:pic>
      <p:pic>
        <p:nvPicPr>
          <p:cNvPr id="10" name="Picture 4" descr="AACFLYB0"/>
          <p:cNvPicPr>
            <a:picLocks noChangeAspect="1" noChangeArrowheads="1"/>
          </p:cNvPicPr>
          <p:nvPr/>
        </p:nvPicPr>
        <p:blipFill>
          <a:blip r:embed="rId5" cstate="print"/>
          <a:srcRect l="58354" r="1633" b="79575"/>
          <a:stretch>
            <a:fillRect/>
          </a:stretch>
        </p:blipFill>
        <p:spPr bwMode="auto">
          <a:xfrm>
            <a:off x="4580424" y="1895469"/>
            <a:ext cx="685800" cy="485775"/>
          </a:xfrm>
          <a:prstGeom prst="rect">
            <a:avLst/>
          </a:prstGeom>
          <a:noFill/>
        </p:spPr>
      </p:pic>
      <p:pic>
        <p:nvPicPr>
          <p:cNvPr id="11" name="Picture 4" descr="AACFLYB0"/>
          <p:cNvPicPr>
            <a:picLocks noChangeAspect="1" noChangeArrowheads="1"/>
          </p:cNvPicPr>
          <p:nvPr/>
        </p:nvPicPr>
        <p:blipFill>
          <a:blip r:embed="rId5" cstate="print"/>
          <a:srcRect l="58354" r="1633" b="79575"/>
          <a:stretch>
            <a:fillRect/>
          </a:stretch>
        </p:blipFill>
        <p:spPr bwMode="auto">
          <a:xfrm>
            <a:off x="4572550" y="2415882"/>
            <a:ext cx="685800" cy="485775"/>
          </a:xfrm>
          <a:prstGeom prst="rect">
            <a:avLst/>
          </a:prstGeom>
          <a:noFill/>
        </p:spPr>
      </p:pic>
      <p:pic>
        <p:nvPicPr>
          <p:cNvPr id="12" name="Picture 4" descr="AACFLYB0"/>
          <p:cNvPicPr>
            <a:picLocks noChangeAspect="1" noChangeArrowheads="1"/>
          </p:cNvPicPr>
          <p:nvPr/>
        </p:nvPicPr>
        <p:blipFill>
          <a:blip r:embed="rId5" cstate="print"/>
          <a:srcRect l="58354" r="1633" b="79575"/>
          <a:stretch>
            <a:fillRect/>
          </a:stretch>
        </p:blipFill>
        <p:spPr bwMode="auto">
          <a:xfrm>
            <a:off x="4572549" y="2949281"/>
            <a:ext cx="685800" cy="485775"/>
          </a:xfrm>
          <a:prstGeom prst="rect">
            <a:avLst/>
          </a:prstGeom>
          <a:noFill/>
        </p:spPr>
      </p:pic>
      <p:pic>
        <p:nvPicPr>
          <p:cNvPr id="13" name="Picture 4" descr="AACFLYB0"/>
          <p:cNvPicPr>
            <a:picLocks noChangeAspect="1" noChangeArrowheads="1"/>
          </p:cNvPicPr>
          <p:nvPr/>
        </p:nvPicPr>
        <p:blipFill>
          <a:blip r:embed="rId5" cstate="print"/>
          <a:srcRect l="58354" r="1633" b="79575"/>
          <a:stretch>
            <a:fillRect/>
          </a:stretch>
        </p:blipFill>
        <p:spPr bwMode="auto">
          <a:xfrm>
            <a:off x="4572549" y="3482682"/>
            <a:ext cx="685800" cy="485775"/>
          </a:xfrm>
          <a:prstGeom prst="rect">
            <a:avLst/>
          </a:prstGeom>
          <a:noFill/>
        </p:spPr>
      </p:pic>
      <p:pic>
        <p:nvPicPr>
          <p:cNvPr id="14" name="Picture 4" descr="AACFLYB0"/>
          <p:cNvPicPr>
            <a:picLocks noChangeAspect="1" noChangeArrowheads="1"/>
          </p:cNvPicPr>
          <p:nvPr/>
        </p:nvPicPr>
        <p:blipFill>
          <a:blip r:embed="rId5" cstate="print"/>
          <a:srcRect l="58354" r="1633" b="79575"/>
          <a:stretch>
            <a:fillRect/>
          </a:stretch>
        </p:blipFill>
        <p:spPr bwMode="auto">
          <a:xfrm>
            <a:off x="4572549" y="4016082"/>
            <a:ext cx="685800" cy="485775"/>
          </a:xfrm>
          <a:prstGeom prst="rect">
            <a:avLst/>
          </a:prstGeom>
          <a:noFill/>
        </p:spPr>
      </p:pic>
      <p:pic>
        <p:nvPicPr>
          <p:cNvPr id="15" name="Picture 4" descr="AACFLYB0"/>
          <p:cNvPicPr>
            <a:picLocks noChangeAspect="1" noChangeArrowheads="1"/>
          </p:cNvPicPr>
          <p:nvPr/>
        </p:nvPicPr>
        <p:blipFill>
          <a:blip r:embed="rId5" cstate="print"/>
          <a:srcRect l="58354" r="1633" b="79575"/>
          <a:stretch>
            <a:fillRect/>
          </a:stretch>
        </p:blipFill>
        <p:spPr bwMode="auto">
          <a:xfrm>
            <a:off x="4572549" y="4549482"/>
            <a:ext cx="685800" cy="485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8155" y="6280915"/>
            <a:ext cx="3839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 decoding of state required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217069"/>
              </p:ext>
            </p:extLst>
          </p:nvPr>
        </p:nvGraphicFramePr>
        <p:xfrm>
          <a:off x="6239678" y="22712"/>
          <a:ext cx="2751922" cy="3150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20" name="Artwork" r:id="rId6" imgW="5409524" imgH="6190476" progId="">
                  <p:embed/>
                </p:oleObj>
              </mc:Choice>
              <mc:Fallback>
                <p:oleObj name="Artwork" r:id="rId6" imgW="5409524" imgH="6190476" progId="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678" y="22712"/>
                        <a:ext cx="2751922" cy="315001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3247039" y="1182327"/>
            <a:ext cx="1325510" cy="119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247039" y="1703623"/>
            <a:ext cx="135550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1016514" flipV="1">
            <a:off x="3235370" y="2166423"/>
            <a:ext cx="1237952" cy="71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037292" y="2622502"/>
            <a:ext cx="2433183" cy="115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120574" y="3172727"/>
            <a:ext cx="2433183" cy="115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191988" y="3656279"/>
            <a:ext cx="2433183" cy="115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084441" y="4201157"/>
            <a:ext cx="2433183" cy="115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169357" y="4934960"/>
            <a:ext cx="2433183" cy="115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8435182" y="3037192"/>
            <a:ext cx="847966" cy="38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 bwMode="auto">
          <a:xfrm>
            <a:off x="189765" y="5159692"/>
            <a:ext cx="5327903" cy="1034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Flip-flop L1 </a:t>
            </a:r>
            <a:r>
              <a:rPr lang="en-US" sz="1800" kern="0" dirty="0" smtClean="0">
                <a:latin typeface="+mn-lt"/>
              </a:rPr>
              <a:t>has value 1 when machine is in state L1.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Otherwise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has value 0.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kern="0" baseline="0" dirty="0" smtClean="0">
                <a:latin typeface="+mn-lt"/>
              </a:rPr>
              <a:t>This</a:t>
            </a:r>
            <a:r>
              <a:rPr lang="en-US" sz="1800" kern="0" dirty="0" smtClean="0">
                <a:latin typeface="+mn-lt"/>
              </a:rPr>
              <a:t> is one-hot coding. Easy and fast.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6690" y="606257"/>
            <a:ext cx="8410622" cy="3571634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Verilog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942759" y="4350712"/>
            <a:ext cx="7604124" cy="24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understand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Boolean Equations and the methods presented above, it is very easy to write Verilog code for every Finite State Machine.</a:t>
            </a:r>
          </a:p>
          <a:p>
            <a:pPr marL="342900" indent="-342900">
              <a:spcBef>
                <a:spcPct val="20000"/>
              </a:spcBef>
            </a:pPr>
            <a:endParaRPr lang="en-US" sz="1800" kern="0" baseline="0" dirty="0"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Below I give a template how to create a behavioral specification of any state machine in Verilog.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kern="0" baseline="0" dirty="0">
                <a:latin typeface="+mn-lt"/>
              </a:rPr>
              <a:t/>
            </a:r>
            <a:br>
              <a:rPr lang="en-US" sz="1800" kern="0" baseline="0" dirty="0">
                <a:latin typeface="+mn-lt"/>
              </a:rPr>
            </a:br>
            <a:r>
              <a:rPr lang="en-US" sz="1800" kern="0" baseline="0" dirty="0" smtClean="0">
                <a:latin typeface="+mn-lt"/>
              </a:rPr>
              <a:t>You</a:t>
            </a:r>
            <a:r>
              <a:rPr lang="en-US" sz="1800" kern="0" dirty="0" smtClean="0">
                <a:latin typeface="+mn-lt"/>
              </a:rPr>
              <a:t> should be able to reuse this template, only change the Boolean Equations.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25831"/>
            <a:ext cx="7772400" cy="868461"/>
          </a:xfrm>
          <a:solidFill>
            <a:srgbClr val="FFFF00"/>
          </a:solidFill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885" y="1124720"/>
            <a:ext cx="84682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Just as we used K-maps to not only reduce Boolean equations but to detect hazards, we can use K-maps to analyze </a:t>
            </a:r>
            <a:r>
              <a:rPr lang="en-US" sz="3200" dirty="0" smtClean="0"/>
              <a:t>anomalous latch </a:t>
            </a:r>
            <a:r>
              <a:rPr lang="en-US" sz="3200" dirty="0"/>
              <a:t>behavior as well.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Race is when two or more inputs change simultaneously. 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May </a:t>
            </a:r>
            <a:r>
              <a:rPr lang="en-US" sz="3200" dirty="0"/>
              <a:t>or may not be a critical race. 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Depends </a:t>
            </a:r>
            <a:r>
              <a:rPr lang="en-US" sz="3200" dirty="0"/>
              <a:t>upon the behavior of the circuit.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97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907" name="Object 3"/>
          <p:cNvGraphicFramePr>
            <a:graphicFrameLocks noChangeAspect="1"/>
          </p:cNvGraphicFramePr>
          <p:nvPr/>
        </p:nvGraphicFramePr>
        <p:xfrm>
          <a:off x="4484490" y="1524000"/>
          <a:ext cx="4278510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41" name="Artwork" r:id="rId3" imgW="5409524" imgH="6190476" progId="">
                  <p:embed/>
                </p:oleObj>
              </mc:Choice>
              <mc:Fallback>
                <p:oleObj name="Artwork" r:id="rId3" imgW="5409524" imgH="6190476" progId="">
                  <p:embed/>
                  <p:pic>
                    <p:nvPicPr>
                      <p:cNvPr id="6359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490" y="1524000"/>
                        <a:ext cx="4278510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42" y="0"/>
            <a:ext cx="9118557" cy="935039"/>
          </a:xfrm>
          <a:solidFill>
            <a:srgbClr val="FFFF00"/>
          </a:solidFill>
        </p:spPr>
        <p:txBody>
          <a:bodyPr/>
          <a:lstStyle/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Still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Behavioral Verilog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228600" y="1219201"/>
            <a:ext cx="5410200" cy="56323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numCol="2">
            <a:spAutoFit/>
          </a:bodyPr>
          <a:lstStyle/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parameter</a:t>
            </a: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	IDLE  = 8'b00000001,</a:t>
            </a: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	L1    = 8'b00000010,</a:t>
            </a: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	L2    = 8'b00000100,</a:t>
            </a: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	L3    = 8'b00001000,</a:t>
            </a: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	R1    = 8'b00010000,</a:t>
            </a: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	R2    = 8'b00100000,</a:t>
            </a: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	R3    = 8'b01000000,</a:t>
            </a: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	LR3   = 8'b10000000;</a:t>
            </a:r>
          </a:p>
          <a:p>
            <a:pPr eaLnBrk="0" hangingPunct="0"/>
            <a:endParaRPr lang="pt-BR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pt-BR" sz="1000" b="1" dirty="0" smtClean="0">
                <a:latin typeface="+mn-lt"/>
                <a:cs typeface="Courier New" pitchFamily="49" charset="0"/>
              </a:rPr>
              <a:t>reg [7:0] State, NextState;</a:t>
            </a:r>
          </a:p>
          <a:p>
            <a:pPr eaLnBrk="0" hangingPunct="0"/>
            <a:endParaRPr lang="pt-BR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case (State)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IDLE: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begin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if (Hazard 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| 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Left 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&amp; 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Right)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LR3;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else if (</a:t>
            </a:r>
            <a:r>
              <a:rPr lang="en-US" sz="10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Left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)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L1;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else if (</a:t>
            </a:r>
            <a:r>
              <a:rPr lang="en-US" sz="10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Right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)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R1;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else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IDLE;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end</a:t>
            </a: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L1: begin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if (</a:t>
            </a:r>
            <a:r>
              <a:rPr lang="en-US" sz="10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Hazard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)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LR3;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else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L2;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end</a:t>
            </a: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L2: begin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if (</a:t>
            </a:r>
            <a:r>
              <a:rPr lang="en-US" sz="10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Hazard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)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LR3;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else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L3;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end</a:t>
            </a: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L3: begin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IDLE;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end</a:t>
            </a: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R1: begin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if (</a:t>
            </a:r>
            <a:r>
              <a:rPr lang="en-US" sz="10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Hazard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)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LR3;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else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R2;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end</a:t>
            </a: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R2: begin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if (</a:t>
            </a:r>
            <a:r>
              <a:rPr lang="en-US" sz="10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Hazard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)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LR3;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else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R3;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end</a:t>
            </a: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R3: begin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IDLE;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end</a:t>
            </a:r>
          </a:p>
          <a:p>
            <a:pPr eaLnBrk="0" hangingPunct="0"/>
            <a:endParaRPr lang="en-US" sz="10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LR3:begin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</a:t>
            </a:r>
            <a:r>
              <a:rPr lang="en-US" sz="10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000" b="1" dirty="0" smtClean="0">
                <a:latin typeface="+mn-lt"/>
                <a:cs typeface="Courier New" pitchFamily="49" charset="0"/>
              </a:rPr>
              <a:t> = IDLE;</a:t>
            </a:r>
          </a:p>
          <a:p>
            <a:pPr eaLnBrk="0" hangingPunct="0"/>
            <a:r>
              <a:rPr lang="en-US" sz="1000" b="1" dirty="0" smtClean="0">
                <a:latin typeface="+mn-lt"/>
                <a:cs typeface="Courier New" pitchFamily="49" charset="0"/>
              </a:rPr>
              <a:t>        end</a:t>
            </a:r>
          </a:p>
          <a:p>
            <a:pPr eaLnBrk="0" hangingPunct="0"/>
            <a:r>
              <a:rPr lang="en-US" sz="1000" b="1" dirty="0" err="1" smtClean="0">
                <a:latin typeface="+mn-lt"/>
                <a:cs typeface="Courier New" pitchFamily="49" charset="0"/>
              </a:rPr>
              <a:t>endcase</a:t>
            </a:r>
            <a:endParaRPr lang="en-US" sz="1000" b="1" dirty="0">
              <a:latin typeface="+mn-lt"/>
              <a:cs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576436" y="3429000"/>
            <a:ext cx="6394377" cy="2073852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576436" y="2276860"/>
            <a:ext cx="5184630" cy="351402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97117" y="3025751"/>
            <a:ext cx="6567198" cy="2073852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0" y="2795323"/>
            <a:ext cx="228600" cy="172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0" y="3140965"/>
            <a:ext cx="228600" cy="11521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226358" y="786825"/>
            <a:ext cx="1641042" cy="10156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000" dirty="0">
                <a:solidFill>
                  <a:srgbClr val="FF0000"/>
                </a:solidFill>
                <a:latin typeface="Helvetica" pitchFamily="34" charset="0"/>
              </a:rPr>
              <a:t>Inputs:</a:t>
            </a:r>
          </a:p>
          <a:p>
            <a:pPr eaLnBrk="0" hangingPunct="0"/>
            <a:r>
              <a:rPr lang="en-US" sz="1000" dirty="0">
                <a:solidFill>
                  <a:srgbClr val="00B0F0"/>
                </a:solidFill>
                <a:latin typeface="Helvetica" pitchFamily="34" charset="0"/>
              </a:rPr>
              <a:t>LEFT, RIGHT, </a:t>
            </a:r>
            <a:r>
              <a:rPr lang="en-US" sz="1000" dirty="0" smtClean="0">
                <a:solidFill>
                  <a:srgbClr val="00B0F0"/>
                </a:solidFill>
                <a:latin typeface="Helvetica" pitchFamily="34" charset="0"/>
              </a:rPr>
              <a:t>HAZARD</a:t>
            </a:r>
            <a:endParaRPr lang="en-US" sz="1000" dirty="0">
              <a:latin typeface="Helvetica" pitchFamily="34" charset="0"/>
            </a:endParaRPr>
          </a:p>
          <a:p>
            <a:pPr eaLnBrk="0" hangingPunct="0"/>
            <a:r>
              <a:rPr lang="en-US" sz="1000" dirty="0">
                <a:solidFill>
                  <a:srgbClr val="FF0000"/>
                </a:solidFill>
                <a:latin typeface="Helvetica" pitchFamily="34" charset="0"/>
              </a:rPr>
              <a:t>Outputs:</a:t>
            </a:r>
          </a:p>
          <a:p>
            <a:pPr eaLnBrk="0" hangingPunct="0"/>
            <a:r>
              <a:rPr lang="en-US" sz="1000" dirty="0">
                <a:latin typeface="Helvetica" pitchFamily="34" charset="0"/>
              </a:rPr>
              <a:t>Six lamps</a:t>
            </a:r>
          </a:p>
          <a:p>
            <a:pPr eaLnBrk="0" hangingPunct="0"/>
            <a:r>
              <a:rPr lang="en-US" sz="1000" dirty="0">
                <a:latin typeface="Helvetica" pitchFamily="34" charset="0"/>
              </a:rPr>
              <a:t>(function of state only</a:t>
            </a:r>
            <a:r>
              <a:rPr lang="en-US" sz="1000" dirty="0" smtClean="0">
                <a:latin typeface="Helvetica" pitchFamily="34" charset="0"/>
              </a:rPr>
              <a:t>)</a:t>
            </a:r>
          </a:p>
          <a:p>
            <a:pPr eaLnBrk="0" hangingPunct="0"/>
            <a:r>
              <a:rPr lang="en-US" sz="1000" dirty="0" smtClean="0">
                <a:solidFill>
                  <a:srgbClr val="00B0F0"/>
                </a:solidFill>
                <a:latin typeface="Helvetica" pitchFamily="34" charset="0"/>
              </a:rPr>
              <a:t>LC, LB, LA, RC, RB, RA</a:t>
            </a:r>
            <a:endParaRPr lang="en-US" sz="1000" dirty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230794" y="988704"/>
            <a:ext cx="172821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Encoding of outputs</a:t>
            </a:r>
          </a:p>
        </p:txBody>
      </p:sp>
    </p:spTree>
    <p:extLst>
      <p:ext uri="{BB962C8B-B14F-4D97-AF65-F5344CB8AC3E}">
        <p14:creationId xmlns:p14="http://schemas.microsoft.com/office/powerpoint/2010/main" val="11277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907" name="Object 3"/>
          <p:cNvGraphicFramePr>
            <a:graphicFrameLocks noChangeAspect="1"/>
          </p:cNvGraphicFramePr>
          <p:nvPr/>
        </p:nvGraphicFramePr>
        <p:xfrm>
          <a:off x="4484490" y="1524000"/>
          <a:ext cx="4278510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51" name="Artwork" r:id="rId3" imgW="5409524" imgH="6190476" progId="">
                  <p:embed/>
                </p:oleObj>
              </mc:Choice>
              <mc:Fallback>
                <p:oleObj name="Artwork" r:id="rId3" imgW="5409524" imgH="6190476" progId="">
                  <p:embed/>
                  <p:pic>
                    <p:nvPicPr>
                      <p:cNvPr id="6359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490" y="1524000"/>
                        <a:ext cx="4278510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42" y="0"/>
            <a:ext cx="9118557" cy="935039"/>
          </a:xfrm>
          <a:solidFill>
            <a:srgbClr val="FFFF00"/>
          </a:solidFill>
        </p:spPr>
        <p:txBody>
          <a:bodyPr/>
          <a:lstStyle/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Still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Behavioral Verilog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121</a:t>
            </a:fld>
            <a:endParaRPr lang="en-US" dirty="0"/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228600" y="1219201"/>
            <a:ext cx="3940151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numCol="2">
            <a:spAutoFit/>
          </a:bodyPr>
          <a:lstStyle/>
          <a:p>
            <a:pPr eaLnBrk="0" hangingPunct="0"/>
            <a:endParaRPr lang="pt-BR" sz="1200" b="1" dirty="0" smtClean="0">
              <a:latin typeface="+mn-lt"/>
              <a:cs typeface="Courier New" pitchFamily="49" charset="0"/>
            </a:endParaRPr>
          </a:p>
          <a:p>
            <a:pPr eaLnBrk="0" hangingPunct="0"/>
            <a:r>
              <a:rPr lang="en-US" sz="1200" b="1" dirty="0" smtClean="0">
                <a:latin typeface="+mn-lt"/>
                <a:cs typeface="Courier New" pitchFamily="49" charset="0"/>
              </a:rPr>
              <a:t>case (State)</a:t>
            </a:r>
          </a:p>
          <a:p>
            <a:pPr eaLnBrk="0" hangingPunct="0"/>
            <a:r>
              <a:rPr lang="en-US" sz="1200" b="1" dirty="0" smtClean="0">
                <a:latin typeface="+mn-lt"/>
                <a:cs typeface="Courier New" pitchFamily="49" charset="0"/>
              </a:rPr>
              <a:t>    IDLE:</a:t>
            </a:r>
          </a:p>
          <a:p>
            <a:pPr eaLnBrk="0" hangingPunct="0"/>
            <a:r>
              <a:rPr lang="en-US" sz="1200" b="1" dirty="0" smtClean="0">
                <a:latin typeface="+mn-lt"/>
                <a:cs typeface="Courier New" pitchFamily="49" charset="0"/>
              </a:rPr>
              <a:t>        begin</a:t>
            </a:r>
          </a:p>
          <a:p>
            <a:pPr eaLnBrk="0" hangingPunct="0"/>
            <a:r>
              <a:rPr lang="en-US" sz="1200" b="1" dirty="0" smtClean="0">
                <a:latin typeface="+mn-lt"/>
                <a:cs typeface="Courier New" pitchFamily="49" charset="0"/>
              </a:rPr>
              <a:t>        if (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Hazard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|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Left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&amp;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Right</a:t>
            </a:r>
            <a:r>
              <a:rPr lang="en-US" sz="1200" b="1" dirty="0" smtClean="0">
                <a:latin typeface="+mn-lt"/>
                <a:cs typeface="Courier New" pitchFamily="49" charset="0"/>
              </a:rPr>
              <a:t>)</a:t>
            </a:r>
          </a:p>
          <a:p>
            <a:pPr eaLnBrk="0" hangingPunct="0"/>
            <a:r>
              <a:rPr lang="en-US" sz="12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2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200" b="1" dirty="0" smtClean="0">
                <a:latin typeface="+mn-lt"/>
                <a:cs typeface="Courier New" pitchFamily="49" charset="0"/>
              </a:rPr>
              <a:t> = LR3;</a:t>
            </a:r>
          </a:p>
          <a:p>
            <a:pPr eaLnBrk="0" hangingPunct="0"/>
            <a:r>
              <a:rPr lang="en-US" sz="1200" b="1" dirty="0" smtClean="0">
                <a:latin typeface="+mn-lt"/>
                <a:cs typeface="Courier New" pitchFamily="49" charset="0"/>
              </a:rPr>
              <a:t>        else if (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Left</a:t>
            </a:r>
            <a:r>
              <a:rPr lang="en-US" sz="1200" b="1" dirty="0" smtClean="0">
                <a:latin typeface="+mn-lt"/>
                <a:cs typeface="Courier New" pitchFamily="49" charset="0"/>
              </a:rPr>
              <a:t>)</a:t>
            </a:r>
          </a:p>
          <a:p>
            <a:pPr eaLnBrk="0" hangingPunct="0"/>
            <a:r>
              <a:rPr lang="en-US" sz="12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2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200" b="1" dirty="0" smtClean="0">
                <a:latin typeface="+mn-lt"/>
                <a:cs typeface="Courier New" pitchFamily="49" charset="0"/>
              </a:rPr>
              <a:t> = L1;</a:t>
            </a:r>
          </a:p>
          <a:p>
            <a:pPr eaLnBrk="0" hangingPunct="0"/>
            <a:r>
              <a:rPr lang="en-US" sz="1200" b="1" dirty="0" smtClean="0">
                <a:latin typeface="+mn-lt"/>
                <a:cs typeface="Courier New" pitchFamily="49" charset="0"/>
              </a:rPr>
              <a:t>        else if (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Right</a:t>
            </a:r>
            <a:r>
              <a:rPr lang="en-US" sz="1200" b="1" dirty="0" smtClean="0">
                <a:latin typeface="+mn-lt"/>
                <a:cs typeface="Courier New" pitchFamily="49" charset="0"/>
              </a:rPr>
              <a:t>)</a:t>
            </a:r>
          </a:p>
          <a:p>
            <a:pPr eaLnBrk="0" hangingPunct="0"/>
            <a:r>
              <a:rPr lang="en-US" sz="12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2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200" b="1" dirty="0" smtClean="0">
                <a:latin typeface="+mn-lt"/>
                <a:cs typeface="Courier New" pitchFamily="49" charset="0"/>
              </a:rPr>
              <a:t> = R1;</a:t>
            </a:r>
          </a:p>
          <a:p>
            <a:pPr eaLnBrk="0" hangingPunct="0"/>
            <a:r>
              <a:rPr lang="en-US" sz="1200" b="1" dirty="0" smtClean="0">
                <a:latin typeface="+mn-lt"/>
                <a:cs typeface="Courier New" pitchFamily="49" charset="0"/>
              </a:rPr>
              <a:t>        else</a:t>
            </a:r>
          </a:p>
          <a:p>
            <a:pPr eaLnBrk="0" hangingPunct="0"/>
            <a:r>
              <a:rPr lang="en-US" sz="1200" b="1" dirty="0" smtClean="0">
                <a:latin typeface="+mn-lt"/>
                <a:cs typeface="Courier New" pitchFamily="49" charset="0"/>
              </a:rPr>
              <a:t>            </a:t>
            </a:r>
            <a:r>
              <a:rPr lang="en-US" sz="1200" b="1" dirty="0" err="1" smtClean="0">
                <a:latin typeface="+mn-lt"/>
                <a:cs typeface="Courier New" pitchFamily="49" charset="0"/>
              </a:rPr>
              <a:t>NextState</a:t>
            </a:r>
            <a:r>
              <a:rPr lang="en-US" sz="1200" b="1" dirty="0" smtClean="0">
                <a:latin typeface="+mn-lt"/>
                <a:cs typeface="Courier New" pitchFamily="49" charset="0"/>
              </a:rPr>
              <a:t> = IDLE;</a:t>
            </a:r>
          </a:p>
          <a:p>
            <a:pPr eaLnBrk="0" hangingPunct="0"/>
            <a:r>
              <a:rPr lang="en-US" sz="1200" b="1" dirty="0" smtClean="0">
                <a:latin typeface="+mn-lt"/>
                <a:cs typeface="Courier New" pitchFamily="49" charset="0"/>
              </a:rPr>
              <a:t>        </a:t>
            </a:r>
            <a:r>
              <a:rPr lang="en-US" sz="1200" b="1" dirty="0" smtClean="0">
                <a:latin typeface="+mn-lt"/>
                <a:cs typeface="Courier New" pitchFamily="49" charset="0"/>
              </a:rPr>
              <a:t>end</a:t>
            </a:r>
            <a:endParaRPr lang="en-US" sz="1200" b="1" dirty="0" smtClean="0">
              <a:latin typeface="+mn-lt"/>
              <a:cs typeface="Courier New" pitchFamily="49" charset="0"/>
            </a:endParaRPr>
          </a:p>
          <a:p>
            <a:pPr eaLnBrk="0" hangingPunct="0"/>
            <a:endParaRPr lang="en-US" sz="1200" b="1" dirty="0" smtClean="0">
              <a:latin typeface="+mn-lt"/>
              <a:cs typeface="Courier New" pitchFamily="49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226358" y="786825"/>
            <a:ext cx="1641042" cy="10156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000" dirty="0">
                <a:solidFill>
                  <a:srgbClr val="FF0000"/>
                </a:solidFill>
                <a:latin typeface="Helvetica" pitchFamily="34" charset="0"/>
              </a:rPr>
              <a:t>Inputs:</a:t>
            </a:r>
          </a:p>
          <a:p>
            <a:pPr eaLnBrk="0" hangingPunct="0"/>
            <a:r>
              <a:rPr lang="en-US" sz="1000" dirty="0">
                <a:solidFill>
                  <a:srgbClr val="00B0F0"/>
                </a:solidFill>
                <a:latin typeface="Helvetica" pitchFamily="34" charset="0"/>
              </a:rPr>
              <a:t>LEFT, RIGHT, </a:t>
            </a:r>
            <a:r>
              <a:rPr lang="en-US" sz="1000" dirty="0" smtClean="0">
                <a:solidFill>
                  <a:srgbClr val="00B0F0"/>
                </a:solidFill>
                <a:latin typeface="Helvetica" pitchFamily="34" charset="0"/>
              </a:rPr>
              <a:t>HAZARD</a:t>
            </a:r>
            <a:endParaRPr lang="en-US" sz="1000" dirty="0">
              <a:latin typeface="Helvetica" pitchFamily="34" charset="0"/>
            </a:endParaRPr>
          </a:p>
          <a:p>
            <a:pPr eaLnBrk="0" hangingPunct="0"/>
            <a:r>
              <a:rPr lang="en-US" sz="1000" dirty="0">
                <a:solidFill>
                  <a:srgbClr val="FF0000"/>
                </a:solidFill>
                <a:latin typeface="Helvetica" pitchFamily="34" charset="0"/>
              </a:rPr>
              <a:t>Outputs:</a:t>
            </a:r>
          </a:p>
          <a:p>
            <a:pPr eaLnBrk="0" hangingPunct="0"/>
            <a:r>
              <a:rPr lang="en-US" sz="1000" dirty="0">
                <a:latin typeface="Helvetica" pitchFamily="34" charset="0"/>
              </a:rPr>
              <a:t>Six lamps</a:t>
            </a:r>
          </a:p>
          <a:p>
            <a:pPr eaLnBrk="0" hangingPunct="0"/>
            <a:r>
              <a:rPr lang="en-US" sz="1000" dirty="0">
                <a:latin typeface="Helvetica" pitchFamily="34" charset="0"/>
              </a:rPr>
              <a:t>(function of state only</a:t>
            </a:r>
            <a:r>
              <a:rPr lang="en-US" sz="1000" dirty="0" smtClean="0">
                <a:latin typeface="Helvetica" pitchFamily="34" charset="0"/>
              </a:rPr>
              <a:t>)</a:t>
            </a:r>
          </a:p>
          <a:p>
            <a:pPr eaLnBrk="0" hangingPunct="0"/>
            <a:r>
              <a:rPr lang="en-US" sz="1000" dirty="0" smtClean="0">
                <a:solidFill>
                  <a:srgbClr val="00B0F0"/>
                </a:solidFill>
                <a:latin typeface="Helvetica" pitchFamily="34" charset="0"/>
              </a:rPr>
              <a:t>LC, LB, LA, RC, RB, RA</a:t>
            </a:r>
            <a:endParaRPr lang="en-US" sz="1000" dirty="0">
              <a:solidFill>
                <a:srgbClr val="00B0F0"/>
              </a:solidFill>
              <a:latin typeface="Helvetic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10113" y="2104039"/>
            <a:ext cx="5011809" cy="172821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251475" y="4222588"/>
            <a:ext cx="3917276" cy="13111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Left </a:t>
            </a:r>
            <a:r>
              <a:rPr lang="en-US" sz="1800" b="1" dirty="0">
                <a:solidFill>
                  <a:srgbClr val="FF0000"/>
                </a:solidFill>
                <a:cs typeface="Courier New" pitchFamily="49" charset="0"/>
              </a:rPr>
              <a:t>&amp;</a:t>
            </a:r>
            <a:r>
              <a:rPr lang="en-US" sz="1800" kern="0" dirty="0" smtClean="0">
                <a:latin typeface="+mn-lt"/>
              </a:rPr>
              <a:t>(Hazard | Left </a:t>
            </a:r>
            <a:r>
              <a:rPr lang="en-US" sz="1800" b="1" dirty="0">
                <a:solidFill>
                  <a:srgbClr val="FF0000"/>
                </a:solidFill>
                <a:cs typeface="Courier New" pitchFamily="49" charset="0"/>
              </a:rPr>
              <a:t>&amp; </a:t>
            </a:r>
            <a:r>
              <a:rPr lang="en-US" sz="1800" b="1" dirty="0" smtClean="0">
                <a:solidFill>
                  <a:srgbClr val="FF0000"/>
                </a:solidFill>
                <a:cs typeface="Courier New" pitchFamily="49" charset="0"/>
              </a:rPr>
              <a:t>Right)’ =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b="1" kern="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Left &amp; (Hazard’</a:t>
            </a:r>
            <a:r>
              <a:rPr lang="en-US" sz="1800" kern="0" dirty="0" smtClean="0">
                <a:latin typeface="+mn-lt"/>
              </a:rPr>
              <a:t> </a:t>
            </a:r>
            <a:r>
              <a:rPr lang="en-US" sz="1800" b="1" kern="0" dirty="0" smtClean="0">
                <a:solidFill>
                  <a:srgbClr val="FF0000"/>
                </a:solidFill>
                <a:cs typeface="Courier New" pitchFamily="49" charset="0"/>
              </a:rPr>
              <a:t>&amp; (Left </a:t>
            </a:r>
            <a:r>
              <a:rPr lang="en-US" sz="1800" b="1" kern="0" dirty="0">
                <a:solidFill>
                  <a:srgbClr val="FF0000"/>
                </a:solidFill>
                <a:cs typeface="Courier New" pitchFamily="49" charset="0"/>
              </a:rPr>
              <a:t>&amp;</a:t>
            </a:r>
            <a:r>
              <a:rPr lang="en-US" sz="1800" b="1" kern="0" dirty="0" smtClean="0">
                <a:solidFill>
                  <a:srgbClr val="FF0000"/>
                </a:solidFill>
                <a:cs typeface="Courier New" pitchFamily="49" charset="0"/>
              </a:rPr>
              <a:t> Right)’) = Left &amp; Hazard’ (Left’ | Right’) =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Left &amp; Hazard’ &amp; Right’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1903" y="1931218"/>
            <a:ext cx="1886080" cy="80649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52506" y="2737716"/>
            <a:ext cx="215477" cy="14848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65502" y="3267191"/>
            <a:ext cx="2519756" cy="9553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 bwMode="auto">
          <a:xfrm>
            <a:off x="489909" y="5854167"/>
            <a:ext cx="44933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 we show how the Verilog Code can be transformed using Boolean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Algebra to the state graph.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Down Arrow 19"/>
          <p:cNvSpPr/>
          <p:nvPr/>
        </p:nvSpPr>
        <p:spPr>
          <a:xfrm rot="11103749">
            <a:off x="309082" y="5533716"/>
            <a:ext cx="345642" cy="887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45" y="1067112"/>
            <a:ext cx="7949766" cy="4781381"/>
          </a:xfrm>
          <a:solidFill>
            <a:srgbClr val="FFFF00"/>
          </a:solidFill>
        </p:spPr>
        <p:txBody>
          <a:bodyPr/>
          <a:lstStyle/>
          <a:p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2: </a:t>
            </a:r>
            <a:b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Light Controller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Traffic Light Controller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123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66800" y="2360612"/>
            <a:ext cx="914400" cy="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66800" y="2589212"/>
            <a:ext cx="914400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9800" y="2359024"/>
            <a:ext cx="914400" cy="158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89212"/>
            <a:ext cx="914400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639889" y="2017712"/>
            <a:ext cx="684212" cy="158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869282" y="2017712"/>
            <a:ext cx="684212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1600201" y="2970211"/>
            <a:ext cx="762794" cy="238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828800" y="2969418"/>
            <a:ext cx="763588" cy="317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212182" y="2743200"/>
            <a:ext cx="304800" cy="533400"/>
          </a:xfrm>
          <a:prstGeom prst="rect">
            <a:avLst/>
          </a:prstGeom>
          <a:noFill/>
          <a:ln>
            <a:solidFill>
              <a:srgbClr val="0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288382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88382" y="30480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66800" y="1827213"/>
            <a:ext cx="304800" cy="533400"/>
          </a:xfrm>
          <a:prstGeom prst="rect">
            <a:avLst/>
          </a:prstGeom>
          <a:noFill/>
          <a:ln>
            <a:solidFill>
              <a:srgbClr val="0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43000" y="190341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43000" y="2132013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 bwMode="auto">
          <a:xfrm>
            <a:off x="1952254" y="1371600"/>
            <a:ext cx="333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1952254" y="3288268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3055924" y="2297668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685800" y="2297668"/>
            <a:ext cx="38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3927042" y="1552619"/>
            <a:ext cx="5216958" cy="19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Sensors in road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detect approaching car on NS and EW roads, generating input signals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NScar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EWcar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respectively.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600" kern="0" baseline="0" dirty="0" smtClean="0">
                <a:latin typeface="+mn-lt"/>
              </a:rPr>
              <a:t>Lights</a:t>
            </a:r>
            <a:r>
              <a:rPr lang="en-US" sz="1600" kern="0" dirty="0" smtClean="0">
                <a:latin typeface="+mn-lt"/>
              </a:rPr>
              <a:t> are controlled by outputs </a:t>
            </a:r>
            <a:r>
              <a:rPr lang="en-US" sz="1600" kern="0" dirty="0" err="1" smtClean="0">
                <a:latin typeface="+mn-lt"/>
              </a:rPr>
              <a:t>NSlite</a:t>
            </a:r>
            <a:r>
              <a:rPr lang="en-US" sz="1600" kern="0" dirty="0" smtClean="0">
                <a:latin typeface="+mn-lt"/>
              </a:rPr>
              <a:t> and </a:t>
            </a:r>
            <a:r>
              <a:rPr lang="en-US" sz="1600" kern="0" dirty="0" err="1" smtClean="0">
                <a:latin typeface="+mn-lt"/>
              </a:rPr>
              <a:t>EWlite</a:t>
            </a:r>
            <a:r>
              <a:rPr lang="en-US" sz="1600" kern="0" dirty="0" smtClean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Traffic lights should change only if there is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car approaching from the other direction.  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Otherwise the lights should remain unchanged.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22295" y="4004846"/>
            <a:ext cx="1409075" cy="1472358"/>
          </a:xfrm>
          <a:prstGeom prst="rect">
            <a:avLst/>
          </a:prstGeom>
          <a:noFill/>
          <a:ln>
            <a:solidFill>
              <a:srgbClr val="0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90480" y="4357115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0480" y="5134590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1665893" y="5725791"/>
            <a:ext cx="49717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90480" y="5975172"/>
            <a:ext cx="1524794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 bwMode="auto">
          <a:xfrm>
            <a:off x="228600" y="4024750"/>
            <a:ext cx="6687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NScar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238080" y="4786750"/>
            <a:ext cx="724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EWcar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238080" y="5681246"/>
            <a:ext cx="628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kern="0" dirty="0" smtClean="0">
                <a:latin typeface="+mn-lt"/>
              </a:rPr>
              <a:t>Clock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1228680" y="4221776"/>
            <a:ext cx="13715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algn="ctr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Traffic Light</a:t>
            </a:r>
            <a:r>
              <a:rPr lang="en-US" sz="1600" kern="0" dirty="0" smtClean="0">
                <a:latin typeface="+mn-lt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Controller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828880" y="4523365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 bwMode="auto">
          <a:xfrm>
            <a:off x="3124200" y="4191000"/>
            <a:ext cx="67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NSlite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828880" y="4980565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3124200" y="4648200"/>
            <a:ext cx="7328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kern="0" dirty="0" smtClean="0">
                <a:latin typeface="+mn-lt"/>
              </a:rPr>
              <a:t>EW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0050" y="3924060"/>
            <a:ext cx="4686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 bwMode="auto">
          <a:xfrm>
            <a:off x="6477000" y="5803075"/>
            <a:ext cx="237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93712" y="2590800"/>
            <a:ext cx="1778502" cy="25345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625171" y="2590800"/>
            <a:ext cx="518463" cy="25345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595784" y="2132013"/>
            <a:ext cx="548476" cy="29207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 bwMode="auto">
          <a:xfrm>
            <a:off x="0" y="3657600"/>
            <a:ext cx="962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sensors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3070614" y="3778528"/>
            <a:ext cx="962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033572" y="4980565"/>
            <a:ext cx="596035" cy="4974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 bwMode="auto">
          <a:xfrm>
            <a:off x="3321961" y="5445526"/>
            <a:ext cx="1475857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 state 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7994425" y="3721158"/>
            <a:ext cx="114957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 state 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8246332" y="4221776"/>
            <a:ext cx="139208" cy="5957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 bwMode="auto">
          <a:xfrm>
            <a:off x="3482202" y="6126037"/>
            <a:ext cx="1475857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 state 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667884" y="5357658"/>
            <a:ext cx="703343" cy="8224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901"/>
            <a:ext cx="7772400" cy="938599"/>
          </a:xfrm>
        </p:spPr>
        <p:txBody>
          <a:bodyPr/>
          <a:lstStyle/>
          <a:p>
            <a:r>
              <a:rPr lang="en-US" dirty="0" smtClean="0"/>
              <a:t>Example: Traffic Light Controller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438400" y="6248400"/>
            <a:ext cx="2666030" cy="457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1800" dirty="0" smtClean="0"/>
              <a:t>Transition Function</a:t>
            </a:r>
            <a:endParaRPr lang="en-US" sz="1800" dirty="0"/>
          </a:p>
        </p:txBody>
      </p:sp>
      <p:pic>
        <p:nvPicPr>
          <p:cNvPr id="68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371600"/>
            <a:ext cx="4686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 bwMode="auto">
          <a:xfrm>
            <a:off x="2438400" y="3250615"/>
            <a:ext cx="237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</a:p>
        </p:txBody>
      </p:sp>
      <p:pic>
        <p:nvPicPr>
          <p:cNvPr id="69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40005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6350" y="2364790"/>
            <a:ext cx="3933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 bwMode="auto">
          <a:xfrm>
            <a:off x="6229350" y="3543300"/>
            <a:ext cx="2141933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State assignment</a:t>
            </a:r>
            <a:endParaRPr lang="en-US" sz="1800" kern="0" dirty="0" smtClean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NSgreen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 0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kern="0" dirty="0" err="1" smtClean="0">
                <a:latin typeface="+mn-lt"/>
              </a:rPr>
              <a:t>EWgreen</a:t>
            </a:r>
            <a:r>
              <a:rPr lang="en-US" sz="1800" kern="0" dirty="0" smtClean="0">
                <a:latin typeface="+mn-lt"/>
              </a:rPr>
              <a:t> = 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901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4900" y="5857875"/>
            <a:ext cx="412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01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9350" y="5067300"/>
            <a:ext cx="1619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 bwMode="auto">
          <a:xfrm>
            <a:off x="4226358" y="1919258"/>
            <a:ext cx="12673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53709" y="1839849"/>
            <a:ext cx="12673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4565920" y="1013278"/>
            <a:ext cx="2073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assignment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4393099" y="1197944"/>
            <a:ext cx="172821" cy="6895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6553200" y="4696354"/>
            <a:ext cx="18180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 function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781747" y="3527614"/>
            <a:ext cx="3053171" cy="21480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14900" y="6134874"/>
            <a:ext cx="578812" cy="3472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>
            <a:off x="685800" y="1197944"/>
            <a:ext cx="3880120" cy="6133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283965" y="2564895"/>
            <a:ext cx="630935" cy="345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4525065">
            <a:off x="2822497" y="3522105"/>
            <a:ext cx="630935" cy="345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7117" y="4465926"/>
            <a:ext cx="633677" cy="599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1955" y="5147613"/>
            <a:ext cx="618840" cy="599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 bwMode="auto">
          <a:xfrm>
            <a:off x="94477" y="3552305"/>
            <a:ext cx="1526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CurrentState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3577605" y="3606284"/>
            <a:ext cx="1526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CurrentState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02"/>
            <a:ext cx="9144000" cy="434158"/>
          </a:xfrm>
          <a:solidFill>
            <a:srgbClr val="FFFF00"/>
          </a:solidFill>
        </p:spPr>
        <p:txBody>
          <a:bodyPr/>
          <a:lstStyle/>
          <a:p>
            <a:r>
              <a:rPr lang="en-US" sz="3200" dirty="0" smtClean="0"/>
              <a:t>Example: Traffic Light </a:t>
            </a:r>
            <a:r>
              <a:rPr lang="en-US" sz="3200" dirty="0" smtClean="0"/>
              <a:t>Controller. </a:t>
            </a:r>
            <a:r>
              <a:rPr lang="en-US" sz="3200" dirty="0" smtClean="0">
                <a:solidFill>
                  <a:srgbClr val="FF0000"/>
                </a:solidFill>
              </a:rPr>
              <a:t>General Method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8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171" y="951899"/>
            <a:ext cx="3215636" cy="1548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 bwMode="auto">
          <a:xfrm>
            <a:off x="2438400" y="3250615"/>
            <a:ext cx="237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9179" y="951899"/>
            <a:ext cx="3215636" cy="1548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3535074" y="1527969"/>
            <a:ext cx="518463" cy="198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40005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/>
          <p:nvPr/>
        </p:nvSpPr>
        <p:spPr>
          <a:xfrm>
            <a:off x="4611512" y="1870886"/>
            <a:ext cx="330139" cy="336744"/>
          </a:xfrm>
          <a:custGeom>
            <a:avLst/>
            <a:gdLst>
              <a:gd name="connsiteX0" fmla="*/ 223135 w 330139"/>
              <a:gd name="connsiteY0" fmla="*/ 6552 h 336744"/>
              <a:gd name="connsiteX1" fmla="*/ 77220 w 330139"/>
              <a:gd name="connsiteY1" fmla="*/ 6552 h 336744"/>
              <a:gd name="connsiteX2" fmla="*/ 9126 w 330139"/>
              <a:gd name="connsiteY2" fmla="*/ 74646 h 336744"/>
              <a:gd name="connsiteX3" fmla="*/ 18854 w 330139"/>
              <a:gd name="connsiteY3" fmla="*/ 171923 h 336744"/>
              <a:gd name="connsiteX4" fmla="*/ 174497 w 330139"/>
              <a:gd name="connsiteY4" fmla="*/ 317837 h 336744"/>
              <a:gd name="connsiteX5" fmla="*/ 271773 w 330139"/>
              <a:gd name="connsiteY5" fmla="*/ 327565 h 336744"/>
              <a:gd name="connsiteX6" fmla="*/ 330139 w 330139"/>
              <a:gd name="connsiteY6" fmla="*/ 249744 h 33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139" h="336744">
                <a:moveTo>
                  <a:pt x="223135" y="6552"/>
                </a:moveTo>
                <a:cubicBezTo>
                  <a:pt x="168011" y="877"/>
                  <a:pt x="112888" y="-4797"/>
                  <a:pt x="77220" y="6552"/>
                </a:cubicBezTo>
                <a:cubicBezTo>
                  <a:pt x="41552" y="17901"/>
                  <a:pt x="18854" y="47084"/>
                  <a:pt x="9126" y="74646"/>
                </a:cubicBezTo>
                <a:cubicBezTo>
                  <a:pt x="-602" y="102208"/>
                  <a:pt x="-8708" y="131391"/>
                  <a:pt x="18854" y="171923"/>
                </a:cubicBezTo>
                <a:cubicBezTo>
                  <a:pt x="46416" y="212455"/>
                  <a:pt x="132344" y="291897"/>
                  <a:pt x="174497" y="317837"/>
                </a:cubicBezTo>
                <a:cubicBezTo>
                  <a:pt x="216650" y="343777"/>
                  <a:pt x="245833" y="338914"/>
                  <a:pt x="271773" y="327565"/>
                </a:cubicBezTo>
                <a:cubicBezTo>
                  <a:pt x="297713" y="316216"/>
                  <a:pt x="313926" y="282980"/>
                  <a:pt x="330139" y="249744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 bwMode="auto">
          <a:xfrm>
            <a:off x="4514393" y="2131562"/>
            <a:ext cx="42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88401" y="2131562"/>
            <a:ext cx="3323111" cy="2391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6127389" y="951899"/>
            <a:ext cx="806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01,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288401" y="1239934"/>
            <a:ext cx="5011809" cy="34564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288401" y="2392074"/>
            <a:ext cx="4064649" cy="24771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auto">
          <a:xfrm>
            <a:off x="5558872" y="2392074"/>
            <a:ext cx="5760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1" name="Straight Arrow Connector 30"/>
          <p:cNvCxnSpPr>
            <a:endCxn id="19" idx="2"/>
          </p:cNvCxnSpPr>
          <p:nvPr/>
        </p:nvCxnSpPr>
        <p:spPr>
          <a:xfrm flipV="1">
            <a:off x="1288401" y="1321231"/>
            <a:ext cx="5242237" cy="37207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6322405" y="2120630"/>
            <a:ext cx="263221" cy="382483"/>
          </a:xfrm>
          <a:custGeom>
            <a:avLst/>
            <a:gdLst>
              <a:gd name="connsiteX0" fmla="*/ 88123 w 263221"/>
              <a:gd name="connsiteY0" fmla="*/ 0 h 382483"/>
              <a:gd name="connsiteX1" fmla="*/ 58940 w 263221"/>
              <a:gd name="connsiteY1" fmla="*/ 87549 h 382483"/>
              <a:gd name="connsiteX2" fmla="*/ 574 w 263221"/>
              <a:gd name="connsiteY2" fmla="*/ 252919 h 382483"/>
              <a:gd name="connsiteX3" fmla="*/ 97850 w 263221"/>
              <a:gd name="connsiteY3" fmla="*/ 369651 h 382483"/>
              <a:gd name="connsiteX4" fmla="*/ 224310 w 263221"/>
              <a:gd name="connsiteY4" fmla="*/ 369651 h 382483"/>
              <a:gd name="connsiteX5" fmla="*/ 253493 w 263221"/>
              <a:gd name="connsiteY5" fmla="*/ 282102 h 382483"/>
              <a:gd name="connsiteX6" fmla="*/ 263221 w 263221"/>
              <a:gd name="connsiteY6" fmla="*/ 116732 h 38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221" h="382483">
                <a:moveTo>
                  <a:pt x="88123" y="0"/>
                </a:moveTo>
                <a:cubicBezTo>
                  <a:pt x="80827" y="22698"/>
                  <a:pt x="73531" y="45396"/>
                  <a:pt x="58940" y="87549"/>
                </a:cubicBezTo>
                <a:cubicBezTo>
                  <a:pt x="44348" y="129702"/>
                  <a:pt x="-5911" y="205902"/>
                  <a:pt x="574" y="252919"/>
                </a:cubicBezTo>
                <a:cubicBezTo>
                  <a:pt x="7059" y="299936"/>
                  <a:pt x="60561" y="350196"/>
                  <a:pt x="97850" y="369651"/>
                </a:cubicBezTo>
                <a:cubicBezTo>
                  <a:pt x="135139" y="389106"/>
                  <a:pt x="198370" y="384243"/>
                  <a:pt x="224310" y="369651"/>
                </a:cubicBezTo>
                <a:cubicBezTo>
                  <a:pt x="250251" y="355060"/>
                  <a:pt x="247008" y="324255"/>
                  <a:pt x="253493" y="282102"/>
                </a:cubicBezTo>
                <a:cubicBezTo>
                  <a:pt x="259978" y="239949"/>
                  <a:pt x="261599" y="178340"/>
                  <a:pt x="263221" y="116732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endCxn id="33" idx="3"/>
          </p:cNvCxnSpPr>
          <p:nvPr/>
        </p:nvCxnSpPr>
        <p:spPr>
          <a:xfrm flipV="1">
            <a:off x="1403615" y="2490281"/>
            <a:ext cx="5016640" cy="2666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 bwMode="auto">
          <a:xfrm>
            <a:off x="6331614" y="2480279"/>
            <a:ext cx="42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403615" y="2503113"/>
            <a:ext cx="5645486" cy="2884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 bwMode="auto">
          <a:xfrm>
            <a:off x="7002940" y="2392074"/>
            <a:ext cx="688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5728463" y="1775073"/>
            <a:ext cx="773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10,11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1" name="Straight Arrow Connector 40"/>
          <p:cNvCxnSpPr>
            <a:endCxn id="48" idx="1"/>
          </p:cNvCxnSpPr>
          <p:nvPr/>
        </p:nvCxnSpPr>
        <p:spPr>
          <a:xfrm flipV="1">
            <a:off x="1403615" y="1959739"/>
            <a:ext cx="4324848" cy="3566805"/>
          </a:xfrm>
          <a:prstGeom prst="straightConnector1">
            <a:avLst/>
          </a:prstGeom>
          <a:ln w="127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85809"/>
              </p:ext>
            </p:extLst>
          </p:nvPr>
        </p:nvGraphicFramePr>
        <p:xfrm>
          <a:off x="5344119" y="4057289"/>
          <a:ext cx="3799881" cy="14492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6091">
                  <a:extLst>
                    <a:ext uri="{9D8B030D-6E8A-4147-A177-3AD203B41FA5}">
                      <a16:colId xmlns:a16="http://schemas.microsoft.com/office/drawing/2014/main" val="2559649570"/>
                    </a:ext>
                  </a:extLst>
                </a:gridCol>
                <a:gridCol w="748891">
                  <a:extLst>
                    <a:ext uri="{9D8B030D-6E8A-4147-A177-3AD203B41FA5}">
                      <a16:colId xmlns:a16="http://schemas.microsoft.com/office/drawing/2014/main" val="2222932069"/>
                    </a:ext>
                  </a:extLst>
                </a:gridCol>
                <a:gridCol w="748891">
                  <a:extLst>
                    <a:ext uri="{9D8B030D-6E8A-4147-A177-3AD203B41FA5}">
                      <a16:colId xmlns:a16="http://schemas.microsoft.com/office/drawing/2014/main" val="1312303196"/>
                    </a:ext>
                  </a:extLst>
                </a:gridCol>
                <a:gridCol w="633677">
                  <a:extLst>
                    <a:ext uri="{9D8B030D-6E8A-4147-A177-3AD203B41FA5}">
                      <a16:colId xmlns:a16="http://schemas.microsoft.com/office/drawing/2014/main" val="3672526861"/>
                    </a:ext>
                  </a:extLst>
                </a:gridCol>
                <a:gridCol w="712331">
                  <a:extLst>
                    <a:ext uri="{9D8B030D-6E8A-4147-A177-3AD203B41FA5}">
                      <a16:colId xmlns:a16="http://schemas.microsoft.com/office/drawing/2014/main" val="2252128934"/>
                    </a:ext>
                  </a:extLst>
                </a:gridCol>
              </a:tblGrid>
              <a:tr h="523851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FF0000"/>
                          </a:solidFill>
                        </a:rPr>
                        <a:t>State\  </a:t>
                      </a:r>
                      <a:r>
                        <a:rPr lang="en-US" sz="900" dirty="0" smtClean="0">
                          <a:solidFill>
                            <a:srgbClr val="0070C0"/>
                          </a:solidFill>
                        </a:rPr>
                        <a:t>Inputs</a:t>
                      </a:r>
                      <a:endParaRPr lang="en-US" sz="9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01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2322425"/>
                  </a:ext>
                </a:extLst>
              </a:tr>
              <a:tr h="498653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FF0000"/>
                          </a:solidFill>
                        </a:rPr>
                        <a:t>NSgreen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>
                          <a:solidFill>
                            <a:srgbClr val="FF0000"/>
                          </a:solidFill>
                        </a:rPr>
                        <a:t>NSgreen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solidFill>
                            <a:srgbClr val="FF0000"/>
                          </a:solidFill>
                        </a:rPr>
                        <a:t>EWgreen</a:t>
                      </a:r>
                      <a:endParaRPr lang="en-US" sz="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solidFill>
                            <a:srgbClr val="FF0000"/>
                          </a:solidFill>
                        </a:rPr>
                        <a:t>EWgreen</a:t>
                      </a:r>
                      <a:endParaRPr lang="en-US" sz="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>
                          <a:solidFill>
                            <a:srgbClr val="FF0000"/>
                          </a:solidFill>
                        </a:rPr>
                        <a:t>NSgreen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570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solidFill>
                            <a:srgbClr val="FF0000"/>
                          </a:solidFill>
                        </a:rPr>
                        <a:t>EWgreen</a:t>
                      </a:r>
                      <a:endParaRPr lang="en-US" sz="9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solidFill>
                            <a:srgbClr val="FF0000"/>
                          </a:solidFill>
                        </a:rPr>
                        <a:t>EWgreen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solidFill>
                            <a:srgbClr val="FF0000"/>
                          </a:solidFill>
                        </a:rPr>
                        <a:t>EWgreen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solidFill>
                            <a:srgbClr val="FF0000"/>
                          </a:solidFill>
                        </a:rPr>
                        <a:t>NSgreen</a:t>
                      </a:r>
                      <a:endParaRPr lang="en-US" sz="1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solidFill>
                            <a:srgbClr val="FF0000"/>
                          </a:solidFill>
                        </a:rPr>
                        <a:t>NSgreen</a:t>
                      </a:r>
                      <a:endParaRPr lang="en-US" sz="1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047951"/>
                  </a:ext>
                </a:extLst>
              </a:tr>
            </a:tbl>
          </a:graphicData>
        </a:graphic>
      </p:graphicFrame>
      <p:sp>
        <p:nvSpPr>
          <p:cNvPr id="45" name="Down Arrow 44"/>
          <p:cNvSpPr/>
          <p:nvPr/>
        </p:nvSpPr>
        <p:spPr>
          <a:xfrm>
            <a:off x="7423899" y="2135244"/>
            <a:ext cx="576070" cy="1094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 bwMode="auto">
          <a:xfrm>
            <a:off x="6087040" y="3287964"/>
            <a:ext cx="2822743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directly Gray Code and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KMap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Down Arrow 55"/>
          <p:cNvSpPr/>
          <p:nvPr/>
        </p:nvSpPr>
        <p:spPr>
          <a:xfrm rot="2418371">
            <a:off x="7090295" y="5363501"/>
            <a:ext cx="576070" cy="1094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 bwMode="auto">
          <a:xfrm>
            <a:off x="7691797" y="5709582"/>
            <a:ext cx="1156971" cy="7201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ENCODE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dirty="0" err="1" smtClean="0">
                <a:solidFill>
                  <a:srgbClr val="FF0000"/>
                </a:solidFill>
              </a:rPr>
              <a:t>Nsgreen</a:t>
            </a:r>
            <a:r>
              <a:rPr lang="en-US" sz="1200" dirty="0" smtClean="0">
                <a:solidFill>
                  <a:srgbClr val="FF0000"/>
                </a:solidFill>
              </a:rPr>
              <a:t> = 0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dirty="0" err="1" smtClean="0">
                <a:solidFill>
                  <a:srgbClr val="FF0000"/>
                </a:solidFill>
              </a:rPr>
              <a:t>Ewgreen</a:t>
            </a:r>
            <a:r>
              <a:rPr lang="en-US" sz="1200" dirty="0" smtClean="0">
                <a:solidFill>
                  <a:srgbClr val="FF0000"/>
                </a:solidFill>
              </a:rPr>
              <a:t> = 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4053537" y="5927637"/>
            <a:ext cx="270533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After encoding you obtain an</a:t>
            </a:r>
            <a:r>
              <a:rPr kumimoji="0" lang="en-US" sz="11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encoded table, which in general you separate to several </a:t>
            </a:r>
            <a:r>
              <a:rPr kumimoji="0" lang="en-US" sz="11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KMaps</a:t>
            </a:r>
            <a:r>
              <a:rPr lang="en-US" sz="1100" kern="0" dirty="0" smtClean="0">
                <a:latin typeface="+mn-lt"/>
              </a:rPr>
              <a:t>, as shown in several examples before.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8" name="Down Arrow 57"/>
          <p:cNvSpPr/>
          <p:nvPr/>
        </p:nvSpPr>
        <p:spPr>
          <a:xfrm rot="5400000">
            <a:off x="3039695" y="5771334"/>
            <a:ext cx="576070" cy="1094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 bwMode="auto">
          <a:xfrm>
            <a:off x="235793" y="5951649"/>
            <a:ext cx="2440174" cy="803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You minimize these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Kmaps</a:t>
            </a:r>
            <a:r>
              <a:rPr kumimoji="0" lang="en-US" sz="11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using methods that you know from previous lectures.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100" kern="0" baseline="0" dirty="0" smtClean="0">
                <a:latin typeface="+mn-lt"/>
              </a:rPr>
              <a:t>Draw</a:t>
            </a:r>
            <a:r>
              <a:rPr lang="en-US" sz="1100" kern="0" dirty="0" smtClean="0">
                <a:latin typeface="+mn-lt"/>
              </a:rPr>
              <a:t> the schematic with logic and FFs.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91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6690" y="606256"/>
            <a:ext cx="8410622" cy="5357451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3: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NRZ to Manchester Encoder</a:t>
            </a:r>
            <a:endParaRPr lang="en-U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56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6690" y="606257"/>
            <a:ext cx="8410622" cy="3571634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Verilog </a:t>
            </a:r>
            <a:r>
              <a:rPr lang="en-US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942759" y="4350712"/>
            <a:ext cx="7604124" cy="24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understand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Boolean Equations and the methods presented above, it is very easy to write Verilog code for every Finite State Machine.</a:t>
            </a:r>
          </a:p>
          <a:p>
            <a:pPr marL="342900" indent="-342900">
              <a:spcBef>
                <a:spcPct val="20000"/>
              </a:spcBef>
            </a:pPr>
            <a:endParaRPr lang="en-US" sz="1800" kern="0" baseline="0" dirty="0"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Below I give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another template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create a behavioral specification of any state machine in Verilog.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kern="0" baseline="0" dirty="0">
                <a:latin typeface="+mn-lt"/>
              </a:rPr>
              <a:t/>
            </a:r>
            <a:br>
              <a:rPr lang="en-US" sz="1800" kern="0" baseline="0" dirty="0">
                <a:latin typeface="+mn-lt"/>
              </a:rPr>
            </a:br>
            <a:r>
              <a:rPr lang="en-US" sz="1800" kern="0" baseline="0" dirty="0" smtClean="0">
                <a:latin typeface="+mn-lt"/>
              </a:rPr>
              <a:t>You</a:t>
            </a:r>
            <a:r>
              <a:rPr lang="en-US" sz="1800" kern="0" dirty="0" smtClean="0">
                <a:latin typeface="+mn-lt"/>
              </a:rPr>
              <a:t> should be able to reuse this template, only change the Boolean Equations.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1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886-5586-4086-A870-CDEA25603010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 bwMode="auto">
          <a:xfrm>
            <a:off x="219415" y="152400"/>
            <a:ext cx="861978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// Moore FSM for serial line conversion: NRZ to Manchester encoding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module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NRZtoManchester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(Clock, Clear,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BitIn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BitOut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input Clock, Clear,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BitIn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output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BitOut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BitOut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// define states using same names and state assignments as state diagram and table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// Using one-hot method, we have one bit per state</a:t>
            </a: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parameter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S0  =   4'b0001,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S1    = 4'b0010,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S2    = 4'b0100,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S3    = 4'b1000;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[3:0] State,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// Update state or reset on every - clock edge</a:t>
            </a: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always @(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negedge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Clock)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if (Clear)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 begin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State &lt;= S0;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 $display("Reset: S0");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 end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 begin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State &lt;=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 $display("State: %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d",State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 end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372633" y="3024133"/>
            <a:ext cx="3468330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Verilog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415" y="2334467"/>
            <a:ext cx="2336340" cy="9793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55755" y="2507288"/>
            <a:ext cx="460856" cy="2880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3016611" y="2334467"/>
            <a:ext cx="20738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States and state assignment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19415" y="4177891"/>
            <a:ext cx="3027624" cy="2530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4479348" y="4284389"/>
            <a:ext cx="2073852" cy="2086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 of sequential part with clearing and next state, this is universal.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Changes with negative slope</a:t>
            </a:r>
            <a:r>
              <a:rPr lang="en-US" sz="1800" kern="0" dirty="0" smtClean="0">
                <a:latin typeface="+mn-lt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47039" y="4844419"/>
            <a:ext cx="1225504" cy="4624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666120" y="187017"/>
            <a:ext cx="2340179" cy="1622192"/>
            <a:chOff x="2733720" y="1447800"/>
            <a:chExt cx="3868687" cy="2376051"/>
          </a:xfrm>
        </p:grpSpPr>
        <p:sp>
          <p:nvSpPr>
            <p:cNvPr id="13" name="Rectangle 12"/>
            <p:cNvSpPr/>
            <p:nvPr/>
          </p:nvSpPr>
          <p:spPr>
            <a:xfrm>
              <a:off x="3927415" y="1447800"/>
              <a:ext cx="1409075" cy="1472358"/>
            </a:xfrm>
            <a:prstGeom prst="rect">
              <a:avLst/>
            </a:prstGeom>
            <a:noFill/>
            <a:ln>
              <a:solidFill>
                <a:srgbClr val="0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895600" y="1800069"/>
              <a:ext cx="1031815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4171013" y="3168745"/>
              <a:ext cx="497174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4475813" y="3321145"/>
              <a:ext cx="801974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2895600" y="3418126"/>
              <a:ext cx="1524794" cy="1588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2895600" y="3722926"/>
              <a:ext cx="1980407" cy="1588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 bwMode="auto">
            <a:xfrm>
              <a:off x="2733720" y="1467704"/>
              <a:ext cx="782285" cy="40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BitIn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2743199" y="3124200"/>
              <a:ext cx="859137" cy="40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kern="0" dirty="0" smtClean="0">
                  <a:latin typeface="+mn-lt"/>
                </a:rPr>
                <a:t>Clock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2733720" y="3418126"/>
              <a:ext cx="835287" cy="40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Clear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3782125" y="1664732"/>
              <a:ext cx="1545490" cy="1054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indent="-342900" algn="ctr">
                <a:spcBef>
                  <a:spcPct val="20000"/>
                </a:spcBef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NRZ</a:t>
              </a:r>
              <a:r>
                <a:rPr kumimoji="0" lang="en-US" sz="12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 to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kumimoji="0" lang="en-US" sz="12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Manchester</a:t>
              </a:r>
              <a:endParaRPr lang="en-US" sz="1200" kern="0" dirty="0" smtClean="0">
                <a:latin typeface="+mn-lt"/>
              </a:endParaRPr>
            </a:p>
            <a:p>
              <a:pPr marL="342900" indent="-342900" algn="ctr">
                <a:spcBef>
                  <a:spcPct val="20000"/>
                </a:spcBef>
              </a:pPr>
              <a:r>
                <a:rPr kumimoji="0" lang="en-US" sz="12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Encoder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334000" y="2181069"/>
              <a:ext cx="1031815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5629320" y="1848705"/>
              <a:ext cx="973087" cy="40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BitOut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3886-5586-4086-A870-CDEA25603010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 bwMode="auto">
          <a:xfrm>
            <a:off x="219415" y="152400"/>
            <a:ext cx="8619785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// Outputs depend only upon state (Moore machine)</a:t>
            </a: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always @(State)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case (State)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S0:	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BitOut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1'b0;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S1:	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BitOut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1'b0;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S2:	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BitOut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1'b1;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S3:	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BitOut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1'b1;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endcase</a:t>
            </a: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// Next state generation logic</a:t>
            </a:r>
          </a:p>
          <a:p>
            <a:pPr marL="342900" indent="-342900">
              <a:spcBef>
                <a:spcPts val="0"/>
              </a:spcBef>
            </a:pP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always @(State or </a:t>
            </a:r>
            <a:r>
              <a:rPr lang="en-US" sz="1200" b="1" kern="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BitIn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case (State)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S0:	if (</a:t>
            </a:r>
            <a:r>
              <a:rPr lang="en-US" sz="1200" b="1" kern="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BitIn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   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S3;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else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   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S1;	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S1:   if (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BitIn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    $display("S1 Error!");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else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   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S2;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S2:	if (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BitIn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   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S3;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else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   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S1;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S3:	if (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BitIn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   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NextState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= S0;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else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		    $display("S3 Error!");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endcase</a:t>
            </a: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342900" indent="-342900">
              <a:spcBef>
                <a:spcPts val="0"/>
              </a:spcBef>
            </a:pP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endmodule</a:t>
            </a: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54" y="548650"/>
            <a:ext cx="2937957" cy="1728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9415" y="2750780"/>
            <a:ext cx="3546087" cy="41072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16611" y="1009506"/>
            <a:ext cx="460856" cy="2304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3477467" y="836685"/>
            <a:ext cx="362924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 logic for every internal state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42687" y="3710963"/>
            <a:ext cx="460856" cy="2304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4203543" y="3538142"/>
            <a:ext cx="201624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Transition  logic</a:t>
            </a:r>
          </a:p>
        </p:txBody>
      </p:sp>
      <p:sp>
        <p:nvSpPr>
          <p:cNvPr id="11" name="Oval 10"/>
          <p:cNvSpPr/>
          <p:nvPr/>
        </p:nvSpPr>
        <p:spPr>
          <a:xfrm>
            <a:off x="4012219" y="4194337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S0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07619" y="4194337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S1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12219" y="5337337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S3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07619" y="5337337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S2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Curved Connector 14"/>
          <p:cNvCxnSpPr>
            <a:stCxn id="11" idx="6"/>
            <a:endCxn id="12" idx="2"/>
          </p:cNvCxnSpPr>
          <p:nvPr/>
        </p:nvCxnSpPr>
        <p:spPr>
          <a:xfrm>
            <a:off x="4698019" y="4499137"/>
            <a:ext cx="609600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12" idx="5"/>
            <a:endCxn id="14" idx="7"/>
          </p:cNvCxnSpPr>
          <p:nvPr/>
        </p:nvCxnSpPr>
        <p:spPr>
          <a:xfrm rot="5400000">
            <a:off x="5537012" y="5070637"/>
            <a:ext cx="711948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4" idx="1"/>
            <a:endCxn id="12" idx="3"/>
          </p:cNvCxnSpPr>
          <p:nvPr/>
        </p:nvCxnSpPr>
        <p:spPr>
          <a:xfrm rot="5400000" flipH="1" flipV="1">
            <a:off x="5052078" y="5070637"/>
            <a:ext cx="711948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  <a:endCxn id="13" idx="6"/>
          </p:cNvCxnSpPr>
          <p:nvPr/>
        </p:nvCxnSpPr>
        <p:spPr>
          <a:xfrm rot="10800000">
            <a:off x="4698019" y="5642137"/>
            <a:ext cx="609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1" idx="5"/>
            <a:endCxn id="13" idx="7"/>
          </p:cNvCxnSpPr>
          <p:nvPr/>
        </p:nvCxnSpPr>
        <p:spPr>
          <a:xfrm rot="5400000">
            <a:off x="4241612" y="5070637"/>
            <a:ext cx="711948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3" idx="1"/>
            <a:endCxn id="11" idx="3"/>
          </p:cNvCxnSpPr>
          <p:nvPr/>
        </p:nvCxnSpPr>
        <p:spPr>
          <a:xfrm rot="5400000" flipH="1" flipV="1">
            <a:off x="3756678" y="5070637"/>
            <a:ext cx="711948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50419" y="4194337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0</a:t>
            </a:r>
            <a:endParaRPr lang="en-US" sz="16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72761" y="4880137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0</a:t>
            </a:r>
            <a:endParaRPr lang="en-US" sz="160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41019" y="4880137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0</a:t>
            </a:r>
            <a:endParaRPr lang="en-US" sz="16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0419" y="5608383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1</a:t>
            </a:r>
            <a:endParaRPr lang="en-US" sz="1600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59819" y="4846383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1</a:t>
            </a:r>
            <a:endParaRPr lang="en-US" sz="1600" dirty="0"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45619" y="4846383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1</a:t>
            </a:r>
            <a:endParaRPr lang="en-US" sz="16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6313513" y="3378318"/>
            <a:ext cx="2793020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Rising edge of </a:t>
            </a:r>
            <a:r>
              <a:rPr lang="en-US" sz="1600" kern="0" dirty="0" smtClean="0">
                <a:latin typeface="+mn-lt"/>
              </a:rPr>
              <a:t>B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itClock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kern="0" dirty="0" smtClean="0">
                <a:latin typeface="+mn-lt"/>
              </a:rPr>
              <a:t>coincides with rising edge of FSM clock.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kern="0" dirty="0" err="1" smtClean="0">
                <a:latin typeface="+mn-lt"/>
              </a:rPr>
              <a:t>BitIn</a:t>
            </a:r>
            <a:r>
              <a:rPr lang="en-US" sz="1600" kern="0" dirty="0" smtClean="0">
                <a:latin typeface="+mn-lt"/>
              </a:rPr>
              <a:t> changes at falling edge of </a:t>
            </a:r>
            <a:r>
              <a:rPr lang="en-US" sz="1600" kern="0" dirty="0" err="1" smtClean="0">
                <a:latin typeface="+mn-lt"/>
              </a:rPr>
              <a:t>BitClock</a:t>
            </a:r>
            <a:r>
              <a:rPr lang="en-US" sz="1600" kern="0" dirty="0" smtClean="0">
                <a:latin typeface="+mn-lt"/>
              </a:rPr>
              <a:t> 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falling edge of FSM clock for synchronization (will be at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midpoint of bit time) so no danger of sampling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BitClock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while it’s changing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329" y="1297540"/>
            <a:ext cx="8114982" cy="4147705"/>
          </a:xfrm>
          <a:solidFill>
            <a:srgbClr val="FFFF00"/>
          </a:solidFill>
        </p:spPr>
        <p:txBody>
          <a:bodyPr/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Races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4629607" y="5618066"/>
            <a:ext cx="35140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happen when two signals change at the same time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1903" y="2217497"/>
            <a:ext cx="8033904" cy="3380533"/>
          </a:xfrm>
          <a:solidFill>
            <a:srgbClr val="FFFF00"/>
          </a:solidFill>
        </p:spPr>
        <p:txBody>
          <a:bodyPr/>
          <a:lstStyle/>
          <a:p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3 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which we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minimize the transition 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</a:t>
            </a:r>
            <a:r>
              <a:rPr lang="en-US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optimally</a:t>
            </a:r>
            <a:endParaRPr lang="en-US" sz="6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461222" y="5691870"/>
            <a:ext cx="6939370" cy="95410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SYNTHESIS OF MACHINES IS IMPORTANT AND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WILL BE ON EXAM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-21797" y="0"/>
            <a:ext cx="9165797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SYNTHESIS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 NRZ TO MANCHESTER ENCODER USING KMAPS AND MINIMIZATION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7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AJEIVS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5" y="3910482"/>
            <a:ext cx="3746328" cy="2833081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ACXWZN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5" y="3864728"/>
            <a:ext cx="4770458" cy="287883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66966" y="587888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S0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62366" y="587888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S1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6966" y="1730888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S3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762366" y="1730888"/>
            <a:ext cx="685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S2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Curved Connector 8"/>
          <p:cNvCxnSpPr>
            <a:stCxn id="5" idx="6"/>
            <a:endCxn id="6" idx="2"/>
          </p:cNvCxnSpPr>
          <p:nvPr/>
        </p:nvCxnSpPr>
        <p:spPr>
          <a:xfrm>
            <a:off x="1152766" y="892688"/>
            <a:ext cx="609600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6" idx="5"/>
            <a:endCxn id="8" idx="7"/>
          </p:cNvCxnSpPr>
          <p:nvPr/>
        </p:nvCxnSpPr>
        <p:spPr>
          <a:xfrm rot="5400000">
            <a:off x="1991759" y="1464188"/>
            <a:ext cx="711948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8" idx="1"/>
            <a:endCxn id="6" idx="3"/>
          </p:cNvCxnSpPr>
          <p:nvPr/>
        </p:nvCxnSpPr>
        <p:spPr>
          <a:xfrm rot="5400000" flipH="1" flipV="1">
            <a:off x="1506825" y="1464188"/>
            <a:ext cx="711948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6"/>
          </p:cNvCxnSpPr>
          <p:nvPr/>
        </p:nvCxnSpPr>
        <p:spPr>
          <a:xfrm rot="10800000">
            <a:off x="1152766" y="2035688"/>
            <a:ext cx="609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5" idx="5"/>
            <a:endCxn id="7" idx="7"/>
          </p:cNvCxnSpPr>
          <p:nvPr/>
        </p:nvCxnSpPr>
        <p:spPr>
          <a:xfrm rot="5400000">
            <a:off x="696359" y="1464188"/>
            <a:ext cx="711948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7" idx="1"/>
            <a:endCxn id="5" idx="3"/>
          </p:cNvCxnSpPr>
          <p:nvPr/>
        </p:nvCxnSpPr>
        <p:spPr>
          <a:xfrm rot="5400000" flipH="1" flipV="1">
            <a:off x="211425" y="1464188"/>
            <a:ext cx="711948" cy="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305166" y="587888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0</a:t>
            </a:r>
            <a:endParaRPr lang="en-US" sz="1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7508" y="1273688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0</a:t>
            </a:r>
            <a:endParaRPr lang="en-US" sz="16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95766" y="1273688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0</a:t>
            </a:r>
            <a:endParaRPr lang="en-US" sz="16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5166" y="2001934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1</a:t>
            </a:r>
            <a:endParaRPr lang="en-US" sz="1600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4566" y="1239934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1</a:t>
            </a:r>
            <a:endParaRPr lang="en-US" sz="16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0366" y="1239934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1</a:t>
            </a:r>
            <a:endParaRPr lang="en-US" sz="160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566" y="433436"/>
            <a:ext cx="2471617" cy="2246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321674" y="1440278"/>
            <a:ext cx="691284" cy="425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800000">
            <a:off x="3715485" y="5332164"/>
            <a:ext cx="691284" cy="425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700409" y="4601183"/>
            <a:ext cx="233576" cy="1400783"/>
          </a:xfrm>
          <a:custGeom>
            <a:avLst/>
            <a:gdLst>
              <a:gd name="connsiteX0" fmla="*/ 0 w 233576"/>
              <a:gd name="connsiteY0" fmla="*/ 0 h 1400783"/>
              <a:gd name="connsiteX1" fmla="*/ 194553 w 233576"/>
              <a:gd name="connsiteY1" fmla="*/ 77821 h 1400783"/>
              <a:gd name="connsiteX2" fmla="*/ 194553 w 233576"/>
              <a:gd name="connsiteY2" fmla="*/ 175098 h 1400783"/>
              <a:gd name="connsiteX3" fmla="*/ 204280 w 233576"/>
              <a:gd name="connsiteY3" fmla="*/ 496111 h 1400783"/>
              <a:gd name="connsiteX4" fmla="*/ 214008 w 233576"/>
              <a:gd name="connsiteY4" fmla="*/ 768485 h 1400783"/>
              <a:gd name="connsiteX5" fmla="*/ 233463 w 233576"/>
              <a:gd name="connsiteY5" fmla="*/ 992221 h 1400783"/>
              <a:gd name="connsiteX6" fmla="*/ 204280 w 233576"/>
              <a:gd name="connsiteY6" fmla="*/ 1274323 h 1400783"/>
              <a:gd name="connsiteX7" fmla="*/ 9727 w 233576"/>
              <a:gd name="connsiteY7" fmla="*/ 1400783 h 140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576" h="1400783">
                <a:moveTo>
                  <a:pt x="0" y="0"/>
                </a:moveTo>
                <a:cubicBezTo>
                  <a:pt x="81064" y="24319"/>
                  <a:pt x="162128" y="48638"/>
                  <a:pt x="194553" y="77821"/>
                </a:cubicBezTo>
                <a:cubicBezTo>
                  <a:pt x="226978" y="107004"/>
                  <a:pt x="192932" y="105383"/>
                  <a:pt x="194553" y="175098"/>
                </a:cubicBezTo>
                <a:cubicBezTo>
                  <a:pt x="196174" y="244813"/>
                  <a:pt x="201038" y="397213"/>
                  <a:pt x="204280" y="496111"/>
                </a:cubicBezTo>
                <a:cubicBezTo>
                  <a:pt x="207522" y="595009"/>
                  <a:pt x="209144" y="685800"/>
                  <a:pt x="214008" y="768485"/>
                </a:cubicBezTo>
                <a:cubicBezTo>
                  <a:pt x="218872" y="851170"/>
                  <a:pt x="235084" y="907915"/>
                  <a:pt x="233463" y="992221"/>
                </a:cubicBezTo>
                <a:cubicBezTo>
                  <a:pt x="231842" y="1076527"/>
                  <a:pt x="241569" y="1206229"/>
                  <a:pt x="204280" y="1274323"/>
                </a:cubicBezTo>
                <a:cubicBezTo>
                  <a:pt x="166991" y="1342417"/>
                  <a:pt x="88359" y="1371600"/>
                  <a:pt x="9727" y="14007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412477" y="4620638"/>
            <a:ext cx="292373" cy="1361873"/>
          </a:xfrm>
          <a:custGeom>
            <a:avLst/>
            <a:gdLst>
              <a:gd name="connsiteX0" fmla="*/ 0 w 292373"/>
              <a:gd name="connsiteY0" fmla="*/ 0 h 1361873"/>
              <a:gd name="connsiteX1" fmla="*/ 126459 w 292373"/>
              <a:gd name="connsiteY1" fmla="*/ 87549 h 1361873"/>
              <a:gd name="connsiteX2" fmla="*/ 262646 w 292373"/>
              <a:gd name="connsiteY2" fmla="*/ 282102 h 1361873"/>
              <a:gd name="connsiteX3" fmla="*/ 262646 w 292373"/>
              <a:gd name="connsiteY3" fmla="*/ 418290 h 1361873"/>
              <a:gd name="connsiteX4" fmla="*/ 291829 w 292373"/>
              <a:gd name="connsiteY4" fmla="*/ 680936 h 1361873"/>
              <a:gd name="connsiteX5" fmla="*/ 233463 w 292373"/>
              <a:gd name="connsiteY5" fmla="*/ 1011677 h 1361873"/>
              <a:gd name="connsiteX6" fmla="*/ 204280 w 292373"/>
              <a:gd name="connsiteY6" fmla="*/ 1147864 h 1361873"/>
              <a:gd name="connsiteX7" fmla="*/ 145914 w 292373"/>
              <a:gd name="connsiteY7" fmla="*/ 1284051 h 1361873"/>
              <a:gd name="connsiteX8" fmla="*/ 29183 w 292373"/>
              <a:gd name="connsiteY8" fmla="*/ 1361873 h 136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373" h="1361873">
                <a:moveTo>
                  <a:pt x="0" y="0"/>
                </a:moveTo>
                <a:cubicBezTo>
                  <a:pt x="41342" y="20266"/>
                  <a:pt x="82685" y="40532"/>
                  <a:pt x="126459" y="87549"/>
                </a:cubicBezTo>
                <a:cubicBezTo>
                  <a:pt x="170233" y="134566"/>
                  <a:pt x="239948" y="226979"/>
                  <a:pt x="262646" y="282102"/>
                </a:cubicBezTo>
                <a:cubicBezTo>
                  <a:pt x="285344" y="337226"/>
                  <a:pt x="257782" y="351818"/>
                  <a:pt x="262646" y="418290"/>
                </a:cubicBezTo>
                <a:cubicBezTo>
                  <a:pt x="267510" y="484762"/>
                  <a:pt x="296693" y="582038"/>
                  <a:pt x="291829" y="680936"/>
                </a:cubicBezTo>
                <a:cubicBezTo>
                  <a:pt x="286965" y="779834"/>
                  <a:pt x="248054" y="933856"/>
                  <a:pt x="233463" y="1011677"/>
                </a:cubicBezTo>
                <a:cubicBezTo>
                  <a:pt x="218872" y="1089498"/>
                  <a:pt x="218872" y="1102468"/>
                  <a:pt x="204280" y="1147864"/>
                </a:cubicBezTo>
                <a:cubicBezTo>
                  <a:pt x="189689" y="1193260"/>
                  <a:pt x="175097" y="1248383"/>
                  <a:pt x="145914" y="1284051"/>
                </a:cubicBezTo>
                <a:cubicBezTo>
                  <a:pt x="116731" y="1319719"/>
                  <a:pt x="72957" y="1340796"/>
                  <a:pt x="29183" y="13618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004613"/>
              </p:ext>
            </p:extLst>
          </p:nvPr>
        </p:nvGraphicFramePr>
        <p:xfrm>
          <a:off x="5228582" y="629672"/>
          <a:ext cx="2857446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2482">
                  <a:extLst>
                    <a:ext uri="{9D8B030D-6E8A-4147-A177-3AD203B41FA5}">
                      <a16:colId xmlns:a16="http://schemas.microsoft.com/office/drawing/2014/main" val="667228189"/>
                    </a:ext>
                  </a:extLst>
                </a:gridCol>
                <a:gridCol w="952482">
                  <a:extLst>
                    <a:ext uri="{9D8B030D-6E8A-4147-A177-3AD203B41FA5}">
                      <a16:colId xmlns:a16="http://schemas.microsoft.com/office/drawing/2014/main" val="1336321072"/>
                    </a:ext>
                  </a:extLst>
                </a:gridCol>
                <a:gridCol w="952482">
                  <a:extLst>
                    <a:ext uri="{9D8B030D-6E8A-4147-A177-3AD203B41FA5}">
                      <a16:colId xmlns:a16="http://schemas.microsoft.com/office/drawing/2014/main" val="207087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r>
                        <a:rPr lang="en-US" baseline="-25000" dirty="0" smtClean="0">
                          <a:solidFill>
                            <a:sysClr val="windowText" lastClr="000000"/>
                          </a:solidFill>
                        </a:rPr>
                        <a:t>in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= 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r>
                        <a:rPr lang="en-US" baseline="-25000" dirty="0" smtClean="0">
                          <a:solidFill>
                            <a:sysClr val="windowText" lastClr="000000"/>
                          </a:solidFill>
                        </a:rPr>
                        <a:t>in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= 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58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1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82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57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493178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 bwMode="auto">
          <a:xfrm>
            <a:off x="4327586" y="866430"/>
            <a:ext cx="864105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00</a:t>
            </a:r>
          </a:p>
          <a:p>
            <a:pPr marL="342900" indent="-342900">
              <a:spcBef>
                <a:spcPct val="20000"/>
              </a:spcBef>
            </a:pPr>
            <a:r>
              <a:rPr lang="en-US" kern="0" dirty="0" smtClean="0">
                <a:latin typeface="+mn-lt"/>
              </a:rPr>
              <a:t>01 </a:t>
            </a:r>
          </a:p>
          <a:p>
            <a:pPr marL="342900" indent="-342900">
              <a:spcBef>
                <a:spcPct val="20000"/>
              </a:spcBef>
            </a:pPr>
            <a:r>
              <a:rPr lang="en-US" kern="0" dirty="0" smtClean="0">
                <a:latin typeface="+mn-lt"/>
              </a:rPr>
              <a:t>11 </a:t>
            </a:r>
          </a:p>
          <a:p>
            <a:pPr marL="342900" indent="-342900">
              <a:spcBef>
                <a:spcPct val="20000"/>
              </a:spcBef>
            </a:pPr>
            <a:r>
              <a:rPr lang="en-US" kern="0" dirty="0" smtClean="0">
                <a:latin typeface="+mn-lt"/>
              </a:rPr>
              <a:t>10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790926" y="1109008"/>
            <a:ext cx="529965" cy="1309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790926" y="1556772"/>
            <a:ext cx="52996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759638" y="2001934"/>
            <a:ext cx="56125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790926" y="2340488"/>
            <a:ext cx="52996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36"/>
          <p:cNvSpPr/>
          <p:nvPr/>
        </p:nvSpPr>
        <p:spPr>
          <a:xfrm rot="5400000">
            <a:off x="6162200" y="2997525"/>
            <a:ext cx="1013987" cy="425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 bwMode="auto">
          <a:xfrm>
            <a:off x="6300210" y="153888"/>
            <a:ext cx="284379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Pay attention to don’t cares created</a:t>
            </a:r>
          </a:p>
        </p:txBody>
      </p:sp>
    </p:spTree>
    <p:extLst>
      <p:ext uri="{BB962C8B-B14F-4D97-AF65-F5344CB8AC3E}">
        <p14:creationId xmlns:p14="http://schemas.microsoft.com/office/powerpoint/2010/main" val="17718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377718" cy="528582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4: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Airplane 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Gear</a:t>
            </a:r>
          </a:p>
        </p:txBody>
      </p:sp>
    </p:spTree>
    <p:extLst>
      <p:ext uri="{BB962C8B-B14F-4D97-AF65-F5344CB8AC3E}">
        <p14:creationId xmlns:p14="http://schemas.microsoft.com/office/powerpoint/2010/main" val="1576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Airplane Gear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6615" y="2091670"/>
            <a:ext cx="1409075" cy="1472358"/>
          </a:xfrm>
          <a:prstGeom prst="rect">
            <a:avLst/>
          </a:prstGeom>
          <a:noFill/>
          <a:ln>
            <a:solidFill>
              <a:srgbClr val="0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84800" y="2282261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84800" y="2867272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554531" y="2018714"/>
            <a:ext cx="101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rgbClr val="FF0000"/>
                </a:solidFill>
                <a:latin typeface="Calibri"/>
              </a:rPr>
              <a:t>PilotLever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65770" y="2581522"/>
            <a:ext cx="9574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rgbClr val="FF0000"/>
                </a:solidFill>
                <a:latin typeface="Calibri"/>
              </a:rPr>
              <a:t>GearIsUp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651620" y="2308602"/>
            <a:ext cx="137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algn="ct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err="1" smtClean="0">
                <a:solidFill>
                  <a:prstClr val="black"/>
                </a:solidFill>
                <a:latin typeface="Calibri"/>
              </a:rPr>
              <a:t>Airplan</a:t>
            </a:r>
            <a:r>
              <a:rPr lang="en-US" sz="1600" kern="0" dirty="0" smtClean="0">
                <a:solidFill>
                  <a:prstClr val="black"/>
                </a:solidFill>
                <a:latin typeface="Calibri"/>
              </a:rPr>
              <a:t>e Landing Gear Control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23200" y="2220802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3518520" y="1894136"/>
            <a:ext cx="641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rgbClr val="0070C0"/>
                </a:solidFill>
                <a:latin typeface="Calibri"/>
              </a:rPr>
              <a:t>Valve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91255" y="2581522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1255" y="3154986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 bwMode="auto">
          <a:xfrm>
            <a:off x="262317" y="2300118"/>
            <a:ext cx="15221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rgbClr val="FF0000"/>
                </a:solidFill>
                <a:latin typeface="Calibri"/>
              </a:rPr>
              <a:t>PlaneOnGround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575250" y="2871618"/>
            <a:ext cx="12068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rgbClr val="FF0000"/>
                </a:solidFill>
                <a:latin typeface="Calibri"/>
              </a:rPr>
              <a:t>GearIsDown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48705" y="2537168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 bwMode="auto">
          <a:xfrm>
            <a:off x="3547140" y="2210502"/>
            <a:ext cx="6687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rgbClr val="0070C0"/>
                </a:solidFill>
                <a:latin typeface="Calibri"/>
              </a:rPr>
              <a:t>Pump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48705" y="2853534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3537570" y="2526868"/>
            <a:ext cx="82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rgbClr val="0070C0"/>
                </a:solidFill>
                <a:latin typeface="Calibri"/>
              </a:rPr>
              <a:t>RedLED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248705" y="3169900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3537570" y="2843234"/>
            <a:ext cx="10134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rgbClr val="0070C0"/>
                </a:solidFill>
                <a:latin typeface="Calibri"/>
              </a:rPr>
              <a:t>GreenLED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4785319" y="1432590"/>
            <a:ext cx="4358681" cy="500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FF0000"/>
                </a:solidFill>
                <a:latin typeface="Calibri"/>
              </a:rPr>
              <a:t>PilotLever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1400" kern="0" dirty="0" err="1" smtClean="0">
                <a:solidFill>
                  <a:prstClr val="black"/>
                </a:solidFill>
                <a:latin typeface="Calibri"/>
              </a:rPr>
              <a:t>perated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 by pilot to control landing gear</a:t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(1:down 0:up)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FF0000"/>
                </a:solidFill>
                <a:latin typeface="Calibri"/>
              </a:rPr>
              <a:t>PlaneOnGround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Sensor 1 when plane on ground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FF0000"/>
                </a:solidFill>
                <a:latin typeface="Calibri"/>
              </a:rPr>
              <a:t>GearIsUp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Sensor 1 when landing gear fully up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FF0000"/>
                </a:solidFill>
                <a:latin typeface="Calibri"/>
              </a:rPr>
              <a:t>GearIsDown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Sensor 1 when landing gear fully down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FF0000"/>
                </a:solidFill>
                <a:latin typeface="Calibri"/>
              </a:rPr>
              <a:t>TimeUp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1400" kern="0" dirty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1 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>when 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two second timer expired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0070C0"/>
                </a:solidFill>
                <a:latin typeface="Calibri"/>
              </a:rPr>
              <a:t>Valve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Controls position of valve (1:lowering 0:raising)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0070C0"/>
                </a:solidFill>
                <a:latin typeface="Calibri"/>
              </a:rPr>
              <a:t>Pump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Activates hydraulic pump (1: activate)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err="1" smtClean="0">
                <a:solidFill>
                  <a:srgbClr val="00B050"/>
                </a:solidFill>
                <a:latin typeface="Calibri"/>
              </a:rPr>
              <a:t>ResetTimer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1 to reset count-down timer, 0 to count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0070C0"/>
                </a:solidFill>
                <a:latin typeface="Calibri"/>
              </a:rPr>
              <a:t>RedLED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Indicates landing gear in motion</a:t>
            </a:r>
          </a:p>
          <a:p>
            <a:pPr marL="228600" lvl="1" indent="-2286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0070C0"/>
                </a:solidFill>
                <a:latin typeface="Calibri"/>
              </a:rPr>
              <a:t>GreenLED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400" kern="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Indicates landing gear down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183144" y="3887246"/>
            <a:ext cx="4602175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prstClr val="black"/>
                </a:solidFill>
                <a:latin typeface="Calibri"/>
              </a:rPr>
              <a:t>Do not retract landing gear if plane on ground</a:t>
            </a:r>
          </a:p>
          <a:p>
            <a:pPr marL="285750" indent="-28575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prstClr val="black"/>
                </a:solidFill>
                <a:latin typeface="Calibri"/>
              </a:rPr>
              <a:t>Plane should be airborne two seconds before retracting gear</a:t>
            </a: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97548" y="3431004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 bwMode="auto">
          <a:xfrm>
            <a:off x="581543" y="3113922"/>
            <a:ext cx="837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rgbClr val="FF0000"/>
                </a:solidFill>
                <a:latin typeface="Calibri"/>
              </a:rPr>
              <a:t>TimeUp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232520" y="3486267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 bwMode="auto">
          <a:xfrm>
            <a:off x="3521385" y="3159600"/>
            <a:ext cx="113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kern="0" dirty="0" err="1" smtClean="0">
                <a:solidFill>
                  <a:srgbClr val="00B050"/>
                </a:solidFill>
                <a:latin typeface="Calibri"/>
              </a:rPr>
              <a:t>ResetTimer</a:t>
            </a:r>
            <a:endParaRPr lang="en-US" sz="1600" kern="0" dirty="0" smtClean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5319" y="1297541"/>
            <a:ext cx="4107206" cy="27029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79528" y="1297541"/>
            <a:ext cx="1741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764064" y="4018965"/>
            <a:ext cx="4107206" cy="27029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98993" y="5921110"/>
            <a:ext cx="1741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5505611"/>
            <a:ext cx="3698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kern="0" dirty="0"/>
              <a:t>Respond to changes in lever position</a:t>
            </a:r>
            <a:br>
              <a:rPr lang="en-US" sz="1600" kern="0" dirty="0"/>
            </a:br>
            <a:r>
              <a:rPr lang="en-US" sz="1600" kern="0" dirty="0"/>
              <a:t>(in case plane started with lever in up position)</a:t>
            </a:r>
          </a:p>
        </p:txBody>
      </p:sp>
    </p:spTree>
    <p:extLst>
      <p:ext uri="{BB962C8B-B14F-4D97-AF65-F5344CB8AC3E}">
        <p14:creationId xmlns:p14="http://schemas.microsoft.com/office/powerpoint/2010/main" val="10030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Transition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2604" y="1656713"/>
            <a:ext cx="1204200" cy="109656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Waiting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for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TakeOff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74911" y="1656713"/>
            <a:ext cx="1168976" cy="109656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Waiting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for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Timer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16837" y="1660867"/>
            <a:ext cx="1236742" cy="114566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Gear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Up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84660" y="1658925"/>
            <a:ext cx="1168976" cy="114566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Raising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Gear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716894" y="3481637"/>
            <a:ext cx="1236742" cy="114566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Lowering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Gear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313981" y="2144831"/>
            <a:ext cx="8001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" idx="7"/>
            <a:endCxn id="5" idx="1"/>
          </p:cNvCxnSpPr>
          <p:nvPr/>
        </p:nvCxnSpPr>
        <p:spPr>
          <a:xfrm>
            <a:off x="2170453" y="1817301"/>
            <a:ext cx="177565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" idx="3"/>
            <a:endCxn id="4" idx="5"/>
          </p:cNvCxnSpPr>
          <p:nvPr/>
        </p:nvCxnSpPr>
        <p:spPr>
          <a:xfrm flipH="1">
            <a:off x="2170453" y="2592686"/>
            <a:ext cx="177565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" idx="7"/>
            <a:endCxn id="7" idx="1"/>
          </p:cNvCxnSpPr>
          <p:nvPr/>
        </p:nvCxnSpPr>
        <p:spPr>
          <a:xfrm>
            <a:off x="4772694" y="1817301"/>
            <a:ext cx="1183159" cy="940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" idx="5"/>
          </p:cNvCxnSpPr>
          <p:nvPr/>
        </p:nvCxnSpPr>
        <p:spPr>
          <a:xfrm flipH="1">
            <a:off x="6772519" y="2636808"/>
            <a:ext cx="9924" cy="10289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4" idx="7"/>
            <a:endCxn id="7" idx="2"/>
          </p:cNvCxnSpPr>
          <p:nvPr/>
        </p:nvCxnSpPr>
        <p:spPr>
          <a:xfrm flipV="1">
            <a:off x="3815687" y="2231756"/>
            <a:ext cx="1968973" cy="136651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6" idx="4"/>
            <a:endCxn id="42" idx="6"/>
          </p:cNvCxnSpPr>
          <p:nvPr/>
        </p:nvCxnSpPr>
        <p:spPr>
          <a:xfrm flipH="1">
            <a:off x="6953636" y="2806528"/>
            <a:ext cx="1281572" cy="12479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34" idx="2"/>
            <a:endCxn id="4" idx="4"/>
          </p:cNvCxnSpPr>
          <p:nvPr/>
        </p:nvCxnSpPr>
        <p:spPr>
          <a:xfrm flipH="1" flipV="1">
            <a:off x="1744704" y="2753274"/>
            <a:ext cx="1015358" cy="12500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08276" y="1492802"/>
            <a:ext cx="1264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~PlaneOnGround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3749" y="2575725"/>
            <a:ext cx="1187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PlaneOnGround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2027" y="1487086"/>
            <a:ext cx="1548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TimeUp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&amp;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~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PilotLever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1004" y="1927995"/>
            <a:ext cx="764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GearIsUp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32143" y="3208011"/>
            <a:ext cx="885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~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PilotLever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30103" y="2653524"/>
            <a:ext cx="808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PilotLever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57760" y="3598273"/>
            <a:ext cx="1187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PlaneOnGround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5370" y="1833677"/>
            <a:ext cx="533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Reset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425940"/>
              </p:ext>
            </p:extLst>
          </p:nvPr>
        </p:nvGraphicFramePr>
        <p:xfrm>
          <a:off x="3481283" y="4705459"/>
          <a:ext cx="462710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34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State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Reset</a:t>
                      </a:r>
                      <a:br>
                        <a:rPr lang="en-US" sz="12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Timer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Pump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Valve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RedLED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GreenLED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1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WaitingforTakeoff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1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WaitingforTimer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4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RaisingGear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4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GearUp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4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LoweringGear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41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GearDown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" name="Oval 33"/>
          <p:cNvSpPr/>
          <p:nvPr/>
        </p:nvSpPr>
        <p:spPr>
          <a:xfrm>
            <a:off x="2760062" y="3430495"/>
            <a:ext cx="1236742" cy="1145661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Gear</a:t>
            </a:r>
            <a:br>
              <a:rPr lang="en-US" sz="1400" dirty="0" smtClean="0">
                <a:solidFill>
                  <a:prstClr val="black"/>
                </a:solidFill>
                <a:latin typeface="Calibri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Down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17138" y="3069512"/>
            <a:ext cx="885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~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PilotLever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6" name="Straight Arrow Connector 65"/>
          <p:cNvCxnSpPr>
            <a:stCxn id="7" idx="6"/>
            <a:endCxn id="6" idx="2"/>
          </p:cNvCxnSpPr>
          <p:nvPr/>
        </p:nvCxnSpPr>
        <p:spPr>
          <a:xfrm>
            <a:off x="6953636" y="2231756"/>
            <a:ext cx="663201" cy="19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2" idx="1"/>
            <a:endCxn id="7" idx="3"/>
          </p:cNvCxnSpPr>
          <p:nvPr/>
        </p:nvCxnSpPr>
        <p:spPr>
          <a:xfrm flipV="1">
            <a:off x="5898011" y="2636808"/>
            <a:ext cx="57842" cy="10126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42" idx="2"/>
            <a:endCxn id="34" idx="6"/>
          </p:cNvCxnSpPr>
          <p:nvPr/>
        </p:nvCxnSpPr>
        <p:spPr>
          <a:xfrm flipH="1" flipV="1">
            <a:off x="3996804" y="4003326"/>
            <a:ext cx="1720090" cy="511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772694" y="3736772"/>
            <a:ext cx="951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GearIsDown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937488" y="3021391"/>
            <a:ext cx="808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PilotLever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981" y="4869175"/>
            <a:ext cx="264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functions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744704" y="5675673"/>
            <a:ext cx="1387121" cy="4032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15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Airplane Landing Gear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135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79445" y="2091670"/>
            <a:ext cx="1409075" cy="1472358"/>
          </a:xfrm>
          <a:prstGeom prst="rect">
            <a:avLst/>
          </a:prstGeom>
          <a:noFill/>
          <a:ln>
            <a:solidFill>
              <a:srgbClr val="0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7630" y="2439593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7630" y="3024604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228600" y="2176046"/>
            <a:ext cx="641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Lever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28600" y="2738854"/>
            <a:ext cx="825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GearUp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314450" y="2308602"/>
            <a:ext cx="137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algn="ctr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Airplan</a:t>
            </a:r>
            <a:r>
              <a:rPr lang="en-US" sz="1600" kern="0" dirty="0" smtClean="0">
                <a:latin typeface="+mn-lt"/>
              </a:rPr>
              <a:t>e Landing Gear Control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86030" y="2424889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3181350" y="2118896"/>
            <a:ext cx="641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Valve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4085" y="2738854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4085" y="3312318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 bwMode="auto">
          <a:xfrm>
            <a:off x="228600" y="2457450"/>
            <a:ext cx="10615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OnGround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38080" y="3028950"/>
            <a:ext cx="10775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GearDown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11535" y="2743200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 bwMode="auto">
          <a:xfrm>
            <a:off x="3209970" y="2457450"/>
            <a:ext cx="6687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Pump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911535" y="3141662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3200400" y="2861846"/>
            <a:ext cx="82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RedLED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911535" y="3479961"/>
            <a:ext cx="103181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3200400" y="3204746"/>
            <a:ext cx="10134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GreenLED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4785319" y="1657350"/>
            <a:ext cx="4358681" cy="46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lvl="1" indent="-2286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Lever</a:t>
            </a:r>
            <a:r>
              <a:rPr lang="en-US" sz="1600" kern="0" dirty="0" smtClean="0">
                <a:latin typeface="+mn-lt"/>
              </a:rPr>
              <a:t/>
            </a:r>
            <a:br>
              <a:rPr lang="en-US" sz="1600" kern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O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perated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pilot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control landing gear</a:t>
            </a:r>
            <a:r>
              <a:rPr lang="en-US" sz="1600" kern="0" noProof="0" dirty="0" smtClean="0">
                <a:latin typeface="+mn-lt"/>
              </a:rPr>
              <a:t/>
            </a:r>
            <a:br>
              <a:rPr lang="en-US" sz="1600" kern="0" noProof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(0:down 1:up)</a:t>
            </a:r>
          </a:p>
          <a:p>
            <a:pPr marL="228600" lvl="1" indent="-228600">
              <a:spcBef>
                <a:spcPct val="20000"/>
              </a:spcBef>
            </a:pPr>
            <a:r>
              <a:rPr lang="en-US" sz="1600" kern="0" dirty="0" err="1" smtClean="0">
                <a:latin typeface="+mn-lt"/>
              </a:rPr>
              <a:t>OnGround</a:t>
            </a:r>
            <a:r>
              <a:rPr lang="en-US" sz="1600" kern="0" dirty="0" smtClean="0">
                <a:latin typeface="+mn-lt"/>
              </a:rPr>
              <a:t/>
            </a:r>
            <a:br>
              <a:rPr lang="en-US" sz="1600" kern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Sensor 1 when plane on ground</a:t>
            </a:r>
          </a:p>
          <a:p>
            <a:pPr marL="228600" lvl="1" indent="-228600">
              <a:spcBef>
                <a:spcPct val="20000"/>
              </a:spcBef>
            </a:pPr>
            <a:r>
              <a:rPr lang="en-US" sz="1600" kern="0" dirty="0" err="1" smtClean="0">
                <a:latin typeface="+mn-lt"/>
              </a:rPr>
              <a:t>GearUp</a:t>
            </a:r>
            <a:r>
              <a:rPr lang="en-US" sz="1600" kern="0" dirty="0" smtClean="0">
                <a:latin typeface="+mn-lt"/>
              </a:rPr>
              <a:t/>
            </a:r>
            <a:br>
              <a:rPr lang="en-US" sz="1600" kern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Sensor 1 when landing gear fully up</a:t>
            </a:r>
          </a:p>
          <a:p>
            <a:pPr marL="228600" lvl="1" indent="-228600">
              <a:spcBef>
                <a:spcPct val="20000"/>
              </a:spcBef>
            </a:pPr>
            <a:r>
              <a:rPr lang="en-US" sz="1600" kern="0" dirty="0" err="1" smtClean="0">
                <a:latin typeface="+mn-lt"/>
              </a:rPr>
              <a:t>GearDown</a:t>
            </a:r>
            <a:r>
              <a:rPr lang="en-US" sz="1600" kern="0" dirty="0" smtClean="0">
                <a:latin typeface="+mn-lt"/>
              </a:rPr>
              <a:t/>
            </a:r>
            <a:br>
              <a:rPr lang="en-US" sz="1600" kern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Sensor 1 when landing gear fully down</a:t>
            </a:r>
          </a:p>
          <a:p>
            <a:pPr marL="228600" lvl="1" indent="-228600">
              <a:spcBef>
                <a:spcPct val="20000"/>
              </a:spcBef>
            </a:pPr>
            <a:r>
              <a:rPr lang="en-US" sz="1600" kern="0" dirty="0" smtClean="0">
                <a:latin typeface="+mn-lt"/>
              </a:rPr>
              <a:t>Valve</a:t>
            </a:r>
            <a:br>
              <a:rPr lang="en-US" sz="1600" kern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Controls position of valve (0:lowering 1:raising)</a:t>
            </a:r>
          </a:p>
          <a:p>
            <a:pPr marL="228600" lvl="1" indent="-228600">
              <a:spcBef>
                <a:spcPct val="20000"/>
              </a:spcBef>
            </a:pPr>
            <a:r>
              <a:rPr lang="en-US" sz="1600" kern="0" dirty="0" smtClean="0">
                <a:latin typeface="+mn-lt"/>
              </a:rPr>
              <a:t>Pump</a:t>
            </a:r>
            <a:br>
              <a:rPr lang="en-US" sz="1600" kern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Activates hydraulic pump</a:t>
            </a:r>
          </a:p>
          <a:p>
            <a:pPr marL="228600" lvl="1" indent="-228600">
              <a:spcBef>
                <a:spcPct val="20000"/>
              </a:spcBef>
            </a:pPr>
            <a:r>
              <a:rPr lang="en-US" sz="1600" kern="0" dirty="0" err="1" smtClean="0">
                <a:latin typeface="+mn-lt"/>
              </a:rPr>
              <a:t>RedLED</a:t>
            </a:r>
            <a:r>
              <a:rPr lang="en-US" sz="1600" kern="0" dirty="0" smtClean="0">
                <a:latin typeface="+mn-lt"/>
              </a:rPr>
              <a:t/>
            </a:r>
            <a:br>
              <a:rPr lang="en-US" sz="1600" kern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Indicates landing gear in motion</a:t>
            </a:r>
          </a:p>
          <a:p>
            <a:pPr marL="228600" lvl="1" indent="-228600">
              <a:spcBef>
                <a:spcPct val="20000"/>
              </a:spcBef>
            </a:pPr>
            <a:r>
              <a:rPr lang="en-US" sz="1600" kern="0" dirty="0" err="1" smtClean="0">
                <a:latin typeface="+mn-lt"/>
              </a:rPr>
              <a:t>GreenLED</a:t>
            </a:r>
            <a:r>
              <a:rPr lang="en-US" sz="1600" kern="0" dirty="0" smtClean="0">
                <a:latin typeface="+mn-lt"/>
              </a:rPr>
              <a:t/>
            </a:r>
            <a:br>
              <a:rPr lang="en-US" sz="1600" kern="0" dirty="0" smtClean="0">
                <a:latin typeface="+mn-lt"/>
              </a:rPr>
            </a:br>
            <a:r>
              <a:rPr lang="en-US" sz="1600" kern="0" dirty="0" smtClean="0">
                <a:latin typeface="+mn-lt"/>
              </a:rPr>
              <a:t>Indicates landing gear down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183143" y="4000500"/>
            <a:ext cx="4602175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retract landing gear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plane on ground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Plane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be airborne two seconds before retracting gear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What students can do with this example 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4724" y="1873611"/>
            <a:ext cx="78921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complete this example using any of the several method shown above.</a:t>
            </a:r>
          </a:p>
          <a:p>
            <a:endParaRPr lang="en-US" dirty="0"/>
          </a:p>
          <a:p>
            <a:r>
              <a:rPr lang="en-US" dirty="0" smtClean="0"/>
              <a:t>I suggest first to use Method 2 based on One-Hot Encoding.</a:t>
            </a:r>
          </a:p>
          <a:p>
            <a:endParaRPr lang="en-US" dirty="0"/>
          </a:p>
          <a:p>
            <a:r>
              <a:rPr lang="en-US" dirty="0" smtClean="0"/>
              <a:t>Next use Method 3.</a:t>
            </a:r>
          </a:p>
          <a:p>
            <a:endParaRPr lang="en-US" dirty="0"/>
          </a:p>
          <a:p>
            <a:r>
              <a:rPr lang="en-US" dirty="0" smtClean="0"/>
              <a:t>Next describe the problem using Verilog.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724" y="663864"/>
            <a:ext cx="7949766" cy="5645486"/>
          </a:xfrm>
          <a:solidFill>
            <a:srgbClr val="FFFF00"/>
          </a:solidFill>
        </p:spPr>
        <p:txBody>
          <a:bodyPr/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</a:t>
            </a:r>
            <a:b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Using JK Flip-flops</a:t>
            </a:r>
            <a:endParaRPr lang="en-US" sz="8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5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23813"/>
            <a:ext cx="9156700" cy="573087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DESIGN  </a:t>
            </a:r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EXAMPLE 6: </a:t>
            </a:r>
            <a:r>
              <a:rPr lang="en-US" altLang="ko-K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Counter using JK</a:t>
            </a:r>
            <a:endParaRPr lang="en-US" altLang="ko-K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5588" y="815975"/>
            <a:ext cx="61817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0070C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Design Procedure: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   Specification 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State Diagram 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State Table 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   Excitation Table 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800" b="1" dirty="0" err="1">
                <a:latin typeface="Arial" panose="020B0604020202020204" pitchFamily="34" charset="0"/>
                <a:ea typeface="Gulim" panose="020B0600000101010101" pitchFamily="34" charset="-127"/>
              </a:rPr>
              <a:t>Karnaugh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Map 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 Circuit Diagram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336550" y="1677988"/>
            <a:ext cx="3770264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Example</a:t>
            </a: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:  2-bit Counter -&gt; 2 FF's</a:t>
            </a:r>
          </a:p>
        </p:txBody>
      </p:sp>
      <p:sp>
        <p:nvSpPr>
          <p:cNvPr id="8197" name="Rectangle 41"/>
          <p:cNvSpPr>
            <a:spLocks noChangeArrowheads="1"/>
          </p:cNvSpPr>
          <p:nvPr/>
        </p:nvSpPr>
        <p:spPr bwMode="auto">
          <a:xfrm>
            <a:off x="4214813" y="2041525"/>
            <a:ext cx="3432175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current                 next 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  state       input   state        FF inputs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  A   B           x       A   B    Ja  Ka  Jb  Kb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  0   0            0       0    0      0    d    0    d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  0   0            1       0    1      0    d    1    d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  0   1            0       0    1      0    d    d    0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  0   1            1       1    0      1    d    d    1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  1   0            0       1    0      d    0    0    d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  1   0            1       1    1      d    0    1    d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  1   1            0       1    1      d    0    d    0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  1   1            1       0    0      d    1    d    1</a:t>
            </a:r>
          </a:p>
        </p:txBody>
      </p:sp>
      <p:sp>
        <p:nvSpPr>
          <p:cNvPr id="8198" name="Line 42"/>
          <p:cNvSpPr>
            <a:spLocks noChangeShapeType="1"/>
          </p:cNvSpPr>
          <p:nvPr/>
        </p:nvSpPr>
        <p:spPr bwMode="auto">
          <a:xfrm>
            <a:off x="4068763" y="2408238"/>
            <a:ext cx="3567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46"/>
          <p:cNvSpPr>
            <a:spLocks noChangeShapeType="1"/>
          </p:cNvSpPr>
          <p:nvPr/>
        </p:nvSpPr>
        <p:spPr bwMode="auto">
          <a:xfrm>
            <a:off x="5030788" y="2027238"/>
            <a:ext cx="0" cy="1951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0" name="Group 153"/>
          <p:cNvGrpSpPr>
            <a:grpSpLocks/>
          </p:cNvGrpSpPr>
          <p:nvPr/>
        </p:nvGrpSpPr>
        <p:grpSpPr bwMode="auto">
          <a:xfrm>
            <a:off x="195263" y="4227513"/>
            <a:ext cx="1111250" cy="1611312"/>
            <a:chOff x="123" y="2663"/>
            <a:chExt cx="700" cy="1015"/>
          </a:xfrm>
        </p:grpSpPr>
        <p:sp>
          <p:nvSpPr>
            <p:cNvPr id="8319" name="Rectangle 47"/>
            <p:cNvSpPr>
              <a:spLocks noChangeArrowheads="1"/>
            </p:cNvSpPr>
            <p:nvPr/>
          </p:nvSpPr>
          <p:spPr bwMode="auto">
            <a:xfrm>
              <a:off x="305" y="2858"/>
              <a:ext cx="356" cy="6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8320" name="Line 48"/>
            <p:cNvSpPr>
              <a:spLocks noChangeShapeType="1"/>
            </p:cNvSpPr>
            <p:nvPr/>
          </p:nvSpPr>
          <p:spPr bwMode="auto">
            <a:xfrm>
              <a:off x="487" y="2867"/>
              <a:ext cx="0" cy="6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1" name="Line 49"/>
            <p:cNvSpPr>
              <a:spLocks noChangeShapeType="1"/>
            </p:cNvSpPr>
            <p:nvPr/>
          </p:nvSpPr>
          <p:spPr bwMode="auto">
            <a:xfrm>
              <a:off x="313" y="3181"/>
              <a:ext cx="3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" name="Line 50"/>
            <p:cNvSpPr>
              <a:spLocks noChangeShapeType="1"/>
            </p:cNvSpPr>
            <p:nvPr/>
          </p:nvSpPr>
          <p:spPr bwMode="auto">
            <a:xfrm>
              <a:off x="305" y="3019"/>
              <a:ext cx="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3" name="Line 51"/>
            <p:cNvSpPr>
              <a:spLocks noChangeShapeType="1"/>
            </p:cNvSpPr>
            <p:nvPr/>
          </p:nvSpPr>
          <p:spPr bwMode="auto">
            <a:xfrm>
              <a:off x="320" y="3342"/>
              <a:ext cx="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4" name="Rectangle 52"/>
            <p:cNvSpPr>
              <a:spLocks noChangeArrowheads="1"/>
            </p:cNvSpPr>
            <p:nvPr/>
          </p:nvSpPr>
          <p:spPr bwMode="auto">
            <a:xfrm>
              <a:off x="123" y="3228"/>
              <a:ext cx="21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A</a:t>
              </a:r>
            </a:p>
          </p:txBody>
        </p:sp>
        <p:sp>
          <p:nvSpPr>
            <p:cNvPr id="8325" name="Rectangle 53"/>
            <p:cNvSpPr>
              <a:spLocks noChangeArrowheads="1"/>
            </p:cNvSpPr>
            <p:nvPr/>
          </p:nvSpPr>
          <p:spPr bwMode="auto">
            <a:xfrm>
              <a:off x="477" y="2663"/>
              <a:ext cx="21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B</a:t>
              </a:r>
            </a:p>
          </p:txBody>
        </p:sp>
        <p:sp>
          <p:nvSpPr>
            <p:cNvPr id="8326" name="Rectangle 62"/>
            <p:cNvSpPr>
              <a:spLocks noChangeArrowheads="1"/>
            </p:cNvSpPr>
            <p:nvPr/>
          </p:nvSpPr>
          <p:spPr bwMode="auto">
            <a:xfrm>
              <a:off x="637" y="3074"/>
              <a:ext cx="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x</a:t>
              </a:r>
            </a:p>
          </p:txBody>
        </p:sp>
        <p:sp>
          <p:nvSpPr>
            <p:cNvPr id="8327" name="Rectangle 79"/>
            <p:cNvSpPr>
              <a:spLocks noChangeArrowheads="1"/>
            </p:cNvSpPr>
            <p:nvPr/>
          </p:nvSpPr>
          <p:spPr bwMode="auto">
            <a:xfrm>
              <a:off x="364" y="3466"/>
              <a:ext cx="26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Ja</a:t>
              </a:r>
            </a:p>
          </p:txBody>
        </p:sp>
        <p:sp>
          <p:nvSpPr>
            <p:cNvPr id="8328" name="Rectangle 82"/>
            <p:cNvSpPr>
              <a:spLocks noChangeArrowheads="1"/>
            </p:cNvSpPr>
            <p:nvPr/>
          </p:nvSpPr>
          <p:spPr bwMode="auto">
            <a:xfrm>
              <a:off x="486" y="3002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1</a:t>
              </a:r>
            </a:p>
          </p:txBody>
        </p:sp>
        <p:sp>
          <p:nvSpPr>
            <p:cNvPr id="8329" name="Rectangle 83"/>
            <p:cNvSpPr>
              <a:spLocks noChangeArrowheads="1"/>
            </p:cNvSpPr>
            <p:nvPr/>
          </p:nvSpPr>
          <p:spPr bwMode="auto">
            <a:xfrm>
              <a:off x="305" y="3309"/>
              <a:ext cx="3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d   d</a:t>
              </a:r>
            </a:p>
          </p:txBody>
        </p:sp>
        <p:sp>
          <p:nvSpPr>
            <p:cNvPr id="8330" name="Rectangle 84"/>
            <p:cNvSpPr>
              <a:spLocks noChangeArrowheads="1"/>
            </p:cNvSpPr>
            <p:nvPr/>
          </p:nvSpPr>
          <p:spPr bwMode="auto">
            <a:xfrm>
              <a:off x="297" y="3148"/>
              <a:ext cx="3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d   d</a:t>
              </a:r>
            </a:p>
          </p:txBody>
        </p:sp>
        <p:sp>
          <p:nvSpPr>
            <p:cNvPr id="8331" name="Rectangle 98"/>
            <p:cNvSpPr>
              <a:spLocks noChangeArrowheads="1"/>
            </p:cNvSpPr>
            <p:nvPr/>
          </p:nvSpPr>
          <p:spPr bwMode="auto">
            <a:xfrm>
              <a:off x="513" y="3039"/>
              <a:ext cx="122" cy="27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8201" name="Group 154"/>
          <p:cNvGrpSpPr>
            <a:grpSpLocks/>
          </p:cNvGrpSpPr>
          <p:nvPr/>
        </p:nvGrpSpPr>
        <p:grpSpPr bwMode="auto">
          <a:xfrm>
            <a:off x="1295400" y="4229100"/>
            <a:ext cx="1111250" cy="1606550"/>
            <a:chOff x="918" y="2670"/>
            <a:chExt cx="700" cy="1012"/>
          </a:xfrm>
        </p:grpSpPr>
        <p:sp>
          <p:nvSpPr>
            <p:cNvPr id="8306" name="Rectangle 54"/>
            <p:cNvSpPr>
              <a:spLocks noChangeArrowheads="1"/>
            </p:cNvSpPr>
            <p:nvPr/>
          </p:nvSpPr>
          <p:spPr bwMode="auto">
            <a:xfrm>
              <a:off x="1432" y="3058"/>
              <a:ext cx="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x</a:t>
              </a:r>
            </a:p>
          </p:txBody>
        </p:sp>
        <p:sp>
          <p:nvSpPr>
            <p:cNvPr id="8307" name="Rectangle 55"/>
            <p:cNvSpPr>
              <a:spLocks noChangeArrowheads="1"/>
            </p:cNvSpPr>
            <p:nvPr/>
          </p:nvSpPr>
          <p:spPr bwMode="auto">
            <a:xfrm>
              <a:off x="1100" y="2858"/>
              <a:ext cx="356" cy="6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8308" name="Line 56"/>
            <p:cNvSpPr>
              <a:spLocks noChangeShapeType="1"/>
            </p:cNvSpPr>
            <p:nvPr/>
          </p:nvSpPr>
          <p:spPr bwMode="auto">
            <a:xfrm>
              <a:off x="1282" y="2867"/>
              <a:ext cx="0" cy="6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" name="Line 57"/>
            <p:cNvSpPr>
              <a:spLocks noChangeShapeType="1"/>
            </p:cNvSpPr>
            <p:nvPr/>
          </p:nvSpPr>
          <p:spPr bwMode="auto">
            <a:xfrm>
              <a:off x="1107" y="3181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" name="Line 58"/>
            <p:cNvSpPr>
              <a:spLocks noChangeShapeType="1"/>
            </p:cNvSpPr>
            <p:nvPr/>
          </p:nvSpPr>
          <p:spPr bwMode="auto">
            <a:xfrm>
              <a:off x="1100" y="3019"/>
              <a:ext cx="3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1" name="Line 59"/>
            <p:cNvSpPr>
              <a:spLocks noChangeShapeType="1"/>
            </p:cNvSpPr>
            <p:nvPr/>
          </p:nvSpPr>
          <p:spPr bwMode="auto">
            <a:xfrm>
              <a:off x="1107" y="3349"/>
              <a:ext cx="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2" name="Rectangle 60"/>
            <p:cNvSpPr>
              <a:spLocks noChangeArrowheads="1"/>
            </p:cNvSpPr>
            <p:nvPr/>
          </p:nvSpPr>
          <p:spPr bwMode="auto">
            <a:xfrm>
              <a:off x="918" y="3228"/>
              <a:ext cx="21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A</a:t>
              </a:r>
            </a:p>
          </p:txBody>
        </p:sp>
        <p:sp>
          <p:nvSpPr>
            <p:cNvPr id="8313" name="Rectangle 61"/>
            <p:cNvSpPr>
              <a:spLocks noChangeArrowheads="1"/>
            </p:cNvSpPr>
            <p:nvPr/>
          </p:nvSpPr>
          <p:spPr bwMode="auto">
            <a:xfrm>
              <a:off x="1273" y="2670"/>
              <a:ext cx="21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B</a:t>
              </a:r>
            </a:p>
          </p:txBody>
        </p:sp>
        <p:sp>
          <p:nvSpPr>
            <p:cNvPr id="8314" name="Rectangle 80"/>
            <p:cNvSpPr>
              <a:spLocks noChangeArrowheads="1"/>
            </p:cNvSpPr>
            <p:nvPr/>
          </p:nvSpPr>
          <p:spPr bwMode="auto">
            <a:xfrm>
              <a:off x="1175" y="3470"/>
              <a:ext cx="29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Ka</a:t>
              </a:r>
            </a:p>
          </p:txBody>
        </p:sp>
        <p:sp>
          <p:nvSpPr>
            <p:cNvPr id="8315" name="Rectangle 85"/>
            <p:cNvSpPr>
              <a:spLocks noChangeArrowheads="1"/>
            </p:cNvSpPr>
            <p:nvPr/>
          </p:nvSpPr>
          <p:spPr bwMode="auto">
            <a:xfrm>
              <a:off x="1084" y="2833"/>
              <a:ext cx="3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d   d</a:t>
              </a:r>
            </a:p>
          </p:txBody>
        </p:sp>
        <p:sp>
          <p:nvSpPr>
            <p:cNvPr id="8316" name="Rectangle 86"/>
            <p:cNvSpPr>
              <a:spLocks noChangeArrowheads="1"/>
            </p:cNvSpPr>
            <p:nvPr/>
          </p:nvSpPr>
          <p:spPr bwMode="auto">
            <a:xfrm>
              <a:off x="1091" y="2993"/>
              <a:ext cx="3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d   d</a:t>
              </a:r>
            </a:p>
          </p:txBody>
        </p:sp>
        <p:sp>
          <p:nvSpPr>
            <p:cNvPr id="8317" name="Rectangle 87"/>
            <p:cNvSpPr>
              <a:spLocks noChangeArrowheads="1"/>
            </p:cNvSpPr>
            <p:nvPr/>
          </p:nvSpPr>
          <p:spPr bwMode="auto">
            <a:xfrm>
              <a:off x="1273" y="3155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1</a:t>
              </a:r>
            </a:p>
          </p:txBody>
        </p:sp>
        <p:sp>
          <p:nvSpPr>
            <p:cNvPr id="8318" name="Rectangle 99"/>
            <p:cNvSpPr>
              <a:spLocks noChangeArrowheads="1"/>
            </p:cNvSpPr>
            <p:nvPr/>
          </p:nvSpPr>
          <p:spPr bwMode="auto">
            <a:xfrm>
              <a:off x="1308" y="3048"/>
              <a:ext cx="121" cy="26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8202" name="Group 158"/>
          <p:cNvGrpSpPr>
            <a:grpSpLocks/>
          </p:cNvGrpSpPr>
          <p:nvPr/>
        </p:nvGrpSpPr>
        <p:grpSpPr bwMode="auto">
          <a:xfrm>
            <a:off x="3517900" y="4241800"/>
            <a:ext cx="1184275" cy="1608138"/>
            <a:chOff x="2468" y="2684"/>
            <a:chExt cx="746" cy="1013"/>
          </a:xfrm>
        </p:grpSpPr>
        <p:sp>
          <p:nvSpPr>
            <p:cNvPr id="8290" name="Rectangle 81"/>
            <p:cNvSpPr>
              <a:spLocks noChangeArrowheads="1"/>
            </p:cNvSpPr>
            <p:nvPr/>
          </p:nvSpPr>
          <p:spPr bwMode="auto">
            <a:xfrm>
              <a:off x="2692" y="3485"/>
              <a:ext cx="29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Kb</a:t>
              </a:r>
            </a:p>
          </p:txBody>
        </p:sp>
        <p:sp>
          <p:nvSpPr>
            <p:cNvPr id="8291" name="Rectangle 71"/>
            <p:cNvSpPr>
              <a:spLocks noChangeArrowheads="1"/>
            </p:cNvSpPr>
            <p:nvPr/>
          </p:nvSpPr>
          <p:spPr bwMode="auto">
            <a:xfrm>
              <a:off x="2651" y="2874"/>
              <a:ext cx="356" cy="6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8292" name="Line 72"/>
            <p:cNvSpPr>
              <a:spLocks noChangeShapeType="1"/>
            </p:cNvSpPr>
            <p:nvPr/>
          </p:nvSpPr>
          <p:spPr bwMode="auto">
            <a:xfrm>
              <a:off x="2833" y="2882"/>
              <a:ext cx="0" cy="6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3" name="Line 73"/>
            <p:cNvSpPr>
              <a:spLocks noChangeShapeType="1"/>
            </p:cNvSpPr>
            <p:nvPr/>
          </p:nvSpPr>
          <p:spPr bwMode="auto">
            <a:xfrm>
              <a:off x="2659" y="3196"/>
              <a:ext cx="3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" name="Line 74"/>
            <p:cNvSpPr>
              <a:spLocks noChangeShapeType="1"/>
            </p:cNvSpPr>
            <p:nvPr/>
          </p:nvSpPr>
          <p:spPr bwMode="auto">
            <a:xfrm>
              <a:off x="2651" y="3035"/>
              <a:ext cx="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" name="Line 75"/>
            <p:cNvSpPr>
              <a:spLocks noChangeShapeType="1"/>
            </p:cNvSpPr>
            <p:nvPr/>
          </p:nvSpPr>
          <p:spPr bwMode="auto">
            <a:xfrm>
              <a:off x="2666" y="3358"/>
              <a:ext cx="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" name="Rectangle 76"/>
            <p:cNvSpPr>
              <a:spLocks noChangeArrowheads="1"/>
            </p:cNvSpPr>
            <p:nvPr/>
          </p:nvSpPr>
          <p:spPr bwMode="auto">
            <a:xfrm>
              <a:off x="2468" y="3245"/>
              <a:ext cx="21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A</a:t>
              </a:r>
            </a:p>
          </p:txBody>
        </p:sp>
        <p:sp>
          <p:nvSpPr>
            <p:cNvPr id="8297" name="Rectangle 77"/>
            <p:cNvSpPr>
              <a:spLocks noChangeArrowheads="1"/>
            </p:cNvSpPr>
            <p:nvPr/>
          </p:nvSpPr>
          <p:spPr bwMode="auto">
            <a:xfrm>
              <a:off x="2814" y="2684"/>
              <a:ext cx="21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B</a:t>
              </a:r>
            </a:p>
          </p:txBody>
        </p:sp>
        <p:sp>
          <p:nvSpPr>
            <p:cNvPr id="8298" name="Rectangle 78"/>
            <p:cNvSpPr>
              <a:spLocks noChangeArrowheads="1"/>
            </p:cNvSpPr>
            <p:nvPr/>
          </p:nvSpPr>
          <p:spPr bwMode="auto">
            <a:xfrm>
              <a:off x="3028" y="3067"/>
              <a:ext cx="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x</a:t>
              </a:r>
            </a:p>
          </p:txBody>
        </p:sp>
        <p:sp>
          <p:nvSpPr>
            <p:cNvPr id="8299" name="Rectangle 92"/>
            <p:cNvSpPr>
              <a:spLocks noChangeArrowheads="1"/>
            </p:cNvSpPr>
            <p:nvPr/>
          </p:nvSpPr>
          <p:spPr bwMode="auto">
            <a:xfrm>
              <a:off x="2825" y="3002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1</a:t>
              </a:r>
            </a:p>
          </p:txBody>
        </p:sp>
        <p:sp>
          <p:nvSpPr>
            <p:cNvPr id="8300" name="Rectangle 93"/>
            <p:cNvSpPr>
              <a:spLocks noChangeArrowheads="1"/>
            </p:cNvSpPr>
            <p:nvPr/>
          </p:nvSpPr>
          <p:spPr bwMode="auto">
            <a:xfrm>
              <a:off x="2832" y="3172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1</a:t>
              </a:r>
            </a:p>
          </p:txBody>
        </p:sp>
        <p:sp>
          <p:nvSpPr>
            <p:cNvPr id="8301" name="Rectangle 94"/>
            <p:cNvSpPr>
              <a:spLocks noChangeArrowheads="1"/>
            </p:cNvSpPr>
            <p:nvPr/>
          </p:nvSpPr>
          <p:spPr bwMode="auto">
            <a:xfrm>
              <a:off x="2642" y="2849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d</a:t>
              </a:r>
            </a:p>
          </p:txBody>
        </p:sp>
        <p:sp>
          <p:nvSpPr>
            <p:cNvPr id="8302" name="Rectangle 95"/>
            <p:cNvSpPr>
              <a:spLocks noChangeArrowheads="1"/>
            </p:cNvSpPr>
            <p:nvPr/>
          </p:nvSpPr>
          <p:spPr bwMode="auto">
            <a:xfrm>
              <a:off x="2650" y="3027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d</a:t>
              </a:r>
            </a:p>
          </p:txBody>
        </p:sp>
        <p:sp>
          <p:nvSpPr>
            <p:cNvPr id="8303" name="Rectangle 96"/>
            <p:cNvSpPr>
              <a:spLocks noChangeArrowheads="1"/>
            </p:cNvSpPr>
            <p:nvPr/>
          </p:nvSpPr>
          <p:spPr bwMode="auto">
            <a:xfrm>
              <a:off x="2658" y="3325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d</a:t>
              </a:r>
            </a:p>
          </p:txBody>
        </p:sp>
        <p:sp>
          <p:nvSpPr>
            <p:cNvPr id="8304" name="Rectangle 97"/>
            <p:cNvSpPr>
              <a:spLocks noChangeArrowheads="1"/>
            </p:cNvSpPr>
            <p:nvPr/>
          </p:nvSpPr>
          <p:spPr bwMode="auto">
            <a:xfrm>
              <a:off x="2650" y="3172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d</a:t>
              </a:r>
            </a:p>
          </p:txBody>
        </p:sp>
        <p:sp>
          <p:nvSpPr>
            <p:cNvPr id="8305" name="Rectangle 101"/>
            <p:cNvSpPr>
              <a:spLocks noChangeArrowheads="1"/>
            </p:cNvSpPr>
            <p:nvPr/>
          </p:nvSpPr>
          <p:spPr bwMode="auto">
            <a:xfrm>
              <a:off x="2685" y="3055"/>
              <a:ext cx="295" cy="27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</p:grpSp>
      <p:sp>
        <p:nvSpPr>
          <p:cNvPr id="8203" name="Rectangle 102"/>
          <p:cNvSpPr>
            <a:spLocks noChangeArrowheads="1"/>
          </p:cNvSpPr>
          <p:nvPr/>
        </p:nvSpPr>
        <p:spPr bwMode="auto">
          <a:xfrm>
            <a:off x="327025" y="5929313"/>
            <a:ext cx="4916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Ja = Bx      Ka = Bx    Jb = x         Kb = x</a:t>
            </a:r>
          </a:p>
        </p:txBody>
      </p:sp>
      <p:sp>
        <p:nvSpPr>
          <p:cNvPr id="8204" name="Rectangle 135"/>
          <p:cNvSpPr>
            <a:spLocks noChangeArrowheads="1"/>
          </p:cNvSpPr>
          <p:nvPr/>
        </p:nvSpPr>
        <p:spPr bwMode="auto">
          <a:xfrm>
            <a:off x="4891088" y="5783263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clock</a:t>
            </a:r>
          </a:p>
        </p:txBody>
      </p:sp>
      <p:sp>
        <p:nvSpPr>
          <p:cNvPr id="8205" name="Oval 10"/>
          <p:cNvSpPr>
            <a:spLocks noChangeArrowheads="1"/>
          </p:cNvSpPr>
          <p:nvPr/>
        </p:nvSpPr>
        <p:spPr bwMode="auto">
          <a:xfrm>
            <a:off x="982663" y="2851150"/>
            <a:ext cx="428625" cy="4079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8206" name="Oval 11"/>
          <p:cNvSpPr>
            <a:spLocks noChangeArrowheads="1"/>
          </p:cNvSpPr>
          <p:nvPr/>
        </p:nvSpPr>
        <p:spPr bwMode="auto">
          <a:xfrm>
            <a:off x="2481263" y="2879725"/>
            <a:ext cx="441325" cy="3794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8207" name="Oval 12"/>
          <p:cNvSpPr>
            <a:spLocks noChangeArrowheads="1"/>
          </p:cNvSpPr>
          <p:nvPr/>
        </p:nvSpPr>
        <p:spPr bwMode="auto">
          <a:xfrm>
            <a:off x="1800225" y="3797300"/>
            <a:ext cx="371475" cy="3286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8208" name="Oval 13"/>
          <p:cNvSpPr>
            <a:spLocks noChangeArrowheads="1"/>
          </p:cNvSpPr>
          <p:nvPr/>
        </p:nvSpPr>
        <p:spPr bwMode="auto">
          <a:xfrm>
            <a:off x="1800225" y="2090738"/>
            <a:ext cx="40005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8209" name="Oval 14"/>
          <p:cNvSpPr>
            <a:spLocks noChangeArrowheads="1"/>
          </p:cNvSpPr>
          <p:nvPr/>
        </p:nvSpPr>
        <p:spPr bwMode="auto">
          <a:xfrm>
            <a:off x="1858963" y="2332038"/>
            <a:ext cx="279400" cy="27781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8210" name="Oval 15"/>
          <p:cNvSpPr>
            <a:spLocks noChangeArrowheads="1"/>
          </p:cNvSpPr>
          <p:nvPr/>
        </p:nvSpPr>
        <p:spPr bwMode="auto">
          <a:xfrm>
            <a:off x="1323975" y="2922588"/>
            <a:ext cx="268288" cy="26511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8211" name="Oval 16"/>
          <p:cNvSpPr>
            <a:spLocks noChangeArrowheads="1"/>
          </p:cNvSpPr>
          <p:nvPr/>
        </p:nvSpPr>
        <p:spPr bwMode="auto">
          <a:xfrm>
            <a:off x="2341563" y="2936875"/>
            <a:ext cx="293687" cy="27463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8212" name="Oval 17"/>
          <p:cNvSpPr>
            <a:spLocks noChangeArrowheads="1"/>
          </p:cNvSpPr>
          <p:nvPr/>
        </p:nvSpPr>
        <p:spPr bwMode="auto">
          <a:xfrm>
            <a:off x="1831975" y="3595688"/>
            <a:ext cx="293688" cy="2619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8213" name="Line 18"/>
          <p:cNvSpPr>
            <a:spLocks noChangeShapeType="1"/>
          </p:cNvSpPr>
          <p:nvPr/>
        </p:nvSpPr>
        <p:spPr bwMode="auto">
          <a:xfrm flipH="1" flipV="1">
            <a:off x="1757363" y="2390775"/>
            <a:ext cx="122237" cy="2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Line 19"/>
          <p:cNvSpPr>
            <a:spLocks noChangeShapeType="1"/>
          </p:cNvSpPr>
          <p:nvPr/>
        </p:nvSpPr>
        <p:spPr bwMode="auto">
          <a:xfrm flipH="1" flipV="1">
            <a:off x="1838325" y="2312988"/>
            <a:ext cx="26988" cy="106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Line 20"/>
          <p:cNvSpPr>
            <a:spLocks noChangeShapeType="1"/>
          </p:cNvSpPr>
          <p:nvPr/>
        </p:nvSpPr>
        <p:spPr bwMode="auto">
          <a:xfrm flipH="1">
            <a:off x="1276350" y="3173413"/>
            <a:ext cx="107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Line 21"/>
          <p:cNvSpPr>
            <a:spLocks noChangeShapeType="1"/>
          </p:cNvSpPr>
          <p:nvPr/>
        </p:nvSpPr>
        <p:spPr bwMode="auto">
          <a:xfrm flipH="1">
            <a:off x="1357313" y="3168650"/>
            <a:ext cx="381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Line 22"/>
          <p:cNvSpPr>
            <a:spLocks noChangeShapeType="1"/>
          </p:cNvSpPr>
          <p:nvPr/>
        </p:nvSpPr>
        <p:spPr bwMode="auto">
          <a:xfrm flipV="1">
            <a:off x="2554288" y="284162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23"/>
          <p:cNvSpPr>
            <a:spLocks noChangeShapeType="1"/>
          </p:cNvSpPr>
          <p:nvPr/>
        </p:nvSpPr>
        <p:spPr bwMode="auto">
          <a:xfrm>
            <a:off x="2562225" y="2936875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Line 24"/>
          <p:cNvSpPr>
            <a:spLocks noChangeShapeType="1"/>
          </p:cNvSpPr>
          <p:nvPr/>
        </p:nvSpPr>
        <p:spPr bwMode="auto">
          <a:xfrm flipH="1">
            <a:off x="2066925" y="3836988"/>
            <a:ext cx="2540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Line 25"/>
          <p:cNvSpPr>
            <a:spLocks noChangeShapeType="1"/>
          </p:cNvSpPr>
          <p:nvPr/>
        </p:nvSpPr>
        <p:spPr bwMode="auto">
          <a:xfrm>
            <a:off x="2078038" y="3819525"/>
            <a:ext cx="107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26"/>
          <p:cNvSpPr>
            <a:spLocks noChangeShapeType="1"/>
          </p:cNvSpPr>
          <p:nvPr/>
        </p:nvSpPr>
        <p:spPr bwMode="auto">
          <a:xfrm flipH="1">
            <a:off x="1557338" y="2587625"/>
            <a:ext cx="360362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Line 27"/>
          <p:cNvSpPr>
            <a:spLocks noChangeShapeType="1"/>
          </p:cNvSpPr>
          <p:nvPr/>
        </p:nvSpPr>
        <p:spPr bwMode="auto">
          <a:xfrm>
            <a:off x="1544638" y="3179763"/>
            <a:ext cx="334962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Line 28"/>
          <p:cNvSpPr>
            <a:spLocks noChangeShapeType="1"/>
          </p:cNvSpPr>
          <p:nvPr/>
        </p:nvSpPr>
        <p:spPr bwMode="auto">
          <a:xfrm flipV="1">
            <a:off x="2092325" y="3179763"/>
            <a:ext cx="307975" cy="449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Line 29"/>
          <p:cNvSpPr>
            <a:spLocks noChangeShapeType="1"/>
          </p:cNvSpPr>
          <p:nvPr/>
        </p:nvSpPr>
        <p:spPr bwMode="auto">
          <a:xfrm flipH="1" flipV="1">
            <a:off x="2078038" y="2574925"/>
            <a:ext cx="322262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Rectangle 30"/>
          <p:cNvSpPr>
            <a:spLocks noChangeArrowheads="1"/>
          </p:cNvSpPr>
          <p:nvPr/>
        </p:nvSpPr>
        <p:spPr bwMode="auto">
          <a:xfrm>
            <a:off x="1801813" y="2332038"/>
            <a:ext cx="4064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600">
                <a:latin typeface="Arial" panose="020B0604020202020204" pitchFamily="34" charset="0"/>
                <a:ea typeface="Gulim" panose="020B0600000101010101" pitchFamily="34" charset="-127"/>
              </a:rPr>
              <a:t>00</a:t>
            </a:r>
          </a:p>
        </p:txBody>
      </p:sp>
      <p:sp>
        <p:nvSpPr>
          <p:cNvPr id="8226" name="Rectangle 31"/>
          <p:cNvSpPr>
            <a:spLocks noChangeArrowheads="1"/>
          </p:cNvSpPr>
          <p:nvPr/>
        </p:nvSpPr>
        <p:spPr bwMode="auto">
          <a:xfrm>
            <a:off x="1257300" y="2905125"/>
            <a:ext cx="4064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600">
                <a:latin typeface="Arial" panose="020B0604020202020204" pitchFamily="34" charset="0"/>
                <a:ea typeface="Gulim" panose="020B0600000101010101" pitchFamily="34" charset="-127"/>
              </a:rPr>
              <a:t>01</a:t>
            </a:r>
          </a:p>
        </p:txBody>
      </p:sp>
      <p:sp>
        <p:nvSpPr>
          <p:cNvPr id="8227" name="Rectangle 32"/>
          <p:cNvSpPr>
            <a:spLocks noChangeArrowheads="1"/>
          </p:cNvSpPr>
          <p:nvPr/>
        </p:nvSpPr>
        <p:spPr bwMode="auto">
          <a:xfrm>
            <a:off x="1752600" y="3576638"/>
            <a:ext cx="4064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600">
                <a:latin typeface="Arial" panose="020B0604020202020204" pitchFamily="34" charset="0"/>
                <a:ea typeface="Gulim" panose="020B0600000101010101" pitchFamily="34" charset="-127"/>
              </a:rPr>
              <a:t>10</a:t>
            </a:r>
          </a:p>
        </p:txBody>
      </p:sp>
      <p:sp>
        <p:nvSpPr>
          <p:cNvPr id="8228" name="Rectangle 33"/>
          <p:cNvSpPr>
            <a:spLocks noChangeArrowheads="1"/>
          </p:cNvSpPr>
          <p:nvPr/>
        </p:nvSpPr>
        <p:spPr bwMode="auto">
          <a:xfrm>
            <a:off x="2281238" y="2927350"/>
            <a:ext cx="4064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600">
                <a:latin typeface="Arial" panose="020B0604020202020204" pitchFamily="34" charset="0"/>
                <a:ea typeface="Gulim" panose="020B0600000101010101" pitchFamily="34" charset="-127"/>
              </a:rPr>
              <a:t>11</a:t>
            </a:r>
          </a:p>
        </p:txBody>
      </p:sp>
      <p:sp>
        <p:nvSpPr>
          <p:cNvPr id="8229" name="Rectangle 34"/>
          <p:cNvSpPr>
            <a:spLocks noChangeArrowheads="1"/>
          </p:cNvSpPr>
          <p:nvPr/>
        </p:nvSpPr>
        <p:spPr bwMode="auto">
          <a:xfrm>
            <a:off x="2057400" y="1949450"/>
            <a:ext cx="55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x=0</a:t>
            </a:r>
          </a:p>
        </p:txBody>
      </p:sp>
      <p:sp>
        <p:nvSpPr>
          <p:cNvPr id="8230" name="Rectangle 35"/>
          <p:cNvSpPr>
            <a:spLocks noChangeArrowheads="1"/>
          </p:cNvSpPr>
          <p:nvPr/>
        </p:nvSpPr>
        <p:spPr bwMode="auto">
          <a:xfrm>
            <a:off x="2192338" y="2474913"/>
            <a:ext cx="55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x=1</a:t>
            </a:r>
          </a:p>
        </p:txBody>
      </p:sp>
      <p:sp>
        <p:nvSpPr>
          <p:cNvPr id="8231" name="Rectangle 36"/>
          <p:cNvSpPr>
            <a:spLocks noChangeArrowheads="1"/>
          </p:cNvSpPr>
          <p:nvPr/>
        </p:nvSpPr>
        <p:spPr bwMode="auto">
          <a:xfrm>
            <a:off x="2860675" y="2908300"/>
            <a:ext cx="55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x=0</a:t>
            </a:r>
          </a:p>
        </p:txBody>
      </p:sp>
      <p:sp>
        <p:nvSpPr>
          <p:cNvPr id="8232" name="Rectangle 37"/>
          <p:cNvSpPr>
            <a:spLocks noChangeArrowheads="1"/>
          </p:cNvSpPr>
          <p:nvPr/>
        </p:nvSpPr>
        <p:spPr bwMode="auto">
          <a:xfrm>
            <a:off x="2151063" y="3303588"/>
            <a:ext cx="55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x=1</a:t>
            </a:r>
          </a:p>
        </p:txBody>
      </p:sp>
      <p:sp>
        <p:nvSpPr>
          <p:cNvPr id="8233" name="Rectangle 38"/>
          <p:cNvSpPr>
            <a:spLocks noChangeArrowheads="1"/>
          </p:cNvSpPr>
          <p:nvPr/>
        </p:nvSpPr>
        <p:spPr bwMode="auto">
          <a:xfrm>
            <a:off x="1290638" y="3767138"/>
            <a:ext cx="582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x=0</a:t>
            </a:r>
          </a:p>
        </p:txBody>
      </p:sp>
      <p:sp>
        <p:nvSpPr>
          <p:cNvPr id="8234" name="Rectangle 39"/>
          <p:cNvSpPr>
            <a:spLocks noChangeArrowheads="1"/>
          </p:cNvSpPr>
          <p:nvPr/>
        </p:nvSpPr>
        <p:spPr bwMode="auto">
          <a:xfrm>
            <a:off x="1214438" y="3249613"/>
            <a:ext cx="55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x=1</a:t>
            </a:r>
          </a:p>
        </p:txBody>
      </p:sp>
      <p:sp>
        <p:nvSpPr>
          <p:cNvPr id="8235" name="Rectangle 40"/>
          <p:cNvSpPr>
            <a:spLocks noChangeArrowheads="1"/>
          </p:cNvSpPr>
          <p:nvPr/>
        </p:nvSpPr>
        <p:spPr bwMode="auto">
          <a:xfrm>
            <a:off x="465138" y="2884488"/>
            <a:ext cx="55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x=0</a:t>
            </a:r>
          </a:p>
        </p:txBody>
      </p:sp>
      <p:sp>
        <p:nvSpPr>
          <p:cNvPr id="8236" name="Rectangle 137"/>
          <p:cNvSpPr>
            <a:spLocks noChangeArrowheads="1"/>
          </p:cNvSpPr>
          <p:nvPr/>
        </p:nvSpPr>
        <p:spPr bwMode="auto">
          <a:xfrm>
            <a:off x="1362075" y="2436813"/>
            <a:ext cx="55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x=1</a:t>
            </a:r>
          </a:p>
        </p:txBody>
      </p:sp>
      <p:sp>
        <p:nvSpPr>
          <p:cNvPr id="8237" name="Rectangle 103"/>
          <p:cNvSpPr>
            <a:spLocks noChangeArrowheads="1"/>
          </p:cNvSpPr>
          <p:nvPr/>
        </p:nvSpPr>
        <p:spPr bwMode="auto">
          <a:xfrm>
            <a:off x="6259513" y="5049838"/>
            <a:ext cx="555625" cy="828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8238" name="Line 104"/>
          <p:cNvSpPr>
            <a:spLocks noChangeShapeType="1"/>
          </p:cNvSpPr>
          <p:nvPr/>
        </p:nvSpPr>
        <p:spPr bwMode="auto">
          <a:xfrm>
            <a:off x="6261100" y="5403850"/>
            <a:ext cx="66675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9" name="Line 105"/>
          <p:cNvSpPr>
            <a:spLocks noChangeShapeType="1"/>
          </p:cNvSpPr>
          <p:nvPr/>
        </p:nvSpPr>
        <p:spPr bwMode="auto">
          <a:xfrm flipH="1">
            <a:off x="6253163" y="5445125"/>
            <a:ext cx="76200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0" name="Rectangle 106"/>
          <p:cNvSpPr>
            <a:spLocks noChangeArrowheads="1"/>
          </p:cNvSpPr>
          <p:nvPr/>
        </p:nvSpPr>
        <p:spPr bwMode="auto">
          <a:xfrm>
            <a:off x="6208713" y="5053013"/>
            <a:ext cx="814387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J     Q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K    Q'</a:t>
            </a: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  </a:t>
            </a:r>
          </a:p>
        </p:txBody>
      </p:sp>
      <p:sp>
        <p:nvSpPr>
          <p:cNvPr id="8241" name="Rectangle 107"/>
          <p:cNvSpPr>
            <a:spLocks noChangeArrowheads="1"/>
          </p:cNvSpPr>
          <p:nvPr/>
        </p:nvSpPr>
        <p:spPr bwMode="auto">
          <a:xfrm>
            <a:off x="7518400" y="5049838"/>
            <a:ext cx="555625" cy="828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8242" name="Line 108"/>
          <p:cNvSpPr>
            <a:spLocks noChangeShapeType="1"/>
          </p:cNvSpPr>
          <p:nvPr/>
        </p:nvSpPr>
        <p:spPr bwMode="auto">
          <a:xfrm>
            <a:off x="7524750" y="5403850"/>
            <a:ext cx="66675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Line 109"/>
          <p:cNvSpPr>
            <a:spLocks noChangeShapeType="1"/>
          </p:cNvSpPr>
          <p:nvPr/>
        </p:nvSpPr>
        <p:spPr bwMode="auto">
          <a:xfrm flipH="1">
            <a:off x="7512050" y="5448300"/>
            <a:ext cx="77788" cy="36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4" name="Rectangle 110"/>
          <p:cNvSpPr>
            <a:spLocks noChangeArrowheads="1"/>
          </p:cNvSpPr>
          <p:nvPr/>
        </p:nvSpPr>
        <p:spPr bwMode="auto">
          <a:xfrm>
            <a:off x="7467600" y="5053013"/>
            <a:ext cx="814388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J     Q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K    Q'</a:t>
            </a: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  </a:t>
            </a:r>
          </a:p>
        </p:txBody>
      </p:sp>
      <p:sp>
        <p:nvSpPr>
          <p:cNvPr id="8245" name="Line 111"/>
          <p:cNvSpPr>
            <a:spLocks noChangeShapeType="1"/>
          </p:cNvSpPr>
          <p:nvPr/>
        </p:nvSpPr>
        <p:spPr bwMode="auto">
          <a:xfrm>
            <a:off x="6816725" y="5214938"/>
            <a:ext cx="146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6" name="Line 112"/>
          <p:cNvSpPr>
            <a:spLocks noChangeShapeType="1"/>
          </p:cNvSpPr>
          <p:nvPr/>
        </p:nvSpPr>
        <p:spPr bwMode="auto">
          <a:xfrm>
            <a:off x="8086725" y="5203825"/>
            <a:ext cx="5540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7" name="Oval 113"/>
          <p:cNvSpPr>
            <a:spLocks noChangeArrowheads="1"/>
          </p:cNvSpPr>
          <p:nvPr/>
        </p:nvSpPr>
        <p:spPr bwMode="auto">
          <a:xfrm>
            <a:off x="5556250" y="5022850"/>
            <a:ext cx="430213" cy="36036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8248" name="Rectangle 114"/>
          <p:cNvSpPr>
            <a:spLocks noChangeArrowheads="1"/>
          </p:cNvSpPr>
          <p:nvPr/>
        </p:nvSpPr>
        <p:spPr bwMode="auto">
          <a:xfrm>
            <a:off x="5518150" y="4954588"/>
            <a:ext cx="234950" cy="482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8249" name="Line 116"/>
          <p:cNvSpPr>
            <a:spLocks noChangeShapeType="1"/>
          </p:cNvSpPr>
          <p:nvPr/>
        </p:nvSpPr>
        <p:spPr bwMode="auto">
          <a:xfrm>
            <a:off x="5983288" y="5203825"/>
            <a:ext cx="2809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0" name="Line 117"/>
          <p:cNvSpPr>
            <a:spLocks noChangeShapeType="1"/>
          </p:cNvSpPr>
          <p:nvPr/>
        </p:nvSpPr>
        <p:spPr bwMode="auto">
          <a:xfrm flipH="1">
            <a:off x="5210175" y="5106988"/>
            <a:ext cx="568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1" name="Line 119"/>
          <p:cNvSpPr>
            <a:spLocks noChangeShapeType="1"/>
          </p:cNvSpPr>
          <p:nvPr/>
        </p:nvSpPr>
        <p:spPr bwMode="auto">
          <a:xfrm>
            <a:off x="5456238" y="4900613"/>
            <a:ext cx="1868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2" name="Line 120"/>
          <p:cNvSpPr>
            <a:spLocks noChangeShapeType="1"/>
          </p:cNvSpPr>
          <p:nvPr/>
        </p:nvSpPr>
        <p:spPr bwMode="auto">
          <a:xfrm>
            <a:off x="7308850" y="4902200"/>
            <a:ext cx="0" cy="82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3" name="Line 121"/>
          <p:cNvSpPr>
            <a:spLocks noChangeShapeType="1"/>
          </p:cNvSpPr>
          <p:nvPr/>
        </p:nvSpPr>
        <p:spPr bwMode="auto">
          <a:xfrm>
            <a:off x="7321550" y="5187950"/>
            <a:ext cx="193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4" name="Line 122"/>
          <p:cNvSpPr>
            <a:spLocks noChangeShapeType="1"/>
          </p:cNvSpPr>
          <p:nvPr/>
        </p:nvSpPr>
        <p:spPr bwMode="auto">
          <a:xfrm flipH="1">
            <a:off x="5332413" y="5314950"/>
            <a:ext cx="430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5" name="Line 124"/>
          <p:cNvSpPr>
            <a:spLocks noChangeShapeType="1"/>
          </p:cNvSpPr>
          <p:nvPr/>
        </p:nvSpPr>
        <p:spPr bwMode="auto">
          <a:xfrm>
            <a:off x="5332413" y="4705350"/>
            <a:ext cx="2981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6" name="Line 125"/>
          <p:cNvSpPr>
            <a:spLocks noChangeShapeType="1"/>
          </p:cNvSpPr>
          <p:nvPr/>
        </p:nvSpPr>
        <p:spPr bwMode="auto">
          <a:xfrm>
            <a:off x="8308975" y="4692650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7" name="Line 127"/>
          <p:cNvSpPr>
            <a:spLocks noChangeShapeType="1"/>
          </p:cNvSpPr>
          <p:nvPr/>
        </p:nvSpPr>
        <p:spPr bwMode="auto">
          <a:xfrm>
            <a:off x="6124575" y="5756275"/>
            <a:ext cx="1381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8" name="Line 128"/>
          <p:cNvSpPr>
            <a:spLocks noChangeShapeType="1"/>
          </p:cNvSpPr>
          <p:nvPr/>
        </p:nvSpPr>
        <p:spPr bwMode="auto">
          <a:xfrm>
            <a:off x="7321550" y="5713413"/>
            <a:ext cx="206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9" name="Line 129"/>
          <p:cNvSpPr>
            <a:spLocks noChangeShapeType="1"/>
          </p:cNvSpPr>
          <p:nvPr/>
        </p:nvSpPr>
        <p:spPr bwMode="auto">
          <a:xfrm flipH="1">
            <a:off x="5875338" y="5453063"/>
            <a:ext cx="395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0" name="Line 130"/>
          <p:cNvSpPr>
            <a:spLocks noChangeShapeType="1"/>
          </p:cNvSpPr>
          <p:nvPr/>
        </p:nvSpPr>
        <p:spPr bwMode="auto">
          <a:xfrm>
            <a:off x="5883275" y="5454650"/>
            <a:ext cx="0" cy="631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1" name="Line 131"/>
          <p:cNvSpPr>
            <a:spLocks noChangeShapeType="1"/>
          </p:cNvSpPr>
          <p:nvPr/>
        </p:nvSpPr>
        <p:spPr bwMode="auto">
          <a:xfrm flipH="1">
            <a:off x="7185025" y="5453063"/>
            <a:ext cx="344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2" name="Line 132"/>
          <p:cNvSpPr>
            <a:spLocks noChangeShapeType="1"/>
          </p:cNvSpPr>
          <p:nvPr/>
        </p:nvSpPr>
        <p:spPr bwMode="auto">
          <a:xfrm>
            <a:off x="7188200" y="5464175"/>
            <a:ext cx="0" cy="595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" name="Line 133"/>
          <p:cNvSpPr>
            <a:spLocks noChangeShapeType="1"/>
          </p:cNvSpPr>
          <p:nvPr/>
        </p:nvSpPr>
        <p:spPr bwMode="auto">
          <a:xfrm flipH="1">
            <a:off x="5205413" y="6072188"/>
            <a:ext cx="2000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" name="Rectangle 134"/>
          <p:cNvSpPr>
            <a:spLocks noChangeArrowheads="1"/>
          </p:cNvSpPr>
          <p:nvPr/>
        </p:nvSpPr>
        <p:spPr bwMode="auto">
          <a:xfrm>
            <a:off x="4924425" y="4897438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x</a:t>
            </a:r>
          </a:p>
        </p:txBody>
      </p:sp>
      <p:sp>
        <p:nvSpPr>
          <p:cNvPr id="8265" name="Rectangle 136"/>
          <p:cNvSpPr>
            <a:spLocks noChangeArrowheads="1"/>
          </p:cNvSpPr>
          <p:nvPr/>
        </p:nvSpPr>
        <p:spPr bwMode="auto">
          <a:xfrm>
            <a:off x="6907213" y="5003800"/>
            <a:ext cx="280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A</a:t>
            </a:r>
          </a:p>
        </p:txBody>
      </p:sp>
      <p:sp>
        <p:nvSpPr>
          <p:cNvPr id="8266" name="Line 139"/>
          <p:cNvSpPr>
            <a:spLocks noChangeShapeType="1"/>
          </p:cNvSpPr>
          <p:nvPr/>
        </p:nvSpPr>
        <p:spPr bwMode="auto">
          <a:xfrm>
            <a:off x="5337175" y="4705350"/>
            <a:ext cx="0" cy="619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7" name="Line 143"/>
          <p:cNvSpPr>
            <a:spLocks noChangeShapeType="1"/>
          </p:cNvSpPr>
          <p:nvPr/>
        </p:nvSpPr>
        <p:spPr bwMode="auto">
          <a:xfrm>
            <a:off x="5467350" y="4911725"/>
            <a:ext cx="0" cy="195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8" name="Line 144"/>
          <p:cNvSpPr>
            <a:spLocks noChangeShapeType="1"/>
          </p:cNvSpPr>
          <p:nvPr/>
        </p:nvSpPr>
        <p:spPr bwMode="auto">
          <a:xfrm>
            <a:off x="5764213" y="5026025"/>
            <a:ext cx="0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9" name="Line 145"/>
          <p:cNvSpPr>
            <a:spLocks noChangeShapeType="1"/>
          </p:cNvSpPr>
          <p:nvPr/>
        </p:nvSpPr>
        <p:spPr bwMode="auto">
          <a:xfrm>
            <a:off x="6124575" y="5210175"/>
            <a:ext cx="0" cy="560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0" name="Line 147"/>
          <p:cNvSpPr>
            <a:spLocks noChangeShapeType="1"/>
          </p:cNvSpPr>
          <p:nvPr/>
        </p:nvSpPr>
        <p:spPr bwMode="auto">
          <a:xfrm>
            <a:off x="4078288" y="2579688"/>
            <a:ext cx="354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1" name="Line 148"/>
          <p:cNvSpPr>
            <a:spLocks noChangeShapeType="1"/>
          </p:cNvSpPr>
          <p:nvPr/>
        </p:nvSpPr>
        <p:spPr bwMode="auto">
          <a:xfrm>
            <a:off x="5659438" y="2027238"/>
            <a:ext cx="0" cy="1951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2" name="Line 149"/>
          <p:cNvSpPr>
            <a:spLocks noChangeShapeType="1"/>
          </p:cNvSpPr>
          <p:nvPr/>
        </p:nvSpPr>
        <p:spPr bwMode="auto">
          <a:xfrm>
            <a:off x="6288088" y="2036763"/>
            <a:ext cx="0" cy="194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73" name="Group 157"/>
          <p:cNvGrpSpPr>
            <a:grpSpLocks/>
          </p:cNvGrpSpPr>
          <p:nvPr/>
        </p:nvGrpSpPr>
        <p:grpSpPr bwMode="auto">
          <a:xfrm>
            <a:off x="2349500" y="4227513"/>
            <a:ext cx="1184275" cy="1611312"/>
            <a:chOff x="1636" y="2675"/>
            <a:chExt cx="746" cy="1015"/>
          </a:xfrm>
        </p:grpSpPr>
        <p:sp>
          <p:nvSpPr>
            <p:cNvPr id="8276" name="Rectangle 63"/>
            <p:cNvSpPr>
              <a:spLocks noChangeArrowheads="1"/>
            </p:cNvSpPr>
            <p:nvPr/>
          </p:nvSpPr>
          <p:spPr bwMode="auto">
            <a:xfrm>
              <a:off x="1819" y="2867"/>
              <a:ext cx="356" cy="6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8277" name="Line 64"/>
            <p:cNvSpPr>
              <a:spLocks noChangeShapeType="1"/>
            </p:cNvSpPr>
            <p:nvPr/>
          </p:nvSpPr>
          <p:spPr bwMode="auto">
            <a:xfrm>
              <a:off x="2001" y="2874"/>
              <a:ext cx="0" cy="6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8" name="Line 65"/>
            <p:cNvSpPr>
              <a:spLocks noChangeShapeType="1"/>
            </p:cNvSpPr>
            <p:nvPr/>
          </p:nvSpPr>
          <p:spPr bwMode="auto">
            <a:xfrm>
              <a:off x="1826" y="3188"/>
              <a:ext cx="3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9" name="Line 66"/>
            <p:cNvSpPr>
              <a:spLocks noChangeShapeType="1"/>
            </p:cNvSpPr>
            <p:nvPr/>
          </p:nvSpPr>
          <p:spPr bwMode="auto">
            <a:xfrm>
              <a:off x="1819" y="3028"/>
              <a:ext cx="3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0" name="Line 67"/>
            <p:cNvSpPr>
              <a:spLocks noChangeShapeType="1"/>
            </p:cNvSpPr>
            <p:nvPr/>
          </p:nvSpPr>
          <p:spPr bwMode="auto">
            <a:xfrm>
              <a:off x="1834" y="3349"/>
              <a:ext cx="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1" name="Rectangle 68"/>
            <p:cNvSpPr>
              <a:spLocks noChangeArrowheads="1"/>
            </p:cNvSpPr>
            <p:nvPr/>
          </p:nvSpPr>
          <p:spPr bwMode="auto">
            <a:xfrm>
              <a:off x="1636" y="3235"/>
              <a:ext cx="21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A</a:t>
              </a:r>
            </a:p>
          </p:txBody>
        </p:sp>
        <p:sp>
          <p:nvSpPr>
            <p:cNvPr id="8282" name="Rectangle 69"/>
            <p:cNvSpPr>
              <a:spLocks noChangeArrowheads="1"/>
            </p:cNvSpPr>
            <p:nvPr/>
          </p:nvSpPr>
          <p:spPr bwMode="auto">
            <a:xfrm>
              <a:off x="1952" y="2675"/>
              <a:ext cx="21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B</a:t>
              </a:r>
            </a:p>
          </p:txBody>
        </p:sp>
        <p:sp>
          <p:nvSpPr>
            <p:cNvPr id="8283" name="Rectangle 70"/>
            <p:cNvSpPr>
              <a:spLocks noChangeArrowheads="1"/>
            </p:cNvSpPr>
            <p:nvPr/>
          </p:nvSpPr>
          <p:spPr bwMode="auto">
            <a:xfrm>
              <a:off x="2196" y="3058"/>
              <a:ext cx="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x</a:t>
              </a:r>
            </a:p>
          </p:txBody>
        </p:sp>
        <p:sp>
          <p:nvSpPr>
            <p:cNvPr id="8284" name="Rectangle 88"/>
            <p:cNvSpPr>
              <a:spLocks noChangeArrowheads="1"/>
            </p:cNvSpPr>
            <p:nvPr/>
          </p:nvSpPr>
          <p:spPr bwMode="auto">
            <a:xfrm>
              <a:off x="1810" y="3002"/>
              <a:ext cx="3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1   d</a:t>
              </a:r>
            </a:p>
          </p:txBody>
        </p:sp>
        <p:sp>
          <p:nvSpPr>
            <p:cNvPr id="8285" name="Rectangle 89"/>
            <p:cNvSpPr>
              <a:spLocks noChangeArrowheads="1"/>
            </p:cNvSpPr>
            <p:nvPr/>
          </p:nvSpPr>
          <p:spPr bwMode="auto">
            <a:xfrm>
              <a:off x="1810" y="3163"/>
              <a:ext cx="3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1   d</a:t>
              </a:r>
            </a:p>
          </p:txBody>
        </p:sp>
        <p:sp>
          <p:nvSpPr>
            <p:cNvPr id="8286" name="Rectangle 90"/>
            <p:cNvSpPr>
              <a:spLocks noChangeArrowheads="1"/>
            </p:cNvSpPr>
            <p:nvPr/>
          </p:nvSpPr>
          <p:spPr bwMode="auto">
            <a:xfrm>
              <a:off x="1992" y="2833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d</a:t>
              </a:r>
            </a:p>
          </p:txBody>
        </p:sp>
        <p:sp>
          <p:nvSpPr>
            <p:cNvPr id="8287" name="Rectangle 91"/>
            <p:cNvSpPr>
              <a:spLocks noChangeArrowheads="1"/>
            </p:cNvSpPr>
            <p:nvPr/>
          </p:nvSpPr>
          <p:spPr bwMode="auto">
            <a:xfrm>
              <a:off x="1992" y="3333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d</a:t>
              </a:r>
            </a:p>
          </p:txBody>
        </p:sp>
        <p:sp>
          <p:nvSpPr>
            <p:cNvPr id="8288" name="Rectangle 100"/>
            <p:cNvSpPr>
              <a:spLocks noChangeArrowheads="1"/>
            </p:cNvSpPr>
            <p:nvPr/>
          </p:nvSpPr>
          <p:spPr bwMode="auto">
            <a:xfrm>
              <a:off x="1853" y="3048"/>
              <a:ext cx="295" cy="27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8289" name="Rectangle 152"/>
            <p:cNvSpPr>
              <a:spLocks noChangeArrowheads="1"/>
            </p:cNvSpPr>
            <p:nvPr/>
          </p:nvSpPr>
          <p:spPr bwMode="auto">
            <a:xfrm>
              <a:off x="1876" y="3476"/>
              <a:ext cx="26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Gulim" panose="020B0600000101010101" pitchFamily="34" charset="-127"/>
                </a:rPr>
                <a:t>Jb</a:t>
              </a:r>
            </a:p>
          </p:txBody>
        </p:sp>
      </p:grpSp>
      <p:sp>
        <p:nvSpPr>
          <p:cNvPr id="8274" name="Rectangle 160"/>
          <p:cNvSpPr>
            <a:spLocks noChangeArrowheads="1"/>
          </p:cNvSpPr>
          <p:nvPr/>
        </p:nvSpPr>
        <p:spPr bwMode="auto">
          <a:xfrm>
            <a:off x="4057650" y="2028825"/>
            <a:ext cx="3581400" cy="195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8275" name="Rectangle 161"/>
          <p:cNvSpPr>
            <a:spLocks noChangeArrowheads="1"/>
          </p:cNvSpPr>
          <p:nvPr/>
        </p:nvSpPr>
        <p:spPr bwMode="auto">
          <a:xfrm>
            <a:off x="8621713" y="5003800"/>
            <a:ext cx="309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Gulim" panose="020B0600000101010101" pitchFamily="34" charset="-127"/>
              </a:rPr>
              <a:t>B</a:t>
            </a:r>
          </a:p>
        </p:txBody>
      </p:sp>
      <p:cxnSp>
        <p:nvCxnSpPr>
          <p:cNvPr id="3" name="Straight Arrow Connector 2"/>
          <p:cNvCxnSpPr>
            <a:stCxn id="4" idx="1"/>
            <a:endCxn id="8212" idx="6"/>
          </p:cNvCxnSpPr>
          <p:nvPr/>
        </p:nvCxnSpPr>
        <p:spPr>
          <a:xfrm flipH="1" flipV="1">
            <a:off x="2125663" y="3726657"/>
            <a:ext cx="327025" cy="115967"/>
          </a:xfrm>
          <a:prstGeom prst="straightConnector1">
            <a:avLst/>
          </a:prstGeom>
          <a:ln w="127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2452688" y="3719513"/>
            <a:ext cx="147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Encoded internal state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205163" y="2574925"/>
            <a:ext cx="720725" cy="236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/>
          <p:cNvSpPr/>
          <p:nvPr/>
        </p:nvSpPr>
        <p:spPr>
          <a:xfrm rot="8981802">
            <a:off x="3298826" y="4068762"/>
            <a:ext cx="720725" cy="236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ight Arrow 145"/>
          <p:cNvSpPr/>
          <p:nvPr/>
        </p:nvSpPr>
        <p:spPr>
          <a:xfrm>
            <a:off x="4692650" y="5431631"/>
            <a:ext cx="720725" cy="236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5263" y="4187031"/>
            <a:ext cx="4506912" cy="217992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4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20638"/>
            <a:ext cx="9121775" cy="474662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Example 7: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Registers, Shifters, Generalized Registers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9219" name="Rectangle 182"/>
          <p:cNvSpPr>
            <a:spLocks noChangeArrowheads="1"/>
          </p:cNvSpPr>
          <p:nvPr/>
        </p:nvSpPr>
        <p:spPr bwMode="auto">
          <a:xfrm>
            <a:off x="127000" y="3435350"/>
            <a:ext cx="5121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 b="1">
                <a:latin typeface="Arial" panose="020B0604020202020204" pitchFamily="34" charset="0"/>
                <a:ea typeface="Gulim" panose="020B0600000101010101" pitchFamily="34" charset="-127"/>
              </a:rPr>
              <a:t>Bidirectional Shift Register with Parallel Load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455863" y="987426"/>
            <a:ext cx="669925" cy="387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430463" y="1173163"/>
            <a:ext cx="2905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1">
                <a:latin typeface="Arial" panose="020B0604020202020204" pitchFamily="34" charset="0"/>
                <a:ea typeface="Gulim" panose="020B0600000101010101" pitchFamily="34" charset="-127"/>
              </a:rPr>
              <a:t>D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2430463" y="960438"/>
            <a:ext cx="319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Q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2625725" y="1092201"/>
            <a:ext cx="3095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</a:t>
            </a:r>
          </a:p>
        </p:txBody>
      </p:sp>
      <p:sp>
        <p:nvSpPr>
          <p:cNvPr id="9224" name="Oval 9"/>
          <p:cNvSpPr>
            <a:spLocks noChangeArrowheads="1"/>
          </p:cNvSpPr>
          <p:nvPr/>
        </p:nvSpPr>
        <p:spPr bwMode="auto">
          <a:xfrm>
            <a:off x="3151188" y="1157288"/>
            <a:ext cx="61912" cy="476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3535363" y="987426"/>
            <a:ext cx="671512" cy="387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26" name="Rectangle 13"/>
          <p:cNvSpPr>
            <a:spLocks noChangeArrowheads="1"/>
          </p:cNvSpPr>
          <p:nvPr/>
        </p:nvSpPr>
        <p:spPr bwMode="auto">
          <a:xfrm>
            <a:off x="3508375" y="1173163"/>
            <a:ext cx="2905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1">
                <a:latin typeface="Arial" panose="020B0604020202020204" pitchFamily="34" charset="0"/>
                <a:ea typeface="Gulim" panose="020B0600000101010101" pitchFamily="34" charset="-127"/>
              </a:rPr>
              <a:t>D</a:t>
            </a:r>
          </a:p>
        </p:txBody>
      </p: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3508375" y="960438"/>
            <a:ext cx="31908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Q</a:t>
            </a:r>
          </a:p>
        </p:txBody>
      </p:sp>
      <p:sp>
        <p:nvSpPr>
          <p:cNvPr id="9228" name="Rectangle 15"/>
          <p:cNvSpPr>
            <a:spLocks noChangeArrowheads="1"/>
          </p:cNvSpPr>
          <p:nvPr/>
        </p:nvSpPr>
        <p:spPr bwMode="auto">
          <a:xfrm>
            <a:off x="3705225" y="1092201"/>
            <a:ext cx="3095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</a:t>
            </a:r>
          </a:p>
        </p:txBody>
      </p:sp>
      <p:sp>
        <p:nvSpPr>
          <p:cNvPr id="9229" name="Oval 16"/>
          <p:cNvSpPr>
            <a:spLocks noChangeArrowheads="1"/>
          </p:cNvSpPr>
          <p:nvPr/>
        </p:nvSpPr>
        <p:spPr bwMode="auto">
          <a:xfrm>
            <a:off x="4221163" y="1157288"/>
            <a:ext cx="63500" cy="476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4627563" y="987426"/>
            <a:ext cx="669925" cy="387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31" name="Rectangle 20"/>
          <p:cNvSpPr>
            <a:spLocks noChangeArrowheads="1"/>
          </p:cNvSpPr>
          <p:nvPr/>
        </p:nvSpPr>
        <p:spPr bwMode="auto">
          <a:xfrm>
            <a:off x="4608513" y="1163638"/>
            <a:ext cx="2905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1">
                <a:latin typeface="Arial" panose="020B0604020202020204" pitchFamily="34" charset="0"/>
                <a:ea typeface="Gulim" panose="020B0600000101010101" pitchFamily="34" charset="-127"/>
              </a:rPr>
              <a:t>D</a:t>
            </a:r>
          </a:p>
        </p:txBody>
      </p:sp>
      <p:sp>
        <p:nvSpPr>
          <p:cNvPr id="9232" name="Rectangle 21"/>
          <p:cNvSpPr>
            <a:spLocks noChangeArrowheads="1"/>
          </p:cNvSpPr>
          <p:nvPr/>
        </p:nvSpPr>
        <p:spPr bwMode="auto">
          <a:xfrm>
            <a:off x="4598988" y="960438"/>
            <a:ext cx="319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Q</a:t>
            </a:r>
          </a:p>
        </p:txBody>
      </p:sp>
      <p:sp>
        <p:nvSpPr>
          <p:cNvPr id="9233" name="Rectangle 22"/>
          <p:cNvSpPr>
            <a:spLocks noChangeArrowheads="1"/>
          </p:cNvSpPr>
          <p:nvPr/>
        </p:nvSpPr>
        <p:spPr bwMode="auto">
          <a:xfrm>
            <a:off x="4799013" y="1092201"/>
            <a:ext cx="30956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</a:t>
            </a:r>
          </a:p>
        </p:txBody>
      </p:sp>
      <p:sp>
        <p:nvSpPr>
          <p:cNvPr id="9234" name="Oval 23"/>
          <p:cNvSpPr>
            <a:spLocks noChangeArrowheads="1"/>
          </p:cNvSpPr>
          <p:nvPr/>
        </p:nvSpPr>
        <p:spPr bwMode="auto">
          <a:xfrm>
            <a:off x="5313363" y="1157288"/>
            <a:ext cx="61912" cy="476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35" name="Rectangle 24"/>
          <p:cNvSpPr>
            <a:spLocks noChangeArrowheads="1"/>
          </p:cNvSpPr>
          <p:nvPr/>
        </p:nvSpPr>
        <p:spPr bwMode="auto">
          <a:xfrm>
            <a:off x="5708650" y="987426"/>
            <a:ext cx="669925" cy="387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36" name="Rectangle 27"/>
          <p:cNvSpPr>
            <a:spLocks noChangeArrowheads="1"/>
          </p:cNvSpPr>
          <p:nvPr/>
        </p:nvSpPr>
        <p:spPr bwMode="auto">
          <a:xfrm>
            <a:off x="5678488" y="1163638"/>
            <a:ext cx="2905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1">
                <a:latin typeface="Arial" panose="020B0604020202020204" pitchFamily="34" charset="0"/>
                <a:ea typeface="Gulim" panose="020B0600000101010101" pitchFamily="34" charset="-127"/>
              </a:rPr>
              <a:t>D</a:t>
            </a:r>
          </a:p>
        </p:txBody>
      </p:sp>
      <p:sp>
        <p:nvSpPr>
          <p:cNvPr id="9237" name="Rectangle 28"/>
          <p:cNvSpPr>
            <a:spLocks noChangeArrowheads="1"/>
          </p:cNvSpPr>
          <p:nvPr/>
        </p:nvSpPr>
        <p:spPr bwMode="auto">
          <a:xfrm>
            <a:off x="5678488" y="960438"/>
            <a:ext cx="319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Q</a:t>
            </a:r>
          </a:p>
        </p:txBody>
      </p:sp>
      <p:sp>
        <p:nvSpPr>
          <p:cNvPr id="9238" name="Rectangle 29"/>
          <p:cNvSpPr>
            <a:spLocks noChangeArrowheads="1"/>
          </p:cNvSpPr>
          <p:nvPr/>
        </p:nvSpPr>
        <p:spPr bwMode="auto">
          <a:xfrm>
            <a:off x="5878513" y="1092201"/>
            <a:ext cx="30956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</a:t>
            </a:r>
          </a:p>
        </p:txBody>
      </p:sp>
      <p:sp>
        <p:nvSpPr>
          <p:cNvPr id="9239" name="Oval 30"/>
          <p:cNvSpPr>
            <a:spLocks noChangeArrowheads="1"/>
          </p:cNvSpPr>
          <p:nvPr/>
        </p:nvSpPr>
        <p:spPr bwMode="auto">
          <a:xfrm>
            <a:off x="6384925" y="1157288"/>
            <a:ext cx="61913" cy="476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40" name="Line 31"/>
          <p:cNvSpPr>
            <a:spLocks noChangeShapeType="1"/>
          </p:cNvSpPr>
          <p:nvPr/>
        </p:nvSpPr>
        <p:spPr bwMode="auto">
          <a:xfrm>
            <a:off x="2579688" y="1376363"/>
            <a:ext cx="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Line 32"/>
          <p:cNvSpPr>
            <a:spLocks noChangeShapeType="1"/>
          </p:cNvSpPr>
          <p:nvPr/>
        </p:nvSpPr>
        <p:spPr bwMode="auto">
          <a:xfrm>
            <a:off x="3659188" y="1376363"/>
            <a:ext cx="0" cy="461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36"/>
          <p:cNvSpPr>
            <a:spLocks noChangeShapeType="1"/>
          </p:cNvSpPr>
          <p:nvPr/>
        </p:nvSpPr>
        <p:spPr bwMode="auto">
          <a:xfrm>
            <a:off x="2270125" y="1582738"/>
            <a:ext cx="40338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38"/>
          <p:cNvSpPr>
            <a:spLocks noChangeShapeType="1"/>
          </p:cNvSpPr>
          <p:nvPr/>
        </p:nvSpPr>
        <p:spPr bwMode="auto">
          <a:xfrm>
            <a:off x="4949825" y="1385888"/>
            <a:ext cx="0" cy="207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40"/>
          <p:cNvSpPr>
            <a:spLocks noChangeShapeType="1"/>
          </p:cNvSpPr>
          <p:nvPr/>
        </p:nvSpPr>
        <p:spPr bwMode="auto">
          <a:xfrm flipV="1">
            <a:off x="2579688" y="798513"/>
            <a:ext cx="0" cy="1889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42"/>
          <p:cNvSpPr>
            <a:spLocks noChangeShapeType="1"/>
          </p:cNvSpPr>
          <p:nvPr/>
        </p:nvSpPr>
        <p:spPr bwMode="auto">
          <a:xfrm flipV="1">
            <a:off x="4764088" y="817563"/>
            <a:ext cx="0" cy="169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Line 43"/>
          <p:cNvSpPr>
            <a:spLocks noChangeShapeType="1"/>
          </p:cNvSpPr>
          <p:nvPr/>
        </p:nvSpPr>
        <p:spPr bwMode="auto">
          <a:xfrm flipV="1">
            <a:off x="5843588" y="817563"/>
            <a:ext cx="0" cy="169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44"/>
          <p:cNvSpPr>
            <a:spLocks noChangeArrowheads="1"/>
          </p:cNvSpPr>
          <p:nvPr/>
        </p:nvSpPr>
        <p:spPr bwMode="auto">
          <a:xfrm>
            <a:off x="2574925" y="619126"/>
            <a:ext cx="3730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A</a:t>
            </a:r>
            <a:r>
              <a:rPr lang="en-US" altLang="ko-KR" sz="1400" baseline="-25000">
                <a:latin typeface="Arial" panose="020B0604020202020204" pitchFamily="34" charset="0"/>
                <a:ea typeface="Gulim" panose="020B0600000101010101" pitchFamily="34" charset="-127"/>
              </a:rPr>
              <a:t>0</a:t>
            </a:r>
          </a:p>
        </p:txBody>
      </p:sp>
      <p:sp>
        <p:nvSpPr>
          <p:cNvPr id="9248" name="Rectangle 45"/>
          <p:cNvSpPr>
            <a:spLocks noChangeArrowheads="1"/>
          </p:cNvSpPr>
          <p:nvPr/>
        </p:nvSpPr>
        <p:spPr bwMode="auto">
          <a:xfrm>
            <a:off x="3606800" y="620713"/>
            <a:ext cx="3730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A</a:t>
            </a:r>
            <a:r>
              <a:rPr lang="en-US" altLang="ko-KR" sz="1400" baseline="-25000">
                <a:latin typeface="Arial" panose="020B0604020202020204" pitchFamily="34" charset="0"/>
                <a:ea typeface="Gulim" panose="020B0600000101010101" pitchFamily="34" charset="-127"/>
              </a:rPr>
              <a:t>1</a:t>
            </a:r>
          </a:p>
        </p:txBody>
      </p:sp>
      <p:sp>
        <p:nvSpPr>
          <p:cNvPr id="9249" name="Rectangle 46"/>
          <p:cNvSpPr>
            <a:spLocks noChangeArrowheads="1"/>
          </p:cNvSpPr>
          <p:nvPr/>
        </p:nvSpPr>
        <p:spPr bwMode="auto">
          <a:xfrm>
            <a:off x="4725988" y="628651"/>
            <a:ext cx="37306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A</a:t>
            </a:r>
            <a:r>
              <a:rPr lang="en-US" altLang="ko-KR" sz="1400" baseline="-25000">
                <a:latin typeface="Arial" panose="020B0604020202020204" pitchFamily="34" charset="0"/>
                <a:ea typeface="Gulim" panose="020B0600000101010101" pitchFamily="34" charset="-127"/>
              </a:rPr>
              <a:t>2</a:t>
            </a:r>
          </a:p>
        </p:txBody>
      </p:sp>
      <p:sp>
        <p:nvSpPr>
          <p:cNvPr id="9250" name="Rectangle 47"/>
          <p:cNvSpPr>
            <a:spLocks noChangeArrowheads="1"/>
          </p:cNvSpPr>
          <p:nvPr/>
        </p:nvSpPr>
        <p:spPr bwMode="auto">
          <a:xfrm>
            <a:off x="5795963" y="639763"/>
            <a:ext cx="3730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A</a:t>
            </a:r>
            <a:r>
              <a:rPr lang="en-US" altLang="ko-KR" sz="1400" baseline="-25000">
                <a:latin typeface="Arial" panose="020B0604020202020204" pitchFamily="34" charset="0"/>
                <a:ea typeface="Gulim" panose="020B0600000101010101" pitchFamily="34" charset="-127"/>
              </a:rPr>
              <a:t>3</a:t>
            </a:r>
          </a:p>
        </p:txBody>
      </p:sp>
      <p:sp>
        <p:nvSpPr>
          <p:cNvPr id="9251" name="Rectangle 48"/>
          <p:cNvSpPr>
            <a:spLocks noChangeArrowheads="1"/>
          </p:cNvSpPr>
          <p:nvPr/>
        </p:nvSpPr>
        <p:spPr bwMode="auto">
          <a:xfrm>
            <a:off x="1668463" y="1479551"/>
            <a:ext cx="6635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Clock</a:t>
            </a:r>
          </a:p>
        </p:txBody>
      </p:sp>
      <p:sp>
        <p:nvSpPr>
          <p:cNvPr id="9252" name="Rectangle 49"/>
          <p:cNvSpPr>
            <a:spLocks noChangeArrowheads="1"/>
          </p:cNvSpPr>
          <p:nvPr/>
        </p:nvSpPr>
        <p:spPr bwMode="auto">
          <a:xfrm>
            <a:off x="2574925" y="1677988"/>
            <a:ext cx="29368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I</a:t>
            </a:r>
            <a:r>
              <a:rPr lang="en-US" altLang="ko-KR" sz="1400" baseline="-25000">
                <a:latin typeface="Arial" panose="020B0604020202020204" pitchFamily="34" charset="0"/>
                <a:ea typeface="Gulim" panose="020B0600000101010101" pitchFamily="34" charset="-127"/>
              </a:rPr>
              <a:t>0</a:t>
            </a:r>
          </a:p>
        </p:txBody>
      </p:sp>
      <p:sp>
        <p:nvSpPr>
          <p:cNvPr id="9253" name="Rectangle 50"/>
          <p:cNvSpPr>
            <a:spLocks noChangeArrowheads="1"/>
          </p:cNvSpPr>
          <p:nvPr/>
        </p:nvSpPr>
        <p:spPr bwMode="auto">
          <a:xfrm>
            <a:off x="3646488" y="1697038"/>
            <a:ext cx="2936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I</a:t>
            </a:r>
            <a:r>
              <a:rPr lang="en-US" altLang="ko-KR" sz="1400" baseline="-25000">
                <a:latin typeface="Arial" panose="020B0604020202020204" pitchFamily="34" charset="0"/>
                <a:ea typeface="Gulim" panose="020B0600000101010101" pitchFamily="34" charset="-127"/>
              </a:rPr>
              <a:t>1</a:t>
            </a:r>
          </a:p>
        </p:txBody>
      </p:sp>
      <p:sp>
        <p:nvSpPr>
          <p:cNvPr id="9254" name="Rectangle 51"/>
          <p:cNvSpPr>
            <a:spLocks noChangeArrowheads="1"/>
          </p:cNvSpPr>
          <p:nvPr/>
        </p:nvSpPr>
        <p:spPr bwMode="auto">
          <a:xfrm>
            <a:off x="4749800" y="1704976"/>
            <a:ext cx="293688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I</a:t>
            </a:r>
            <a:r>
              <a:rPr lang="en-US" altLang="ko-KR" sz="1400" baseline="-25000">
                <a:latin typeface="Arial" panose="020B0604020202020204" pitchFamily="34" charset="0"/>
                <a:ea typeface="Gulim" panose="020B0600000101010101" pitchFamily="34" charset="-127"/>
              </a:rPr>
              <a:t>2</a:t>
            </a:r>
          </a:p>
        </p:txBody>
      </p:sp>
      <p:sp>
        <p:nvSpPr>
          <p:cNvPr id="9255" name="Rectangle 52"/>
          <p:cNvSpPr>
            <a:spLocks noChangeArrowheads="1"/>
          </p:cNvSpPr>
          <p:nvPr/>
        </p:nvSpPr>
        <p:spPr bwMode="auto">
          <a:xfrm>
            <a:off x="5807075" y="1714501"/>
            <a:ext cx="293688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I</a:t>
            </a:r>
            <a:r>
              <a:rPr lang="en-US" altLang="ko-KR" sz="1400" baseline="-25000">
                <a:latin typeface="Arial" panose="020B0604020202020204" pitchFamily="34" charset="0"/>
                <a:ea typeface="Gulim" panose="020B0600000101010101" pitchFamily="34" charset="-127"/>
              </a:rPr>
              <a:t>3</a:t>
            </a:r>
          </a:p>
        </p:txBody>
      </p:sp>
      <p:sp>
        <p:nvSpPr>
          <p:cNvPr id="9256" name="Rectangle 53"/>
          <p:cNvSpPr>
            <a:spLocks noChangeArrowheads="1"/>
          </p:cNvSpPr>
          <p:nvPr/>
        </p:nvSpPr>
        <p:spPr bwMode="auto">
          <a:xfrm>
            <a:off x="177006" y="2047081"/>
            <a:ext cx="4542976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Arial" panose="020B0604020202020204" pitchFamily="34" charset="0"/>
                <a:ea typeface="Gulim" panose="020B0600000101010101" pitchFamily="34" charset="-127"/>
              </a:rPr>
              <a:t>Shift </a:t>
            </a:r>
            <a:r>
              <a:rPr lang="en-US" altLang="ko-KR" sz="1800" b="1" dirty="0" smtClean="0">
                <a:latin typeface="Arial" panose="020B0604020202020204" pitchFamily="34" charset="0"/>
                <a:ea typeface="Gulim" panose="020B0600000101010101" pitchFamily="34" charset="-127"/>
              </a:rPr>
              <a:t>Register, non-cyclic, shifts to right</a:t>
            </a:r>
            <a:endParaRPr lang="en-US" altLang="ko-KR" sz="1800" b="1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57" name="Rectangle 54"/>
          <p:cNvSpPr>
            <a:spLocks noChangeArrowheads="1"/>
          </p:cNvSpPr>
          <p:nvPr/>
        </p:nvSpPr>
        <p:spPr bwMode="auto">
          <a:xfrm>
            <a:off x="2589213" y="2598738"/>
            <a:ext cx="522287" cy="492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58" name="Rectangle 57"/>
          <p:cNvSpPr>
            <a:spLocks noChangeArrowheads="1"/>
          </p:cNvSpPr>
          <p:nvPr/>
        </p:nvSpPr>
        <p:spPr bwMode="auto">
          <a:xfrm>
            <a:off x="2538413" y="2598738"/>
            <a:ext cx="6445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D    Q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  C</a:t>
            </a:r>
          </a:p>
        </p:txBody>
      </p:sp>
      <p:sp>
        <p:nvSpPr>
          <p:cNvPr id="9259" name="Rectangle 58"/>
          <p:cNvSpPr>
            <a:spLocks noChangeArrowheads="1"/>
          </p:cNvSpPr>
          <p:nvPr/>
        </p:nvSpPr>
        <p:spPr bwMode="auto">
          <a:xfrm>
            <a:off x="3632200" y="2589213"/>
            <a:ext cx="520700" cy="492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60" name="Rectangle 61"/>
          <p:cNvSpPr>
            <a:spLocks noChangeArrowheads="1"/>
          </p:cNvSpPr>
          <p:nvPr/>
        </p:nvSpPr>
        <p:spPr bwMode="auto">
          <a:xfrm>
            <a:off x="3579813" y="2590800"/>
            <a:ext cx="6445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D    Q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  C</a:t>
            </a:r>
          </a:p>
        </p:txBody>
      </p:sp>
      <p:sp>
        <p:nvSpPr>
          <p:cNvPr id="9261" name="Rectangle 62"/>
          <p:cNvSpPr>
            <a:spLocks noChangeArrowheads="1"/>
          </p:cNvSpPr>
          <p:nvPr/>
        </p:nvSpPr>
        <p:spPr bwMode="auto">
          <a:xfrm>
            <a:off x="4649788" y="2589213"/>
            <a:ext cx="522287" cy="492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62" name="Rectangle 65"/>
          <p:cNvSpPr>
            <a:spLocks noChangeArrowheads="1"/>
          </p:cNvSpPr>
          <p:nvPr/>
        </p:nvSpPr>
        <p:spPr bwMode="auto">
          <a:xfrm>
            <a:off x="4595813" y="2590800"/>
            <a:ext cx="6445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D    Q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  C</a:t>
            </a:r>
          </a:p>
        </p:txBody>
      </p:sp>
      <p:sp>
        <p:nvSpPr>
          <p:cNvPr id="9263" name="Rectangle 66"/>
          <p:cNvSpPr>
            <a:spLocks noChangeArrowheads="1"/>
          </p:cNvSpPr>
          <p:nvPr/>
        </p:nvSpPr>
        <p:spPr bwMode="auto">
          <a:xfrm>
            <a:off x="5691188" y="2581275"/>
            <a:ext cx="522287" cy="4905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64" name="Rectangle 69"/>
          <p:cNvSpPr>
            <a:spLocks noChangeArrowheads="1"/>
          </p:cNvSpPr>
          <p:nvPr/>
        </p:nvSpPr>
        <p:spPr bwMode="auto">
          <a:xfrm>
            <a:off x="5638800" y="2581275"/>
            <a:ext cx="6445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D    Q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  C</a:t>
            </a:r>
          </a:p>
        </p:txBody>
      </p:sp>
      <p:sp>
        <p:nvSpPr>
          <p:cNvPr id="9265" name="Line 70"/>
          <p:cNvSpPr>
            <a:spLocks noChangeShapeType="1"/>
          </p:cNvSpPr>
          <p:nvPr/>
        </p:nvSpPr>
        <p:spPr bwMode="auto">
          <a:xfrm flipH="1">
            <a:off x="5518150" y="2844800"/>
            <a:ext cx="1730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Line 71"/>
          <p:cNvSpPr>
            <a:spLocks noChangeShapeType="1"/>
          </p:cNvSpPr>
          <p:nvPr/>
        </p:nvSpPr>
        <p:spPr bwMode="auto">
          <a:xfrm>
            <a:off x="5521325" y="2854325"/>
            <a:ext cx="0" cy="39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Line 72"/>
          <p:cNvSpPr>
            <a:spLocks noChangeShapeType="1"/>
          </p:cNvSpPr>
          <p:nvPr/>
        </p:nvSpPr>
        <p:spPr bwMode="auto">
          <a:xfrm flipH="1">
            <a:off x="2205038" y="3243263"/>
            <a:ext cx="33385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Line 73"/>
          <p:cNvSpPr>
            <a:spLocks noChangeShapeType="1"/>
          </p:cNvSpPr>
          <p:nvPr/>
        </p:nvSpPr>
        <p:spPr bwMode="auto">
          <a:xfrm flipH="1">
            <a:off x="2452688" y="2844800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Line 74"/>
          <p:cNvSpPr>
            <a:spLocks noChangeShapeType="1"/>
          </p:cNvSpPr>
          <p:nvPr/>
        </p:nvSpPr>
        <p:spPr bwMode="auto">
          <a:xfrm>
            <a:off x="2455863" y="2854325"/>
            <a:ext cx="0" cy="395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0" name="Line 75"/>
          <p:cNvSpPr>
            <a:spLocks noChangeShapeType="1"/>
          </p:cNvSpPr>
          <p:nvPr/>
        </p:nvSpPr>
        <p:spPr bwMode="auto">
          <a:xfrm flipH="1">
            <a:off x="3459163" y="2835275"/>
            <a:ext cx="173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1" name="Line 76"/>
          <p:cNvSpPr>
            <a:spLocks noChangeShapeType="1"/>
          </p:cNvSpPr>
          <p:nvPr/>
        </p:nvSpPr>
        <p:spPr bwMode="auto">
          <a:xfrm flipH="1">
            <a:off x="4513263" y="2835275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2" name="Line 77"/>
          <p:cNvSpPr>
            <a:spLocks noChangeShapeType="1"/>
          </p:cNvSpPr>
          <p:nvPr/>
        </p:nvSpPr>
        <p:spPr bwMode="auto">
          <a:xfrm>
            <a:off x="4525963" y="2844800"/>
            <a:ext cx="0" cy="396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3" name="Line 78"/>
          <p:cNvSpPr>
            <a:spLocks noChangeShapeType="1"/>
          </p:cNvSpPr>
          <p:nvPr/>
        </p:nvSpPr>
        <p:spPr bwMode="auto">
          <a:xfrm>
            <a:off x="3462338" y="2835275"/>
            <a:ext cx="0" cy="407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Line 79"/>
          <p:cNvSpPr>
            <a:spLocks noChangeShapeType="1"/>
          </p:cNvSpPr>
          <p:nvPr/>
        </p:nvSpPr>
        <p:spPr bwMode="auto">
          <a:xfrm flipH="1">
            <a:off x="2205038" y="2693988"/>
            <a:ext cx="396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Line 80"/>
          <p:cNvSpPr>
            <a:spLocks noChangeShapeType="1"/>
          </p:cNvSpPr>
          <p:nvPr/>
        </p:nvSpPr>
        <p:spPr bwMode="auto">
          <a:xfrm>
            <a:off x="3111500" y="2701925"/>
            <a:ext cx="528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6" name="Line 81"/>
          <p:cNvSpPr>
            <a:spLocks noChangeShapeType="1"/>
          </p:cNvSpPr>
          <p:nvPr/>
        </p:nvSpPr>
        <p:spPr bwMode="auto">
          <a:xfrm>
            <a:off x="4159250" y="2693988"/>
            <a:ext cx="492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" name="Line 82"/>
          <p:cNvSpPr>
            <a:spLocks noChangeShapeType="1"/>
          </p:cNvSpPr>
          <p:nvPr/>
        </p:nvSpPr>
        <p:spPr bwMode="auto">
          <a:xfrm>
            <a:off x="5172075" y="2693988"/>
            <a:ext cx="514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Line 83"/>
          <p:cNvSpPr>
            <a:spLocks noChangeShapeType="1"/>
          </p:cNvSpPr>
          <p:nvPr/>
        </p:nvSpPr>
        <p:spPr bwMode="auto">
          <a:xfrm>
            <a:off x="6238875" y="2684463"/>
            <a:ext cx="247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Rectangle 84"/>
          <p:cNvSpPr>
            <a:spLocks noChangeArrowheads="1"/>
          </p:cNvSpPr>
          <p:nvPr/>
        </p:nvSpPr>
        <p:spPr bwMode="auto">
          <a:xfrm>
            <a:off x="1562100" y="2514600"/>
            <a:ext cx="6651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Serial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Input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b="1">
              <a:latin typeface="Arial" panose="020B0604020202020204" pitchFamily="34" charset="0"/>
              <a:ea typeface="Gulim" panose="020B0600000101010101" pitchFamily="34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Clock</a:t>
            </a:r>
          </a:p>
        </p:txBody>
      </p:sp>
      <p:sp>
        <p:nvSpPr>
          <p:cNvPr id="9280" name="Rectangle 85"/>
          <p:cNvSpPr>
            <a:spLocks noChangeArrowheads="1"/>
          </p:cNvSpPr>
          <p:nvPr/>
        </p:nvSpPr>
        <p:spPr bwMode="auto">
          <a:xfrm>
            <a:off x="6481763" y="2478088"/>
            <a:ext cx="7604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Serial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Output</a:t>
            </a:r>
          </a:p>
        </p:txBody>
      </p:sp>
      <p:sp>
        <p:nvSpPr>
          <p:cNvPr id="9281" name="AutoShape 184"/>
          <p:cNvSpPr>
            <a:spLocks noChangeArrowheads="1"/>
          </p:cNvSpPr>
          <p:nvPr/>
        </p:nvSpPr>
        <p:spPr bwMode="auto">
          <a:xfrm>
            <a:off x="2738438" y="1319213"/>
            <a:ext cx="73025" cy="55563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82" name="AutoShape 185"/>
          <p:cNvSpPr>
            <a:spLocks noChangeArrowheads="1"/>
          </p:cNvSpPr>
          <p:nvPr/>
        </p:nvSpPr>
        <p:spPr bwMode="auto">
          <a:xfrm>
            <a:off x="3822700" y="1319213"/>
            <a:ext cx="73025" cy="55563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83" name="AutoShape 186"/>
          <p:cNvSpPr>
            <a:spLocks noChangeArrowheads="1"/>
          </p:cNvSpPr>
          <p:nvPr/>
        </p:nvSpPr>
        <p:spPr bwMode="auto">
          <a:xfrm>
            <a:off x="4906963" y="1319213"/>
            <a:ext cx="73025" cy="55563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84" name="AutoShape 187"/>
          <p:cNvSpPr>
            <a:spLocks noChangeArrowheads="1"/>
          </p:cNvSpPr>
          <p:nvPr/>
        </p:nvSpPr>
        <p:spPr bwMode="auto">
          <a:xfrm>
            <a:off x="5991225" y="1319213"/>
            <a:ext cx="73025" cy="55563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85" name="Line 189"/>
          <p:cNvSpPr>
            <a:spLocks noChangeShapeType="1"/>
          </p:cNvSpPr>
          <p:nvPr/>
        </p:nvSpPr>
        <p:spPr bwMode="auto">
          <a:xfrm flipV="1">
            <a:off x="3651250" y="812801"/>
            <a:ext cx="0" cy="188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6" name="Line 190"/>
          <p:cNvSpPr>
            <a:spLocks noChangeShapeType="1"/>
          </p:cNvSpPr>
          <p:nvPr/>
        </p:nvSpPr>
        <p:spPr bwMode="auto">
          <a:xfrm>
            <a:off x="6029325" y="1392238"/>
            <a:ext cx="0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7" name="Line 191"/>
          <p:cNvSpPr>
            <a:spLocks noChangeShapeType="1"/>
          </p:cNvSpPr>
          <p:nvPr/>
        </p:nvSpPr>
        <p:spPr bwMode="auto">
          <a:xfrm>
            <a:off x="3870325" y="1376363"/>
            <a:ext cx="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8" name="Line 192"/>
          <p:cNvSpPr>
            <a:spLocks noChangeShapeType="1"/>
          </p:cNvSpPr>
          <p:nvPr/>
        </p:nvSpPr>
        <p:spPr bwMode="auto">
          <a:xfrm>
            <a:off x="2771775" y="1385888"/>
            <a:ext cx="0" cy="207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9" name="Line 193"/>
          <p:cNvSpPr>
            <a:spLocks noChangeShapeType="1"/>
          </p:cNvSpPr>
          <p:nvPr/>
        </p:nvSpPr>
        <p:spPr bwMode="auto">
          <a:xfrm>
            <a:off x="4738688" y="1384301"/>
            <a:ext cx="0" cy="46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0" name="Line 194"/>
          <p:cNvSpPr>
            <a:spLocks noChangeShapeType="1"/>
          </p:cNvSpPr>
          <p:nvPr/>
        </p:nvSpPr>
        <p:spPr bwMode="auto">
          <a:xfrm>
            <a:off x="5819775" y="1390651"/>
            <a:ext cx="0" cy="461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AutoShape 195"/>
          <p:cNvSpPr>
            <a:spLocks noChangeArrowheads="1"/>
          </p:cNvSpPr>
          <p:nvPr/>
        </p:nvSpPr>
        <p:spPr bwMode="auto">
          <a:xfrm rot="5400000">
            <a:off x="2603500" y="2805113"/>
            <a:ext cx="53975" cy="73025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92" name="AutoShape 196"/>
          <p:cNvSpPr>
            <a:spLocks noChangeArrowheads="1"/>
          </p:cNvSpPr>
          <p:nvPr/>
        </p:nvSpPr>
        <p:spPr bwMode="auto">
          <a:xfrm rot="5400000">
            <a:off x="3640932" y="2796381"/>
            <a:ext cx="55562" cy="73025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93" name="AutoShape 197"/>
          <p:cNvSpPr>
            <a:spLocks noChangeArrowheads="1"/>
          </p:cNvSpPr>
          <p:nvPr/>
        </p:nvSpPr>
        <p:spPr bwMode="auto">
          <a:xfrm rot="5400000">
            <a:off x="4664870" y="2796381"/>
            <a:ext cx="55562" cy="73025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94" name="AutoShape 198"/>
          <p:cNvSpPr>
            <a:spLocks noChangeArrowheads="1"/>
          </p:cNvSpPr>
          <p:nvPr/>
        </p:nvSpPr>
        <p:spPr bwMode="auto">
          <a:xfrm rot="5400000">
            <a:off x="5708650" y="2805113"/>
            <a:ext cx="53975" cy="73025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95" name="Rectangle 86"/>
          <p:cNvSpPr>
            <a:spLocks noChangeArrowheads="1"/>
          </p:cNvSpPr>
          <p:nvPr/>
        </p:nvSpPr>
        <p:spPr bwMode="auto">
          <a:xfrm>
            <a:off x="2147888" y="4132263"/>
            <a:ext cx="577850" cy="433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296" name="Rectangle 89"/>
          <p:cNvSpPr>
            <a:spLocks noChangeArrowheads="1"/>
          </p:cNvSpPr>
          <p:nvPr/>
        </p:nvSpPr>
        <p:spPr bwMode="auto">
          <a:xfrm>
            <a:off x="2119313" y="4364038"/>
            <a:ext cx="2905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1">
                <a:latin typeface="Arial" panose="020B0604020202020204" pitchFamily="34" charset="0"/>
                <a:ea typeface="Gulim" panose="020B0600000101010101" pitchFamily="34" charset="-127"/>
              </a:rPr>
              <a:t>D</a:t>
            </a:r>
          </a:p>
        </p:txBody>
      </p:sp>
      <p:sp>
        <p:nvSpPr>
          <p:cNvPr id="9297" name="Rectangle 90"/>
          <p:cNvSpPr>
            <a:spLocks noChangeArrowheads="1"/>
          </p:cNvSpPr>
          <p:nvPr/>
        </p:nvSpPr>
        <p:spPr bwMode="auto">
          <a:xfrm>
            <a:off x="2119313" y="4102100"/>
            <a:ext cx="319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Q</a:t>
            </a:r>
          </a:p>
        </p:txBody>
      </p:sp>
      <p:sp>
        <p:nvSpPr>
          <p:cNvPr id="9298" name="Rectangle 91"/>
          <p:cNvSpPr>
            <a:spLocks noChangeArrowheads="1"/>
          </p:cNvSpPr>
          <p:nvPr/>
        </p:nvSpPr>
        <p:spPr bwMode="auto">
          <a:xfrm>
            <a:off x="2339975" y="4275138"/>
            <a:ext cx="3095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</a:t>
            </a:r>
          </a:p>
        </p:txBody>
      </p:sp>
      <p:sp>
        <p:nvSpPr>
          <p:cNvPr id="9299" name="Rectangle 92"/>
          <p:cNvSpPr>
            <a:spLocks noChangeArrowheads="1"/>
          </p:cNvSpPr>
          <p:nvPr/>
        </p:nvSpPr>
        <p:spPr bwMode="auto">
          <a:xfrm>
            <a:off x="3317875" y="4132263"/>
            <a:ext cx="603250" cy="433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300" name="Rectangle 95"/>
          <p:cNvSpPr>
            <a:spLocks noChangeArrowheads="1"/>
          </p:cNvSpPr>
          <p:nvPr/>
        </p:nvSpPr>
        <p:spPr bwMode="auto">
          <a:xfrm>
            <a:off x="3289300" y="4364038"/>
            <a:ext cx="2905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1">
                <a:latin typeface="Arial" panose="020B0604020202020204" pitchFamily="34" charset="0"/>
                <a:ea typeface="Gulim" panose="020B0600000101010101" pitchFamily="34" charset="-127"/>
              </a:rPr>
              <a:t>D</a:t>
            </a:r>
          </a:p>
        </p:txBody>
      </p:sp>
      <p:sp>
        <p:nvSpPr>
          <p:cNvPr id="9301" name="Rectangle 96"/>
          <p:cNvSpPr>
            <a:spLocks noChangeArrowheads="1"/>
          </p:cNvSpPr>
          <p:nvPr/>
        </p:nvSpPr>
        <p:spPr bwMode="auto">
          <a:xfrm>
            <a:off x="3289300" y="4102100"/>
            <a:ext cx="31908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Q</a:t>
            </a:r>
          </a:p>
        </p:txBody>
      </p:sp>
      <p:sp>
        <p:nvSpPr>
          <p:cNvPr id="9302" name="Rectangle 97"/>
          <p:cNvSpPr>
            <a:spLocks noChangeArrowheads="1"/>
          </p:cNvSpPr>
          <p:nvPr/>
        </p:nvSpPr>
        <p:spPr bwMode="auto">
          <a:xfrm>
            <a:off x="3508375" y="4275138"/>
            <a:ext cx="3095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</a:t>
            </a:r>
          </a:p>
        </p:txBody>
      </p:sp>
      <p:sp>
        <p:nvSpPr>
          <p:cNvPr id="9303" name="Rectangle 98"/>
          <p:cNvSpPr>
            <a:spLocks noChangeArrowheads="1"/>
          </p:cNvSpPr>
          <p:nvPr/>
        </p:nvSpPr>
        <p:spPr bwMode="auto">
          <a:xfrm>
            <a:off x="4498975" y="4132263"/>
            <a:ext cx="619125" cy="433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304" name="Rectangle 101"/>
          <p:cNvSpPr>
            <a:spLocks noChangeArrowheads="1"/>
          </p:cNvSpPr>
          <p:nvPr/>
        </p:nvSpPr>
        <p:spPr bwMode="auto">
          <a:xfrm>
            <a:off x="4471988" y="4364038"/>
            <a:ext cx="2905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1">
                <a:latin typeface="Arial" panose="020B0604020202020204" pitchFamily="34" charset="0"/>
                <a:ea typeface="Gulim" panose="020B0600000101010101" pitchFamily="34" charset="-127"/>
              </a:rPr>
              <a:t>D</a:t>
            </a:r>
          </a:p>
        </p:txBody>
      </p:sp>
      <p:sp>
        <p:nvSpPr>
          <p:cNvPr id="9305" name="Rectangle 102"/>
          <p:cNvSpPr>
            <a:spLocks noChangeArrowheads="1"/>
          </p:cNvSpPr>
          <p:nvPr/>
        </p:nvSpPr>
        <p:spPr bwMode="auto">
          <a:xfrm>
            <a:off x="4471988" y="4102100"/>
            <a:ext cx="319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Q</a:t>
            </a:r>
          </a:p>
        </p:txBody>
      </p:sp>
      <p:sp>
        <p:nvSpPr>
          <p:cNvPr id="9306" name="Rectangle 103"/>
          <p:cNvSpPr>
            <a:spLocks noChangeArrowheads="1"/>
          </p:cNvSpPr>
          <p:nvPr/>
        </p:nvSpPr>
        <p:spPr bwMode="auto">
          <a:xfrm>
            <a:off x="4692650" y="4275138"/>
            <a:ext cx="3095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</a:t>
            </a:r>
          </a:p>
        </p:txBody>
      </p:sp>
      <p:sp>
        <p:nvSpPr>
          <p:cNvPr id="9307" name="Rectangle 104"/>
          <p:cNvSpPr>
            <a:spLocks noChangeArrowheads="1"/>
          </p:cNvSpPr>
          <p:nvPr/>
        </p:nvSpPr>
        <p:spPr bwMode="auto">
          <a:xfrm>
            <a:off x="5668963" y="4132263"/>
            <a:ext cx="590550" cy="433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308" name="Rectangle 107"/>
          <p:cNvSpPr>
            <a:spLocks noChangeArrowheads="1"/>
          </p:cNvSpPr>
          <p:nvPr/>
        </p:nvSpPr>
        <p:spPr bwMode="auto">
          <a:xfrm>
            <a:off x="5638800" y="4364038"/>
            <a:ext cx="2905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1">
                <a:latin typeface="Arial" panose="020B0604020202020204" pitchFamily="34" charset="0"/>
                <a:ea typeface="Gulim" panose="020B0600000101010101" pitchFamily="34" charset="-127"/>
              </a:rPr>
              <a:t>D</a:t>
            </a:r>
          </a:p>
        </p:txBody>
      </p:sp>
      <p:sp>
        <p:nvSpPr>
          <p:cNvPr id="9309" name="Rectangle 108"/>
          <p:cNvSpPr>
            <a:spLocks noChangeArrowheads="1"/>
          </p:cNvSpPr>
          <p:nvPr/>
        </p:nvSpPr>
        <p:spPr bwMode="auto">
          <a:xfrm>
            <a:off x="5638800" y="4102100"/>
            <a:ext cx="31908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Q</a:t>
            </a:r>
          </a:p>
        </p:txBody>
      </p:sp>
      <p:sp>
        <p:nvSpPr>
          <p:cNvPr id="9310" name="Rectangle 109"/>
          <p:cNvSpPr>
            <a:spLocks noChangeArrowheads="1"/>
          </p:cNvSpPr>
          <p:nvPr/>
        </p:nvSpPr>
        <p:spPr bwMode="auto">
          <a:xfrm>
            <a:off x="5859463" y="4275138"/>
            <a:ext cx="30956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</a:t>
            </a:r>
          </a:p>
        </p:txBody>
      </p:sp>
      <p:sp>
        <p:nvSpPr>
          <p:cNvPr id="9311" name="Line 110"/>
          <p:cNvSpPr>
            <a:spLocks noChangeShapeType="1"/>
          </p:cNvSpPr>
          <p:nvPr/>
        </p:nvSpPr>
        <p:spPr bwMode="auto">
          <a:xfrm>
            <a:off x="2497138" y="4576763"/>
            <a:ext cx="0" cy="220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2" name="Line 111"/>
          <p:cNvSpPr>
            <a:spLocks noChangeShapeType="1"/>
          </p:cNvSpPr>
          <p:nvPr/>
        </p:nvSpPr>
        <p:spPr bwMode="auto">
          <a:xfrm>
            <a:off x="1463675" y="4799013"/>
            <a:ext cx="4562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3" name="Line 112"/>
          <p:cNvSpPr>
            <a:spLocks noChangeShapeType="1"/>
          </p:cNvSpPr>
          <p:nvPr/>
        </p:nvSpPr>
        <p:spPr bwMode="auto">
          <a:xfrm flipV="1">
            <a:off x="6018213" y="4575175"/>
            <a:ext cx="0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4" name="Line 113"/>
          <p:cNvSpPr>
            <a:spLocks noChangeShapeType="1"/>
          </p:cNvSpPr>
          <p:nvPr/>
        </p:nvSpPr>
        <p:spPr bwMode="auto">
          <a:xfrm>
            <a:off x="4848225" y="4576763"/>
            <a:ext cx="0" cy="219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5" name="Line 114"/>
          <p:cNvSpPr>
            <a:spLocks noChangeShapeType="1"/>
          </p:cNvSpPr>
          <p:nvPr/>
        </p:nvSpPr>
        <p:spPr bwMode="auto">
          <a:xfrm>
            <a:off x="3667125" y="4570413"/>
            <a:ext cx="0" cy="227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6" name="Line 116"/>
          <p:cNvSpPr>
            <a:spLocks noChangeShapeType="1"/>
          </p:cNvSpPr>
          <p:nvPr/>
        </p:nvSpPr>
        <p:spPr bwMode="auto">
          <a:xfrm flipV="1">
            <a:off x="3465513" y="3951288"/>
            <a:ext cx="0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7" name="Line 117"/>
          <p:cNvSpPr>
            <a:spLocks noChangeShapeType="1"/>
          </p:cNvSpPr>
          <p:nvPr/>
        </p:nvSpPr>
        <p:spPr bwMode="auto">
          <a:xfrm flipV="1">
            <a:off x="4646613" y="3940175"/>
            <a:ext cx="0" cy="192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" name="Line 118"/>
          <p:cNvSpPr>
            <a:spLocks noChangeShapeType="1"/>
          </p:cNvSpPr>
          <p:nvPr/>
        </p:nvSpPr>
        <p:spPr bwMode="auto">
          <a:xfrm flipV="1">
            <a:off x="5815013" y="3940175"/>
            <a:ext cx="0" cy="192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" name="Rectangle 119"/>
          <p:cNvSpPr>
            <a:spLocks noChangeArrowheads="1"/>
          </p:cNvSpPr>
          <p:nvPr/>
        </p:nvSpPr>
        <p:spPr bwMode="auto">
          <a:xfrm>
            <a:off x="2092325" y="3730625"/>
            <a:ext cx="3730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A</a:t>
            </a:r>
            <a:r>
              <a:rPr lang="en-US" altLang="ko-KR" sz="1400" baseline="-25000">
                <a:latin typeface="Arial" panose="020B0604020202020204" pitchFamily="34" charset="0"/>
                <a:ea typeface="Gulim" panose="020B0600000101010101" pitchFamily="34" charset="-127"/>
              </a:rPr>
              <a:t>0</a:t>
            </a:r>
          </a:p>
        </p:txBody>
      </p:sp>
      <p:sp>
        <p:nvSpPr>
          <p:cNvPr id="9320" name="Rectangle 120"/>
          <p:cNvSpPr>
            <a:spLocks noChangeArrowheads="1"/>
          </p:cNvSpPr>
          <p:nvPr/>
        </p:nvSpPr>
        <p:spPr bwMode="auto">
          <a:xfrm>
            <a:off x="3275013" y="3722688"/>
            <a:ext cx="37306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A</a:t>
            </a:r>
            <a:r>
              <a:rPr lang="en-US" altLang="ko-KR" sz="1400" baseline="-25000">
                <a:latin typeface="Arial" panose="020B0604020202020204" pitchFamily="34" charset="0"/>
                <a:ea typeface="Gulim" panose="020B0600000101010101" pitchFamily="34" charset="-127"/>
              </a:rPr>
              <a:t>1</a:t>
            </a:r>
          </a:p>
        </p:txBody>
      </p:sp>
      <p:sp>
        <p:nvSpPr>
          <p:cNvPr id="9321" name="Rectangle 121"/>
          <p:cNvSpPr>
            <a:spLocks noChangeArrowheads="1"/>
          </p:cNvSpPr>
          <p:nvPr/>
        </p:nvSpPr>
        <p:spPr bwMode="auto">
          <a:xfrm>
            <a:off x="4467225" y="3733800"/>
            <a:ext cx="3730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A</a:t>
            </a:r>
            <a:r>
              <a:rPr lang="en-US" altLang="ko-KR" sz="1400" baseline="-25000">
                <a:latin typeface="Arial" panose="020B0604020202020204" pitchFamily="34" charset="0"/>
                <a:ea typeface="Gulim" panose="020B0600000101010101" pitchFamily="34" charset="-127"/>
              </a:rPr>
              <a:t>2</a:t>
            </a:r>
          </a:p>
        </p:txBody>
      </p:sp>
      <p:sp>
        <p:nvSpPr>
          <p:cNvPr id="9322" name="Rectangle 122"/>
          <p:cNvSpPr>
            <a:spLocks noChangeArrowheads="1"/>
          </p:cNvSpPr>
          <p:nvPr/>
        </p:nvSpPr>
        <p:spPr bwMode="auto">
          <a:xfrm>
            <a:off x="5619750" y="3694113"/>
            <a:ext cx="3730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A</a:t>
            </a:r>
            <a:r>
              <a:rPr lang="en-US" altLang="ko-KR" sz="1400" baseline="-25000">
                <a:latin typeface="Arial" panose="020B0604020202020204" pitchFamily="34" charset="0"/>
                <a:ea typeface="Gulim" panose="020B0600000101010101" pitchFamily="34" charset="-127"/>
              </a:rPr>
              <a:t>3</a:t>
            </a:r>
          </a:p>
        </p:txBody>
      </p:sp>
      <p:sp>
        <p:nvSpPr>
          <p:cNvPr id="9323" name="Rectangle 123"/>
          <p:cNvSpPr>
            <a:spLocks noChangeArrowheads="1"/>
          </p:cNvSpPr>
          <p:nvPr/>
        </p:nvSpPr>
        <p:spPr bwMode="auto">
          <a:xfrm>
            <a:off x="1946275" y="5073650"/>
            <a:ext cx="1049338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324" name="Line 125"/>
          <p:cNvSpPr>
            <a:spLocks noChangeShapeType="1"/>
          </p:cNvSpPr>
          <p:nvPr/>
        </p:nvSpPr>
        <p:spPr bwMode="auto">
          <a:xfrm>
            <a:off x="2214563" y="5646738"/>
            <a:ext cx="0" cy="496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5" name="Rectangle 130"/>
          <p:cNvSpPr>
            <a:spLocks noChangeArrowheads="1"/>
          </p:cNvSpPr>
          <p:nvPr/>
        </p:nvSpPr>
        <p:spPr bwMode="auto">
          <a:xfrm>
            <a:off x="3143250" y="5073650"/>
            <a:ext cx="104775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326" name="Line 131"/>
          <p:cNvSpPr>
            <a:spLocks noChangeShapeType="1"/>
          </p:cNvSpPr>
          <p:nvPr/>
        </p:nvSpPr>
        <p:spPr bwMode="auto">
          <a:xfrm>
            <a:off x="3235325" y="5651500"/>
            <a:ext cx="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7" name="Line 132"/>
          <p:cNvSpPr>
            <a:spLocks noChangeShapeType="1"/>
          </p:cNvSpPr>
          <p:nvPr/>
        </p:nvSpPr>
        <p:spPr bwMode="auto">
          <a:xfrm>
            <a:off x="3411538" y="5654675"/>
            <a:ext cx="0" cy="303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" name="Line 133"/>
          <p:cNvSpPr>
            <a:spLocks noChangeShapeType="1"/>
          </p:cNvSpPr>
          <p:nvPr/>
        </p:nvSpPr>
        <p:spPr bwMode="auto">
          <a:xfrm>
            <a:off x="4122738" y="5643563"/>
            <a:ext cx="0" cy="490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9" name="Line 134"/>
          <p:cNvSpPr>
            <a:spLocks noChangeShapeType="1"/>
          </p:cNvSpPr>
          <p:nvPr/>
        </p:nvSpPr>
        <p:spPr bwMode="auto">
          <a:xfrm>
            <a:off x="3962400" y="5643563"/>
            <a:ext cx="0" cy="9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0" name="Line 135"/>
          <p:cNvSpPr>
            <a:spLocks noChangeShapeType="1"/>
          </p:cNvSpPr>
          <p:nvPr/>
        </p:nvSpPr>
        <p:spPr bwMode="auto">
          <a:xfrm>
            <a:off x="3800475" y="5651500"/>
            <a:ext cx="0" cy="206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1" name="Line 136"/>
          <p:cNvSpPr>
            <a:spLocks noChangeShapeType="1"/>
          </p:cNvSpPr>
          <p:nvPr/>
        </p:nvSpPr>
        <p:spPr bwMode="auto">
          <a:xfrm>
            <a:off x="3640138" y="5656263"/>
            <a:ext cx="0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2" name="Rectangle 137"/>
          <p:cNvSpPr>
            <a:spLocks noChangeArrowheads="1"/>
          </p:cNvSpPr>
          <p:nvPr/>
        </p:nvSpPr>
        <p:spPr bwMode="auto">
          <a:xfrm>
            <a:off x="4337050" y="5073650"/>
            <a:ext cx="1049338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333" name="Line 138"/>
          <p:cNvSpPr>
            <a:spLocks noChangeShapeType="1"/>
          </p:cNvSpPr>
          <p:nvPr/>
        </p:nvSpPr>
        <p:spPr bwMode="auto">
          <a:xfrm>
            <a:off x="4432300" y="5643563"/>
            <a:ext cx="0" cy="40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4" name="Line 139"/>
          <p:cNvSpPr>
            <a:spLocks noChangeShapeType="1"/>
          </p:cNvSpPr>
          <p:nvPr/>
        </p:nvSpPr>
        <p:spPr bwMode="auto">
          <a:xfrm>
            <a:off x="4606925" y="5640388"/>
            <a:ext cx="0" cy="327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5" name="Line 140"/>
          <p:cNvSpPr>
            <a:spLocks noChangeShapeType="1"/>
          </p:cNvSpPr>
          <p:nvPr/>
        </p:nvSpPr>
        <p:spPr bwMode="auto">
          <a:xfrm>
            <a:off x="5319713" y="5646738"/>
            <a:ext cx="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6" name="Line 141"/>
          <p:cNvSpPr>
            <a:spLocks noChangeShapeType="1"/>
          </p:cNvSpPr>
          <p:nvPr/>
        </p:nvSpPr>
        <p:spPr bwMode="auto">
          <a:xfrm>
            <a:off x="5157788" y="5651500"/>
            <a:ext cx="0" cy="207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7" name="Line 142"/>
          <p:cNvSpPr>
            <a:spLocks noChangeShapeType="1"/>
          </p:cNvSpPr>
          <p:nvPr/>
        </p:nvSpPr>
        <p:spPr bwMode="auto">
          <a:xfrm>
            <a:off x="4997450" y="5640388"/>
            <a:ext cx="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8" name="Line 143"/>
          <p:cNvSpPr>
            <a:spLocks noChangeShapeType="1"/>
          </p:cNvSpPr>
          <p:nvPr/>
        </p:nvSpPr>
        <p:spPr bwMode="auto">
          <a:xfrm>
            <a:off x="4835525" y="5656263"/>
            <a:ext cx="0" cy="85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9" name="Rectangle 144"/>
          <p:cNvSpPr>
            <a:spLocks noChangeArrowheads="1"/>
          </p:cNvSpPr>
          <p:nvPr/>
        </p:nvSpPr>
        <p:spPr bwMode="auto">
          <a:xfrm>
            <a:off x="5534025" y="5073650"/>
            <a:ext cx="104775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340" name="Line 145"/>
          <p:cNvSpPr>
            <a:spLocks noChangeShapeType="1"/>
          </p:cNvSpPr>
          <p:nvPr/>
        </p:nvSpPr>
        <p:spPr bwMode="auto">
          <a:xfrm>
            <a:off x="5627688" y="5654675"/>
            <a:ext cx="0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1" name="Line 146"/>
          <p:cNvSpPr>
            <a:spLocks noChangeShapeType="1"/>
          </p:cNvSpPr>
          <p:nvPr/>
        </p:nvSpPr>
        <p:spPr bwMode="auto">
          <a:xfrm>
            <a:off x="5802313" y="5646738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2" name="Line 151"/>
          <p:cNvSpPr>
            <a:spLocks noChangeShapeType="1"/>
          </p:cNvSpPr>
          <p:nvPr/>
        </p:nvSpPr>
        <p:spPr bwMode="auto">
          <a:xfrm flipH="1">
            <a:off x="1665288" y="5848350"/>
            <a:ext cx="2132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3" name="Line 153"/>
          <p:cNvSpPr>
            <a:spLocks noChangeShapeType="1"/>
          </p:cNvSpPr>
          <p:nvPr/>
        </p:nvSpPr>
        <p:spPr bwMode="auto">
          <a:xfrm>
            <a:off x="1665288" y="4033838"/>
            <a:ext cx="611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4" name="Line 154"/>
          <p:cNvSpPr>
            <a:spLocks noChangeShapeType="1"/>
          </p:cNvSpPr>
          <p:nvPr/>
        </p:nvSpPr>
        <p:spPr bwMode="auto">
          <a:xfrm flipH="1">
            <a:off x="3087688" y="4025900"/>
            <a:ext cx="377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5" name="Line 156"/>
          <p:cNvSpPr>
            <a:spLocks noChangeShapeType="1"/>
          </p:cNvSpPr>
          <p:nvPr/>
        </p:nvSpPr>
        <p:spPr bwMode="auto">
          <a:xfrm>
            <a:off x="2749550" y="5803900"/>
            <a:ext cx="226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6" name="Line 157"/>
          <p:cNvSpPr>
            <a:spLocks noChangeShapeType="1"/>
          </p:cNvSpPr>
          <p:nvPr/>
        </p:nvSpPr>
        <p:spPr bwMode="auto">
          <a:xfrm>
            <a:off x="4270375" y="4014788"/>
            <a:ext cx="0" cy="1706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7" name="Line 158"/>
          <p:cNvSpPr>
            <a:spLocks noChangeShapeType="1"/>
          </p:cNvSpPr>
          <p:nvPr/>
        </p:nvSpPr>
        <p:spPr bwMode="auto">
          <a:xfrm>
            <a:off x="4264025" y="4005263"/>
            <a:ext cx="3698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8" name="Line 159"/>
          <p:cNvSpPr>
            <a:spLocks noChangeShapeType="1"/>
          </p:cNvSpPr>
          <p:nvPr/>
        </p:nvSpPr>
        <p:spPr bwMode="auto">
          <a:xfrm flipH="1">
            <a:off x="5454650" y="3994150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9" name="Line 161"/>
          <p:cNvSpPr>
            <a:spLocks noChangeShapeType="1"/>
          </p:cNvSpPr>
          <p:nvPr/>
        </p:nvSpPr>
        <p:spPr bwMode="auto">
          <a:xfrm>
            <a:off x="5151438" y="5864225"/>
            <a:ext cx="876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0" name="Line 162"/>
          <p:cNvSpPr>
            <a:spLocks noChangeShapeType="1"/>
          </p:cNvSpPr>
          <p:nvPr/>
        </p:nvSpPr>
        <p:spPr bwMode="auto">
          <a:xfrm>
            <a:off x="3975100" y="5730875"/>
            <a:ext cx="2217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1" name="Line 163"/>
          <p:cNvSpPr>
            <a:spLocks noChangeShapeType="1"/>
          </p:cNvSpPr>
          <p:nvPr/>
        </p:nvSpPr>
        <p:spPr bwMode="auto">
          <a:xfrm flipH="1">
            <a:off x="2206625" y="5962650"/>
            <a:ext cx="36083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2" name="Line 164"/>
          <p:cNvSpPr>
            <a:spLocks noChangeShapeType="1"/>
          </p:cNvSpPr>
          <p:nvPr/>
        </p:nvSpPr>
        <p:spPr bwMode="auto">
          <a:xfrm>
            <a:off x="2054225" y="6048375"/>
            <a:ext cx="3573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3" name="Line 165"/>
          <p:cNvSpPr>
            <a:spLocks noChangeShapeType="1"/>
          </p:cNvSpPr>
          <p:nvPr/>
        </p:nvSpPr>
        <p:spPr bwMode="auto">
          <a:xfrm>
            <a:off x="1463675" y="4797425"/>
            <a:ext cx="0" cy="1335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4" name="Line 168"/>
          <p:cNvSpPr>
            <a:spLocks noChangeShapeType="1"/>
          </p:cNvSpPr>
          <p:nvPr/>
        </p:nvSpPr>
        <p:spPr bwMode="auto">
          <a:xfrm>
            <a:off x="4638675" y="4570413"/>
            <a:ext cx="0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5" name="Line 169"/>
          <p:cNvSpPr>
            <a:spLocks noChangeShapeType="1"/>
          </p:cNvSpPr>
          <p:nvPr/>
        </p:nvSpPr>
        <p:spPr bwMode="auto">
          <a:xfrm>
            <a:off x="5802313" y="4576763"/>
            <a:ext cx="0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6" name="Rectangle 170"/>
          <p:cNvSpPr>
            <a:spLocks noChangeArrowheads="1"/>
          </p:cNvSpPr>
          <p:nvPr/>
        </p:nvSpPr>
        <p:spPr bwMode="auto">
          <a:xfrm>
            <a:off x="2152650" y="5149850"/>
            <a:ext cx="5762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4 x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MUX</a:t>
            </a:r>
          </a:p>
        </p:txBody>
      </p:sp>
      <p:sp>
        <p:nvSpPr>
          <p:cNvPr id="9357" name="Rectangle 171"/>
          <p:cNvSpPr>
            <a:spLocks noChangeArrowheads="1"/>
          </p:cNvSpPr>
          <p:nvPr/>
        </p:nvSpPr>
        <p:spPr bwMode="auto">
          <a:xfrm>
            <a:off x="3363913" y="5149850"/>
            <a:ext cx="5762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4 x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MUX</a:t>
            </a:r>
          </a:p>
        </p:txBody>
      </p:sp>
      <p:sp>
        <p:nvSpPr>
          <p:cNvPr id="9358" name="Rectangle 172"/>
          <p:cNvSpPr>
            <a:spLocks noChangeArrowheads="1"/>
          </p:cNvSpPr>
          <p:nvPr/>
        </p:nvSpPr>
        <p:spPr bwMode="auto">
          <a:xfrm>
            <a:off x="4557713" y="5127625"/>
            <a:ext cx="5762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4 x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MUX</a:t>
            </a:r>
          </a:p>
        </p:txBody>
      </p:sp>
      <p:sp>
        <p:nvSpPr>
          <p:cNvPr id="9359" name="Rectangle 173"/>
          <p:cNvSpPr>
            <a:spLocks noChangeArrowheads="1"/>
          </p:cNvSpPr>
          <p:nvPr/>
        </p:nvSpPr>
        <p:spPr bwMode="auto">
          <a:xfrm>
            <a:off x="5794375" y="5137150"/>
            <a:ext cx="5762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4 x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MUX</a:t>
            </a:r>
          </a:p>
        </p:txBody>
      </p:sp>
      <p:sp>
        <p:nvSpPr>
          <p:cNvPr id="9360" name="Rectangle 174"/>
          <p:cNvSpPr>
            <a:spLocks noChangeArrowheads="1"/>
          </p:cNvSpPr>
          <p:nvPr/>
        </p:nvSpPr>
        <p:spPr bwMode="auto">
          <a:xfrm>
            <a:off x="1128713" y="6154738"/>
            <a:ext cx="6635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Clock</a:t>
            </a:r>
          </a:p>
        </p:txBody>
      </p:sp>
      <p:sp>
        <p:nvSpPr>
          <p:cNvPr id="9361" name="Rectangle 175"/>
          <p:cNvSpPr>
            <a:spLocks noChangeArrowheads="1"/>
          </p:cNvSpPr>
          <p:nvPr/>
        </p:nvSpPr>
        <p:spPr bwMode="auto">
          <a:xfrm>
            <a:off x="1865313" y="6154738"/>
            <a:ext cx="557846" cy="28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S</a:t>
            </a:r>
            <a:r>
              <a:rPr lang="en-US" altLang="ko-KR" sz="1400" b="1" baseline="-25000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0</a:t>
            </a:r>
            <a:r>
              <a:rPr lang="en-US" altLang="ko-KR" sz="14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S</a:t>
            </a:r>
            <a:r>
              <a:rPr lang="en-US" altLang="ko-KR" sz="1400" b="1" baseline="-25000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1</a:t>
            </a:r>
          </a:p>
        </p:txBody>
      </p:sp>
      <p:sp>
        <p:nvSpPr>
          <p:cNvPr id="9362" name="Rectangle 176"/>
          <p:cNvSpPr>
            <a:spLocks noChangeArrowheads="1"/>
          </p:cNvSpPr>
          <p:nvPr/>
        </p:nvSpPr>
        <p:spPr bwMode="auto">
          <a:xfrm>
            <a:off x="2303463" y="6162675"/>
            <a:ext cx="59531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200" b="1">
                <a:latin typeface="Arial" panose="020B0604020202020204" pitchFamily="34" charset="0"/>
                <a:ea typeface="Gulim" panose="020B0600000101010101" pitchFamily="34" charset="-127"/>
              </a:rPr>
              <a:t>SeriaI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200" b="1">
                <a:latin typeface="Arial" panose="020B0604020202020204" pitchFamily="34" charset="0"/>
                <a:ea typeface="Gulim" panose="020B0600000101010101" pitchFamily="34" charset="-127"/>
              </a:rPr>
              <a:t>Input</a:t>
            </a:r>
          </a:p>
        </p:txBody>
      </p:sp>
      <p:sp>
        <p:nvSpPr>
          <p:cNvPr id="9363" name="Rectangle 177"/>
          <p:cNvSpPr>
            <a:spLocks noChangeArrowheads="1"/>
          </p:cNvSpPr>
          <p:nvPr/>
        </p:nvSpPr>
        <p:spPr bwMode="auto">
          <a:xfrm>
            <a:off x="2817813" y="6135688"/>
            <a:ext cx="2936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I</a:t>
            </a:r>
            <a:r>
              <a:rPr lang="en-US" altLang="ko-KR" sz="1400" b="1" baseline="-25000">
                <a:latin typeface="Arial" panose="020B0604020202020204" pitchFamily="34" charset="0"/>
                <a:ea typeface="Gulim" panose="020B0600000101010101" pitchFamily="34" charset="-127"/>
              </a:rPr>
              <a:t>0</a:t>
            </a:r>
          </a:p>
        </p:txBody>
      </p:sp>
      <p:sp>
        <p:nvSpPr>
          <p:cNvPr id="9364" name="Rectangle 178"/>
          <p:cNvSpPr>
            <a:spLocks noChangeArrowheads="1"/>
          </p:cNvSpPr>
          <p:nvPr/>
        </p:nvSpPr>
        <p:spPr bwMode="auto">
          <a:xfrm>
            <a:off x="3946525" y="6156325"/>
            <a:ext cx="29368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I</a:t>
            </a:r>
            <a:r>
              <a:rPr lang="en-US" altLang="ko-KR" sz="1400" b="1" baseline="-25000">
                <a:latin typeface="Arial" panose="020B0604020202020204" pitchFamily="34" charset="0"/>
                <a:ea typeface="Gulim" panose="020B0600000101010101" pitchFamily="34" charset="-127"/>
              </a:rPr>
              <a:t>1</a:t>
            </a:r>
          </a:p>
        </p:txBody>
      </p:sp>
      <p:sp>
        <p:nvSpPr>
          <p:cNvPr id="9365" name="Rectangle 179"/>
          <p:cNvSpPr>
            <a:spLocks noChangeArrowheads="1"/>
          </p:cNvSpPr>
          <p:nvPr/>
        </p:nvSpPr>
        <p:spPr bwMode="auto">
          <a:xfrm>
            <a:off x="5127625" y="6156325"/>
            <a:ext cx="29368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I</a:t>
            </a:r>
            <a:r>
              <a:rPr lang="en-US" altLang="ko-KR" sz="1400" b="1" baseline="-25000">
                <a:latin typeface="Arial" panose="020B0604020202020204" pitchFamily="34" charset="0"/>
                <a:ea typeface="Gulim" panose="020B0600000101010101" pitchFamily="34" charset="-127"/>
              </a:rPr>
              <a:t>2</a:t>
            </a:r>
          </a:p>
        </p:txBody>
      </p:sp>
      <p:sp>
        <p:nvSpPr>
          <p:cNvPr id="9366" name="Rectangle 180"/>
          <p:cNvSpPr>
            <a:spLocks noChangeArrowheads="1"/>
          </p:cNvSpPr>
          <p:nvPr/>
        </p:nvSpPr>
        <p:spPr bwMode="auto">
          <a:xfrm>
            <a:off x="6419850" y="6124575"/>
            <a:ext cx="29368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I</a:t>
            </a:r>
            <a:r>
              <a:rPr lang="en-US" altLang="ko-KR" sz="1400" b="1" baseline="-25000">
                <a:latin typeface="Arial" panose="020B0604020202020204" pitchFamily="34" charset="0"/>
                <a:ea typeface="Gulim" panose="020B0600000101010101" pitchFamily="34" charset="-127"/>
              </a:rPr>
              <a:t>3</a:t>
            </a:r>
          </a:p>
        </p:txBody>
      </p:sp>
      <p:sp>
        <p:nvSpPr>
          <p:cNvPr id="9367" name="Rectangle 181"/>
          <p:cNvSpPr>
            <a:spLocks noChangeArrowheads="1"/>
          </p:cNvSpPr>
          <p:nvPr/>
        </p:nvSpPr>
        <p:spPr bwMode="auto">
          <a:xfrm>
            <a:off x="5795963" y="6091238"/>
            <a:ext cx="6651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Serial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Input</a:t>
            </a:r>
          </a:p>
        </p:txBody>
      </p:sp>
      <p:sp>
        <p:nvSpPr>
          <p:cNvPr id="9368" name="AutoShape 199"/>
          <p:cNvSpPr>
            <a:spLocks noChangeArrowheads="1"/>
          </p:cNvSpPr>
          <p:nvPr/>
        </p:nvSpPr>
        <p:spPr bwMode="auto">
          <a:xfrm>
            <a:off x="2460625" y="4498975"/>
            <a:ext cx="79375" cy="61913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369" name="AutoShape 200"/>
          <p:cNvSpPr>
            <a:spLocks noChangeArrowheads="1"/>
          </p:cNvSpPr>
          <p:nvPr/>
        </p:nvSpPr>
        <p:spPr bwMode="auto">
          <a:xfrm>
            <a:off x="3640138" y="4502150"/>
            <a:ext cx="77787" cy="635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370" name="AutoShape 201"/>
          <p:cNvSpPr>
            <a:spLocks noChangeArrowheads="1"/>
          </p:cNvSpPr>
          <p:nvPr/>
        </p:nvSpPr>
        <p:spPr bwMode="auto">
          <a:xfrm>
            <a:off x="4818063" y="4502150"/>
            <a:ext cx="79375" cy="635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371" name="AutoShape 202"/>
          <p:cNvSpPr>
            <a:spLocks noChangeArrowheads="1"/>
          </p:cNvSpPr>
          <p:nvPr/>
        </p:nvSpPr>
        <p:spPr bwMode="auto">
          <a:xfrm>
            <a:off x="5981700" y="4502150"/>
            <a:ext cx="79375" cy="635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9372" name="Line 203"/>
          <p:cNvSpPr>
            <a:spLocks noChangeShapeType="1"/>
          </p:cNvSpPr>
          <p:nvPr/>
        </p:nvSpPr>
        <p:spPr bwMode="auto">
          <a:xfrm>
            <a:off x="1673225" y="4029075"/>
            <a:ext cx="0" cy="1811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3" name="Line 204"/>
          <p:cNvSpPr>
            <a:spLocks noChangeShapeType="1"/>
          </p:cNvSpPr>
          <p:nvPr/>
        </p:nvSpPr>
        <p:spPr bwMode="auto">
          <a:xfrm>
            <a:off x="2044700" y="5654675"/>
            <a:ext cx="0" cy="498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4" name="Line 205"/>
          <p:cNvSpPr>
            <a:spLocks noChangeShapeType="1"/>
          </p:cNvSpPr>
          <p:nvPr/>
        </p:nvSpPr>
        <p:spPr bwMode="auto">
          <a:xfrm>
            <a:off x="2587625" y="5654675"/>
            <a:ext cx="0" cy="498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5" name="Line 206"/>
          <p:cNvSpPr>
            <a:spLocks noChangeShapeType="1"/>
          </p:cNvSpPr>
          <p:nvPr/>
        </p:nvSpPr>
        <p:spPr bwMode="auto">
          <a:xfrm>
            <a:off x="2408238" y="5649913"/>
            <a:ext cx="0" cy="207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6" name="Line 207"/>
          <p:cNvSpPr>
            <a:spLocks noChangeShapeType="1"/>
          </p:cNvSpPr>
          <p:nvPr/>
        </p:nvSpPr>
        <p:spPr bwMode="auto">
          <a:xfrm>
            <a:off x="3449638" y="4578350"/>
            <a:ext cx="0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7" name="Line 208"/>
          <p:cNvSpPr>
            <a:spLocks noChangeShapeType="1"/>
          </p:cNvSpPr>
          <p:nvPr/>
        </p:nvSpPr>
        <p:spPr bwMode="auto">
          <a:xfrm>
            <a:off x="2271713" y="4578350"/>
            <a:ext cx="0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8" name="Line 209"/>
          <p:cNvSpPr>
            <a:spLocks noChangeShapeType="1"/>
          </p:cNvSpPr>
          <p:nvPr/>
        </p:nvSpPr>
        <p:spPr bwMode="auto">
          <a:xfrm>
            <a:off x="2909888" y="5654675"/>
            <a:ext cx="0" cy="498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9" name="Line 210"/>
          <p:cNvSpPr>
            <a:spLocks noChangeShapeType="1"/>
          </p:cNvSpPr>
          <p:nvPr/>
        </p:nvSpPr>
        <p:spPr bwMode="auto">
          <a:xfrm>
            <a:off x="6518275" y="5654675"/>
            <a:ext cx="0" cy="498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" name="Line 211"/>
          <p:cNvSpPr>
            <a:spLocks noChangeShapeType="1"/>
          </p:cNvSpPr>
          <p:nvPr/>
        </p:nvSpPr>
        <p:spPr bwMode="auto">
          <a:xfrm flipH="1">
            <a:off x="6326188" y="5662613"/>
            <a:ext cx="0" cy="450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1" name="Line 212"/>
          <p:cNvSpPr>
            <a:spLocks noChangeShapeType="1"/>
          </p:cNvSpPr>
          <p:nvPr/>
        </p:nvSpPr>
        <p:spPr bwMode="auto">
          <a:xfrm>
            <a:off x="2751138" y="5659438"/>
            <a:ext cx="0" cy="158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2" name="Line 213"/>
          <p:cNvSpPr>
            <a:spLocks noChangeShapeType="1"/>
          </p:cNvSpPr>
          <p:nvPr/>
        </p:nvSpPr>
        <p:spPr bwMode="auto">
          <a:xfrm flipV="1">
            <a:off x="6005513" y="5649913"/>
            <a:ext cx="0" cy="214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3" name="Line 214"/>
          <p:cNvSpPr>
            <a:spLocks noChangeShapeType="1"/>
          </p:cNvSpPr>
          <p:nvPr/>
        </p:nvSpPr>
        <p:spPr bwMode="auto">
          <a:xfrm>
            <a:off x="3073400" y="4022725"/>
            <a:ext cx="0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4" name="Line 215"/>
          <p:cNvSpPr>
            <a:spLocks noChangeShapeType="1"/>
          </p:cNvSpPr>
          <p:nvPr/>
        </p:nvSpPr>
        <p:spPr bwMode="auto">
          <a:xfrm>
            <a:off x="5462588" y="3997325"/>
            <a:ext cx="0" cy="1724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5" name="Line 216"/>
          <p:cNvSpPr>
            <a:spLocks noChangeShapeType="1"/>
          </p:cNvSpPr>
          <p:nvPr/>
        </p:nvSpPr>
        <p:spPr bwMode="auto">
          <a:xfrm flipV="1">
            <a:off x="6167438" y="5659438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6" name="Line 217"/>
          <p:cNvSpPr>
            <a:spLocks noChangeShapeType="1"/>
          </p:cNvSpPr>
          <p:nvPr/>
        </p:nvSpPr>
        <p:spPr bwMode="auto">
          <a:xfrm flipV="1">
            <a:off x="2276475" y="3959225"/>
            <a:ext cx="0" cy="179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53"/>
          <p:cNvSpPr>
            <a:spLocks noChangeArrowheads="1"/>
          </p:cNvSpPr>
          <p:nvPr/>
        </p:nvSpPr>
        <p:spPr bwMode="auto">
          <a:xfrm>
            <a:off x="115211" y="591344"/>
            <a:ext cx="1106073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latin typeface="Arial" panose="020B0604020202020204" pitchFamily="34" charset="0"/>
                <a:ea typeface="Gulim" panose="020B0600000101010101" pitchFamily="34" charset="-127"/>
              </a:rPr>
              <a:t>Register</a:t>
            </a:r>
            <a:endParaRPr lang="en-US" altLang="ko-KR" sz="1800" b="1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275" y="497177"/>
            <a:ext cx="7226468" cy="1461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177006" y="1963088"/>
            <a:ext cx="7226468" cy="1461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 bwMode="auto">
          <a:xfrm>
            <a:off x="6745285" y="3760589"/>
            <a:ext cx="239871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example of “Generalized Register”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9037" y="6405563"/>
            <a:ext cx="104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control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7537" y="4799013"/>
            <a:ext cx="2087563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Students please analyze this circuit and understand what it does.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57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811611" y="25831"/>
            <a:ext cx="3310130" cy="40760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Critical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25831"/>
            <a:ext cx="49542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We </a:t>
            </a:r>
            <a:r>
              <a:rPr lang="en-US" sz="2000" dirty="0"/>
              <a:t>start in State represented by </a:t>
            </a:r>
            <a:r>
              <a:rPr lang="en-US" sz="2000" dirty="0" err="1"/>
              <a:t>minterm</a:t>
            </a:r>
            <a:r>
              <a:rPr lang="en-US" sz="2000" dirty="0"/>
              <a:t> m3. (stable state)  Q is 0, SR are 11s.  </a:t>
            </a: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Both </a:t>
            </a:r>
            <a:r>
              <a:rPr lang="en-US" sz="2000" dirty="0"/>
              <a:t>S and R are transitioning to 0.  </a:t>
            </a: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Notice </a:t>
            </a:r>
            <a:r>
              <a:rPr lang="en-US" sz="2000" dirty="0"/>
              <a:t>we take different paths through the K-map depending upon whether R or S transitions first.  </a:t>
            </a: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/>
              <a:t>S transitions first, we transition to  state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m0</a:t>
            </a:r>
            <a:r>
              <a:rPr lang="en-US" sz="2000" dirty="0"/>
              <a:t> where Q+ remains Q (no transitions on output).  </a:t>
            </a: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However</a:t>
            </a:r>
            <a:r>
              <a:rPr lang="en-US" sz="2000" dirty="0"/>
              <a:t>, if R transitions first, we attempt to set the latch, resulting in Q+ = 1.  </a:t>
            </a: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Then</a:t>
            </a:r>
            <a:r>
              <a:rPr lang="en-US" sz="2000" dirty="0"/>
              <a:t>, when S transitions we go to state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m4</a:t>
            </a:r>
            <a:r>
              <a:rPr lang="en-US" sz="2000" dirty="0"/>
              <a:t>.  </a:t>
            </a: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Not </a:t>
            </a:r>
            <a:r>
              <a:rPr lang="en-US" sz="2000" dirty="0"/>
              <a:t>only do we end up in different states, but </a:t>
            </a:r>
            <a:r>
              <a:rPr lang="en-US" sz="2000" i="1" u="sng" dirty="0">
                <a:solidFill>
                  <a:srgbClr val="FF0000"/>
                </a:solidFill>
              </a:rPr>
              <a:t>we have different values on the Q output </a:t>
            </a:r>
            <a:r>
              <a:rPr lang="en-US" sz="2000" dirty="0"/>
              <a:t>– all depending upon minor differences in relative timing between transitions on S/R.  </a:t>
            </a: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critical race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4" descr="011"/>
          <p:cNvPicPr>
            <a:picLocks noChangeAspect="1" noChangeArrowheads="1"/>
          </p:cNvPicPr>
          <p:nvPr/>
        </p:nvPicPr>
        <p:blipFill rotWithShape="1">
          <a:blip r:embed="rId3"/>
          <a:srcRect r="63792" b="31837"/>
          <a:stretch/>
        </p:blipFill>
        <p:spPr bwMode="auto">
          <a:xfrm>
            <a:off x="4913745" y="3083357"/>
            <a:ext cx="4207996" cy="3103685"/>
          </a:xfrm>
          <a:prstGeom prst="rect">
            <a:avLst/>
          </a:prstGeom>
          <a:noFill/>
          <a:ln w="19050">
            <a:solidFill>
              <a:srgbClr val="050000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7797992" y="1816004"/>
            <a:ext cx="345642" cy="270752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 rot="4133448">
            <a:off x="6876763" y="2795617"/>
            <a:ext cx="748891" cy="172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724078">
            <a:off x="6508758" y="5825977"/>
            <a:ext cx="748891" cy="172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 bwMode="auto">
          <a:xfrm>
            <a:off x="7100028" y="1169673"/>
            <a:ext cx="1395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from here</a:t>
            </a:r>
          </a:p>
        </p:txBody>
      </p:sp>
    </p:spTree>
    <p:extLst>
      <p:ext uri="{BB962C8B-B14F-4D97-AF65-F5344CB8AC3E}">
        <p14:creationId xmlns:p14="http://schemas.microsoft.com/office/powerpoint/2010/main" val="1211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225"/>
            <a:ext cx="9144000" cy="1260476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Example 8: </a:t>
            </a:r>
            <a:r>
              <a:rPr lang="en-US" altLang="ko-K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Counter modulo 16 with JK flip-flops that act as T flip-flops</a:t>
            </a:r>
            <a:endParaRPr lang="en-US" altLang="ko-KR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114550" y="2144713"/>
            <a:ext cx="836613" cy="6397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087563" y="2492375"/>
            <a:ext cx="90011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J          K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073275" y="2105025"/>
            <a:ext cx="31908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Q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3224213" y="2171700"/>
            <a:ext cx="836612" cy="6381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3209925" y="2505075"/>
            <a:ext cx="9001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J          K</a:t>
            </a:r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3184525" y="2133600"/>
            <a:ext cx="31908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Q</a:t>
            </a:r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4333875" y="2171700"/>
            <a:ext cx="835025" cy="6381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4303713" y="2519363"/>
            <a:ext cx="90011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J          K</a:t>
            </a:r>
          </a:p>
        </p:txBody>
      </p:sp>
      <p:sp>
        <p:nvSpPr>
          <p:cNvPr id="10251" name="Rectangle 17"/>
          <p:cNvSpPr>
            <a:spLocks noChangeArrowheads="1"/>
          </p:cNvSpPr>
          <p:nvPr/>
        </p:nvSpPr>
        <p:spPr bwMode="auto">
          <a:xfrm>
            <a:off x="4294188" y="2133600"/>
            <a:ext cx="319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Q</a:t>
            </a:r>
          </a:p>
        </p:txBody>
      </p:sp>
      <p:sp>
        <p:nvSpPr>
          <p:cNvPr id="10252" name="Rectangle 18"/>
          <p:cNvSpPr>
            <a:spLocks noChangeArrowheads="1"/>
          </p:cNvSpPr>
          <p:nvPr/>
        </p:nvSpPr>
        <p:spPr bwMode="auto">
          <a:xfrm>
            <a:off x="5443538" y="2197100"/>
            <a:ext cx="835025" cy="641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0253" name="Rectangle 19"/>
          <p:cNvSpPr>
            <a:spLocks noChangeArrowheads="1"/>
          </p:cNvSpPr>
          <p:nvPr/>
        </p:nvSpPr>
        <p:spPr bwMode="auto">
          <a:xfrm>
            <a:off x="5414963" y="2544763"/>
            <a:ext cx="90011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J          K</a:t>
            </a:r>
          </a:p>
        </p:txBody>
      </p:sp>
      <p:sp>
        <p:nvSpPr>
          <p:cNvPr id="10254" name="Rectangle 22"/>
          <p:cNvSpPr>
            <a:spLocks noChangeArrowheads="1"/>
          </p:cNvSpPr>
          <p:nvPr/>
        </p:nvSpPr>
        <p:spPr bwMode="auto">
          <a:xfrm>
            <a:off x="5403850" y="2159000"/>
            <a:ext cx="31908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Q</a:t>
            </a:r>
          </a:p>
        </p:txBody>
      </p:sp>
      <p:sp>
        <p:nvSpPr>
          <p:cNvPr id="10255" name="Line 24"/>
          <p:cNvSpPr>
            <a:spLocks noChangeShapeType="1"/>
          </p:cNvSpPr>
          <p:nvPr/>
        </p:nvSpPr>
        <p:spPr bwMode="auto">
          <a:xfrm flipV="1">
            <a:off x="3367088" y="1878013"/>
            <a:ext cx="0" cy="293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Line 27"/>
          <p:cNvSpPr>
            <a:spLocks noChangeShapeType="1"/>
          </p:cNvSpPr>
          <p:nvPr/>
        </p:nvSpPr>
        <p:spPr bwMode="auto">
          <a:xfrm>
            <a:off x="5861050" y="285115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28"/>
          <p:cNvSpPr>
            <a:spLocks noChangeShapeType="1"/>
          </p:cNvSpPr>
          <p:nvPr/>
        </p:nvSpPr>
        <p:spPr bwMode="auto">
          <a:xfrm flipH="1">
            <a:off x="1684338" y="3076575"/>
            <a:ext cx="419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29"/>
          <p:cNvSpPr>
            <a:spLocks noChangeShapeType="1"/>
          </p:cNvSpPr>
          <p:nvPr/>
        </p:nvSpPr>
        <p:spPr bwMode="auto">
          <a:xfrm>
            <a:off x="2532063" y="2798763"/>
            <a:ext cx="0" cy="290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30"/>
          <p:cNvSpPr>
            <a:spLocks noChangeShapeType="1"/>
          </p:cNvSpPr>
          <p:nvPr/>
        </p:nvSpPr>
        <p:spPr bwMode="auto">
          <a:xfrm>
            <a:off x="3641725" y="2824163"/>
            <a:ext cx="0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31"/>
          <p:cNvSpPr>
            <a:spLocks noChangeShapeType="1"/>
          </p:cNvSpPr>
          <p:nvPr/>
        </p:nvSpPr>
        <p:spPr bwMode="auto">
          <a:xfrm>
            <a:off x="4738688" y="2827338"/>
            <a:ext cx="0" cy="242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33"/>
          <p:cNvSpPr>
            <a:spLocks noChangeShapeType="1"/>
          </p:cNvSpPr>
          <p:nvPr/>
        </p:nvSpPr>
        <p:spPr bwMode="auto">
          <a:xfrm>
            <a:off x="2232025" y="2798763"/>
            <a:ext cx="0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Line 34"/>
          <p:cNvSpPr>
            <a:spLocks noChangeShapeType="1"/>
          </p:cNvSpPr>
          <p:nvPr/>
        </p:nvSpPr>
        <p:spPr bwMode="auto">
          <a:xfrm>
            <a:off x="2220913" y="3194050"/>
            <a:ext cx="603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Line 35"/>
          <p:cNvSpPr>
            <a:spLocks noChangeShapeType="1"/>
          </p:cNvSpPr>
          <p:nvPr/>
        </p:nvSpPr>
        <p:spPr bwMode="auto">
          <a:xfrm>
            <a:off x="3367088" y="2813050"/>
            <a:ext cx="0" cy="373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Line 36"/>
          <p:cNvSpPr>
            <a:spLocks noChangeShapeType="1"/>
          </p:cNvSpPr>
          <p:nvPr/>
        </p:nvSpPr>
        <p:spPr bwMode="auto">
          <a:xfrm>
            <a:off x="3362325" y="3194050"/>
            <a:ext cx="547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Line 37"/>
          <p:cNvSpPr>
            <a:spLocks noChangeShapeType="1"/>
          </p:cNvSpPr>
          <p:nvPr/>
        </p:nvSpPr>
        <p:spPr bwMode="auto">
          <a:xfrm>
            <a:off x="4464050" y="2808288"/>
            <a:ext cx="0" cy="387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Line 38"/>
          <p:cNvSpPr>
            <a:spLocks noChangeShapeType="1"/>
          </p:cNvSpPr>
          <p:nvPr/>
        </p:nvSpPr>
        <p:spPr bwMode="auto">
          <a:xfrm>
            <a:off x="4476750" y="3184525"/>
            <a:ext cx="577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Line 40"/>
          <p:cNvSpPr>
            <a:spLocks noChangeShapeType="1"/>
          </p:cNvSpPr>
          <p:nvPr/>
        </p:nvSpPr>
        <p:spPr bwMode="auto">
          <a:xfrm>
            <a:off x="5592763" y="3184525"/>
            <a:ext cx="5445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Line 41"/>
          <p:cNvSpPr>
            <a:spLocks noChangeShapeType="1"/>
          </p:cNvSpPr>
          <p:nvPr/>
        </p:nvSpPr>
        <p:spPr bwMode="auto">
          <a:xfrm>
            <a:off x="2263775" y="2011363"/>
            <a:ext cx="757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Oval 43"/>
          <p:cNvSpPr>
            <a:spLocks noChangeArrowheads="1"/>
          </p:cNvSpPr>
          <p:nvPr/>
        </p:nvSpPr>
        <p:spPr bwMode="auto">
          <a:xfrm>
            <a:off x="3224213" y="3424238"/>
            <a:ext cx="417512" cy="3079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0270" name="Rectangle 44"/>
          <p:cNvSpPr>
            <a:spLocks noChangeArrowheads="1"/>
          </p:cNvSpPr>
          <p:nvPr/>
        </p:nvSpPr>
        <p:spPr bwMode="auto">
          <a:xfrm>
            <a:off x="3106738" y="3317875"/>
            <a:ext cx="300037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0271" name="Line 45"/>
          <p:cNvSpPr>
            <a:spLocks noChangeShapeType="1"/>
          </p:cNvSpPr>
          <p:nvPr/>
        </p:nvSpPr>
        <p:spPr bwMode="auto">
          <a:xfrm>
            <a:off x="3427413" y="3436938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Line 46"/>
          <p:cNvSpPr>
            <a:spLocks noChangeShapeType="1"/>
          </p:cNvSpPr>
          <p:nvPr/>
        </p:nvSpPr>
        <p:spPr bwMode="auto">
          <a:xfrm flipH="1">
            <a:off x="3263900" y="3517900"/>
            <a:ext cx="168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Line 47"/>
          <p:cNvSpPr>
            <a:spLocks noChangeShapeType="1"/>
          </p:cNvSpPr>
          <p:nvPr/>
        </p:nvSpPr>
        <p:spPr bwMode="auto">
          <a:xfrm flipH="1">
            <a:off x="1670050" y="3678238"/>
            <a:ext cx="1760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Oval 48"/>
          <p:cNvSpPr>
            <a:spLocks noChangeArrowheads="1"/>
          </p:cNvSpPr>
          <p:nvPr/>
        </p:nvSpPr>
        <p:spPr bwMode="auto">
          <a:xfrm>
            <a:off x="4373563" y="3343275"/>
            <a:ext cx="417512" cy="3079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0275" name="Rectangle 49"/>
          <p:cNvSpPr>
            <a:spLocks noChangeArrowheads="1"/>
          </p:cNvSpPr>
          <p:nvPr/>
        </p:nvSpPr>
        <p:spPr bwMode="auto">
          <a:xfrm>
            <a:off x="4256088" y="3238500"/>
            <a:ext cx="300037" cy="53181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0276" name="Line 50"/>
          <p:cNvSpPr>
            <a:spLocks noChangeShapeType="1"/>
          </p:cNvSpPr>
          <p:nvPr/>
        </p:nvSpPr>
        <p:spPr bwMode="auto">
          <a:xfrm>
            <a:off x="4581525" y="3357563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Line 51"/>
          <p:cNvSpPr>
            <a:spLocks noChangeShapeType="1"/>
          </p:cNvSpPr>
          <p:nvPr/>
        </p:nvSpPr>
        <p:spPr bwMode="auto">
          <a:xfrm flipH="1">
            <a:off x="4164013" y="3436938"/>
            <a:ext cx="4175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52"/>
          <p:cNvSpPr>
            <a:spLocks noChangeShapeType="1"/>
          </p:cNvSpPr>
          <p:nvPr/>
        </p:nvSpPr>
        <p:spPr bwMode="auto">
          <a:xfrm flipH="1">
            <a:off x="3656013" y="3584575"/>
            <a:ext cx="9128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Oval 53"/>
          <p:cNvSpPr>
            <a:spLocks noChangeArrowheads="1"/>
          </p:cNvSpPr>
          <p:nvPr/>
        </p:nvSpPr>
        <p:spPr bwMode="auto">
          <a:xfrm>
            <a:off x="5416550" y="3265488"/>
            <a:ext cx="419100" cy="304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0280" name="Rectangle 54"/>
          <p:cNvSpPr>
            <a:spLocks noChangeArrowheads="1"/>
          </p:cNvSpPr>
          <p:nvPr/>
        </p:nvSpPr>
        <p:spPr bwMode="auto">
          <a:xfrm>
            <a:off x="5299075" y="3238500"/>
            <a:ext cx="301625" cy="4540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0281" name="Line 55"/>
          <p:cNvSpPr>
            <a:spLocks noChangeShapeType="1"/>
          </p:cNvSpPr>
          <p:nvPr/>
        </p:nvSpPr>
        <p:spPr bwMode="auto">
          <a:xfrm>
            <a:off x="5616575" y="3276600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56"/>
          <p:cNvSpPr>
            <a:spLocks noChangeShapeType="1"/>
          </p:cNvSpPr>
          <p:nvPr/>
        </p:nvSpPr>
        <p:spPr bwMode="auto">
          <a:xfrm flipH="1">
            <a:off x="5270500" y="3357563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Line 57"/>
          <p:cNvSpPr>
            <a:spLocks noChangeShapeType="1"/>
          </p:cNvSpPr>
          <p:nvPr/>
        </p:nvSpPr>
        <p:spPr bwMode="auto">
          <a:xfrm flipH="1">
            <a:off x="4803775" y="3503613"/>
            <a:ext cx="822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58"/>
          <p:cNvSpPr>
            <a:spLocks noChangeShapeType="1"/>
          </p:cNvSpPr>
          <p:nvPr/>
        </p:nvSpPr>
        <p:spPr bwMode="auto">
          <a:xfrm flipH="1">
            <a:off x="3009900" y="3517900"/>
            <a:ext cx="292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Line 59"/>
          <p:cNvSpPr>
            <a:spLocks noChangeShapeType="1"/>
          </p:cNvSpPr>
          <p:nvPr/>
        </p:nvSpPr>
        <p:spPr bwMode="auto">
          <a:xfrm>
            <a:off x="3367088" y="2011363"/>
            <a:ext cx="784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Line 62"/>
          <p:cNvSpPr>
            <a:spLocks noChangeShapeType="1"/>
          </p:cNvSpPr>
          <p:nvPr/>
        </p:nvSpPr>
        <p:spPr bwMode="auto">
          <a:xfrm>
            <a:off x="4465638" y="2016125"/>
            <a:ext cx="817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Line 63"/>
          <p:cNvSpPr>
            <a:spLocks noChangeShapeType="1"/>
          </p:cNvSpPr>
          <p:nvPr/>
        </p:nvSpPr>
        <p:spPr bwMode="auto">
          <a:xfrm>
            <a:off x="5273675" y="2011363"/>
            <a:ext cx="0" cy="134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Line 64"/>
          <p:cNvSpPr>
            <a:spLocks noChangeShapeType="1"/>
          </p:cNvSpPr>
          <p:nvPr/>
        </p:nvSpPr>
        <p:spPr bwMode="auto">
          <a:xfrm>
            <a:off x="5051425" y="2824163"/>
            <a:ext cx="0" cy="674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Oval 65"/>
          <p:cNvSpPr>
            <a:spLocks noChangeArrowheads="1"/>
          </p:cNvSpPr>
          <p:nvPr/>
        </p:nvSpPr>
        <p:spPr bwMode="auto">
          <a:xfrm>
            <a:off x="6565900" y="3451225"/>
            <a:ext cx="417513" cy="3079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0290" name="Rectangle 66"/>
          <p:cNvSpPr>
            <a:spLocks noChangeArrowheads="1"/>
          </p:cNvSpPr>
          <p:nvPr/>
        </p:nvSpPr>
        <p:spPr bwMode="auto">
          <a:xfrm>
            <a:off x="6448425" y="3343275"/>
            <a:ext cx="301625" cy="534988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0291" name="Line 67"/>
          <p:cNvSpPr>
            <a:spLocks noChangeShapeType="1"/>
          </p:cNvSpPr>
          <p:nvPr/>
        </p:nvSpPr>
        <p:spPr bwMode="auto">
          <a:xfrm>
            <a:off x="6775450" y="34655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2" name="Line 68"/>
          <p:cNvSpPr>
            <a:spLocks noChangeShapeType="1"/>
          </p:cNvSpPr>
          <p:nvPr/>
        </p:nvSpPr>
        <p:spPr bwMode="auto">
          <a:xfrm flipH="1">
            <a:off x="6408738" y="3544888"/>
            <a:ext cx="366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3" name="Line 69"/>
          <p:cNvSpPr>
            <a:spLocks noChangeShapeType="1"/>
          </p:cNvSpPr>
          <p:nvPr/>
        </p:nvSpPr>
        <p:spPr bwMode="auto">
          <a:xfrm flipH="1">
            <a:off x="6127750" y="3703638"/>
            <a:ext cx="644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70"/>
          <p:cNvSpPr>
            <a:spLocks noChangeShapeType="1"/>
          </p:cNvSpPr>
          <p:nvPr/>
        </p:nvSpPr>
        <p:spPr bwMode="auto">
          <a:xfrm>
            <a:off x="5562600" y="2016125"/>
            <a:ext cx="855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5" name="Line 73"/>
          <p:cNvSpPr>
            <a:spLocks noChangeShapeType="1"/>
          </p:cNvSpPr>
          <p:nvPr/>
        </p:nvSpPr>
        <p:spPr bwMode="auto">
          <a:xfrm>
            <a:off x="5848350" y="3424238"/>
            <a:ext cx="28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Line 74"/>
          <p:cNvSpPr>
            <a:spLocks noChangeShapeType="1"/>
          </p:cNvSpPr>
          <p:nvPr/>
        </p:nvSpPr>
        <p:spPr bwMode="auto">
          <a:xfrm>
            <a:off x="6980238" y="3611563"/>
            <a:ext cx="1539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7" name="Line 75"/>
          <p:cNvSpPr>
            <a:spLocks noChangeShapeType="1"/>
          </p:cNvSpPr>
          <p:nvPr/>
        </p:nvSpPr>
        <p:spPr bwMode="auto">
          <a:xfrm>
            <a:off x="7127875" y="3611563"/>
            <a:ext cx="0" cy="385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Rectangle 76"/>
          <p:cNvSpPr>
            <a:spLocks noChangeArrowheads="1"/>
          </p:cNvSpPr>
          <p:nvPr/>
        </p:nvSpPr>
        <p:spPr bwMode="auto">
          <a:xfrm>
            <a:off x="958850" y="2814638"/>
            <a:ext cx="8604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Clock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b="1">
              <a:latin typeface="Arial" panose="020B0604020202020204" pitchFamily="34" charset="0"/>
              <a:ea typeface="Gulim" panose="020B0600000101010101" pitchFamily="34" charset="-127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ko-KR" sz="1400" b="1">
              <a:latin typeface="Arial" panose="020B0604020202020204" pitchFamily="34" charset="0"/>
              <a:ea typeface="Gulim" panose="020B0600000101010101" pitchFamily="34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Counter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Enable</a:t>
            </a:r>
          </a:p>
        </p:txBody>
      </p:sp>
      <p:sp>
        <p:nvSpPr>
          <p:cNvPr id="10299" name="Rectangle 77"/>
          <p:cNvSpPr>
            <a:spLocks noChangeArrowheads="1"/>
          </p:cNvSpPr>
          <p:nvPr/>
        </p:nvSpPr>
        <p:spPr bwMode="auto">
          <a:xfrm>
            <a:off x="2049463" y="1585913"/>
            <a:ext cx="37306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A</a:t>
            </a:r>
            <a:r>
              <a:rPr lang="en-US" altLang="ko-KR" sz="1400" b="1" baseline="-25000">
                <a:latin typeface="Arial" panose="020B0604020202020204" pitchFamily="34" charset="0"/>
                <a:ea typeface="Gulim" panose="020B0600000101010101" pitchFamily="34" charset="-127"/>
              </a:rPr>
              <a:t>0</a:t>
            </a:r>
          </a:p>
        </p:txBody>
      </p:sp>
      <p:sp>
        <p:nvSpPr>
          <p:cNvPr id="10300" name="Rectangle 78"/>
          <p:cNvSpPr>
            <a:spLocks noChangeArrowheads="1"/>
          </p:cNvSpPr>
          <p:nvPr/>
        </p:nvSpPr>
        <p:spPr bwMode="auto">
          <a:xfrm>
            <a:off x="3182938" y="1600200"/>
            <a:ext cx="3730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A</a:t>
            </a:r>
            <a:r>
              <a:rPr lang="en-US" altLang="ko-KR" sz="1400" b="1" baseline="-25000">
                <a:latin typeface="Arial" panose="020B0604020202020204" pitchFamily="34" charset="0"/>
                <a:ea typeface="Gulim" panose="020B0600000101010101" pitchFamily="34" charset="-127"/>
              </a:rPr>
              <a:t>1</a:t>
            </a:r>
          </a:p>
        </p:txBody>
      </p:sp>
      <p:sp>
        <p:nvSpPr>
          <p:cNvPr id="10301" name="Rectangle 79"/>
          <p:cNvSpPr>
            <a:spLocks noChangeArrowheads="1"/>
          </p:cNvSpPr>
          <p:nvPr/>
        </p:nvSpPr>
        <p:spPr bwMode="auto">
          <a:xfrm>
            <a:off x="4240213" y="1573213"/>
            <a:ext cx="37306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A</a:t>
            </a:r>
            <a:r>
              <a:rPr lang="en-US" altLang="ko-KR" sz="1400" b="1" baseline="-25000">
                <a:latin typeface="Arial" panose="020B0604020202020204" pitchFamily="34" charset="0"/>
                <a:ea typeface="Gulim" panose="020B0600000101010101" pitchFamily="34" charset="-127"/>
              </a:rPr>
              <a:t>2</a:t>
            </a:r>
          </a:p>
        </p:txBody>
      </p:sp>
      <p:sp>
        <p:nvSpPr>
          <p:cNvPr id="10302" name="Rectangle 80"/>
          <p:cNvSpPr>
            <a:spLocks noChangeArrowheads="1"/>
          </p:cNvSpPr>
          <p:nvPr/>
        </p:nvSpPr>
        <p:spPr bwMode="auto">
          <a:xfrm>
            <a:off x="5373688" y="1611313"/>
            <a:ext cx="37306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A</a:t>
            </a:r>
            <a:r>
              <a:rPr lang="en-US" altLang="ko-KR" sz="1400" b="1" baseline="-25000">
                <a:latin typeface="Arial" panose="020B0604020202020204" pitchFamily="34" charset="0"/>
                <a:ea typeface="Gulim" panose="020B0600000101010101" pitchFamily="34" charset="-127"/>
              </a:rPr>
              <a:t>3</a:t>
            </a:r>
          </a:p>
        </p:txBody>
      </p:sp>
      <p:sp>
        <p:nvSpPr>
          <p:cNvPr id="10303" name="Rectangle 81"/>
          <p:cNvSpPr>
            <a:spLocks noChangeArrowheads="1"/>
          </p:cNvSpPr>
          <p:nvPr/>
        </p:nvSpPr>
        <p:spPr bwMode="auto">
          <a:xfrm>
            <a:off x="6511925" y="4040188"/>
            <a:ext cx="7604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 defTabSz="7620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Output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Arial" panose="020B0604020202020204" pitchFamily="34" charset="0"/>
                <a:ea typeface="Gulim" panose="020B0600000101010101" pitchFamily="34" charset="-127"/>
              </a:rPr>
              <a:t>Carry</a:t>
            </a:r>
          </a:p>
        </p:txBody>
      </p:sp>
      <p:sp>
        <p:nvSpPr>
          <p:cNvPr id="10304" name="Line 84"/>
          <p:cNvSpPr>
            <a:spLocks noChangeShapeType="1"/>
          </p:cNvSpPr>
          <p:nvPr/>
        </p:nvSpPr>
        <p:spPr bwMode="auto">
          <a:xfrm>
            <a:off x="3021013" y="2011363"/>
            <a:ext cx="0" cy="151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5" name="Line 85"/>
          <p:cNvSpPr>
            <a:spLocks noChangeShapeType="1"/>
          </p:cNvSpPr>
          <p:nvPr/>
        </p:nvSpPr>
        <p:spPr bwMode="auto">
          <a:xfrm>
            <a:off x="4148138" y="2006600"/>
            <a:ext cx="0" cy="1444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6" name="Line 86"/>
          <p:cNvSpPr>
            <a:spLocks noChangeShapeType="1"/>
          </p:cNvSpPr>
          <p:nvPr/>
        </p:nvSpPr>
        <p:spPr bwMode="auto">
          <a:xfrm>
            <a:off x="2817813" y="2784475"/>
            <a:ext cx="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7" name="Line 87"/>
          <p:cNvSpPr>
            <a:spLocks noChangeShapeType="1"/>
          </p:cNvSpPr>
          <p:nvPr/>
        </p:nvSpPr>
        <p:spPr bwMode="auto">
          <a:xfrm>
            <a:off x="3903663" y="2822575"/>
            <a:ext cx="0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8" name="Line 88"/>
          <p:cNvSpPr>
            <a:spLocks noChangeShapeType="1"/>
          </p:cNvSpPr>
          <p:nvPr/>
        </p:nvSpPr>
        <p:spPr bwMode="auto">
          <a:xfrm>
            <a:off x="6137275" y="2852738"/>
            <a:ext cx="0" cy="860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9" name="Line 89"/>
          <p:cNvSpPr>
            <a:spLocks noChangeShapeType="1"/>
          </p:cNvSpPr>
          <p:nvPr/>
        </p:nvSpPr>
        <p:spPr bwMode="auto">
          <a:xfrm flipV="1">
            <a:off x="6411913" y="2011363"/>
            <a:ext cx="0" cy="1533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0" name="Line 90"/>
          <p:cNvSpPr>
            <a:spLocks noChangeShapeType="1"/>
          </p:cNvSpPr>
          <p:nvPr/>
        </p:nvSpPr>
        <p:spPr bwMode="auto">
          <a:xfrm flipV="1">
            <a:off x="5599113" y="2843213"/>
            <a:ext cx="0" cy="338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" name="Line 91"/>
          <p:cNvSpPr>
            <a:spLocks noChangeShapeType="1"/>
          </p:cNvSpPr>
          <p:nvPr/>
        </p:nvSpPr>
        <p:spPr bwMode="auto">
          <a:xfrm flipV="1">
            <a:off x="2271713" y="1866900"/>
            <a:ext cx="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" name="Line 92"/>
          <p:cNvSpPr>
            <a:spLocks noChangeShapeType="1"/>
          </p:cNvSpPr>
          <p:nvPr/>
        </p:nvSpPr>
        <p:spPr bwMode="auto">
          <a:xfrm flipV="1">
            <a:off x="4473575" y="1887538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3" name="Line 93"/>
          <p:cNvSpPr>
            <a:spLocks noChangeShapeType="1"/>
          </p:cNvSpPr>
          <p:nvPr/>
        </p:nvSpPr>
        <p:spPr bwMode="auto">
          <a:xfrm flipV="1">
            <a:off x="5565775" y="1897063"/>
            <a:ext cx="0" cy="300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4" name="AutoShape 94"/>
          <p:cNvSpPr>
            <a:spLocks noChangeArrowheads="1"/>
          </p:cNvSpPr>
          <p:nvPr/>
        </p:nvSpPr>
        <p:spPr bwMode="auto">
          <a:xfrm>
            <a:off x="5830888" y="2752725"/>
            <a:ext cx="76200" cy="79375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0315" name="AutoShape 95"/>
          <p:cNvSpPr>
            <a:spLocks noChangeArrowheads="1"/>
          </p:cNvSpPr>
          <p:nvPr/>
        </p:nvSpPr>
        <p:spPr bwMode="auto">
          <a:xfrm>
            <a:off x="4695825" y="2727325"/>
            <a:ext cx="74613" cy="77788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0316" name="AutoShape 96"/>
          <p:cNvSpPr>
            <a:spLocks noChangeArrowheads="1"/>
          </p:cNvSpPr>
          <p:nvPr/>
        </p:nvSpPr>
        <p:spPr bwMode="auto">
          <a:xfrm>
            <a:off x="3602038" y="2733675"/>
            <a:ext cx="77787" cy="762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10317" name="AutoShape 97"/>
          <p:cNvSpPr>
            <a:spLocks noChangeArrowheads="1"/>
          </p:cNvSpPr>
          <p:nvPr/>
        </p:nvSpPr>
        <p:spPr bwMode="auto">
          <a:xfrm>
            <a:off x="2492375" y="2703513"/>
            <a:ext cx="76200" cy="77787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503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04799"/>
            <a:ext cx="7861083" cy="4967625"/>
          </a:xfrm>
          <a:solidFill>
            <a:srgbClr val="FFFF00"/>
          </a:solidFill>
        </p:spPr>
        <p:txBody>
          <a:bodyPr/>
          <a:lstStyle/>
          <a:p>
            <a:r>
              <a:rPr lang="en-US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US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Vending 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5521144"/>
            <a:ext cx="7772400" cy="1176217"/>
          </a:xfrm>
        </p:spPr>
        <p:txBody>
          <a:bodyPr/>
          <a:lstStyle/>
          <a:p>
            <a:r>
              <a:rPr lang="en-US" dirty="0" smtClean="0"/>
              <a:t>Taken from Katz &amp; </a:t>
            </a:r>
            <a:r>
              <a:rPr lang="en-US" dirty="0" err="1" smtClean="0"/>
              <a:t>Borriello</a:t>
            </a:r>
            <a:r>
              <a:rPr lang="en-US" dirty="0" smtClean="0"/>
              <a:t>, “Contemporary Logic Design”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4323386" y="4288439"/>
            <a:ext cx="789140" cy="67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381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Vending</a:t>
            </a:r>
            <a:br>
              <a:rPr lang="en-US" sz="1600">
                <a:solidFill>
                  <a:srgbClr val="000000"/>
                </a:solidFill>
                <a:latin typeface="Tahoma" charset="0"/>
              </a:rPr>
            </a:br>
            <a:r>
              <a:rPr lang="en-US" sz="1600">
                <a:solidFill>
                  <a:srgbClr val="000000"/>
                </a:solidFill>
                <a:latin typeface="Tahoma" charset="0"/>
              </a:rPr>
              <a:t>Machine</a:t>
            </a:r>
            <a:br>
              <a:rPr lang="en-US" sz="1600">
                <a:solidFill>
                  <a:srgbClr val="000000"/>
                </a:solidFill>
                <a:latin typeface="Tahoma" charset="0"/>
              </a:rPr>
            </a:br>
            <a:r>
              <a:rPr lang="en-US" sz="1600">
                <a:solidFill>
                  <a:srgbClr val="000000"/>
                </a:solidFill>
                <a:latin typeface="Tahoma" charset="0"/>
              </a:rPr>
              <a:t>FSM</a:t>
            </a: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3496668" y="4137990"/>
            <a:ext cx="288099" cy="3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381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N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3496668" y="4739789"/>
            <a:ext cx="288099" cy="3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381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D</a:t>
            </a: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4398543" y="3160067"/>
            <a:ext cx="588723" cy="3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381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Reset</a:t>
            </a:r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4473699" y="5868162"/>
            <a:ext cx="413359" cy="3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381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Clock</a:t>
            </a: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5450729" y="4363664"/>
            <a:ext cx="563671" cy="3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381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Open</a:t>
            </a:r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2369326" y="4438889"/>
            <a:ext cx="688932" cy="50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381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Coin</a:t>
            </a:r>
            <a:br>
              <a:rPr lang="en-US" sz="1600">
                <a:solidFill>
                  <a:srgbClr val="000000"/>
                </a:solidFill>
                <a:latin typeface="Tahoma" charset="0"/>
              </a:rPr>
            </a:br>
            <a:r>
              <a:rPr lang="en-US" sz="1600">
                <a:solidFill>
                  <a:srgbClr val="000000"/>
                </a:solidFill>
                <a:latin typeface="Tahoma" charset="0"/>
              </a:rPr>
              <a:t>Sensor</a:t>
            </a:r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6277447" y="4438889"/>
            <a:ext cx="1002082" cy="50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381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Release</a:t>
            </a:r>
            <a:br>
              <a:rPr lang="en-US" sz="1600">
                <a:solidFill>
                  <a:srgbClr val="000000"/>
                </a:solidFill>
                <a:latin typeface="Tahoma" charset="0"/>
              </a:rPr>
            </a:br>
            <a:r>
              <a:rPr lang="en-US" sz="1600">
                <a:solidFill>
                  <a:srgbClr val="000000"/>
                </a:solidFill>
                <a:latin typeface="Tahoma" charset="0"/>
              </a:rPr>
              <a:t>Mechanism</a:t>
            </a:r>
          </a:p>
        </p:txBody>
      </p:sp>
      <p:sp>
        <p:nvSpPr>
          <p:cNvPr id="229386" name="Rectangle 10"/>
          <p:cNvSpPr>
            <a:spLocks noGrp="1" noChangeArrowheads="1"/>
          </p:cNvSpPr>
          <p:nvPr>
            <p:ph type="title"/>
          </p:nvPr>
        </p:nvSpPr>
        <p:spPr>
          <a:xfrm>
            <a:off x="632143" y="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Example: vending machine</a:t>
            </a:r>
          </a:p>
        </p:txBody>
      </p:sp>
      <p:sp>
        <p:nvSpPr>
          <p:cNvPr id="22938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Release item after 15 cents are deposited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Single coin slot for dimes, nickels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No change</a:t>
            </a:r>
          </a:p>
        </p:txBody>
      </p:sp>
      <p:sp>
        <p:nvSpPr>
          <p:cNvPr id="229388" name="Rectangle 12"/>
          <p:cNvSpPr>
            <a:spLocks noChangeArrowheads="1"/>
          </p:cNvSpPr>
          <p:nvPr/>
        </p:nvSpPr>
        <p:spPr bwMode="auto">
          <a:xfrm>
            <a:off x="4097918" y="4062765"/>
            <a:ext cx="1202499" cy="11283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89" name="Line 13"/>
          <p:cNvSpPr>
            <a:spLocks noChangeShapeType="1"/>
          </p:cNvSpPr>
          <p:nvPr/>
        </p:nvSpPr>
        <p:spPr bwMode="auto">
          <a:xfrm>
            <a:off x="6202290" y="4062765"/>
            <a:ext cx="0" cy="11283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0" name="Line 14"/>
          <p:cNvSpPr>
            <a:spLocks noChangeShapeType="1"/>
          </p:cNvSpPr>
          <p:nvPr/>
        </p:nvSpPr>
        <p:spPr bwMode="auto">
          <a:xfrm>
            <a:off x="6202290" y="5191138"/>
            <a:ext cx="751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1" name="Line 15"/>
          <p:cNvSpPr>
            <a:spLocks noChangeShapeType="1"/>
          </p:cNvSpPr>
          <p:nvPr/>
        </p:nvSpPr>
        <p:spPr bwMode="auto">
          <a:xfrm>
            <a:off x="6202290" y="4062765"/>
            <a:ext cx="751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2" name="Line 16"/>
          <p:cNvSpPr>
            <a:spLocks noChangeShapeType="1"/>
          </p:cNvSpPr>
          <p:nvPr/>
        </p:nvSpPr>
        <p:spPr bwMode="auto">
          <a:xfrm>
            <a:off x="2369326" y="4062765"/>
            <a:ext cx="8267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3" name="Line 17"/>
          <p:cNvSpPr>
            <a:spLocks noChangeShapeType="1"/>
          </p:cNvSpPr>
          <p:nvPr/>
        </p:nvSpPr>
        <p:spPr bwMode="auto">
          <a:xfrm>
            <a:off x="3196044" y="4062765"/>
            <a:ext cx="0" cy="11283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4" name="Line 18"/>
          <p:cNvSpPr>
            <a:spLocks noChangeShapeType="1"/>
          </p:cNvSpPr>
          <p:nvPr/>
        </p:nvSpPr>
        <p:spPr bwMode="auto">
          <a:xfrm flipH="1">
            <a:off x="2369326" y="5191138"/>
            <a:ext cx="8267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5" name="Line 19"/>
          <p:cNvSpPr>
            <a:spLocks noChangeShapeType="1"/>
          </p:cNvSpPr>
          <p:nvPr/>
        </p:nvSpPr>
        <p:spPr bwMode="auto">
          <a:xfrm>
            <a:off x="5300416" y="4589339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6" name="Line 20"/>
          <p:cNvSpPr>
            <a:spLocks noChangeShapeType="1"/>
          </p:cNvSpPr>
          <p:nvPr/>
        </p:nvSpPr>
        <p:spPr bwMode="auto">
          <a:xfrm>
            <a:off x="3196044" y="4363664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7" name="Line 21"/>
          <p:cNvSpPr>
            <a:spLocks noChangeShapeType="1"/>
          </p:cNvSpPr>
          <p:nvPr/>
        </p:nvSpPr>
        <p:spPr bwMode="auto">
          <a:xfrm>
            <a:off x="3196044" y="4965463"/>
            <a:ext cx="9018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8" name="Line 22"/>
          <p:cNvSpPr>
            <a:spLocks noChangeShapeType="1"/>
          </p:cNvSpPr>
          <p:nvPr/>
        </p:nvSpPr>
        <p:spPr bwMode="auto">
          <a:xfrm>
            <a:off x="4699167" y="3385741"/>
            <a:ext cx="0" cy="677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29399" name="Line 23"/>
          <p:cNvSpPr>
            <a:spLocks noChangeShapeType="1"/>
          </p:cNvSpPr>
          <p:nvPr/>
        </p:nvSpPr>
        <p:spPr bwMode="auto">
          <a:xfrm flipV="1">
            <a:off x="4699167" y="5191138"/>
            <a:ext cx="0" cy="677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 bwMode="auto">
          <a:xfrm>
            <a:off x="3058258" y="3486041"/>
            <a:ext cx="103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nickel</a:t>
            </a:r>
          </a:p>
        </p:txBody>
      </p:sp>
      <p:cxnSp>
        <p:nvCxnSpPr>
          <p:cNvPr id="4" name="Straight Arrow Connector 3"/>
          <p:cNvCxnSpPr>
            <a:endCxn id="229379" idx="0"/>
          </p:cNvCxnSpPr>
          <p:nvPr/>
        </p:nvCxnSpPr>
        <p:spPr>
          <a:xfrm>
            <a:off x="3304646" y="3774642"/>
            <a:ext cx="336072" cy="36334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445498" y="4918336"/>
            <a:ext cx="173235" cy="48143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 bwMode="auto">
          <a:xfrm>
            <a:off x="2976838" y="5407670"/>
            <a:ext cx="103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dime</a:t>
            </a:r>
          </a:p>
        </p:txBody>
      </p:sp>
    </p:spTree>
    <p:extLst>
      <p:ext uri="{BB962C8B-B14F-4D97-AF65-F5344CB8AC3E}">
        <p14:creationId xmlns:p14="http://schemas.microsoft.com/office/powerpoint/2010/main" val="3606356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-6682" y="-22985"/>
            <a:ext cx="9150681" cy="1143000"/>
          </a:xfrm>
        </p:spPr>
        <p:txBody>
          <a:bodyPr/>
          <a:lstStyle/>
          <a:p>
            <a:r>
              <a:rPr lang="en-US" dirty="0"/>
              <a:t>Example: vending </a:t>
            </a:r>
            <a:r>
              <a:rPr lang="en-US" dirty="0" smtClean="0"/>
              <a:t>machine.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Create a tree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249" y="1579722"/>
            <a:ext cx="8179496" cy="44570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Suitable abstract representation</a:t>
            </a:r>
          </a:p>
          <a:p>
            <a:pPr marL="742392" lvl="1" indent="-285053"/>
            <a:r>
              <a:rPr lang="en-US" dirty="0"/>
              <a:t>tabulate typical input sequences:</a:t>
            </a:r>
          </a:p>
          <a:p>
            <a:pPr marL="1143346" lvl="2" indent="-228669"/>
            <a:r>
              <a:rPr lang="en-US" dirty="0"/>
              <a:t>3 nickels</a:t>
            </a:r>
          </a:p>
          <a:p>
            <a:pPr marL="1143346" lvl="2" indent="-228669"/>
            <a:r>
              <a:rPr lang="en-US" dirty="0"/>
              <a:t>nickel, dime</a:t>
            </a:r>
          </a:p>
          <a:p>
            <a:pPr marL="1143346" lvl="2" indent="-228669"/>
            <a:r>
              <a:rPr lang="en-US" dirty="0"/>
              <a:t>dime, nickel</a:t>
            </a:r>
          </a:p>
          <a:p>
            <a:pPr marL="1143346" lvl="2" indent="-228669"/>
            <a:r>
              <a:rPr lang="en-US" dirty="0"/>
              <a:t>two dimes</a:t>
            </a:r>
          </a:p>
          <a:p>
            <a:pPr marL="742392" lvl="1" indent="-285053"/>
            <a:r>
              <a:rPr lang="en-US" dirty="0"/>
              <a:t>draw state diagram:</a:t>
            </a:r>
          </a:p>
          <a:p>
            <a:pPr marL="1143346" lvl="2" indent="-228669"/>
            <a:r>
              <a:rPr lang="en-US" dirty="0"/>
              <a:t>inputs: N, D, reset</a:t>
            </a:r>
          </a:p>
          <a:p>
            <a:pPr marL="1143346" lvl="2" indent="-228669"/>
            <a:r>
              <a:rPr lang="en-US" dirty="0"/>
              <a:t>output: open chute</a:t>
            </a:r>
          </a:p>
          <a:p>
            <a:pPr marL="742392" lvl="1" indent="-285053"/>
            <a:r>
              <a:rPr lang="en-US" dirty="0"/>
              <a:t>assumptions:</a:t>
            </a:r>
          </a:p>
          <a:p>
            <a:pPr marL="1143346" lvl="2" indent="-228669"/>
            <a:r>
              <a:rPr lang="en-US" dirty="0"/>
              <a:t>assume N and D asserted</a:t>
            </a:r>
            <a:br>
              <a:rPr lang="en-US" dirty="0"/>
            </a:br>
            <a:r>
              <a:rPr lang="en-US" dirty="0"/>
              <a:t>for one cycle</a:t>
            </a:r>
          </a:p>
          <a:p>
            <a:pPr marL="1143346" lvl="2" indent="-228669"/>
            <a:r>
              <a:rPr lang="en-US" dirty="0"/>
              <a:t>each state has a self loop</a:t>
            </a:r>
            <a:br>
              <a:rPr lang="en-US" dirty="0"/>
            </a:br>
            <a:r>
              <a:rPr lang="en-US" dirty="0"/>
              <a:t>for N = D = 0 (no coin)</a:t>
            </a:r>
          </a:p>
        </p:txBody>
      </p:sp>
      <p:grpSp>
        <p:nvGrpSpPr>
          <p:cNvPr id="231428" name="Group 4"/>
          <p:cNvGrpSpPr>
            <a:grpSpLocks/>
          </p:cNvGrpSpPr>
          <p:nvPr/>
        </p:nvGrpSpPr>
        <p:grpSpPr bwMode="auto">
          <a:xfrm>
            <a:off x="6807899" y="1924503"/>
            <a:ext cx="922230" cy="1203598"/>
            <a:chOff x="4128" y="1200"/>
            <a:chExt cx="589" cy="768"/>
          </a:xfrm>
        </p:grpSpPr>
        <p:sp>
          <p:nvSpPr>
            <p:cNvPr id="231429" name="Oval 5"/>
            <p:cNvSpPr>
              <a:spLocks noChangeArrowheads="1"/>
            </p:cNvSpPr>
            <p:nvPr/>
          </p:nvSpPr>
          <p:spPr bwMode="auto">
            <a:xfrm>
              <a:off x="4128" y="1584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S0</a:t>
              </a:r>
            </a:p>
          </p:txBody>
        </p:sp>
        <p:cxnSp>
          <p:nvCxnSpPr>
            <p:cNvPr id="231430" name="AutoShape 6"/>
            <p:cNvCxnSpPr>
              <a:cxnSpLocks noChangeShapeType="1"/>
            </p:cNvCxnSpPr>
            <p:nvPr/>
          </p:nvCxnSpPr>
          <p:spPr bwMode="auto">
            <a:xfrm>
              <a:off x="4320" y="1296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31" name="Text Box 7"/>
            <p:cNvSpPr txBox="1">
              <a:spLocks noChangeArrowheads="1"/>
            </p:cNvSpPr>
            <p:nvPr/>
          </p:nvSpPr>
          <p:spPr bwMode="auto">
            <a:xfrm>
              <a:off x="4320" y="1200"/>
              <a:ext cx="39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Reset</a:t>
              </a:r>
            </a:p>
          </p:txBody>
        </p:sp>
      </p:grpSp>
      <p:grpSp>
        <p:nvGrpSpPr>
          <p:cNvPr id="231432" name="Group 8"/>
          <p:cNvGrpSpPr>
            <a:grpSpLocks/>
          </p:cNvGrpSpPr>
          <p:nvPr/>
        </p:nvGrpSpPr>
        <p:grpSpPr bwMode="auto">
          <a:xfrm>
            <a:off x="7321463" y="2977651"/>
            <a:ext cx="764088" cy="1053148"/>
            <a:chOff x="4456" y="1872"/>
            <a:chExt cx="488" cy="672"/>
          </a:xfrm>
        </p:grpSpPr>
        <p:sp>
          <p:nvSpPr>
            <p:cNvPr id="231433" name="Oval 9"/>
            <p:cNvSpPr>
              <a:spLocks noChangeArrowheads="1"/>
            </p:cNvSpPr>
            <p:nvPr/>
          </p:nvSpPr>
          <p:spPr bwMode="auto">
            <a:xfrm>
              <a:off x="4560" y="2160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S2</a:t>
              </a:r>
            </a:p>
          </p:txBody>
        </p:sp>
        <p:cxnSp>
          <p:nvCxnSpPr>
            <p:cNvPr id="231434" name="AutoShape 10"/>
            <p:cNvCxnSpPr>
              <a:cxnSpLocks noChangeShapeType="1"/>
              <a:stCxn id="231429" idx="5"/>
              <a:endCxn id="231433" idx="1"/>
            </p:cNvCxnSpPr>
            <p:nvPr/>
          </p:nvCxnSpPr>
          <p:spPr bwMode="auto">
            <a:xfrm>
              <a:off x="4456" y="1912"/>
              <a:ext cx="160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35" name="Text Box 11"/>
            <p:cNvSpPr txBox="1">
              <a:spLocks noChangeArrowheads="1"/>
            </p:cNvSpPr>
            <p:nvPr/>
          </p:nvSpPr>
          <p:spPr bwMode="auto">
            <a:xfrm>
              <a:off x="4512" y="1872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</a:t>
              </a:r>
            </a:p>
          </p:txBody>
        </p:sp>
      </p:grpSp>
      <p:grpSp>
        <p:nvGrpSpPr>
          <p:cNvPr id="231436" name="Group 12"/>
          <p:cNvGrpSpPr>
            <a:grpSpLocks/>
          </p:cNvGrpSpPr>
          <p:nvPr/>
        </p:nvGrpSpPr>
        <p:grpSpPr bwMode="auto">
          <a:xfrm>
            <a:off x="7997868" y="3943036"/>
            <a:ext cx="764088" cy="990461"/>
            <a:chOff x="4888" y="2488"/>
            <a:chExt cx="488" cy="632"/>
          </a:xfrm>
        </p:grpSpPr>
        <p:sp>
          <p:nvSpPr>
            <p:cNvPr id="231437" name="Oval 13"/>
            <p:cNvSpPr>
              <a:spLocks noChangeArrowheads="1"/>
            </p:cNvSpPr>
            <p:nvPr/>
          </p:nvSpPr>
          <p:spPr bwMode="auto">
            <a:xfrm>
              <a:off x="4992" y="273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S6</a:t>
              </a:r>
            </a:p>
            <a:p>
              <a:pPr algn="ctr" eaLnBrk="0" hangingPunct="0"/>
              <a:r>
                <a:rPr lang="en-US" sz="1400">
                  <a:latin typeface="Tahoma" charset="0"/>
                </a:rPr>
                <a:t>[open]</a:t>
              </a:r>
            </a:p>
          </p:txBody>
        </p:sp>
        <p:cxnSp>
          <p:nvCxnSpPr>
            <p:cNvPr id="231438" name="AutoShape 14"/>
            <p:cNvCxnSpPr>
              <a:cxnSpLocks noChangeShapeType="1"/>
              <a:stCxn id="231433" idx="5"/>
              <a:endCxn id="231437" idx="1"/>
            </p:cNvCxnSpPr>
            <p:nvPr/>
          </p:nvCxnSpPr>
          <p:spPr bwMode="auto">
            <a:xfrm>
              <a:off x="4888" y="2488"/>
              <a:ext cx="160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39" name="Text Box 15"/>
            <p:cNvSpPr txBox="1">
              <a:spLocks noChangeArrowheads="1"/>
            </p:cNvSpPr>
            <p:nvPr/>
          </p:nvSpPr>
          <p:spPr bwMode="auto">
            <a:xfrm>
              <a:off x="4944" y="2496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</a:t>
              </a:r>
            </a:p>
          </p:txBody>
        </p:sp>
      </p:grpSp>
      <p:grpSp>
        <p:nvGrpSpPr>
          <p:cNvPr id="231440" name="Group 16"/>
          <p:cNvGrpSpPr>
            <a:grpSpLocks/>
          </p:cNvGrpSpPr>
          <p:nvPr/>
        </p:nvGrpSpPr>
        <p:grpSpPr bwMode="auto">
          <a:xfrm>
            <a:off x="6356959" y="3955574"/>
            <a:ext cx="601249" cy="977923"/>
            <a:chOff x="3840" y="2496"/>
            <a:chExt cx="384" cy="624"/>
          </a:xfrm>
        </p:grpSpPr>
        <p:sp>
          <p:nvSpPr>
            <p:cNvPr id="231441" name="Oval 17"/>
            <p:cNvSpPr>
              <a:spLocks noChangeArrowheads="1"/>
            </p:cNvSpPr>
            <p:nvPr/>
          </p:nvSpPr>
          <p:spPr bwMode="auto">
            <a:xfrm>
              <a:off x="3840" y="273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S4</a:t>
              </a:r>
            </a:p>
            <a:p>
              <a:pPr algn="ctr" eaLnBrk="0" hangingPunct="0"/>
              <a:r>
                <a:rPr lang="en-US" sz="1400">
                  <a:latin typeface="Tahoma" charset="0"/>
                </a:rPr>
                <a:t>[open]</a:t>
              </a:r>
            </a:p>
          </p:txBody>
        </p:sp>
        <p:cxnSp>
          <p:nvCxnSpPr>
            <p:cNvPr id="231442" name="AutoShape 18"/>
            <p:cNvCxnSpPr>
              <a:cxnSpLocks noChangeShapeType="1"/>
              <a:stCxn id="231445" idx="4"/>
              <a:endCxn id="231441" idx="0"/>
            </p:cNvCxnSpPr>
            <p:nvPr/>
          </p:nvCxnSpPr>
          <p:spPr bwMode="auto">
            <a:xfrm>
              <a:off x="3888" y="2544"/>
              <a:ext cx="144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43" name="Text Box 19"/>
            <p:cNvSpPr txBox="1">
              <a:spLocks noChangeArrowheads="1"/>
            </p:cNvSpPr>
            <p:nvPr/>
          </p:nvSpPr>
          <p:spPr bwMode="auto">
            <a:xfrm>
              <a:off x="3936" y="2496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</a:t>
              </a:r>
            </a:p>
          </p:txBody>
        </p:sp>
      </p:grpSp>
      <p:grpSp>
        <p:nvGrpSpPr>
          <p:cNvPr id="231444" name="Group 20"/>
          <p:cNvGrpSpPr>
            <a:grpSpLocks/>
          </p:cNvGrpSpPr>
          <p:nvPr/>
        </p:nvGrpSpPr>
        <p:grpSpPr bwMode="auto">
          <a:xfrm>
            <a:off x="6131490" y="2977651"/>
            <a:ext cx="764088" cy="1053148"/>
            <a:chOff x="3696" y="1872"/>
            <a:chExt cx="488" cy="672"/>
          </a:xfrm>
        </p:grpSpPr>
        <p:sp>
          <p:nvSpPr>
            <p:cNvPr id="231445" name="Oval 21"/>
            <p:cNvSpPr>
              <a:spLocks noChangeArrowheads="1"/>
            </p:cNvSpPr>
            <p:nvPr/>
          </p:nvSpPr>
          <p:spPr bwMode="auto">
            <a:xfrm>
              <a:off x="3696" y="2160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S1</a:t>
              </a:r>
            </a:p>
          </p:txBody>
        </p:sp>
        <p:cxnSp>
          <p:nvCxnSpPr>
            <p:cNvPr id="231446" name="AutoShape 22"/>
            <p:cNvCxnSpPr>
              <a:cxnSpLocks noChangeShapeType="1"/>
              <a:stCxn id="231429" idx="3"/>
              <a:endCxn id="231445" idx="7"/>
            </p:cNvCxnSpPr>
            <p:nvPr/>
          </p:nvCxnSpPr>
          <p:spPr bwMode="auto">
            <a:xfrm flipH="1">
              <a:off x="4024" y="1912"/>
              <a:ext cx="160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47" name="Text Box 23"/>
            <p:cNvSpPr txBox="1">
              <a:spLocks noChangeArrowheads="1"/>
            </p:cNvSpPr>
            <p:nvPr/>
          </p:nvSpPr>
          <p:spPr bwMode="auto">
            <a:xfrm>
              <a:off x="3936" y="1872"/>
              <a:ext cx="19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</a:p>
          </p:txBody>
        </p:sp>
      </p:grpSp>
      <p:grpSp>
        <p:nvGrpSpPr>
          <p:cNvPr id="231448" name="Group 24"/>
          <p:cNvGrpSpPr>
            <a:grpSpLocks/>
          </p:cNvGrpSpPr>
          <p:nvPr/>
        </p:nvGrpSpPr>
        <p:grpSpPr bwMode="auto">
          <a:xfrm>
            <a:off x="5455085" y="3943036"/>
            <a:ext cx="764088" cy="990461"/>
            <a:chOff x="3264" y="2488"/>
            <a:chExt cx="488" cy="632"/>
          </a:xfrm>
        </p:grpSpPr>
        <p:sp>
          <p:nvSpPr>
            <p:cNvPr id="231449" name="Oval 25"/>
            <p:cNvSpPr>
              <a:spLocks noChangeArrowheads="1"/>
            </p:cNvSpPr>
            <p:nvPr/>
          </p:nvSpPr>
          <p:spPr bwMode="auto">
            <a:xfrm>
              <a:off x="3264" y="273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S3</a:t>
              </a:r>
            </a:p>
          </p:txBody>
        </p:sp>
        <p:cxnSp>
          <p:nvCxnSpPr>
            <p:cNvPr id="231450" name="AutoShape 26"/>
            <p:cNvCxnSpPr>
              <a:cxnSpLocks noChangeShapeType="1"/>
              <a:stCxn id="231445" idx="3"/>
              <a:endCxn id="231449" idx="7"/>
            </p:cNvCxnSpPr>
            <p:nvPr/>
          </p:nvCxnSpPr>
          <p:spPr bwMode="auto">
            <a:xfrm flipH="1">
              <a:off x="3592" y="2488"/>
              <a:ext cx="160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51" name="Text Box 27"/>
            <p:cNvSpPr txBox="1">
              <a:spLocks noChangeArrowheads="1"/>
            </p:cNvSpPr>
            <p:nvPr/>
          </p:nvSpPr>
          <p:spPr bwMode="auto">
            <a:xfrm>
              <a:off x="3504" y="2496"/>
              <a:ext cx="19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</a:p>
          </p:txBody>
        </p:sp>
      </p:grpSp>
      <p:grpSp>
        <p:nvGrpSpPr>
          <p:cNvPr id="231452" name="Group 28"/>
          <p:cNvGrpSpPr>
            <a:grpSpLocks/>
          </p:cNvGrpSpPr>
          <p:nvPr/>
        </p:nvGrpSpPr>
        <p:grpSpPr bwMode="auto">
          <a:xfrm>
            <a:off x="7258833" y="3955574"/>
            <a:ext cx="601249" cy="977923"/>
            <a:chOff x="4416" y="2496"/>
            <a:chExt cx="384" cy="624"/>
          </a:xfrm>
        </p:grpSpPr>
        <p:sp>
          <p:nvSpPr>
            <p:cNvPr id="231453" name="Oval 29"/>
            <p:cNvSpPr>
              <a:spLocks noChangeArrowheads="1"/>
            </p:cNvSpPr>
            <p:nvPr/>
          </p:nvSpPr>
          <p:spPr bwMode="auto">
            <a:xfrm>
              <a:off x="4416" y="273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S5</a:t>
              </a:r>
            </a:p>
            <a:p>
              <a:pPr algn="ctr" eaLnBrk="0" hangingPunct="0"/>
              <a:r>
                <a:rPr lang="en-US" sz="1400">
                  <a:latin typeface="Tahoma" charset="0"/>
                </a:rPr>
                <a:t>[open]</a:t>
              </a:r>
            </a:p>
          </p:txBody>
        </p:sp>
        <p:cxnSp>
          <p:nvCxnSpPr>
            <p:cNvPr id="231454" name="AutoShape 30"/>
            <p:cNvCxnSpPr>
              <a:cxnSpLocks noChangeShapeType="1"/>
              <a:stCxn id="231433" idx="4"/>
              <a:endCxn id="231453" idx="0"/>
            </p:cNvCxnSpPr>
            <p:nvPr/>
          </p:nvCxnSpPr>
          <p:spPr bwMode="auto">
            <a:xfrm flipH="1">
              <a:off x="4608" y="2544"/>
              <a:ext cx="144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55" name="Text Box 31"/>
            <p:cNvSpPr txBox="1">
              <a:spLocks noChangeArrowheads="1"/>
            </p:cNvSpPr>
            <p:nvPr/>
          </p:nvSpPr>
          <p:spPr bwMode="auto">
            <a:xfrm>
              <a:off x="4512" y="2496"/>
              <a:ext cx="19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</a:p>
          </p:txBody>
        </p:sp>
      </p:grpSp>
      <p:grpSp>
        <p:nvGrpSpPr>
          <p:cNvPr id="231456" name="Group 32"/>
          <p:cNvGrpSpPr>
            <a:grpSpLocks/>
          </p:cNvGrpSpPr>
          <p:nvPr/>
        </p:nvGrpSpPr>
        <p:grpSpPr bwMode="auto">
          <a:xfrm>
            <a:off x="5691514" y="4866109"/>
            <a:ext cx="601249" cy="977923"/>
            <a:chOff x="3840" y="2496"/>
            <a:chExt cx="384" cy="624"/>
          </a:xfrm>
        </p:grpSpPr>
        <p:sp>
          <p:nvSpPr>
            <p:cNvPr id="231457" name="Oval 33"/>
            <p:cNvSpPr>
              <a:spLocks noChangeArrowheads="1"/>
            </p:cNvSpPr>
            <p:nvPr/>
          </p:nvSpPr>
          <p:spPr bwMode="auto">
            <a:xfrm>
              <a:off x="3840" y="273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S8</a:t>
              </a:r>
            </a:p>
            <a:p>
              <a:pPr algn="ctr" eaLnBrk="0" hangingPunct="0"/>
              <a:r>
                <a:rPr lang="en-US" sz="1400">
                  <a:latin typeface="Tahoma" charset="0"/>
                </a:rPr>
                <a:t>[open]</a:t>
              </a:r>
            </a:p>
          </p:txBody>
        </p:sp>
        <p:cxnSp>
          <p:nvCxnSpPr>
            <p:cNvPr id="231458" name="AutoShape 34"/>
            <p:cNvCxnSpPr>
              <a:cxnSpLocks noChangeShapeType="1"/>
              <a:endCxn id="231457" idx="0"/>
            </p:cNvCxnSpPr>
            <p:nvPr/>
          </p:nvCxnSpPr>
          <p:spPr bwMode="auto">
            <a:xfrm>
              <a:off x="3888" y="2544"/>
              <a:ext cx="144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59" name="Text Box 35"/>
            <p:cNvSpPr txBox="1">
              <a:spLocks noChangeArrowheads="1"/>
            </p:cNvSpPr>
            <p:nvPr/>
          </p:nvSpPr>
          <p:spPr bwMode="auto">
            <a:xfrm>
              <a:off x="3936" y="2496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</a:t>
              </a:r>
            </a:p>
          </p:txBody>
        </p:sp>
      </p:grpSp>
      <p:grpSp>
        <p:nvGrpSpPr>
          <p:cNvPr id="231460" name="Group 36"/>
          <p:cNvGrpSpPr>
            <a:grpSpLocks/>
          </p:cNvGrpSpPr>
          <p:nvPr/>
        </p:nvGrpSpPr>
        <p:grpSpPr bwMode="auto">
          <a:xfrm>
            <a:off x="4788074" y="4839466"/>
            <a:ext cx="764088" cy="990461"/>
            <a:chOff x="3264" y="2488"/>
            <a:chExt cx="488" cy="632"/>
          </a:xfrm>
        </p:grpSpPr>
        <p:sp>
          <p:nvSpPr>
            <p:cNvPr id="231461" name="Oval 37"/>
            <p:cNvSpPr>
              <a:spLocks noChangeArrowheads="1"/>
            </p:cNvSpPr>
            <p:nvPr/>
          </p:nvSpPr>
          <p:spPr bwMode="auto">
            <a:xfrm>
              <a:off x="3264" y="273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S7</a:t>
              </a:r>
            </a:p>
            <a:p>
              <a:pPr algn="ctr" eaLnBrk="0" hangingPunct="0"/>
              <a:r>
                <a:rPr lang="en-US" sz="1400">
                  <a:latin typeface="Tahoma" charset="0"/>
                </a:rPr>
                <a:t>[open]</a:t>
              </a:r>
            </a:p>
          </p:txBody>
        </p:sp>
        <p:cxnSp>
          <p:nvCxnSpPr>
            <p:cNvPr id="231462" name="AutoShape 38"/>
            <p:cNvCxnSpPr>
              <a:cxnSpLocks noChangeShapeType="1"/>
              <a:endCxn id="231461" idx="7"/>
            </p:cNvCxnSpPr>
            <p:nvPr/>
          </p:nvCxnSpPr>
          <p:spPr bwMode="auto">
            <a:xfrm flipH="1">
              <a:off x="3592" y="2488"/>
              <a:ext cx="160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463" name="Text Box 39"/>
            <p:cNvSpPr txBox="1">
              <a:spLocks noChangeArrowheads="1"/>
            </p:cNvSpPr>
            <p:nvPr/>
          </p:nvSpPr>
          <p:spPr bwMode="auto">
            <a:xfrm>
              <a:off x="3504" y="2496"/>
              <a:ext cx="19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2528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dirty="0"/>
              <a:t>Example: vending </a:t>
            </a:r>
            <a:r>
              <a:rPr lang="en-US" sz="3200" dirty="0" smtClean="0"/>
              <a:t>machine.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Minimize machine to minimum number of states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362"/>
            <a:ext cx="7772400" cy="4114800"/>
          </a:xfrm>
        </p:spPr>
        <p:txBody>
          <a:bodyPr/>
          <a:lstStyle/>
          <a:p>
            <a:r>
              <a:rPr lang="en-US" sz="2000" dirty="0"/>
              <a:t>Minimize number of states - reuse states whenever possible</a:t>
            </a:r>
          </a:p>
        </p:txBody>
      </p:sp>
      <p:grpSp>
        <p:nvGrpSpPr>
          <p:cNvPr id="233476" name="Group 4"/>
          <p:cNvGrpSpPr>
            <a:grpSpLocks/>
          </p:cNvGrpSpPr>
          <p:nvPr/>
        </p:nvGrpSpPr>
        <p:grpSpPr bwMode="auto">
          <a:xfrm>
            <a:off x="3983277" y="2387496"/>
            <a:ext cx="4308953" cy="4037068"/>
            <a:chOff x="2544" y="1392"/>
            <a:chExt cx="2752" cy="2576"/>
          </a:xfrm>
        </p:grpSpPr>
        <p:sp>
          <p:nvSpPr>
            <p:cNvPr id="233477" name="Rectangle 5"/>
            <p:cNvSpPr>
              <a:spLocks noChangeArrowheads="1"/>
            </p:cNvSpPr>
            <p:nvPr/>
          </p:nvSpPr>
          <p:spPr bwMode="auto">
            <a:xfrm>
              <a:off x="3072" y="3600"/>
              <a:ext cx="155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1776"/>
                </a:lnSpc>
              </a:pPr>
              <a:r>
                <a:rPr lang="en-US" sz="1600">
                  <a:solidFill>
                    <a:srgbClr val="000000"/>
                  </a:solidFill>
                  <a:latin typeface="Tahoma" charset="0"/>
                </a:rPr>
                <a:t>symbolic state table</a:t>
              </a:r>
            </a:p>
          </p:txBody>
        </p:sp>
        <p:sp>
          <p:nvSpPr>
            <p:cNvPr id="233478" name="Rectangle 6"/>
            <p:cNvSpPr>
              <a:spLocks noChangeArrowheads="1"/>
            </p:cNvSpPr>
            <p:nvPr/>
          </p:nvSpPr>
          <p:spPr bwMode="auto">
            <a:xfrm>
              <a:off x="2688" y="1392"/>
              <a:ext cx="2608" cy="2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677"/>
                </a:lnSpc>
                <a:spcAft>
                  <a:spcPts val="1973"/>
                </a:spcAft>
                <a:tabLst>
                  <a:tab pos="451074" algn="l"/>
                  <a:tab pos="1127684" algn="l"/>
                  <a:tab pos="1578757" algn="l"/>
                  <a:tab pos="2255368" algn="l"/>
                  <a:tab pos="3157515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present	inputs	next	output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state		D	N	state	open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  0¢		0	0	  0¢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0	1	  5¢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1	0	10¢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1	1	–	–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  5¢		0	0	  5¢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0	1	10¢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1	0	15¢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1	1	–	–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10¢		0	0	10¢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0	1	15¢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1	0	15¢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1	1	–	–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15¢		–	–	15¢	1</a:t>
              </a:r>
            </a:p>
          </p:txBody>
        </p:sp>
        <p:sp>
          <p:nvSpPr>
            <p:cNvPr id="233479" name="Line 7"/>
            <p:cNvSpPr>
              <a:spLocks noChangeShapeType="1"/>
            </p:cNvSpPr>
            <p:nvPr/>
          </p:nvSpPr>
          <p:spPr bwMode="auto">
            <a:xfrm>
              <a:off x="2544" y="1680"/>
              <a:ext cx="27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0" name="Line 8"/>
            <p:cNvSpPr>
              <a:spLocks noChangeShapeType="1"/>
            </p:cNvSpPr>
            <p:nvPr/>
          </p:nvSpPr>
          <p:spPr bwMode="auto">
            <a:xfrm>
              <a:off x="3936" y="1392"/>
              <a:ext cx="0" cy="2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3481" name="Group 9"/>
          <p:cNvGrpSpPr>
            <a:grpSpLocks/>
          </p:cNvGrpSpPr>
          <p:nvPr/>
        </p:nvGrpSpPr>
        <p:grpSpPr bwMode="auto">
          <a:xfrm>
            <a:off x="1803748" y="2104039"/>
            <a:ext cx="984859" cy="1230239"/>
            <a:chOff x="1152" y="1423"/>
            <a:chExt cx="629" cy="785"/>
          </a:xfrm>
        </p:grpSpPr>
        <p:sp>
          <p:nvSpPr>
            <p:cNvPr id="233482" name="Oval 10"/>
            <p:cNvSpPr>
              <a:spLocks noChangeArrowheads="1"/>
            </p:cNvSpPr>
            <p:nvPr/>
          </p:nvSpPr>
          <p:spPr bwMode="auto">
            <a:xfrm>
              <a:off x="1152" y="1824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Tahoma" charset="0"/>
                </a:rPr>
                <a:t>0</a:t>
              </a:r>
              <a:r>
                <a:rPr lang="en-US" sz="16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cxnSp>
          <p:nvCxnSpPr>
            <p:cNvPr id="233483" name="AutoShape 11"/>
            <p:cNvCxnSpPr>
              <a:cxnSpLocks noChangeShapeType="1"/>
            </p:cNvCxnSpPr>
            <p:nvPr/>
          </p:nvCxnSpPr>
          <p:spPr bwMode="auto">
            <a:xfrm>
              <a:off x="1344" y="1536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3484" name="Text Box 12"/>
            <p:cNvSpPr txBox="1">
              <a:spLocks noChangeArrowheads="1"/>
            </p:cNvSpPr>
            <p:nvPr/>
          </p:nvSpPr>
          <p:spPr bwMode="auto">
            <a:xfrm>
              <a:off x="1344" y="1423"/>
              <a:ext cx="437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ahoma" charset="0"/>
                </a:rPr>
                <a:t>Reset</a:t>
              </a:r>
            </a:p>
          </p:txBody>
        </p:sp>
      </p:grpSp>
      <p:grpSp>
        <p:nvGrpSpPr>
          <p:cNvPr id="233485" name="Group 13"/>
          <p:cNvGrpSpPr>
            <a:grpSpLocks/>
          </p:cNvGrpSpPr>
          <p:nvPr/>
        </p:nvGrpSpPr>
        <p:grpSpPr bwMode="auto">
          <a:xfrm>
            <a:off x="1803748" y="3276294"/>
            <a:ext cx="621605" cy="960684"/>
            <a:chOff x="1152" y="2171"/>
            <a:chExt cx="397" cy="613"/>
          </a:xfrm>
        </p:grpSpPr>
        <p:sp>
          <p:nvSpPr>
            <p:cNvPr id="233486" name="Oval 14"/>
            <p:cNvSpPr>
              <a:spLocks noChangeArrowheads="1"/>
            </p:cNvSpPr>
            <p:nvPr/>
          </p:nvSpPr>
          <p:spPr bwMode="auto">
            <a:xfrm>
              <a:off x="1152" y="2400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latin typeface="Tahoma" charset="0"/>
                </a:rPr>
                <a:t>5</a:t>
              </a: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sp>
          <p:nvSpPr>
            <p:cNvPr id="233487" name="Text Box 15"/>
            <p:cNvSpPr txBox="1">
              <a:spLocks noChangeArrowheads="1"/>
            </p:cNvSpPr>
            <p:nvPr/>
          </p:nvSpPr>
          <p:spPr bwMode="auto">
            <a:xfrm>
              <a:off x="1344" y="2191"/>
              <a:ext cx="205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ahoma" charset="0"/>
                </a:rPr>
                <a:t>N</a:t>
              </a:r>
            </a:p>
          </p:txBody>
        </p:sp>
        <p:cxnSp>
          <p:nvCxnSpPr>
            <p:cNvPr id="233488" name="AutoShape 16"/>
            <p:cNvCxnSpPr>
              <a:cxnSpLocks noChangeShapeType="1"/>
              <a:stCxn id="233482" idx="4"/>
              <a:endCxn id="233486" idx="0"/>
            </p:cNvCxnSpPr>
            <p:nvPr/>
          </p:nvCxnSpPr>
          <p:spPr bwMode="auto">
            <a:xfrm>
              <a:off x="1344" y="2171"/>
              <a:ext cx="0" cy="22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3489" name="Group 17"/>
          <p:cNvGrpSpPr>
            <a:grpSpLocks/>
          </p:cNvGrpSpPr>
          <p:nvPr/>
        </p:nvGrpSpPr>
        <p:grpSpPr bwMode="auto">
          <a:xfrm>
            <a:off x="2104373" y="4210337"/>
            <a:ext cx="320980" cy="338512"/>
            <a:chOff x="1344" y="2767"/>
            <a:chExt cx="205" cy="216"/>
          </a:xfrm>
        </p:grpSpPr>
        <p:sp>
          <p:nvSpPr>
            <p:cNvPr id="233490" name="Text Box 18"/>
            <p:cNvSpPr txBox="1">
              <a:spLocks noChangeArrowheads="1"/>
            </p:cNvSpPr>
            <p:nvPr/>
          </p:nvSpPr>
          <p:spPr bwMode="auto">
            <a:xfrm>
              <a:off x="1344" y="2767"/>
              <a:ext cx="205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ahoma" charset="0"/>
                </a:rPr>
                <a:t>N</a:t>
              </a:r>
            </a:p>
          </p:txBody>
        </p:sp>
        <p:cxnSp>
          <p:nvCxnSpPr>
            <p:cNvPr id="233491" name="AutoShape 19"/>
            <p:cNvCxnSpPr>
              <a:cxnSpLocks noChangeShapeType="1"/>
              <a:stCxn id="233486" idx="4"/>
              <a:endCxn id="233496" idx="0"/>
            </p:cNvCxnSpPr>
            <p:nvPr/>
          </p:nvCxnSpPr>
          <p:spPr bwMode="auto">
            <a:xfrm>
              <a:off x="1344" y="2784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3492" name="Group 20"/>
          <p:cNvGrpSpPr>
            <a:grpSpLocks/>
          </p:cNvGrpSpPr>
          <p:nvPr/>
        </p:nvGrpSpPr>
        <p:grpSpPr bwMode="auto">
          <a:xfrm>
            <a:off x="2104372" y="5113037"/>
            <a:ext cx="739036" cy="338512"/>
            <a:chOff x="1344" y="3343"/>
            <a:chExt cx="472" cy="216"/>
          </a:xfrm>
        </p:grpSpPr>
        <p:sp>
          <p:nvSpPr>
            <p:cNvPr id="233493" name="Text Box 21"/>
            <p:cNvSpPr txBox="1">
              <a:spLocks noChangeArrowheads="1"/>
            </p:cNvSpPr>
            <p:nvPr/>
          </p:nvSpPr>
          <p:spPr bwMode="auto">
            <a:xfrm>
              <a:off x="1344" y="3343"/>
              <a:ext cx="47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ahoma" charset="0"/>
                </a:rPr>
                <a:t>N + D</a:t>
              </a:r>
            </a:p>
          </p:txBody>
        </p:sp>
        <p:cxnSp>
          <p:nvCxnSpPr>
            <p:cNvPr id="233494" name="AutoShape 22"/>
            <p:cNvCxnSpPr>
              <a:cxnSpLocks noChangeShapeType="1"/>
              <a:stCxn id="233496" idx="4"/>
              <a:endCxn id="233500" idx="0"/>
            </p:cNvCxnSpPr>
            <p:nvPr/>
          </p:nvCxnSpPr>
          <p:spPr bwMode="auto">
            <a:xfrm>
              <a:off x="1344" y="3360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3495" name="Group 23"/>
          <p:cNvGrpSpPr>
            <a:grpSpLocks/>
          </p:cNvGrpSpPr>
          <p:nvPr/>
        </p:nvGrpSpPr>
        <p:grpSpPr bwMode="auto">
          <a:xfrm>
            <a:off x="1803748" y="2975393"/>
            <a:ext cx="1301142" cy="2164282"/>
            <a:chOff x="1152" y="1979"/>
            <a:chExt cx="831" cy="1381"/>
          </a:xfrm>
        </p:grpSpPr>
        <p:sp>
          <p:nvSpPr>
            <p:cNvPr id="233496" name="Oval 24"/>
            <p:cNvSpPr>
              <a:spLocks noChangeArrowheads="1"/>
            </p:cNvSpPr>
            <p:nvPr/>
          </p:nvSpPr>
          <p:spPr bwMode="auto">
            <a:xfrm>
              <a:off x="1152" y="297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Tahoma" charset="0"/>
                </a:rPr>
                <a:t>10</a:t>
              </a:r>
              <a:r>
                <a:rPr lang="en-US" sz="16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sp>
          <p:nvSpPr>
            <p:cNvPr id="233497" name="Text Box 25"/>
            <p:cNvSpPr txBox="1">
              <a:spLocks noChangeArrowheads="1"/>
            </p:cNvSpPr>
            <p:nvPr/>
          </p:nvSpPr>
          <p:spPr bwMode="auto">
            <a:xfrm>
              <a:off x="1776" y="2431"/>
              <a:ext cx="207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ahoma" charset="0"/>
                </a:rPr>
                <a:t>D</a:t>
              </a:r>
            </a:p>
          </p:txBody>
        </p:sp>
        <p:cxnSp>
          <p:nvCxnSpPr>
            <p:cNvPr id="233498" name="AutoShape 26"/>
            <p:cNvCxnSpPr>
              <a:cxnSpLocks noChangeShapeType="1"/>
              <a:stCxn id="233482" idx="6"/>
              <a:endCxn id="233496" idx="6"/>
            </p:cNvCxnSpPr>
            <p:nvPr/>
          </p:nvCxnSpPr>
          <p:spPr bwMode="auto">
            <a:xfrm>
              <a:off x="1536" y="1979"/>
              <a:ext cx="0" cy="1189"/>
            </a:xfrm>
            <a:prstGeom prst="curvedConnector3">
              <a:avLst>
                <a:gd name="adj1" fmla="val 228601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3499" name="Group 27"/>
          <p:cNvGrpSpPr>
            <a:grpSpLocks/>
          </p:cNvGrpSpPr>
          <p:nvPr/>
        </p:nvGrpSpPr>
        <p:grpSpPr bwMode="auto">
          <a:xfrm>
            <a:off x="1127342" y="3878092"/>
            <a:ext cx="1277655" cy="2164282"/>
            <a:chOff x="720" y="2555"/>
            <a:chExt cx="816" cy="1381"/>
          </a:xfrm>
        </p:grpSpPr>
        <p:sp>
          <p:nvSpPr>
            <p:cNvPr id="233500" name="Oval 28"/>
            <p:cNvSpPr>
              <a:spLocks noChangeArrowheads="1"/>
            </p:cNvSpPr>
            <p:nvPr/>
          </p:nvSpPr>
          <p:spPr bwMode="auto">
            <a:xfrm>
              <a:off x="1152" y="3552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Tahoma" charset="0"/>
                </a:rPr>
                <a:t>15</a:t>
              </a:r>
              <a:r>
                <a:rPr lang="en-US" sz="16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  <a:p>
              <a:pPr algn="ctr" eaLnBrk="0" hangingPunct="0"/>
              <a:r>
                <a:rPr lang="en-US" sz="1600">
                  <a:latin typeface="Tahoma" charset="0"/>
                </a:rPr>
                <a:t>[open]</a:t>
              </a:r>
            </a:p>
          </p:txBody>
        </p:sp>
        <p:grpSp>
          <p:nvGrpSpPr>
            <p:cNvPr id="233501" name="Group 29"/>
            <p:cNvGrpSpPr>
              <a:grpSpLocks/>
            </p:cNvGrpSpPr>
            <p:nvPr/>
          </p:nvGrpSpPr>
          <p:grpSpPr bwMode="auto">
            <a:xfrm>
              <a:off x="720" y="2555"/>
              <a:ext cx="440" cy="1189"/>
              <a:chOff x="720" y="2555"/>
              <a:chExt cx="440" cy="1189"/>
            </a:xfrm>
          </p:grpSpPr>
          <p:sp>
            <p:nvSpPr>
              <p:cNvPr id="233502" name="Text Box 30"/>
              <p:cNvSpPr txBox="1">
                <a:spLocks noChangeArrowheads="1"/>
              </p:cNvSpPr>
              <p:nvPr/>
            </p:nvSpPr>
            <p:spPr bwMode="auto">
              <a:xfrm>
                <a:off x="720" y="3055"/>
                <a:ext cx="207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latin typeface="Tahoma" charset="0"/>
                  </a:rPr>
                  <a:t>D</a:t>
                </a:r>
              </a:p>
            </p:txBody>
          </p:sp>
          <p:cxnSp>
            <p:nvCxnSpPr>
              <p:cNvPr id="233503" name="AutoShape 31"/>
              <p:cNvCxnSpPr>
                <a:cxnSpLocks noChangeShapeType="1"/>
                <a:stCxn id="233486" idx="2"/>
                <a:endCxn id="233500" idx="2"/>
              </p:cNvCxnSpPr>
              <p:nvPr/>
            </p:nvCxnSpPr>
            <p:spPr bwMode="auto">
              <a:xfrm rot="10800000" flipV="1">
                <a:off x="1152" y="2555"/>
                <a:ext cx="8" cy="1189"/>
              </a:xfrm>
              <a:prstGeom prst="curvedConnector3">
                <a:avLst>
                  <a:gd name="adj1" fmla="val 180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3" name="Straight Connector 2"/>
          <p:cNvCxnSpPr/>
          <p:nvPr/>
        </p:nvCxnSpPr>
        <p:spPr>
          <a:xfrm>
            <a:off x="4073080" y="3683760"/>
            <a:ext cx="4012947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73080" y="4548849"/>
            <a:ext cx="4012947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13025" y="5451549"/>
            <a:ext cx="288035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113025" y="2281131"/>
            <a:ext cx="0" cy="346034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64315" y="2312271"/>
            <a:ext cx="0" cy="346034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788607" y="1816004"/>
            <a:ext cx="688860" cy="1022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073080" y="5451549"/>
            <a:ext cx="288035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731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555309" y="2811067"/>
            <a:ext cx="4083485" cy="378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050" tIns="26988" rIns="19050" bIns="26988"/>
          <a:lstStyle/>
          <a:p>
            <a:pPr eaLnBrk="0" hangingPunct="0">
              <a:lnSpc>
                <a:spcPts val="1677"/>
              </a:lnSpc>
              <a:spcAft>
                <a:spcPts val="1973"/>
              </a:spcAft>
              <a:tabLst>
                <a:tab pos="225537" algn="l"/>
                <a:tab pos="563842" algn="l"/>
                <a:tab pos="1353221" algn="l"/>
                <a:tab pos="1804294" algn="l"/>
                <a:tab pos="2255368" algn="l"/>
                <a:tab pos="2368136" algn="l"/>
                <a:tab pos="2706441" algn="l"/>
                <a:tab pos="3383051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present state	inputs	next state	output</a:t>
            </a:r>
            <a:br>
              <a:rPr lang="en-US" sz="1600" dirty="0">
                <a:solidFill>
                  <a:srgbClr val="000000"/>
                </a:solidFill>
                <a:latin typeface="Tahoma" charset="0"/>
              </a:rPr>
            </a:b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	Q1	Q0	D	N		D1	D0	open</a:t>
            </a:r>
            <a:br>
              <a:rPr lang="en-US" sz="1600" dirty="0">
                <a:solidFill>
                  <a:srgbClr val="000000"/>
                </a:solidFill>
                <a:latin typeface="Tahoma" charset="0"/>
              </a:rPr>
            </a:b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  	0	0	0	0	  0	0	0</a:t>
            </a:r>
            <a:br>
              <a:rPr lang="en-US" sz="1600" dirty="0">
                <a:solidFill>
                  <a:srgbClr val="000000"/>
                </a:solidFill>
                <a:latin typeface="Tahoma" charset="0"/>
              </a:rPr>
            </a:b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			0	1		0	1	0</a:t>
            </a:r>
            <a:br>
              <a:rPr lang="en-US" sz="1600" dirty="0">
                <a:solidFill>
                  <a:srgbClr val="000000"/>
                </a:solidFill>
                <a:latin typeface="Tahoma" charset="0"/>
              </a:rPr>
            </a:b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			1	0		1	0	0</a:t>
            </a:r>
            <a:br>
              <a:rPr lang="en-US" sz="1600" dirty="0">
                <a:solidFill>
                  <a:srgbClr val="000000"/>
                </a:solidFill>
                <a:latin typeface="Tahoma" charset="0"/>
              </a:rPr>
            </a:b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			1	1		–	–	–</a:t>
            </a:r>
            <a:br>
              <a:rPr lang="en-US" sz="1600" dirty="0">
                <a:solidFill>
                  <a:srgbClr val="000000"/>
                </a:solidFill>
                <a:latin typeface="Tahoma" charset="0"/>
              </a:rPr>
            </a:b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  	0	1	0	0	  0	1	0</a:t>
            </a:r>
            <a:br>
              <a:rPr lang="en-US" sz="1600" dirty="0">
                <a:solidFill>
                  <a:srgbClr val="000000"/>
                </a:solidFill>
                <a:latin typeface="Tahoma" charset="0"/>
              </a:rPr>
            </a:b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			0	1		1	0	0</a:t>
            </a:r>
            <a:br>
              <a:rPr lang="en-US" sz="1600" dirty="0">
                <a:solidFill>
                  <a:srgbClr val="000000"/>
                </a:solidFill>
                <a:latin typeface="Tahoma" charset="0"/>
              </a:rPr>
            </a:b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			1	0		1	1	0</a:t>
            </a:r>
            <a:br>
              <a:rPr lang="en-US" sz="1600" dirty="0">
                <a:solidFill>
                  <a:srgbClr val="000000"/>
                </a:solidFill>
                <a:latin typeface="Tahoma" charset="0"/>
              </a:rPr>
            </a:b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			1	1		–	–	–</a:t>
            </a:r>
            <a:br>
              <a:rPr lang="en-US" sz="1600" dirty="0">
                <a:solidFill>
                  <a:srgbClr val="000000"/>
                </a:solidFill>
                <a:latin typeface="Tahoma" charset="0"/>
              </a:rPr>
            </a:b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  	1	0	0	0	  1	0	0</a:t>
            </a:r>
            <a:br>
              <a:rPr lang="en-US" sz="1600" dirty="0">
                <a:solidFill>
                  <a:srgbClr val="000000"/>
                </a:solidFill>
                <a:latin typeface="Tahoma" charset="0"/>
              </a:rPr>
            </a:b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			0	1		1	1	0</a:t>
            </a:r>
            <a:br>
              <a:rPr lang="en-US" sz="1600" dirty="0">
                <a:solidFill>
                  <a:srgbClr val="000000"/>
                </a:solidFill>
                <a:latin typeface="Tahoma" charset="0"/>
              </a:rPr>
            </a:b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			1	0		1	1	0</a:t>
            </a:r>
            <a:br>
              <a:rPr lang="en-US" sz="1600" dirty="0">
                <a:solidFill>
                  <a:srgbClr val="000000"/>
                </a:solidFill>
                <a:latin typeface="Tahoma" charset="0"/>
              </a:rPr>
            </a:b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			1	1		–	–	–</a:t>
            </a:r>
            <a:br>
              <a:rPr lang="en-US" sz="1600" dirty="0">
                <a:solidFill>
                  <a:srgbClr val="000000"/>
                </a:solidFill>
                <a:latin typeface="Tahoma" charset="0"/>
              </a:rPr>
            </a:b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  	1	1	–	–	  1	1	1</a:t>
            </a:r>
            <a:br>
              <a:rPr lang="en-US" sz="1600" dirty="0">
                <a:solidFill>
                  <a:srgbClr val="000000"/>
                </a:solidFill>
                <a:latin typeface="Tahoma" charset="0"/>
              </a:rPr>
            </a:br>
            <a:endParaRPr lang="en-US" sz="16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35524" name="Line 4"/>
          <p:cNvSpPr>
            <a:spLocks noChangeShapeType="1"/>
          </p:cNvSpPr>
          <p:nvPr/>
        </p:nvSpPr>
        <p:spPr bwMode="auto">
          <a:xfrm>
            <a:off x="2492679" y="3256147"/>
            <a:ext cx="415864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5" name="Line 5"/>
          <p:cNvSpPr>
            <a:spLocks noChangeShapeType="1"/>
          </p:cNvSpPr>
          <p:nvPr/>
        </p:nvSpPr>
        <p:spPr bwMode="auto">
          <a:xfrm>
            <a:off x="2467627" y="4096158"/>
            <a:ext cx="418369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6" name="Line 6"/>
          <p:cNvSpPr>
            <a:spLocks noChangeShapeType="1"/>
          </p:cNvSpPr>
          <p:nvPr/>
        </p:nvSpPr>
        <p:spPr bwMode="auto">
          <a:xfrm>
            <a:off x="2467627" y="4961244"/>
            <a:ext cx="417116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7" name="Line 7"/>
          <p:cNvSpPr>
            <a:spLocks noChangeShapeType="1"/>
          </p:cNvSpPr>
          <p:nvPr/>
        </p:nvSpPr>
        <p:spPr bwMode="auto">
          <a:xfrm>
            <a:off x="2455101" y="5826330"/>
            <a:ext cx="417116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8" name="Line 8"/>
          <p:cNvSpPr>
            <a:spLocks noChangeShapeType="1"/>
          </p:cNvSpPr>
          <p:nvPr/>
        </p:nvSpPr>
        <p:spPr bwMode="auto">
          <a:xfrm>
            <a:off x="4684734" y="2823604"/>
            <a:ext cx="0" cy="3334969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9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r>
              <a:rPr lang="en-US" dirty="0"/>
              <a:t>Example: vending </a:t>
            </a:r>
            <a:r>
              <a:rPr lang="en-US" dirty="0" smtClean="0"/>
              <a:t>machine: </a:t>
            </a:r>
            <a:r>
              <a:rPr lang="en-US" dirty="0" smtClean="0">
                <a:solidFill>
                  <a:srgbClr val="FF0000"/>
                </a:solidFill>
              </a:rPr>
              <a:t>Encoding (or state assignment) of internal states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553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Uniquely encode states</a:t>
            </a:r>
          </a:p>
        </p:txBody>
      </p:sp>
    </p:spTree>
    <p:extLst>
      <p:ext uri="{BB962C8B-B14F-4D97-AF65-F5344CB8AC3E}">
        <p14:creationId xmlns:p14="http://schemas.microsoft.com/office/powerpoint/2010/main" val="2612578856"/>
      </p:ext>
    </p:extLst>
  </p:cSld>
  <p:clrMapOvr>
    <a:masterClrMapping/>
  </p:clrMapOvr>
  <p:transition spd="slow"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5150212" y="5243452"/>
            <a:ext cx="3259899" cy="170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1"/>
              </a:lnSpc>
              <a:spcAft>
                <a:spcPts val="1973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D1 = Q1 + D + Q0 N</a:t>
            </a:r>
          </a:p>
          <a:p>
            <a:pPr eaLnBrk="0" hangingPunct="0">
              <a:lnSpc>
                <a:spcPts val="2171"/>
              </a:lnSpc>
              <a:spcAft>
                <a:spcPts val="1973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D0 = Q0</a:t>
            </a:r>
            <a:r>
              <a:rPr lang="ja-JP" altLang="en-US" sz="16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 N + Q0 N</a:t>
            </a:r>
            <a:r>
              <a:rPr lang="ja-JP" altLang="en-US" sz="16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 + Q1 N + Q1 D</a:t>
            </a:r>
          </a:p>
          <a:p>
            <a:pPr eaLnBrk="0" hangingPunct="0">
              <a:lnSpc>
                <a:spcPts val="2171"/>
              </a:lnSpc>
              <a:spcAft>
                <a:spcPts val="1973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OPEN = Q1 Q0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title"/>
          </p:nvPr>
        </p:nvSpPr>
        <p:spPr>
          <a:xfrm>
            <a:off x="3650288" y="105523"/>
            <a:ext cx="4966327" cy="1336288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>
                <a:solidFill>
                  <a:srgbClr val="FF0000"/>
                </a:solidFill>
              </a:rPr>
              <a:t>Moore implementation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1045" y="2876026"/>
            <a:ext cx="7772400" cy="4114800"/>
          </a:xfrm>
        </p:spPr>
        <p:txBody>
          <a:bodyPr/>
          <a:lstStyle/>
          <a:p>
            <a:r>
              <a:rPr lang="en-US" dirty="0"/>
              <a:t>Mapping to logic</a:t>
            </a:r>
          </a:p>
        </p:txBody>
      </p:sp>
      <p:pic>
        <p:nvPicPr>
          <p:cNvPr id="237671" name="Picture 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5" y="3750272"/>
            <a:ext cx="4871059" cy="31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273" t="42160" r="64175" b="29280"/>
          <a:stretch/>
        </p:blipFill>
        <p:spPr>
          <a:xfrm>
            <a:off x="0" y="8351"/>
            <a:ext cx="3362253" cy="2559327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237573" name="Group 5"/>
          <p:cNvGrpSpPr>
            <a:grpSpLocks/>
          </p:cNvGrpSpPr>
          <p:nvPr/>
        </p:nvGrpSpPr>
        <p:grpSpPr bwMode="auto">
          <a:xfrm>
            <a:off x="3881777" y="2720633"/>
            <a:ext cx="5110619" cy="1805397"/>
            <a:chOff x="1776" y="1056"/>
            <a:chExt cx="3264" cy="1152"/>
          </a:xfrm>
        </p:grpSpPr>
        <p:grpSp>
          <p:nvGrpSpPr>
            <p:cNvPr id="237574" name="Group 6"/>
            <p:cNvGrpSpPr>
              <a:grpSpLocks/>
            </p:cNvGrpSpPr>
            <p:nvPr/>
          </p:nvGrpSpPr>
          <p:grpSpPr bwMode="auto">
            <a:xfrm rot="5400000">
              <a:off x="2688" y="1392"/>
              <a:ext cx="624" cy="432"/>
              <a:chOff x="3552" y="2256"/>
              <a:chExt cx="624" cy="432"/>
            </a:xfrm>
          </p:grpSpPr>
          <p:sp>
            <p:nvSpPr>
              <p:cNvPr id="237575" name="AutoShape 7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288" cy="336"/>
              </a:xfrm>
              <a:prstGeom prst="roundRect">
                <a:avLst>
                  <a:gd name="adj" fmla="val 45139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76" name="Rectangle 8"/>
              <p:cNvSpPr>
                <a:spLocks noChangeArrowheads="1"/>
              </p:cNvSpPr>
              <p:nvPr/>
            </p:nvSpPr>
            <p:spPr bwMode="auto">
              <a:xfrm flipV="1">
                <a:off x="3552" y="2400"/>
                <a:ext cx="624" cy="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7577" name="Group 9"/>
            <p:cNvGrpSpPr>
              <a:grpSpLocks/>
            </p:cNvGrpSpPr>
            <p:nvPr/>
          </p:nvGrpSpPr>
          <p:grpSpPr bwMode="auto">
            <a:xfrm rot="-5400000">
              <a:off x="3408" y="1440"/>
              <a:ext cx="624" cy="432"/>
              <a:chOff x="3840" y="2208"/>
              <a:chExt cx="624" cy="432"/>
            </a:xfrm>
          </p:grpSpPr>
          <p:sp>
            <p:nvSpPr>
              <p:cNvPr id="237578" name="AutoShape 10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288" cy="336"/>
              </a:xfrm>
              <a:prstGeom prst="roundRect">
                <a:avLst>
                  <a:gd name="adj" fmla="val 45139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79" name="Rectangle 11"/>
              <p:cNvSpPr>
                <a:spLocks noChangeArrowheads="1"/>
              </p:cNvSpPr>
              <p:nvPr/>
            </p:nvSpPr>
            <p:spPr bwMode="auto">
              <a:xfrm flipV="1">
                <a:off x="3840" y="2352"/>
                <a:ext cx="624" cy="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580" name="AutoShape 12"/>
            <p:cNvSpPr>
              <a:spLocks noChangeArrowheads="1"/>
            </p:cNvSpPr>
            <p:nvPr/>
          </p:nvSpPr>
          <p:spPr bwMode="auto">
            <a:xfrm>
              <a:off x="3216" y="1776"/>
              <a:ext cx="288" cy="336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1" name="Rectangle 13"/>
            <p:cNvSpPr>
              <a:spLocks noChangeArrowheads="1"/>
            </p:cNvSpPr>
            <p:nvPr/>
          </p:nvSpPr>
          <p:spPr bwMode="auto">
            <a:xfrm flipV="1">
              <a:off x="3024" y="1920"/>
              <a:ext cx="62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2" name="AutoShape 14"/>
            <p:cNvSpPr>
              <a:spLocks noChangeArrowheads="1"/>
            </p:cNvSpPr>
            <p:nvPr/>
          </p:nvSpPr>
          <p:spPr bwMode="auto">
            <a:xfrm flipV="1">
              <a:off x="3216" y="1152"/>
              <a:ext cx="288" cy="336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3" name="Rectangle 15"/>
            <p:cNvSpPr>
              <a:spLocks noChangeArrowheads="1"/>
            </p:cNvSpPr>
            <p:nvPr/>
          </p:nvSpPr>
          <p:spPr bwMode="auto">
            <a:xfrm>
              <a:off x="3072" y="1056"/>
              <a:ext cx="62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7584" name="Group 16"/>
            <p:cNvGrpSpPr>
              <a:grpSpLocks/>
            </p:cNvGrpSpPr>
            <p:nvPr/>
          </p:nvGrpSpPr>
          <p:grpSpPr bwMode="auto">
            <a:xfrm>
              <a:off x="1776" y="1152"/>
              <a:ext cx="1008" cy="1008"/>
              <a:chOff x="3840" y="2976"/>
              <a:chExt cx="1008" cy="1008"/>
            </a:xfrm>
          </p:grpSpPr>
          <p:sp>
            <p:nvSpPr>
              <p:cNvPr id="237585" name="Rectangle 17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576" cy="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 dirty="0">
                    <a:solidFill>
                      <a:srgbClr val="000000"/>
                    </a:solidFill>
                    <a:latin typeface="Tahoma" charset="0"/>
                  </a:rPr>
                  <a:t>0	0	1	1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 dirty="0">
                    <a:solidFill>
                      <a:srgbClr val="000000"/>
                    </a:solidFill>
                    <a:latin typeface="Tahoma" charset="0"/>
                  </a:rPr>
                  <a:t>0	1	1	1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 dirty="0">
                    <a:solidFill>
                      <a:srgbClr val="000000"/>
                    </a:solidFill>
                    <a:latin typeface="Tahoma" charset="0"/>
                  </a:rPr>
                  <a:t>X	X	1	X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 dirty="0">
                    <a:solidFill>
                      <a:srgbClr val="000000"/>
                    </a:solidFill>
                    <a:latin typeface="Tahoma" charset="0"/>
                  </a:rPr>
                  <a:t>1	1	1	1</a:t>
                </a:r>
              </a:p>
            </p:txBody>
          </p:sp>
          <p:sp>
            <p:nvSpPr>
              <p:cNvPr id="237586" name="Rectangle 18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Q1</a:t>
                </a:r>
              </a:p>
            </p:txBody>
          </p:sp>
          <p:sp>
            <p:nvSpPr>
              <p:cNvPr id="237587" name="Rectangle 19"/>
              <p:cNvSpPr>
                <a:spLocks noChangeArrowheads="1"/>
              </p:cNvSpPr>
              <p:nvPr/>
            </p:nvSpPr>
            <p:spPr bwMode="auto">
              <a:xfrm>
                <a:off x="3888" y="3024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D1</a:t>
                </a:r>
              </a:p>
            </p:txBody>
          </p:sp>
          <p:sp>
            <p:nvSpPr>
              <p:cNvPr id="237588" name="Rectangle 20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89" name="Rectangle 21"/>
              <p:cNvSpPr>
                <a:spLocks noChangeArrowheads="1"/>
              </p:cNvSpPr>
              <p:nvPr/>
            </p:nvSpPr>
            <p:spPr bwMode="auto">
              <a:xfrm>
                <a:off x="4176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0" name="Rectangle 22"/>
              <p:cNvSpPr>
                <a:spLocks noChangeArrowheads="1"/>
              </p:cNvSpPr>
              <p:nvPr/>
            </p:nvSpPr>
            <p:spPr bwMode="auto">
              <a:xfrm>
                <a:off x="4320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1" name="Rectangle 23"/>
              <p:cNvSpPr>
                <a:spLocks noChangeArrowheads="1"/>
              </p:cNvSpPr>
              <p:nvPr/>
            </p:nvSpPr>
            <p:spPr bwMode="auto">
              <a:xfrm>
                <a:off x="4464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2" name="Rectangle 24"/>
              <p:cNvSpPr>
                <a:spLocks noChangeArrowheads="1"/>
              </p:cNvSpPr>
              <p:nvPr/>
            </p:nvSpPr>
            <p:spPr bwMode="auto">
              <a:xfrm>
                <a:off x="4032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3" name="Rectangle 25"/>
              <p:cNvSpPr>
                <a:spLocks noChangeArrowheads="1"/>
              </p:cNvSpPr>
              <p:nvPr/>
            </p:nvSpPr>
            <p:spPr bwMode="auto">
              <a:xfrm>
                <a:off x="4176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4" name="Rectangle 26"/>
              <p:cNvSpPr>
                <a:spLocks noChangeArrowheads="1"/>
              </p:cNvSpPr>
              <p:nvPr/>
            </p:nvSpPr>
            <p:spPr bwMode="auto">
              <a:xfrm>
                <a:off x="4320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5" name="Rectangle 27"/>
              <p:cNvSpPr>
                <a:spLocks noChangeArrowheads="1"/>
              </p:cNvSpPr>
              <p:nvPr/>
            </p:nvSpPr>
            <p:spPr bwMode="auto">
              <a:xfrm>
                <a:off x="4464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6" name="Rectangle 28"/>
              <p:cNvSpPr>
                <a:spLocks noChangeArrowheads="1"/>
              </p:cNvSpPr>
              <p:nvPr/>
            </p:nvSpPr>
            <p:spPr bwMode="auto">
              <a:xfrm>
                <a:off x="4032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7" name="Rectangle 29"/>
              <p:cNvSpPr>
                <a:spLocks noChangeArrowheads="1"/>
              </p:cNvSpPr>
              <p:nvPr/>
            </p:nvSpPr>
            <p:spPr bwMode="auto">
              <a:xfrm>
                <a:off x="4176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8" name="Rectangle 30"/>
              <p:cNvSpPr>
                <a:spLocks noChangeArrowheads="1"/>
              </p:cNvSpPr>
              <p:nvPr/>
            </p:nvSpPr>
            <p:spPr bwMode="auto">
              <a:xfrm>
                <a:off x="4320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9" name="Rectangle 31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0" name="Rectangle 32"/>
              <p:cNvSpPr>
                <a:spLocks noChangeArrowheads="1"/>
              </p:cNvSpPr>
              <p:nvPr/>
            </p:nvSpPr>
            <p:spPr bwMode="auto">
              <a:xfrm>
                <a:off x="4032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1" name="Rectangle 33"/>
              <p:cNvSpPr>
                <a:spLocks noChangeArrowheads="1"/>
              </p:cNvSpPr>
              <p:nvPr/>
            </p:nvSpPr>
            <p:spPr bwMode="auto">
              <a:xfrm>
                <a:off x="4176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2" name="Rectangle 34"/>
              <p:cNvSpPr>
                <a:spLocks noChangeArrowheads="1"/>
              </p:cNvSpPr>
              <p:nvPr/>
            </p:nvSpPr>
            <p:spPr bwMode="auto">
              <a:xfrm>
                <a:off x="4320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3" name="Rectangle 35"/>
              <p:cNvSpPr>
                <a:spLocks noChangeArrowheads="1"/>
              </p:cNvSpPr>
              <p:nvPr/>
            </p:nvSpPr>
            <p:spPr bwMode="auto">
              <a:xfrm>
                <a:off x="4464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4" name="Line 36"/>
              <p:cNvSpPr>
                <a:spLocks noChangeShapeType="1"/>
              </p:cNvSpPr>
              <p:nvPr/>
            </p:nvSpPr>
            <p:spPr bwMode="auto">
              <a:xfrm>
                <a:off x="4320" y="312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5" name="Line 37"/>
              <p:cNvSpPr>
                <a:spLocks noChangeShapeType="1"/>
              </p:cNvSpPr>
              <p:nvPr/>
            </p:nvSpPr>
            <p:spPr bwMode="auto">
              <a:xfrm>
                <a:off x="4176" y="379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6" name="Line 38"/>
              <p:cNvSpPr>
                <a:spLocks noChangeShapeType="1"/>
              </p:cNvSpPr>
              <p:nvPr/>
            </p:nvSpPr>
            <p:spPr bwMode="auto">
              <a:xfrm>
                <a:off x="3984" y="345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7" name="Line 39"/>
              <p:cNvSpPr>
                <a:spLocks noChangeShapeType="1"/>
              </p:cNvSpPr>
              <p:nvPr/>
            </p:nvSpPr>
            <p:spPr bwMode="auto">
              <a:xfrm>
                <a:off x="4656" y="33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8" name="Rectangle 40"/>
              <p:cNvSpPr>
                <a:spLocks noChangeArrowheads="1"/>
              </p:cNvSpPr>
              <p:nvPr/>
            </p:nvSpPr>
            <p:spPr bwMode="auto">
              <a:xfrm>
                <a:off x="4176" y="3792"/>
                <a:ext cx="3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Q0</a:t>
                </a:r>
              </a:p>
            </p:txBody>
          </p:sp>
          <p:sp>
            <p:nvSpPr>
              <p:cNvPr id="237609" name="Rectangle 41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14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N</a:t>
                </a:r>
              </a:p>
            </p:txBody>
          </p:sp>
          <p:sp>
            <p:nvSpPr>
              <p:cNvPr id="237610" name="Rectangle 42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12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D</a:t>
                </a:r>
              </a:p>
            </p:txBody>
          </p:sp>
        </p:grpSp>
        <p:grpSp>
          <p:nvGrpSpPr>
            <p:cNvPr id="237611" name="Group 43"/>
            <p:cNvGrpSpPr>
              <a:grpSpLocks/>
            </p:cNvGrpSpPr>
            <p:nvPr/>
          </p:nvGrpSpPr>
          <p:grpSpPr bwMode="auto">
            <a:xfrm>
              <a:off x="2880" y="1152"/>
              <a:ext cx="1008" cy="1008"/>
              <a:chOff x="3840" y="2976"/>
              <a:chExt cx="1008" cy="1008"/>
            </a:xfrm>
          </p:grpSpPr>
          <p:sp>
            <p:nvSpPr>
              <p:cNvPr id="237612" name="Rectangle 44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576" cy="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1	1	0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1	0	1	1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X	X	1	X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1	1	1</a:t>
                </a:r>
              </a:p>
            </p:txBody>
          </p:sp>
          <p:sp>
            <p:nvSpPr>
              <p:cNvPr id="237613" name="Rectangle 45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Q1</a:t>
                </a:r>
              </a:p>
            </p:txBody>
          </p:sp>
          <p:sp>
            <p:nvSpPr>
              <p:cNvPr id="237614" name="Rectangle 46"/>
              <p:cNvSpPr>
                <a:spLocks noChangeArrowheads="1"/>
              </p:cNvSpPr>
              <p:nvPr/>
            </p:nvSpPr>
            <p:spPr bwMode="auto">
              <a:xfrm>
                <a:off x="3888" y="3024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D0</a:t>
                </a:r>
              </a:p>
            </p:txBody>
          </p:sp>
          <p:sp>
            <p:nvSpPr>
              <p:cNvPr id="237615" name="Rectangle 47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16" name="Rectangle 48"/>
              <p:cNvSpPr>
                <a:spLocks noChangeArrowheads="1"/>
              </p:cNvSpPr>
              <p:nvPr/>
            </p:nvSpPr>
            <p:spPr bwMode="auto">
              <a:xfrm>
                <a:off x="4176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17" name="Rectangle 49"/>
              <p:cNvSpPr>
                <a:spLocks noChangeArrowheads="1"/>
              </p:cNvSpPr>
              <p:nvPr/>
            </p:nvSpPr>
            <p:spPr bwMode="auto">
              <a:xfrm>
                <a:off x="4320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18" name="Rectangle 50"/>
              <p:cNvSpPr>
                <a:spLocks noChangeArrowheads="1"/>
              </p:cNvSpPr>
              <p:nvPr/>
            </p:nvSpPr>
            <p:spPr bwMode="auto">
              <a:xfrm>
                <a:off x="4464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19" name="Rectangle 51"/>
              <p:cNvSpPr>
                <a:spLocks noChangeArrowheads="1"/>
              </p:cNvSpPr>
              <p:nvPr/>
            </p:nvSpPr>
            <p:spPr bwMode="auto">
              <a:xfrm>
                <a:off x="4032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0" name="Rectangle 52"/>
              <p:cNvSpPr>
                <a:spLocks noChangeArrowheads="1"/>
              </p:cNvSpPr>
              <p:nvPr/>
            </p:nvSpPr>
            <p:spPr bwMode="auto">
              <a:xfrm>
                <a:off x="4176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1" name="Rectangle 53"/>
              <p:cNvSpPr>
                <a:spLocks noChangeArrowheads="1"/>
              </p:cNvSpPr>
              <p:nvPr/>
            </p:nvSpPr>
            <p:spPr bwMode="auto">
              <a:xfrm>
                <a:off x="4320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2" name="Rectangle 54"/>
              <p:cNvSpPr>
                <a:spLocks noChangeArrowheads="1"/>
              </p:cNvSpPr>
              <p:nvPr/>
            </p:nvSpPr>
            <p:spPr bwMode="auto">
              <a:xfrm>
                <a:off x="4464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3" name="Rectangle 55"/>
              <p:cNvSpPr>
                <a:spLocks noChangeArrowheads="1"/>
              </p:cNvSpPr>
              <p:nvPr/>
            </p:nvSpPr>
            <p:spPr bwMode="auto">
              <a:xfrm>
                <a:off x="4032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4" name="Rectangle 56"/>
              <p:cNvSpPr>
                <a:spLocks noChangeArrowheads="1"/>
              </p:cNvSpPr>
              <p:nvPr/>
            </p:nvSpPr>
            <p:spPr bwMode="auto">
              <a:xfrm>
                <a:off x="4176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5" name="Rectangle 57"/>
              <p:cNvSpPr>
                <a:spLocks noChangeArrowheads="1"/>
              </p:cNvSpPr>
              <p:nvPr/>
            </p:nvSpPr>
            <p:spPr bwMode="auto">
              <a:xfrm>
                <a:off x="4320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6" name="Rectangle 58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7" name="Rectangle 59"/>
              <p:cNvSpPr>
                <a:spLocks noChangeArrowheads="1"/>
              </p:cNvSpPr>
              <p:nvPr/>
            </p:nvSpPr>
            <p:spPr bwMode="auto">
              <a:xfrm>
                <a:off x="4032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8" name="Rectangle 60"/>
              <p:cNvSpPr>
                <a:spLocks noChangeArrowheads="1"/>
              </p:cNvSpPr>
              <p:nvPr/>
            </p:nvSpPr>
            <p:spPr bwMode="auto">
              <a:xfrm>
                <a:off x="4176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9" name="Rectangle 61"/>
              <p:cNvSpPr>
                <a:spLocks noChangeArrowheads="1"/>
              </p:cNvSpPr>
              <p:nvPr/>
            </p:nvSpPr>
            <p:spPr bwMode="auto">
              <a:xfrm>
                <a:off x="4320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30" name="Rectangle 62"/>
              <p:cNvSpPr>
                <a:spLocks noChangeArrowheads="1"/>
              </p:cNvSpPr>
              <p:nvPr/>
            </p:nvSpPr>
            <p:spPr bwMode="auto">
              <a:xfrm>
                <a:off x="4464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31" name="Line 63"/>
              <p:cNvSpPr>
                <a:spLocks noChangeShapeType="1"/>
              </p:cNvSpPr>
              <p:nvPr/>
            </p:nvSpPr>
            <p:spPr bwMode="auto">
              <a:xfrm>
                <a:off x="4320" y="312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32" name="Line 64"/>
              <p:cNvSpPr>
                <a:spLocks noChangeShapeType="1"/>
              </p:cNvSpPr>
              <p:nvPr/>
            </p:nvSpPr>
            <p:spPr bwMode="auto">
              <a:xfrm>
                <a:off x="4176" y="379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33" name="Line 65"/>
              <p:cNvSpPr>
                <a:spLocks noChangeShapeType="1"/>
              </p:cNvSpPr>
              <p:nvPr/>
            </p:nvSpPr>
            <p:spPr bwMode="auto">
              <a:xfrm>
                <a:off x="3984" y="345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34" name="Line 66"/>
              <p:cNvSpPr>
                <a:spLocks noChangeShapeType="1"/>
              </p:cNvSpPr>
              <p:nvPr/>
            </p:nvSpPr>
            <p:spPr bwMode="auto">
              <a:xfrm>
                <a:off x="4656" y="33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35" name="Rectangle 67"/>
              <p:cNvSpPr>
                <a:spLocks noChangeArrowheads="1"/>
              </p:cNvSpPr>
              <p:nvPr/>
            </p:nvSpPr>
            <p:spPr bwMode="auto">
              <a:xfrm>
                <a:off x="4176" y="3792"/>
                <a:ext cx="3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Q0</a:t>
                </a:r>
              </a:p>
            </p:txBody>
          </p:sp>
          <p:sp>
            <p:nvSpPr>
              <p:cNvPr id="237636" name="Rectangle 68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14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N</a:t>
                </a:r>
              </a:p>
            </p:txBody>
          </p:sp>
          <p:sp>
            <p:nvSpPr>
              <p:cNvPr id="237637" name="Rectangle 69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12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D</a:t>
                </a:r>
              </a:p>
            </p:txBody>
          </p:sp>
        </p:grpSp>
        <p:grpSp>
          <p:nvGrpSpPr>
            <p:cNvPr id="237638" name="Group 70"/>
            <p:cNvGrpSpPr>
              <a:grpSpLocks/>
            </p:cNvGrpSpPr>
            <p:nvPr/>
          </p:nvGrpSpPr>
          <p:grpSpPr bwMode="auto">
            <a:xfrm>
              <a:off x="4032" y="1152"/>
              <a:ext cx="1008" cy="1008"/>
              <a:chOff x="3840" y="2976"/>
              <a:chExt cx="1008" cy="1008"/>
            </a:xfrm>
          </p:grpSpPr>
          <p:sp>
            <p:nvSpPr>
              <p:cNvPr id="237639" name="Rectangle 71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576" cy="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0	1	0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0	1	0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X	X	1	X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0	1	0</a:t>
                </a:r>
              </a:p>
            </p:txBody>
          </p:sp>
          <p:sp>
            <p:nvSpPr>
              <p:cNvPr id="237640" name="Rectangle 72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Q1</a:t>
                </a:r>
              </a:p>
            </p:txBody>
          </p:sp>
          <p:sp>
            <p:nvSpPr>
              <p:cNvPr id="237641" name="Rectangle 73"/>
              <p:cNvSpPr>
                <a:spLocks noChangeArrowheads="1"/>
              </p:cNvSpPr>
              <p:nvPr/>
            </p:nvSpPr>
            <p:spPr bwMode="auto">
              <a:xfrm>
                <a:off x="3888" y="3024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Open</a:t>
                </a:r>
              </a:p>
            </p:txBody>
          </p:sp>
          <p:sp>
            <p:nvSpPr>
              <p:cNvPr id="237642" name="Rectangle 74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3" name="Rectangle 75"/>
              <p:cNvSpPr>
                <a:spLocks noChangeArrowheads="1"/>
              </p:cNvSpPr>
              <p:nvPr/>
            </p:nvSpPr>
            <p:spPr bwMode="auto">
              <a:xfrm>
                <a:off x="4176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4" name="Rectangle 76"/>
              <p:cNvSpPr>
                <a:spLocks noChangeArrowheads="1"/>
              </p:cNvSpPr>
              <p:nvPr/>
            </p:nvSpPr>
            <p:spPr bwMode="auto">
              <a:xfrm>
                <a:off x="4320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5" name="Rectangle 77"/>
              <p:cNvSpPr>
                <a:spLocks noChangeArrowheads="1"/>
              </p:cNvSpPr>
              <p:nvPr/>
            </p:nvSpPr>
            <p:spPr bwMode="auto">
              <a:xfrm>
                <a:off x="4464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6" name="Rectangle 78"/>
              <p:cNvSpPr>
                <a:spLocks noChangeArrowheads="1"/>
              </p:cNvSpPr>
              <p:nvPr/>
            </p:nvSpPr>
            <p:spPr bwMode="auto">
              <a:xfrm>
                <a:off x="4032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7" name="Rectangle 79"/>
              <p:cNvSpPr>
                <a:spLocks noChangeArrowheads="1"/>
              </p:cNvSpPr>
              <p:nvPr/>
            </p:nvSpPr>
            <p:spPr bwMode="auto">
              <a:xfrm>
                <a:off x="4176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8" name="Rectangle 80"/>
              <p:cNvSpPr>
                <a:spLocks noChangeArrowheads="1"/>
              </p:cNvSpPr>
              <p:nvPr/>
            </p:nvSpPr>
            <p:spPr bwMode="auto">
              <a:xfrm>
                <a:off x="4320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9" name="Rectangle 81"/>
              <p:cNvSpPr>
                <a:spLocks noChangeArrowheads="1"/>
              </p:cNvSpPr>
              <p:nvPr/>
            </p:nvSpPr>
            <p:spPr bwMode="auto">
              <a:xfrm>
                <a:off x="4464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0" name="Rectangle 82"/>
              <p:cNvSpPr>
                <a:spLocks noChangeArrowheads="1"/>
              </p:cNvSpPr>
              <p:nvPr/>
            </p:nvSpPr>
            <p:spPr bwMode="auto">
              <a:xfrm>
                <a:off x="4032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1" name="Rectangle 83"/>
              <p:cNvSpPr>
                <a:spLocks noChangeArrowheads="1"/>
              </p:cNvSpPr>
              <p:nvPr/>
            </p:nvSpPr>
            <p:spPr bwMode="auto">
              <a:xfrm>
                <a:off x="4176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2" name="Rectangle 84"/>
              <p:cNvSpPr>
                <a:spLocks noChangeArrowheads="1"/>
              </p:cNvSpPr>
              <p:nvPr/>
            </p:nvSpPr>
            <p:spPr bwMode="auto">
              <a:xfrm>
                <a:off x="4320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3" name="Rectangle 85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4" name="Rectangle 86"/>
              <p:cNvSpPr>
                <a:spLocks noChangeArrowheads="1"/>
              </p:cNvSpPr>
              <p:nvPr/>
            </p:nvSpPr>
            <p:spPr bwMode="auto">
              <a:xfrm>
                <a:off x="4032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5" name="Rectangle 87"/>
              <p:cNvSpPr>
                <a:spLocks noChangeArrowheads="1"/>
              </p:cNvSpPr>
              <p:nvPr/>
            </p:nvSpPr>
            <p:spPr bwMode="auto">
              <a:xfrm>
                <a:off x="4176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6" name="Rectangle 88"/>
              <p:cNvSpPr>
                <a:spLocks noChangeArrowheads="1"/>
              </p:cNvSpPr>
              <p:nvPr/>
            </p:nvSpPr>
            <p:spPr bwMode="auto">
              <a:xfrm>
                <a:off x="4320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7" name="Rectangle 89"/>
              <p:cNvSpPr>
                <a:spLocks noChangeArrowheads="1"/>
              </p:cNvSpPr>
              <p:nvPr/>
            </p:nvSpPr>
            <p:spPr bwMode="auto">
              <a:xfrm>
                <a:off x="4464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8" name="Line 90"/>
              <p:cNvSpPr>
                <a:spLocks noChangeShapeType="1"/>
              </p:cNvSpPr>
              <p:nvPr/>
            </p:nvSpPr>
            <p:spPr bwMode="auto">
              <a:xfrm>
                <a:off x="4320" y="312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9" name="Line 91"/>
              <p:cNvSpPr>
                <a:spLocks noChangeShapeType="1"/>
              </p:cNvSpPr>
              <p:nvPr/>
            </p:nvSpPr>
            <p:spPr bwMode="auto">
              <a:xfrm>
                <a:off x="4176" y="379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60" name="Line 92"/>
              <p:cNvSpPr>
                <a:spLocks noChangeShapeType="1"/>
              </p:cNvSpPr>
              <p:nvPr/>
            </p:nvSpPr>
            <p:spPr bwMode="auto">
              <a:xfrm>
                <a:off x="3984" y="345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61" name="Line 93"/>
              <p:cNvSpPr>
                <a:spLocks noChangeShapeType="1"/>
              </p:cNvSpPr>
              <p:nvPr/>
            </p:nvSpPr>
            <p:spPr bwMode="auto">
              <a:xfrm>
                <a:off x="4656" y="33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62" name="Rectangle 94"/>
              <p:cNvSpPr>
                <a:spLocks noChangeArrowheads="1"/>
              </p:cNvSpPr>
              <p:nvPr/>
            </p:nvSpPr>
            <p:spPr bwMode="auto">
              <a:xfrm>
                <a:off x="4176" y="3792"/>
                <a:ext cx="3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Q0</a:t>
                </a:r>
              </a:p>
            </p:txBody>
          </p:sp>
          <p:sp>
            <p:nvSpPr>
              <p:cNvPr id="237663" name="Rectangle 95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14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N</a:t>
                </a:r>
              </a:p>
            </p:txBody>
          </p:sp>
          <p:sp>
            <p:nvSpPr>
              <p:cNvPr id="237664" name="Rectangle 96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12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D</a:t>
                </a:r>
              </a:p>
            </p:txBody>
          </p:sp>
        </p:grpSp>
        <p:sp>
          <p:nvSpPr>
            <p:cNvPr id="237665" name="AutoShape 97"/>
            <p:cNvSpPr>
              <a:spLocks noChangeArrowheads="1"/>
            </p:cNvSpPr>
            <p:nvPr/>
          </p:nvSpPr>
          <p:spPr bwMode="auto">
            <a:xfrm>
              <a:off x="2256" y="1344"/>
              <a:ext cx="288" cy="576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66" name="AutoShape 98"/>
            <p:cNvSpPr>
              <a:spLocks noChangeArrowheads="1"/>
            </p:cNvSpPr>
            <p:nvPr/>
          </p:nvSpPr>
          <p:spPr bwMode="auto">
            <a:xfrm>
              <a:off x="2112" y="1488"/>
              <a:ext cx="288" cy="288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67" name="AutoShape 99"/>
            <p:cNvSpPr>
              <a:spLocks noChangeArrowheads="1"/>
            </p:cNvSpPr>
            <p:nvPr/>
          </p:nvSpPr>
          <p:spPr bwMode="auto">
            <a:xfrm>
              <a:off x="1968" y="1632"/>
              <a:ext cx="576" cy="288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68" name="AutoShape 100"/>
            <p:cNvSpPr>
              <a:spLocks noChangeArrowheads="1"/>
            </p:cNvSpPr>
            <p:nvPr/>
          </p:nvSpPr>
          <p:spPr bwMode="auto">
            <a:xfrm>
              <a:off x="3360" y="1344"/>
              <a:ext cx="144" cy="576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69" name="AutoShape 101"/>
            <p:cNvSpPr>
              <a:spLocks noChangeArrowheads="1"/>
            </p:cNvSpPr>
            <p:nvPr/>
          </p:nvSpPr>
          <p:spPr bwMode="auto">
            <a:xfrm>
              <a:off x="4512" y="1344"/>
              <a:ext cx="144" cy="576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70" name="AutoShape 102"/>
            <p:cNvSpPr>
              <a:spLocks noChangeArrowheads="1"/>
            </p:cNvSpPr>
            <p:nvPr/>
          </p:nvSpPr>
          <p:spPr bwMode="auto">
            <a:xfrm>
              <a:off x="3360" y="1632"/>
              <a:ext cx="288" cy="288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4687357" y="4419853"/>
            <a:ext cx="701457" cy="8678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411604" y="4169892"/>
            <a:ext cx="648223" cy="16131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606455" y="4415978"/>
            <a:ext cx="2703448" cy="19187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 bwMode="auto">
          <a:xfrm>
            <a:off x="6361930" y="1931218"/>
            <a:ext cx="225468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Remember location of don’t cares!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10369" y="2449681"/>
            <a:ext cx="751561" cy="4214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862971" y="2567678"/>
            <a:ext cx="325677" cy="152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940210" y="2577549"/>
            <a:ext cx="0" cy="2935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1646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VII - Finite State Machines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2004, Gaetano Borriello and Randy H. Katz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E7C5-2D09-BC42-A443-DF072A7C3FE0}" type="slidenum">
              <a:rPr lang="en-US"/>
              <a:pPr/>
              <a:t>147</a:t>
            </a:fld>
            <a:endParaRPr lang="en-US"/>
          </a:p>
        </p:txBody>
      </p:sp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751562" y="2407196"/>
            <a:ext cx="4083485" cy="357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1677"/>
              </a:lnSpc>
              <a:spcAft>
                <a:spcPts val="1973"/>
              </a:spcAft>
              <a:tabLst>
                <a:tab pos="50119" algn="l"/>
                <a:tab pos="112768" algn="l"/>
                <a:tab pos="275656" algn="l"/>
                <a:tab pos="563842" algn="l"/>
                <a:tab pos="839498" algn="l"/>
                <a:tab pos="1290571" algn="l"/>
                <a:tab pos="1578757" algn="l"/>
                <a:tab pos="2029831" algn="l"/>
                <a:tab pos="2305487" algn="l"/>
                <a:tab pos="2593673" algn="l"/>
                <a:tab pos="2869329" algn="l"/>
                <a:tab pos="3320402" algn="l"/>
              </a:tabLst>
            </a:pP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present state	inputs	next state	output</a:t>
            </a:r>
            <a:br>
              <a:rPr lang="en-US" sz="1400" dirty="0">
                <a:solidFill>
                  <a:srgbClr val="000000"/>
                </a:solidFill>
                <a:latin typeface="Tahoma" charset="0"/>
              </a:rPr>
            </a:b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Q3	Q2	Q1	Q0	D	N	D3	D2	D1	D0	open</a:t>
            </a:r>
            <a:br>
              <a:rPr lang="en-US" sz="1400" dirty="0">
                <a:solidFill>
                  <a:srgbClr val="000000"/>
                </a:solidFill>
                <a:latin typeface="Tahoma" charset="0"/>
              </a:rPr>
            </a:b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0	0	0	</a:t>
            </a:r>
            <a:r>
              <a:rPr lang="en-US" sz="1400" dirty="0">
                <a:solidFill>
                  <a:srgbClr val="FF0000"/>
                </a:solidFill>
                <a:latin typeface="Tahoma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</a:t>
            </a:r>
            <a:r>
              <a:rPr lang="en-US" sz="1400" dirty="0">
                <a:solidFill>
                  <a:srgbClr val="FF0000"/>
                </a:solidFill>
                <a:latin typeface="Tahoma" charset="0"/>
              </a:rPr>
              <a:t>0	0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0	0	0	</a:t>
            </a:r>
            <a:r>
              <a:rPr lang="en-US" sz="1400" dirty="0">
                <a:solidFill>
                  <a:srgbClr val="FF0000"/>
                </a:solidFill>
                <a:latin typeface="Tahoma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0</a:t>
            </a:r>
            <a:br>
              <a:rPr lang="en-US" sz="1400" dirty="0">
                <a:solidFill>
                  <a:srgbClr val="000000"/>
                </a:solidFill>
                <a:latin typeface="Tahoma" charset="0"/>
              </a:rPr>
            </a:b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					0	1	0	0	</a:t>
            </a:r>
            <a:r>
              <a:rPr lang="en-US" sz="1400" dirty="0">
                <a:solidFill>
                  <a:srgbClr val="0070C0"/>
                </a:solidFill>
                <a:latin typeface="Tahoma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0	0</a:t>
            </a:r>
            <a:br>
              <a:rPr lang="en-US" sz="1400" dirty="0">
                <a:solidFill>
                  <a:srgbClr val="000000"/>
                </a:solidFill>
                <a:latin typeface="Tahoma" charset="0"/>
              </a:rPr>
            </a:b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					1	0	0	1	0	0	0</a:t>
            </a:r>
            <a:br>
              <a:rPr lang="en-US" sz="1400" dirty="0">
                <a:solidFill>
                  <a:srgbClr val="000000"/>
                </a:solidFill>
                <a:latin typeface="Tahoma" charset="0"/>
              </a:rPr>
            </a:b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					1	1	-	-	-	-	-</a:t>
            </a:r>
            <a:br>
              <a:rPr lang="en-US" sz="1400" dirty="0">
                <a:solidFill>
                  <a:srgbClr val="000000"/>
                </a:solidFill>
                <a:latin typeface="Tahoma" charset="0"/>
              </a:rPr>
            </a:b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0	0	1	0	0	0	0	0	</a:t>
            </a:r>
            <a:r>
              <a:rPr lang="en-US" sz="1400" dirty="0">
                <a:solidFill>
                  <a:srgbClr val="0070C0"/>
                </a:solidFill>
                <a:latin typeface="Tahoma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0	0</a:t>
            </a:r>
            <a:br>
              <a:rPr lang="en-US" sz="1400" dirty="0">
                <a:solidFill>
                  <a:srgbClr val="000000"/>
                </a:solidFill>
                <a:latin typeface="Tahoma" charset="0"/>
              </a:rPr>
            </a:b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					0	1	0	1	0	0	0</a:t>
            </a:r>
            <a:br>
              <a:rPr lang="en-US" sz="1400" dirty="0">
                <a:solidFill>
                  <a:srgbClr val="000000"/>
                </a:solidFill>
                <a:latin typeface="Tahoma" charset="0"/>
              </a:rPr>
            </a:b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					1	0	1	0	0	0	0</a:t>
            </a:r>
            <a:br>
              <a:rPr lang="en-US" sz="1400" dirty="0">
                <a:solidFill>
                  <a:srgbClr val="000000"/>
                </a:solidFill>
                <a:latin typeface="Tahoma" charset="0"/>
              </a:rPr>
            </a:b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					1	1	-	-	-	-	-</a:t>
            </a:r>
            <a:br>
              <a:rPr lang="en-US" sz="1400" dirty="0">
                <a:solidFill>
                  <a:srgbClr val="000000"/>
                </a:solidFill>
                <a:latin typeface="Tahoma" charset="0"/>
              </a:rPr>
            </a:b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0	1	0	0	0	0	0	1	0	0	0</a:t>
            </a:r>
            <a:br>
              <a:rPr lang="en-US" sz="1400" dirty="0">
                <a:solidFill>
                  <a:srgbClr val="000000"/>
                </a:solidFill>
                <a:latin typeface="Tahoma" charset="0"/>
              </a:rPr>
            </a:b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					0	1	1	0	0	0	0</a:t>
            </a:r>
            <a:br>
              <a:rPr lang="en-US" sz="1400" dirty="0">
                <a:solidFill>
                  <a:srgbClr val="000000"/>
                </a:solidFill>
                <a:latin typeface="Tahoma" charset="0"/>
              </a:rPr>
            </a:b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					1	0	1	0	0	0	0</a:t>
            </a:r>
            <a:br>
              <a:rPr lang="en-US" sz="1400" dirty="0">
                <a:solidFill>
                  <a:srgbClr val="000000"/>
                </a:solidFill>
                <a:latin typeface="Tahoma" charset="0"/>
              </a:rPr>
            </a:b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					1	1	-	-	-	-	-</a:t>
            </a:r>
            <a:br>
              <a:rPr lang="en-US" sz="1400" dirty="0">
                <a:solidFill>
                  <a:srgbClr val="000000"/>
                </a:solidFill>
                <a:latin typeface="Tahoma" charset="0"/>
              </a:rPr>
            </a:b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	1	0	0	0	-	-	1	0	0	0	1</a:t>
            </a:r>
          </a:p>
        </p:txBody>
      </p:sp>
      <p:sp>
        <p:nvSpPr>
          <p:cNvPr id="239619" name="Line 3"/>
          <p:cNvSpPr>
            <a:spLocks noChangeShapeType="1"/>
          </p:cNvSpPr>
          <p:nvPr/>
        </p:nvSpPr>
        <p:spPr bwMode="auto">
          <a:xfrm>
            <a:off x="688932" y="2867948"/>
            <a:ext cx="415864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>
            <a:off x="663880" y="3723631"/>
            <a:ext cx="418369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>
            <a:off x="676406" y="4588717"/>
            <a:ext cx="417116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>
            <a:off x="676406" y="5416190"/>
            <a:ext cx="417116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2768252" y="2419733"/>
            <a:ext cx="0" cy="3334969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5486400" y="2858545"/>
            <a:ext cx="3161257" cy="27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1"/>
              </a:lnSpc>
              <a:spcAft>
                <a:spcPts val="1973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600" dirty="0">
                <a:solidFill>
                  <a:srgbClr val="FF0000"/>
                </a:solidFill>
                <a:latin typeface="Tahoma" charset="0"/>
              </a:rPr>
              <a:t>D0 = Q0 D</a:t>
            </a:r>
            <a:r>
              <a:rPr lang="ja-JP" altLang="en-US" sz="1600" dirty="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1600" dirty="0">
                <a:solidFill>
                  <a:srgbClr val="FF0000"/>
                </a:solidFill>
                <a:latin typeface="Tahoma" charset="0"/>
              </a:rPr>
              <a:t> N</a:t>
            </a:r>
            <a:r>
              <a:rPr lang="ja-JP" altLang="en-US" sz="1600" dirty="0">
                <a:solidFill>
                  <a:srgbClr val="FF0000"/>
                </a:solidFill>
                <a:latin typeface="Arial"/>
              </a:rPr>
              <a:t>’</a:t>
            </a:r>
            <a:endParaRPr lang="en-US" sz="1600" dirty="0">
              <a:solidFill>
                <a:srgbClr val="FF0000"/>
              </a:solidFill>
              <a:latin typeface="Tahoma" charset="0"/>
            </a:endParaRPr>
          </a:p>
          <a:p>
            <a:pPr eaLnBrk="0" hangingPunct="0">
              <a:lnSpc>
                <a:spcPts val="2171"/>
              </a:lnSpc>
              <a:spcAft>
                <a:spcPts val="1973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600" dirty="0">
                <a:solidFill>
                  <a:srgbClr val="0070C0"/>
                </a:solidFill>
                <a:latin typeface="Tahoma" charset="0"/>
              </a:rPr>
              <a:t>D1 = Q0 N + Q1 D</a:t>
            </a:r>
            <a:r>
              <a:rPr lang="ja-JP" altLang="en-US" sz="1600" dirty="0">
                <a:solidFill>
                  <a:srgbClr val="0070C0"/>
                </a:solidFill>
                <a:latin typeface="Arial"/>
              </a:rPr>
              <a:t>’</a:t>
            </a:r>
            <a:r>
              <a:rPr lang="en-US" sz="1600" dirty="0">
                <a:solidFill>
                  <a:srgbClr val="0070C0"/>
                </a:solidFill>
                <a:latin typeface="Tahoma" charset="0"/>
              </a:rPr>
              <a:t> N</a:t>
            </a:r>
            <a:r>
              <a:rPr lang="ja-JP" altLang="en-US" sz="1600" dirty="0">
                <a:solidFill>
                  <a:srgbClr val="0070C0"/>
                </a:solidFill>
                <a:latin typeface="Arial"/>
              </a:rPr>
              <a:t>’</a:t>
            </a:r>
            <a:endParaRPr lang="en-US" sz="1600" dirty="0">
              <a:solidFill>
                <a:srgbClr val="0070C0"/>
              </a:solidFill>
              <a:latin typeface="Tahoma" charset="0"/>
            </a:endParaRPr>
          </a:p>
          <a:p>
            <a:pPr eaLnBrk="0" hangingPunct="0">
              <a:lnSpc>
                <a:spcPts val="2171"/>
              </a:lnSpc>
              <a:spcAft>
                <a:spcPts val="1973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D2 = Q0 D + Q1 N + Q2 D</a:t>
            </a:r>
            <a:r>
              <a:rPr lang="ja-JP" altLang="en-US" sz="16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 N</a:t>
            </a:r>
            <a:r>
              <a:rPr lang="ja-JP" altLang="en-US" sz="1600" dirty="0">
                <a:solidFill>
                  <a:srgbClr val="000000"/>
                </a:solidFill>
                <a:latin typeface="Arial"/>
              </a:rPr>
              <a:t>’</a:t>
            </a:r>
            <a:endParaRPr lang="en-US" sz="1600" dirty="0">
              <a:solidFill>
                <a:srgbClr val="000000"/>
              </a:solidFill>
              <a:latin typeface="Tahoma" charset="0"/>
            </a:endParaRPr>
          </a:p>
          <a:p>
            <a:pPr eaLnBrk="0" hangingPunct="0">
              <a:lnSpc>
                <a:spcPts val="2171"/>
              </a:lnSpc>
              <a:spcAft>
                <a:spcPts val="1973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D3 = Q1 D + Q2 D + Q2 N + Q3</a:t>
            </a:r>
          </a:p>
          <a:p>
            <a:pPr eaLnBrk="0" hangingPunct="0">
              <a:lnSpc>
                <a:spcPts val="2171"/>
              </a:lnSpc>
              <a:spcAft>
                <a:spcPts val="1973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OPEN = Q3</a:t>
            </a:r>
          </a:p>
        </p:txBody>
      </p:sp>
      <p:sp>
        <p:nvSpPr>
          <p:cNvPr id="239625" name="Rectangle 9"/>
          <p:cNvSpPr>
            <a:spLocks noGrp="1" noChangeArrowheads="1"/>
          </p:cNvSpPr>
          <p:nvPr>
            <p:ph type="title"/>
          </p:nvPr>
        </p:nvSpPr>
        <p:spPr>
          <a:xfrm>
            <a:off x="1590" y="22987"/>
            <a:ext cx="9142410" cy="1278404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Example: vending </a:t>
            </a:r>
            <a:r>
              <a:rPr lang="en-US" dirty="0" smtClean="0"/>
              <a:t>machine –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One Hot Encoding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962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643183"/>
            <a:ext cx="7772400" cy="550875"/>
          </a:xfrm>
        </p:spPr>
        <p:txBody>
          <a:bodyPr/>
          <a:lstStyle/>
          <a:p>
            <a:r>
              <a:rPr lang="en-US" dirty="0"/>
              <a:t>One-hot encoding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99179" y="2961073"/>
            <a:ext cx="1087221" cy="6519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019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own Arrow 29"/>
          <p:cNvSpPr/>
          <p:nvPr/>
        </p:nvSpPr>
        <p:spPr>
          <a:xfrm rot="2899980">
            <a:off x="4092080" y="3917157"/>
            <a:ext cx="341400" cy="15853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8926841">
            <a:off x="2313519" y="4498437"/>
            <a:ext cx="317834" cy="12832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8376145">
            <a:off x="5489410" y="2811843"/>
            <a:ext cx="381000" cy="1694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2899980">
            <a:off x="3939680" y="2601324"/>
            <a:ext cx="341400" cy="15853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8517381">
            <a:off x="5921488" y="1476206"/>
            <a:ext cx="317834" cy="1557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2870802">
            <a:off x="2425075" y="1459907"/>
            <a:ext cx="317834" cy="1557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6979" y="3832259"/>
            <a:ext cx="1482535" cy="963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Use Method 3 to calculate transition functions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58840"/>
          </a:xfrm>
          <a:solidFill>
            <a:srgbClr val="FFFF00"/>
          </a:solidFill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procedures for 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Moore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sequential circuits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8734" y="2781300"/>
            <a:ext cx="16002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State Graph of FSM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2778" y="2781300"/>
            <a:ext cx="239629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Algorithmic State Machine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399674"/>
            <a:ext cx="2514600" cy="8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Natural Language Specification of FSM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261" y="6078921"/>
            <a:ext cx="2362200" cy="649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Verilog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191000" y="2199774"/>
            <a:ext cx="317834" cy="5815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475489" y="2904624"/>
            <a:ext cx="1051759" cy="295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8376145">
            <a:off x="693116" y="2626733"/>
            <a:ext cx="341400" cy="14308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2624890" y="2928186"/>
            <a:ext cx="1051759" cy="2957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599" y="2791326"/>
            <a:ext cx="239629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State Table of FSM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3839107">
            <a:off x="3114397" y="5200595"/>
            <a:ext cx="381000" cy="16945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63202" y="5284415"/>
            <a:ext cx="2396291" cy="753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Logic Equations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0800000">
            <a:off x="5174464" y="2913153"/>
            <a:ext cx="1051759" cy="295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508834" y="1644650"/>
            <a:ext cx="2425053" cy="8458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 bwMode="auto">
          <a:xfrm>
            <a:off x="6933887" y="1482657"/>
            <a:ext cx="18551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 is most important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442454" y="3314699"/>
            <a:ext cx="267279" cy="27642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69986" y="3972158"/>
            <a:ext cx="2538947" cy="689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Use Method 2 to calculate transition functions, calculate output functions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2870802">
            <a:off x="5699413" y="4275724"/>
            <a:ext cx="317834" cy="1557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06794" y="4222522"/>
            <a:ext cx="2421626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Use Method 1 to calculate transition functions, calculate output functions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50665" y="5364310"/>
            <a:ext cx="2421626" cy="1060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Use </a:t>
            </a:r>
            <a:r>
              <a:rPr lang="en-US" sz="1600" dirty="0" smtClean="0">
                <a:solidFill>
                  <a:schemeClr val="tx1"/>
                </a:solidFill>
              </a:rPr>
              <a:t>other Methods to </a:t>
            </a:r>
            <a:r>
              <a:rPr lang="en-US" sz="1600" dirty="0" smtClean="0">
                <a:solidFill>
                  <a:schemeClr val="tx1"/>
                </a:solidFill>
              </a:rPr>
              <a:t>calculate transition functions, calculate output functions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369668" y="3210128"/>
            <a:ext cx="3095267" cy="2140085"/>
          </a:xfrm>
          <a:custGeom>
            <a:avLst/>
            <a:gdLst>
              <a:gd name="connsiteX0" fmla="*/ 0 w 3095267"/>
              <a:gd name="connsiteY0" fmla="*/ 0 h 2140085"/>
              <a:gd name="connsiteX1" fmla="*/ 243192 w 3095267"/>
              <a:gd name="connsiteY1" fmla="*/ 68093 h 2140085"/>
              <a:gd name="connsiteX2" fmla="*/ 632298 w 3095267"/>
              <a:gd name="connsiteY2" fmla="*/ 204281 h 2140085"/>
              <a:gd name="connsiteX3" fmla="*/ 1138136 w 3095267"/>
              <a:gd name="connsiteY3" fmla="*/ 291829 h 2140085"/>
              <a:gd name="connsiteX4" fmla="*/ 1964987 w 3095267"/>
              <a:gd name="connsiteY4" fmla="*/ 505838 h 2140085"/>
              <a:gd name="connsiteX5" fmla="*/ 2422187 w 3095267"/>
              <a:gd name="connsiteY5" fmla="*/ 642025 h 2140085"/>
              <a:gd name="connsiteX6" fmla="*/ 2859932 w 3095267"/>
              <a:gd name="connsiteY6" fmla="*/ 817123 h 2140085"/>
              <a:gd name="connsiteX7" fmla="*/ 2996119 w 3095267"/>
              <a:gd name="connsiteY7" fmla="*/ 982493 h 2140085"/>
              <a:gd name="connsiteX8" fmla="*/ 3035030 w 3095267"/>
              <a:gd name="connsiteY8" fmla="*/ 1157591 h 2140085"/>
              <a:gd name="connsiteX9" fmla="*/ 3073941 w 3095267"/>
              <a:gd name="connsiteY9" fmla="*/ 1527242 h 2140085"/>
              <a:gd name="connsiteX10" fmla="*/ 3093396 w 3095267"/>
              <a:gd name="connsiteY10" fmla="*/ 1867710 h 2140085"/>
              <a:gd name="connsiteX11" fmla="*/ 3093396 w 3095267"/>
              <a:gd name="connsiteY11" fmla="*/ 2140085 h 214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5267" h="2140085">
                <a:moveTo>
                  <a:pt x="0" y="0"/>
                </a:moveTo>
                <a:cubicBezTo>
                  <a:pt x="68904" y="17023"/>
                  <a:pt x="137809" y="34046"/>
                  <a:pt x="243192" y="68093"/>
                </a:cubicBezTo>
                <a:cubicBezTo>
                  <a:pt x="348575" y="102140"/>
                  <a:pt x="483141" y="166992"/>
                  <a:pt x="632298" y="204281"/>
                </a:cubicBezTo>
                <a:cubicBezTo>
                  <a:pt x="781455" y="241570"/>
                  <a:pt x="916021" y="241570"/>
                  <a:pt x="1138136" y="291829"/>
                </a:cubicBezTo>
                <a:cubicBezTo>
                  <a:pt x="1360251" y="342088"/>
                  <a:pt x="1750978" y="447472"/>
                  <a:pt x="1964987" y="505838"/>
                </a:cubicBezTo>
                <a:cubicBezTo>
                  <a:pt x="2178996" y="564204"/>
                  <a:pt x="2273030" y="590144"/>
                  <a:pt x="2422187" y="642025"/>
                </a:cubicBezTo>
                <a:cubicBezTo>
                  <a:pt x="2571345" y="693906"/>
                  <a:pt x="2764277" y="760378"/>
                  <a:pt x="2859932" y="817123"/>
                </a:cubicBezTo>
                <a:cubicBezTo>
                  <a:pt x="2955587" y="873868"/>
                  <a:pt x="2966936" y="925748"/>
                  <a:pt x="2996119" y="982493"/>
                </a:cubicBezTo>
                <a:cubicBezTo>
                  <a:pt x="3025302" y="1039238"/>
                  <a:pt x="3022060" y="1066800"/>
                  <a:pt x="3035030" y="1157591"/>
                </a:cubicBezTo>
                <a:cubicBezTo>
                  <a:pt x="3048000" y="1248382"/>
                  <a:pt x="3064213" y="1408889"/>
                  <a:pt x="3073941" y="1527242"/>
                </a:cubicBezTo>
                <a:cubicBezTo>
                  <a:pt x="3083669" y="1645595"/>
                  <a:pt x="3090154" y="1765570"/>
                  <a:pt x="3093396" y="1867710"/>
                </a:cubicBezTo>
                <a:cubicBezTo>
                  <a:pt x="3096638" y="1969850"/>
                  <a:pt x="3095017" y="2054967"/>
                  <a:pt x="3093396" y="2140085"/>
                </a:cubicBezTo>
              </a:path>
            </a:pathLst>
          </a:custGeom>
          <a:noFill/>
          <a:ln w="76200">
            <a:solidFill>
              <a:srgbClr val="FF33CC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398851" y="5865210"/>
            <a:ext cx="1206230" cy="131378"/>
          </a:xfrm>
          <a:custGeom>
            <a:avLst/>
            <a:gdLst>
              <a:gd name="connsiteX0" fmla="*/ 1206230 w 1206230"/>
              <a:gd name="connsiteY0" fmla="*/ 127028 h 131378"/>
              <a:gd name="connsiteX1" fmla="*/ 807396 w 1206230"/>
              <a:gd name="connsiteY1" fmla="*/ 117301 h 131378"/>
              <a:gd name="connsiteX2" fmla="*/ 301558 w 1206230"/>
              <a:gd name="connsiteY2" fmla="*/ 10296 h 131378"/>
              <a:gd name="connsiteX3" fmla="*/ 0 w 1206230"/>
              <a:gd name="connsiteY3" fmla="*/ 10296 h 13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230" h="131378">
                <a:moveTo>
                  <a:pt x="1206230" y="127028"/>
                </a:moveTo>
                <a:cubicBezTo>
                  <a:pt x="1082202" y="131892"/>
                  <a:pt x="958175" y="136756"/>
                  <a:pt x="807396" y="117301"/>
                </a:cubicBezTo>
                <a:cubicBezTo>
                  <a:pt x="656617" y="97846"/>
                  <a:pt x="436124" y="28130"/>
                  <a:pt x="301558" y="10296"/>
                </a:cubicBezTo>
                <a:cubicBezTo>
                  <a:pt x="166992" y="-7538"/>
                  <a:pt x="83496" y="1379"/>
                  <a:pt x="0" y="10296"/>
                </a:cubicBezTo>
              </a:path>
            </a:pathLst>
          </a:custGeom>
          <a:noFill/>
          <a:ln w="76200">
            <a:solidFill>
              <a:srgbClr val="FF33CC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377718" cy="528582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Presentation of 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Mealy Machines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1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8109" y="48419"/>
            <a:ext cx="7772400" cy="78826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Critical Race</a:t>
            </a:r>
            <a:endParaRPr lang="en-US" dirty="0"/>
          </a:p>
        </p:txBody>
      </p:sp>
      <p:pic>
        <p:nvPicPr>
          <p:cNvPr id="600067" name="Picture 3" descr="010"/>
          <p:cNvPicPr>
            <a:picLocks noChangeAspect="1" noChangeArrowheads="1"/>
          </p:cNvPicPr>
          <p:nvPr/>
        </p:nvPicPr>
        <p:blipFill>
          <a:blip r:embed="rId3"/>
          <a:srcRect b="25000"/>
          <a:stretch>
            <a:fillRect/>
          </a:stretch>
        </p:blipFill>
        <p:spPr bwMode="auto">
          <a:xfrm>
            <a:off x="1461222" y="836685"/>
            <a:ext cx="6046788" cy="1855788"/>
          </a:xfrm>
          <a:prstGeom prst="rect">
            <a:avLst/>
          </a:prstGeom>
          <a:noFill/>
        </p:spPr>
      </p:pic>
      <p:pic>
        <p:nvPicPr>
          <p:cNvPr id="600068" name="Picture 4" descr="011"/>
          <p:cNvPicPr>
            <a:picLocks noChangeAspect="1" noChangeArrowheads="1"/>
          </p:cNvPicPr>
          <p:nvPr/>
        </p:nvPicPr>
        <p:blipFill>
          <a:blip r:embed="rId4"/>
          <a:srcRect r="53027" b="31837"/>
          <a:stretch>
            <a:fillRect/>
          </a:stretch>
        </p:blipFill>
        <p:spPr bwMode="auto">
          <a:xfrm>
            <a:off x="152400" y="2750015"/>
            <a:ext cx="6032596" cy="3429714"/>
          </a:xfrm>
          <a:prstGeom prst="rect">
            <a:avLst/>
          </a:prstGeom>
          <a:noFill/>
          <a:ln w="19050">
            <a:solidFill>
              <a:srgbClr val="050000"/>
            </a:solidFill>
          </a:ln>
        </p:spPr>
      </p:pic>
      <p:sp>
        <p:nvSpPr>
          <p:cNvPr id="600070" name="Text Box 6"/>
          <p:cNvSpPr txBox="1">
            <a:spLocks noChangeArrowheads="1"/>
          </p:cNvSpPr>
          <p:nvPr/>
        </p:nvSpPr>
        <p:spPr bwMode="auto">
          <a:xfrm>
            <a:off x="827545" y="6282182"/>
            <a:ext cx="177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Critical Race</a:t>
            </a:r>
          </a:p>
        </p:txBody>
      </p:sp>
    </p:spTree>
    <p:extLst>
      <p:ext uri="{BB962C8B-B14F-4D97-AF65-F5344CB8AC3E}">
        <p14:creationId xmlns:p14="http://schemas.microsoft.com/office/powerpoint/2010/main" val="18105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331"/>
            <a:ext cx="9144000" cy="125178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Mealy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Moore state diagrams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937" y="1322704"/>
            <a:ext cx="3832964" cy="752249"/>
          </a:xfrm>
        </p:spPr>
        <p:txBody>
          <a:bodyPr/>
          <a:lstStyle/>
          <a:p>
            <a:r>
              <a:rPr lang="en-US" sz="2000" dirty="0"/>
              <a:t>Moore machine</a:t>
            </a:r>
          </a:p>
          <a:p>
            <a:pPr marL="742392" lvl="1" indent="-285053"/>
            <a:r>
              <a:rPr lang="en-US" sz="1800" dirty="0"/>
              <a:t>outputs associated with state</a:t>
            </a:r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1352812" y="2319433"/>
            <a:ext cx="2591322" cy="3911693"/>
            <a:chOff x="864" y="1536"/>
            <a:chExt cx="1655" cy="2496"/>
          </a:xfrm>
        </p:grpSpPr>
        <p:sp>
          <p:nvSpPr>
            <p:cNvPr id="241669" name="Oval 5"/>
            <p:cNvSpPr>
              <a:spLocks noChangeArrowheads="1"/>
            </p:cNvSpPr>
            <p:nvPr/>
          </p:nvSpPr>
          <p:spPr bwMode="auto">
            <a:xfrm>
              <a:off x="1392" y="1920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0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[0]</a:t>
              </a:r>
            </a:p>
          </p:txBody>
        </p:sp>
        <p:sp>
          <p:nvSpPr>
            <p:cNvPr id="241670" name="Oval 6"/>
            <p:cNvSpPr>
              <a:spLocks noChangeArrowheads="1"/>
            </p:cNvSpPr>
            <p:nvPr/>
          </p:nvSpPr>
          <p:spPr bwMode="auto">
            <a:xfrm>
              <a:off x="1392" y="3072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10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[0]</a:t>
              </a:r>
            </a:p>
          </p:txBody>
        </p:sp>
        <p:sp>
          <p:nvSpPr>
            <p:cNvPr id="241671" name="Oval 7"/>
            <p:cNvSpPr>
              <a:spLocks noChangeArrowheads="1"/>
            </p:cNvSpPr>
            <p:nvPr/>
          </p:nvSpPr>
          <p:spPr bwMode="auto">
            <a:xfrm>
              <a:off x="1392" y="249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5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[0]</a:t>
              </a:r>
            </a:p>
          </p:txBody>
        </p:sp>
        <p:sp>
          <p:nvSpPr>
            <p:cNvPr id="241672" name="Oval 8"/>
            <p:cNvSpPr>
              <a:spLocks noChangeArrowheads="1"/>
            </p:cNvSpPr>
            <p:nvPr/>
          </p:nvSpPr>
          <p:spPr bwMode="auto">
            <a:xfrm>
              <a:off x="1392" y="3648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15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  <a:p>
              <a:pPr algn="ctr" eaLnBrk="0" hangingPunct="0"/>
              <a:r>
                <a:rPr lang="en-US" sz="1400">
                  <a:latin typeface="Tahoma" charset="0"/>
                </a:rPr>
                <a:t>[1]</a:t>
              </a:r>
            </a:p>
          </p:txBody>
        </p:sp>
        <p:cxnSp>
          <p:nvCxnSpPr>
            <p:cNvPr id="241673" name="AutoShape 9"/>
            <p:cNvCxnSpPr>
              <a:cxnSpLocks noChangeShapeType="1"/>
            </p:cNvCxnSpPr>
            <p:nvPr/>
          </p:nvCxnSpPr>
          <p:spPr bwMode="auto">
            <a:xfrm>
              <a:off x="1584" y="1632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1674" name="Text Box 10"/>
            <p:cNvSpPr txBox="1">
              <a:spLocks noChangeArrowheads="1"/>
            </p:cNvSpPr>
            <p:nvPr/>
          </p:nvSpPr>
          <p:spPr bwMode="auto">
            <a:xfrm>
              <a:off x="1584" y="1536"/>
              <a:ext cx="863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+ Reset</a:t>
              </a:r>
            </a:p>
          </p:txBody>
        </p:sp>
        <p:sp>
          <p:nvSpPr>
            <p:cNvPr id="241675" name="Text Box 11"/>
            <p:cNvSpPr txBox="1">
              <a:spLocks noChangeArrowheads="1"/>
            </p:cNvSpPr>
            <p:nvPr/>
          </p:nvSpPr>
          <p:spPr bwMode="auto">
            <a:xfrm>
              <a:off x="960" y="2544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</a:t>
              </a:r>
            </a:p>
          </p:txBody>
        </p:sp>
        <p:sp>
          <p:nvSpPr>
            <p:cNvPr id="241676" name="Text Box 12"/>
            <p:cNvSpPr txBox="1">
              <a:spLocks noChangeArrowheads="1"/>
            </p:cNvSpPr>
            <p:nvPr/>
          </p:nvSpPr>
          <p:spPr bwMode="auto">
            <a:xfrm>
              <a:off x="960" y="3216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</a:t>
              </a:r>
            </a:p>
          </p:txBody>
        </p:sp>
        <p:sp>
          <p:nvSpPr>
            <p:cNvPr id="241677" name="Text Box 13"/>
            <p:cNvSpPr txBox="1">
              <a:spLocks noChangeArrowheads="1"/>
            </p:cNvSpPr>
            <p:nvPr/>
          </p:nvSpPr>
          <p:spPr bwMode="auto">
            <a:xfrm>
              <a:off x="1392" y="2304"/>
              <a:ext cx="19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</a:p>
          </p:txBody>
        </p:sp>
        <p:sp>
          <p:nvSpPr>
            <p:cNvPr id="241678" name="Text Box 14"/>
            <p:cNvSpPr txBox="1">
              <a:spLocks noChangeArrowheads="1"/>
            </p:cNvSpPr>
            <p:nvPr/>
          </p:nvSpPr>
          <p:spPr bwMode="auto">
            <a:xfrm>
              <a:off x="1248" y="3456"/>
              <a:ext cx="35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N+D</a:t>
              </a:r>
            </a:p>
          </p:txBody>
        </p:sp>
        <p:sp>
          <p:nvSpPr>
            <p:cNvPr id="241679" name="Text Box 15"/>
            <p:cNvSpPr txBox="1">
              <a:spLocks noChangeArrowheads="1"/>
            </p:cNvSpPr>
            <p:nvPr/>
          </p:nvSpPr>
          <p:spPr bwMode="auto">
            <a:xfrm>
              <a:off x="1392" y="2880"/>
              <a:ext cx="19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</a:p>
          </p:txBody>
        </p:sp>
        <p:cxnSp>
          <p:nvCxnSpPr>
            <p:cNvPr id="241680" name="AutoShape 16"/>
            <p:cNvCxnSpPr>
              <a:cxnSpLocks noChangeShapeType="1"/>
              <a:stCxn id="241669" idx="4"/>
              <a:endCxn id="241671" idx="0"/>
            </p:cNvCxnSpPr>
            <p:nvPr/>
          </p:nvCxnSpPr>
          <p:spPr bwMode="auto">
            <a:xfrm>
              <a:off x="1584" y="2304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1" name="AutoShape 17"/>
            <p:cNvCxnSpPr>
              <a:cxnSpLocks noChangeShapeType="1"/>
              <a:stCxn id="241671" idx="4"/>
              <a:endCxn id="241670" idx="0"/>
            </p:cNvCxnSpPr>
            <p:nvPr/>
          </p:nvCxnSpPr>
          <p:spPr bwMode="auto">
            <a:xfrm>
              <a:off x="1584" y="2880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2" name="AutoShape 18"/>
            <p:cNvCxnSpPr>
              <a:cxnSpLocks noChangeShapeType="1"/>
              <a:stCxn id="241670" idx="4"/>
              <a:endCxn id="241672" idx="0"/>
            </p:cNvCxnSpPr>
            <p:nvPr/>
          </p:nvCxnSpPr>
          <p:spPr bwMode="auto">
            <a:xfrm>
              <a:off x="1584" y="3456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3" name="AutoShape 19"/>
            <p:cNvCxnSpPr>
              <a:cxnSpLocks noChangeShapeType="1"/>
              <a:stCxn id="241671" idx="2"/>
              <a:endCxn id="241672" idx="2"/>
            </p:cNvCxnSpPr>
            <p:nvPr/>
          </p:nvCxnSpPr>
          <p:spPr bwMode="auto">
            <a:xfrm rot="10800000" flipH="1" flipV="1">
              <a:off x="1392" y="2688"/>
              <a:ext cx="1" cy="1152"/>
            </a:xfrm>
            <a:prstGeom prst="curvedConnector3">
              <a:avLst>
                <a:gd name="adj1" fmla="val -262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4" name="AutoShape 20"/>
            <p:cNvCxnSpPr>
              <a:cxnSpLocks noChangeShapeType="1"/>
              <a:stCxn id="241671" idx="5"/>
              <a:endCxn id="241671" idx="7"/>
            </p:cNvCxnSpPr>
            <p:nvPr/>
          </p:nvCxnSpPr>
          <p:spPr bwMode="auto">
            <a:xfrm rot="5400000" flipH="1" flipV="1">
              <a:off x="1585" y="2687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5" name="AutoShape 21"/>
            <p:cNvCxnSpPr>
              <a:cxnSpLocks noChangeShapeType="1"/>
              <a:stCxn id="241669" idx="5"/>
              <a:endCxn id="241669" idx="7"/>
            </p:cNvCxnSpPr>
            <p:nvPr/>
          </p:nvCxnSpPr>
          <p:spPr bwMode="auto">
            <a:xfrm rot="5400000" flipH="1" flipV="1">
              <a:off x="1585" y="2111"/>
              <a:ext cx="272" cy="1"/>
            </a:xfrm>
            <a:prstGeom prst="curvedConnector5">
              <a:avLst>
                <a:gd name="adj1" fmla="val -26843"/>
                <a:gd name="adj2" fmla="val 29099995"/>
                <a:gd name="adj3" fmla="val 136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6" name="AutoShape 22"/>
            <p:cNvCxnSpPr>
              <a:cxnSpLocks noChangeShapeType="1"/>
              <a:stCxn id="241672" idx="3"/>
              <a:endCxn id="241669" idx="1"/>
            </p:cNvCxnSpPr>
            <p:nvPr/>
          </p:nvCxnSpPr>
          <p:spPr bwMode="auto">
            <a:xfrm rot="5400000" flipH="1" flipV="1">
              <a:off x="449" y="2975"/>
              <a:ext cx="2000" cy="1"/>
            </a:xfrm>
            <a:prstGeom prst="curvedConnector5">
              <a:avLst>
                <a:gd name="adj1" fmla="val -10000"/>
                <a:gd name="adj2" fmla="val -88300005"/>
                <a:gd name="adj3" fmla="val 10994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7" name="AutoShape 23"/>
            <p:cNvCxnSpPr>
              <a:cxnSpLocks noChangeShapeType="1"/>
            </p:cNvCxnSpPr>
            <p:nvPr/>
          </p:nvCxnSpPr>
          <p:spPr bwMode="auto">
            <a:xfrm rot="5400000" flipH="1" flipV="1">
              <a:off x="1593" y="3255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8" name="AutoShape 24"/>
            <p:cNvCxnSpPr>
              <a:cxnSpLocks noChangeShapeType="1"/>
            </p:cNvCxnSpPr>
            <p:nvPr/>
          </p:nvCxnSpPr>
          <p:spPr bwMode="auto">
            <a:xfrm rot="5400000" flipH="1" flipV="1">
              <a:off x="1593" y="3831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689" name="AutoShape 25"/>
            <p:cNvCxnSpPr>
              <a:cxnSpLocks noChangeShapeType="1"/>
            </p:cNvCxnSpPr>
            <p:nvPr/>
          </p:nvCxnSpPr>
          <p:spPr bwMode="auto">
            <a:xfrm rot="10800000" flipH="1" flipV="1">
              <a:off x="1392" y="2064"/>
              <a:ext cx="1" cy="1152"/>
            </a:xfrm>
            <a:prstGeom prst="curvedConnector3">
              <a:avLst>
                <a:gd name="adj1" fmla="val -262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1690" name="Text Box 26"/>
            <p:cNvSpPr txBox="1">
              <a:spLocks noChangeArrowheads="1"/>
            </p:cNvSpPr>
            <p:nvPr/>
          </p:nvSpPr>
          <p:spPr bwMode="auto">
            <a:xfrm>
              <a:off x="2064" y="3168"/>
              <a:ext cx="423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endParaRPr lang="en-US" sz="1400">
                <a:latin typeface="Tahoma" charset="0"/>
              </a:endParaRPr>
            </a:p>
          </p:txBody>
        </p:sp>
        <p:sp>
          <p:nvSpPr>
            <p:cNvPr id="241691" name="Text Box 27"/>
            <p:cNvSpPr txBox="1">
              <a:spLocks noChangeArrowheads="1"/>
            </p:cNvSpPr>
            <p:nvPr/>
          </p:nvSpPr>
          <p:spPr bwMode="auto">
            <a:xfrm>
              <a:off x="2064" y="3744"/>
              <a:ext cx="45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Reset</a:t>
              </a:r>
              <a:r>
                <a:rPr lang="ja-JP" altLang="en-US" sz="1400">
                  <a:latin typeface="Arial"/>
                </a:rPr>
                <a:t>’</a:t>
              </a:r>
              <a:endParaRPr lang="en-US" sz="1400">
                <a:latin typeface="Tahoma" charset="0"/>
              </a:endParaRPr>
            </a:p>
          </p:txBody>
        </p:sp>
        <p:sp>
          <p:nvSpPr>
            <p:cNvPr id="241692" name="Text Box 28"/>
            <p:cNvSpPr txBox="1">
              <a:spLocks noChangeArrowheads="1"/>
            </p:cNvSpPr>
            <p:nvPr/>
          </p:nvSpPr>
          <p:spPr bwMode="auto">
            <a:xfrm>
              <a:off x="2064" y="2592"/>
              <a:ext cx="423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endParaRPr lang="en-US" sz="1400">
                <a:latin typeface="Tahoma" charset="0"/>
              </a:endParaRPr>
            </a:p>
          </p:txBody>
        </p:sp>
        <p:sp>
          <p:nvSpPr>
            <p:cNvPr id="241693" name="Text Box 29"/>
            <p:cNvSpPr txBox="1">
              <a:spLocks noChangeArrowheads="1"/>
            </p:cNvSpPr>
            <p:nvPr/>
          </p:nvSpPr>
          <p:spPr bwMode="auto">
            <a:xfrm>
              <a:off x="2016" y="2016"/>
              <a:ext cx="423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endParaRPr lang="en-US" sz="1400">
                <a:latin typeface="Tahoma" charset="0"/>
              </a:endParaRPr>
            </a:p>
          </p:txBody>
        </p:sp>
        <p:sp>
          <p:nvSpPr>
            <p:cNvPr id="241694" name="Text Box 30"/>
            <p:cNvSpPr txBox="1">
              <a:spLocks noChangeArrowheads="1"/>
            </p:cNvSpPr>
            <p:nvPr/>
          </p:nvSpPr>
          <p:spPr bwMode="auto">
            <a:xfrm>
              <a:off x="864" y="1584"/>
              <a:ext cx="39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Reset</a:t>
              </a:r>
            </a:p>
          </p:txBody>
        </p:sp>
      </p:grpSp>
      <p:grpSp>
        <p:nvGrpSpPr>
          <p:cNvPr id="241695" name="Group 31"/>
          <p:cNvGrpSpPr>
            <a:grpSpLocks/>
          </p:cNvGrpSpPr>
          <p:nvPr/>
        </p:nvGrpSpPr>
        <p:grpSpPr bwMode="auto">
          <a:xfrm>
            <a:off x="5787025" y="2319433"/>
            <a:ext cx="2923262" cy="3911693"/>
            <a:chOff x="3696" y="1536"/>
            <a:chExt cx="1867" cy="2496"/>
          </a:xfrm>
        </p:grpSpPr>
        <p:sp>
          <p:nvSpPr>
            <p:cNvPr id="241696" name="Oval 32"/>
            <p:cNvSpPr>
              <a:spLocks noChangeArrowheads="1"/>
            </p:cNvSpPr>
            <p:nvPr/>
          </p:nvSpPr>
          <p:spPr bwMode="auto">
            <a:xfrm>
              <a:off x="4320" y="1920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0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sp>
          <p:nvSpPr>
            <p:cNvPr id="241697" name="Oval 33"/>
            <p:cNvSpPr>
              <a:spLocks noChangeArrowheads="1"/>
            </p:cNvSpPr>
            <p:nvPr/>
          </p:nvSpPr>
          <p:spPr bwMode="auto">
            <a:xfrm>
              <a:off x="4320" y="3072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10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sp>
          <p:nvSpPr>
            <p:cNvPr id="241698" name="Oval 34"/>
            <p:cNvSpPr>
              <a:spLocks noChangeArrowheads="1"/>
            </p:cNvSpPr>
            <p:nvPr/>
          </p:nvSpPr>
          <p:spPr bwMode="auto">
            <a:xfrm>
              <a:off x="4320" y="249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5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sp>
          <p:nvSpPr>
            <p:cNvPr id="241699" name="Oval 35"/>
            <p:cNvSpPr>
              <a:spLocks noChangeArrowheads="1"/>
            </p:cNvSpPr>
            <p:nvPr/>
          </p:nvSpPr>
          <p:spPr bwMode="auto">
            <a:xfrm>
              <a:off x="4320" y="3648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15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  <a:endParaRPr lang="en-US" sz="1400">
                <a:latin typeface="Tahoma" charset="0"/>
              </a:endParaRPr>
            </a:p>
          </p:txBody>
        </p:sp>
        <p:cxnSp>
          <p:nvCxnSpPr>
            <p:cNvPr id="241700" name="AutoShape 36"/>
            <p:cNvCxnSpPr>
              <a:cxnSpLocks noChangeShapeType="1"/>
            </p:cNvCxnSpPr>
            <p:nvPr/>
          </p:nvCxnSpPr>
          <p:spPr bwMode="auto">
            <a:xfrm>
              <a:off x="4512" y="1632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1701" name="Text Box 37"/>
            <p:cNvSpPr txBox="1">
              <a:spLocks noChangeArrowheads="1"/>
            </p:cNvSpPr>
            <p:nvPr/>
          </p:nvSpPr>
          <p:spPr bwMode="auto">
            <a:xfrm>
              <a:off x="4512" y="1536"/>
              <a:ext cx="105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(N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+ Reset)/0</a:t>
              </a:r>
            </a:p>
          </p:txBody>
        </p:sp>
        <p:sp>
          <p:nvSpPr>
            <p:cNvPr id="241702" name="Text Box 38"/>
            <p:cNvSpPr txBox="1">
              <a:spLocks noChangeArrowheads="1"/>
            </p:cNvSpPr>
            <p:nvPr/>
          </p:nvSpPr>
          <p:spPr bwMode="auto">
            <a:xfrm>
              <a:off x="3744" y="2544"/>
              <a:ext cx="30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D/0</a:t>
              </a:r>
            </a:p>
          </p:txBody>
        </p:sp>
        <p:sp>
          <p:nvSpPr>
            <p:cNvPr id="241703" name="Text Box 39"/>
            <p:cNvSpPr txBox="1">
              <a:spLocks noChangeArrowheads="1"/>
            </p:cNvSpPr>
            <p:nvPr/>
          </p:nvSpPr>
          <p:spPr bwMode="auto">
            <a:xfrm>
              <a:off x="3744" y="3216"/>
              <a:ext cx="30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D/1</a:t>
              </a:r>
            </a:p>
          </p:txBody>
        </p:sp>
        <p:sp>
          <p:nvSpPr>
            <p:cNvPr id="241704" name="Text Box 40"/>
            <p:cNvSpPr txBox="1">
              <a:spLocks noChangeArrowheads="1"/>
            </p:cNvSpPr>
            <p:nvPr/>
          </p:nvSpPr>
          <p:spPr bwMode="auto">
            <a:xfrm>
              <a:off x="4176" y="2304"/>
              <a:ext cx="30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N/0</a:t>
              </a:r>
            </a:p>
          </p:txBody>
        </p:sp>
        <p:sp>
          <p:nvSpPr>
            <p:cNvPr id="241705" name="Text Box 41"/>
            <p:cNvSpPr txBox="1">
              <a:spLocks noChangeArrowheads="1"/>
            </p:cNvSpPr>
            <p:nvPr/>
          </p:nvSpPr>
          <p:spPr bwMode="auto">
            <a:xfrm>
              <a:off x="3984" y="3456"/>
              <a:ext cx="46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N+D/1</a:t>
              </a:r>
            </a:p>
          </p:txBody>
        </p:sp>
        <p:sp>
          <p:nvSpPr>
            <p:cNvPr id="241706" name="Text Box 42"/>
            <p:cNvSpPr txBox="1">
              <a:spLocks noChangeArrowheads="1"/>
            </p:cNvSpPr>
            <p:nvPr/>
          </p:nvSpPr>
          <p:spPr bwMode="auto">
            <a:xfrm>
              <a:off x="4176" y="2880"/>
              <a:ext cx="30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N/0</a:t>
              </a:r>
            </a:p>
          </p:txBody>
        </p:sp>
        <p:cxnSp>
          <p:nvCxnSpPr>
            <p:cNvPr id="241707" name="AutoShape 43"/>
            <p:cNvCxnSpPr>
              <a:cxnSpLocks noChangeShapeType="1"/>
              <a:stCxn id="241696" idx="4"/>
              <a:endCxn id="241698" idx="0"/>
            </p:cNvCxnSpPr>
            <p:nvPr/>
          </p:nvCxnSpPr>
          <p:spPr bwMode="auto">
            <a:xfrm>
              <a:off x="4512" y="2304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08" name="AutoShape 44"/>
            <p:cNvCxnSpPr>
              <a:cxnSpLocks noChangeShapeType="1"/>
              <a:stCxn id="241698" idx="4"/>
              <a:endCxn id="241697" idx="0"/>
            </p:cNvCxnSpPr>
            <p:nvPr/>
          </p:nvCxnSpPr>
          <p:spPr bwMode="auto">
            <a:xfrm>
              <a:off x="4512" y="2880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09" name="AutoShape 45"/>
            <p:cNvCxnSpPr>
              <a:cxnSpLocks noChangeShapeType="1"/>
              <a:stCxn id="241697" idx="4"/>
              <a:endCxn id="241699" idx="0"/>
            </p:cNvCxnSpPr>
            <p:nvPr/>
          </p:nvCxnSpPr>
          <p:spPr bwMode="auto">
            <a:xfrm>
              <a:off x="4512" y="3456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10" name="AutoShape 46"/>
            <p:cNvCxnSpPr>
              <a:cxnSpLocks noChangeShapeType="1"/>
              <a:stCxn id="241698" idx="2"/>
              <a:endCxn id="241699" idx="2"/>
            </p:cNvCxnSpPr>
            <p:nvPr/>
          </p:nvCxnSpPr>
          <p:spPr bwMode="auto">
            <a:xfrm rot="10800000" flipH="1" flipV="1">
              <a:off x="4320" y="2688"/>
              <a:ext cx="1" cy="1152"/>
            </a:xfrm>
            <a:prstGeom prst="curvedConnector3">
              <a:avLst>
                <a:gd name="adj1" fmla="val -262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11" name="AutoShape 47"/>
            <p:cNvCxnSpPr>
              <a:cxnSpLocks noChangeShapeType="1"/>
              <a:stCxn id="241698" idx="5"/>
              <a:endCxn id="241698" idx="7"/>
            </p:cNvCxnSpPr>
            <p:nvPr/>
          </p:nvCxnSpPr>
          <p:spPr bwMode="auto">
            <a:xfrm rot="5400000" flipH="1" flipV="1">
              <a:off x="4513" y="2687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12" name="AutoShape 48"/>
            <p:cNvCxnSpPr>
              <a:cxnSpLocks noChangeShapeType="1"/>
              <a:stCxn id="241696" idx="5"/>
              <a:endCxn id="241696" idx="7"/>
            </p:cNvCxnSpPr>
            <p:nvPr/>
          </p:nvCxnSpPr>
          <p:spPr bwMode="auto">
            <a:xfrm rot="5400000" flipH="1" flipV="1">
              <a:off x="4513" y="2111"/>
              <a:ext cx="272" cy="1"/>
            </a:xfrm>
            <a:prstGeom prst="curvedConnector5">
              <a:avLst>
                <a:gd name="adj1" fmla="val -26843"/>
                <a:gd name="adj2" fmla="val 29099995"/>
                <a:gd name="adj3" fmla="val 136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13" name="AutoShape 49"/>
            <p:cNvCxnSpPr>
              <a:cxnSpLocks noChangeShapeType="1"/>
              <a:stCxn id="241699" idx="3"/>
              <a:endCxn id="241696" idx="1"/>
            </p:cNvCxnSpPr>
            <p:nvPr/>
          </p:nvCxnSpPr>
          <p:spPr bwMode="auto">
            <a:xfrm rot="5400000" flipH="1" flipV="1">
              <a:off x="3377" y="2975"/>
              <a:ext cx="2000" cy="1"/>
            </a:xfrm>
            <a:prstGeom prst="curvedConnector5">
              <a:avLst>
                <a:gd name="adj1" fmla="val -10000"/>
                <a:gd name="adj2" fmla="val -75600005"/>
                <a:gd name="adj3" fmla="val 10994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14" name="AutoShape 50"/>
            <p:cNvCxnSpPr>
              <a:cxnSpLocks noChangeShapeType="1"/>
            </p:cNvCxnSpPr>
            <p:nvPr/>
          </p:nvCxnSpPr>
          <p:spPr bwMode="auto">
            <a:xfrm rot="5400000" flipH="1" flipV="1">
              <a:off x="4521" y="3255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15" name="AutoShape 51"/>
            <p:cNvCxnSpPr>
              <a:cxnSpLocks noChangeShapeType="1"/>
            </p:cNvCxnSpPr>
            <p:nvPr/>
          </p:nvCxnSpPr>
          <p:spPr bwMode="auto">
            <a:xfrm rot="5400000" flipH="1" flipV="1">
              <a:off x="4521" y="3831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716" name="AutoShape 52"/>
            <p:cNvCxnSpPr>
              <a:cxnSpLocks noChangeShapeType="1"/>
            </p:cNvCxnSpPr>
            <p:nvPr/>
          </p:nvCxnSpPr>
          <p:spPr bwMode="auto">
            <a:xfrm rot="10800000" flipH="1" flipV="1">
              <a:off x="4320" y="2064"/>
              <a:ext cx="1" cy="1152"/>
            </a:xfrm>
            <a:prstGeom prst="curvedConnector3">
              <a:avLst>
                <a:gd name="adj1" fmla="val -262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1717" name="Text Box 53"/>
            <p:cNvSpPr txBox="1">
              <a:spLocks noChangeArrowheads="1"/>
            </p:cNvSpPr>
            <p:nvPr/>
          </p:nvSpPr>
          <p:spPr bwMode="auto">
            <a:xfrm>
              <a:off x="4992" y="3168"/>
              <a:ext cx="529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/0</a:t>
              </a:r>
            </a:p>
          </p:txBody>
        </p:sp>
        <p:sp>
          <p:nvSpPr>
            <p:cNvPr id="241718" name="Text Box 54"/>
            <p:cNvSpPr txBox="1">
              <a:spLocks noChangeArrowheads="1"/>
            </p:cNvSpPr>
            <p:nvPr/>
          </p:nvSpPr>
          <p:spPr bwMode="auto">
            <a:xfrm>
              <a:off x="4992" y="3744"/>
              <a:ext cx="56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Reset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/1</a:t>
              </a:r>
            </a:p>
          </p:txBody>
        </p:sp>
        <p:sp>
          <p:nvSpPr>
            <p:cNvPr id="241719" name="Text Box 55"/>
            <p:cNvSpPr txBox="1">
              <a:spLocks noChangeArrowheads="1"/>
            </p:cNvSpPr>
            <p:nvPr/>
          </p:nvSpPr>
          <p:spPr bwMode="auto">
            <a:xfrm>
              <a:off x="4992" y="2592"/>
              <a:ext cx="529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/0</a:t>
              </a:r>
            </a:p>
          </p:txBody>
        </p:sp>
        <p:sp>
          <p:nvSpPr>
            <p:cNvPr id="241720" name="Text Box 56"/>
            <p:cNvSpPr txBox="1">
              <a:spLocks noChangeArrowheads="1"/>
            </p:cNvSpPr>
            <p:nvPr/>
          </p:nvSpPr>
          <p:spPr bwMode="auto">
            <a:xfrm>
              <a:off x="4944" y="2016"/>
              <a:ext cx="529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/0</a:t>
              </a:r>
            </a:p>
          </p:txBody>
        </p:sp>
        <p:sp>
          <p:nvSpPr>
            <p:cNvPr id="241721" name="Text Box 57"/>
            <p:cNvSpPr txBox="1">
              <a:spLocks noChangeArrowheads="1"/>
            </p:cNvSpPr>
            <p:nvPr/>
          </p:nvSpPr>
          <p:spPr bwMode="auto">
            <a:xfrm>
              <a:off x="3696" y="1584"/>
              <a:ext cx="50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Reset/0</a:t>
              </a:r>
            </a:p>
          </p:txBody>
        </p:sp>
      </p:grpSp>
      <p:sp>
        <p:nvSpPr>
          <p:cNvPr id="241723" name="Rectangle 59"/>
          <p:cNvSpPr>
            <a:spLocks noChangeArrowheads="1"/>
          </p:cNvSpPr>
          <p:nvPr/>
        </p:nvSpPr>
        <p:spPr bwMode="auto">
          <a:xfrm>
            <a:off x="4496844" y="1322704"/>
            <a:ext cx="4434214" cy="75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1" tIns="45695" rIns="91391" bIns="45695"/>
          <a:lstStyle/>
          <a:p>
            <a:pPr marL="343004" indent="-343004" defTabSz="914677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/>
              <a:t>Mealy machine</a:t>
            </a:r>
          </a:p>
          <a:p>
            <a:pPr marL="742392" lvl="1" indent="-285053" defTabSz="914677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/>
              <a:t>outputs associated with transitions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0937" y="1322703"/>
            <a:ext cx="3948242" cy="5389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584525" y="1354657"/>
            <a:ext cx="4192785" cy="5389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67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VII - Finite State Machines</a:t>
            </a:r>
          </a:p>
        </p:txBody>
      </p:sp>
      <p:sp>
        <p:nvSpPr>
          <p:cNvPr id="7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2004, Gaetano Borriello and Randy H. Katz</a:t>
            </a:r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6713-2B64-0544-8FBA-492F067EF460}" type="slidenum">
              <a:rPr lang="en-US"/>
              <a:pPr/>
              <a:t>151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251"/>
            <a:ext cx="9144000" cy="111062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Example 10: </a:t>
            </a:r>
            <a:r>
              <a:rPr lang="en-US" dirty="0">
                <a:solidFill>
                  <a:srgbClr val="FF0000"/>
                </a:solidFill>
              </a:rPr>
              <a:t>Mealy</a:t>
            </a:r>
            <a:r>
              <a:rPr lang="en-US" dirty="0"/>
              <a:t> implementation</a:t>
            </a:r>
          </a:p>
        </p:txBody>
      </p:sp>
      <p:grpSp>
        <p:nvGrpSpPr>
          <p:cNvPr id="243715" name="Group 3"/>
          <p:cNvGrpSpPr>
            <a:grpSpLocks/>
          </p:cNvGrpSpPr>
          <p:nvPr/>
        </p:nvGrpSpPr>
        <p:grpSpPr bwMode="auto">
          <a:xfrm>
            <a:off x="632566" y="1386959"/>
            <a:ext cx="2907605" cy="3911693"/>
            <a:chOff x="3696" y="1536"/>
            <a:chExt cx="1857" cy="2496"/>
          </a:xfrm>
        </p:grpSpPr>
        <p:sp>
          <p:nvSpPr>
            <p:cNvPr id="243716" name="Oval 4"/>
            <p:cNvSpPr>
              <a:spLocks noChangeArrowheads="1"/>
            </p:cNvSpPr>
            <p:nvPr/>
          </p:nvSpPr>
          <p:spPr bwMode="auto">
            <a:xfrm>
              <a:off x="4320" y="1920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0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sp>
          <p:nvSpPr>
            <p:cNvPr id="243717" name="Oval 5"/>
            <p:cNvSpPr>
              <a:spLocks noChangeArrowheads="1"/>
            </p:cNvSpPr>
            <p:nvPr/>
          </p:nvSpPr>
          <p:spPr bwMode="auto">
            <a:xfrm>
              <a:off x="4320" y="3072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10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sp>
          <p:nvSpPr>
            <p:cNvPr id="243718" name="Oval 6"/>
            <p:cNvSpPr>
              <a:spLocks noChangeArrowheads="1"/>
            </p:cNvSpPr>
            <p:nvPr/>
          </p:nvSpPr>
          <p:spPr bwMode="auto">
            <a:xfrm>
              <a:off x="4320" y="2496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5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</a:p>
          </p:txBody>
        </p:sp>
        <p:sp>
          <p:nvSpPr>
            <p:cNvPr id="243719" name="Oval 7"/>
            <p:cNvSpPr>
              <a:spLocks noChangeArrowheads="1"/>
            </p:cNvSpPr>
            <p:nvPr/>
          </p:nvSpPr>
          <p:spPr bwMode="auto">
            <a:xfrm>
              <a:off x="4320" y="3648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Tahoma" charset="0"/>
                </a:rPr>
                <a:t>15</a:t>
              </a:r>
              <a:r>
                <a:rPr lang="en-US" sz="1400">
                  <a:solidFill>
                    <a:srgbClr val="000000"/>
                  </a:solidFill>
                  <a:latin typeface="Tahoma" charset="0"/>
                </a:rPr>
                <a:t>¢</a:t>
              </a:r>
              <a:endParaRPr lang="en-US" sz="1400">
                <a:latin typeface="Tahoma" charset="0"/>
              </a:endParaRPr>
            </a:p>
          </p:txBody>
        </p:sp>
        <p:cxnSp>
          <p:nvCxnSpPr>
            <p:cNvPr id="243720" name="AutoShape 8"/>
            <p:cNvCxnSpPr>
              <a:cxnSpLocks noChangeShapeType="1"/>
            </p:cNvCxnSpPr>
            <p:nvPr/>
          </p:nvCxnSpPr>
          <p:spPr bwMode="auto">
            <a:xfrm>
              <a:off x="4512" y="1632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3721" name="Text Box 9"/>
            <p:cNvSpPr txBox="1">
              <a:spLocks noChangeArrowheads="1"/>
            </p:cNvSpPr>
            <p:nvPr/>
          </p:nvSpPr>
          <p:spPr bwMode="auto">
            <a:xfrm>
              <a:off x="4512" y="1536"/>
              <a:ext cx="50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Reset/0</a:t>
              </a:r>
            </a:p>
          </p:txBody>
        </p:sp>
        <p:sp>
          <p:nvSpPr>
            <p:cNvPr id="243722" name="Text Box 10"/>
            <p:cNvSpPr txBox="1">
              <a:spLocks noChangeArrowheads="1"/>
            </p:cNvSpPr>
            <p:nvPr/>
          </p:nvSpPr>
          <p:spPr bwMode="auto">
            <a:xfrm>
              <a:off x="3744" y="2544"/>
              <a:ext cx="30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D/0</a:t>
              </a:r>
            </a:p>
          </p:txBody>
        </p:sp>
        <p:sp>
          <p:nvSpPr>
            <p:cNvPr id="243723" name="Text Box 11"/>
            <p:cNvSpPr txBox="1">
              <a:spLocks noChangeArrowheads="1"/>
            </p:cNvSpPr>
            <p:nvPr/>
          </p:nvSpPr>
          <p:spPr bwMode="auto">
            <a:xfrm>
              <a:off x="3744" y="3216"/>
              <a:ext cx="30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D/1</a:t>
              </a:r>
            </a:p>
          </p:txBody>
        </p:sp>
        <p:sp>
          <p:nvSpPr>
            <p:cNvPr id="243724" name="Text Box 12"/>
            <p:cNvSpPr txBox="1">
              <a:spLocks noChangeArrowheads="1"/>
            </p:cNvSpPr>
            <p:nvPr/>
          </p:nvSpPr>
          <p:spPr bwMode="auto">
            <a:xfrm>
              <a:off x="4176" y="2304"/>
              <a:ext cx="30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N/0</a:t>
              </a:r>
            </a:p>
          </p:txBody>
        </p:sp>
        <p:sp>
          <p:nvSpPr>
            <p:cNvPr id="243725" name="Text Box 13"/>
            <p:cNvSpPr txBox="1">
              <a:spLocks noChangeArrowheads="1"/>
            </p:cNvSpPr>
            <p:nvPr/>
          </p:nvSpPr>
          <p:spPr bwMode="auto">
            <a:xfrm>
              <a:off x="3984" y="3456"/>
              <a:ext cx="46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N+D/1</a:t>
              </a:r>
            </a:p>
          </p:txBody>
        </p:sp>
        <p:sp>
          <p:nvSpPr>
            <p:cNvPr id="243726" name="Text Box 14"/>
            <p:cNvSpPr txBox="1">
              <a:spLocks noChangeArrowheads="1"/>
            </p:cNvSpPr>
            <p:nvPr/>
          </p:nvSpPr>
          <p:spPr bwMode="auto">
            <a:xfrm>
              <a:off x="4176" y="2880"/>
              <a:ext cx="30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N/0</a:t>
              </a:r>
            </a:p>
          </p:txBody>
        </p:sp>
        <p:cxnSp>
          <p:nvCxnSpPr>
            <p:cNvPr id="243727" name="AutoShape 15"/>
            <p:cNvCxnSpPr>
              <a:cxnSpLocks noChangeShapeType="1"/>
              <a:stCxn id="243716" idx="4"/>
              <a:endCxn id="243718" idx="0"/>
            </p:cNvCxnSpPr>
            <p:nvPr/>
          </p:nvCxnSpPr>
          <p:spPr bwMode="auto">
            <a:xfrm>
              <a:off x="4512" y="2304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28" name="AutoShape 16"/>
            <p:cNvCxnSpPr>
              <a:cxnSpLocks noChangeShapeType="1"/>
              <a:stCxn id="243718" idx="4"/>
              <a:endCxn id="243717" idx="0"/>
            </p:cNvCxnSpPr>
            <p:nvPr/>
          </p:nvCxnSpPr>
          <p:spPr bwMode="auto">
            <a:xfrm>
              <a:off x="4512" y="2880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29" name="AutoShape 17"/>
            <p:cNvCxnSpPr>
              <a:cxnSpLocks noChangeShapeType="1"/>
              <a:stCxn id="243717" idx="4"/>
              <a:endCxn id="243719" idx="0"/>
            </p:cNvCxnSpPr>
            <p:nvPr/>
          </p:nvCxnSpPr>
          <p:spPr bwMode="auto">
            <a:xfrm>
              <a:off x="4512" y="3456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30" name="AutoShape 18"/>
            <p:cNvCxnSpPr>
              <a:cxnSpLocks noChangeShapeType="1"/>
              <a:stCxn id="243718" idx="2"/>
              <a:endCxn id="243719" idx="2"/>
            </p:cNvCxnSpPr>
            <p:nvPr/>
          </p:nvCxnSpPr>
          <p:spPr bwMode="auto">
            <a:xfrm rot="10800000" flipH="1" flipV="1">
              <a:off x="4320" y="2688"/>
              <a:ext cx="1" cy="1152"/>
            </a:xfrm>
            <a:prstGeom prst="curvedConnector3">
              <a:avLst>
                <a:gd name="adj1" fmla="val -262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31" name="AutoShape 19"/>
            <p:cNvCxnSpPr>
              <a:cxnSpLocks noChangeShapeType="1"/>
              <a:stCxn id="243718" idx="5"/>
              <a:endCxn id="243718" idx="7"/>
            </p:cNvCxnSpPr>
            <p:nvPr/>
          </p:nvCxnSpPr>
          <p:spPr bwMode="auto">
            <a:xfrm rot="5400000" flipH="1" flipV="1">
              <a:off x="4513" y="2687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32" name="AutoShape 20"/>
            <p:cNvCxnSpPr>
              <a:cxnSpLocks noChangeShapeType="1"/>
              <a:stCxn id="243716" idx="5"/>
              <a:endCxn id="243716" idx="7"/>
            </p:cNvCxnSpPr>
            <p:nvPr/>
          </p:nvCxnSpPr>
          <p:spPr bwMode="auto">
            <a:xfrm rot="5400000" flipH="1" flipV="1">
              <a:off x="4513" y="2111"/>
              <a:ext cx="272" cy="1"/>
            </a:xfrm>
            <a:prstGeom prst="curvedConnector5">
              <a:avLst>
                <a:gd name="adj1" fmla="val -26843"/>
                <a:gd name="adj2" fmla="val 29099995"/>
                <a:gd name="adj3" fmla="val 136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33" name="AutoShape 21"/>
            <p:cNvCxnSpPr>
              <a:cxnSpLocks noChangeShapeType="1"/>
              <a:stCxn id="243719" idx="3"/>
              <a:endCxn id="243716" idx="1"/>
            </p:cNvCxnSpPr>
            <p:nvPr/>
          </p:nvCxnSpPr>
          <p:spPr bwMode="auto">
            <a:xfrm rot="5400000" flipH="1" flipV="1">
              <a:off x="3377" y="2975"/>
              <a:ext cx="2000" cy="1"/>
            </a:xfrm>
            <a:prstGeom prst="curvedConnector5">
              <a:avLst>
                <a:gd name="adj1" fmla="val -10000"/>
                <a:gd name="adj2" fmla="val -75600005"/>
                <a:gd name="adj3" fmla="val 10994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34" name="AutoShape 22"/>
            <p:cNvCxnSpPr>
              <a:cxnSpLocks noChangeShapeType="1"/>
            </p:cNvCxnSpPr>
            <p:nvPr/>
          </p:nvCxnSpPr>
          <p:spPr bwMode="auto">
            <a:xfrm rot="5400000" flipH="1" flipV="1">
              <a:off x="4521" y="3255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35" name="AutoShape 23"/>
            <p:cNvCxnSpPr>
              <a:cxnSpLocks noChangeShapeType="1"/>
            </p:cNvCxnSpPr>
            <p:nvPr/>
          </p:nvCxnSpPr>
          <p:spPr bwMode="auto">
            <a:xfrm rot="5400000" flipH="1" flipV="1">
              <a:off x="4521" y="3831"/>
              <a:ext cx="272" cy="1"/>
            </a:xfrm>
            <a:prstGeom prst="curvedConnector5">
              <a:avLst>
                <a:gd name="adj1" fmla="val -40074"/>
                <a:gd name="adj2" fmla="val 32799995"/>
                <a:gd name="adj3" fmla="val 133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736" name="AutoShape 24"/>
            <p:cNvCxnSpPr>
              <a:cxnSpLocks noChangeShapeType="1"/>
            </p:cNvCxnSpPr>
            <p:nvPr/>
          </p:nvCxnSpPr>
          <p:spPr bwMode="auto">
            <a:xfrm rot="10800000" flipH="1" flipV="1">
              <a:off x="4320" y="2064"/>
              <a:ext cx="1" cy="1152"/>
            </a:xfrm>
            <a:prstGeom prst="curvedConnector3">
              <a:avLst>
                <a:gd name="adj1" fmla="val -262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3737" name="Text Box 25"/>
            <p:cNvSpPr txBox="1">
              <a:spLocks noChangeArrowheads="1"/>
            </p:cNvSpPr>
            <p:nvPr/>
          </p:nvSpPr>
          <p:spPr bwMode="auto">
            <a:xfrm>
              <a:off x="4992" y="3168"/>
              <a:ext cx="529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/0</a:t>
              </a:r>
            </a:p>
          </p:txBody>
        </p:sp>
        <p:sp>
          <p:nvSpPr>
            <p:cNvPr id="243738" name="Text Box 26"/>
            <p:cNvSpPr txBox="1">
              <a:spLocks noChangeArrowheads="1"/>
            </p:cNvSpPr>
            <p:nvPr/>
          </p:nvSpPr>
          <p:spPr bwMode="auto">
            <a:xfrm>
              <a:off x="4992" y="3744"/>
              <a:ext cx="56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Reset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/1</a:t>
              </a:r>
            </a:p>
          </p:txBody>
        </p:sp>
        <p:sp>
          <p:nvSpPr>
            <p:cNvPr id="243739" name="Text Box 27"/>
            <p:cNvSpPr txBox="1">
              <a:spLocks noChangeArrowheads="1"/>
            </p:cNvSpPr>
            <p:nvPr/>
          </p:nvSpPr>
          <p:spPr bwMode="auto">
            <a:xfrm>
              <a:off x="4992" y="2592"/>
              <a:ext cx="529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/0</a:t>
              </a:r>
            </a:p>
          </p:txBody>
        </p:sp>
        <p:sp>
          <p:nvSpPr>
            <p:cNvPr id="243740" name="Text Box 28"/>
            <p:cNvSpPr txBox="1">
              <a:spLocks noChangeArrowheads="1"/>
            </p:cNvSpPr>
            <p:nvPr/>
          </p:nvSpPr>
          <p:spPr bwMode="auto">
            <a:xfrm>
              <a:off x="4944" y="2016"/>
              <a:ext cx="529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N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 D</a:t>
              </a:r>
              <a:r>
                <a:rPr lang="ja-JP" altLang="en-US" sz="1400">
                  <a:latin typeface="Arial"/>
                </a:rPr>
                <a:t>’</a:t>
              </a:r>
              <a:r>
                <a:rPr lang="en-US" sz="1400">
                  <a:latin typeface="Tahoma" charset="0"/>
                </a:rPr>
                <a:t>/0</a:t>
              </a:r>
            </a:p>
          </p:txBody>
        </p:sp>
        <p:sp>
          <p:nvSpPr>
            <p:cNvPr id="243741" name="Text Box 29"/>
            <p:cNvSpPr txBox="1">
              <a:spLocks noChangeArrowheads="1"/>
            </p:cNvSpPr>
            <p:nvPr/>
          </p:nvSpPr>
          <p:spPr bwMode="auto">
            <a:xfrm>
              <a:off x="3696" y="1584"/>
              <a:ext cx="50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Tahoma" charset="0"/>
                </a:rPr>
                <a:t>Reset/0</a:t>
              </a:r>
            </a:p>
          </p:txBody>
        </p:sp>
      </p:grpSp>
      <p:grpSp>
        <p:nvGrpSpPr>
          <p:cNvPr id="243742" name="Group 30"/>
          <p:cNvGrpSpPr>
            <a:grpSpLocks/>
          </p:cNvGrpSpPr>
          <p:nvPr/>
        </p:nvGrpSpPr>
        <p:grpSpPr bwMode="auto">
          <a:xfrm>
            <a:off x="4229101" y="1412033"/>
            <a:ext cx="4196219" cy="3786318"/>
            <a:chOff x="1568" y="1285"/>
            <a:chExt cx="2680" cy="2416"/>
          </a:xfrm>
        </p:grpSpPr>
        <p:sp>
          <p:nvSpPr>
            <p:cNvPr id="243743" name="Rectangle 31"/>
            <p:cNvSpPr>
              <a:spLocks noChangeArrowheads="1"/>
            </p:cNvSpPr>
            <p:nvPr/>
          </p:nvSpPr>
          <p:spPr bwMode="auto">
            <a:xfrm>
              <a:off x="1632" y="1285"/>
              <a:ext cx="2608" cy="2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677"/>
                </a:lnSpc>
                <a:spcAft>
                  <a:spcPts val="1973"/>
                </a:spcAft>
                <a:tabLst>
                  <a:tab pos="225537" algn="l"/>
                  <a:tab pos="563842" algn="l"/>
                  <a:tab pos="1353221" algn="l"/>
                  <a:tab pos="1804294" algn="l"/>
                  <a:tab pos="2255368" algn="l"/>
                  <a:tab pos="2368136" algn="l"/>
                  <a:tab pos="2878726" algn="l"/>
                  <a:tab pos="3383051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present state	inputs	next state	output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Q1	Q0	D	N		D1	D0	open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  	0	0	0	0	  0	0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0	1		0	1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0		1	0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1		–	–	–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  	0	1	0	0	  0	1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0	1		1	0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0		1	1	1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1		–	–	–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  	1	0	0	0	  1	0	0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0	1		1	1	1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0		1	1	1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			1	1		–	–	–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charset="0"/>
                </a:rPr>
                <a:t>  	1	1	–	–	  1	1	1</a:t>
              </a:r>
              <a:br>
                <a:rPr lang="en-US" sz="1600" dirty="0">
                  <a:solidFill>
                    <a:srgbClr val="000000"/>
                  </a:solidFill>
                  <a:latin typeface="Tahoma" charset="0"/>
                </a:rPr>
              </a:br>
              <a:endParaRPr lang="en-US" sz="1600" dirty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243744" name="Line 32"/>
            <p:cNvSpPr>
              <a:spLocks noChangeShapeType="1"/>
            </p:cNvSpPr>
            <p:nvPr/>
          </p:nvSpPr>
          <p:spPr bwMode="auto">
            <a:xfrm>
              <a:off x="1592" y="1724"/>
              <a:ext cx="26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5" name="Line 33"/>
            <p:cNvSpPr>
              <a:spLocks noChangeShapeType="1"/>
            </p:cNvSpPr>
            <p:nvPr/>
          </p:nvSpPr>
          <p:spPr bwMode="auto">
            <a:xfrm>
              <a:off x="1576" y="2260"/>
              <a:ext cx="267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6" name="Line 34"/>
            <p:cNvSpPr>
              <a:spLocks noChangeShapeType="1"/>
            </p:cNvSpPr>
            <p:nvPr/>
          </p:nvSpPr>
          <p:spPr bwMode="auto">
            <a:xfrm>
              <a:off x="1576" y="2812"/>
              <a:ext cx="26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7" name="Line 35"/>
            <p:cNvSpPr>
              <a:spLocks noChangeShapeType="1"/>
            </p:cNvSpPr>
            <p:nvPr/>
          </p:nvSpPr>
          <p:spPr bwMode="auto">
            <a:xfrm>
              <a:off x="1568" y="3364"/>
              <a:ext cx="26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8" name="Line 36"/>
            <p:cNvSpPr>
              <a:spLocks noChangeShapeType="1"/>
            </p:cNvSpPr>
            <p:nvPr/>
          </p:nvSpPr>
          <p:spPr bwMode="auto">
            <a:xfrm>
              <a:off x="2992" y="1448"/>
              <a:ext cx="0" cy="21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3749" name="Rectangle 37"/>
          <p:cNvSpPr>
            <a:spLocks noChangeArrowheads="1"/>
          </p:cNvSpPr>
          <p:nvPr/>
        </p:nvSpPr>
        <p:spPr bwMode="auto">
          <a:xfrm>
            <a:off x="5315565" y="5041996"/>
            <a:ext cx="4268244" cy="9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1"/>
              </a:lnSpc>
              <a:tabLst>
                <a:tab pos="789379" algn="l"/>
                <a:tab pos="1353221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D0	= Q0</a:t>
            </a:r>
            <a:r>
              <a:rPr lang="ja-JP" altLang="en-US" sz="16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N + Q0N</a:t>
            </a:r>
            <a:r>
              <a:rPr lang="ja-JP" altLang="en-US" sz="16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 + Q1N + Q1D</a:t>
            </a:r>
          </a:p>
          <a:p>
            <a:pPr eaLnBrk="0" hangingPunct="0">
              <a:lnSpc>
                <a:spcPts val="2171"/>
              </a:lnSpc>
              <a:tabLst>
                <a:tab pos="789379" algn="l"/>
                <a:tab pos="1353221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D1	= Q1 + D + Q0N</a:t>
            </a:r>
          </a:p>
          <a:p>
            <a:pPr eaLnBrk="0" hangingPunct="0">
              <a:lnSpc>
                <a:spcPts val="2171"/>
              </a:lnSpc>
              <a:tabLst>
                <a:tab pos="789379" algn="l"/>
                <a:tab pos="1353221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OPEN	= Q1Q0 + Q1N + Q1D + Q0D</a:t>
            </a:r>
          </a:p>
        </p:txBody>
      </p:sp>
      <p:grpSp>
        <p:nvGrpSpPr>
          <p:cNvPr id="243750" name="Group 38"/>
          <p:cNvGrpSpPr>
            <a:grpSpLocks/>
          </p:cNvGrpSpPr>
          <p:nvPr/>
        </p:nvGrpSpPr>
        <p:grpSpPr bwMode="auto">
          <a:xfrm>
            <a:off x="3627398" y="4811568"/>
            <a:ext cx="1578279" cy="1579722"/>
            <a:chOff x="2438" y="96"/>
            <a:chExt cx="1008" cy="1008"/>
          </a:xfrm>
        </p:grpSpPr>
        <p:grpSp>
          <p:nvGrpSpPr>
            <p:cNvPr id="243751" name="Group 39"/>
            <p:cNvGrpSpPr>
              <a:grpSpLocks/>
            </p:cNvGrpSpPr>
            <p:nvPr/>
          </p:nvGrpSpPr>
          <p:grpSpPr bwMode="auto">
            <a:xfrm>
              <a:off x="2438" y="96"/>
              <a:ext cx="1008" cy="1008"/>
              <a:chOff x="3840" y="2976"/>
              <a:chExt cx="1008" cy="1008"/>
            </a:xfrm>
          </p:grpSpPr>
          <p:sp>
            <p:nvSpPr>
              <p:cNvPr id="243752" name="Rectangle 40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576" cy="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 dirty="0">
                    <a:solidFill>
                      <a:srgbClr val="000000"/>
                    </a:solidFill>
                    <a:latin typeface="Tahoma" charset="0"/>
                  </a:rPr>
                  <a:t>0	0	1	0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 dirty="0">
                    <a:solidFill>
                      <a:srgbClr val="000000"/>
                    </a:solidFill>
                    <a:latin typeface="Tahoma" charset="0"/>
                  </a:rPr>
                  <a:t>0	0	1	1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 dirty="0">
                    <a:solidFill>
                      <a:srgbClr val="000000"/>
                    </a:solidFill>
                    <a:latin typeface="Tahoma" charset="0"/>
                  </a:rPr>
                  <a:t>X	X	1	X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 dirty="0">
                    <a:solidFill>
                      <a:srgbClr val="000000"/>
                    </a:solidFill>
                    <a:latin typeface="Tahoma" charset="0"/>
                  </a:rPr>
                  <a:t>0	1	1	1</a:t>
                </a:r>
              </a:p>
            </p:txBody>
          </p:sp>
          <p:sp>
            <p:nvSpPr>
              <p:cNvPr id="243753" name="Rectangle 41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Q1</a:t>
                </a:r>
              </a:p>
            </p:txBody>
          </p:sp>
          <p:sp>
            <p:nvSpPr>
              <p:cNvPr id="243754" name="Rectangle 42"/>
              <p:cNvSpPr>
                <a:spLocks noChangeArrowheads="1"/>
              </p:cNvSpPr>
              <p:nvPr/>
            </p:nvSpPr>
            <p:spPr bwMode="auto">
              <a:xfrm>
                <a:off x="3888" y="3024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Open</a:t>
                </a:r>
              </a:p>
            </p:txBody>
          </p:sp>
          <p:sp>
            <p:nvSpPr>
              <p:cNvPr id="243755" name="Rectangle 43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56" name="Rectangle 44"/>
              <p:cNvSpPr>
                <a:spLocks noChangeArrowheads="1"/>
              </p:cNvSpPr>
              <p:nvPr/>
            </p:nvSpPr>
            <p:spPr bwMode="auto">
              <a:xfrm>
                <a:off x="4176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57" name="Rectangle 45"/>
              <p:cNvSpPr>
                <a:spLocks noChangeArrowheads="1"/>
              </p:cNvSpPr>
              <p:nvPr/>
            </p:nvSpPr>
            <p:spPr bwMode="auto">
              <a:xfrm>
                <a:off x="4320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58" name="Rectangle 46"/>
              <p:cNvSpPr>
                <a:spLocks noChangeArrowheads="1"/>
              </p:cNvSpPr>
              <p:nvPr/>
            </p:nvSpPr>
            <p:spPr bwMode="auto">
              <a:xfrm>
                <a:off x="4464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59" name="Rectangle 47"/>
              <p:cNvSpPr>
                <a:spLocks noChangeArrowheads="1"/>
              </p:cNvSpPr>
              <p:nvPr/>
            </p:nvSpPr>
            <p:spPr bwMode="auto">
              <a:xfrm>
                <a:off x="4032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0" name="Rectangle 48"/>
              <p:cNvSpPr>
                <a:spLocks noChangeArrowheads="1"/>
              </p:cNvSpPr>
              <p:nvPr/>
            </p:nvSpPr>
            <p:spPr bwMode="auto">
              <a:xfrm>
                <a:off x="4176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1" name="Rectangle 49"/>
              <p:cNvSpPr>
                <a:spLocks noChangeArrowheads="1"/>
              </p:cNvSpPr>
              <p:nvPr/>
            </p:nvSpPr>
            <p:spPr bwMode="auto">
              <a:xfrm>
                <a:off x="4320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2" name="Rectangle 50"/>
              <p:cNvSpPr>
                <a:spLocks noChangeArrowheads="1"/>
              </p:cNvSpPr>
              <p:nvPr/>
            </p:nvSpPr>
            <p:spPr bwMode="auto">
              <a:xfrm>
                <a:off x="4464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3" name="Rectangle 51"/>
              <p:cNvSpPr>
                <a:spLocks noChangeArrowheads="1"/>
              </p:cNvSpPr>
              <p:nvPr/>
            </p:nvSpPr>
            <p:spPr bwMode="auto">
              <a:xfrm>
                <a:off x="4032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4" name="Rectangle 52"/>
              <p:cNvSpPr>
                <a:spLocks noChangeArrowheads="1"/>
              </p:cNvSpPr>
              <p:nvPr/>
            </p:nvSpPr>
            <p:spPr bwMode="auto">
              <a:xfrm>
                <a:off x="4176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5" name="Rectangle 53"/>
              <p:cNvSpPr>
                <a:spLocks noChangeArrowheads="1"/>
              </p:cNvSpPr>
              <p:nvPr/>
            </p:nvSpPr>
            <p:spPr bwMode="auto">
              <a:xfrm>
                <a:off x="4320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6" name="Rectangle 54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7" name="Rectangle 55"/>
              <p:cNvSpPr>
                <a:spLocks noChangeArrowheads="1"/>
              </p:cNvSpPr>
              <p:nvPr/>
            </p:nvSpPr>
            <p:spPr bwMode="auto">
              <a:xfrm>
                <a:off x="4032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8" name="Rectangle 56"/>
              <p:cNvSpPr>
                <a:spLocks noChangeArrowheads="1"/>
              </p:cNvSpPr>
              <p:nvPr/>
            </p:nvSpPr>
            <p:spPr bwMode="auto">
              <a:xfrm>
                <a:off x="4176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69" name="Rectangle 57"/>
              <p:cNvSpPr>
                <a:spLocks noChangeArrowheads="1"/>
              </p:cNvSpPr>
              <p:nvPr/>
            </p:nvSpPr>
            <p:spPr bwMode="auto">
              <a:xfrm>
                <a:off x="4320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70" name="Rectangle 58"/>
              <p:cNvSpPr>
                <a:spLocks noChangeArrowheads="1"/>
              </p:cNvSpPr>
              <p:nvPr/>
            </p:nvSpPr>
            <p:spPr bwMode="auto">
              <a:xfrm>
                <a:off x="4464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71" name="Line 59"/>
              <p:cNvSpPr>
                <a:spLocks noChangeShapeType="1"/>
              </p:cNvSpPr>
              <p:nvPr/>
            </p:nvSpPr>
            <p:spPr bwMode="auto">
              <a:xfrm>
                <a:off x="4320" y="312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72" name="Line 60"/>
              <p:cNvSpPr>
                <a:spLocks noChangeShapeType="1"/>
              </p:cNvSpPr>
              <p:nvPr/>
            </p:nvSpPr>
            <p:spPr bwMode="auto">
              <a:xfrm>
                <a:off x="4176" y="379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73" name="Line 61"/>
              <p:cNvSpPr>
                <a:spLocks noChangeShapeType="1"/>
              </p:cNvSpPr>
              <p:nvPr/>
            </p:nvSpPr>
            <p:spPr bwMode="auto">
              <a:xfrm>
                <a:off x="3984" y="345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74" name="Line 62"/>
              <p:cNvSpPr>
                <a:spLocks noChangeShapeType="1"/>
              </p:cNvSpPr>
              <p:nvPr/>
            </p:nvSpPr>
            <p:spPr bwMode="auto">
              <a:xfrm>
                <a:off x="4656" y="33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75" name="Rectangle 63"/>
              <p:cNvSpPr>
                <a:spLocks noChangeArrowheads="1"/>
              </p:cNvSpPr>
              <p:nvPr/>
            </p:nvSpPr>
            <p:spPr bwMode="auto">
              <a:xfrm>
                <a:off x="4176" y="3792"/>
                <a:ext cx="3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Q0</a:t>
                </a:r>
              </a:p>
            </p:txBody>
          </p:sp>
          <p:sp>
            <p:nvSpPr>
              <p:cNvPr id="243776" name="Rectangle 64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14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N</a:t>
                </a:r>
              </a:p>
            </p:txBody>
          </p:sp>
          <p:sp>
            <p:nvSpPr>
              <p:cNvPr id="243777" name="Rectangle 65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12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D</a:t>
                </a:r>
              </a:p>
            </p:txBody>
          </p:sp>
        </p:grpSp>
        <p:sp>
          <p:nvSpPr>
            <p:cNvPr id="243778" name="AutoShape 66"/>
            <p:cNvSpPr>
              <a:spLocks noChangeArrowheads="1"/>
            </p:cNvSpPr>
            <p:nvPr/>
          </p:nvSpPr>
          <p:spPr bwMode="auto">
            <a:xfrm>
              <a:off x="2918" y="288"/>
              <a:ext cx="144" cy="576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79" name="AutoShape 67"/>
            <p:cNvSpPr>
              <a:spLocks noChangeArrowheads="1"/>
            </p:cNvSpPr>
            <p:nvPr/>
          </p:nvSpPr>
          <p:spPr bwMode="auto">
            <a:xfrm>
              <a:off x="2918" y="432"/>
              <a:ext cx="288" cy="288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80" name="AutoShape 68"/>
            <p:cNvSpPr>
              <a:spLocks noChangeArrowheads="1"/>
            </p:cNvSpPr>
            <p:nvPr/>
          </p:nvSpPr>
          <p:spPr bwMode="auto">
            <a:xfrm>
              <a:off x="2924" y="578"/>
              <a:ext cx="288" cy="288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81" name="AutoShape 69"/>
            <p:cNvSpPr>
              <a:spLocks noChangeArrowheads="1"/>
            </p:cNvSpPr>
            <p:nvPr/>
          </p:nvSpPr>
          <p:spPr bwMode="auto">
            <a:xfrm>
              <a:off x="2770" y="574"/>
              <a:ext cx="288" cy="288"/>
            </a:xfrm>
            <a:prstGeom prst="roundRect">
              <a:avLst>
                <a:gd name="adj" fmla="val 4513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19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05" y="6400800"/>
            <a:ext cx="2895600" cy="457200"/>
          </a:xfrm>
        </p:spPr>
        <p:txBody>
          <a:bodyPr/>
          <a:lstStyle/>
          <a:p>
            <a:r>
              <a:rPr lang="en-US" dirty="0"/>
              <a:t>© Copyright 2004, Gaetano </a:t>
            </a:r>
            <a:r>
              <a:rPr lang="en-US" dirty="0" err="1"/>
              <a:t>Borriello</a:t>
            </a:r>
            <a:r>
              <a:rPr lang="en-US" dirty="0"/>
              <a:t> and Randy H. Katz</a:t>
            </a: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1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Example 10: </a:t>
            </a:r>
            <a:r>
              <a:rPr lang="en-US" dirty="0">
                <a:solidFill>
                  <a:srgbClr val="FF0000"/>
                </a:solidFill>
              </a:rPr>
              <a:t>Mealy</a:t>
            </a:r>
            <a:r>
              <a:rPr lang="en-US" dirty="0"/>
              <a:t> </a:t>
            </a:r>
            <a:r>
              <a:rPr lang="en-US" dirty="0" smtClean="0"/>
              <a:t>implementation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264515" y="1331210"/>
            <a:ext cx="5171590" cy="278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1"/>
              </a:lnSpc>
              <a:tabLst>
                <a:tab pos="789379" algn="l"/>
                <a:tab pos="1353221" algn="l"/>
              </a:tabLst>
            </a:pPr>
            <a:r>
              <a:rPr lang="en-US" dirty="0">
                <a:solidFill>
                  <a:srgbClr val="000000"/>
                </a:solidFill>
                <a:latin typeface="Tahoma" charset="0"/>
              </a:rPr>
              <a:t>D0	= Q0</a:t>
            </a:r>
            <a:r>
              <a:rPr lang="ja-JP" altLang="en-US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000"/>
                </a:solidFill>
                <a:latin typeface="Tahoma" charset="0"/>
              </a:rPr>
              <a:t>N + Q0N</a:t>
            </a:r>
            <a:r>
              <a:rPr lang="ja-JP" altLang="en-US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000"/>
                </a:solidFill>
                <a:latin typeface="Tahoma" charset="0"/>
              </a:rPr>
              <a:t> + Q1N + Q1D</a:t>
            </a:r>
          </a:p>
          <a:p>
            <a:pPr eaLnBrk="0" hangingPunct="0">
              <a:lnSpc>
                <a:spcPts val="2171"/>
              </a:lnSpc>
              <a:tabLst>
                <a:tab pos="789379" algn="l"/>
                <a:tab pos="1353221" algn="l"/>
              </a:tabLst>
            </a:pPr>
            <a:r>
              <a:rPr lang="en-US" dirty="0">
                <a:solidFill>
                  <a:srgbClr val="000000"/>
                </a:solidFill>
                <a:latin typeface="Tahoma" charset="0"/>
              </a:rPr>
              <a:t>D1	= Q1 + D + Q0N</a:t>
            </a:r>
          </a:p>
          <a:p>
            <a:pPr eaLnBrk="0" hangingPunct="0">
              <a:lnSpc>
                <a:spcPts val="2171"/>
              </a:lnSpc>
              <a:tabLst>
                <a:tab pos="789379" algn="l"/>
                <a:tab pos="1353221" algn="l"/>
              </a:tabLst>
            </a:pPr>
            <a:r>
              <a:rPr lang="en-US" dirty="0">
                <a:solidFill>
                  <a:srgbClr val="000000"/>
                </a:solidFill>
                <a:latin typeface="Tahoma" charset="0"/>
              </a:rPr>
              <a:t>OPEN	= Q1Q0 + Q1N + Q1D + Q0D</a:t>
            </a:r>
            <a:br>
              <a:rPr lang="en-US" dirty="0">
                <a:solidFill>
                  <a:srgbClr val="000000"/>
                </a:solidFill>
                <a:latin typeface="Tahoma" charset="0"/>
              </a:rPr>
            </a:br>
            <a:r>
              <a:rPr lang="en-US" dirty="0">
                <a:solidFill>
                  <a:srgbClr val="000000"/>
                </a:solidFill>
                <a:latin typeface="Tahoma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ahoma" charset="0"/>
              </a:rPr>
            </a:br>
            <a:r>
              <a:rPr lang="en-US" dirty="0">
                <a:solidFill>
                  <a:srgbClr val="000000"/>
                </a:solidFill>
                <a:latin typeface="Tahoma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ahoma" charset="0"/>
              </a:rPr>
            </a:br>
            <a:r>
              <a:rPr lang="en-US" dirty="0">
                <a:solidFill>
                  <a:srgbClr val="000000"/>
                </a:solidFill>
                <a:latin typeface="Tahoma" charset="0"/>
              </a:rPr>
              <a:t>make sure OPEN is 0 when reset</a:t>
            </a:r>
            <a:br>
              <a:rPr lang="en-US" dirty="0">
                <a:solidFill>
                  <a:srgbClr val="000000"/>
                </a:solidFill>
                <a:latin typeface="Tahoma" charset="0"/>
              </a:rPr>
            </a:br>
            <a:r>
              <a:rPr lang="en-US" dirty="0">
                <a:solidFill>
                  <a:srgbClr val="000000"/>
                </a:solidFill>
                <a:latin typeface="Tahoma" charset="0"/>
              </a:rPr>
              <a:t>– by adding AND gate</a:t>
            </a:r>
          </a:p>
        </p:txBody>
      </p:sp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51" y="3131041"/>
            <a:ext cx="4501249" cy="372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152506" y="3256179"/>
            <a:ext cx="4550953" cy="24771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798741" y="4464637"/>
            <a:ext cx="2707529" cy="978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Reset is 1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Reset’ is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zero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Then Open is zero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4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6" y="30164"/>
            <a:ext cx="9128453" cy="936624"/>
          </a:xfrm>
          <a:solidFill>
            <a:srgbClr val="FFFF00"/>
          </a:solidFill>
        </p:spPr>
        <p:txBody>
          <a:bodyPr/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FSMs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32040" y="5748423"/>
            <a:ext cx="4111959" cy="1109577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Moore Machines </a:t>
            </a:r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discussed in detail in this class and will appear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exams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74653" y="1401763"/>
            <a:ext cx="4533900" cy="1822450"/>
            <a:chOff x="280" y="2924"/>
            <a:chExt cx="2856" cy="114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00" y="3736"/>
              <a:ext cx="8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state feedback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68" y="2924"/>
              <a:ext cx="616" cy="6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620" y="297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620" y="3072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620" y="317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620" y="3272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620" y="337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620" y="3480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484" y="3272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484" y="337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484" y="3480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732" y="3220"/>
              <a:ext cx="152" cy="3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884" y="3480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928" y="34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612" y="3632"/>
              <a:ext cx="13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616" y="3476"/>
              <a:ext cx="0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884" y="3376"/>
              <a:ext cx="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976" y="3380"/>
              <a:ext cx="0" cy="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564" y="3680"/>
              <a:ext cx="14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568" y="3372"/>
              <a:ext cx="0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572" y="3376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884" y="3272"/>
              <a:ext cx="1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2024" y="3276"/>
              <a:ext cx="0" cy="4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516" y="3728"/>
              <a:ext cx="15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520" y="3268"/>
              <a:ext cx="0" cy="4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524" y="3272"/>
              <a:ext cx="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1780" y="3476"/>
              <a:ext cx="16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H="1" flipV="1">
              <a:off x="1804" y="3476"/>
              <a:ext cx="24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1808" y="3532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80" y="3016"/>
              <a:ext cx="312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inputs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768" y="3312"/>
              <a:ext cx="36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outputs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720" y="3312"/>
              <a:ext cx="24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reg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64" y="3064"/>
              <a:ext cx="616" cy="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combinational 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logic for 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next state</a:t>
              </a: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1892" y="3272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1892" y="337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1892" y="3480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140" y="3228"/>
              <a:ext cx="360" cy="30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096" y="3256"/>
              <a:ext cx="456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logic for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outputs</a:t>
              </a: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2500" y="3280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2500" y="3384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2500" y="3480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050840" y="3127375"/>
            <a:ext cx="3670300" cy="1860550"/>
            <a:chOff x="3256" y="2924"/>
            <a:chExt cx="2312" cy="1172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3855" y="2930"/>
              <a:ext cx="624" cy="6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3604" y="2976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3604" y="3064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3604" y="3176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3604" y="3280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3604" y="3384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3604" y="3488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4492" y="2976"/>
              <a:ext cx="6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4492" y="3064"/>
              <a:ext cx="6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492" y="3176"/>
              <a:ext cx="6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4492" y="3280"/>
              <a:ext cx="2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4492" y="3384"/>
              <a:ext cx="2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4492" y="3488"/>
              <a:ext cx="2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748" y="3228"/>
              <a:ext cx="160" cy="3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4908" y="3488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>
              <a:off x="4952" y="3492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 flipH="1">
              <a:off x="3596" y="3640"/>
              <a:ext cx="13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V="1">
              <a:off x="3600" y="3484"/>
              <a:ext cx="0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4908" y="3384"/>
              <a:ext cx="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5000" y="3388"/>
              <a:ext cx="0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 flipH="1">
              <a:off x="3556" y="3680"/>
              <a:ext cx="14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 flipV="1">
              <a:off x="3560" y="3380"/>
              <a:ext cx="0" cy="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>
              <a:off x="3564" y="3384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4908" y="3280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71"/>
            <p:cNvSpPr>
              <a:spLocks noChangeShapeType="1"/>
            </p:cNvSpPr>
            <p:nvPr/>
          </p:nvSpPr>
          <p:spPr bwMode="auto">
            <a:xfrm>
              <a:off x="5056" y="3284"/>
              <a:ext cx="0" cy="4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 flipH="1">
              <a:off x="3492" y="3744"/>
              <a:ext cx="15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 flipV="1">
              <a:off x="3496" y="3276"/>
              <a:ext cx="0" cy="4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3500" y="3280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 flipV="1">
              <a:off x="4804" y="3492"/>
              <a:ext cx="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 flipH="1" flipV="1">
              <a:off x="4820" y="3492"/>
              <a:ext cx="32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>
              <a:off x="4824" y="3540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3256" y="3024"/>
              <a:ext cx="32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inputs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5192" y="3024"/>
              <a:ext cx="376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outputs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976" y="3760"/>
              <a:ext cx="92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state feedback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728" y="3304"/>
              <a:ext cx="264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reg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872" y="3224"/>
              <a:ext cx="624" cy="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combinational </a:t>
              </a:r>
              <a:br>
                <a:rPr lang="en-US" sz="1000" dirty="0">
                  <a:solidFill>
                    <a:srgbClr val="000000"/>
                  </a:solidFill>
                </a:rPr>
              </a:br>
              <a:r>
                <a:rPr lang="en-US" sz="1000" dirty="0">
                  <a:solidFill>
                    <a:srgbClr val="000000"/>
                  </a:solidFill>
                </a:rPr>
                <a:t>logic for</a:t>
              </a:r>
              <a:br>
                <a:rPr lang="en-US" sz="1000" dirty="0">
                  <a:solidFill>
                    <a:srgbClr val="000000"/>
                  </a:solidFill>
                </a:rPr>
              </a:br>
              <a:r>
                <a:rPr lang="en-US" sz="1000" dirty="0">
                  <a:solidFill>
                    <a:srgbClr val="000000"/>
                  </a:solidFill>
                </a:rPr>
                <a:t>next state</a:t>
              </a: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124" y="2924"/>
              <a:ext cx="368" cy="3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088" y="2968"/>
              <a:ext cx="47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logic for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outputs</a:t>
              </a: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1888790" y="4906212"/>
            <a:ext cx="3670300" cy="1897062"/>
            <a:chOff x="2987" y="1417"/>
            <a:chExt cx="2312" cy="1195"/>
          </a:xfrm>
        </p:grpSpPr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599" y="1440"/>
              <a:ext cx="624" cy="6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>
              <a:off x="3335" y="1492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>
              <a:off x="3335" y="1580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>
              <a:off x="3335" y="1692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>
              <a:off x="3335" y="1796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>
              <a:off x="3335" y="1900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3335" y="2004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4223" y="1492"/>
              <a:ext cx="6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>
              <a:off x="4223" y="1580"/>
              <a:ext cx="6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>
              <a:off x="4223" y="1692"/>
              <a:ext cx="6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96"/>
            <p:cNvSpPr>
              <a:spLocks noChangeShapeType="1"/>
            </p:cNvSpPr>
            <p:nvPr/>
          </p:nvSpPr>
          <p:spPr bwMode="auto">
            <a:xfrm>
              <a:off x="4223" y="1796"/>
              <a:ext cx="2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97"/>
            <p:cNvSpPr>
              <a:spLocks noChangeShapeType="1"/>
            </p:cNvSpPr>
            <p:nvPr/>
          </p:nvSpPr>
          <p:spPr bwMode="auto">
            <a:xfrm>
              <a:off x="4223" y="1900"/>
              <a:ext cx="2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>
              <a:off x="4223" y="2004"/>
              <a:ext cx="2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4479" y="1417"/>
              <a:ext cx="160" cy="63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00"/>
            <p:cNvSpPr>
              <a:spLocks noChangeShapeType="1"/>
            </p:cNvSpPr>
            <p:nvPr/>
          </p:nvSpPr>
          <p:spPr bwMode="auto">
            <a:xfrm>
              <a:off x="4639" y="2004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101"/>
            <p:cNvSpPr>
              <a:spLocks noChangeShapeType="1"/>
            </p:cNvSpPr>
            <p:nvPr/>
          </p:nvSpPr>
          <p:spPr bwMode="auto">
            <a:xfrm>
              <a:off x="4683" y="2008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02"/>
            <p:cNvSpPr>
              <a:spLocks noChangeShapeType="1"/>
            </p:cNvSpPr>
            <p:nvPr/>
          </p:nvSpPr>
          <p:spPr bwMode="auto">
            <a:xfrm flipH="1">
              <a:off x="3327" y="2156"/>
              <a:ext cx="13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03"/>
            <p:cNvSpPr>
              <a:spLocks noChangeShapeType="1"/>
            </p:cNvSpPr>
            <p:nvPr/>
          </p:nvSpPr>
          <p:spPr bwMode="auto">
            <a:xfrm flipV="1">
              <a:off x="3331" y="2000"/>
              <a:ext cx="0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>
              <a:off x="4639" y="1900"/>
              <a:ext cx="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>
              <a:off x="4731" y="1904"/>
              <a:ext cx="0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 flipH="1">
              <a:off x="3287" y="2196"/>
              <a:ext cx="14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 flipV="1">
              <a:off x="3291" y="1896"/>
              <a:ext cx="0" cy="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>
              <a:off x="3295" y="1900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09"/>
            <p:cNvSpPr>
              <a:spLocks noChangeShapeType="1"/>
            </p:cNvSpPr>
            <p:nvPr/>
          </p:nvSpPr>
          <p:spPr bwMode="auto">
            <a:xfrm>
              <a:off x="4639" y="1796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10"/>
            <p:cNvSpPr>
              <a:spLocks noChangeShapeType="1"/>
            </p:cNvSpPr>
            <p:nvPr/>
          </p:nvSpPr>
          <p:spPr bwMode="auto">
            <a:xfrm>
              <a:off x="4787" y="1800"/>
              <a:ext cx="0" cy="4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11"/>
            <p:cNvSpPr>
              <a:spLocks noChangeShapeType="1"/>
            </p:cNvSpPr>
            <p:nvPr/>
          </p:nvSpPr>
          <p:spPr bwMode="auto">
            <a:xfrm flipH="1">
              <a:off x="3223" y="2260"/>
              <a:ext cx="15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12"/>
            <p:cNvSpPr>
              <a:spLocks noChangeShapeType="1"/>
            </p:cNvSpPr>
            <p:nvPr/>
          </p:nvSpPr>
          <p:spPr bwMode="auto">
            <a:xfrm flipV="1">
              <a:off x="3227" y="1792"/>
              <a:ext cx="0" cy="4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113"/>
            <p:cNvSpPr>
              <a:spLocks noChangeShapeType="1"/>
            </p:cNvSpPr>
            <p:nvPr/>
          </p:nvSpPr>
          <p:spPr bwMode="auto">
            <a:xfrm>
              <a:off x="3231" y="1796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4"/>
            <p:cNvSpPr>
              <a:spLocks noChangeShapeType="1"/>
            </p:cNvSpPr>
            <p:nvPr/>
          </p:nvSpPr>
          <p:spPr bwMode="auto">
            <a:xfrm flipV="1">
              <a:off x="4535" y="2008"/>
              <a:ext cx="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15"/>
            <p:cNvSpPr>
              <a:spLocks noChangeShapeType="1"/>
            </p:cNvSpPr>
            <p:nvPr/>
          </p:nvSpPr>
          <p:spPr bwMode="auto">
            <a:xfrm flipH="1" flipV="1">
              <a:off x="4551" y="2008"/>
              <a:ext cx="32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16"/>
            <p:cNvSpPr>
              <a:spLocks noChangeShapeType="1"/>
            </p:cNvSpPr>
            <p:nvPr/>
          </p:nvSpPr>
          <p:spPr bwMode="auto">
            <a:xfrm>
              <a:off x="4555" y="2056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2987" y="1540"/>
              <a:ext cx="32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inputs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4923" y="1540"/>
              <a:ext cx="376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outputs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3707" y="2276"/>
              <a:ext cx="92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state feedback</a:t>
              </a: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4459" y="1820"/>
              <a:ext cx="264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reg</a:t>
              </a: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3603" y="1740"/>
              <a:ext cx="624" cy="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combinational </a:t>
              </a:r>
              <a:br>
                <a:rPr lang="en-US" sz="1000" dirty="0">
                  <a:solidFill>
                    <a:srgbClr val="000000"/>
                  </a:solidFill>
                </a:rPr>
              </a:br>
              <a:r>
                <a:rPr lang="en-US" sz="1000" dirty="0">
                  <a:solidFill>
                    <a:srgbClr val="000000"/>
                  </a:solidFill>
                </a:rPr>
                <a:t>logic for</a:t>
              </a:r>
              <a:br>
                <a:rPr lang="en-US" sz="1000" dirty="0">
                  <a:solidFill>
                    <a:srgbClr val="000000"/>
                  </a:solidFill>
                </a:rPr>
              </a:br>
              <a:r>
                <a:rPr lang="en-US" sz="1000" dirty="0">
                  <a:solidFill>
                    <a:srgbClr val="000000"/>
                  </a:solidFill>
                </a:rPr>
                <a:t>next state</a:t>
              </a:r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3855" y="1440"/>
              <a:ext cx="368" cy="3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3819" y="1484"/>
              <a:ext cx="47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1200"/>
                </a:lnSpc>
                <a:spcAft>
                  <a:spcPts val="2000"/>
                </a:spcAft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000">
                  <a:solidFill>
                    <a:srgbClr val="000000"/>
                  </a:solidFill>
                </a:rPr>
                <a:t>logic for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outputs</a:t>
              </a:r>
            </a:p>
          </p:txBody>
        </p:sp>
      </p:grpSp>
      <p:sp>
        <p:nvSpPr>
          <p:cNvPr id="125" name="TextBox 124"/>
          <p:cNvSpPr txBox="1"/>
          <p:nvPr/>
        </p:nvSpPr>
        <p:spPr bwMode="auto">
          <a:xfrm>
            <a:off x="7603" y="1866900"/>
            <a:ext cx="821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Moore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7603" y="3612118"/>
            <a:ext cx="7649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Mealy</a:t>
            </a:r>
          </a:p>
        </p:txBody>
      </p:sp>
      <p:sp>
        <p:nvSpPr>
          <p:cNvPr id="127" name="TextBox 126"/>
          <p:cNvSpPr txBox="1"/>
          <p:nvPr/>
        </p:nvSpPr>
        <p:spPr bwMode="auto">
          <a:xfrm>
            <a:off x="7603" y="5549384"/>
            <a:ext cx="20265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Synchronous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Mealy</a:t>
            </a:r>
          </a:p>
        </p:txBody>
      </p:sp>
      <p:sp>
        <p:nvSpPr>
          <p:cNvPr id="128" name="Slide Number Placeholder 3"/>
          <p:cNvSpPr txBox="1">
            <a:spLocks/>
          </p:cNvSpPr>
          <p:nvPr/>
        </p:nvSpPr>
        <p:spPr bwMode="auto">
          <a:xfrm>
            <a:off x="5826162" y="4853074"/>
            <a:ext cx="3197491" cy="70168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Mealy not on exams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ENJOY!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1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377718" cy="528582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11:</a:t>
            </a:r>
            <a:b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Synchronous 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Mealy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7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923510" y="5278957"/>
            <a:ext cx="656518" cy="8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680" y="44338"/>
            <a:ext cx="5593079" cy="1143000"/>
          </a:xfrm>
        </p:spPr>
        <p:txBody>
          <a:bodyPr/>
          <a:lstStyle/>
          <a:p>
            <a:r>
              <a:rPr lang="en-US" dirty="0" smtClean="0"/>
              <a:t>Retiming</a:t>
            </a:r>
            <a:endParaRPr lang="en-US" dirty="0"/>
          </a:p>
        </p:txBody>
      </p:sp>
      <p:sp>
        <p:nvSpPr>
          <p:cNvPr id="5" name="Flowchart: Delay 4"/>
          <p:cNvSpPr/>
          <p:nvPr/>
        </p:nvSpPr>
        <p:spPr>
          <a:xfrm>
            <a:off x="5533328" y="4702887"/>
            <a:ext cx="691284" cy="57607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43374" y="3754035"/>
            <a:ext cx="656518" cy="8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611616" y="3953996"/>
            <a:ext cx="230428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62888" y="5509385"/>
            <a:ext cx="225300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30079" y="4783056"/>
            <a:ext cx="403249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30079" y="5163743"/>
            <a:ext cx="403249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 bwMode="auto">
          <a:xfrm>
            <a:off x="6908608" y="3789506"/>
            <a:ext cx="223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6921136" y="5319115"/>
            <a:ext cx="223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7312159" y="3804375"/>
            <a:ext cx="223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7292970" y="5324422"/>
            <a:ext cx="223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73180" y="2267892"/>
            <a:ext cx="656518" cy="8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93044" y="742970"/>
            <a:ext cx="656518" cy="8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 bwMode="auto">
          <a:xfrm>
            <a:off x="1358278" y="778441"/>
            <a:ext cx="223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1370806" y="2308050"/>
            <a:ext cx="223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1761829" y="793310"/>
            <a:ext cx="223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1742640" y="2313357"/>
            <a:ext cx="223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</a:p>
        </p:txBody>
      </p:sp>
      <p:sp>
        <p:nvSpPr>
          <p:cNvPr id="30" name="Flowchart: Delay 29"/>
          <p:cNvSpPr/>
          <p:nvPr/>
        </p:nvSpPr>
        <p:spPr>
          <a:xfrm>
            <a:off x="3147785" y="1678668"/>
            <a:ext cx="691284" cy="57607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744536" y="1758837"/>
            <a:ext cx="403249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44536" y="2139524"/>
            <a:ext cx="403249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29698" y="892591"/>
            <a:ext cx="714838" cy="86624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985691" y="2139524"/>
            <a:ext cx="758845" cy="38068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 bwMode="auto">
          <a:xfrm>
            <a:off x="4611616" y="3448016"/>
            <a:ext cx="518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4438795" y="5503781"/>
            <a:ext cx="518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D2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-124602" y="978858"/>
            <a:ext cx="149778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 bwMode="auto">
          <a:xfrm>
            <a:off x="90411" y="640614"/>
            <a:ext cx="518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286856" y="2089945"/>
            <a:ext cx="518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D2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-104738" y="2520211"/>
            <a:ext cx="1518098" cy="396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130079" y="3953996"/>
            <a:ext cx="0" cy="82906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130079" y="5163743"/>
            <a:ext cx="0" cy="34564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085757" y="4756852"/>
            <a:ext cx="656518" cy="8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 bwMode="auto">
          <a:xfrm>
            <a:off x="8050991" y="4792323"/>
            <a:ext cx="223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8454542" y="4807192"/>
            <a:ext cx="223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</a:p>
        </p:txBody>
      </p:sp>
      <p:cxnSp>
        <p:nvCxnSpPr>
          <p:cNvPr id="56" name="Straight Connector 55"/>
          <p:cNvCxnSpPr>
            <a:endCxn id="54" idx="1"/>
          </p:cNvCxnSpPr>
          <p:nvPr/>
        </p:nvCxnSpPr>
        <p:spPr>
          <a:xfrm flipV="1">
            <a:off x="6224612" y="4976989"/>
            <a:ext cx="1826379" cy="1486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Arrow 57"/>
          <p:cNvSpPr/>
          <p:nvPr/>
        </p:nvSpPr>
        <p:spPr>
          <a:xfrm rot="1991568">
            <a:off x="2774209" y="2923788"/>
            <a:ext cx="1728211" cy="3483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 bwMode="auto">
          <a:xfrm>
            <a:off x="4870847" y="1678668"/>
            <a:ext cx="28695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are shifting AND gate back through flip-flops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adding one delay after it, to preserve timing of this gate.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1" name="Straight Arrow Connector 60"/>
          <p:cNvCxnSpPr>
            <a:stCxn id="30" idx="3"/>
          </p:cNvCxnSpPr>
          <p:nvPr/>
        </p:nvCxnSpPr>
        <p:spPr>
          <a:xfrm>
            <a:off x="3839069" y="1966703"/>
            <a:ext cx="2144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05319" y="433436"/>
            <a:ext cx="3248218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 bwMode="auto">
          <a:xfrm>
            <a:off x="624289" y="-19965"/>
            <a:ext cx="3659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FF Delay + one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delay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5380976" y="6643565"/>
            <a:ext cx="3248218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053537" y="260615"/>
            <a:ext cx="0" cy="2007277"/>
          </a:xfrm>
          <a:prstGeom prst="line">
            <a:avLst/>
          </a:prstGeom>
          <a:ln w="76200">
            <a:solidFill>
              <a:srgbClr val="06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05319" y="793310"/>
            <a:ext cx="0" cy="2007277"/>
          </a:xfrm>
          <a:prstGeom prst="line">
            <a:avLst/>
          </a:prstGeom>
          <a:ln w="76200">
            <a:solidFill>
              <a:srgbClr val="06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957258" y="3773495"/>
            <a:ext cx="0" cy="2007277"/>
          </a:xfrm>
          <a:prstGeom prst="line">
            <a:avLst/>
          </a:prstGeom>
          <a:ln w="76200">
            <a:solidFill>
              <a:srgbClr val="06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007739" y="4173707"/>
            <a:ext cx="0" cy="2007277"/>
          </a:xfrm>
          <a:prstGeom prst="line">
            <a:avLst/>
          </a:prstGeom>
          <a:ln w="76200">
            <a:solidFill>
              <a:srgbClr val="06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 bwMode="auto">
          <a:xfrm>
            <a:off x="5594252" y="6219798"/>
            <a:ext cx="3659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FF Delay + one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delay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75711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377718" cy="528582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Retiming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realize 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Synchronous Mealy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8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DE91-D25A-8446-A348-2FAF49F3A659}" type="slidenum">
              <a:rPr lang="en-US"/>
              <a:pPr/>
              <a:t>157</a:t>
            </a:fld>
            <a:endParaRPr lang="en-US"/>
          </a:p>
        </p:txBody>
      </p:sp>
      <p:sp>
        <p:nvSpPr>
          <p:cNvPr id="247874" name="Rectangle 66"/>
          <p:cNvSpPr>
            <a:spLocks noGrp="1" noChangeArrowheads="1"/>
          </p:cNvSpPr>
          <p:nvPr>
            <p:ph type="title"/>
          </p:nvPr>
        </p:nvSpPr>
        <p:spPr>
          <a:xfrm>
            <a:off x="-6012" y="1"/>
            <a:ext cx="9150012" cy="597768"/>
          </a:xfrm>
          <a:solidFill>
            <a:srgbClr val="FFFF00"/>
          </a:solidFill>
        </p:spPr>
        <p:txBody>
          <a:bodyPr/>
          <a:lstStyle/>
          <a:p>
            <a:pPr algn="r"/>
            <a:r>
              <a:rPr lang="en-US" sz="3200" dirty="0" smtClean="0"/>
              <a:t>Mealy </a:t>
            </a:r>
            <a:r>
              <a:rPr lang="en-US" sz="3200" dirty="0"/>
              <a:t>to </a:t>
            </a:r>
            <a:r>
              <a:rPr lang="en-US" sz="3200" dirty="0" smtClean="0"/>
              <a:t>synchronous </a:t>
            </a:r>
            <a:r>
              <a:rPr lang="en-US" sz="3200" dirty="0"/>
              <a:t>Mealy</a:t>
            </a:r>
          </a:p>
        </p:txBody>
      </p:sp>
      <p:sp>
        <p:nvSpPr>
          <p:cNvPr id="247875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457200" y="1473154"/>
            <a:ext cx="8229600" cy="4530731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sz="1800" dirty="0" err="1">
                <a:solidFill>
                  <a:srgbClr val="000000"/>
                </a:solidFill>
              </a:rPr>
              <a:t>OPEN.d</a:t>
            </a:r>
            <a:r>
              <a:rPr lang="en-US" sz="1800" dirty="0">
                <a:solidFill>
                  <a:srgbClr val="000000"/>
                </a:solidFill>
              </a:rPr>
              <a:t> = </a:t>
            </a:r>
            <a:r>
              <a:rPr lang="en-US" sz="1800" dirty="0">
                <a:solidFill>
                  <a:srgbClr val="00B050"/>
                </a:solidFill>
              </a:rPr>
              <a:t>Q1Q0</a:t>
            </a:r>
            <a:r>
              <a:rPr lang="en-US" sz="1800" dirty="0">
                <a:solidFill>
                  <a:srgbClr val="000000"/>
                </a:solidFill>
              </a:rPr>
              <a:t> + </a:t>
            </a:r>
            <a:r>
              <a:rPr lang="en-US" sz="1800" dirty="0">
                <a:solidFill>
                  <a:srgbClr val="FF0000"/>
                </a:solidFill>
              </a:rPr>
              <a:t>Q1N</a:t>
            </a:r>
            <a:r>
              <a:rPr lang="en-US" sz="1800" dirty="0">
                <a:solidFill>
                  <a:srgbClr val="000000"/>
                </a:solidFill>
              </a:rPr>
              <a:t> + Q1D + Q0D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OPEN.d</a:t>
            </a:r>
            <a:r>
              <a:rPr lang="en-US" sz="1800" dirty="0"/>
              <a:t> = </a:t>
            </a:r>
            <a:r>
              <a:rPr lang="en-US" sz="1800" dirty="0">
                <a:solidFill>
                  <a:srgbClr val="FF0000"/>
                </a:solidFill>
              </a:rPr>
              <a:t>(Q1 + D + Q0N)</a:t>
            </a:r>
            <a:r>
              <a:rPr lang="en-US" sz="1800" dirty="0">
                <a:solidFill>
                  <a:srgbClr val="00B050"/>
                </a:solidFill>
              </a:rPr>
              <a:t>(Q0'N + Q0N' + Q1N + Q1D)</a:t>
            </a:r>
            <a:br>
              <a:rPr lang="en-US" sz="1800" dirty="0">
                <a:solidFill>
                  <a:srgbClr val="00B050"/>
                </a:solidFill>
              </a:rPr>
            </a:br>
            <a:r>
              <a:rPr lang="en-US" sz="1800" dirty="0"/>
              <a:t>	     = </a:t>
            </a:r>
            <a:r>
              <a:rPr lang="en-US" sz="1800" dirty="0">
                <a:solidFill>
                  <a:srgbClr val="C00000"/>
                </a:solidFill>
              </a:rPr>
              <a:t>Q1Q0N' </a:t>
            </a:r>
            <a:r>
              <a:rPr lang="en-US" sz="1800" dirty="0"/>
              <a:t>+ </a:t>
            </a:r>
            <a:r>
              <a:rPr lang="en-US" sz="1800" dirty="0">
                <a:solidFill>
                  <a:srgbClr val="00B050"/>
                </a:solidFill>
              </a:rPr>
              <a:t>Q1N</a:t>
            </a:r>
            <a:r>
              <a:rPr lang="en-US" sz="1800" dirty="0"/>
              <a:t> + </a:t>
            </a:r>
            <a:r>
              <a:rPr lang="en-US" sz="1800" dirty="0">
                <a:solidFill>
                  <a:srgbClr val="FF0000"/>
                </a:solidFill>
              </a:rPr>
              <a:t>Q1D</a:t>
            </a:r>
            <a:r>
              <a:rPr lang="en-US" sz="1800" dirty="0"/>
              <a:t> + </a:t>
            </a:r>
            <a:r>
              <a:rPr lang="en-US" sz="1800" dirty="0">
                <a:solidFill>
                  <a:srgbClr val="00B0F0"/>
                </a:solidFill>
              </a:rPr>
              <a:t>Q0'ND</a:t>
            </a:r>
            <a:r>
              <a:rPr lang="en-US" sz="1800" dirty="0"/>
              <a:t> + Q0N'D</a:t>
            </a:r>
          </a:p>
        </p:txBody>
      </p:sp>
      <p:pic>
        <p:nvPicPr>
          <p:cNvPr id="2478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13" y="3889856"/>
            <a:ext cx="4363755" cy="245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50793"/>
            <a:ext cx="4276072" cy="354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47813" name="Group 5"/>
          <p:cNvGrpSpPr>
            <a:grpSpLocks/>
          </p:cNvGrpSpPr>
          <p:nvPr/>
        </p:nvGrpSpPr>
        <p:grpSpPr bwMode="auto">
          <a:xfrm>
            <a:off x="4584526" y="2540407"/>
            <a:ext cx="2193621" cy="1579722"/>
            <a:chOff x="2928" y="1621"/>
            <a:chExt cx="1401" cy="1008"/>
          </a:xfrm>
        </p:grpSpPr>
        <p:grpSp>
          <p:nvGrpSpPr>
            <p:cNvPr id="247814" name="Group 6"/>
            <p:cNvGrpSpPr>
              <a:grpSpLocks/>
            </p:cNvGrpSpPr>
            <p:nvPr/>
          </p:nvGrpSpPr>
          <p:grpSpPr bwMode="auto">
            <a:xfrm>
              <a:off x="3321" y="1621"/>
              <a:ext cx="1008" cy="1008"/>
              <a:chOff x="3840" y="2976"/>
              <a:chExt cx="1008" cy="1008"/>
            </a:xfrm>
          </p:grpSpPr>
          <p:sp>
            <p:nvSpPr>
              <p:cNvPr id="247815" name="Rectangle 7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576" cy="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0	1	0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0	1	1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1	0	1	1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1	1	1</a:t>
                </a:r>
              </a:p>
            </p:txBody>
          </p:sp>
          <p:sp>
            <p:nvSpPr>
              <p:cNvPr id="247816" name="Rectangle 8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Q1</a:t>
                </a:r>
              </a:p>
            </p:txBody>
          </p:sp>
          <p:sp>
            <p:nvSpPr>
              <p:cNvPr id="247817" name="Rectangle 9"/>
              <p:cNvSpPr>
                <a:spLocks noChangeArrowheads="1"/>
              </p:cNvSpPr>
              <p:nvPr/>
            </p:nvSpPr>
            <p:spPr bwMode="auto">
              <a:xfrm>
                <a:off x="3888" y="3024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Open.d</a:t>
                </a:r>
              </a:p>
            </p:txBody>
          </p:sp>
          <p:sp>
            <p:nvSpPr>
              <p:cNvPr id="247818" name="Rectangle 10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9" name="Rectangle 11"/>
              <p:cNvSpPr>
                <a:spLocks noChangeArrowheads="1"/>
              </p:cNvSpPr>
              <p:nvPr/>
            </p:nvSpPr>
            <p:spPr bwMode="auto">
              <a:xfrm>
                <a:off x="4176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0" name="Rectangle 12"/>
              <p:cNvSpPr>
                <a:spLocks noChangeArrowheads="1"/>
              </p:cNvSpPr>
              <p:nvPr/>
            </p:nvSpPr>
            <p:spPr bwMode="auto">
              <a:xfrm>
                <a:off x="4320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1" name="Rectangle 13"/>
              <p:cNvSpPr>
                <a:spLocks noChangeArrowheads="1"/>
              </p:cNvSpPr>
              <p:nvPr/>
            </p:nvSpPr>
            <p:spPr bwMode="auto">
              <a:xfrm>
                <a:off x="4464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2" name="Rectangle 14"/>
              <p:cNvSpPr>
                <a:spLocks noChangeArrowheads="1"/>
              </p:cNvSpPr>
              <p:nvPr/>
            </p:nvSpPr>
            <p:spPr bwMode="auto">
              <a:xfrm>
                <a:off x="4032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3" name="Rectangle 15"/>
              <p:cNvSpPr>
                <a:spLocks noChangeArrowheads="1"/>
              </p:cNvSpPr>
              <p:nvPr/>
            </p:nvSpPr>
            <p:spPr bwMode="auto">
              <a:xfrm>
                <a:off x="4176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4" name="Rectangle 16"/>
              <p:cNvSpPr>
                <a:spLocks noChangeArrowheads="1"/>
              </p:cNvSpPr>
              <p:nvPr/>
            </p:nvSpPr>
            <p:spPr bwMode="auto">
              <a:xfrm>
                <a:off x="4320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5" name="Rectangle 17"/>
              <p:cNvSpPr>
                <a:spLocks noChangeArrowheads="1"/>
              </p:cNvSpPr>
              <p:nvPr/>
            </p:nvSpPr>
            <p:spPr bwMode="auto">
              <a:xfrm>
                <a:off x="4464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6" name="Rectangle 18"/>
              <p:cNvSpPr>
                <a:spLocks noChangeArrowheads="1"/>
              </p:cNvSpPr>
              <p:nvPr/>
            </p:nvSpPr>
            <p:spPr bwMode="auto">
              <a:xfrm>
                <a:off x="4032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7" name="Rectangle 19"/>
              <p:cNvSpPr>
                <a:spLocks noChangeArrowheads="1"/>
              </p:cNvSpPr>
              <p:nvPr/>
            </p:nvSpPr>
            <p:spPr bwMode="auto">
              <a:xfrm>
                <a:off x="4176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8" name="Rectangle 20"/>
              <p:cNvSpPr>
                <a:spLocks noChangeArrowheads="1"/>
              </p:cNvSpPr>
              <p:nvPr/>
            </p:nvSpPr>
            <p:spPr bwMode="auto">
              <a:xfrm>
                <a:off x="4320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9" name="Rectangle 21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0" name="Rectangle 22"/>
              <p:cNvSpPr>
                <a:spLocks noChangeArrowheads="1"/>
              </p:cNvSpPr>
              <p:nvPr/>
            </p:nvSpPr>
            <p:spPr bwMode="auto">
              <a:xfrm>
                <a:off x="4032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1" name="Rectangle 23"/>
              <p:cNvSpPr>
                <a:spLocks noChangeArrowheads="1"/>
              </p:cNvSpPr>
              <p:nvPr/>
            </p:nvSpPr>
            <p:spPr bwMode="auto">
              <a:xfrm>
                <a:off x="4176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2" name="Rectangle 24"/>
              <p:cNvSpPr>
                <a:spLocks noChangeArrowheads="1"/>
              </p:cNvSpPr>
              <p:nvPr/>
            </p:nvSpPr>
            <p:spPr bwMode="auto">
              <a:xfrm>
                <a:off x="4320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3" name="Rectangle 25"/>
              <p:cNvSpPr>
                <a:spLocks noChangeArrowheads="1"/>
              </p:cNvSpPr>
              <p:nvPr/>
            </p:nvSpPr>
            <p:spPr bwMode="auto">
              <a:xfrm>
                <a:off x="4464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4" name="Line 26"/>
              <p:cNvSpPr>
                <a:spLocks noChangeShapeType="1"/>
              </p:cNvSpPr>
              <p:nvPr/>
            </p:nvSpPr>
            <p:spPr bwMode="auto">
              <a:xfrm>
                <a:off x="4320" y="312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5" name="Line 27"/>
              <p:cNvSpPr>
                <a:spLocks noChangeShapeType="1"/>
              </p:cNvSpPr>
              <p:nvPr/>
            </p:nvSpPr>
            <p:spPr bwMode="auto">
              <a:xfrm>
                <a:off x="4176" y="379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6" name="Line 28"/>
              <p:cNvSpPr>
                <a:spLocks noChangeShapeType="1"/>
              </p:cNvSpPr>
              <p:nvPr/>
            </p:nvSpPr>
            <p:spPr bwMode="auto">
              <a:xfrm>
                <a:off x="3984" y="345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7" name="Line 29"/>
              <p:cNvSpPr>
                <a:spLocks noChangeShapeType="1"/>
              </p:cNvSpPr>
              <p:nvPr/>
            </p:nvSpPr>
            <p:spPr bwMode="auto">
              <a:xfrm>
                <a:off x="4656" y="33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8" name="Rectangle 30"/>
              <p:cNvSpPr>
                <a:spLocks noChangeArrowheads="1"/>
              </p:cNvSpPr>
              <p:nvPr/>
            </p:nvSpPr>
            <p:spPr bwMode="auto">
              <a:xfrm>
                <a:off x="4176" y="3792"/>
                <a:ext cx="3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Q0</a:t>
                </a:r>
              </a:p>
            </p:txBody>
          </p:sp>
          <p:sp>
            <p:nvSpPr>
              <p:cNvPr id="247839" name="Rectangle 31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14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N</a:t>
                </a:r>
              </a:p>
            </p:txBody>
          </p:sp>
          <p:sp>
            <p:nvSpPr>
              <p:cNvPr id="247840" name="Rectangle 32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12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D</a:t>
                </a:r>
              </a:p>
            </p:txBody>
          </p:sp>
        </p:grpSp>
        <p:sp>
          <p:nvSpPr>
            <p:cNvPr id="247841" name="Line 33"/>
            <p:cNvSpPr>
              <a:spLocks noChangeShapeType="1"/>
            </p:cNvSpPr>
            <p:nvPr/>
          </p:nvSpPr>
          <p:spPr bwMode="auto">
            <a:xfrm>
              <a:off x="2928" y="1670"/>
              <a:ext cx="499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842" name="Group 34"/>
          <p:cNvGrpSpPr>
            <a:grpSpLocks/>
          </p:cNvGrpSpPr>
          <p:nvPr/>
        </p:nvGrpSpPr>
        <p:grpSpPr bwMode="auto">
          <a:xfrm>
            <a:off x="5260932" y="1639276"/>
            <a:ext cx="3568353" cy="2479286"/>
            <a:chOff x="3360" y="1046"/>
            <a:chExt cx="2279" cy="1582"/>
          </a:xfrm>
        </p:grpSpPr>
        <p:grpSp>
          <p:nvGrpSpPr>
            <p:cNvPr id="247843" name="Group 35"/>
            <p:cNvGrpSpPr>
              <a:grpSpLocks/>
            </p:cNvGrpSpPr>
            <p:nvPr/>
          </p:nvGrpSpPr>
          <p:grpSpPr bwMode="auto">
            <a:xfrm>
              <a:off x="4631" y="1620"/>
              <a:ext cx="1008" cy="1008"/>
              <a:chOff x="3840" y="2976"/>
              <a:chExt cx="1008" cy="1008"/>
            </a:xfrm>
          </p:grpSpPr>
          <p:sp>
            <p:nvSpPr>
              <p:cNvPr id="247844" name="Rectangle 36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576" cy="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0	1	0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0	1	1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X	X	1	X</a:t>
                </a:r>
              </a:p>
              <a:p>
                <a:pPr eaLnBrk="0" hangingPunct="0">
                  <a:lnSpc>
                    <a:spcPts val="1875"/>
                  </a:lnSpc>
                  <a:tabLst>
                    <a:tab pos="227103" algn="l"/>
                    <a:tab pos="455773" algn="l"/>
                    <a:tab pos="682875" algn="l"/>
                    <a:tab pos="897449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0	1	1	1</a:t>
                </a:r>
              </a:p>
            </p:txBody>
          </p:sp>
          <p:sp>
            <p:nvSpPr>
              <p:cNvPr id="247845" name="Rectangle 37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Q1</a:t>
                </a:r>
              </a:p>
            </p:txBody>
          </p:sp>
          <p:sp>
            <p:nvSpPr>
              <p:cNvPr id="247846" name="Rectangle 38"/>
              <p:cNvSpPr>
                <a:spLocks noChangeArrowheads="1"/>
              </p:cNvSpPr>
              <p:nvPr/>
            </p:nvSpPr>
            <p:spPr bwMode="auto">
              <a:xfrm>
                <a:off x="3888" y="3024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Open.d</a:t>
                </a:r>
              </a:p>
            </p:txBody>
          </p:sp>
          <p:sp>
            <p:nvSpPr>
              <p:cNvPr id="247847" name="Rectangle 39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48" name="Rectangle 40"/>
              <p:cNvSpPr>
                <a:spLocks noChangeArrowheads="1"/>
              </p:cNvSpPr>
              <p:nvPr/>
            </p:nvSpPr>
            <p:spPr bwMode="auto">
              <a:xfrm>
                <a:off x="4176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49" name="Rectangle 41"/>
              <p:cNvSpPr>
                <a:spLocks noChangeArrowheads="1"/>
              </p:cNvSpPr>
              <p:nvPr/>
            </p:nvSpPr>
            <p:spPr bwMode="auto">
              <a:xfrm>
                <a:off x="4320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0" name="Rectangle 42"/>
              <p:cNvSpPr>
                <a:spLocks noChangeArrowheads="1"/>
              </p:cNvSpPr>
              <p:nvPr/>
            </p:nvSpPr>
            <p:spPr bwMode="auto">
              <a:xfrm>
                <a:off x="4464" y="3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1" name="Rectangle 43"/>
              <p:cNvSpPr>
                <a:spLocks noChangeArrowheads="1"/>
              </p:cNvSpPr>
              <p:nvPr/>
            </p:nvSpPr>
            <p:spPr bwMode="auto">
              <a:xfrm>
                <a:off x="4032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2" name="Rectangle 44"/>
              <p:cNvSpPr>
                <a:spLocks noChangeArrowheads="1"/>
              </p:cNvSpPr>
              <p:nvPr/>
            </p:nvSpPr>
            <p:spPr bwMode="auto">
              <a:xfrm>
                <a:off x="4176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3" name="Rectangle 45"/>
              <p:cNvSpPr>
                <a:spLocks noChangeArrowheads="1"/>
              </p:cNvSpPr>
              <p:nvPr/>
            </p:nvSpPr>
            <p:spPr bwMode="auto">
              <a:xfrm>
                <a:off x="4320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4" name="Rectangle 46"/>
              <p:cNvSpPr>
                <a:spLocks noChangeArrowheads="1"/>
              </p:cNvSpPr>
              <p:nvPr/>
            </p:nvSpPr>
            <p:spPr bwMode="auto">
              <a:xfrm>
                <a:off x="4464" y="3312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5" name="Rectangle 47"/>
              <p:cNvSpPr>
                <a:spLocks noChangeArrowheads="1"/>
              </p:cNvSpPr>
              <p:nvPr/>
            </p:nvSpPr>
            <p:spPr bwMode="auto">
              <a:xfrm>
                <a:off x="4032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6" name="Rectangle 48"/>
              <p:cNvSpPr>
                <a:spLocks noChangeArrowheads="1"/>
              </p:cNvSpPr>
              <p:nvPr/>
            </p:nvSpPr>
            <p:spPr bwMode="auto">
              <a:xfrm>
                <a:off x="4176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7" name="Rectangle 49"/>
              <p:cNvSpPr>
                <a:spLocks noChangeArrowheads="1"/>
              </p:cNvSpPr>
              <p:nvPr/>
            </p:nvSpPr>
            <p:spPr bwMode="auto">
              <a:xfrm>
                <a:off x="4320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8" name="Rectangle 50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9" name="Rectangle 51"/>
              <p:cNvSpPr>
                <a:spLocks noChangeArrowheads="1"/>
              </p:cNvSpPr>
              <p:nvPr/>
            </p:nvSpPr>
            <p:spPr bwMode="auto">
              <a:xfrm>
                <a:off x="4032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0" name="Rectangle 52"/>
              <p:cNvSpPr>
                <a:spLocks noChangeArrowheads="1"/>
              </p:cNvSpPr>
              <p:nvPr/>
            </p:nvSpPr>
            <p:spPr bwMode="auto">
              <a:xfrm>
                <a:off x="4176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1" name="Rectangle 53"/>
              <p:cNvSpPr>
                <a:spLocks noChangeArrowheads="1"/>
              </p:cNvSpPr>
              <p:nvPr/>
            </p:nvSpPr>
            <p:spPr bwMode="auto">
              <a:xfrm>
                <a:off x="4320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2" name="Rectangle 54"/>
              <p:cNvSpPr>
                <a:spLocks noChangeArrowheads="1"/>
              </p:cNvSpPr>
              <p:nvPr/>
            </p:nvSpPr>
            <p:spPr bwMode="auto">
              <a:xfrm>
                <a:off x="4464" y="3600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3" name="Line 55"/>
              <p:cNvSpPr>
                <a:spLocks noChangeShapeType="1"/>
              </p:cNvSpPr>
              <p:nvPr/>
            </p:nvSpPr>
            <p:spPr bwMode="auto">
              <a:xfrm>
                <a:off x="4320" y="312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4" name="Line 56"/>
              <p:cNvSpPr>
                <a:spLocks noChangeShapeType="1"/>
              </p:cNvSpPr>
              <p:nvPr/>
            </p:nvSpPr>
            <p:spPr bwMode="auto">
              <a:xfrm>
                <a:off x="4176" y="379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5" name="Line 57"/>
              <p:cNvSpPr>
                <a:spLocks noChangeShapeType="1"/>
              </p:cNvSpPr>
              <p:nvPr/>
            </p:nvSpPr>
            <p:spPr bwMode="auto">
              <a:xfrm>
                <a:off x="3984" y="345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6" name="Line 58"/>
              <p:cNvSpPr>
                <a:spLocks noChangeShapeType="1"/>
              </p:cNvSpPr>
              <p:nvPr/>
            </p:nvSpPr>
            <p:spPr bwMode="auto">
              <a:xfrm>
                <a:off x="4656" y="33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7" name="Rectangle 59"/>
              <p:cNvSpPr>
                <a:spLocks noChangeArrowheads="1"/>
              </p:cNvSpPr>
              <p:nvPr/>
            </p:nvSpPr>
            <p:spPr bwMode="auto">
              <a:xfrm>
                <a:off x="4176" y="3792"/>
                <a:ext cx="3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ct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Q0</a:t>
                </a:r>
              </a:p>
            </p:txBody>
          </p:sp>
          <p:sp>
            <p:nvSpPr>
              <p:cNvPr id="247868" name="Rectangle 60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14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N</a:t>
                </a:r>
              </a:p>
            </p:txBody>
          </p:sp>
          <p:sp>
            <p:nvSpPr>
              <p:cNvPr id="247869" name="Rectangle 61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12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050" tIns="26988" rIns="19050" bIns="26988"/>
              <a:lstStyle/>
              <a:p>
                <a:pPr algn="r" eaLnBrk="0" hangingPunct="0">
                  <a:lnSpc>
                    <a:spcPts val="1480"/>
                  </a:lnSpc>
                  <a:spcBef>
                    <a:spcPts val="592"/>
                  </a:spcBef>
                  <a:tabLst>
                    <a:tab pos="451074" algn="l"/>
                    <a:tab pos="902147" algn="l"/>
                    <a:tab pos="1353221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D</a:t>
                </a:r>
              </a:p>
            </p:txBody>
          </p:sp>
        </p:grpSp>
        <p:sp>
          <p:nvSpPr>
            <p:cNvPr id="247870" name="Line 62"/>
            <p:cNvSpPr>
              <a:spLocks noChangeShapeType="1"/>
            </p:cNvSpPr>
            <p:nvPr/>
          </p:nvSpPr>
          <p:spPr bwMode="auto">
            <a:xfrm>
              <a:off x="4387" y="1104"/>
              <a:ext cx="451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71" name="Line 63"/>
            <p:cNvSpPr>
              <a:spLocks noChangeShapeType="1"/>
            </p:cNvSpPr>
            <p:nvPr/>
          </p:nvSpPr>
          <p:spPr bwMode="auto">
            <a:xfrm flipH="1" flipV="1">
              <a:off x="3360" y="1046"/>
              <a:ext cx="1027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-12433" y="-22990"/>
            <a:ext cx="3777935" cy="1439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1"/>
              </a:lnSpc>
              <a:tabLst>
                <a:tab pos="789379" algn="l"/>
                <a:tab pos="1353221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D0	= </a:t>
            </a:r>
            <a:r>
              <a:rPr lang="en-US" sz="1600" dirty="0">
                <a:solidFill>
                  <a:srgbClr val="00B050"/>
                </a:solidFill>
                <a:latin typeface="Tahoma" charset="0"/>
              </a:rPr>
              <a:t>Q0</a:t>
            </a:r>
            <a:r>
              <a:rPr lang="ja-JP" altLang="en-US" sz="1600" dirty="0">
                <a:solidFill>
                  <a:srgbClr val="00B050"/>
                </a:solidFill>
                <a:latin typeface="Arial"/>
              </a:rPr>
              <a:t>’</a:t>
            </a:r>
            <a:r>
              <a:rPr lang="en-US" sz="1600" dirty="0">
                <a:solidFill>
                  <a:srgbClr val="00B050"/>
                </a:solidFill>
                <a:latin typeface="Tahoma" charset="0"/>
              </a:rPr>
              <a:t>N + Q0N</a:t>
            </a:r>
            <a:r>
              <a:rPr lang="ja-JP" altLang="en-US" sz="1600" dirty="0">
                <a:solidFill>
                  <a:srgbClr val="00B050"/>
                </a:solidFill>
                <a:latin typeface="Arial"/>
              </a:rPr>
              <a:t>’</a:t>
            </a:r>
            <a:r>
              <a:rPr lang="en-US" sz="1600" dirty="0">
                <a:solidFill>
                  <a:srgbClr val="00B050"/>
                </a:solidFill>
                <a:latin typeface="Tahoma" charset="0"/>
              </a:rPr>
              <a:t> + Q1N + Q1D</a:t>
            </a:r>
          </a:p>
          <a:p>
            <a:pPr eaLnBrk="0" hangingPunct="0">
              <a:lnSpc>
                <a:spcPts val="2171"/>
              </a:lnSpc>
              <a:tabLst>
                <a:tab pos="789379" algn="l"/>
                <a:tab pos="1353221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D1	</a:t>
            </a:r>
            <a:r>
              <a:rPr lang="en-US" sz="1600" dirty="0">
                <a:solidFill>
                  <a:srgbClr val="FF0000"/>
                </a:solidFill>
                <a:latin typeface="Tahoma" charset="0"/>
              </a:rPr>
              <a:t>= Q1 + D + Q0N</a:t>
            </a:r>
          </a:p>
          <a:p>
            <a:pPr eaLnBrk="0" hangingPunct="0">
              <a:lnSpc>
                <a:spcPts val="2171"/>
              </a:lnSpc>
              <a:tabLst>
                <a:tab pos="789379" algn="l"/>
                <a:tab pos="1353221" algn="l"/>
              </a:tabLs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OPEN	= Q1Q0 + Q1N + Q1D + 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</a:rPr>
              <a:t>Q0D</a:t>
            </a:r>
            <a:br>
              <a:rPr lang="en-US" sz="1600" dirty="0" smtClean="0">
                <a:solidFill>
                  <a:srgbClr val="000000"/>
                </a:solidFill>
                <a:latin typeface="Tahoma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Tahoma" charset="0"/>
              </a:rPr>
              <a:t>make </a:t>
            </a: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sure OPEN is 0 when reset</a:t>
            </a:r>
            <a:br>
              <a:rPr lang="en-US" sz="1600" dirty="0">
                <a:solidFill>
                  <a:srgbClr val="000000"/>
                </a:solidFill>
                <a:latin typeface="Tahoma" charset="0"/>
              </a:rPr>
            </a:b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– by adding AND gate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457200" y="6254634"/>
            <a:ext cx="21314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previous Mealy Solution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346008" y="1816004"/>
            <a:ext cx="403249" cy="3571634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16775" y="2104039"/>
            <a:ext cx="1576715" cy="26499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8027618" y="2808396"/>
            <a:ext cx="200417" cy="9301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077723" y="3099892"/>
            <a:ext cx="375781" cy="3691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71539" y="694297"/>
            <a:ext cx="796648" cy="875265"/>
          </a:xfrm>
          <a:custGeom>
            <a:avLst/>
            <a:gdLst>
              <a:gd name="connsiteX0" fmla="*/ 0 w 796648"/>
              <a:gd name="connsiteY0" fmla="*/ 4950 h 875265"/>
              <a:gd name="connsiteX1" fmla="*/ 462579 w 796648"/>
              <a:gd name="connsiteY1" fmla="*/ 26465 h 875265"/>
              <a:gd name="connsiteX2" fmla="*/ 677732 w 796648"/>
              <a:gd name="connsiteY2" fmla="*/ 209345 h 875265"/>
              <a:gd name="connsiteX3" fmla="*/ 796066 w 796648"/>
              <a:gd name="connsiteY3" fmla="*/ 532075 h 875265"/>
              <a:gd name="connsiteX4" fmla="*/ 720762 w 796648"/>
              <a:gd name="connsiteY4" fmla="*/ 833289 h 875265"/>
              <a:gd name="connsiteX5" fmla="*/ 666974 w 796648"/>
              <a:gd name="connsiteY5" fmla="*/ 865562 h 87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648" h="875265">
                <a:moveTo>
                  <a:pt x="0" y="4950"/>
                </a:moveTo>
                <a:cubicBezTo>
                  <a:pt x="174812" y="-1326"/>
                  <a:pt x="349624" y="-7601"/>
                  <a:pt x="462579" y="26465"/>
                </a:cubicBezTo>
                <a:cubicBezTo>
                  <a:pt x="575534" y="60531"/>
                  <a:pt x="622151" y="125077"/>
                  <a:pt x="677732" y="209345"/>
                </a:cubicBezTo>
                <a:cubicBezTo>
                  <a:pt x="733313" y="293613"/>
                  <a:pt x="788894" y="428084"/>
                  <a:pt x="796066" y="532075"/>
                </a:cubicBezTo>
                <a:cubicBezTo>
                  <a:pt x="803238" y="636066"/>
                  <a:pt x="742277" y="777708"/>
                  <a:pt x="720762" y="833289"/>
                </a:cubicBezTo>
                <a:cubicBezTo>
                  <a:pt x="699247" y="888870"/>
                  <a:pt x="683110" y="877216"/>
                  <a:pt x="666974" y="865562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725960" y="694297"/>
            <a:ext cx="1667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D0 *D1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4584526" y="878963"/>
            <a:ext cx="1141434" cy="9370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951429" y="3338594"/>
            <a:ext cx="450937" cy="399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951429" y="3099892"/>
            <a:ext cx="450937" cy="3691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497158" y="3325555"/>
            <a:ext cx="230906" cy="195301"/>
          </a:xfrm>
          <a:custGeom>
            <a:avLst/>
            <a:gdLst>
              <a:gd name="connsiteX0" fmla="*/ 0 w 230906"/>
              <a:gd name="connsiteY0" fmla="*/ 9316 h 195301"/>
              <a:gd name="connsiteX1" fmla="*/ 172122 w 230906"/>
              <a:gd name="connsiteY1" fmla="*/ 9316 h 195301"/>
              <a:gd name="connsiteX2" fmla="*/ 225910 w 230906"/>
              <a:gd name="connsiteY2" fmla="*/ 106134 h 195301"/>
              <a:gd name="connsiteX3" fmla="*/ 215153 w 230906"/>
              <a:gd name="connsiteY3" fmla="*/ 159923 h 195301"/>
              <a:gd name="connsiteX4" fmla="*/ 107576 w 230906"/>
              <a:gd name="connsiteY4" fmla="*/ 192196 h 195301"/>
              <a:gd name="connsiteX5" fmla="*/ 10757 w 230906"/>
              <a:gd name="connsiteY5" fmla="*/ 192196 h 1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06" h="195301">
                <a:moveTo>
                  <a:pt x="0" y="9316"/>
                </a:moveTo>
                <a:cubicBezTo>
                  <a:pt x="67235" y="1248"/>
                  <a:pt x="134470" y="-6820"/>
                  <a:pt x="172122" y="9316"/>
                </a:cubicBezTo>
                <a:cubicBezTo>
                  <a:pt x="209774" y="25452"/>
                  <a:pt x="218738" y="81033"/>
                  <a:pt x="225910" y="106134"/>
                </a:cubicBezTo>
                <a:cubicBezTo>
                  <a:pt x="233082" y="131235"/>
                  <a:pt x="234875" y="145579"/>
                  <a:pt x="215153" y="159923"/>
                </a:cubicBezTo>
                <a:cubicBezTo>
                  <a:pt x="195431" y="174267"/>
                  <a:pt x="141642" y="186817"/>
                  <a:pt x="107576" y="192196"/>
                </a:cubicBezTo>
                <a:cubicBezTo>
                  <a:pt x="73510" y="197575"/>
                  <a:pt x="42133" y="194885"/>
                  <a:pt x="10757" y="192196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196209" y="3306184"/>
            <a:ext cx="236864" cy="224394"/>
          </a:xfrm>
          <a:custGeom>
            <a:avLst/>
            <a:gdLst>
              <a:gd name="connsiteX0" fmla="*/ 236864 w 236864"/>
              <a:gd name="connsiteY0" fmla="*/ 7171 h 224394"/>
              <a:gd name="connsiteX1" fmla="*/ 140045 w 236864"/>
              <a:gd name="connsiteY1" fmla="*/ 7171 h 224394"/>
              <a:gd name="connsiteX2" fmla="*/ 32469 w 236864"/>
              <a:gd name="connsiteY2" fmla="*/ 7171 h 224394"/>
              <a:gd name="connsiteX3" fmla="*/ 196 w 236864"/>
              <a:gd name="connsiteY3" fmla="*/ 103990 h 224394"/>
              <a:gd name="connsiteX4" fmla="*/ 21711 w 236864"/>
              <a:gd name="connsiteY4" fmla="*/ 168536 h 224394"/>
              <a:gd name="connsiteX5" fmla="*/ 75499 w 236864"/>
              <a:gd name="connsiteY5" fmla="*/ 200809 h 224394"/>
              <a:gd name="connsiteX6" fmla="*/ 161560 w 236864"/>
              <a:gd name="connsiteY6" fmla="*/ 222324 h 224394"/>
              <a:gd name="connsiteX7" fmla="*/ 193833 w 236864"/>
              <a:gd name="connsiteY7" fmla="*/ 222324 h 22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864" h="224394">
                <a:moveTo>
                  <a:pt x="236864" y="7171"/>
                </a:moveTo>
                <a:lnTo>
                  <a:pt x="140045" y="7171"/>
                </a:lnTo>
                <a:cubicBezTo>
                  <a:pt x="105979" y="7171"/>
                  <a:pt x="55777" y="-8965"/>
                  <a:pt x="32469" y="7171"/>
                </a:cubicBezTo>
                <a:cubicBezTo>
                  <a:pt x="9161" y="23307"/>
                  <a:pt x="196" y="103990"/>
                  <a:pt x="196" y="103990"/>
                </a:cubicBezTo>
                <a:cubicBezTo>
                  <a:pt x="-1597" y="130884"/>
                  <a:pt x="9160" y="152399"/>
                  <a:pt x="21711" y="168536"/>
                </a:cubicBezTo>
                <a:cubicBezTo>
                  <a:pt x="34262" y="184673"/>
                  <a:pt x="52191" y="191844"/>
                  <a:pt x="75499" y="200809"/>
                </a:cubicBezTo>
                <a:cubicBezTo>
                  <a:pt x="98807" y="209774"/>
                  <a:pt x="141838" y="218738"/>
                  <a:pt x="161560" y="222324"/>
                </a:cubicBezTo>
                <a:cubicBezTo>
                  <a:pt x="181282" y="225910"/>
                  <a:pt x="187557" y="224117"/>
                  <a:pt x="193833" y="222324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58844" y="3530868"/>
            <a:ext cx="418054" cy="213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959736" y="2850776"/>
            <a:ext cx="188055" cy="173998"/>
          </a:xfrm>
          <a:custGeom>
            <a:avLst/>
            <a:gdLst>
              <a:gd name="connsiteX0" fmla="*/ 0 w 188055"/>
              <a:gd name="connsiteY0" fmla="*/ 0 h 173998"/>
              <a:gd name="connsiteX1" fmla="*/ 129092 w 188055"/>
              <a:gd name="connsiteY1" fmla="*/ 172123 h 173998"/>
              <a:gd name="connsiteX2" fmla="*/ 182880 w 188055"/>
              <a:gd name="connsiteY2" fmla="*/ 86062 h 173998"/>
              <a:gd name="connsiteX3" fmla="*/ 182880 w 188055"/>
              <a:gd name="connsiteY3" fmla="*/ 0 h 17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055" h="173998">
                <a:moveTo>
                  <a:pt x="0" y="0"/>
                </a:moveTo>
                <a:cubicBezTo>
                  <a:pt x="49306" y="78889"/>
                  <a:pt x="98612" y="157779"/>
                  <a:pt x="129092" y="172123"/>
                </a:cubicBezTo>
                <a:cubicBezTo>
                  <a:pt x="159572" y="186467"/>
                  <a:pt x="173915" y="114749"/>
                  <a:pt x="182880" y="86062"/>
                </a:cubicBezTo>
                <a:cubicBezTo>
                  <a:pt x="191845" y="57375"/>
                  <a:pt x="187362" y="28687"/>
                  <a:pt x="182880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970494" y="3524132"/>
            <a:ext cx="193638" cy="284075"/>
          </a:xfrm>
          <a:custGeom>
            <a:avLst/>
            <a:gdLst>
              <a:gd name="connsiteX0" fmla="*/ 0 w 193638"/>
              <a:gd name="connsiteY0" fmla="*/ 284075 h 284075"/>
              <a:gd name="connsiteX1" fmla="*/ 64546 w 193638"/>
              <a:gd name="connsiteY1" fmla="*/ 47407 h 284075"/>
              <a:gd name="connsiteX2" fmla="*/ 150607 w 193638"/>
              <a:gd name="connsiteY2" fmla="*/ 4376 h 284075"/>
              <a:gd name="connsiteX3" fmla="*/ 182880 w 193638"/>
              <a:gd name="connsiteY3" fmla="*/ 111953 h 284075"/>
              <a:gd name="connsiteX4" fmla="*/ 193638 w 193638"/>
              <a:gd name="connsiteY4" fmla="*/ 241044 h 28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38" h="284075">
                <a:moveTo>
                  <a:pt x="0" y="284075"/>
                </a:moveTo>
                <a:cubicBezTo>
                  <a:pt x="19722" y="189049"/>
                  <a:pt x="39445" y="94023"/>
                  <a:pt x="64546" y="47407"/>
                </a:cubicBezTo>
                <a:cubicBezTo>
                  <a:pt x="89647" y="790"/>
                  <a:pt x="130885" y="-6382"/>
                  <a:pt x="150607" y="4376"/>
                </a:cubicBezTo>
                <a:cubicBezTo>
                  <a:pt x="170329" y="15134"/>
                  <a:pt x="175708" y="72508"/>
                  <a:pt x="182880" y="111953"/>
                </a:cubicBezTo>
                <a:cubicBezTo>
                  <a:pt x="190052" y="151398"/>
                  <a:pt x="191845" y="196221"/>
                  <a:pt x="193638" y="241044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551630" y="3306184"/>
            <a:ext cx="450937" cy="21057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8245150" y="3334871"/>
            <a:ext cx="450937" cy="16219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89" idx="3"/>
          </p:cNvCxnSpPr>
          <p:nvPr/>
        </p:nvCxnSpPr>
        <p:spPr>
          <a:xfrm flipH="1">
            <a:off x="8696087" y="2392074"/>
            <a:ext cx="133198" cy="10238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auto">
          <a:xfrm>
            <a:off x="7561777" y="1789681"/>
            <a:ext cx="16356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Known as don’t cares</a:t>
            </a:r>
          </a:p>
        </p:txBody>
      </p:sp>
      <p:cxnSp>
        <p:nvCxnSpPr>
          <p:cNvPr id="26" name="Straight Arrow Connector 25"/>
          <p:cNvCxnSpPr>
            <a:endCxn id="21" idx="0"/>
          </p:cNvCxnSpPr>
          <p:nvPr/>
        </p:nvCxnSpPr>
        <p:spPr>
          <a:xfrm flipH="1">
            <a:off x="7777099" y="2436012"/>
            <a:ext cx="112733" cy="8701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2843790" y="1114414"/>
            <a:ext cx="112383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From Mealy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6851354" y="838120"/>
            <a:ext cx="2186717" cy="738664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asked earlier to remember location of don’t cares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 flipH="1">
            <a:off x="8445676" y="1362165"/>
            <a:ext cx="124531" cy="5518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2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75" grpId="0" build="p" autoUpdateAnimBg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VII - Finite State Machines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2004, Gaetano </a:t>
            </a:r>
            <a:r>
              <a:rPr lang="en-US" dirty="0" err="1"/>
              <a:t>Borriello</a:t>
            </a:r>
            <a:r>
              <a:rPr lang="en-US" dirty="0"/>
              <a:t> and Randy H. Katz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1859-93CC-484D-8DE7-37A4DEC0216B}" type="slidenum">
              <a:rPr lang="en-US"/>
              <a:pPr/>
              <a:t>158</a:t>
            </a:fld>
            <a:endParaRPr lang="en-US"/>
          </a:p>
        </p:txBody>
      </p:sp>
      <p:sp>
        <p:nvSpPr>
          <p:cNvPr id="245769" name="Rectangle 9"/>
          <p:cNvSpPr>
            <a:spLocks noGrp="1" noChangeArrowheads="1"/>
          </p:cNvSpPr>
          <p:nvPr>
            <p:ph type="title"/>
          </p:nvPr>
        </p:nvSpPr>
        <p:spPr>
          <a:xfrm>
            <a:off x="25296" y="0"/>
            <a:ext cx="9118703" cy="595939"/>
          </a:xfrm>
          <a:solidFill>
            <a:srgbClr val="FFFF00"/>
          </a:solidFill>
        </p:spPr>
        <p:txBody>
          <a:bodyPr/>
          <a:lstStyle/>
          <a:p>
            <a:pPr algn="r"/>
            <a:r>
              <a:rPr lang="en-US" dirty="0" smtClean="0"/>
              <a:t>Moore </a:t>
            </a:r>
            <a:r>
              <a:rPr lang="en-US" dirty="0"/>
              <a:t>to </a:t>
            </a:r>
            <a:r>
              <a:rPr lang="en-US" sz="3600" dirty="0" smtClean="0">
                <a:solidFill>
                  <a:srgbClr val="FF0000"/>
                </a:solidFill>
              </a:rPr>
              <a:t>synchronous</a:t>
            </a:r>
            <a:r>
              <a:rPr lang="en-US" dirty="0" smtClean="0"/>
              <a:t> </a:t>
            </a:r>
            <a:r>
              <a:rPr lang="en-US" dirty="0"/>
              <a:t>Mealy</a:t>
            </a:r>
          </a:p>
        </p:txBody>
      </p:sp>
      <p:sp>
        <p:nvSpPr>
          <p:cNvPr id="24577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272838"/>
            <a:ext cx="7772400" cy="4114800"/>
          </a:xfrm>
        </p:spPr>
        <p:txBody>
          <a:bodyPr/>
          <a:lstStyle/>
          <a:p>
            <a:r>
              <a:rPr lang="en-US" sz="1800" dirty="0"/>
              <a:t>OPEN = Q1Q0 creates a combinational delay after Q1 and Q0 change in Moore implementation</a:t>
            </a:r>
          </a:p>
          <a:p>
            <a:r>
              <a:rPr lang="en-US" sz="1800" dirty="0"/>
              <a:t>This can be corrected by </a:t>
            </a:r>
            <a:r>
              <a:rPr lang="en-US" sz="1800" dirty="0">
                <a:solidFill>
                  <a:srgbClr val="00B050"/>
                </a:solidFill>
              </a:rPr>
              <a:t>retiming</a:t>
            </a:r>
            <a:r>
              <a:rPr lang="en-US" sz="1800" dirty="0"/>
              <a:t>, i.e., move flip-flops and logic through each other to improve delay</a:t>
            </a:r>
          </a:p>
          <a:p>
            <a:r>
              <a:rPr lang="en-US" sz="1800" dirty="0" err="1"/>
              <a:t>OPEN.d</a:t>
            </a:r>
            <a:r>
              <a:rPr lang="en-US" sz="1800" dirty="0"/>
              <a:t> = (Q1 + D + Q0N)(Q0'N + Q0N' + Q1N + Q1D)</a:t>
            </a:r>
            <a:br>
              <a:rPr lang="en-US" sz="1800" dirty="0"/>
            </a:br>
            <a:r>
              <a:rPr lang="en-US" sz="1800" dirty="0"/>
              <a:t>	     = Q1Q0N' + Q1N + Q1D + Q0'ND + Q0N'D</a:t>
            </a:r>
          </a:p>
          <a:p>
            <a:r>
              <a:rPr lang="en-US" sz="1800" dirty="0"/>
              <a:t>Implementation now looks like a synchronous Mealy machine</a:t>
            </a:r>
          </a:p>
          <a:p>
            <a:pPr lvl="1"/>
            <a:r>
              <a:rPr lang="en-US" sz="1600" dirty="0"/>
              <a:t>it is common for programmable devices to have FF at end of logic</a:t>
            </a:r>
          </a:p>
          <a:p>
            <a:endParaRPr lang="en-US" sz="1800" dirty="0"/>
          </a:p>
        </p:txBody>
      </p:sp>
      <p:pic>
        <p:nvPicPr>
          <p:cNvPr id="2457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7" y="3774642"/>
            <a:ext cx="3792255" cy="241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7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76" y="3717035"/>
            <a:ext cx="4363755" cy="245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300210" y="4350712"/>
            <a:ext cx="2563521" cy="6336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22078" y="3869435"/>
            <a:ext cx="1555390" cy="16480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477468" y="2104039"/>
            <a:ext cx="504244" cy="1843424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34112" y="2177565"/>
            <a:ext cx="4124736" cy="214992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2504909" cy="99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1"/>
              </a:lnSpc>
              <a:spcAft>
                <a:spcPts val="0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050" dirty="0">
                <a:solidFill>
                  <a:srgbClr val="000000"/>
                </a:solidFill>
                <a:latin typeface="Tahoma" charset="0"/>
              </a:rPr>
              <a:t>D1 = Q1 + D + Q0 N</a:t>
            </a:r>
          </a:p>
          <a:p>
            <a:pPr eaLnBrk="0" hangingPunct="0">
              <a:lnSpc>
                <a:spcPts val="2171"/>
              </a:lnSpc>
              <a:spcAft>
                <a:spcPts val="0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050" dirty="0">
                <a:solidFill>
                  <a:srgbClr val="000000"/>
                </a:solidFill>
                <a:latin typeface="Tahoma" charset="0"/>
              </a:rPr>
              <a:t>D0 = Q0</a:t>
            </a:r>
            <a:r>
              <a:rPr lang="ja-JP" altLang="en-US" sz="1050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050" dirty="0">
                <a:solidFill>
                  <a:srgbClr val="000000"/>
                </a:solidFill>
                <a:latin typeface="Tahoma" charset="0"/>
              </a:rPr>
              <a:t> N + Q0 N</a:t>
            </a:r>
            <a:r>
              <a:rPr lang="ja-JP" altLang="en-US" sz="1050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050" dirty="0">
                <a:solidFill>
                  <a:srgbClr val="000000"/>
                </a:solidFill>
                <a:latin typeface="Tahoma" charset="0"/>
              </a:rPr>
              <a:t> + Q1 N + Q1 </a:t>
            </a:r>
            <a:r>
              <a:rPr lang="en-US" sz="1050" dirty="0" smtClean="0">
                <a:solidFill>
                  <a:srgbClr val="000000"/>
                </a:solidFill>
                <a:latin typeface="Tahoma" charset="0"/>
              </a:rPr>
              <a:t>D</a:t>
            </a:r>
          </a:p>
          <a:p>
            <a:pPr eaLnBrk="0" hangingPunct="0">
              <a:lnSpc>
                <a:spcPts val="2171"/>
              </a:lnSpc>
              <a:spcAft>
                <a:spcPts val="0"/>
              </a:spcAft>
              <a:tabLst>
                <a:tab pos="451074" algn="l"/>
                <a:tab pos="902147" algn="l"/>
                <a:tab pos="1353221" algn="l"/>
              </a:tabLst>
            </a:pPr>
            <a:r>
              <a:rPr lang="en-US" sz="1050" dirty="0" smtClean="0">
                <a:solidFill>
                  <a:srgbClr val="000000"/>
                </a:solidFill>
                <a:latin typeface="Tahoma" charset="0"/>
              </a:rPr>
              <a:t>OPEN </a:t>
            </a:r>
            <a:r>
              <a:rPr lang="en-US" sz="1050" dirty="0">
                <a:solidFill>
                  <a:srgbClr val="000000"/>
                </a:solidFill>
                <a:latin typeface="Tahoma" charset="0"/>
              </a:rPr>
              <a:t>= Q1 Q0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922078" y="833559"/>
            <a:ext cx="668722" cy="1798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>
            <a:off x="2590800" y="801510"/>
            <a:ext cx="30243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was our Moore Solution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634043" y="2795323"/>
            <a:ext cx="6824157" cy="17282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792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032" y="21336"/>
            <a:ext cx="9122967" cy="642528"/>
          </a:xfrm>
          <a:solidFill>
            <a:srgbClr val="FFFF00"/>
          </a:solidFill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and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 Problems (1)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08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33502" y="663864"/>
            <a:ext cx="8816630" cy="57607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Explain in your own words how the SR latch from two NOR gates works.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Explain in full detail timing of SR latch.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Create a latch from two NAND gates, similar to one from two NOR gates and explain in detail its timing.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Draw the table of this latch from NAND gates.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are critical races? Give example of a circuit.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are non-critical races? Give example of a circuit.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are metastable states?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You must be able to derive a state machine table from the circuit of a latch.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You must be able to derive a state machine table from a state machine 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You must be able to derive a state machine table from a flowchart or Algorithmic State Machine.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Explain how a simple generator works.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Explain behavior of gated SR latch using NOR gates.</a:t>
            </a:r>
            <a:r>
              <a:rPr lang="en-US" sz="2000" dirty="0"/>
              <a:t> 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Explain </a:t>
            </a:r>
            <a:r>
              <a:rPr lang="en-US" sz="2000" dirty="0"/>
              <a:t>behavior of gated </a:t>
            </a:r>
            <a:r>
              <a:rPr lang="en-US" sz="2000" dirty="0" smtClean="0"/>
              <a:t>SR </a:t>
            </a:r>
            <a:r>
              <a:rPr lang="en-US" sz="2000" dirty="0"/>
              <a:t>latch using </a:t>
            </a:r>
            <a:r>
              <a:rPr lang="en-US" sz="2000" dirty="0" smtClean="0"/>
              <a:t>NAND </a:t>
            </a:r>
            <a:r>
              <a:rPr lang="en-US" sz="2000" dirty="0"/>
              <a:t>gates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Explain </a:t>
            </a:r>
            <a:r>
              <a:rPr lang="en-US" sz="2000" dirty="0"/>
              <a:t>behavior of gated D latch using NOR gates.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Explain behavior of gated D latch using NAND gates.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44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082" y="491044"/>
            <a:ext cx="8641050" cy="5818306"/>
          </a:xfrm>
          <a:solidFill>
            <a:srgbClr val="FFFF00"/>
          </a:solidFill>
        </p:spPr>
        <p:txBody>
          <a:bodyPr/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Non-Critical Races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2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032" y="21336"/>
            <a:ext cx="9122967" cy="6425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6000" dirty="0" smtClean="0"/>
              <a:t>Questions and Problems</a:t>
            </a:r>
            <a:endParaRPr lang="en-US" sz="6000" dirty="0"/>
          </a:p>
        </p:txBody>
      </p:sp>
      <p:sp>
        <p:nvSpPr>
          <p:cNvPr id="5908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33502" y="951898"/>
            <a:ext cx="8816630" cy="547266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16. Explain in your own words how the Edge Triggered D Flip-Flop works.</a:t>
            </a:r>
          </a:p>
          <a:p>
            <a:pPr marL="0" indent="0">
              <a:buNone/>
            </a:pPr>
            <a:r>
              <a:rPr lang="en-US" sz="2000" dirty="0" smtClean="0"/>
              <a:t>17. Build a T flip-flop from D flip-flop and logic gates.</a:t>
            </a:r>
          </a:p>
          <a:p>
            <a:pPr marL="0" indent="0">
              <a:buNone/>
            </a:pPr>
            <a:r>
              <a:rPr lang="en-US" sz="2000" dirty="0" smtClean="0"/>
              <a:t>18. Build </a:t>
            </a:r>
            <a:r>
              <a:rPr lang="en-US" sz="2000" dirty="0"/>
              <a:t>a </a:t>
            </a:r>
            <a:r>
              <a:rPr lang="en-US" sz="2000" dirty="0" smtClean="0"/>
              <a:t>JK </a:t>
            </a:r>
            <a:r>
              <a:rPr lang="en-US" sz="2000" dirty="0"/>
              <a:t>flip-flop from D flip-flop and logic gates.</a:t>
            </a:r>
          </a:p>
          <a:p>
            <a:pPr marL="0" indent="0">
              <a:buNone/>
            </a:pPr>
            <a:r>
              <a:rPr lang="en-US" sz="2000" dirty="0" smtClean="0"/>
              <a:t>19. Build </a:t>
            </a:r>
            <a:r>
              <a:rPr lang="en-US" sz="2000" dirty="0"/>
              <a:t>a T flip-flop from </a:t>
            </a:r>
            <a:r>
              <a:rPr lang="en-US" sz="2000" dirty="0" smtClean="0"/>
              <a:t>JK flip-flop. </a:t>
            </a:r>
          </a:p>
          <a:p>
            <a:pPr marL="0" indent="0">
              <a:buNone/>
            </a:pPr>
            <a:r>
              <a:rPr lang="en-US" sz="2000" dirty="0" smtClean="0"/>
              <a:t>20. Build </a:t>
            </a:r>
            <a:r>
              <a:rPr lang="en-US" sz="2000" dirty="0"/>
              <a:t>a JK flip-flop from </a:t>
            </a:r>
            <a:r>
              <a:rPr lang="en-US" sz="2000" dirty="0" smtClean="0"/>
              <a:t>T </a:t>
            </a:r>
            <a:r>
              <a:rPr lang="en-US" sz="2000" dirty="0"/>
              <a:t>flip-flop and logic gates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21. Build a modulo 4 counter from D flip-flops and logic.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22. Build </a:t>
            </a:r>
            <a:r>
              <a:rPr lang="en-US" sz="2000" dirty="0"/>
              <a:t>a modulo 4 counter from </a:t>
            </a:r>
            <a:r>
              <a:rPr lang="en-US" sz="2000" dirty="0" smtClean="0"/>
              <a:t>T </a:t>
            </a:r>
            <a:r>
              <a:rPr lang="en-US" sz="2000" dirty="0"/>
              <a:t>flip-flops and logic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23. Build </a:t>
            </a:r>
            <a:r>
              <a:rPr lang="en-US" sz="2000" dirty="0"/>
              <a:t>a modulo 4 counter from </a:t>
            </a:r>
            <a:r>
              <a:rPr lang="en-US" sz="2000" dirty="0" smtClean="0"/>
              <a:t>JK </a:t>
            </a:r>
            <a:r>
              <a:rPr lang="en-US" sz="2000" dirty="0"/>
              <a:t>flip-flops and logic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24. Design a modulo 5 counter and draw its timing diagram.</a:t>
            </a:r>
          </a:p>
          <a:p>
            <a:pPr marL="0" indent="0">
              <a:buNone/>
            </a:pPr>
            <a:r>
              <a:rPr lang="en-US" sz="2000" dirty="0" smtClean="0"/>
              <a:t>25. How to design a modulo 32 counter?</a:t>
            </a:r>
          </a:p>
          <a:p>
            <a:pPr marL="0" indent="0">
              <a:buNone/>
            </a:pPr>
            <a:r>
              <a:rPr lang="en-US" sz="2000" dirty="0" smtClean="0"/>
              <a:t>26. How to design a modulo 33 counter?</a:t>
            </a:r>
          </a:p>
          <a:p>
            <a:pPr marL="0" indent="0">
              <a:buNone/>
            </a:pPr>
            <a:r>
              <a:rPr lang="en-US" sz="2000" dirty="0" smtClean="0"/>
              <a:t>27. Explain in your own words the difference of Mealy and Moore Machines.</a:t>
            </a:r>
          </a:p>
          <a:p>
            <a:pPr marL="0" indent="0">
              <a:buNone/>
            </a:pPr>
            <a:r>
              <a:rPr lang="en-US" sz="2000" dirty="0" smtClean="0"/>
              <a:t>28. What is the synchronous Mealy Machine and how it differs from standard Mealy Machine?</a:t>
            </a:r>
            <a:br>
              <a:rPr lang="en-US" sz="2000" dirty="0" smtClean="0"/>
            </a:br>
            <a:r>
              <a:rPr lang="en-US" sz="2000" dirty="0" smtClean="0"/>
              <a:t>29. What is retiming?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21631" y="0"/>
            <a:ext cx="9122967" cy="77907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and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 Problems (2)</a:t>
            </a:r>
            <a:endParaRPr lang="en-US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3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032" y="21336"/>
            <a:ext cx="9122967" cy="6425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6000" dirty="0" smtClean="0"/>
              <a:t>Questions and Problems</a:t>
            </a:r>
            <a:endParaRPr lang="en-US" sz="6000" dirty="0"/>
          </a:p>
        </p:txBody>
      </p:sp>
      <p:sp>
        <p:nvSpPr>
          <p:cNvPr id="5908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33502" y="951898"/>
            <a:ext cx="8816630" cy="547266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29. Given is a circuit composed from D flip-flops and few logic gates. Create a state graph of this circuit.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30</a:t>
            </a:r>
            <a:r>
              <a:rPr lang="en-US" sz="2000" dirty="0"/>
              <a:t>. Given is a circuit composed from D flip-flops and few logic gates. Create a state </a:t>
            </a:r>
            <a:r>
              <a:rPr lang="en-US" sz="2000" dirty="0" smtClean="0"/>
              <a:t>table </a:t>
            </a:r>
            <a:r>
              <a:rPr lang="en-US" sz="2000" dirty="0"/>
              <a:t>of this circuit.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31.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PROBLEM FOR EXAM, DEFINITELY WILL BE COVERED:</a:t>
            </a:r>
          </a:p>
          <a:p>
            <a:pPr marL="0" indent="0">
              <a:buNone/>
            </a:pPr>
            <a:r>
              <a:rPr lang="en-US" sz="2000" dirty="0" smtClean="0"/>
              <a:t>Given is an English Language formulation of some state machine. </a:t>
            </a:r>
          </a:p>
          <a:p>
            <a:pPr lvl="1" indent="-342900">
              <a:buAutoNum type="alphaLcParenR"/>
            </a:pPr>
            <a:r>
              <a:rPr lang="en-US" sz="1600" dirty="0" smtClean="0"/>
              <a:t>Create a state graph of this machine.</a:t>
            </a:r>
          </a:p>
          <a:p>
            <a:pPr lvl="1" indent="-342900">
              <a:buAutoNum type="alphaLcParenR"/>
            </a:pPr>
            <a:r>
              <a:rPr lang="en-US" sz="1600" dirty="0" smtClean="0"/>
              <a:t>Create a state table of this machine. (Moore).</a:t>
            </a:r>
          </a:p>
          <a:p>
            <a:pPr lvl="1" indent="-342900">
              <a:buAutoNum type="alphaLcParenR"/>
            </a:pPr>
            <a:r>
              <a:rPr lang="en-US" sz="1600" dirty="0" smtClean="0"/>
              <a:t>Create and minimize output logic functions of this machine.</a:t>
            </a:r>
          </a:p>
          <a:p>
            <a:pPr lvl="1" indent="-342900">
              <a:buAutoNum type="alphaLcParenR"/>
            </a:pPr>
            <a:r>
              <a:rPr lang="en-US" sz="1600" dirty="0" smtClean="0"/>
              <a:t>Create and minimize transition (excitation) functions of this machine.</a:t>
            </a:r>
          </a:p>
          <a:p>
            <a:pPr lvl="1" indent="-342900">
              <a:buAutoNum type="alphaLcParenR"/>
            </a:pPr>
            <a:r>
              <a:rPr lang="en-US" sz="1600" dirty="0" smtClean="0"/>
              <a:t>Draw the schematic of the machine with flip-flops and logic gates.</a:t>
            </a:r>
          </a:p>
          <a:p>
            <a:pPr lvl="1" indent="-342900">
              <a:buAutoNum type="alphaLcParenR"/>
            </a:pPr>
            <a:r>
              <a:rPr lang="en-US" sz="1600" dirty="0" smtClean="0"/>
              <a:t>Verify that your schematic really realizes the machine that its specification was given to you.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21631" y="0"/>
            <a:ext cx="9122967" cy="77907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EXAM Problems</a:t>
            </a:r>
            <a:endParaRPr lang="en-US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979685" y="5848494"/>
            <a:ext cx="5357451" cy="576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VERILOG NOT ON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sz="1800" dirty="0"/>
              <a:t>Prof. Mark G. </a:t>
            </a:r>
            <a:r>
              <a:rPr lang="en-US" sz="1800" dirty="0" smtClean="0"/>
              <a:t>Faust</a:t>
            </a:r>
          </a:p>
          <a:p>
            <a:r>
              <a:rPr lang="en-US" sz="1800" dirty="0" smtClean="0"/>
              <a:t>John </a:t>
            </a:r>
            <a:r>
              <a:rPr lang="en-US" sz="1800" dirty="0" err="1" smtClean="0"/>
              <a:t>Wakerly</a:t>
            </a:r>
            <a:endParaRPr lang="en-US" sz="1800" dirty="0" smtClean="0"/>
          </a:p>
          <a:p>
            <a:r>
              <a:rPr lang="en-US" sz="1800" dirty="0" smtClean="0"/>
              <a:t>Gaetano </a:t>
            </a:r>
            <a:r>
              <a:rPr lang="en-US" sz="1800" dirty="0" err="1" smtClean="0"/>
              <a:t>Borriello</a:t>
            </a:r>
            <a:endParaRPr lang="en-US" sz="1800" dirty="0" smtClean="0"/>
          </a:p>
          <a:p>
            <a:r>
              <a:rPr lang="en-US" sz="1800" dirty="0" smtClean="0"/>
              <a:t> Randy </a:t>
            </a:r>
            <a:r>
              <a:rPr lang="en-US" sz="1800" dirty="0"/>
              <a:t>H. Katz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368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6532" y="25831"/>
            <a:ext cx="3477468" cy="638033"/>
          </a:xfrm>
          <a:solidFill>
            <a:srgbClr val="FFFF00"/>
          </a:soli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Non-critical race:  </a:t>
            </a:r>
          </a:p>
        </p:txBody>
      </p:sp>
      <p:sp>
        <p:nvSpPr>
          <p:cNvPr id="2" name="Rectangle 1"/>
          <p:cNvSpPr/>
          <p:nvPr/>
        </p:nvSpPr>
        <p:spPr>
          <a:xfrm>
            <a:off x="6407" y="544301"/>
            <a:ext cx="9084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Start </a:t>
            </a:r>
            <a:r>
              <a:rPr lang="en-US" dirty="0"/>
              <a:t>in state m6 (stable) with SR 10.  Both S and R are going to change. 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S changes first, we go to state m4 (a stable state) with no transition on output. 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Then </a:t>
            </a:r>
            <a:r>
              <a:rPr lang="en-US" dirty="0"/>
              <a:t>when R changes we transition to state m1, also a stable state, and with an output of 0. 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R changes first, we transition to state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m3</a:t>
            </a:r>
            <a:r>
              <a:rPr lang="en-US" dirty="0"/>
              <a:t>, a stable state with a transition to 0 on output.  </a:t>
            </a:r>
            <a:endParaRPr lang="en-US" dirty="0" smtClean="0"/>
          </a:p>
        </p:txBody>
      </p:sp>
      <p:pic>
        <p:nvPicPr>
          <p:cNvPr id="4" name="Picture 5" descr="011"/>
          <p:cNvPicPr>
            <a:picLocks noChangeAspect="1" noChangeArrowheads="1"/>
          </p:cNvPicPr>
          <p:nvPr/>
        </p:nvPicPr>
        <p:blipFill>
          <a:blip r:embed="rId3"/>
          <a:srcRect l="46761" r="2202" b="31837"/>
          <a:stretch>
            <a:fillRect/>
          </a:stretch>
        </p:blipFill>
        <p:spPr bwMode="auto">
          <a:xfrm>
            <a:off x="3560371" y="3964359"/>
            <a:ext cx="5530272" cy="289364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303" y="3453107"/>
            <a:ext cx="3560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When S subsequently changes we transition to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m1</a:t>
            </a:r>
            <a:r>
              <a:rPr lang="en-US" dirty="0"/>
              <a:t>, another stable state where Q </a:t>
            </a:r>
            <a:r>
              <a:rPr lang="en-US" dirty="0">
                <a:solidFill>
                  <a:srgbClr val="FF0000"/>
                </a:solidFill>
              </a:rPr>
              <a:t>remains 0.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Non-critical race – </a:t>
            </a:r>
            <a:r>
              <a:rPr lang="en-US" dirty="0">
                <a:solidFill>
                  <a:srgbClr val="FF0000"/>
                </a:solidFill>
              </a:rPr>
              <a:t>OK and correct behavior regardless of which signal transitions first.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87214" y="951899"/>
            <a:ext cx="2477101" cy="48389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99845" y="6287711"/>
            <a:ext cx="2338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Non-critical Race</a:t>
            </a:r>
          </a:p>
        </p:txBody>
      </p:sp>
    </p:spTree>
    <p:extLst>
      <p:ext uri="{BB962C8B-B14F-4D97-AF65-F5344CB8AC3E}">
        <p14:creationId xmlns:p14="http://schemas.microsoft.com/office/powerpoint/2010/main" val="42548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082" y="894292"/>
            <a:ext cx="8468229" cy="4954202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Metastable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85"/>
          </a:xfrm>
          <a:solidFill>
            <a:srgbClr val="FFFF00"/>
          </a:solidFill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Metastable State</a:t>
            </a: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360362" y="856357"/>
            <a:ext cx="809783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often overlooked condition in which the output can remain in an illegal (even oscillating) state for an </a:t>
            </a:r>
            <a:r>
              <a:rPr lang="en-US" dirty="0" err="1"/>
              <a:t>indeterminant</a:t>
            </a:r>
            <a:r>
              <a:rPr lang="en-US" dirty="0"/>
              <a:t>  period of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Metastability</a:t>
            </a:r>
            <a:r>
              <a:rPr lang="en-US" dirty="0"/>
              <a:t> can be caused by a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runt pulse </a:t>
            </a:r>
            <a:r>
              <a:rPr lang="en-US" dirty="0"/>
              <a:t>(a positive or negative pulse which never achieves either a value of a 1 or 0).  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can occur when two inputs to a gate change near simultaneously (see hazards earlier).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Metastability</a:t>
            </a:r>
            <a:r>
              <a:rPr lang="en-US" dirty="0"/>
              <a:t> can also </a:t>
            </a:r>
            <a:r>
              <a:rPr lang="en-US" dirty="0" smtClean="0"/>
              <a:t>occur when </a:t>
            </a:r>
            <a:r>
              <a:rPr lang="en-US" dirty="0">
                <a:solidFill>
                  <a:srgbClr val="FF0000"/>
                </a:solidFill>
              </a:rPr>
              <a:t>two inputs to a latch change near simultaneously.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Condition also arises when synchronizing with external events (e.g. asynchronous inputs to synchronous finite state machines).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17" y="1585575"/>
            <a:ext cx="7861083" cy="3514027"/>
          </a:xfrm>
          <a:solidFill>
            <a:srgbClr val="FFFF00"/>
          </a:solidFill>
        </p:spPr>
        <p:txBody>
          <a:bodyPr/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Latches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1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85C-DC34-4D5A-AA28-44ACF88D6E74}" type="slidenum">
              <a:rPr lang="en-US" altLang="en-US"/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 err="1"/>
              <a:t>Bistable</a:t>
            </a:r>
            <a:r>
              <a:rPr lang="en-US" altLang="en-US" dirty="0"/>
              <a:t> element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0" y="1143000"/>
            <a:ext cx="7772400" cy="4114800"/>
          </a:xfrm>
        </p:spPr>
        <p:txBody>
          <a:bodyPr/>
          <a:lstStyle/>
          <a:p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simplest sequential </a:t>
            </a:r>
            <a:r>
              <a:rPr lang="en-US" altLang="en-US" sz="2800" dirty="0"/>
              <a:t>circuit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Two states</a:t>
            </a:r>
          </a:p>
          <a:p>
            <a:pPr lvl="1"/>
            <a:r>
              <a:rPr lang="en-US" altLang="en-US" sz="2400" dirty="0"/>
              <a:t>One state variable, say, Q</a:t>
            </a:r>
          </a:p>
        </p:txBody>
      </p:sp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2057400" y="3048000"/>
          <a:ext cx="3962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50" name="Artwork" r:id="rId3" imgW="2190476" imgH="1371429" progId="Adobe.Illustrator.7">
                  <p:embed/>
                </p:oleObj>
              </mc:Choice>
              <mc:Fallback>
                <p:oleObj name="Artwork" r:id="rId3" imgW="2190476" imgH="1371429" progId="Adobe.Illustrator.7">
                  <p:embed/>
                  <p:pic>
                    <p:nvPicPr>
                      <p:cNvPr id="205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0"/>
                        <a:ext cx="3962400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1111250" y="2971800"/>
            <a:ext cx="955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HIGH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54050" y="3433465"/>
            <a:ext cx="634351" cy="5716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136261" y="4235498"/>
            <a:ext cx="155538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us set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this to High and see what will happen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42603" y="1239934"/>
            <a:ext cx="2765136" cy="18080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we discuss correct behavior of a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bistable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element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6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85C-DC34-4D5A-AA28-44ACF88D6E74}" type="slidenum">
              <a:rPr lang="en-US" altLang="en-US"/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 err="1"/>
              <a:t>Bistable</a:t>
            </a:r>
            <a:r>
              <a:rPr lang="en-US" altLang="en-US" dirty="0"/>
              <a:t> element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0" y="1143000"/>
            <a:ext cx="7772400" cy="4114800"/>
          </a:xfrm>
        </p:spPr>
        <p:txBody>
          <a:bodyPr/>
          <a:lstStyle/>
          <a:p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simplest sequential </a:t>
            </a:r>
            <a:r>
              <a:rPr lang="en-US" altLang="en-US" sz="2800" dirty="0"/>
              <a:t>circuit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Two states</a:t>
            </a:r>
          </a:p>
          <a:p>
            <a:pPr lvl="1"/>
            <a:r>
              <a:rPr lang="en-US" altLang="en-US" sz="2400" dirty="0"/>
              <a:t>One state variable, say, Q</a:t>
            </a:r>
          </a:p>
        </p:txBody>
      </p:sp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2057400" y="3048000"/>
          <a:ext cx="3962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58" name="Artwork" r:id="rId3" imgW="2190476" imgH="1371429" progId="Adobe.Illustrator.7">
                  <p:embed/>
                </p:oleObj>
              </mc:Choice>
              <mc:Fallback>
                <p:oleObj name="Artwork" r:id="rId3" imgW="2190476" imgH="1371429" progId="Adobe.Illustrator.7">
                  <p:embed/>
                  <p:pic>
                    <p:nvPicPr>
                      <p:cNvPr id="205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0"/>
                        <a:ext cx="3962400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1111250" y="2971800"/>
            <a:ext cx="955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HIGH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4648200" y="29718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86059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autoUpdateAnimBg="0"/>
      <p:bldP spid="20583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85C-DC34-4D5A-AA28-44ACF88D6E74}" type="slidenum">
              <a:rPr lang="en-US" altLang="en-US"/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 err="1"/>
              <a:t>Bistable</a:t>
            </a:r>
            <a:r>
              <a:rPr lang="en-US" altLang="en-US" dirty="0"/>
              <a:t> element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0" y="1143000"/>
            <a:ext cx="7772400" cy="4114800"/>
          </a:xfrm>
        </p:spPr>
        <p:txBody>
          <a:bodyPr/>
          <a:lstStyle/>
          <a:p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simplest sequential </a:t>
            </a:r>
            <a:r>
              <a:rPr lang="en-US" altLang="en-US" sz="2800" dirty="0"/>
              <a:t>circuit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Two states</a:t>
            </a:r>
          </a:p>
          <a:p>
            <a:pPr lvl="1"/>
            <a:r>
              <a:rPr lang="en-US" altLang="en-US" sz="2400" dirty="0"/>
              <a:t>One state variable, say, Q</a:t>
            </a:r>
          </a:p>
        </p:txBody>
      </p:sp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2057400" y="3048000"/>
          <a:ext cx="3962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82" name="Artwork" r:id="rId3" imgW="2190476" imgH="1371429" progId="Adobe.Illustrator.7">
                  <p:embed/>
                </p:oleObj>
              </mc:Choice>
              <mc:Fallback>
                <p:oleObj name="Artwork" r:id="rId3" imgW="2190476" imgH="1371429" progId="Adobe.Illustrator.7">
                  <p:embed/>
                  <p:pic>
                    <p:nvPicPr>
                      <p:cNvPr id="205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0"/>
                        <a:ext cx="3962400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1111250" y="2971800"/>
            <a:ext cx="955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HIGH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4648200" y="29718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LOW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11250" y="5164932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113769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autoUpdateAnimBg="0"/>
      <p:bldP spid="205830" grpId="0" autoUpdateAnimBg="0"/>
      <p:bldP spid="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285C-DC34-4D5A-AA28-44ACF88D6E74}" type="slidenum">
              <a:rPr lang="en-US" altLang="en-US"/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 err="1"/>
              <a:t>Bistable</a:t>
            </a:r>
            <a:r>
              <a:rPr lang="en-US" altLang="en-US" dirty="0"/>
              <a:t> element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0" y="1143000"/>
            <a:ext cx="7772400" cy="4114800"/>
          </a:xfrm>
        </p:spPr>
        <p:txBody>
          <a:bodyPr/>
          <a:lstStyle/>
          <a:p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simplest sequential </a:t>
            </a:r>
            <a:r>
              <a:rPr lang="en-US" altLang="en-US" sz="2800" dirty="0"/>
              <a:t>circuit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Two states</a:t>
            </a:r>
          </a:p>
          <a:p>
            <a:pPr lvl="1"/>
            <a:r>
              <a:rPr lang="en-US" altLang="en-US" sz="2400" dirty="0"/>
              <a:t>One state variable, say, Q</a:t>
            </a:r>
          </a:p>
        </p:txBody>
      </p:sp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2057400" y="3048000"/>
          <a:ext cx="3962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06" name="Artwork" r:id="rId3" imgW="2190476" imgH="1371429" progId="Adobe.Illustrator.7">
                  <p:embed/>
                </p:oleObj>
              </mc:Choice>
              <mc:Fallback>
                <p:oleObj name="Artwork" r:id="rId3" imgW="2190476" imgH="1371429" progId="Adobe.Illustrator.7">
                  <p:embed/>
                  <p:pic>
                    <p:nvPicPr>
                      <p:cNvPr id="205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0"/>
                        <a:ext cx="3962400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1111250" y="2971800"/>
            <a:ext cx="955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HIGH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4648200" y="29718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LOW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11250" y="5164932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LOW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40250" y="5209134"/>
            <a:ext cx="955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255575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autoUpdateAnimBg="0"/>
      <p:bldP spid="205830" grpId="0" autoUpdateAnimBg="0"/>
      <p:bldP spid="8" grpId="0" autoUpdateAnimBg="0"/>
      <p:bldP spid="1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C1C3-F0A0-4163-B340-B98F0C95A5F4}" type="slidenum">
              <a:rPr lang="en-US" altLang="en-US"/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"/>
            <a:ext cx="7772400" cy="1143000"/>
          </a:xfrm>
        </p:spPr>
        <p:txBody>
          <a:bodyPr/>
          <a:lstStyle/>
          <a:p>
            <a:r>
              <a:rPr lang="en-US" altLang="en-US" dirty="0" err="1"/>
              <a:t>Bistable</a:t>
            </a:r>
            <a:r>
              <a:rPr lang="en-US" altLang="en-US" dirty="0"/>
              <a:t> element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altLang="en-US" dirty="0"/>
              <a:t>The simplest sequential circuit</a:t>
            </a:r>
          </a:p>
          <a:p>
            <a:r>
              <a:rPr lang="en-US" altLang="en-US" dirty="0"/>
              <a:t>Two states</a:t>
            </a:r>
          </a:p>
          <a:p>
            <a:pPr lvl="1"/>
            <a:r>
              <a:rPr lang="en-US" altLang="en-US" dirty="0"/>
              <a:t>One state variable, say, Q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2057400" y="3048000"/>
          <a:ext cx="3962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73" name="Artwork" r:id="rId3" imgW="2190476" imgH="1371429" progId="Adobe.Illustrator.7">
                  <p:embed/>
                </p:oleObj>
              </mc:Choice>
              <mc:Fallback>
                <p:oleObj name="Artwork" r:id="rId3" imgW="2190476" imgH="1371429" progId="Adobe.Illustrator.7">
                  <p:embed/>
                  <p:pic>
                    <p:nvPicPr>
                      <p:cNvPr id="206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0"/>
                        <a:ext cx="3962400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1111250" y="29718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LOW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3911" y="3203037"/>
            <a:ext cx="634351" cy="5716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78630" y="3800379"/>
            <a:ext cx="155538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us set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this to Low and see what will happen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C1C3-F0A0-4163-B340-B98F0C95A5F4}" type="slidenum">
              <a:rPr lang="en-US" altLang="en-US"/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"/>
            <a:ext cx="7772400" cy="1143000"/>
          </a:xfrm>
        </p:spPr>
        <p:txBody>
          <a:bodyPr/>
          <a:lstStyle/>
          <a:p>
            <a:r>
              <a:rPr lang="en-US" altLang="en-US" dirty="0" err="1"/>
              <a:t>Bistable</a:t>
            </a:r>
            <a:r>
              <a:rPr lang="en-US" altLang="en-US" dirty="0"/>
              <a:t> element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altLang="en-US" dirty="0"/>
              <a:t>The simplest sequential circuit</a:t>
            </a:r>
          </a:p>
          <a:p>
            <a:r>
              <a:rPr lang="en-US" altLang="en-US" dirty="0"/>
              <a:t>Two states</a:t>
            </a:r>
          </a:p>
          <a:p>
            <a:pPr lvl="1"/>
            <a:r>
              <a:rPr lang="en-US" altLang="en-US" dirty="0"/>
              <a:t>One state variable, say, Q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2057400" y="3048000"/>
          <a:ext cx="3962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30" name="Artwork" r:id="rId3" imgW="2190476" imgH="1371429" progId="Adobe.Illustrator.7">
                  <p:embed/>
                </p:oleObj>
              </mc:Choice>
              <mc:Fallback>
                <p:oleObj name="Artwork" r:id="rId3" imgW="2190476" imgH="1371429" progId="Adobe.Illustrator.7">
                  <p:embed/>
                  <p:pic>
                    <p:nvPicPr>
                      <p:cNvPr id="206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0"/>
                        <a:ext cx="3962400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1111250" y="29718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LOW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4648200" y="2971800"/>
            <a:ext cx="955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256525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utoUpdateAnimBg="0"/>
      <p:bldP spid="20685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C1C3-F0A0-4163-B340-B98F0C95A5F4}" type="slidenum">
              <a:rPr lang="en-US" altLang="en-US"/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"/>
            <a:ext cx="7772400" cy="1143000"/>
          </a:xfrm>
        </p:spPr>
        <p:txBody>
          <a:bodyPr/>
          <a:lstStyle/>
          <a:p>
            <a:r>
              <a:rPr lang="en-US" altLang="en-US" dirty="0" err="1"/>
              <a:t>Bistable</a:t>
            </a:r>
            <a:r>
              <a:rPr lang="en-US" altLang="en-US" dirty="0"/>
              <a:t> element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altLang="en-US" dirty="0"/>
              <a:t>The simplest sequential circuit</a:t>
            </a:r>
          </a:p>
          <a:p>
            <a:r>
              <a:rPr lang="en-US" altLang="en-US" dirty="0"/>
              <a:t>Two states</a:t>
            </a:r>
          </a:p>
          <a:p>
            <a:pPr lvl="1"/>
            <a:r>
              <a:rPr lang="en-US" altLang="en-US" dirty="0"/>
              <a:t>One state variable, say, Q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2057400" y="3048000"/>
          <a:ext cx="3962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54" name="Artwork" r:id="rId3" imgW="2190476" imgH="1371429" progId="Adobe.Illustrator.7">
                  <p:embed/>
                </p:oleObj>
              </mc:Choice>
              <mc:Fallback>
                <p:oleObj name="Artwork" r:id="rId3" imgW="2190476" imgH="1371429" progId="Adobe.Illustrator.7">
                  <p:embed/>
                  <p:pic>
                    <p:nvPicPr>
                      <p:cNvPr id="206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0"/>
                        <a:ext cx="3962400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1111250" y="29718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LOW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4648200" y="2971800"/>
            <a:ext cx="955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HIGH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1219200" y="5257800"/>
            <a:ext cx="955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31730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utoUpdateAnimBg="0"/>
      <p:bldP spid="206854" grpId="0" autoUpdateAnimBg="0"/>
      <p:bldP spid="20685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C1C3-F0A0-4163-B340-B98F0C95A5F4}" type="slidenum">
              <a:rPr lang="en-US" altLang="en-US"/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"/>
            <a:ext cx="7772400" cy="1143000"/>
          </a:xfrm>
        </p:spPr>
        <p:txBody>
          <a:bodyPr/>
          <a:lstStyle/>
          <a:p>
            <a:r>
              <a:rPr lang="en-US" altLang="en-US" dirty="0" err="1"/>
              <a:t>Bistable</a:t>
            </a:r>
            <a:r>
              <a:rPr lang="en-US" altLang="en-US" dirty="0"/>
              <a:t> element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altLang="en-US" dirty="0"/>
              <a:t>The simplest sequential circuit</a:t>
            </a:r>
          </a:p>
          <a:p>
            <a:r>
              <a:rPr lang="en-US" altLang="en-US" dirty="0"/>
              <a:t>Two states</a:t>
            </a:r>
          </a:p>
          <a:p>
            <a:pPr lvl="1"/>
            <a:r>
              <a:rPr lang="en-US" altLang="en-US" dirty="0"/>
              <a:t>One state variable, say, Q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2057400" y="3048000"/>
          <a:ext cx="3962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8" name="Artwork" r:id="rId3" imgW="2190476" imgH="1371429" progId="Adobe.Illustrator.7">
                  <p:embed/>
                </p:oleObj>
              </mc:Choice>
              <mc:Fallback>
                <p:oleObj name="Artwork" r:id="rId3" imgW="2190476" imgH="1371429" progId="Adobe.Illustrator.7">
                  <p:embed/>
                  <p:pic>
                    <p:nvPicPr>
                      <p:cNvPr id="206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0"/>
                        <a:ext cx="3962400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1111250" y="29718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LOW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4648200" y="2971800"/>
            <a:ext cx="955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HIGH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1219200" y="5257800"/>
            <a:ext cx="955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HIGH</a:t>
            </a:r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4540250" y="52578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31763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utoUpdateAnimBg="0"/>
      <p:bldP spid="206854" grpId="0" autoUpdateAnimBg="0"/>
      <p:bldP spid="206855" grpId="0" autoUpdateAnimBg="0"/>
      <p:bldP spid="20685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FCE5-6872-462E-BE9C-5A8EF3084EBC}" type="slidenum">
              <a:rPr lang="en-US" altLang="en-US"/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830" y="22840"/>
            <a:ext cx="9146830" cy="871451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 analysis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257800"/>
          </a:xfrm>
        </p:spPr>
        <p:txBody>
          <a:bodyPr/>
          <a:lstStyle/>
          <a:p>
            <a:r>
              <a:rPr lang="en-US" altLang="en-US" dirty="0"/>
              <a:t>Assume pure CMOS thresholds, 5V rail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Theoretical threshold </a:t>
            </a:r>
            <a:r>
              <a:rPr lang="en-US" altLang="en-US" dirty="0">
                <a:solidFill>
                  <a:srgbClr val="00B050"/>
                </a:solidFill>
              </a:rPr>
              <a:t>center</a:t>
            </a:r>
            <a:r>
              <a:rPr lang="en-US" altLang="en-US" dirty="0"/>
              <a:t> is 2.5 V</a:t>
            </a:r>
          </a:p>
        </p:txBody>
      </p:sp>
      <p:graphicFrame>
        <p:nvGraphicFramePr>
          <p:cNvPr id="207881" name="Object 9"/>
          <p:cNvGraphicFramePr>
            <a:graphicFrameLocks noChangeAspect="1"/>
          </p:cNvGraphicFramePr>
          <p:nvPr/>
        </p:nvGraphicFramePr>
        <p:xfrm>
          <a:off x="1752600" y="2133600"/>
          <a:ext cx="5486400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996" name="Artwork" r:id="rId3" imgW="4133333" imgH="3266667" progId="Adobe.Illustrator.7">
                  <p:embed/>
                </p:oleObj>
              </mc:Choice>
              <mc:Fallback>
                <p:oleObj name="Artwork" r:id="rId3" imgW="4133333" imgH="3266667" progId="Adobe.Illustrator.7">
                  <p:embed/>
                  <p:pic>
                    <p:nvPicPr>
                      <p:cNvPr id="2078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33600"/>
                        <a:ext cx="5486400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4744821" y="1816004"/>
            <a:ext cx="1808379" cy="24771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571A-2316-46AC-8552-E522D80D32EE}" type="slidenum">
              <a:rPr lang="en-US" altLang="en-US"/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/>
              <a:t>Analog analysis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48512"/>
            <a:ext cx="7772400" cy="4114800"/>
          </a:xfrm>
        </p:spPr>
        <p:txBody>
          <a:bodyPr/>
          <a:lstStyle/>
          <a:p>
            <a:r>
              <a:rPr lang="en-US" altLang="en-US" dirty="0"/>
              <a:t>Assume pure CMOS thresholds, 5V rail</a:t>
            </a:r>
          </a:p>
          <a:p>
            <a:r>
              <a:rPr lang="en-US" altLang="en-US" dirty="0"/>
              <a:t>Theoretical threshold center is 2.5 V</a:t>
            </a:r>
          </a:p>
        </p:txBody>
      </p:sp>
      <p:graphicFrame>
        <p:nvGraphicFramePr>
          <p:cNvPr id="208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281310"/>
              </p:ext>
            </p:extLst>
          </p:nvPr>
        </p:nvGraphicFramePr>
        <p:xfrm>
          <a:off x="1219200" y="2481618"/>
          <a:ext cx="3962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51" name="Artwork" r:id="rId3" imgW="2190476" imgH="1371429" progId="Adobe.Illustrator.7">
                  <p:embed/>
                </p:oleObj>
              </mc:Choice>
              <mc:Fallback>
                <p:oleObj name="Artwork" r:id="rId3" imgW="2190476" imgH="1371429" progId="Adobe.Illustrator.7">
                  <p:embed/>
                  <p:pic>
                    <p:nvPicPr>
                      <p:cNvPr id="208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81618"/>
                        <a:ext cx="3962400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273050" y="2405418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2.5 V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9309"/>
              </p:ext>
            </p:extLst>
          </p:nvPr>
        </p:nvGraphicFramePr>
        <p:xfrm>
          <a:off x="5324181" y="3599783"/>
          <a:ext cx="3701963" cy="292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52" name="Artwork" r:id="rId5" imgW="4133333" imgH="3266667" progId="Adobe.Illustrator.7">
                  <p:embed/>
                </p:oleObj>
              </mc:Choice>
              <mc:Fallback>
                <p:oleObj name="Artwork" r:id="rId5" imgW="4133333" imgH="3266667" progId="Adobe.Illustrator.7">
                  <p:embed/>
                  <p:pic>
                    <p:nvPicPr>
                      <p:cNvPr id="2078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181" y="3599783"/>
                        <a:ext cx="3701963" cy="292643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39854" y="5009708"/>
            <a:ext cx="4941745" cy="18080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discuss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incorrect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 of a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bistable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element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7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24"/>
            <a:ext cx="9144000" cy="912275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States for Light Switch</a:t>
            </a:r>
          </a:p>
        </p:txBody>
      </p:sp>
      <p:pic>
        <p:nvPicPr>
          <p:cNvPr id="591876" name="Picture 4" descr="001"/>
          <p:cNvPicPr>
            <a:picLocks noChangeAspect="1" noChangeArrowheads="1"/>
          </p:cNvPicPr>
          <p:nvPr/>
        </p:nvPicPr>
        <p:blipFill>
          <a:blip r:embed="rId2"/>
          <a:srcRect b="12721"/>
          <a:stretch>
            <a:fillRect/>
          </a:stretch>
        </p:blipFill>
        <p:spPr bwMode="auto">
          <a:xfrm>
            <a:off x="298450" y="2044700"/>
            <a:ext cx="8616950" cy="370363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571A-2316-46AC-8552-E522D80D32EE}" type="slidenum">
              <a:rPr lang="en-US" altLang="en-US"/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/>
              <a:t>Analog analysis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48512"/>
            <a:ext cx="7772400" cy="4114800"/>
          </a:xfrm>
        </p:spPr>
        <p:txBody>
          <a:bodyPr/>
          <a:lstStyle/>
          <a:p>
            <a:r>
              <a:rPr lang="en-US" altLang="en-US" dirty="0"/>
              <a:t>Assume pure CMOS thresholds, 5V rail</a:t>
            </a:r>
          </a:p>
          <a:p>
            <a:r>
              <a:rPr lang="en-US" altLang="en-US" dirty="0"/>
              <a:t>Theoretical threshold center is 2.5 V</a:t>
            </a:r>
          </a:p>
        </p:txBody>
      </p:sp>
      <p:graphicFrame>
        <p:nvGraphicFramePr>
          <p:cNvPr id="208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281310"/>
              </p:ext>
            </p:extLst>
          </p:nvPr>
        </p:nvGraphicFramePr>
        <p:xfrm>
          <a:off x="1219200" y="2481618"/>
          <a:ext cx="3962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18" name="Artwork" r:id="rId3" imgW="2190476" imgH="1371429" progId="Adobe.Illustrator.7">
                  <p:embed/>
                </p:oleObj>
              </mc:Choice>
              <mc:Fallback>
                <p:oleObj name="Artwork" r:id="rId3" imgW="2190476" imgH="1371429" progId="Adobe.Illustrator.7">
                  <p:embed/>
                  <p:pic>
                    <p:nvPicPr>
                      <p:cNvPr id="208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81618"/>
                        <a:ext cx="3962400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273050" y="2405418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2.5 V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3810000" y="2405418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2.5 V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9309"/>
              </p:ext>
            </p:extLst>
          </p:nvPr>
        </p:nvGraphicFramePr>
        <p:xfrm>
          <a:off x="5324181" y="3599783"/>
          <a:ext cx="3701963" cy="292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19" name="Artwork" r:id="rId5" imgW="4133333" imgH="3266667" progId="Adobe.Illustrator.7">
                  <p:embed/>
                </p:oleObj>
              </mc:Choice>
              <mc:Fallback>
                <p:oleObj name="Artwork" r:id="rId5" imgW="4133333" imgH="3266667" progId="Adobe.Illustrator.7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181" y="3599783"/>
                        <a:ext cx="3701963" cy="292643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52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1" grpId="0" autoUpdateAnimBg="0"/>
      <p:bldP spid="20890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571A-2316-46AC-8552-E522D80D32EE}" type="slidenum">
              <a:rPr lang="en-US" altLang="en-US"/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/>
              <a:t>Analog analysis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48512"/>
            <a:ext cx="7772400" cy="4114800"/>
          </a:xfrm>
        </p:spPr>
        <p:txBody>
          <a:bodyPr/>
          <a:lstStyle/>
          <a:p>
            <a:r>
              <a:rPr lang="en-US" altLang="en-US" dirty="0"/>
              <a:t>Assume pure CMOS thresholds, 5V rail</a:t>
            </a:r>
          </a:p>
          <a:p>
            <a:r>
              <a:rPr lang="en-US" altLang="en-US" dirty="0"/>
              <a:t>Theoretical threshold center is 2.5 V</a:t>
            </a:r>
          </a:p>
        </p:txBody>
      </p:sp>
      <p:graphicFrame>
        <p:nvGraphicFramePr>
          <p:cNvPr id="208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281310"/>
              </p:ext>
            </p:extLst>
          </p:nvPr>
        </p:nvGraphicFramePr>
        <p:xfrm>
          <a:off x="1219200" y="2481618"/>
          <a:ext cx="3962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42" name="Artwork" r:id="rId3" imgW="2190476" imgH="1371429" progId="Adobe.Illustrator.7">
                  <p:embed/>
                </p:oleObj>
              </mc:Choice>
              <mc:Fallback>
                <p:oleObj name="Artwork" r:id="rId3" imgW="2190476" imgH="1371429" progId="Adobe.Illustrator.7">
                  <p:embed/>
                  <p:pic>
                    <p:nvPicPr>
                      <p:cNvPr id="208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81618"/>
                        <a:ext cx="3962400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273050" y="2405418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2.5 V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3810000" y="2405418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2.5 V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381000" y="4691418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2.5 V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9309"/>
              </p:ext>
            </p:extLst>
          </p:nvPr>
        </p:nvGraphicFramePr>
        <p:xfrm>
          <a:off x="5324181" y="3599783"/>
          <a:ext cx="3701963" cy="292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43" name="Artwork" r:id="rId5" imgW="4133333" imgH="3266667" progId="Adobe.Illustrator.7">
                  <p:embed/>
                </p:oleObj>
              </mc:Choice>
              <mc:Fallback>
                <p:oleObj name="Artwork" r:id="rId5" imgW="4133333" imgH="3266667" progId="Adobe.Illustrator.7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181" y="3599783"/>
                        <a:ext cx="3701963" cy="292643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86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1" grpId="0" autoUpdateAnimBg="0"/>
      <p:bldP spid="208902" grpId="0" autoUpdateAnimBg="0"/>
      <p:bldP spid="20890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571A-2316-46AC-8552-E522D80D32EE}" type="slidenum">
              <a:rPr lang="en-US" altLang="en-US"/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/>
              <a:t>Analog analysis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48512"/>
            <a:ext cx="7772400" cy="4114800"/>
          </a:xfrm>
        </p:spPr>
        <p:txBody>
          <a:bodyPr/>
          <a:lstStyle/>
          <a:p>
            <a:r>
              <a:rPr lang="en-US" altLang="en-US" dirty="0"/>
              <a:t>Assume pure CMOS thresholds, 5V rail</a:t>
            </a:r>
          </a:p>
          <a:p>
            <a:r>
              <a:rPr lang="en-US" altLang="en-US" dirty="0"/>
              <a:t>Theoretical threshold center is 2.5 V</a:t>
            </a:r>
          </a:p>
        </p:txBody>
      </p:sp>
      <p:graphicFrame>
        <p:nvGraphicFramePr>
          <p:cNvPr id="208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281310"/>
              </p:ext>
            </p:extLst>
          </p:nvPr>
        </p:nvGraphicFramePr>
        <p:xfrm>
          <a:off x="1219200" y="2481618"/>
          <a:ext cx="3962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66" name="Artwork" r:id="rId3" imgW="2190476" imgH="1371429" progId="Adobe.Illustrator.7">
                  <p:embed/>
                </p:oleObj>
              </mc:Choice>
              <mc:Fallback>
                <p:oleObj name="Artwork" r:id="rId3" imgW="2190476" imgH="1371429" progId="Adobe.Illustrator.7">
                  <p:embed/>
                  <p:pic>
                    <p:nvPicPr>
                      <p:cNvPr id="208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81618"/>
                        <a:ext cx="3962400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273050" y="2405418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2.5 V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3810000" y="2405418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2.5 V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381000" y="4691418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2.5 V</a:t>
            </a: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3702050" y="4691418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2.5 V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9309"/>
              </p:ext>
            </p:extLst>
          </p:nvPr>
        </p:nvGraphicFramePr>
        <p:xfrm>
          <a:off x="5324181" y="3599783"/>
          <a:ext cx="3701963" cy="292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67" name="Artwork" r:id="rId5" imgW="4133333" imgH="3266667" progId="Adobe.Illustrator.7">
                  <p:embed/>
                </p:oleObj>
              </mc:Choice>
              <mc:Fallback>
                <p:oleObj name="Artwork" r:id="rId5" imgW="4133333" imgH="3266667" progId="Adobe.Illustrator.7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181" y="3599783"/>
                        <a:ext cx="3701963" cy="292643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8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1" grpId="0" autoUpdateAnimBg="0"/>
      <p:bldP spid="208902" grpId="0" autoUpdateAnimBg="0"/>
      <p:bldP spid="208903" grpId="0" autoUpdateAnimBg="0"/>
      <p:bldP spid="20890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003" r="56300"/>
          <a:stretch/>
        </p:blipFill>
        <p:spPr>
          <a:xfrm>
            <a:off x="0" y="0"/>
            <a:ext cx="8782579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30" t="721" r="56142" b="1279"/>
          <a:stretch/>
        </p:blipFill>
        <p:spPr>
          <a:xfrm>
            <a:off x="24198" y="145401"/>
            <a:ext cx="9090777" cy="671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30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72" t="-400" r="56458" b="-400"/>
          <a:stretch/>
        </p:blipFill>
        <p:spPr>
          <a:xfrm>
            <a:off x="13231" y="-116922"/>
            <a:ext cx="9130770" cy="69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92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30" t="-400" r="56300" b="721"/>
          <a:stretch/>
        </p:blipFill>
        <p:spPr>
          <a:xfrm>
            <a:off x="0" y="-46395"/>
            <a:ext cx="9144000" cy="68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9D0F-FCDB-4AD3-9219-23786E188FE5}" type="slidenum">
              <a:rPr lang="en-US" altLang="en-US"/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4980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ANIMATED = Analog </a:t>
            </a:r>
            <a:r>
              <a:rPr lang="en-US" altLang="en-US" dirty="0"/>
              <a:t>analysis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693" y="1441704"/>
            <a:ext cx="7772400" cy="4114800"/>
          </a:xfrm>
        </p:spPr>
        <p:txBody>
          <a:bodyPr/>
          <a:lstStyle/>
          <a:p>
            <a:r>
              <a:rPr lang="en-US" altLang="en-US" sz="2400" dirty="0"/>
              <a:t>Assume pure CMOS thresholds, 5V rail</a:t>
            </a:r>
          </a:p>
          <a:p>
            <a:r>
              <a:rPr lang="en-US" altLang="en-US" sz="2400" dirty="0"/>
              <a:t>Theoretical threshold center is 2.5 V</a:t>
            </a:r>
          </a:p>
        </p:txBody>
      </p:sp>
      <p:graphicFrame>
        <p:nvGraphicFramePr>
          <p:cNvPr id="209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897663"/>
              </p:ext>
            </p:extLst>
          </p:nvPr>
        </p:nvGraphicFramePr>
        <p:xfrm>
          <a:off x="1219200" y="2624137"/>
          <a:ext cx="3962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77" name="Artwork" r:id="rId4" imgW="2190476" imgH="1371429" progId="Adobe.Illustrator.7">
                  <p:embed/>
                </p:oleObj>
              </mc:Choice>
              <mc:Fallback>
                <p:oleObj name="Artwork" r:id="rId4" imgW="2190476" imgH="1371429" progId="Adobe.Illustrator.7">
                  <p:embed/>
                  <p:pic>
                    <p:nvPicPr>
                      <p:cNvPr id="2099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24137"/>
                        <a:ext cx="3962400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3810000" y="2453544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2.5 V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381000" y="4739544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2.5 V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3702050" y="4739544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2.5 V</a:t>
            </a:r>
          </a:p>
        </p:txBody>
      </p:sp>
      <p:grpSp>
        <p:nvGrpSpPr>
          <p:cNvPr id="209937" name="Group 17"/>
          <p:cNvGrpSpPr>
            <a:grpSpLocks/>
          </p:cNvGrpSpPr>
          <p:nvPr/>
        </p:nvGrpSpPr>
        <p:grpSpPr bwMode="auto">
          <a:xfrm>
            <a:off x="381000" y="2453544"/>
            <a:ext cx="4324350" cy="2743200"/>
            <a:chOff x="768" y="1968"/>
            <a:chExt cx="2724" cy="1728"/>
          </a:xfrm>
        </p:grpSpPr>
        <p:sp>
          <p:nvSpPr>
            <p:cNvPr id="209929" name="Text Box 9"/>
            <p:cNvSpPr txBox="1">
              <a:spLocks noChangeArrowheads="1"/>
            </p:cNvSpPr>
            <p:nvPr/>
          </p:nvSpPr>
          <p:spPr bwMode="auto">
            <a:xfrm>
              <a:off x="2928" y="1968"/>
              <a:ext cx="56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2.0 V</a:t>
              </a:r>
            </a:p>
          </p:txBody>
        </p:sp>
        <p:sp>
          <p:nvSpPr>
            <p:cNvPr id="209930" name="Text Box 10"/>
            <p:cNvSpPr txBox="1">
              <a:spLocks noChangeArrowheads="1"/>
            </p:cNvSpPr>
            <p:nvPr/>
          </p:nvSpPr>
          <p:spPr bwMode="auto">
            <a:xfrm>
              <a:off x="768" y="3408"/>
              <a:ext cx="56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2.0 V</a:t>
              </a:r>
            </a:p>
          </p:txBody>
        </p:sp>
      </p:grp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3695700" y="4739544"/>
            <a:ext cx="895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4.8 V</a:t>
            </a:r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266700" y="2453544"/>
            <a:ext cx="10287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2.5 V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273050" y="2453544"/>
            <a:ext cx="10652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2.51 V</a:t>
            </a: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266700" y="2453544"/>
            <a:ext cx="10287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4.8 V</a:t>
            </a:r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3810000" y="2453544"/>
            <a:ext cx="895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0.0 V</a:t>
            </a:r>
          </a:p>
        </p:txBody>
      </p:sp>
      <p:sp>
        <p:nvSpPr>
          <p:cNvPr id="209935" name="Text Box 15"/>
          <p:cNvSpPr txBox="1">
            <a:spLocks noChangeArrowheads="1"/>
          </p:cNvSpPr>
          <p:nvPr/>
        </p:nvSpPr>
        <p:spPr bwMode="auto">
          <a:xfrm>
            <a:off x="381000" y="4739544"/>
            <a:ext cx="895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0.0 V</a:t>
            </a:r>
          </a:p>
        </p:txBody>
      </p:sp>
      <p:sp>
        <p:nvSpPr>
          <p:cNvPr id="209936" name="Text Box 16"/>
          <p:cNvSpPr txBox="1">
            <a:spLocks noChangeArrowheads="1"/>
          </p:cNvSpPr>
          <p:nvPr/>
        </p:nvSpPr>
        <p:spPr bwMode="auto">
          <a:xfrm>
            <a:off x="3695700" y="4739544"/>
            <a:ext cx="895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5.0 V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680612"/>
              </p:ext>
            </p:extLst>
          </p:nvPr>
        </p:nvGraphicFramePr>
        <p:xfrm>
          <a:off x="5324181" y="3599783"/>
          <a:ext cx="3701963" cy="292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78" name="Artwork" r:id="rId6" imgW="4133333" imgH="3266667" progId="Adobe.Illustrator.7">
                  <p:embed/>
                </p:oleObj>
              </mc:Choice>
              <mc:Fallback>
                <p:oleObj name="Artwork" r:id="rId6" imgW="4133333" imgH="3266667" progId="Adobe.Illustrator.7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181" y="3599783"/>
                        <a:ext cx="3701963" cy="292643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02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1" grpId="0" animBg="1" autoUpdateAnimBg="0"/>
      <p:bldP spid="209925" grpId="0" animBg="1" autoUpdateAnimBg="0"/>
      <p:bldP spid="209933" grpId="0" animBg="1" autoUpdateAnimBg="0"/>
      <p:bldP spid="209934" grpId="0" animBg="1" autoUpdateAnimBg="0"/>
      <p:bldP spid="209935" grpId="0" animBg="1" autoUpdateAnimBg="0"/>
      <p:bldP spid="20993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9DBA-002A-4E42-8BB1-DFBC555E5AF3}" type="slidenum">
              <a:rPr lang="en-US" altLang="en-US"/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70" y="0"/>
            <a:ext cx="9115930" cy="1130816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Metastability</a:t>
            </a:r>
            <a:endParaRPr lang="en-US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74" y="1130816"/>
            <a:ext cx="7772400" cy="4114800"/>
          </a:xfrm>
        </p:spPr>
        <p:txBody>
          <a:bodyPr/>
          <a:lstStyle/>
          <a:p>
            <a:r>
              <a:rPr lang="en-US" alt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Metastability</a:t>
            </a:r>
            <a:r>
              <a:rPr lang="en-US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inherent </a:t>
            </a:r>
            <a:r>
              <a:rPr lang="en-US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any </a:t>
            </a:r>
            <a:r>
              <a:rPr lang="en-US" alt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bistable</a:t>
            </a:r>
            <a:r>
              <a:rPr lang="en-US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circuit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>
                <a:solidFill>
                  <a:srgbClr val="FF0000"/>
                </a:solidFill>
              </a:rPr>
              <a:t>Two stable points</a:t>
            </a:r>
            <a:r>
              <a:rPr lang="en-US" altLang="en-US" sz="2800" dirty="0"/>
              <a:t>, one metastable point</a:t>
            </a:r>
          </a:p>
        </p:txBody>
      </p:sp>
      <p:graphicFrame>
        <p:nvGraphicFramePr>
          <p:cNvPr id="2119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854347"/>
              </p:ext>
            </p:extLst>
          </p:nvPr>
        </p:nvGraphicFramePr>
        <p:xfrm>
          <a:off x="840341" y="1931218"/>
          <a:ext cx="746760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068" name="Artwork" r:id="rId3" imgW="4590476" imgH="2276793" progId="Adobe.Illustrator.7">
                  <p:embed/>
                </p:oleObj>
              </mc:Choice>
              <mc:Fallback>
                <p:oleObj name="Artwork" r:id="rId3" imgW="4590476" imgH="2276793" progId="Adobe.Illustrator.7">
                  <p:embed/>
                  <p:pic>
                    <p:nvPicPr>
                      <p:cNvPr id="2119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41" y="1931218"/>
                        <a:ext cx="7467600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2555755" y="1925122"/>
            <a:ext cx="112899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stable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032856" y="4350712"/>
            <a:ext cx="112899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stable</a:t>
            </a:r>
          </a:p>
        </p:txBody>
      </p:sp>
    </p:spTree>
    <p:extLst>
      <p:ext uri="{BB962C8B-B14F-4D97-AF65-F5344CB8AC3E}">
        <p14:creationId xmlns:p14="http://schemas.microsoft.com/office/powerpoint/2010/main" val="8056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3DF-A707-4E42-AA13-FCAAD5107C4A}" type="slidenum">
              <a:rPr lang="en-US" altLang="en-US"/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look at metastability</a:t>
            </a:r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1600200" y="1447800"/>
          <a:ext cx="5562600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91" name="Artwork" r:id="rId3" imgW="3219899" imgH="1600000" progId="Adobe.Illustrator.7">
                  <p:embed/>
                </p:oleObj>
              </mc:Choice>
              <mc:Fallback>
                <p:oleObj name="Artwork" r:id="rId3" imgW="3219899" imgH="1600000" progId="Adobe.Illustrator.7">
                  <p:embed/>
                  <p:pic>
                    <p:nvPicPr>
                      <p:cNvPr id="212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5562600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3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296"/>
            <a:ext cx="9144000" cy="1450066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S-R Latch</a:t>
            </a:r>
          </a:p>
        </p:txBody>
      </p:sp>
      <p:pic>
        <p:nvPicPr>
          <p:cNvPr id="593923" name="Picture 3" descr="002"/>
          <p:cNvPicPr>
            <a:picLocks noChangeAspect="1" noChangeArrowheads="1"/>
          </p:cNvPicPr>
          <p:nvPr/>
        </p:nvPicPr>
        <p:blipFill>
          <a:blip r:embed="rId3"/>
          <a:srcRect b="24110"/>
          <a:stretch>
            <a:fillRect/>
          </a:stretch>
        </p:blipFill>
        <p:spPr bwMode="auto">
          <a:xfrm>
            <a:off x="76200" y="1600200"/>
            <a:ext cx="8991600" cy="2806700"/>
          </a:xfrm>
          <a:prstGeom prst="rect">
            <a:avLst/>
          </a:prstGeom>
          <a:noFill/>
        </p:spPr>
      </p:pic>
      <p:sp>
        <p:nvSpPr>
          <p:cNvPr id="593924" name="Text Box 4"/>
          <p:cNvSpPr txBox="1">
            <a:spLocks noChangeArrowheads="1"/>
          </p:cNvSpPr>
          <p:nvPr/>
        </p:nvSpPr>
        <p:spPr bwMode="auto">
          <a:xfrm>
            <a:off x="1965325" y="4460875"/>
            <a:ext cx="11207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 R  Q</a:t>
            </a:r>
            <a:r>
              <a:rPr lang="en-US" baseline="30000"/>
              <a:t>+</a:t>
            </a:r>
          </a:p>
          <a:p>
            <a:r>
              <a:rPr lang="en-US"/>
              <a:t>0 0   Q</a:t>
            </a:r>
          </a:p>
          <a:p>
            <a:r>
              <a:rPr lang="en-US"/>
              <a:t>0 1    0</a:t>
            </a:r>
          </a:p>
          <a:p>
            <a:r>
              <a:rPr lang="en-US"/>
              <a:t>1 0    1</a:t>
            </a:r>
          </a:p>
          <a:p>
            <a:r>
              <a:rPr lang="en-US"/>
              <a:t>1 1    0</a:t>
            </a:r>
          </a:p>
        </p:txBody>
      </p:sp>
      <p:sp>
        <p:nvSpPr>
          <p:cNvPr id="593925" name="Line 5"/>
          <p:cNvSpPr>
            <a:spLocks noChangeShapeType="1"/>
          </p:cNvSpPr>
          <p:nvPr/>
        </p:nvSpPr>
        <p:spPr bwMode="auto">
          <a:xfrm>
            <a:off x="1981200" y="4876800"/>
            <a:ext cx="990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26" name="Line 6"/>
          <p:cNvSpPr>
            <a:spLocks noChangeShapeType="1"/>
          </p:cNvSpPr>
          <p:nvPr/>
        </p:nvSpPr>
        <p:spPr bwMode="auto">
          <a:xfrm rot="5400000">
            <a:off x="1714500" y="5448300"/>
            <a:ext cx="175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27" name="Text Box 7"/>
          <p:cNvSpPr txBox="1">
            <a:spLocks noChangeArrowheads="1"/>
          </p:cNvSpPr>
          <p:nvPr/>
        </p:nvSpPr>
        <p:spPr bwMode="auto">
          <a:xfrm>
            <a:off x="4114800" y="4724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S-R latch is </a:t>
            </a:r>
            <a:r>
              <a:rPr lang="en-US" dirty="0">
                <a:solidFill>
                  <a:srgbClr val="FF0000"/>
                </a:solidFill>
              </a:rPr>
              <a:t>reset dominant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77467" y="6055409"/>
            <a:ext cx="457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1800" dirty="0"/>
              <a:t>Different ways to name/nomenclature for current/next state.  Text uses Q+ for next.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1885-BCA2-4A33-B4A8-53DB7D9E5926}" type="slidenum">
              <a:rPr lang="en-US" altLang="en-US"/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342" y="0"/>
            <a:ext cx="7772400" cy="1143000"/>
          </a:xfrm>
        </p:spPr>
        <p:txBody>
          <a:bodyPr/>
          <a:lstStyle/>
          <a:p>
            <a:r>
              <a:rPr lang="en-US" altLang="en-US" dirty="0"/>
              <a:t>“</a:t>
            </a:r>
            <a:r>
              <a:rPr lang="en-US" altLang="en-US" dirty="0" err="1">
                <a:solidFill>
                  <a:srgbClr val="000000"/>
                </a:solidFill>
              </a:rPr>
              <a:t>sube</a:t>
            </a:r>
            <a:r>
              <a:rPr lang="en-US" altLang="en-US" dirty="0">
                <a:solidFill>
                  <a:srgbClr val="000000"/>
                </a:solidFill>
              </a:rPr>
              <a:t> y  </a:t>
            </a:r>
            <a:r>
              <a:rPr lang="en-US" altLang="en-US" dirty="0" err="1">
                <a:solidFill>
                  <a:srgbClr val="000000"/>
                </a:solidFill>
              </a:rPr>
              <a:t>baja</a:t>
            </a:r>
            <a:r>
              <a:rPr lang="en-US" altLang="en-US" dirty="0">
                <a:solidFill>
                  <a:srgbClr val="000000"/>
                </a:solidFill>
              </a:rPr>
              <a:t>” behavior</a:t>
            </a: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2286000" y="1066800"/>
          <a:ext cx="46482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1" name="Bitmap Image" r:id="rId3" imgW="2486372" imgH="952633" progId="Paint.Picture">
                  <p:embed/>
                </p:oleObj>
              </mc:Choice>
              <mc:Fallback>
                <p:oleObj name="Bitmap Image" r:id="rId3" imgW="2486372" imgH="952633" progId="Paint.Picture">
                  <p:embed/>
                  <p:pic>
                    <p:nvPicPr>
                      <p:cNvPr id="214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5668"/>
                      <a:stretch>
                        <a:fillRect/>
                      </a:stretch>
                    </p:blipFill>
                    <p:spPr bwMode="auto">
                      <a:xfrm>
                        <a:off x="2286000" y="1066800"/>
                        <a:ext cx="46482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2286000" y="2362200"/>
          <a:ext cx="4953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2" name="Bitmap Image" r:id="rId5" imgW="2448267" imgH="905001" progId="Paint.Picture">
                  <p:embed/>
                </p:oleObj>
              </mc:Choice>
              <mc:Fallback>
                <p:oleObj name="Bitmap Image" r:id="rId5" imgW="2448267" imgH="905001" progId="Paint.Picture">
                  <p:embed/>
                  <p:pic>
                    <p:nvPicPr>
                      <p:cNvPr id="2140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4953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2286000" y="4419600"/>
          <a:ext cx="502920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3" name="Bitmap Image" r:id="rId7" imgW="2476190" imgH="809738" progId="Paint.Picture">
                  <p:embed/>
                </p:oleObj>
              </mc:Choice>
              <mc:Fallback>
                <p:oleObj name="Bitmap Image" r:id="rId7" imgW="2476190" imgH="809738" progId="Paint.Picture">
                  <p:embed/>
                  <p:pic>
                    <p:nvPicPr>
                      <p:cNvPr id="214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5029200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89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66CA0-0ABD-42CC-B3C6-EAFFCFD77F5B}" type="slidenum">
              <a:rPr lang="en-US" altLang="en-US"/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-7918" y="12192"/>
            <a:ext cx="9151918" cy="882100"/>
          </a:xfrm>
        </p:spPr>
        <p:txBody>
          <a:bodyPr/>
          <a:lstStyle/>
          <a:p>
            <a:r>
              <a:rPr lang="en-US" altLang="en-US" sz="3600" dirty="0"/>
              <a:t>Why all the harping on </a:t>
            </a:r>
            <a:r>
              <a:rPr lang="en-US" altLang="en-US" sz="3600" dirty="0" err="1"/>
              <a:t>metastability</a:t>
            </a:r>
            <a:r>
              <a:rPr lang="en-US" altLang="en-US" sz="3600" dirty="0"/>
              <a:t>?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903" y="1447800"/>
            <a:ext cx="7696200" cy="5257800"/>
          </a:xfrm>
        </p:spPr>
        <p:txBody>
          <a:bodyPr/>
          <a:lstStyle/>
          <a:p>
            <a:r>
              <a:rPr lang="en-US" altLang="en-US" sz="2800" dirty="0"/>
              <a:t>All </a:t>
            </a:r>
            <a:r>
              <a:rPr lang="en-US" altLang="en-US" sz="2800" dirty="0">
                <a:solidFill>
                  <a:srgbClr val="FF0000"/>
                </a:solidFill>
              </a:rPr>
              <a:t>real </a:t>
            </a:r>
            <a:r>
              <a:rPr lang="en-US" altLang="en-US" sz="2800" dirty="0"/>
              <a:t>systems are subject to it</a:t>
            </a:r>
          </a:p>
          <a:p>
            <a:pPr lvl="1"/>
            <a:r>
              <a:rPr lang="en-US" altLang="en-US" sz="2400" dirty="0"/>
              <a:t>Problems are caused by “asynchronous inputs” that do not meet flip-flop setup and hold times.</a:t>
            </a:r>
          </a:p>
          <a:p>
            <a:pPr lvl="1"/>
            <a:r>
              <a:rPr lang="en-US" altLang="en-US" sz="2400" dirty="0"/>
              <a:t>Details in Chapter-7 flip-flop descriptions and in Section 8.9 (later in quarter).</a:t>
            </a:r>
          </a:p>
          <a:p>
            <a:r>
              <a:rPr lang="en-US" altLang="en-US" sz="2800" dirty="0"/>
              <a:t>Especially severe in </a:t>
            </a:r>
            <a:r>
              <a:rPr lang="en-US" altLang="en-US" sz="2800" dirty="0">
                <a:solidFill>
                  <a:srgbClr val="FF0000"/>
                </a:solidFill>
              </a:rPr>
              <a:t>high-speed</a:t>
            </a:r>
            <a:r>
              <a:rPr lang="en-US" altLang="en-US" sz="2800" dirty="0"/>
              <a:t> systems</a:t>
            </a:r>
          </a:p>
          <a:p>
            <a:pPr lvl="1"/>
            <a:r>
              <a:rPr lang="en-US" altLang="en-US" sz="2400" dirty="0"/>
              <a:t> since clock periods are so short, “</a:t>
            </a:r>
            <a:r>
              <a:rPr lang="en-US" altLang="en-US" sz="2400" dirty="0" err="1"/>
              <a:t>metastability</a:t>
            </a:r>
            <a:r>
              <a:rPr lang="en-US" altLang="en-US" sz="2400" dirty="0"/>
              <a:t> resolution time” can be longer than one clock period.</a:t>
            </a:r>
          </a:p>
          <a:p>
            <a:r>
              <a:rPr lang="en-US" altLang="en-US" sz="2800" dirty="0"/>
              <a:t>Many digital designers, products, and companies have been burned by this </a:t>
            </a:r>
            <a:r>
              <a:rPr lang="en-US" altLang="en-US" sz="2800" dirty="0" err="1"/>
              <a:t>phenomenom</a:t>
            </a:r>
            <a:r>
              <a:rPr lang="en-US" alt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2486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AC93-D453-4A26-BD55-EB69C2F4D33E}" type="slidenum">
              <a:rPr lang="en-US" altLang="en-US"/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923541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the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bistable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81100"/>
            <a:ext cx="7772400" cy="4114800"/>
          </a:xfrm>
        </p:spPr>
        <p:txBody>
          <a:bodyPr/>
          <a:lstStyle/>
          <a:p>
            <a:r>
              <a:rPr lang="en-US" altLang="en-US" dirty="0"/>
              <a:t>How to control it?</a:t>
            </a:r>
          </a:p>
          <a:p>
            <a:pPr lvl="1"/>
            <a:r>
              <a:rPr lang="en-US" altLang="en-US" dirty="0"/>
              <a:t>Screwdriver</a:t>
            </a:r>
          </a:p>
          <a:p>
            <a:pPr lvl="1"/>
            <a:r>
              <a:rPr lang="en-US" altLang="en-US" dirty="0"/>
              <a:t>Control inputs</a:t>
            </a:r>
          </a:p>
          <a:p>
            <a:r>
              <a:rPr lang="en-US" altLang="en-US" dirty="0"/>
              <a:t>S-R latch</a:t>
            </a:r>
          </a:p>
        </p:txBody>
      </p:sp>
      <p:graphicFrame>
        <p:nvGraphicFramePr>
          <p:cNvPr id="2160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17154"/>
              </p:ext>
            </p:extLst>
          </p:nvPr>
        </p:nvGraphicFramePr>
        <p:xfrm>
          <a:off x="5148072" y="1168908"/>
          <a:ext cx="33528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08" name="Artwork" r:id="rId3" imgW="2190476" imgH="1371429" progId="Adobe.Illustrator.7">
                  <p:embed/>
                </p:oleObj>
              </mc:Choice>
              <mc:Fallback>
                <p:oleObj name="Artwork" r:id="rId3" imgW="2190476" imgH="1371429" progId="Adobe.Illustrator.7">
                  <p:embed/>
                  <p:pic>
                    <p:nvPicPr>
                      <p:cNvPr id="216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72" y="1168908"/>
                        <a:ext cx="3352800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69" name="Object 5"/>
          <p:cNvGraphicFramePr>
            <a:graphicFrameLocks noChangeAspect="1"/>
          </p:cNvGraphicFramePr>
          <p:nvPr/>
        </p:nvGraphicFramePr>
        <p:xfrm>
          <a:off x="533400" y="3830638"/>
          <a:ext cx="3962400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09" name="Artwork" r:id="rId5" imgW="2924583" imgH="1390844" progId="Adobe.Illustrator.7">
                  <p:embed/>
                </p:oleObj>
              </mc:Choice>
              <mc:Fallback>
                <p:oleObj name="Artwork" r:id="rId5" imgW="2924583" imgH="1390844" progId="Adobe.Illustrator.7">
                  <p:embed/>
                  <p:pic>
                    <p:nvPicPr>
                      <p:cNvPr id="2160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30638"/>
                        <a:ext cx="3962400" cy="188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0" name="Object 6"/>
          <p:cNvGraphicFramePr>
            <a:graphicFrameLocks noChangeAspect="1"/>
          </p:cNvGraphicFramePr>
          <p:nvPr/>
        </p:nvGraphicFramePr>
        <p:xfrm>
          <a:off x="5334000" y="3733800"/>
          <a:ext cx="2895600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10" name="Artwork" r:id="rId7" imgW="1790476" imgH="1314286" progId="Adobe.Illustrator.7">
                  <p:embed/>
                </p:oleObj>
              </mc:Choice>
              <mc:Fallback>
                <p:oleObj name="Artwork" r:id="rId7" imgW="1790476" imgH="1314286" progId="Adobe.Illustrator.7">
                  <p:embed/>
                  <p:pic>
                    <p:nvPicPr>
                      <p:cNvPr id="216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733800"/>
                        <a:ext cx="2895600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5724140" y="6078922"/>
            <a:ext cx="1901031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 behavior</a:t>
            </a:r>
          </a:p>
        </p:txBody>
      </p:sp>
    </p:spTree>
    <p:extLst>
      <p:ext uri="{BB962C8B-B14F-4D97-AF65-F5344CB8AC3E}">
        <p14:creationId xmlns:p14="http://schemas.microsoft.com/office/powerpoint/2010/main" val="105040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625-E508-4EF0-9561-7DE453032AAE}" type="slidenum">
              <a:rPr lang="en-US" altLang="en-US"/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640"/>
            <a:ext cx="9144000" cy="768985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4000" dirty="0"/>
              <a:t>S-R latch </a:t>
            </a:r>
            <a:r>
              <a:rPr lang="en-US" altLang="en-US" sz="4000" dirty="0" smtClean="0"/>
              <a:t>operation 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</a:t>
            </a:r>
            <a:r>
              <a:rPr lang="en-US" alt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metastability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7092" name="Object 4"/>
          <p:cNvGraphicFramePr>
            <a:graphicFrameLocks noChangeAspect="1"/>
          </p:cNvGraphicFramePr>
          <p:nvPr/>
        </p:nvGraphicFramePr>
        <p:xfrm>
          <a:off x="685800" y="1066800"/>
          <a:ext cx="3814763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32" name="Artwork" r:id="rId3" imgW="8542857" imgH="1914286" progId="Adobe.Illustrator.7">
                  <p:embed/>
                </p:oleObj>
              </mc:Choice>
              <mc:Fallback>
                <p:oleObj name="Artwork" r:id="rId3" imgW="8542857" imgH="1914286" progId="Adobe.Illustrator.7">
                  <p:embed/>
                  <p:pic>
                    <p:nvPicPr>
                      <p:cNvPr id="2170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6060" b="10199"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3814763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7" name="Line 9"/>
          <p:cNvSpPr>
            <a:spLocks noChangeShapeType="1"/>
          </p:cNvSpPr>
          <p:nvPr/>
        </p:nvSpPr>
        <p:spPr bwMode="auto">
          <a:xfrm flipH="1">
            <a:off x="5962939" y="3642724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971323"/>
              </p:ext>
            </p:extLst>
          </p:nvPr>
        </p:nvGraphicFramePr>
        <p:xfrm>
          <a:off x="595000" y="4162426"/>
          <a:ext cx="3962400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33" name="Artwork" r:id="rId5" imgW="2924583" imgH="1390844" progId="Adobe.Illustrator.7">
                  <p:embed/>
                </p:oleObj>
              </mc:Choice>
              <mc:Fallback>
                <p:oleObj name="Artwork" r:id="rId5" imgW="2924583" imgH="1390844" progId="Adobe.Illustrator.7">
                  <p:embed/>
                  <p:pic>
                    <p:nvPicPr>
                      <p:cNvPr id="2160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00" y="4162426"/>
                        <a:ext cx="3962400" cy="188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080570"/>
              </p:ext>
            </p:extLst>
          </p:nvPr>
        </p:nvGraphicFramePr>
        <p:xfrm>
          <a:off x="5396345" y="1078850"/>
          <a:ext cx="2895600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34" name="Artwork" r:id="rId7" imgW="1790476" imgH="1314286" progId="Adobe.Illustrator.7">
                  <p:embed/>
                </p:oleObj>
              </mc:Choice>
              <mc:Fallback>
                <p:oleObj name="Artwork" r:id="rId7" imgW="1790476" imgH="1314286" progId="Adobe.Illustrator.7">
                  <p:embed/>
                  <p:pic>
                    <p:nvPicPr>
                      <p:cNvPr id="216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345" y="1078850"/>
                        <a:ext cx="2895600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 bwMode="auto">
          <a:xfrm>
            <a:off x="5962939" y="4459287"/>
            <a:ext cx="1901031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 behavior</a:t>
            </a:r>
          </a:p>
        </p:txBody>
      </p:sp>
    </p:spTree>
    <p:extLst>
      <p:ext uri="{BB962C8B-B14F-4D97-AF65-F5344CB8AC3E}">
        <p14:creationId xmlns:p14="http://schemas.microsoft.com/office/powerpoint/2010/main" val="7364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6625-E508-4EF0-9561-7DE453032AAE}" type="slidenum">
              <a:rPr lang="en-US" altLang="en-US"/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640"/>
            <a:ext cx="9144000" cy="768985"/>
          </a:xfrm>
          <a:solidFill>
            <a:srgbClr val="FFFF00"/>
          </a:solidFill>
        </p:spPr>
        <p:txBody>
          <a:bodyPr/>
          <a:lstStyle/>
          <a:p>
            <a:r>
              <a:rPr lang="en-US" altLang="en-US" dirty="0"/>
              <a:t>S-R latch </a:t>
            </a:r>
            <a:r>
              <a:rPr lang="en-US" altLang="en-US" dirty="0" smtClean="0"/>
              <a:t>operation 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metastability</a:t>
            </a:r>
            <a:endParaRPr lang="en-US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7095" name="Group 7"/>
          <p:cNvGrpSpPr>
            <a:grpSpLocks/>
          </p:cNvGrpSpPr>
          <p:nvPr/>
        </p:nvGrpSpPr>
        <p:grpSpPr bwMode="auto">
          <a:xfrm>
            <a:off x="685800" y="3657600"/>
            <a:ext cx="7924800" cy="2260600"/>
            <a:chOff x="432" y="2304"/>
            <a:chExt cx="4992" cy="1424"/>
          </a:xfrm>
        </p:grpSpPr>
        <p:graphicFrame>
          <p:nvGraphicFramePr>
            <p:cNvPr id="217093" name="Object 5"/>
            <p:cNvGraphicFramePr>
              <a:graphicFrameLocks noChangeAspect="1"/>
            </p:cNvGraphicFramePr>
            <p:nvPr/>
          </p:nvGraphicFramePr>
          <p:xfrm>
            <a:off x="864" y="2304"/>
            <a:ext cx="4560" cy="1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390" name="Artwork" r:id="rId3" imgW="8542857" imgH="1914286" progId="Adobe.Illustrator.7">
                    <p:embed/>
                  </p:oleObj>
                </mc:Choice>
                <mc:Fallback>
                  <p:oleObj name="Artwork" r:id="rId3" imgW="8542857" imgH="1914286" progId="Adobe.Illustrator.7">
                    <p:embed/>
                    <p:pic>
                      <p:nvPicPr>
                        <p:cNvPr id="21709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6609" r="-1016" b="10199"/>
                        <a:stretch>
                          <a:fillRect/>
                        </a:stretch>
                      </p:blipFill>
                      <p:spPr bwMode="auto">
                        <a:xfrm>
                          <a:off x="864" y="2304"/>
                          <a:ext cx="4560" cy="1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7094" name="Object 6"/>
            <p:cNvGraphicFramePr>
              <a:graphicFrameLocks noChangeAspect="1"/>
            </p:cNvGraphicFramePr>
            <p:nvPr/>
          </p:nvGraphicFramePr>
          <p:xfrm>
            <a:off x="432" y="2304"/>
            <a:ext cx="432" cy="1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391" name="Artwork" r:id="rId5" imgW="8542857" imgH="1914286" progId="Adobe.Illustrator.7">
                    <p:embed/>
                  </p:oleObj>
                </mc:Choice>
                <mc:Fallback>
                  <p:oleObj name="Artwork" r:id="rId5" imgW="8542857" imgH="1914286" progId="Adobe.Illustrator.7">
                    <p:embed/>
                    <p:pic>
                      <p:nvPicPr>
                        <p:cNvPr id="21709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93898" b="10199"/>
                        <a:stretch>
                          <a:fillRect/>
                        </a:stretch>
                      </p:blipFill>
                      <p:spPr bwMode="auto">
                        <a:xfrm>
                          <a:off x="432" y="2304"/>
                          <a:ext cx="432" cy="1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7098" name="Group 10"/>
          <p:cNvGrpSpPr>
            <a:grpSpLocks/>
          </p:cNvGrpSpPr>
          <p:nvPr/>
        </p:nvGrpSpPr>
        <p:grpSpPr bwMode="auto">
          <a:xfrm>
            <a:off x="5494337" y="2362200"/>
            <a:ext cx="2852738" cy="1524000"/>
            <a:chOff x="3461" y="1488"/>
            <a:chExt cx="1797" cy="960"/>
          </a:xfrm>
        </p:grpSpPr>
        <p:sp>
          <p:nvSpPr>
            <p:cNvPr id="217096" name="Text Box 8"/>
            <p:cNvSpPr txBox="1">
              <a:spLocks noChangeArrowheads="1"/>
            </p:cNvSpPr>
            <p:nvPr/>
          </p:nvSpPr>
          <p:spPr bwMode="auto">
            <a:xfrm>
              <a:off x="3461" y="1488"/>
              <a:ext cx="1797" cy="6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err="1"/>
                <a:t>Metastability</a:t>
              </a:r>
              <a:r>
                <a:rPr lang="en-US" altLang="en-US" sz="2000" dirty="0"/>
                <a:t> is possible</a:t>
              </a:r>
              <a:br>
                <a:rPr lang="en-US" altLang="en-US" sz="2000" dirty="0"/>
              </a:br>
              <a:r>
                <a:rPr lang="en-US" altLang="en-US" sz="2000" dirty="0"/>
                <a:t>if S and R are negated</a:t>
              </a:r>
              <a:br>
                <a:rPr lang="en-US" altLang="en-US" sz="2000" dirty="0"/>
              </a:br>
              <a:r>
                <a:rPr lang="en-US" altLang="en-US" sz="2000" dirty="0"/>
                <a:t>simultaneously.</a:t>
              </a:r>
            </a:p>
          </p:txBody>
        </p:sp>
        <p:sp>
          <p:nvSpPr>
            <p:cNvPr id="217097" name="Line 9"/>
            <p:cNvSpPr>
              <a:spLocks noChangeShapeType="1"/>
            </p:cNvSpPr>
            <p:nvPr/>
          </p:nvSpPr>
          <p:spPr bwMode="auto">
            <a:xfrm flipH="1">
              <a:off x="4848" y="2016"/>
              <a:ext cx="19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6248400" y="5956300"/>
            <a:ext cx="2439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(try it in Foundation)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D7ADAC93-D453-4A26-BD55-EB69C2F4D33E}" type="slidenum">
              <a:rPr lang="en-US" altLang="en-US" smtClean="0"/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187303"/>
              </p:ext>
            </p:extLst>
          </p:nvPr>
        </p:nvGraphicFramePr>
        <p:xfrm>
          <a:off x="609600" y="1276350"/>
          <a:ext cx="3962400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92" name="Artwork" r:id="rId6" imgW="2924583" imgH="1390844" progId="Adobe.Illustrator.7">
                  <p:embed/>
                </p:oleObj>
              </mc:Choice>
              <mc:Fallback>
                <p:oleObj name="Artwork" r:id="rId6" imgW="2924583" imgH="1390844" progId="Adobe.Illustrator.7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76350"/>
                        <a:ext cx="3962400" cy="188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714625"/>
              </p:ext>
            </p:extLst>
          </p:nvPr>
        </p:nvGraphicFramePr>
        <p:xfrm>
          <a:off x="6761065" y="946944"/>
          <a:ext cx="1751903" cy="128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393" name="Artwork" r:id="rId8" imgW="1790476" imgH="1314286" progId="Adobe.Illustrator.7">
                  <p:embed/>
                </p:oleObj>
              </mc:Choice>
              <mc:Fallback>
                <p:oleObj name="Artwork" r:id="rId8" imgW="1790476" imgH="1314286" progId="Adobe.Illustrator.7">
                  <p:embed/>
                  <p:pic>
                    <p:nvPicPr>
                      <p:cNvPr id="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065" y="946944"/>
                        <a:ext cx="1751903" cy="1286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 bwMode="auto">
          <a:xfrm>
            <a:off x="2786183" y="6384925"/>
            <a:ext cx="1901031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 behavior</a:t>
            </a:r>
          </a:p>
        </p:txBody>
      </p:sp>
    </p:spTree>
    <p:extLst>
      <p:ext uri="{BB962C8B-B14F-4D97-AF65-F5344CB8AC3E}">
        <p14:creationId xmlns:p14="http://schemas.microsoft.com/office/powerpoint/2010/main" val="26926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17" y="1585575"/>
            <a:ext cx="8180194" cy="4378133"/>
          </a:xfrm>
          <a:solidFill>
            <a:srgbClr val="FFFF00"/>
          </a:solidFill>
        </p:spPr>
        <p:txBody>
          <a:bodyPr/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Machines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3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4292"/>
          </a:xfrm>
          <a:solidFill>
            <a:srgbClr val="FFFF00"/>
          </a:solidFill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example of state diagram for an SR Latch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3139" name="Picture 3" descr="012"/>
          <p:cNvPicPr>
            <a:picLocks noChangeAspect="1" noChangeArrowheads="1"/>
          </p:cNvPicPr>
          <p:nvPr/>
        </p:nvPicPr>
        <p:blipFill>
          <a:blip r:embed="rId2"/>
          <a:srcRect b="26857"/>
          <a:stretch>
            <a:fillRect/>
          </a:stretch>
        </p:blipFill>
        <p:spPr bwMode="auto">
          <a:xfrm>
            <a:off x="227013" y="3886200"/>
            <a:ext cx="8916987" cy="2874963"/>
          </a:xfrm>
          <a:prstGeom prst="rect">
            <a:avLst/>
          </a:prstGeom>
          <a:noFill/>
        </p:spPr>
      </p:pic>
      <p:sp>
        <p:nvSpPr>
          <p:cNvPr id="603140" name="Text Box 4"/>
          <p:cNvSpPr txBox="1">
            <a:spLocks noChangeArrowheads="1"/>
          </p:cNvSpPr>
          <p:nvPr/>
        </p:nvSpPr>
        <p:spPr bwMode="auto">
          <a:xfrm>
            <a:off x="1965325" y="1627188"/>
            <a:ext cx="11207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 R  Q</a:t>
            </a:r>
            <a:r>
              <a:rPr lang="en-US" baseline="30000"/>
              <a:t>+</a:t>
            </a:r>
          </a:p>
          <a:p>
            <a:r>
              <a:rPr lang="en-US"/>
              <a:t>0 0   Q</a:t>
            </a:r>
          </a:p>
          <a:p>
            <a:r>
              <a:rPr lang="en-US"/>
              <a:t>0 1    0</a:t>
            </a:r>
          </a:p>
          <a:p>
            <a:r>
              <a:rPr lang="en-US"/>
              <a:t>1 0    1</a:t>
            </a:r>
          </a:p>
          <a:p>
            <a:r>
              <a:rPr lang="en-US"/>
              <a:t>1 1    0</a:t>
            </a:r>
          </a:p>
        </p:txBody>
      </p:sp>
      <p:sp>
        <p:nvSpPr>
          <p:cNvPr id="603141" name="Line 5"/>
          <p:cNvSpPr>
            <a:spLocks noChangeShapeType="1"/>
          </p:cNvSpPr>
          <p:nvPr/>
        </p:nvSpPr>
        <p:spPr bwMode="auto">
          <a:xfrm>
            <a:off x="1981200" y="2043113"/>
            <a:ext cx="990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3142" name="Line 6"/>
          <p:cNvSpPr>
            <a:spLocks noChangeShapeType="1"/>
          </p:cNvSpPr>
          <p:nvPr/>
        </p:nvSpPr>
        <p:spPr bwMode="auto">
          <a:xfrm rot="5400000">
            <a:off x="1714500" y="2614613"/>
            <a:ext cx="175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3143" name="AutoShape 7"/>
          <p:cNvSpPr>
            <a:spLocks noChangeArrowheads="1"/>
          </p:cNvSpPr>
          <p:nvPr/>
        </p:nvSpPr>
        <p:spPr bwMode="auto">
          <a:xfrm>
            <a:off x="3276600" y="2500313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3144" name="Text Box 8"/>
          <p:cNvSpPr txBox="1">
            <a:spLocks noChangeArrowheads="1"/>
          </p:cNvSpPr>
          <p:nvPr/>
        </p:nvSpPr>
        <p:spPr bwMode="auto">
          <a:xfrm>
            <a:off x="4289425" y="1036638"/>
            <a:ext cx="12112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 R Q  Q</a:t>
            </a:r>
            <a:r>
              <a:rPr lang="en-US" sz="2000" baseline="30000"/>
              <a:t>+</a:t>
            </a:r>
          </a:p>
          <a:p>
            <a:r>
              <a:rPr lang="en-US" sz="2000"/>
              <a:t>0 0  0    0</a:t>
            </a:r>
          </a:p>
          <a:p>
            <a:r>
              <a:rPr lang="en-US" sz="2000"/>
              <a:t>0 0  1    1</a:t>
            </a:r>
          </a:p>
          <a:p>
            <a:r>
              <a:rPr lang="en-US" sz="2000"/>
              <a:t>0 1  0    0</a:t>
            </a:r>
          </a:p>
          <a:p>
            <a:r>
              <a:rPr lang="en-US" sz="2000"/>
              <a:t>0 1  1    0</a:t>
            </a:r>
          </a:p>
          <a:p>
            <a:r>
              <a:rPr lang="en-US" sz="2000"/>
              <a:t>1 0  0    1</a:t>
            </a:r>
          </a:p>
          <a:p>
            <a:r>
              <a:rPr lang="en-US" sz="2000"/>
              <a:t>1 0  1    1</a:t>
            </a:r>
          </a:p>
          <a:p>
            <a:r>
              <a:rPr lang="en-US" sz="2000"/>
              <a:t>1 1  0    0</a:t>
            </a:r>
          </a:p>
          <a:p>
            <a:r>
              <a:rPr lang="en-US" sz="2000"/>
              <a:t>1 1  1    0</a:t>
            </a:r>
          </a:p>
        </p:txBody>
      </p:sp>
      <p:sp>
        <p:nvSpPr>
          <p:cNvPr id="603146" name="Line 10"/>
          <p:cNvSpPr>
            <a:spLocks noChangeShapeType="1"/>
          </p:cNvSpPr>
          <p:nvPr/>
        </p:nvSpPr>
        <p:spPr bwMode="auto">
          <a:xfrm rot="5400000">
            <a:off x="3642519" y="2499519"/>
            <a:ext cx="27733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3147" name="Line 11"/>
          <p:cNvSpPr>
            <a:spLocks noChangeShapeType="1"/>
          </p:cNvSpPr>
          <p:nvPr/>
        </p:nvSpPr>
        <p:spPr bwMode="auto">
          <a:xfrm>
            <a:off x="4343400" y="1357313"/>
            <a:ext cx="106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-7304" y="0"/>
            <a:ext cx="9151304" cy="1470362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Algorithmic State Machines (ASM)</a:t>
            </a:r>
          </a:p>
        </p:txBody>
      </p:sp>
      <p:pic>
        <p:nvPicPr>
          <p:cNvPr id="604163" name="Picture 3" descr="013"/>
          <p:cNvPicPr>
            <a:picLocks noChangeAspect="1" noChangeArrowheads="1"/>
          </p:cNvPicPr>
          <p:nvPr/>
        </p:nvPicPr>
        <p:blipFill>
          <a:blip r:embed="rId2"/>
          <a:srcRect b="24124"/>
          <a:stretch>
            <a:fillRect/>
          </a:stretch>
        </p:blipFill>
        <p:spPr bwMode="auto">
          <a:xfrm>
            <a:off x="914400" y="2271713"/>
            <a:ext cx="7599363" cy="3367087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47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493712" y="3083358"/>
            <a:ext cx="691284" cy="3456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5090463" y="2714026"/>
            <a:ext cx="748891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013181" y="4523533"/>
            <a:ext cx="748891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</a:t>
            </a:r>
          </a:p>
        </p:txBody>
      </p:sp>
      <p:cxnSp>
        <p:nvCxnSpPr>
          <p:cNvPr id="7" name="Straight Arrow Connector 6"/>
          <p:cNvCxnSpPr>
            <a:stCxn id="8" idx="3"/>
          </p:cNvCxnSpPr>
          <p:nvPr/>
        </p:nvCxnSpPr>
        <p:spPr>
          <a:xfrm flipV="1">
            <a:off x="5762072" y="3955256"/>
            <a:ext cx="1575064" cy="7529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539510" y="5357291"/>
            <a:ext cx="328359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student should be able to transform state diagram to algorithmic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 machine and vice versa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17" y="1585575"/>
            <a:ext cx="8180194" cy="4378133"/>
          </a:xfrm>
          <a:solidFill>
            <a:srgbClr val="FFFF00"/>
          </a:solidFill>
        </p:spPr>
        <p:txBody>
          <a:bodyPr/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Clock Circuits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5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4" y="0"/>
            <a:ext cx="9124795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Clock (Oscillator) Circuit</a:t>
            </a:r>
          </a:p>
        </p:txBody>
      </p:sp>
      <p:sp>
        <p:nvSpPr>
          <p:cNvPr id="6062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/>
              <a:t>PS/NS Table</a:t>
            </a:r>
          </a:p>
          <a:p>
            <a:r>
              <a:rPr lang="en-US"/>
              <a:t>K-map</a:t>
            </a:r>
          </a:p>
          <a:p>
            <a:r>
              <a:rPr lang="en-US"/>
              <a:t>State Diagram</a:t>
            </a:r>
          </a:p>
          <a:p>
            <a:r>
              <a:rPr lang="en-US"/>
              <a:t>Delay Model</a:t>
            </a:r>
          </a:p>
        </p:txBody>
      </p:sp>
      <p:pic>
        <p:nvPicPr>
          <p:cNvPr id="606212" name="Picture 4" descr="017"/>
          <p:cNvPicPr>
            <a:picLocks noChangeAspect="1" noChangeArrowheads="1"/>
          </p:cNvPicPr>
          <p:nvPr/>
        </p:nvPicPr>
        <p:blipFill>
          <a:blip r:embed="rId2"/>
          <a:srcRect b="24593"/>
          <a:stretch>
            <a:fillRect/>
          </a:stretch>
        </p:blipFill>
        <p:spPr bwMode="auto">
          <a:xfrm>
            <a:off x="912813" y="3989388"/>
            <a:ext cx="7313612" cy="2716212"/>
          </a:xfrm>
          <a:prstGeom prst="rect">
            <a:avLst/>
          </a:prstGeom>
          <a:noFill/>
        </p:spPr>
      </p:pic>
      <p:pic>
        <p:nvPicPr>
          <p:cNvPr id="606211" name="Picture 3" descr="016"/>
          <p:cNvPicPr>
            <a:picLocks noChangeAspect="1" noChangeArrowheads="1"/>
          </p:cNvPicPr>
          <p:nvPr/>
        </p:nvPicPr>
        <p:blipFill>
          <a:blip r:embed="rId3"/>
          <a:srcRect l="22253" r="26392" b="21053"/>
          <a:stretch>
            <a:fillRect/>
          </a:stretch>
        </p:blipFill>
        <p:spPr bwMode="auto">
          <a:xfrm>
            <a:off x="5181600" y="4038600"/>
            <a:ext cx="2286000" cy="142875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5401"/>
            <a:ext cx="7772400" cy="1302399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Alternative </a:t>
            </a:r>
            <a:r>
              <a:rPr lang="en-US" dirty="0" smtClean="0"/>
              <a:t>Nomenclature for latches</a:t>
            </a:r>
            <a:endParaRPr lang="en-US" dirty="0"/>
          </a:p>
        </p:txBody>
      </p:sp>
      <p:sp>
        <p:nvSpPr>
          <p:cNvPr id="598019" name="Text Box 3"/>
          <p:cNvSpPr txBox="1">
            <a:spLocks noChangeArrowheads="1"/>
          </p:cNvSpPr>
          <p:nvPr/>
        </p:nvSpPr>
        <p:spPr bwMode="auto">
          <a:xfrm>
            <a:off x="2362200" y="1793875"/>
            <a:ext cx="42291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Present State        Next State</a:t>
            </a:r>
          </a:p>
          <a:p>
            <a:r>
              <a:rPr lang="en-US"/>
              <a:t>Output Symbol    Output Symbol</a:t>
            </a:r>
          </a:p>
          <a:p>
            <a:r>
              <a:rPr lang="en-US"/>
              <a:t>	Q		Q</a:t>
            </a:r>
          </a:p>
          <a:p>
            <a:r>
              <a:rPr lang="en-US"/>
              <a:t>	Q		Q(t+1)</a:t>
            </a:r>
          </a:p>
          <a:p>
            <a:r>
              <a:rPr lang="en-US"/>
              <a:t>	Qt		Q(t+1)</a:t>
            </a:r>
          </a:p>
          <a:p>
            <a:r>
              <a:rPr lang="en-US"/>
              <a:t>	Qn		Q(n+1)</a:t>
            </a:r>
          </a:p>
          <a:p>
            <a:r>
              <a:rPr lang="en-US"/>
              <a:t>	Q0		Q</a:t>
            </a:r>
          </a:p>
          <a:p>
            <a:r>
              <a:rPr lang="en-US"/>
              <a:t>	Y		Y</a:t>
            </a:r>
            <a:r>
              <a:rPr lang="en-US" baseline="30000"/>
              <a:t>+</a:t>
            </a:r>
          </a:p>
          <a:p>
            <a:r>
              <a:rPr lang="en-US"/>
              <a:t>	y		Y</a:t>
            </a:r>
          </a:p>
        </p:txBody>
      </p:sp>
      <p:sp>
        <p:nvSpPr>
          <p:cNvPr id="598020" name="Line 4"/>
          <p:cNvSpPr>
            <a:spLocks noChangeShapeType="1"/>
          </p:cNvSpPr>
          <p:nvPr/>
        </p:nvSpPr>
        <p:spPr bwMode="auto">
          <a:xfrm>
            <a:off x="2362200" y="2590800"/>
            <a:ext cx="426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8021" name="Line 5"/>
          <p:cNvSpPr>
            <a:spLocks noChangeShapeType="1"/>
          </p:cNvSpPr>
          <p:nvPr/>
        </p:nvSpPr>
        <p:spPr bwMode="auto">
          <a:xfrm rot="5400000">
            <a:off x="2781300" y="3543300"/>
            <a:ext cx="3276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Clock </a:t>
            </a:r>
            <a:r>
              <a:rPr lang="en-US" dirty="0" smtClean="0"/>
              <a:t>Waveforms,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t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082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772400" cy="4114800"/>
          </a:xfrm>
        </p:spPr>
        <p:txBody>
          <a:bodyPr/>
          <a:lstStyle/>
          <a:p>
            <a:r>
              <a:rPr lang="en-US"/>
              <a:t>Delay</a:t>
            </a:r>
          </a:p>
          <a:p>
            <a:pPr lvl="1"/>
            <a:r>
              <a:rPr lang="en-US"/>
              <a:t>Buffers</a:t>
            </a:r>
          </a:p>
          <a:p>
            <a:pPr lvl="1"/>
            <a:r>
              <a:rPr lang="en-US"/>
              <a:t>Additional (maintain odd number) inverters</a:t>
            </a:r>
          </a:p>
          <a:p>
            <a:pPr lvl="1"/>
            <a:r>
              <a:rPr lang="en-US"/>
              <a:t>RC circuit</a:t>
            </a:r>
          </a:p>
          <a:p>
            <a:pPr lvl="1"/>
            <a:r>
              <a:rPr lang="en-US"/>
              <a:t>Crystal Oscillator</a:t>
            </a:r>
          </a:p>
        </p:txBody>
      </p:sp>
      <p:pic>
        <p:nvPicPr>
          <p:cNvPr id="608260" name="Picture 4" descr="018"/>
          <p:cNvPicPr>
            <a:picLocks noChangeAspect="1" noChangeArrowheads="1"/>
          </p:cNvPicPr>
          <p:nvPr/>
        </p:nvPicPr>
        <p:blipFill>
          <a:blip r:embed="rId2"/>
          <a:srcRect b="35753"/>
          <a:stretch>
            <a:fillRect/>
          </a:stretch>
        </p:blipFill>
        <p:spPr bwMode="auto">
          <a:xfrm>
            <a:off x="533400" y="1600200"/>
            <a:ext cx="8248650" cy="231775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D51-BD26-4FE2-A9C9-AFA2A75D4A8D}" type="slidenum">
              <a:rPr lang="en-US" altLang="en-US"/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164"/>
            <a:ext cx="7772400" cy="953405"/>
          </a:xfrm>
        </p:spPr>
        <p:txBody>
          <a:bodyPr/>
          <a:lstStyle/>
          <a:p>
            <a:r>
              <a:rPr lang="en-US" altLang="en-US" dirty="0"/>
              <a:t>Clock signals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54881"/>
            <a:ext cx="7772400" cy="4114800"/>
          </a:xfrm>
        </p:spPr>
        <p:txBody>
          <a:bodyPr/>
          <a:lstStyle/>
          <a:p>
            <a:r>
              <a:rPr lang="en-US" altLang="en-US" sz="2800" dirty="0"/>
              <a:t>Very important with most sequential circuits</a:t>
            </a:r>
          </a:p>
          <a:p>
            <a:pPr lvl="1"/>
            <a:r>
              <a:rPr lang="en-US" altLang="en-US" sz="2400" dirty="0"/>
              <a:t>State variables change state at clock edge.</a:t>
            </a:r>
          </a:p>
        </p:txBody>
      </p:sp>
      <p:graphicFrame>
        <p:nvGraphicFramePr>
          <p:cNvPr id="204804" name="Object 4"/>
          <p:cNvGraphicFramePr>
            <a:graphicFrameLocks noChangeAspect="1"/>
          </p:cNvGraphicFramePr>
          <p:nvPr/>
        </p:nvGraphicFramePr>
        <p:xfrm>
          <a:off x="990600" y="2286000"/>
          <a:ext cx="6858000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58" name="Artwork" r:id="rId3" imgW="5106113" imgH="1448002" progId="Adobe.Illustrator.7">
                  <p:embed/>
                </p:oleObj>
              </mc:Choice>
              <mc:Fallback>
                <p:oleObj name="Artwork" r:id="rId3" imgW="5106113" imgH="1448002" progId="Adobe.Illustrator.7">
                  <p:embed/>
                  <p:pic>
                    <p:nvPicPr>
                      <p:cNvPr id="2048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6858000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5" name="Object 5"/>
          <p:cNvGraphicFramePr>
            <a:graphicFrameLocks noChangeAspect="1"/>
          </p:cNvGraphicFramePr>
          <p:nvPr/>
        </p:nvGraphicFramePr>
        <p:xfrm>
          <a:off x="762000" y="4419600"/>
          <a:ext cx="70104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59" name="Artwork" r:id="rId5" imgW="5266667" imgH="1219370" progId="Adobe.Illustrator.7">
                  <p:embed/>
                </p:oleObj>
              </mc:Choice>
              <mc:Fallback>
                <p:oleObj name="Artwork" r:id="rId5" imgW="5266667" imgH="1219370" progId="Adobe.Illustrator.7">
                  <p:embed/>
                  <p:pic>
                    <p:nvPicPr>
                      <p:cNvPr id="2048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19600"/>
                        <a:ext cx="701040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6991494" y="1908286"/>
            <a:ext cx="201624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changes with leading slope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896961" y="4402467"/>
            <a:ext cx="32470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changes with falling slope</a:t>
            </a:r>
          </a:p>
        </p:txBody>
      </p:sp>
    </p:spTree>
    <p:extLst>
      <p:ext uri="{BB962C8B-B14F-4D97-AF65-F5344CB8AC3E}">
        <p14:creationId xmlns:p14="http://schemas.microsoft.com/office/powerpoint/2010/main" val="33624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Gated Sequential Circuits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 of control input</a:t>
            </a:r>
          </a:p>
          <a:p>
            <a:pPr lvl="1"/>
            <a:r>
              <a:rPr lang="en-US" dirty="0"/>
              <a:t>Gated Latch (Level Activated)</a:t>
            </a:r>
          </a:p>
          <a:p>
            <a:pPr lvl="1"/>
            <a:r>
              <a:rPr lang="en-US" dirty="0"/>
              <a:t>Edge-Triggered Flip Flop</a:t>
            </a:r>
          </a:p>
          <a:p>
            <a:pPr lvl="1"/>
            <a:r>
              <a:rPr lang="en-US" dirty="0"/>
              <a:t>Pulse Triggered Flip Flop</a:t>
            </a:r>
          </a:p>
        </p:txBody>
      </p:sp>
      <p:sp>
        <p:nvSpPr>
          <p:cNvPr id="612356" name="Line 4"/>
          <p:cNvSpPr>
            <a:spLocks noChangeShapeType="1"/>
          </p:cNvSpPr>
          <p:nvPr/>
        </p:nvSpPr>
        <p:spPr bwMode="auto">
          <a:xfrm>
            <a:off x="1447800" y="3581400"/>
            <a:ext cx="3962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Gated SR Latch</a:t>
            </a:r>
          </a:p>
        </p:txBody>
      </p:sp>
      <p:pic>
        <p:nvPicPr>
          <p:cNvPr id="611332" name="Picture 4" descr="01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33766"/>
          <a:stretch>
            <a:fillRect/>
          </a:stretch>
        </p:blipFill>
        <p:spPr>
          <a:xfrm>
            <a:off x="152400" y="1676400"/>
            <a:ext cx="8915400" cy="2138363"/>
          </a:xfrm>
          <a:noFill/>
          <a:ln/>
        </p:spPr>
      </p:pic>
      <p:pic>
        <p:nvPicPr>
          <p:cNvPr id="611334" name="Picture 6" descr="020"/>
          <p:cNvPicPr>
            <a:picLocks noChangeAspect="1" noChangeArrowheads="1"/>
          </p:cNvPicPr>
          <p:nvPr/>
        </p:nvPicPr>
        <p:blipFill>
          <a:blip r:embed="rId3"/>
          <a:srcRect b="31032"/>
          <a:stretch>
            <a:fillRect/>
          </a:stretch>
        </p:blipFill>
        <p:spPr bwMode="auto">
          <a:xfrm>
            <a:off x="228600" y="4038600"/>
            <a:ext cx="8786813" cy="264953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Gated SR Latch Using NANDs</a:t>
            </a:r>
          </a:p>
        </p:txBody>
      </p:sp>
      <p:pic>
        <p:nvPicPr>
          <p:cNvPr id="614404" name="Picture 4" descr="021"/>
          <p:cNvPicPr>
            <a:picLocks noChangeAspect="1" noChangeArrowheads="1"/>
          </p:cNvPicPr>
          <p:nvPr/>
        </p:nvPicPr>
        <p:blipFill>
          <a:blip r:embed="rId2"/>
          <a:srcRect b="19989"/>
          <a:stretch>
            <a:fillRect/>
          </a:stretch>
        </p:blipFill>
        <p:spPr bwMode="auto">
          <a:xfrm>
            <a:off x="152400" y="1752600"/>
            <a:ext cx="8864600" cy="263842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1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Gated D Latch</a:t>
            </a:r>
          </a:p>
        </p:txBody>
      </p:sp>
      <p:pic>
        <p:nvPicPr>
          <p:cNvPr id="613380" name="Picture 4" descr="022"/>
          <p:cNvPicPr>
            <a:picLocks noChangeAspect="1" noChangeArrowheads="1"/>
          </p:cNvPicPr>
          <p:nvPr/>
        </p:nvPicPr>
        <p:blipFill>
          <a:blip r:embed="rId3"/>
          <a:srcRect b="21037"/>
          <a:stretch>
            <a:fillRect/>
          </a:stretch>
        </p:blipFill>
        <p:spPr bwMode="auto">
          <a:xfrm>
            <a:off x="152400" y="3581400"/>
            <a:ext cx="8839200" cy="2522538"/>
          </a:xfrm>
          <a:prstGeom prst="rect">
            <a:avLst/>
          </a:prstGeom>
          <a:noFill/>
        </p:spPr>
      </p:pic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1524000" y="1708150"/>
            <a:ext cx="892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  Q</a:t>
            </a:r>
            <a:r>
              <a:rPr lang="en-US" baseline="30000"/>
              <a:t>+</a:t>
            </a:r>
          </a:p>
          <a:p>
            <a:r>
              <a:rPr lang="en-US"/>
              <a:t>0    0</a:t>
            </a:r>
          </a:p>
          <a:p>
            <a:r>
              <a:rPr lang="en-US"/>
              <a:t>1    1</a:t>
            </a:r>
          </a:p>
        </p:txBody>
      </p:sp>
      <p:sp>
        <p:nvSpPr>
          <p:cNvPr id="613383" name="Line 7"/>
          <p:cNvSpPr>
            <a:spLocks noChangeShapeType="1"/>
          </p:cNvSpPr>
          <p:nvPr/>
        </p:nvSpPr>
        <p:spPr bwMode="auto">
          <a:xfrm rot="5400000">
            <a:off x="1371600" y="2317750"/>
            <a:ext cx="106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3384" name="Line 8"/>
          <p:cNvSpPr>
            <a:spLocks noChangeShapeType="1"/>
          </p:cNvSpPr>
          <p:nvPr/>
        </p:nvSpPr>
        <p:spPr bwMode="auto">
          <a:xfrm rot="10800000">
            <a:off x="1524000" y="2089150"/>
            <a:ext cx="76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 Latch is Hazard Free (product terms chain-linked)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6" y="17534"/>
            <a:ext cx="9084464" cy="526448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of a Gated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Latch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7475" name="Picture 3" descr="024"/>
          <p:cNvPicPr>
            <a:picLocks noChangeAspect="1" noChangeArrowheads="1"/>
          </p:cNvPicPr>
          <p:nvPr/>
        </p:nvPicPr>
        <p:blipFill rotWithShape="1">
          <a:blip r:embed="rId2"/>
          <a:srcRect r="45980" b="25323"/>
          <a:stretch/>
        </p:blipFill>
        <p:spPr bwMode="auto">
          <a:xfrm>
            <a:off x="43962" y="2282405"/>
            <a:ext cx="4816073" cy="3278054"/>
          </a:xfrm>
          <a:prstGeom prst="rect">
            <a:avLst/>
          </a:prstGeom>
          <a:noFill/>
        </p:spPr>
      </p:pic>
      <p:pic>
        <p:nvPicPr>
          <p:cNvPr id="5" name="Picture 4" descr="022"/>
          <p:cNvPicPr>
            <a:picLocks noChangeAspect="1" noChangeArrowheads="1"/>
          </p:cNvPicPr>
          <p:nvPr/>
        </p:nvPicPr>
        <p:blipFill rotWithShape="1">
          <a:blip r:embed="rId3"/>
          <a:srcRect r="28276" b="30837"/>
          <a:stretch/>
        </p:blipFill>
        <p:spPr bwMode="auto">
          <a:xfrm>
            <a:off x="5468080" y="5500856"/>
            <a:ext cx="3675920" cy="12811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1208869" y="1849394"/>
            <a:ext cx="1390766" cy="96798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91863" y="2331091"/>
            <a:ext cx="2684614" cy="270317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3189432" y="6248400"/>
            <a:ext cx="2075522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behavior, signal D was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long enough, longer than setup time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168751" y="5490979"/>
            <a:ext cx="365149" cy="757421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 bwMode="auto">
          <a:xfrm>
            <a:off x="359599" y="1710212"/>
            <a:ext cx="1760637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pulse width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2166704" y="1670800"/>
            <a:ext cx="16418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setup time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74218" y="1849394"/>
            <a:ext cx="0" cy="123396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592682" y="1758121"/>
            <a:ext cx="941218" cy="132523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auto">
          <a:xfrm>
            <a:off x="4109322" y="1560203"/>
            <a:ext cx="16418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hold time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5421907" y="2102356"/>
            <a:ext cx="2778926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en-US" sz="1800" kern="0" dirty="0" err="1" smtClean="0"/>
              <a:t>t</a:t>
            </a:r>
            <a:r>
              <a:rPr lang="en-US" sz="1800" kern="0" baseline="-25000" dirty="0" err="1" smtClean="0"/>
              <a:t>su</a:t>
            </a:r>
            <a:r>
              <a:rPr lang="en-US" sz="1800" kern="0" dirty="0" err="1" smtClean="0"/>
              <a:t>+t</a:t>
            </a:r>
            <a:r>
              <a:rPr lang="en-US" sz="1800" kern="0" baseline="-25000" dirty="0" err="1" smtClean="0"/>
              <a:t>h</a:t>
            </a:r>
            <a:r>
              <a:rPr lang="en-US" sz="1800" kern="0" baseline="-25000" dirty="0" smtClean="0"/>
              <a:t> </a:t>
            </a:r>
            <a:r>
              <a:rPr lang="en-US" sz="1800" kern="0" dirty="0" smtClean="0"/>
              <a:t>=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sampling period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9082" y="5073001"/>
            <a:ext cx="2081089" cy="660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2276859"/>
            <a:ext cx="1576436" cy="691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 bwMode="auto">
          <a:xfrm>
            <a:off x="193868" y="2405067"/>
            <a:ext cx="138256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Clock changes to 1</a:t>
            </a:r>
          </a:p>
        </p:txBody>
      </p:sp>
      <p:cxnSp>
        <p:nvCxnSpPr>
          <p:cNvPr id="29" name="Straight Arrow Connector 28"/>
          <p:cNvCxnSpPr>
            <a:stCxn id="27" idx="3"/>
          </p:cNvCxnSpPr>
          <p:nvPr/>
        </p:nvCxnSpPr>
        <p:spPr>
          <a:xfrm>
            <a:off x="1576436" y="2543567"/>
            <a:ext cx="569732" cy="5397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576436" y="5073001"/>
            <a:ext cx="569732" cy="4874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472" name="TextBox 617471"/>
          <p:cNvSpPr txBox="1"/>
          <p:nvPr/>
        </p:nvSpPr>
        <p:spPr bwMode="auto">
          <a:xfrm>
            <a:off x="66483" y="5560460"/>
            <a:ext cx="228477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pulse is too short, FF did not change to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stable 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7473" name="TextBox 617472"/>
          <p:cNvSpPr txBox="1"/>
          <p:nvPr/>
        </p:nvSpPr>
        <p:spPr bwMode="auto">
          <a:xfrm>
            <a:off x="5925315" y="2968144"/>
            <a:ext cx="227592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 of Signal D was longer than </a:t>
            </a:r>
            <a:r>
              <a:rPr lang="en-US" sz="1800" kern="0" dirty="0" err="1" smtClean="0">
                <a:latin typeface="+mn-lt"/>
              </a:rPr>
              <a:t>t</a:t>
            </a:r>
            <a:r>
              <a:rPr lang="en-US" sz="1800" kern="0" baseline="-25000" dirty="0" err="1" smtClean="0">
                <a:latin typeface="+mn-lt"/>
              </a:rPr>
              <a:t>si</a:t>
            </a:r>
            <a:r>
              <a:rPr lang="en-US" sz="1800" kern="0" dirty="0" smtClean="0">
                <a:latin typeface="+mn-lt"/>
              </a:rPr>
              <a:t> and D=1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included interval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17477" name="Straight Arrow Connector 617476"/>
          <p:cNvCxnSpPr/>
          <p:nvPr/>
        </p:nvCxnSpPr>
        <p:spPr>
          <a:xfrm flipH="1">
            <a:off x="3477467" y="3198572"/>
            <a:ext cx="2447848" cy="7488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482" name="Rounded Rectangle 617481"/>
          <p:cNvSpPr/>
          <p:nvPr/>
        </p:nvSpPr>
        <p:spPr>
          <a:xfrm>
            <a:off x="66484" y="665118"/>
            <a:ext cx="9077516" cy="7739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 of correct behavior of Gated D Latch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8" y="0"/>
            <a:ext cx="9118697" cy="491043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Gated D Latch Timing</a:t>
            </a:r>
          </a:p>
        </p:txBody>
      </p:sp>
      <p:pic>
        <p:nvPicPr>
          <p:cNvPr id="617475" name="Picture 3" descr="024"/>
          <p:cNvPicPr>
            <a:picLocks noChangeAspect="1" noChangeArrowheads="1"/>
          </p:cNvPicPr>
          <p:nvPr/>
        </p:nvPicPr>
        <p:blipFill>
          <a:blip r:embed="rId2"/>
          <a:srcRect b="12662"/>
          <a:stretch>
            <a:fillRect/>
          </a:stretch>
        </p:blipFill>
        <p:spPr bwMode="auto">
          <a:xfrm>
            <a:off x="43962" y="2282405"/>
            <a:ext cx="8915400" cy="3833812"/>
          </a:xfrm>
          <a:prstGeom prst="rect">
            <a:avLst/>
          </a:prstGeom>
          <a:noFill/>
        </p:spPr>
      </p:pic>
      <p:pic>
        <p:nvPicPr>
          <p:cNvPr id="5" name="Picture 4" descr="022"/>
          <p:cNvPicPr>
            <a:picLocks noChangeAspect="1" noChangeArrowheads="1"/>
          </p:cNvPicPr>
          <p:nvPr/>
        </p:nvPicPr>
        <p:blipFill rotWithShape="1">
          <a:blip r:embed="rId3"/>
          <a:srcRect r="25235" b="30837"/>
          <a:stretch/>
        </p:blipFill>
        <p:spPr bwMode="auto">
          <a:xfrm>
            <a:off x="6297794" y="1365202"/>
            <a:ext cx="2822742" cy="9437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827545" y="2852930"/>
            <a:ext cx="1843424" cy="23042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057973" y="3371393"/>
            <a:ext cx="2016245" cy="201624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34043" y="3371393"/>
            <a:ext cx="1820509" cy="221620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66095" y="5254223"/>
            <a:ext cx="1123337" cy="47351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3189432" y="6248400"/>
            <a:ext cx="2075522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behavior, signal D was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long enough, longer than setup time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168751" y="5490979"/>
            <a:ext cx="365149" cy="757421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5396555" y="6211669"/>
            <a:ext cx="2075522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  behavior, signal D was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long enough, setup time was violated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251742" y="5584370"/>
            <a:ext cx="365148" cy="66403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 bwMode="auto">
          <a:xfrm>
            <a:off x="7634690" y="5839213"/>
            <a:ext cx="1509310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  behavior, signal D was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long enough, hold time was violated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888658" y="5490979"/>
            <a:ext cx="197369" cy="348234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4226358" y="2392074"/>
            <a:ext cx="4838988" cy="33356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8261" y="537045"/>
            <a:ext cx="9077516" cy="7739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 of two cases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incorrect behavior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Gated D Latch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0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6" y="0"/>
            <a:ext cx="9132414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Use </a:t>
            </a:r>
            <a:r>
              <a:rPr lang="en-US" dirty="0" smtClean="0"/>
              <a:t>of gated D latches as </a:t>
            </a:r>
            <a:r>
              <a:rPr lang="en-US" dirty="0"/>
              <a:t>Storage Elements</a:t>
            </a:r>
          </a:p>
        </p:txBody>
      </p:sp>
      <p:pic>
        <p:nvPicPr>
          <p:cNvPr id="620547" name="Picture 3" descr="025"/>
          <p:cNvPicPr>
            <a:picLocks noChangeAspect="1" noChangeArrowheads="1"/>
          </p:cNvPicPr>
          <p:nvPr/>
        </p:nvPicPr>
        <p:blipFill>
          <a:blip r:embed="rId2"/>
          <a:srcRect b="18021"/>
          <a:stretch>
            <a:fillRect/>
          </a:stretch>
        </p:blipFill>
        <p:spPr bwMode="auto">
          <a:xfrm>
            <a:off x="609600" y="1503363"/>
            <a:ext cx="7924800" cy="46132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58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765503" y="1740933"/>
            <a:ext cx="576069" cy="11696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3765502" y="1371601"/>
            <a:ext cx="13825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Tri-state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612688" y="1595400"/>
            <a:ext cx="13825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Tri-state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9" idx="2"/>
          </p:cNvCxnSpPr>
          <p:nvPr/>
        </p:nvCxnSpPr>
        <p:spPr>
          <a:xfrm flipH="1">
            <a:off x="7497475" y="1964732"/>
            <a:ext cx="806497" cy="14066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17" y="1585575"/>
            <a:ext cx="8180194" cy="4378133"/>
          </a:xfrm>
          <a:solidFill>
            <a:srgbClr val="FFFF00"/>
          </a:solidFill>
        </p:spPr>
        <p:txBody>
          <a:bodyPr/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Flip-Flop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0485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S-R Latch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</a:p>
        </p:txBody>
      </p:sp>
      <p:pic>
        <p:nvPicPr>
          <p:cNvPr id="595971" name="Picture 3" descr="003"/>
          <p:cNvPicPr>
            <a:picLocks noChangeAspect="1" noChangeArrowheads="1"/>
          </p:cNvPicPr>
          <p:nvPr/>
        </p:nvPicPr>
        <p:blipFill>
          <a:blip r:embed="rId2"/>
          <a:srcRect t="42734" r="69727" b="23241"/>
          <a:stretch>
            <a:fillRect/>
          </a:stretch>
        </p:blipFill>
        <p:spPr bwMode="auto">
          <a:xfrm>
            <a:off x="76200" y="4840288"/>
            <a:ext cx="4038600" cy="1941512"/>
          </a:xfrm>
          <a:prstGeom prst="rect">
            <a:avLst/>
          </a:prstGeom>
          <a:noFill/>
        </p:spPr>
      </p:pic>
      <p:pic>
        <p:nvPicPr>
          <p:cNvPr id="595972" name="Picture 4" descr="003"/>
          <p:cNvPicPr>
            <a:picLocks noChangeAspect="1" noChangeArrowheads="1"/>
          </p:cNvPicPr>
          <p:nvPr/>
        </p:nvPicPr>
        <p:blipFill>
          <a:blip r:embed="rId2"/>
          <a:srcRect r="69727" b="66988"/>
          <a:stretch>
            <a:fillRect/>
          </a:stretch>
        </p:blipFill>
        <p:spPr bwMode="auto">
          <a:xfrm>
            <a:off x="76200" y="1127125"/>
            <a:ext cx="3962400" cy="1849438"/>
          </a:xfrm>
          <a:prstGeom prst="rect">
            <a:avLst/>
          </a:prstGeom>
          <a:noFill/>
        </p:spPr>
      </p:pic>
      <p:pic>
        <p:nvPicPr>
          <p:cNvPr id="595973" name="Picture 5" descr="003"/>
          <p:cNvPicPr>
            <a:picLocks noChangeAspect="1" noChangeArrowheads="1"/>
          </p:cNvPicPr>
          <p:nvPr/>
        </p:nvPicPr>
        <p:blipFill>
          <a:blip r:embed="rId2"/>
          <a:srcRect l="32819" r="36153" b="66988"/>
          <a:stretch>
            <a:fillRect/>
          </a:stretch>
        </p:blipFill>
        <p:spPr bwMode="auto">
          <a:xfrm>
            <a:off x="4953000" y="1143000"/>
            <a:ext cx="3962400" cy="1801813"/>
          </a:xfrm>
          <a:prstGeom prst="rect">
            <a:avLst/>
          </a:prstGeom>
          <a:noFill/>
        </p:spPr>
      </p:pic>
      <p:pic>
        <p:nvPicPr>
          <p:cNvPr id="595974" name="Picture 6" descr="003"/>
          <p:cNvPicPr>
            <a:picLocks noChangeAspect="1" noChangeArrowheads="1"/>
          </p:cNvPicPr>
          <p:nvPr/>
        </p:nvPicPr>
        <p:blipFill>
          <a:blip r:embed="rId2"/>
          <a:srcRect l="66522" r="2295" b="66988"/>
          <a:stretch>
            <a:fillRect/>
          </a:stretch>
        </p:blipFill>
        <p:spPr bwMode="auto">
          <a:xfrm>
            <a:off x="2514600" y="3008313"/>
            <a:ext cx="3962400" cy="1793875"/>
          </a:xfrm>
          <a:prstGeom prst="rect">
            <a:avLst/>
          </a:prstGeom>
          <a:noFill/>
        </p:spPr>
      </p:pic>
      <p:pic>
        <p:nvPicPr>
          <p:cNvPr id="595975" name="Picture 7" descr="003"/>
          <p:cNvPicPr>
            <a:picLocks noChangeAspect="1" noChangeArrowheads="1"/>
          </p:cNvPicPr>
          <p:nvPr/>
        </p:nvPicPr>
        <p:blipFill>
          <a:blip r:embed="rId2"/>
          <a:srcRect l="33391" t="42734" r="35426" b="23241"/>
          <a:stretch>
            <a:fillRect/>
          </a:stretch>
        </p:blipFill>
        <p:spPr bwMode="auto">
          <a:xfrm>
            <a:off x="4953000" y="4876800"/>
            <a:ext cx="4114800" cy="1920875"/>
          </a:xfrm>
          <a:prstGeom prst="rect">
            <a:avLst/>
          </a:prstGeom>
          <a:noFill/>
        </p:spPr>
      </p:pic>
      <p:sp>
        <p:nvSpPr>
          <p:cNvPr id="595976" name="Text Box 8"/>
          <p:cNvSpPr txBox="1">
            <a:spLocks noChangeArrowheads="1"/>
          </p:cNvSpPr>
          <p:nvPr/>
        </p:nvSpPr>
        <p:spPr bwMode="auto">
          <a:xfrm>
            <a:off x="7010400" y="3962400"/>
            <a:ext cx="20024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S-R latch is</a:t>
            </a:r>
          </a:p>
          <a:p>
            <a:r>
              <a:rPr lang="en-US" dirty="0">
                <a:solidFill>
                  <a:srgbClr val="FF0000"/>
                </a:solidFill>
              </a:rPr>
              <a:t>reset dominant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625642" y="933006"/>
            <a:ext cx="4774131" cy="202775"/>
          </a:xfrm>
          <a:custGeom>
            <a:avLst/>
            <a:gdLst>
              <a:gd name="connsiteX0" fmla="*/ 0 w 4774131"/>
              <a:gd name="connsiteY0" fmla="*/ 202775 h 202775"/>
              <a:gd name="connsiteX1" fmla="*/ 394636 w 4774131"/>
              <a:gd name="connsiteY1" fmla="*/ 48771 h 202775"/>
              <a:gd name="connsiteX2" fmla="*/ 808522 w 4774131"/>
              <a:gd name="connsiteY2" fmla="*/ 19895 h 202775"/>
              <a:gd name="connsiteX3" fmla="*/ 1434164 w 4774131"/>
              <a:gd name="connsiteY3" fmla="*/ 10270 h 202775"/>
              <a:gd name="connsiteX4" fmla="*/ 2175310 w 4774131"/>
              <a:gd name="connsiteY4" fmla="*/ 645 h 202775"/>
              <a:gd name="connsiteX5" fmla="*/ 2762451 w 4774131"/>
              <a:gd name="connsiteY5" fmla="*/ 29520 h 202775"/>
              <a:gd name="connsiteX6" fmla="*/ 4177364 w 4774131"/>
              <a:gd name="connsiteY6" fmla="*/ 48771 h 202775"/>
              <a:gd name="connsiteX7" fmla="*/ 4774131 w 4774131"/>
              <a:gd name="connsiteY7" fmla="*/ 173899 h 20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4131" h="202775">
                <a:moveTo>
                  <a:pt x="0" y="202775"/>
                </a:moveTo>
                <a:cubicBezTo>
                  <a:pt x="129941" y="141013"/>
                  <a:pt x="259882" y="79251"/>
                  <a:pt x="394636" y="48771"/>
                </a:cubicBezTo>
                <a:cubicBezTo>
                  <a:pt x="529390" y="18291"/>
                  <a:pt x="635268" y="26312"/>
                  <a:pt x="808522" y="19895"/>
                </a:cubicBezTo>
                <a:cubicBezTo>
                  <a:pt x="981776" y="13478"/>
                  <a:pt x="1434164" y="10270"/>
                  <a:pt x="1434164" y="10270"/>
                </a:cubicBezTo>
                <a:cubicBezTo>
                  <a:pt x="1661962" y="7062"/>
                  <a:pt x="1953929" y="-2563"/>
                  <a:pt x="2175310" y="645"/>
                </a:cubicBezTo>
                <a:cubicBezTo>
                  <a:pt x="2396691" y="3853"/>
                  <a:pt x="2428775" y="21499"/>
                  <a:pt x="2762451" y="29520"/>
                </a:cubicBezTo>
                <a:cubicBezTo>
                  <a:pt x="3096127" y="37541"/>
                  <a:pt x="3842084" y="24708"/>
                  <a:pt x="4177364" y="48771"/>
                </a:cubicBezTo>
                <a:cubicBezTo>
                  <a:pt x="4512644" y="72834"/>
                  <a:pt x="4643387" y="123366"/>
                  <a:pt x="4774131" y="173899"/>
                </a:cubicBez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902679" y="2649164"/>
            <a:ext cx="2160209" cy="1722492"/>
          </a:xfrm>
          <a:custGeom>
            <a:avLst/>
            <a:gdLst>
              <a:gd name="connsiteX0" fmla="*/ 2160209 w 2160209"/>
              <a:gd name="connsiteY0" fmla="*/ 7409 h 1722492"/>
              <a:gd name="connsiteX1" fmla="*/ 1909953 w 2160209"/>
              <a:gd name="connsiteY1" fmla="*/ 7409 h 1722492"/>
              <a:gd name="connsiteX2" fmla="*/ 1678946 w 2160209"/>
              <a:gd name="connsiteY2" fmla="*/ 84411 h 1722492"/>
              <a:gd name="connsiteX3" fmla="*/ 1457565 w 2160209"/>
              <a:gd name="connsiteY3" fmla="*/ 142162 h 1722492"/>
              <a:gd name="connsiteX4" fmla="*/ 1139932 w 2160209"/>
              <a:gd name="connsiteY4" fmla="*/ 228790 h 1722492"/>
              <a:gd name="connsiteX5" fmla="*/ 706795 w 2160209"/>
              <a:gd name="connsiteY5" fmla="*/ 584924 h 1722492"/>
              <a:gd name="connsiteX6" fmla="*/ 369910 w 2160209"/>
              <a:gd name="connsiteY6" fmla="*/ 931434 h 1722492"/>
              <a:gd name="connsiteX7" fmla="*/ 42652 w 2160209"/>
              <a:gd name="connsiteY7" fmla="*/ 1614828 h 1722492"/>
              <a:gd name="connsiteX8" fmla="*/ 13776 w 2160209"/>
              <a:gd name="connsiteY8" fmla="*/ 1711080 h 172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209" h="1722492">
                <a:moveTo>
                  <a:pt x="2160209" y="7409"/>
                </a:moveTo>
                <a:cubicBezTo>
                  <a:pt x="2075186" y="992"/>
                  <a:pt x="1990163" y="-5425"/>
                  <a:pt x="1909953" y="7409"/>
                </a:cubicBezTo>
                <a:cubicBezTo>
                  <a:pt x="1829742" y="20243"/>
                  <a:pt x="1754344" y="61952"/>
                  <a:pt x="1678946" y="84411"/>
                </a:cubicBezTo>
                <a:cubicBezTo>
                  <a:pt x="1603548" y="106870"/>
                  <a:pt x="1457565" y="142162"/>
                  <a:pt x="1457565" y="142162"/>
                </a:cubicBezTo>
                <a:cubicBezTo>
                  <a:pt x="1367729" y="166225"/>
                  <a:pt x="1265060" y="154996"/>
                  <a:pt x="1139932" y="228790"/>
                </a:cubicBezTo>
                <a:cubicBezTo>
                  <a:pt x="1014804" y="302584"/>
                  <a:pt x="835132" y="467817"/>
                  <a:pt x="706795" y="584924"/>
                </a:cubicBezTo>
                <a:cubicBezTo>
                  <a:pt x="578458" y="702031"/>
                  <a:pt x="480600" y="759783"/>
                  <a:pt x="369910" y="931434"/>
                </a:cubicBezTo>
                <a:cubicBezTo>
                  <a:pt x="259220" y="1103085"/>
                  <a:pt x="102008" y="1484887"/>
                  <a:pt x="42652" y="1614828"/>
                </a:cubicBezTo>
                <a:cubicBezTo>
                  <a:pt x="-16704" y="1744769"/>
                  <a:pt x="-1464" y="1727924"/>
                  <a:pt x="13776" y="1711080"/>
                </a:cubicBez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52387" y="4533274"/>
            <a:ext cx="2030931" cy="1761648"/>
          </a:xfrm>
          <a:custGeom>
            <a:avLst/>
            <a:gdLst>
              <a:gd name="connsiteX0" fmla="*/ 2030931 w 2030931"/>
              <a:gd name="connsiteY0" fmla="*/ 48351 h 1761648"/>
              <a:gd name="connsiteX1" fmla="*/ 1713297 w 2030931"/>
              <a:gd name="connsiteY1" fmla="*/ 225 h 1761648"/>
              <a:gd name="connsiteX2" fmla="*/ 1588169 w 2030931"/>
              <a:gd name="connsiteY2" fmla="*/ 29101 h 1761648"/>
              <a:gd name="connsiteX3" fmla="*/ 1357162 w 2030931"/>
              <a:gd name="connsiteY3" fmla="*/ 77227 h 1761648"/>
              <a:gd name="connsiteX4" fmla="*/ 837398 w 2030931"/>
              <a:gd name="connsiteY4" fmla="*/ 394861 h 1761648"/>
              <a:gd name="connsiteX5" fmla="*/ 490889 w 2030931"/>
              <a:gd name="connsiteY5" fmla="*/ 770246 h 1761648"/>
              <a:gd name="connsiteX6" fmla="*/ 202131 w 2030931"/>
              <a:gd name="connsiteY6" fmla="*/ 1059004 h 1761648"/>
              <a:gd name="connsiteX7" fmla="*/ 115504 w 2030931"/>
              <a:gd name="connsiteY7" fmla="*/ 1453640 h 1761648"/>
              <a:gd name="connsiteX8" fmla="*/ 38501 w 2030931"/>
              <a:gd name="connsiteY8" fmla="*/ 1675021 h 1761648"/>
              <a:gd name="connsiteX9" fmla="*/ 0 w 2030931"/>
              <a:gd name="connsiteY9" fmla="*/ 1761648 h 176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931" h="1761648">
                <a:moveTo>
                  <a:pt x="2030931" y="48351"/>
                </a:moveTo>
                <a:cubicBezTo>
                  <a:pt x="1909011" y="25892"/>
                  <a:pt x="1787091" y="3433"/>
                  <a:pt x="1713297" y="225"/>
                </a:cubicBezTo>
                <a:cubicBezTo>
                  <a:pt x="1639503" y="-2983"/>
                  <a:pt x="1588169" y="29101"/>
                  <a:pt x="1588169" y="29101"/>
                </a:cubicBezTo>
                <a:cubicBezTo>
                  <a:pt x="1528813" y="41935"/>
                  <a:pt x="1482290" y="16267"/>
                  <a:pt x="1357162" y="77227"/>
                </a:cubicBezTo>
                <a:cubicBezTo>
                  <a:pt x="1232034" y="138187"/>
                  <a:pt x="981777" y="279358"/>
                  <a:pt x="837398" y="394861"/>
                </a:cubicBezTo>
                <a:cubicBezTo>
                  <a:pt x="693019" y="510364"/>
                  <a:pt x="596767" y="659556"/>
                  <a:pt x="490889" y="770246"/>
                </a:cubicBezTo>
                <a:cubicBezTo>
                  <a:pt x="385011" y="880936"/>
                  <a:pt x="264695" y="945105"/>
                  <a:pt x="202131" y="1059004"/>
                </a:cubicBezTo>
                <a:cubicBezTo>
                  <a:pt x="139567" y="1172903"/>
                  <a:pt x="142776" y="1350971"/>
                  <a:pt x="115504" y="1453640"/>
                </a:cubicBezTo>
                <a:cubicBezTo>
                  <a:pt x="88232" y="1556309"/>
                  <a:pt x="57752" y="1623686"/>
                  <a:pt x="38501" y="1675021"/>
                </a:cubicBezTo>
                <a:cubicBezTo>
                  <a:pt x="19250" y="1726356"/>
                  <a:pt x="9625" y="1744002"/>
                  <a:pt x="0" y="1761648"/>
                </a:cubicBez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070459" y="3224463"/>
            <a:ext cx="2246390" cy="1752498"/>
          </a:xfrm>
          <a:custGeom>
            <a:avLst/>
            <a:gdLst>
              <a:gd name="connsiteX0" fmla="*/ 0 w 2246390"/>
              <a:gd name="connsiteY0" fmla="*/ 0 h 1752498"/>
              <a:gd name="connsiteX1" fmla="*/ 462013 w 2246390"/>
              <a:gd name="connsiteY1" fmla="*/ 77002 h 1752498"/>
              <a:gd name="connsiteX2" fmla="*/ 856648 w 2246390"/>
              <a:gd name="connsiteY2" fmla="*/ 192505 h 1752498"/>
              <a:gd name="connsiteX3" fmla="*/ 1357162 w 2246390"/>
              <a:gd name="connsiteY3" fmla="*/ 481263 h 1752498"/>
              <a:gd name="connsiteX4" fmla="*/ 1703672 w 2246390"/>
              <a:gd name="connsiteY4" fmla="*/ 779646 h 1752498"/>
              <a:gd name="connsiteX5" fmla="*/ 2011680 w 2246390"/>
              <a:gd name="connsiteY5" fmla="*/ 1126156 h 1752498"/>
              <a:gd name="connsiteX6" fmla="*/ 2204185 w 2246390"/>
              <a:gd name="connsiteY6" fmla="*/ 1559293 h 1752498"/>
              <a:gd name="connsiteX7" fmla="*/ 2242686 w 2246390"/>
              <a:gd name="connsiteY7" fmla="*/ 1722922 h 1752498"/>
              <a:gd name="connsiteX8" fmla="*/ 2242686 w 2246390"/>
              <a:gd name="connsiteY8" fmla="*/ 1751798 h 175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6390" h="1752498">
                <a:moveTo>
                  <a:pt x="0" y="0"/>
                </a:moveTo>
                <a:cubicBezTo>
                  <a:pt x="159619" y="22459"/>
                  <a:pt x="319238" y="44918"/>
                  <a:pt x="462013" y="77002"/>
                </a:cubicBezTo>
                <a:cubicBezTo>
                  <a:pt x="604788" y="109086"/>
                  <a:pt x="707457" y="125128"/>
                  <a:pt x="856648" y="192505"/>
                </a:cubicBezTo>
                <a:cubicBezTo>
                  <a:pt x="1005839" y="259882"/>
                  <a:pt x="1215991" y="383406"/>
                  <a:pt x="1357162" y="481263"/>
                </a:cubicBezTo>
                <a:cubicBezTo>
                  <a:pt x="1498333" y="579120"/>
                  <a:pt x="1594586" y="672164"/>
                  <a:pt x="1703672" y="779646"/>
                </a:cubicBezTo>
                <a:cubicBezTo>
                  <a:pt x="1812758" y="887128"/>
                  <a:pt x="1928261" y="996215"/>
                  <a:pt x="2011680" y="1126156"/>
                </a:cubicBezTo>
                <a:cubicBezTo>
                  <a:pt x="2095099" y="1256097"/>
                  <a:pt x="2165684" y="1459832"/>
                  <a:pt x="2204185" y="1559293"/>
                </a:cubicBezTo>
                <a:cubicBezTo>
                  <a:pt x="2242686" y="1658754"/>
                  <a:pt x="2236269" y="1690838"/>
                  <a:pt x="2242686" y="1722922"/>
                </a:cubicBezTo>
                <a:cubicBezTo>
                  <a:pt x="2249103" y="1755006"/>
                  <a:pt x="2245894" y="1753402"/>
                  <a:pt x="2242686" y="1751798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9279233">
            <a:off x="7118680" y="4876799"/>
            <a:ext cx="1036926" cy="3956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92" y="0"/>
            <a:ext cx="9125708" cy="828765"/>
          </a:xfrm>
          <a:solidFill>
            <a:srgbClr val="FFFF00"/>
          </a:solidFill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 Flop Circuits</a:t>
            </a:r>
          </a:p>
        </p:txBody>
      </p:sp>
      <p:pic>
        <p:nvPicPr>
          <p:cNvPr id="619523" name="Picture 3" descr="026"/>
          <p:cNvPicPr>
            <a:picLocks noChangeAspect="1" noChangeArrowheads="1"/>
          </p:cNvPicPr>
          <p:nvPr/>
        </p:nvPicPr>
        <p:blipFill>
          <a:blip r:embed="rId3"/>
          <a:srcRect b="30083"/>
          <a:stretch>
            <a:fillRect/>
          </a:stretch>
        </p:blipFill>
        <p:spPr bwMode="auto">
          <a:xfrm>
            <a:off x="1406525" y="1381175"/>
            <a:ext cx="6326188" cy="1604962"/>
          </a:xfrm>
          <a:prstGeom prst="rect">
            <a:avLst/>
          </a:prstGeom>
          <a:noFill/>
        </p:spPr>
      </p:pic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3048000" y="852537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Pulse Narrowing Circuit</a:t>
            </a:r>
          </a:p>
        </p:txBody>
      </p:sp>
      <p:pic>
        <p:nvPicPr>
          <p:cNvPr id="619525" name="Picture 5" descr="027"/>
          <p:cNvPicPr>
            <a:picLocks noChangeAspect="1" noChangeArrowheads="1"/>
          </p:cNvPicPr>
          <p:nvPr/>
        </p:nvPicPr>
        <p:blipFill>
          <a:blip r:embed="rId4"/>
          <a:srcRect r="40752" b="63417"/>
          <a:stretch>
            <a:fillRect/>
          </a:stretch>
        </p:blipFill>
        <p:spPr bwMode="auto">
          <a:xfrm>
            <a:off x="838200" y="3044278"/>
            <a:ext cx="7772400" cy="2930525"/>
          </a:xfrm>
          <a:prstGeom prst="rect">
            <a:avLst/>
          </a:prstGeom>
          <a:noFill/>
        </p:spPr>
      </p:pic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1219200" y="4052937"/>
            <a:ext cx="2362200" cy="1219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576937"/>
            <a:ext cx="1905000" cy="457200"/>
          </a:xfrm>
        </p:spPr>
        <p:txBody>
          <a:bodyPr/>
          <a:lstStyle/>
          <a:p>
            <a:fld id="{C4F20264-5C3A-4BFF-80F4-402B80EBB368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6254882"/>
            <a:ext cx="899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Explain </a:t>
            </a:r>
            <a:r>
              <a:rPr lang="en-US" sz="2000" dirty="0">
                <a:solidFill>
                  <a:srgbClr val="FF0000"/>
                </a:solidFill>
              </a:rPr>
              <a:t>pulse-narrowing circuit</a:t>
            </a:r>
            <a:r>
              <a:rPr lang="en-US" sz="2000" dirty="0"/>
              <a:t>.  Attach as front end to D flip flop’s C input.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406525" y="4984389"/>
            <a:ext cx="918802" cy="13825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Edge-Triggered D Flip Flop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Picture 4" descr="029"/>
          <p:cNvPicPr>
            <a:picLocks noChangeAspect="1" noChangeArrowheads="1"/>
          </p:cNvPicPr>
          <p:nvPr/>
        </p:nvPicPr>
        <p:blipFill>
          <a:blip r:embed="rId2"/>
          <a:srcRect r="69377" b="35556"/>
          <a:stretch>
            <a:fillRect/>
          </a:stretch>
        </p:blipFill>
        <p:spPr bwMode="auto">
          <a:xfrm>
            <a:off x="685800" y="3954463"/>
            <a:ext cx="3124200" cy="2328862"/>
          </a:xfrm>
          <a:prstGeom prst="rect">
            <a:avLst/>
          </a:prstGeom>
          <a:noFill/>
        </p:spPr>
      </p:pic>
      <p:pic>
        <p:nvPicPr>
          <p:cNvPr id="7" name="Picture 5" descr="029"/>
          <p:cNvPicPr>
            <a:picLocks noChangeAspect="1" noChangeArrowheads="1"/>
          </p:cNvPicPr>
          <p:nvPr/>
        </p:nvPicPr>
        <p:blipFill>
          <a:blip r:embed="rId2"/>
          <a:srcRect l="31667" r="35646" b="35556"/>
          <a:stretch>
            <a:fillRect/>
          </a:stretch>
        </p:blipFill>
        <p:spPr bwMode="auto">
          <a:xfrm>
            <a:off x="5143500" y="3997325"/>
            <a:ext cx="3276600" cy="228917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76200" y="1614488"/>
            <a:ext cx="8991600" cy="2557462"/>
            <a:chOff x="76200" y="1614488"/>
            <a:chExt cx="8991600" cy="2557462"/>
          </a:xfrm>
        </p:grpSpPr>
        <p:pic>
          <p:nvPicPr>
            <p:cNvPr id="621571" name="Picture 3" descr="027"/>
            <p:cNvPicPr>
              <a:picLocks noChangeAspect="1" noChangeArrowheads="1"/>
            </p:cNvPicPr>
            <p:nvPr/>
          </p:nvPicPr>
          <p:blipFill>
            <a:blip r:embed="rId3"/>
            <a:srcRect b="58619"/>
            <a:stretch>
              <a:fillRect/>
            </a:stretch>
          </p:blipFill>
          <p:spPr bwMode="auto">
            <a:xfrm>
              <a:off x="76200" y="1614488"/>
              <a:ext cx="8991600" cy="2271712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7200900" y="3543300"/>
              <a:ext cx="571500" cy="628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</a:t>
            </a:r>
            <a:r>
              <a:rPr lang="en-US" dirty="0">
                <a:solidFill>
                  <a:srgbClr val="FF0000"/>
                </a:solidFill>
              </a:rPr>
              <a:t>Reset</a:t>
            </a:r>
            <a:r>
              <a:rPr lang="en-US" dirty="0"/>
              <a:t> of D Flip Flop</a:t>
            </a:r>
          </a:p>
        </p:txBody>
      </p:sp>
      <p:pic>
        <p:nvPicPr>
          <p:cNvPr id="623619" name="Picture 3" descr="028"/>
          <p:cNvPicPr>
            <a:picLocks noChangeAspect="1" noChangeArrowheads="1"/>
          </p:cNvPicPr>
          <p:nvPr/>
        </p:nvPicPr>
        <p:blipFill>
          <a:blip r:embed="rId2"/>
          <a:srcRect b="13408"/>
          <a:stretch>
            <a:fillRect/>
          </a:stretch>
        </p:blipFill>
        <p:spPr bwMode="auto">
          <a:xfrm>
            <a:off x="424296" y="2878166"/>
            <a:ext cx="8295408" cy="350437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6689" y="4350712"/>
            <a:ext cx="1382568" cy="1152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 bwMode="auto">
          <a:xfrm>
            <a:off x="7394743" y="2968144"/>
            <a:ext cx="174925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Generates half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clock frequency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970813" y="3891474"/>
            <a:ext cx="633677" cy="6896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74LS74A</a:t>
            </a:r>
          </a:p>
        </p:txBody>
      </p:sp>
      <p:pic>
        <p:nvPicPr>
          <p:cNvPr id="625667" name="Picture 3" descr="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620838"/>
            <a:ext cx="7248525" cy="4779962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330" y="13398"/>
            <a:ext cx="7772400" cy="834327"/>
          </a:xfrm>
          <a:solidFill>
            <a:srgbClr val="FFFF00"/>
          </a:solidFill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D flip-flop variations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990600"/>
          </a:xfrm>
        </p:spPr>
        <p:txBody>
          <a:bodyPr/>
          <a:lstStyle/>
          <a:p>
            <a:r>
              <a:rPr lang="en-US" altLang="en-US"/>
              <a:t>Negative-edge triggered</a:t>
            </a:r>
          </a:p>
        </p:txBody>
      </p:sp>
      <p:graphicFrame>
        <p:nvGraphicFramePr>
          <p:cNvPr id="230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134964"/>
              </p:ext>
            </p:extLst>
          </p:nvPr>
        </p:nvGraphicFramePr>
        <p:xfrm>
          <a:off x="5493712" y="1086704"/>
          <a:ext cx="16764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92" name="Artwork" r:id="rId3" imgW="1162212" imgH="704948" progId="Adobe.Illustrator.7">
                  <p:embed/>
                </p:oleObj>
              </mc:Choice>
              <mc:Fallback>
                <p:oleObj name="Artwork" r:id="rId3" imgW="1162212" imgH="704948" progId="Adobe.Illustrator.7">
                  <p:embed/>
                  <p:pic>
                    <p:nvPicPr>
                      <p:cNvPr id="230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712" y="1086704"/>
                        <a:ext cx="1676400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0412" name="Group 12"/>
          <p:cNvGrpSpPr>
            <a:grpSpLocks/>
          </p:cNvGrpSpPr>
          <p:nvPr/>
        </p:nvGrpSpPr>
        <p:grpSpPr bwMode="auto">
          <a:xfrm>
            <a:off x="657330" y="3243262"/>
            <a:ext cx="7772400" cy="1762125"/>
            <a:chOff x="432" y="1488"/>
            <a:chExt cx="4896" cy="1110"/>
          </a:xfrm>
        </p:grpSpPr>
        <p:sp>
          <p:nvSpPr>
            <p:cNvPr id="230405" name="Rectangle 5"/>
            <p:cNvSpPr>
              <a:spLocks noChangeArrowheads="1"/>
            </p:cNvSpPr>
            <p:nvPr/>
          </p:nvSpPr>
          <p:spPr bwMode="auto">
            <a:xfrm>
              <a:off x="432" y="1536"/>
              <a:ext cx="4896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27013" indent="-227013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573088" indent="-23177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860425" indent="-173038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146175" indent="-1714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1373188" indent="-1127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1830388" indent="-1127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287588" indent="-1127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2744788" indent="-1127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201988" indent="-1127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r>
                <a:rPr lang="en-US" altLang="en-US"/>
                <a:t>Clock enable</a:t>
              </a:r>
            </a:p>
          </p:txBody>
        </p:sp>
        <p:graphicFrame>
          <p:nvGraphicFramePr>
            <p:cNvPr id="230406" name="Object 6"/>
            <p:cNvGraphicFramePr>
              <a:graphicFrameLocks noChangeAspect="1"/>
            </p:cNvGraphicFramePr>
            <p:nvPr/>
          </p:nvGraphicFramePr>
          <p:xfrm>
            <a:off x="2520" y="1488"/>
            <a:ext cx="2664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9293" name="Artwork" r:id="rId5" imgW="4229690" imgH="1762371" progId="Adobe.Illustrator.7">
                    <p:embed/>
                  </p:oleObj>
                </mc:Choice>
                <mc:Fallback>
                  <p:oleObj name="Artwork" r:id="rId5" imgW="4229690" imgH="1762371" progId="Adobe.Illustrator.7">
                    <p:embed/>
                    <p:pic>
                      <p:nvPicPr>
                        <p:cNvPr id="23040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0" y="1488"/>
                          <a:ext cx="2664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04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231656"/>
              </p:ext>
            </p:extLst>
          </p:nvPr>
        </p:nvGraphicFramePr>
        <p:xfrm>
          <a:off x="1952730" y="3916362"/>
          <a:ext cx="1447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94" name="Artwork" r:id="rId7" imgW="1162212" imgH="866896" progId="Adobe.Illustrator.7">
                  <p:embed/>
                </p:oleObj>
              </mc:Choice>
              <mc:Fallback>
                <p:oleObj name="Artwork" r:id="rId7" imgW="1162212" imgH="866896" progId="Adobe.Illustrator.7">
                  <p:embed/>
                  <p:pic>
                    <p:nvPicPr>
                      <p:cNvPr id="230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730" y="3916362"/>
                        <a:ext cx="14478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2843789" y="5330031"/>
            <a:ext cx="5933521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read to FF only when Enable signal is =1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Otherwise the old state of the FF is preserved in a feedback loop. This is an important circuit. </a:t>
            </a:r>
            <a:r>
              <a:rPr lang="en-US" sz="1800" kern="0" dirty="0" smtClean="0">
                <a:solidFill>
                  <a:srgbClr val="FF0000"/>
                </a:solidFill>
                <a:latin typeface="+mn-lt"/>
              </a:rPr>
              <a:t>The MUX on the input is </a:t>
            </a:r>
            <a:r>
              <a:rPr lang="en-US" sz="1800" kern="0" dirty="0" smtClean="0">
                <a:solidFill>
                  <a:srgbClr val="FF0000"/>
                </a:solidFill>
                <a:latin typeface="+mn-lt"/>
              </a:rPr>
              <a:t>important in other applications.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49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8800" dirty="0" smtClean="0">
                <a:solidFill>
                  <a:schemeClr val="accent1">
                    <a:lumMod val="75000"/>
                  </a:schemeClr>
                </a:solidFill>
              </a:rPr>
              <a:t>Important</a:t>
            </a:r>
            <a:endParaRPr lang="en-US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10" y="1643183"/>
            <a:ext cx="7772400" cy="4114800"/>
          </a:xfrm>
        </p:spPr>
        <p:txBody>
          <a:bodyPr/>
          <a:lstStyle/>
          <a:p>
            <a:r>
              <a:rPr lang="en-US" dirty="0" smtClean="0"/>
              <a:t>These were asynchronous circuits that are used as parts of synchronous circuits.</a:t>
            </a:r>
          </a:p>
          <a:p>
            <a:endParaRPr lang="en-US" dirty="0" smtClean="0"/>
          </a:p>
          <a:p>
            <a:r>
              <a:rPr lang="en-US" dirty="0" smtClean="0"/>
              <a:t>Now we will be not concerned with designing asynchronous circuits, although they exist in every synchronous circuit.</a:t>
            </a:r>
          </a:p>
          <a:p>
            <a:endParaRPr lang="en-US" dirty="0" smtClean="0"/>
          </a:p>
          <a:p>
            <a:r>
              <a:rPr lang="en-US" dirty="0" smtClean="0"/>
              <a:t>We will design on the level of SYNCHRONOUS circuits.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482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6690" y="375828"/>
            <a:ext cx="8641050" cy="6106343"/>
          </a:xfrm>
          <a:solidFill>
            <a:srgbClr val="FFFF00"/>
          </a:solidFill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altLang="en-US" sz="8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Simple</a:t>
            </a:r>
            <a:r>
              <a:rPr lang="en-US" altLang="en-US" sz="8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8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Applications</a:t>
            </a:r>
            <a:r>
              <a:rPr lang="en-US" altLang="en-US" sz="8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of Flip-Flops: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Shifters and Counters</a:t>
            </a:r>
          </a:p>
        </p:txBody>
      </p:sp>
    </p:spTree>
    <p:extLst>
      <p:ext uri="{BB962C8B-B14F-4D97-AF65-F5344CB8AC3E}">
        <p14:creationId xmlns:p14="http://schemas.microsoft.com/office/powerpoint/2010/main" val="4008117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Shifters and Counters</a:t>
            </a:r>
          </a:p>
        </p:txBody>
      </p:sp>
      <p:grpSp>
        <p:nvGrpSpPr>
          <p:cNvPr id="49155" name="Group 11"/>
          <p:cNvGrpSpPr>
            <a:grpSpLocks/>
          </p:cNvGrpSpPr>
          <p:nvPr/>
        </p:nvGrpSpPr>
        <p:grpSpPr bwMode="auto">
          <a:xfrm>
            <a:off x="1219200" y="2133600"/>
            <a:ext cx="762000" cy="1143000"/>
            <a:chOff x="1344" y="1728"/>
            <a:chExt cx="480" cy="720"/>
          </a:xfrm>
        </p:grpSpPr>
        <p:sp>
          <p:nvSpPr>
            <p:cNvPr id="49198" name="Rectangle 4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9" name="Text Box 5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49200" name="Text Box 9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49201" name="Text Box 10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grpSp>
        <p:nvGrpSpPr>
          <p:cNvPr id="49156" name="Group 12"/>
          <p:cNvGrpSpPr>
            <a:grpSpLocks/>
          </p:cNvGrpSpPr>
          <p:nvPr/>
        </p:nvGrpSpPr>
        <p:grpSpPr bwMode="auto">
          <a:xfrm>
            <a:off x="2362200" y="2133600"/>
            <a:ext cx="762000" cy="1143000"/>
            <a:chOff x="1344" y="1728"/>
            <a:chExt cx="480" cy="720"/>
          </a:xfrm>
        </p:grpSpPr>
        <p:sp>
          <p:nvSpPr>
            <p:cNvPr id="49194" name="Rectangle 13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5" name="Text Box 14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49196" name="Text Box 15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49197" name="Text Box 16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grpSp>
        <p:nvGrpSpPr>
          <p:cNvPr id="49157" name="Group 17"/>
          <p:cNvGrpSpPr>
            <a:grpSpLocks/>
          </p:cNvGrpSpPr>
          <p:nvPr/>
        </p:nvGrpSpPr>
        <p:grpSpPr bwMode="auto">
          <a:xfrm>
            <a:off x="3505200" y="2133600"/>
            <a:ext cx="762000" cy="1143000"/>
            <a:chOff x="1344" y="1728"/>
            <a:chExt cx="480" cy="720"/>
          </a:xfrm>
        </p:grpSpPr>
        <p:sp>
          <p:nvSpPr>
            <p:cNvPr id="49190" name="Rectangle 18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1" name="Text Box 19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49192" name="Text Box 20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49193" name="Text Box 21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sp>
        <p:nvSpPr>
          <p:cNvPr id="49158" name="Line 22"/>
          <p:cNvSpPr>
            <a:spLocks noChangeShapeType="1"/>
          </p:cNvSpPr>
          <p:nvPr/>
        </p:nvSpPr>
        <p:spPr bwMode="auto">
          <a:xfrm>
            <a:off x="1905000" y="2362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23"/>
          <p:cNvSpPr>
            <a:spLocks noChangeShapeType="1"/>
          </p:cNvSpPr>
          <p:nvPr/>
        </p:nvSpPr>
        <p:spPr bwMode="auto">
          <a:xfrm>
            <a:off x="3048000" y="2362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24"/>
          <p:cNvSpPr>
            <a:spLocks noChangeShapeType="1"/>
          </p:cNvSpPr>
          <p:nvPr/>
        </p:nvSpPr>
        <p:spPr bwMode="auto">
          <a:xfrm>
            <a:off x="4191000" y="2438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Line 25"/>
          <p:cNvSpPr>
            <a:spLocks noChangeShapeType="1"/>
          </p:cNvSpPr>
          <p:nvPr/>
        </p:nvSpPr>
        <p:spPr bwMode="auto">
          <a:xfrm flipV="1">
            <a:off x="4800600" y="1752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Line 26"/>
          <p:cNvSpPr>
            <a:spLocks noChangeShapeType="1"/>
          </p:cNvSpPr>
          <p:nvPr/>
        </p:nvSpPr>
        <p:spPr bwMode="auto">
          <a:xfrm flipH="1">
            <a:off x="457200" y="1752600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27"/>
          <p:cNvSpPr>
            <a:spLocks noChangeShapeType="1"/>
          </p:cNvSpPr>
          <p:nvPr/>
        </p:nvSpPr>
        <p:spPr bwMode="auto">
          <a:xfrm>
            <a:off x="457200" y="1752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28"/>
          <p:cNvSpPr>
            <a:spLocks noChangeShapeType="1"/>
          </p:cNvSpPr>
          <p:nvPr/>
        </p:nvSpPr>
        <p:spPr bwMode="auto">
          <a:xfrm>
            <a:off x="457200" y="23622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Text Box 29"/>
          <p:cNvSpPr txBox="1">
            <a:spLocks noChangeArrowheads="1"/>
          </p:cNvSpPr>
          <p:nvPr/>
        </p:nvSpPr>
        <p:spPr bwMode="auto">
          <a:xfrm>
            <a:off x="5181600" y="2362200"/>
            <a:ext cx="3048000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Shifter to right, analyze its behavior</a:t>
            </a:r>
          </a:p>
        </p:txBody>
      </p:sp>
      <p:grpSp>
        <p:nvGrpSpPr>
          <p:cNvPr id="49166" name="Group 32"/>
          <p:cNvGrpSpPr>
            <a:grpSpLocks/>
          </p:cNvGrpSpPr>
          <p:nvPr/>
        </p:nvGrpSpPr>
        <p:grpSpPr bwMode="auto">
          <a:xfrm>
            <a:off x="1295400" y="4191000"/>
            <a:ext cx="762000" cy="1143000"/>
            <a:chOff x="1344" y="1728"/>
            <a:chExt cx="480" cy="720"/>
          </a:xfrm>
        </p:grpSpPr>
        <p:sp>
          <p:nvSpPr>
            <p:cNvPr id="49186" name="Rectangle 33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87" name="Text Box 34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49188" name="Text Box 35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49189" name="Text Box 36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grpSp>
        <p:nvGrpSpPr>
          <p:cNvPr id="49167" name="Group 37"/>
          <p:cNvGrpSpPr>
            <a:grpSpLocks/>
          </p:cNvGrpSpPr>
          <p:nvPr/>
        </p:nvGrpSpPr>
        <p:grpSpPr bwMode="auto">
          <a:xfrm>
            <a:off x="2438400" y="4191000"/>
            <a:ext cx="762000" cy="1143000"/>
            <a:chOff x="1344" y="1728"/>
            <a:chExt cx="480" cy="720"/>
          </a:xfrm>
        </p:grpSpPr>
        <p:sp>
          <p:nvSpPr>
            <p:cNvPr id="49182" name="Rectangle 38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83" name="Text Box 39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49184" name="Text Box 40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49185" name="Text Box 41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sp>
        <p:nvSpPr>
          <p:cNvPr id="49168" name="Rectangle 43"/>
          <p:cNvSpPr>
            <a:spLocks noChangeArrowheads="1"/>
          </p:cNvSpPr>
          <p:nvPr/>
        </p:nvSpPr>
        <p:spPr bwMode="auto">
          <a:xfrm>
            <a:off x="3657600" y="4191000"/>
            <a:ext cx="6096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69" name="Text Box 44"/>
          <p:cNvSpPr txBox="1">
            <a:spLocks noChangeArrowheads="1"/>
          </p:cNvSpPr>
          <p:nvPr/>
        </p:nvSpPr>
        <p:spPr bwMode="auto">
          <a:xfrm>
            <a:off x="3581400" y="41910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D</a:t>
            </a:r>
          </a:p>
        </p:txBody>
      </p:sp>
      <p:sp>
        <p:nvSpPr>
          <p:cNvPr id="49170" name="Text Box 45"/>
          <p:cNvSpPr txBox="1">
            <a:spLocks noChangeArrowheads="1"/>
          </p:cNvSpPr>
          <p:nvPr/>
        </p:nvSpPr>
        <p:spPr bwMode="auto">
          <a:xfrm>
            <a:off x="3886200" y="419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Q</a:t>
            </a:r>
          </a:p>
        </p:txBody>
      </p:sp>
      <p:sp>
        <p:nvSpPr>
          <p:cNvPr id="49171" name="Text Box 46"/>
          <p:cNvSpPr txBox="1">
            <a:spLocks noChangeArrowheads="1"/>
          </p:cNvSpPr>
          <p:nvPr/>
        </p:nvSpPr>
        <p:spPr bwMode="auto">
          <a:xfrm>
            <a:off x="3657600" y="4800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49172" name="Line 47"/>
          <p:cNvSpPr>
            <a:spLocks noChangeShapeType="1"/>
          </p:cNvSpPr>
          <p:nvPr/>
        </p:nvSpPr>
        <p:spPr bwMode="auto">
          <a:xfrm>
            <a:off x="1981200" y="4419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48"/>
          <p:cNvSpPr>
            <a:spLocks noChangeShapeType="1"/>
          </p:cNvSpPr>
          <p:nvPr/>
        </p:nvSpPr>
        <p:spPr bwMode="auto">
          <a:xfrm>
            <a:off x="3124200" y="4419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Line 49"/>
          <p:cNvSpPr>
            <a:spLocks noChangeShapeType="1"/>
          </p:cNvSpPr>
          <p:nvPr/>
        </p:nvSpPr>
        <p:spPr bwMode="auto">
          <a:xfrm>
            <a:off x="4267200" y="50292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Line 50"/>
          <p:cNvSpPr>
            <a:spLocks noChangeShapeType="1"/>
          </p:cNvSpPr>
          <p:nvPr/>
        </p:nvSpPr>
        <p:spPr bwMode="auto">
          <a:xfrm flipV="1">
            <a:off x="4876800" y="38100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51"/>
          <p:cNvSpPr>
            <a:spLocks noChangeShapeType="1"/>
          </p:cNvSpPr>
          <p:nvPr/>
        </p:nvSpPr>
        <p:spPr bwMode="auto">
          <a:xfrm flipH="1">
            <a:off x="533400" y="3810000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Line 52"/>
          <p:cNvSpPr>
            <a:spLocks noChangeShapeType="1"/>
          </p:cNvSpPr>
          <p:nvPr/>
        </p:nvSpPr>
        <p:spPr bwMode="auto">
          <a:xfrm>
            <a:off x="533400" y="3810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Line 53"/>
          <p:cNvSpPr>
            <a:spLocks noChangeShapeType="1"/>
          </p:cNvSpPr>
          <p:nvPr/>
        </p:nvSpPr>
        <p:spPr bwMode="auto">
          <a:xfrm>
            <a:off x="533400" y="44196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Text Box 54"/>
          <p:cNvSpPr txBox="1">
            <a:spLocks noChangeArrowheads="1"/>
          </p:cNvSpPr>
          <p:nvPr/>
        </p:nvSpPr>
        <p:spPr bwMode="auto">
          <a:xfrm>
            <a:off x="5257800" y="4419600"/>
            <a:ext cx="3048000" cy="11874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Johnson or Moebius counter, analyze its behavior</a:t>
            </a:r>
          </a:p>
        </p:txBody>
      </p:sp>
      <p:sp>
        <p:nvSpPr>
          <p:cNvPr id="49180" name="Text Box 60"/>
          <p:cNvSpPr txBox="1">
            <a:spLocks noChangeArrowheads="1"/>
          </p:cNvSpPr>
          <p:nvPr/>
        </p:nvSpPr>
        <p:spPr bwMode="auto">
          <a:xfrm>
            <a:off x="3886200" y="48006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Q’</a:t>
            </a:r>
          </a:p>
        </p:txBody>
      </p:sp>
      <p:sp>
        <p:nvSpPr>
          <p:cNvPr id="49181" name="Line 61"/>
          <p:cNvSpPr>
            <a:spLocks noChangeShapeType="1"/>
          </p:cNvSpPr>
          <p:nvPr/>
        </p:nvSpPr>
        <p:spPr bwMode="auto">
          <a:xfrm>
            <a:off x="4876800" y="4343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498764" y="3020291"/>
            <a:ext cx="3117272" cy="468414"/>
          </a:xfrm>
          <a:custGeom>
            <a:avLst/>
            <a:gdLst>
              <a:gd name="connsiteX0" fmla="*/ 0 w 3117272"/>
              <a:gd name="connsiteY0" fmla="*/ 387927 h 468414"/>
              <a:gd name="connsiteX1" fmla="*/ 2867891 w 3117272"/>
              <a:gd name="connsiteY1" fmla="*/ 457200 h 468414"/>
              <a:gd name="connsiteX2" fmla="*/ 2757054 w 3117272"/>
              <a:gd name="connsiteY2" fmla="*/ 180109 h 468414"/>
              <a:gd name="connsiteX3" fmla="*/ 3117272 w 3117272"/>
              <a:gd name="connsiteY3" fmla="*/ 0 h 468414"/>
              <a:gd name="connsiteX4" fmla="*/ 3117272 w 3117272"/>
              <a:gd name="connsiteY4" fmla="*/ 0 h 468414"/>
              <a:gd name="connsiteX5" fmla="*/ 3117272 w 3117272"/>
              <a:gd name="connsiteY5" fmla="*/ 0 h 46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7272" h="468414">
                <a:moveTo>
                  <a:pt x="0" y="387927"/>
                </a:moveTo>
                <a:cubicBezTo>
                  <a:pt x="1204191" y="439881"/>
                  <a:pt x="2408382" y="491836"/>
                  <a:pt x="2867891" y="457200"/>
                </a:cubicBezTo>
                <a:cubicBezTo>
                  <a:pt x="3327400" y="422564"/>
                  <a:pt x="2715491" y="256309"/>
                  <a:pt x="2757054" y="180109"/>
                </a:cubicBezTo>
                <a:cubicBezTo>
                  <a:pt x="2798617" y="103909"/>
                  <a:pt x="3117272" y="0"/>
                  <a:pt x="3117272" y="0"/>
                </a:cubicBezTo>
                <a:lnTo>
                  <a:pt x="3117272" y="0"/>
                </a:lnTo>
                <a:lnTo>
                  <a:pt x="311727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133600" y="2942485"/>
            <a:ext cx="318941" cy="521151"/>
          </a:xfrm>
          <a:custGeom>
            <a:avLst/>
            <a:gdLst>
              <a:gd name="connsiteX0" fmla="*/ 0 w 318941"/>
              <a:gd name="connsiteY0" fmla="*/ 521151 h 521151"/>
              <a:gd name="connsiteX1" fmla="*/ 290945 w 318941"/>
              <a:gd name="connsiteY1" fmla="*/ 50097 h 521151"/>
              <a:gd name="connsiteX2" fmla="*/ 290945 w 318941"/>
              <a:gd name="connsiteY2" fmla="*/ 36242 h 52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941" h="521151">
                <a:moveTo>
                  <a:pt x="0" y="521151"/>
                </a:moveTo>
                <a:lnTo>
                  <a:pt x="290945" y="50097"/>
                </a:lnTo>
                <a:cubicBezTo>
                  <a:pt x="339436" y="-30721"/>
                  <a:pt x="315190" y="2760"/>
                  <a:pt x="290945" y="362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58982" y="2952588"/>
            <a:ext cx="457041" cy="455630"/>
          </a:xfrm>
          <a:custGeom>
            <a:avLst/>
            <a:gdLst>
              <a:gd name="connsiteX0" fmla="*/ 0 w 457041"/>
              <a:gd name="connsiteY0" fmla="*/ 455630 h 455630"/>
              <a:gd name="connsiteX1" fmla="*/ 401782 w 457041"/>
              <a:gd name="connsiteY1" fmla="*/ 39994 h 455630"/>
              <a:gd name="connsiteX2" fmla="*/ 443345 w 457041"/>
              <a:gd name="connsiteY2" fmla="*/ 39994 h 45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41" h="455630">
                <a:moveTo>
                  <a:pt x="0" y="455630"/>
                </a:moveTo>
                <a:cubicBezTo>
                  <a:pt x="163945" y="282448"/>
                  <a:pt x="327891" y="109267"/>
                  <a:pt x="401782" y="39994"/>
                </a:cubicBezTo>
                <a:cubicBezTo>
                  <a:pt x="475673" y="-29279"/>
                  <a:pt x="459509" y="5357"/>
                  <a:pt x="443345" y="399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77091" y="5098473"/>
            <a:ext cx="3325091" cy="572845"/>
          </a:xfrm>
          <a:custGeom>
            <a:avLst/>
            <a:gdLst>
              <a:gd name="connsiteX0" fmla="*/ 0 w 3325091"/>
              <a:gd name="connsiteY0" fmla="*/ 554182 h 572845"/>
              <a:gd name="connsiteX1" fmla="*/ 3006436 w 3325091"/>
              <a:gd name="connsiteY1" fmla="*/ 554182 h 572845"/>
              <a:gd name="connsiteX2" fmla="*/ 3061854 w 3325091"/>
              <a:gd name="connsiteY2" fmla="*/ 360218 h 572845"/>
              <a:gd name="connsiteX3" fmla="*/ 3325091 w 3325091"/>
              <a:gd name="connsiteY3" fmla="*/ 0 h 57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091" h="572845">
                <a:moveTo>
                  <a:pt x="0" y="554182"/>
                </a:moveTo>
                <a:cubicBezTo>
                  <a:pt x="1248063" y="570345"/>
                  <a:pt x="2496127" y="586509"/>
                  <a:pt x="3006436" y="554182"/>
                </a:cubicBezTo>
                <a:cubicBezTo>
                  <a:pt x="3516745" y="521855"/>
                  <a:pt x="3008745" y="452582"/>
                  <a:pt x="3061854" y="360218"/>
                </a:cubicBezTo>
                <a:cubicBezTo>
                  <a:pt x="3114963" y="267854"/>
                  <a:pt x="3220027" y="133927"/>
                  <a:pt x="332509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16727" y="5000646"/>
            <a:ext cx="359999" cy="679718"/>
          </a:xfrm>
          <a:custGeom>
            <a:avLst/>
            <a:gdLst>
              <a:gd name="connsiteX0" fmla="*/ 0 w 359999"/>
              <a:gd name="connsiteY0" fmla="*/ 679718 h 679718"/>
              <a:gd name="connsiteX1" fmla="*/ 318655 w 359999"/>
              <a:gd name="connsiteY1" fmla="*/ 42409 h 679718"/>
              <a:gd name="connsiteX2" fmla="*/ 346364 w 359999"/>
              <a:gd name="connsiteY2" fmla="*/ 111681 h 67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999" h="679718">
                <a:moveTo>
                  <a:pt x="0" y="679718"/>
                </a:moveTo>
                <a:cubicBezTo>
                  <a:pt x="130464" y="408400"/>
                  <a:pt x="260928" y="137082"/>
                  <a:pt x="318655" y="42409"/>
                </a:cubicBezTo>
                <a:cubicBezTo>
                  <a:pt x="376382" y="-52264"/>
                  <a:pt x="361373" y="29708"/>
                  <a:pt x="346364" y="1116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14400" y="5026534"/>
            <a:ext cx="457200" cy="639975"/>
          </a:xfrm>
          <a:custGeom>
            <a:avLst/>
            <a:gdLst>
              <a:gd name="connsiteX0" fmla="*/ 0 w 457200"/>
              <a:gd name="connsiteY0" fmla="*/ 639975 h 639975"/>
              <a:gd name="connsiteX1" fmla="*/ 27709 w 457200"/>
              <a:gd name="connsiteY1" fmla="*/ 307466 h 639975"/>
              <a:gd name="connsiteX2" fmla="*/ 124691 w 457200"/>
              <a:gd name="connsiteY2" fmla="*/ 44230 h 639975"/>
              <a:gd name="connsiteX3" fmla="*/ 457200 w 457200"/>
              <a:gd name="connsiteY3" fmla="*/ 2666 h 6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639975">
                <a:moveTo>
                  <a:pt x="0" y="639975"/>
                </a:moveTo>
                <a:cubicBezTo>
                  <a:pt x="3463" y="523366"/>
                  <a:pt x="6927" y="406757"/>
                  <a:pt x="27709" y="307466"/>
                </a:cubicBezTo>
                <a:cubicBezTo>
                  <a:pt x="48491" y="208175"/>
                  <a:pt x="53109" y="95030"/>
                  <a:pt x="124691" y="44230"/>
                </a:cubicBezTo>
                <a:cubicBezTo>
                  <a:pt x="196273" y="-6570"/>
                  <a:pt x="326736" y="-1952"/>
                  <a:pt x="457200" y="26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858982" y="5848494"/>
            <a:ext cx="2341418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FFs connected to the same clock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343400" y="5829227"/>
            <a:ext cx="460673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 should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able to convert the logic diagrams like these to state graphs and state tables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1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316"/>
            <a:ext cx="9144000" cy="692155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</a:rPr>
              <a:t>Shifters that is Cyclical and shifts to right</a:t>
            </a:r>
          </a:p>
        </p:txBody>
      </p:sp>
      <p:grpSp>
        <p:nvGrpSpPr>
          <p:cNvPr id="49155" name="Group 11"/>
          <p:cNvGrpSpPr>
            <a:grpSpLocks/>
          </p:cNvGrpSpPr>
          <p:nvPr/>
        </p:nvGrpSpPr>
        <p:grpSpPr bwMode="auto">
          <a:xfrm>
            <a:off x="1156605" y="1224138"/>
            <a:ext cx="762000" cy="1143000"/>
            <a:chOff x="1344" y="1728"/>
            <a:chExt cx="480" cy="720"/>
          </a:xfrm>
        </p:grpSpPr>
        <p:sp>
          <p:nvSpPr>
            <p:cNvPr id="49198" name="Rectangle 4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9" name="Text Box 5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49200" name="Text Box 9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49201" name="Text Box 10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grpSp>
        <p:nvGrpSpPr>
          <p:cNvPr id="49156" name="Group 12"/>
          <p:cNvGrpSpPr>
            <a:grpSpLocks/>
          </p:cNvGrpSpPr>
          <p:nvPr/>
        </p:nvGrpSpPr>
        <p:grpSpPr bwMode="auto">
          <a:xfrm>
            <a:off x="2299605" y="1224138"/>
            <a:ext cx="762000" cy="1143000"/>
            <a:chOff x="1344" y="1728"/>
            <a:chExt cx="480" cy="720"/>
          </a:xfrm>
        </p:grpSpPr>
        <p:sp>
          <p:nvSpPr>
            <p:cNvPr id="49194" name="Rectangle 13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5" name="Text Box 14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49196" name="Text Box 15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49197" name="Text Box 16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grpSp>
        <p:nvGrpSpPr>
          <p:cNvPr id="49157" name="Group 17"/>
          <p:cNvGrpSpPr>
            <a:grpSpLocks/>
          </p:cNvGrpSpPr>
          <p:nvPr/>
        </p:nvGrpSpPr>
        <p:grpSpPr bwMode="auto">
          <a:xfrm>
            <a:off x="3442605" y="1224138"/>
            <a:ext cx="762000" cy="1143000"/>
            <a:chOff x="1344" y="1728"/>
            <a:chExt cx="480" cy="720"/>
          </a:xfrm>
        </p:grpSpPr>
        <p:sp>
          <p:nvSpPr>
            <p:cNvPr id="49190" name="Rectangle 18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1" name="Text Box 19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49192" name="Text Box 20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49193" name="Text Box 21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sp>
        <p:nvSpPr>
          <p:cNvPr id="49158" name="Line 22"/>
          <p:cNvSpPr>
            <a:spLocks noChangeShapeType="1"/>
          </p:cNvSpPr>
          <p:nvPr/>
        </p:nvSpPr>
        <p:spPr bwMode="auto">
          <a:xfrm>
            <a:off x="1842405" y="1452738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23"/>
          <p:cNvSpPr>
            <a:spLocks noChangeShapeType="1"/>
          </p:cNvSpPr>
          <p:nvPr/>
        </p:nvSpPr>
        <p:spPr bwMode="auto">
          <a:xfrm>
            <a:off x="2985405" y="1452738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24"/>
          <p:cNvSpPr>
            <a:spLocks noChangeShapeType="1"/>
          </p:cNvSpPr>
          <p:nvPr/>
        </p:nvSpPr>
        <p:spPr bwMode="auto">
          <a:xfrm>
            <a:off x="4128405" y="1528938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Line 25"/>
          <p:cNvSpPr>
            <a:spLocks noChangeShapeType="1"/>
          </p:cNvSpPr>
          <p:nvPr/>
        </p:nvSpPr>
        <p:spPr bwMode="auto">
          <a:xfrm flipV="1">
            <a:off x="4738005" y="8431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Line 26"/>
          <p:cNvSpPr>
            <a:spLocks noChangeShapeType="1"/>
          </p:cNvSpPr>
          <p:nvPr/>
        </p:nvSpPr>
        <p:spPr bwMode="auto">
          <a:xfrm flipH="1">
            <a:off x="394605" y="843138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27"/>
          <p:cNvSpPr>
            <a:spLocks noChangeShapeType="1"/>
          </p:cNvSpPr>
          <p:nvPr/>
        </p:nvSpPr>
        <p:spPr bwMode="auto">
          <a:xfrm>
            <a:off x="394605" y="843138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28"/>
          <p:cNvSpPr>
            <a:spLocks noChangeShapeType="1"/>
          </p:cNvSpPr>
          <p:nvPr/>
        </p:nvSpPr>
        <p:spPr bwMode="auto">
          <a:xfrm>
            <a:off x="394605" y="1452738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Text Box 29"/>
          <p:cNvSpPr txBox="1">
            <a:spLocks noChangeArrowheads="1"/>
          </p:cNvSpPr>
          <p:nvPr/>
        </p:nvSpPr>
        <p:spPr bwMode="auto">
          <a:xfrm>
            <a:off x="5119005" y="1452738"/>
            <a:ext cx="3048000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Shifter to right, analyze its behavior</a:t>
            </a:r>
          </a:p>
        </p:txBody>
      </p:sp>
      <p:sp>
        <p:nvSpPr>
          <p:cNvPr id="2" name="Freeform 1"/>
          <p:cNvSpPr/>
          <p:nvPr/>
        </p:nvSpPr>
        <p:spPr>
          <a:xfrm>
            <a:off x="436169" y="2110829"/>
            <a:ext cx="3117272" cy="468414"/>
          </a:xfrm>
          <a:custGeom>
            <a:avLst/>
            <a:gdLst>
              <a:gd name="connsiteX0" fmla="*/ 0 w 3117272"/>
              <a:gd name="connsiteY0" fmla="*/ 387927 h 468414"/>
              <a:gd name="connsiteX1" fmla="*/ 2867891 w 3117272"/>
              <a:gd name="connsiteY1" fmla="*/ 457200 h 468414"/>
              <a:gd name="connsiteX2" fmla="*/ 2757054 w 3117272"/>
              <a:gd name="connsiteY2" fmla="*/ 180109 h 468414"/>
              <a:gd name="connsiteX3" fmla="*/ 3117272 w 3117272"/>
              <a:gd name="connsiteY3" fmla="*/ 0 h 468414"/>
              <a:gd name="connsiteX4" fmla="*/ 3117272 w 3117272"/>
              <a:gd name="connsiteY4" fmla="*/ 0 h 468414"/>
              <a:gd name="connsiteX5" fmla="*/ 3117272 w 3117272"/>
              <a:gd name="connsiteY5" fmla="*/ 0 h 46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7272" h="468414">
                <a:moveTo>
                  <a:pt x="0" y="387927"/>
                </a:moveTo>
                <a:cubicBezTo>
                  <a:pt x="1204191" y="439881"/>
                  <a:pt x="2408382" y="491836"/>
                  <a:pt x="2867891" y="457200"/>
                </a:cubicBezTo>
                <a:cubicBezTo>
                  <a:pt x="3327400" y="422564"/>
                  <a:pt x="2715491" y="256309"/>
                  <a:pt x="2757054" y="180109"/>
                </a:cubicBezTo>
                <a:cubicBezTo>
                  <a:pt x="2798617" y="103909"/>
                  <a:pt x="3117272" y="0"/>
                  <a:pt x="3117272" y="0"/>
                </a:cubicBezTo>
                <a:lnTo>
                  <a:pt x="3117272" y="0"/>
                </a:lnTo>
                <a:lnTo>
                  <a:pt x="311727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071005" y="2033023"/>
            <a:ext cx="318941" cy="521151"/>
          </a:xfrm>
          <a:custGeom>
            <a:avLst/>
            <a:gdLst>
              <a:gd name="connsiteX0" fmla="*/ 0 w 318941"/>
              <a:gd name="connsiteY0" fmla="*/ 521151 h 521151"/>
              <a:gd name="connsiteX1" fmla="*/ 290945 w 318941"/>
              <a:gd name="connsiteY1" fmla="*/ 50097 h 521151"/>
              <a:gd name="connsiteX2" fmla="*/ 290945 w 318941"/>
              <a:gd name="connsiteY2" fmla="*/ 36242 h 52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941" h="521151">
                <a:moveTo>
                  <a:pt x="0" y="521151"/>
                </a:moveTo>
                <a:lnTo>
                  <a:pt x="290945" y="50097"/>
                </a:lnTo>
                <a:cubicBezTo>
                  <a:pt x="339436" y="-30721"/>
                  <a:pt x="315190" y="2760"/>
                  <a:pt x="290945" y="362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96387" y="2043126"/>
            <a:ext cx="457041" cy="455630"/>
          </a:xfrm>
          <a:custGeom>
            <a:avLst/>
            <a:gdLst>
              <a:gd name="connsiteX0" fmla="*/ 0 w 457041"/>
              <a:gd name="connsiteY0" fmla="*/ 455630 h 455630"/>
              <a:gd name="connsiteX1" fmla="*/ 401782 w 457041"/>
              <a:gd name="connsiteY1" fmla="*/ 39994 h 455630"/>
              <a:gd name="connsiteX2" fmla="*/ 443345 w 457041"/>
              <a:gd name="connsiteY2" fmla="*/ 39994 h 45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041" h="455630">
                <a:moveTo>
                  <a:pt x="0" y="455630"/>
                </a:moveTo>
                <a:cubicBezTo>
                  <a:pt x="163945" y="282448"/>
                  <a:pt x="327891" y="109267"/>
                  <a:pt x="401782" y="39994"/>
                </a:cubicBezTo>
                <a:cubicBezTo>
                  <a:pt x="475673" y="-29279"/>
                  <a:pt x="459509" y="5357"/>
                  <a:pt x="443345" y="399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0366" y="3256179"/>
            <a:ext cx="1070639" cy="5760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28800" y="3040379"/>
            <a:ext cx="640773" cy="507493"/>
          </a:xfrm>
          <a:custGeom>
            <a:avLst/>
            <a:gdLst>
              <a:gd name="connsiteX0" fmla="*/ 219456 w 640773"/>
              <a:gd name="connsiteY0" fmla="*/ 507493 h 507493"/>
              <a:gd name="connsiteX1" fmla="*/ 603504 w 640773"/>
              <a:gd name="connsiteY1" fmla="*/ 397765 h 507493"/>
              <a:gd name="connsiteX2" fmla="*/ 621792 w 640773"/>
              <a:gd name="connsiteY2" fmla="*/ 233173 h 507493"/>
              <a:gd name="connsiteX3" fmla="*/ 566928 w 640773"/>
              <a:gd name="connsiteY3" fmla="*/ 105157 h 507493"/>
              <a:gd name="connsiteX4" fmla="*/ 274320 w 640773"/>
              <a:gd name="connsiteY4" fmla="*/ 32005 h 507493"/>
              <a:gd name="connsiteX5" fmla="*/ 73152 w 640773"/>
              <a:gd name="connsiteY5" fmla="*/ 13717 h 507493"/>
              <a:gd name="connsiteX6" fmla="*/ 0 w 640773"/>
              <a:gd name="connsiteY6" fmla="*/ 233173 h 50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773" h="507493">
                <a:moveTo>
                  <a:pt x="219456" y="507493"/>
                </a:moveTo>
                <a:cubicBezTo>
                  <a:pt x="377952" y="475489"/>
                  <a:pt x="536448" y="443485"/>
                  <a:pt x="603504" y="397765"/>
                </a:cubicBezTo>
                <a:cubicBezTo>
                  <a:pt x="670560" y="352045"/>
                  <a:pt x="627888" y="281941"/>
                  <a:pt x="621792" y="233173"/>
                </a:cubicBezTo>
                <a:cubicBezTo>
                  <a:pt x="615696" y="184405"/>
                  <a:pt x="624840" y="138685"/>
                  <a:pt x="566928" y="105157"/>
                </a:cubicBezTo>
                <a:cubicBezTo>
                  <a:pt x="509016" y="71629"/>
                  <a:pt x="356616" y="47245"/>
                  <a:pt x="274320" y="32005"/>
                </a:cubicBezTo>
                <a:cubicBezTo>
                  <a:pt x="192024" y="16765"/>
                  <a:pt x="118872" y="-19811"/>
                  <a:pt x="73152" y="13717"/>
                </a:cubicBezTo>
                <a:cubicBezTo>
                  <a:pt x="27432" y="47245"/>
                  <a:pt x="13716" y="140209"/>
                  <a:pt x="0" y="23317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000366" y="4374467"/>
            <a:ext cx="1070639" cy="5760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1828800" y="4158667"/>
            <a:ext cx="640773" cy="507493"/>
          </a:xfrm>
          <a:custGeom>
            <a:avLst/>
            <a:gdLst>
              <a:gd name="connsiteX0" fmla="*/ 219456 w 640773"/>
              <a:gd name="connsiteY0" fmla="*/ 507493 h 507493"/>
              <a:gd name="connsiteX1" fmla="*/ 603504 w 640773"/>
              <a:gd name="connsiteY1" fmla="*/ 397765 h 507493"/>
              <a:gd name="connsiteX2" fmla="*/ 621792 w 640773"/>
              <a:gd name="connsiteY2" fmla="*/ 233173 h 507493"/>
              <a:gd name="connsiteX3" fmla="*/ 566928 w 640773"/>
              <a:gd name="connsiteY3" fmla="*/ 105157 h 507493"/>
              <a:gd name="connsiteX4" fmla="*/ 274320 w 640773"/>
              <a:gd name="connsiteY4" fmla="*/ 32005 h 507493"/>
              <a:gd name="connsiteX5" fmla="*/ 73152 w 640773"/>
              <a:gd name="connsiteY5" fmla="*/ 13717 h 507493"/>
              <a:gd name="connsiteX6" fmla="*/ 0 w 640773"/>
              <a:gd name="connsiteY6" fmla="*/ 233173 h 50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773" h="507493">
                <a:moveTo>
                  <a:pt x="219456" y="507493"/>
                </a:moveTo>
                <a:cubicBezTo>
                  <a:pt x="377952" y="475489"/>
                  <a:pt x="536448" y="443485"/>
                  <a:pt x="603504" y="397765"/>
                </a:cubicBezTo>
                <a:cubicBezTo>
                  <a:pt x="670560" y="352045"/>
                  <a:pt x="627888" y="281941"/>
                  <a:pt x="621792" y="233173"/>
                </a:cubicBezTo>
                <a:cubicBezTo>
                  <a:pt x="615696" y="184405"/>
                  <a:pt x="624840" y="138685"/>
                  <a:pt x="566928" y="105157"/>
                </a:cubicBezTo>
                <a:cubicBezTo>
                  <a:pt x="509016" y="71629"/>
                  <a:pt x="356616" y="47245"/>
                  <a:pt x="274320" y="32005"/>
                </a:cubicBezTo>
                <a:cubicBezTo>
                  <a:pt x="192024" y="16765"/>
                  <a:pt x="118872" y="-19811"/>
                  <a:pt x="73152" y="13717"/>
                </a:cubicBezTo>
                <a:cubicBezTo>
                  <a:pt x="27432" y="47245"/>
                  <a:pt x="13716" y="140209"/>
                  <a:pt x="0" y="23317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99179" y="3259837"/>
            <a:ext cx="1070639" cy="5760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400885" y="4378125"/>
            <a:ext cx="1070639" cy="5760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400885" y="5548457"/>
            <a:ext cx="1070639" cy="5760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157216" y="3785616"/>
            <a:ext cx="99780" cy="621792"/>
          </a:xfrm>
          <a:custGeom>
            <a:avLst/>
            <a:gdLst>
              <a:gd name="connsiteX0" fmla="*/ 0 w 99780"/>
              <a:gd name="connsiteY0" fmla="*/ 0 h 621792"/>
              <a:gd name="connsiteX1" fmla="*/ 91440 w 99780"/>
              <a:gd name="connsiteY1" fmla="*/ 201168 h 621792"/>
              <a:gd name="connsiteX2" fmla="*/ 91440 w 99780"/>
              <a:gd name="connsiteY2" fmla="*/ 493776 h 621792"/>
              <a:gd name="connsiteX3" fmla="*/ 54864 w 99780"/>
              <a:gd name="connsiteY3" fmla="*/ 621792 h 6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80" h="621792">
                <a:moveTo>
                  <a:pt x="0" y="0"/>
                </a:moveTo>
                <a:cubicBezTo>
                  <a:pt x="38100" y="59436"/>
                  <a:pt x="76200" y="118872"/>
                  <a:pt x="91440" y="201168"/>
                </a:cubicBezTo>
                <a:cubicBezTo>
                  <a:pt x="106680" y="283464"/>
                  <a:pt x="97536" y="423672"/>
                  <a:pt x="91440" y="493776"/>
                </a:cubicBezTo>
                <a:cubicBezTo>
                  <a:pt x="85344" y="563880"/>
                  <a:pt x="70104" y="592836"/>
                  <a:pt x="54864" y="621792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203254" y="5001670"/>
            <a:ext cx="99780" cy="621792"/>
          </a:xfrm>
          <a:custGeom>
            <a:avLst/>
            <a:gdLst>
              <a:gd name="connsiteX0" fmla="*/ 0 w 99780"/>
              <a:gd name="connsiteY0" fmla="*/ 0 h 621792"/>
              <a:gd name="connsiteX1" fmla="*/ 91440 w 99780"/>
              <a:gd name="connsiteY1" fmla="*/ 201168 h 621792"/>
              <a:gd name="connsiteX2" fmla="*/ 91440 w 99780"/>
              <a:gd name="connsiteY2" fmla="*/ 493776 h 621792"/>
              <a:gd name="connsiteX3" fmla="*/ 54864 w 99780"/>
              <a:gd name="connsiteY3" fmla="*/ 621792 h 6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80" h="621792">
                <a:moveTo>
                  <a:pt x="0" y="0"/>
                </a:moveTo>
                <a:cubicBezTo>
                  <a:pt x="38100" y="59436"/>
                  <a:pt x="76200" y="118872"/>
                  <a:pt x="91440" y="201168"/>
                </a:cubicBezTo>
                <a:cubicBezTo>
                  <a:pt x="106680" y="283464"/>
                  <a:pt x="97536" y="423672"/>
                  <a:pt x="91440" y="493776"/>
                </a:cubicBezTo>
                <a:cubicBezTo>
                  <a:pt x="85344" y="563880"/>
                  <a:pt x="70104" y="592836"/>
                  <a:pt x="54864" y="621792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775913" y="3639312"/>
            <a:ext cx="631495" cy="2194560"/>
          </a:xfrm>
          <a:custGeom>
            <a:avLst/>
            <a:gdLst>
              <a:gd name="connsiteX0" fmla="*/ 631495 w 631495"/>
              <a:gd name="connsiteY0" fmla="*/ 2194560 h 2194560"/>
              <a:gd name="connsiteX1" fmla="*/ 174295 w 631495"/>
              <a:gd name="connsiteY1" fmla="*/ 2029968 h 2194560"/>
              <a:gd name="connsiteX2" fmla="*/ 9703 w 631495"/>
              <a:gd name="connsiteY2" fmla="*/ 1591056 h 2194560"/>
              <a:gd name="connsiteX3" fmla="*/ 27991 w 631495"/>
              <a:gd name="connsiteY3" fmla="*/ 914400 h 2194560"/>
              <a:gd name="connsiteX4" fmla="*/ 101143 w 631495"/>
              <a:gd name="connsiteY4" fmla="*/ 457200 h 2194560"/>
              <a:gd name="connsiteX5" fmla="*/ 430327 w 631495"/>
              <a:gd name="connsiteY5" fmla="*/ 128016 h 2194560"/>
              <a:gd name="connsiteX6" fmla="*/ 631495 w 631495"/>
              <a:gd name="connsiteY6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495" h="2194560">
                <a:moveTo>
                  <a:pt x="631495" y="2194560"/>
                </a:moveTo>
                <a:cubicBezTo>
                  <a:pt x="454711" y="2162556"/>
                  <a:pt x="277927" y="2130552"/>
                  <a:pt x="174295" y="2029968"/>
                </a:cubicBezTo>
                <a:cubicBezTo>
                  <a:pt x="70663" y="1929384"/>
                  <a:pt x="34087" y="1776984"/>
                  <a:pt x="9703" y="1591056"/>
                </a:cubicBezTo>
                <a:cubicBezTo>
                  <a:pt x="-14681" y="1405128"/>
                  <a:pt x="12751" y="1103376"/>
                  <a:pt x="27991" y="914400"/>
                </a:cubicBezTo>
                <a:cubicBezTo>
                  <a:pt x="43231" y="725424"/>
                  <a:pt x="34087" y="588264"/>
                  <a:pt x="101143" y="457200"/>
                </a:cubicBezTo>
                <a:cubicBezTo>
                  <a:pt x="168199" y="326136"/>
                  <a:pt x="341935" y="204216"/>
                  <a:pt x="430327" y="128016"/>
                </a:cubicBezTo>
                <a:cubicBezTo>
                  <a:pt x="518719" y="51816"/>
                  <a:pt x="575107" y="25908"/>
                  <a:pt x="631495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783254" y="3412237"/>
            <a:ext cx="1070639" cy="5760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784960" y="4530525"/>
            <a:ext cx="1070639" cy="5760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784960" y="5700857"/>
            <a:ext cx="1070639" cy="5760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7541291" y="3938016"/>
            <a:ext cx="99780" cy="621792"/>
          </a:xfrm>
          <a:custGeom>
            <a:avLst/>
            <a:gdLst>
              <a:gd name="connsiteX0" fmla="*/ 0 w 99780"/>
              <a:gd name="connsiteY0" fmla="*/ 0 h 621792"/>
              <a:gd name="connsiteX1" fmla="*/ 91440 w 99780"/>
              <a:gd name="connsiteY1" fmla="*/ 201168 h 621792"/>
              <a:gd name="connsiteX2" fmla="*/ 91440 w 99780"/>
              <a:gd name="connsiteY2" fmla="*/ 493776 h 621792"/>
              <a:gd name="connsiteX3" fmla="*/ 54864 w 99780"/>
              <a:gd name="connsiteY3" fmla="*/ 621792 h 6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80" h="621792">
                <a:moveTo>
                  <a:pt x="0" y="0"/>
                </a:moveTo>
                <a:cubicBezTo>
                  <a:pt x="38100" y="59436"/>
                  <a:pt x="76200" y="118872"/>
                  <a:pt x="91440" y="201168"/>
                </a:cubicBezTo>
                <a:cubicBezTo>
                  <a:pt x="106680" y="283464"/>
                  <a:pt x="97536" y="423672"/>
                  <a:pt x="91440" y="493776"/>
                </a:cubicBezTo>
                <a:cubicBezTo>
                  <a:pt x="85344" y="563880"/>
                  <a:pt x="70104" y="592836"/>
                  <a:pt x="54864" y="621792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587329" y="5154070"/>
            <a:ext cx="99780" cy="621792"/>
          </a:xfrm>
          <a:custGeom>
            <a:avLst/>
            <a:gdLst>
              <a:gd name="connsiteX0" fmla="*/ 0 w 99780"/>
              <a:gd name="connsiteY0" fmla="*/ 0 h 621792"/>
              <a:gd name="connsiteX1" fmla="*/ 91440 w 99780"/>
              <a:gd name="connsiteY1" fmla="*/ 201168 h 621792"/>
              <a:gd name="connsiteX2" fmla="*/ 91440 w 99780"/>
              <a:gd name="connsiteY2" fmla="*/ 493776 h 621792"/>
              <a:gd name="connsiteX3" fmla="*/ 54864 w 99780"/>
              <a:gd name="connsiteY3" fmla="*/ 621792 h 6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80" h="621792">
                <a:moveTo>
                  <a:pt x="0" y="0"/>
                </a:moveTo>
                <a:cubicBezTo>
                  <a:pt x="38100" y="59436"/>
                  <a:pt x="76200" y="118872"/>
                  <a:pt x="91440" y="201168"/>
                </a:cubicBezTo>
                <a:cubicBezTo>
                  <a:pt x="106680" y="283464"/>
                  <a:pt x="97536" y="423672"/>
                  <a:pt x="91440" y="493776"/>
                </a:cubicBezTo>
                <a:cubicBezTo>
                  <a:pt x="85344" y="563880"/>
                  <a:pt x="70104" y="592836"/>
                  <a:pt x="54864" y="621792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159988" y="3791712"/>
            <a:ext cx="631495" cy="2194560"/>
          </a:xfrm>
          <a:custGeom>
            <a:avLst/>
            <a:gdLst>
              <a:gd name="connsiteX0" fmla="*/ 631495 w 631495"/>
              <a:gd name="connsiteY0" fmla="*/ 2194560 h 2194560"/>
              <a:gd name="connsiteX1" fmla="*/ 174295 w 631495"/>
              <a:gd name="connsiteY1" fmla="*/ 2029968 h 2194560"/>
              <a:gd name="connsiteX2" fmla="*/ 9703 w 631495"/>
              <a:gd name="connsiteY2" fmla="*/ 1591056 h 2194560"/>
              <a:gd name="connsiteX3" fmla="*/ 27991 w 631495"/>
              <a:gd name="connsiteY3" fmla="*/ 914400 h 2194560"/>
              <a:gd name="connsiteX4" fmla="*/ 101143 w 631495"/>
              <a:gd name="connsiteY4" fmla="*/ 457200 h 2194560"/>
              <a:gd name="connsiteX5" fmla="*/ 430327 w 631495"/>
              <a:gd name="connsiteY5" fmla="*/ 128016 h 2194560"/>
              <a:gd name="connsiteX6" fmla="*/ 631495 w 631495"/>
              <a:gd name="connsiteY6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495" h="2194560">
                <a:moveTo>
                  <a:pt x="631495" y="2194560"/>
                </a:moveTo>
                <a:cubicBezTo>
                  <a:pt x="454711" y="2162556"/>
                  <a:pt x="277927" y="2130552"/>
                  <a:pt x="174295" y="2029968"/>
                </a:cubicBezTo>
                <a:cubicBezTo>
                  <a:pt x="70663" y="1929384"/>
                  <a:pt x="34087" y="1776984"/>
                  <a:pt x="9703" y="1591056"/>
                </a:cubicBezTo>
                <a:cubicBezTo>
                  <a:pt x="-14681" y="1405128"/>
                  <a:pt x="12751" y="1103376"/>
                  <a:pt x="27991" y="914400"/>
                </a:cubicBezTo>
                <a:cubicBezTo>
                  <a:pt x="43231" y="725424"/>
                  <a:pt x="34087" y="588264"/>
                  <a:pt x="101143" y="457200"/>
                </a:cubicBezTo>
                <a:cubicBezTo>
                  <a:pt x="168199" y="326136"/>
                  <a:pt x="341935" y="204216"/>
                  <a:pt x="430327" y="128016"/>
                </a:cubicBezTo>
                <a:cubicBezTo>
                  <a:pt x="518719" y="51816"/>
                  <a:pt x="575107" y="25908"/>
                  <a:pt x="631495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66" name="Group 32"/>
          <p:cNvGrpSpPr>
            <a:grpSpLocks/>
          </p:cNvGrpSpPr>
          <p:nvPr/>
        </p:nvGrpSpPr>
        <p:grpSpPr bwMode="auto">
          <a:xfrm>
            <a:off x="1284416" y="2059846"/>
            <a:ext cx="762000" cy="1143000"/>
            <a:chOff x="1344" y="1728"/>
            <a:chExt cx="480" cy="720"/>
          </a:xfrm>
        </p:grpSpPr>
        <p:sp>
          <p:nvSpPr>
            <p:cNvPr id="49186" name="Rectangle 33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87" name="Text Box 34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49188" name="Text Box 35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49189" name="Text Box 36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grpSp>
        <p:nvGrpSpPr>
          <p:cNvPr id="49167" name="Group 37"/>
          <p:cNvGrpSpPr>
            <a:grpSpLocks/>
          </p:cNvGrpSpPr>
          <p:nvPr/>
        </p:nvGrpSpPr>
        <p:grpSpPr bwMode="auto">
          <a:xfrm>
            <a:off x="2427416" y="2059846"/>
            <a:ext cx="762000" cy="1143000"/>
            <a:chOff x="1344" y="1728"/>
            <a:chExt cx="480" cy="720"/>
          </a:xfrm>
        </p:grpSpPr>
        <p:sp>
          <p:nvSpPr>
            <p:cNvPr id="49182" name="Rectangle 38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83" name="Text Box 39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49184" name="Text Box 40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49185" name="Text Box 41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sp>
        <p:nvSpPr>
          <p:cNvPr id="49168" name="Rectangle 43"/>
          <p:cNvSpPr>
            <a:spLocks noChangeArrowheads="1"/>
          </p:cNvSpPr>
          <p:nvPr/>
        </p:nvSpPr>
        <p:spPr bwMode="auto">
          <a:xfrm>
            <a:off x="3646616" y="2059846"/>
            <a:ext cx="6096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69" name="Text Box 44"/>
          <p:cNvSpPr txBox="1">
            <a:spLocks noChangeArrowheads="1"/>
          </p:cNvSpPr>
          <p:nvPr/>
        </p:nvSpPr>
        <p:spPr bwMode="auto">
          <a:xfrm>
            <a:off x="3570416" y="2059846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D</a:t>
            </a:r>
          </a:p>
        </p:txBody>
      </p:sp>
      <p:sp>
        <p:nvSpPr>
          <p:cNvPr id="49170" name="Text Box 45"/>
          <p:cNvSpPr txBox="1">
            <a:spLocks noChangeArrowheads="1"/>
          </p:cNvSpPr>
          <p:nvPr/>
        </p:nvSpPr>
        <p:spPr bwMode="auto">
          <a:xfrm>
            <a:off x="3875216" y="205984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Q</a:t>
            </a:r>
          </a:p>
        </p:txBody>
      </p:sp>
      <p:sp>
        <p:nvSpPr>
          <p:cNvPr id="49171" name="Text Box 46"/>
          <p:cNvSpPr txBox="1">
            <a:spLocks noChangeArrowheads="1"/>
          </p:cNvSpPr>
          <p:nvPr/>
        </p:nvSpPr>
        <p:spPr bwMode="auto">
          <a:xfrm>
            <a:off x="3646616" y="266944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49172" name="Line 47"/>
          <p:cNvSpPr>
            <a:spLocks noChangeShapeType="1"/>
          </p:cNvSpPr>
          <p:nvPr/>
        </p:nvSpPr>
        <p:spPr bwMode="auto">
          <a:xfrm>
            <a:off x="1970216" y="2288446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48"/>
          <p:cNvSpPr>
            <a:spLocks noChangeShapeType="1"/>
          </p:cNvSpPr>
          <p:nvPr/>
        </p:nvSpPr>
        <p:spPr bwMode="auto">
          <a:xfrm>
            <a:off x="3113216" y="2288446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Line 49"/>
          <p:cNvSpPr>
            <a:spLocks noChangeShapeType="1"/>
          </p:cNvSpPr>
          <p:nvPr/>
        </p:nvSpPr>
        <p:spPr bwMode="auto">
          <a:xfrm>
            <a:off x="4256216" y="2898046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Line 50"/>
          <p:cNvSpPr>
            <a:spLocks noChangeShapeType="1"/>
          </p:cNvSpPr>
          <p:nvPr/>
        </p:nvSpPr>
        <p:spPr bwMode="auto">
          <a:xfrm flipV="1">
            <a:off x="4865816" y="1678846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51"/>
          <p:cNvSpPr>
            <a:spLocks noChangeShapeType="1"/>
          </p:cNvSpPr>
          <p:nvPr/>
        </p:nvSpPr>
        <p:spPr bwMode="auto">
          <a:xfrm flipH="1">
            <a:off x="522416" y="1678846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Line 52"/>
          <p:cNvSpPr>
            <a:spLocks noChangeShapeType="1"/>
          </p:cNvSpPr>
          <p:nvPr/>
        </p:nvSpPr>
        <p:spPr bwMode="auto">
          <a:xfrm>
            <a:off x="522416" y="1678846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Line 53"/>
          <p:cNvSpPr>
            <a:spLocks noChangeShapeType="1"/>
          </p:cNvSpPr>
          <p:nvPr/>
        </p:nvSpPr>
        <p:spPr bwMode="auto">
          <a:xfrm>
            <a:off x="522416" y="2288446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Text Box 54"/>
          <p:cNvSpPr txBox="1">
            <a:spLocks noChangeArrowheads="1"/>
          </p:cNvSpPr>
          <p:nvPr/>
        </p:nvSpPr>
        <p:spPr bwMode="auto">
          <a:xfrm>
            <a:off x="5290695" y="1707930"/>
            <a:ext cx="3048000" cy="11874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Johnson or Moebius counter, analyze its behavior</a:t>
            </a:r>
          </a:p>
        </p:txBody>
      </p:sp>
      <p:sp>
        <p:nvSpPr>
          <p:cNvPr id="49180" name="Text Box 60"/>
          <p:cNvSpPr txBox="1">
            <a:spLocks noChangeArrowheads="1"/>
          </p:cNvSpPr>
          <p:nvPr/>
        </p:nvSpPr>
        <p:spPr bwMode="auto">
          <a:xfrm>
            <a:off x="3875216" y="266944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Q’</a:t>
            </a:r>
          </a:p>
        </p:txBody>
      </p:sp>
      <p:sp>
        <p:nvSpPr>
          <p:cNvPr id="49181" name="Line 61"/>
          <p:cNvSpPr>
            <a:spLocks noChangeShapeType="1"/>
          </p:cNvSpPr>
          <p:nvPr/>
        </p:nvSpPr>
        <p:spPr bwMode="auto">
          <a:xfrm>
            <a:off x="4865816" y="2212246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66107" y="2967319"/>
            <a:ext cx="3325091" cy="572845"/>
          </a:xfrm>
          <a:custGeom>
            <a:avLst/>
            <a:gdLst>
              <a:gd name="connsiteX0" fmla="*/ 0 w 3325091"/>
              <a:gd name="connsiteY0" fmla="*/ 554182 h 572845"/>
              <a:gd name="connsiteX1" fmla="*/ 3006436 w 3325091"/>
              <a:gd name="connsiteY1" fmla="*/ 554182 h 572845"/>
              <a:gd name="connsiteX2" fmla="*/ 3061854 w 3325091"/>
              <a:gd name="connsiteY2" fmla="*/ 360218 h 572845"/>
              <a:gd name="connsiteX3" fmla="*/ 3325091 w 3325091"/>
              <a:gd name="connsiteY3" fmla="*/ 0 h 57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091" h="572845">
                <a:moveTo>
                  <a:pt x="0" y="554182"/>
                </a:moveTo>
                <a:cubicBezTo>
                  <a:pt x="1248063" y="570345"/>
                  <a:pt x="2496127" y="586509"/>
                  <a:pt x="3006436" y="554182"/>
                </a:cubicBezTo>
                <a:cubicBezTo>
                  <a:pt x="3516745" y="521855"/>
                  <a:pt x="3008745" y="452582"/>
                  <a:pt x="3061854" y="360218"/>
                </a:cubicBezTo>
                <a:cubicBezTo>
                  <a:pt x="3114963" y="267854"/>
                  <a:pt x="3220027" y="133927"/>
                  <a:pt x="332509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05743" y="2869492"/>
            <a:ext cx="359999" cy="679718"/>
          </a:xfrm>
          <a:custGeom>
            <a:avLst/>
            <a:gdLst>
              <a:gd name="connsiteX0" fmla="*/ 0 w 359999"/>
              <a:gd name="connsiteY0" fmla="*/ 679718 h 679718"/>
              <a:gd name="connsiteX1" fmla="*/ 318655 w 359999"/>
              <a:gd name="connsiteY1" fmla="*/ 42409 h 679718"/>
              <a:gd name="connsiteX2" fmla="*/ 346364 w 359999"/>
              <a:gd name="connsiteY2" fmla="*/ 111681 h 67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999" h="679718">
                <a:moveTo>
                  <a:pt x="0" y="679718"/>
                </a:moveTo>
                <a:cubicBezTo>
                  <a:pt x="130464" y="408400"/>
                  <a:pt x="260928" y="137082"/>
                  <a:pt x="318655" y="42409"/>
                </a:cubicBezTo>
                <a:cubicBezTo>
                  <a:pt x="376382" y="-52264"/>
                  <a:pt x="361373" y="29708"/>
                  <a:pt x="346364" y="1116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03416" y="2895380"/>
            <a:ext cx="457200" cy="639975"/>
          </a:xfrm>
          <a:custGeom>
            <a:avLst/>
            <a:gdLst>
              <a:gd name="connsiteX0" fmla="*/ 0 w 457200"/>
              <a:gd name="connsiteY0" fmla="*/ 639975 h 639975"/>
              <a:gd name="connsiteX1" fmla="*/ 27709 w 457200"/>
              <a:gd name="connsiteY1" fmla="*/ 307466 h 639975"/>
              <a:gd name="connsiteX2" fmla="*/ 124691 w 457200"/>
              <a:gd name="connsiteY2" fmla="*/ 44230 h 639975"/>
              <a:gd name="connsiteX3" fmla="*/ 457200 w 457200"/>
              <a:gd name="connsiteY3" fmla="*/ 2666 h 6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639975">
                <a:moveTo>
                  <a:pt x="0" y="639975"/>
                </a:moveTo>
                <a:cubicBezTo>
                  <a:pt x="3463" y="523366"/>
                  <a:pt x="6927" y="406757"/>
                  <a:pt x="27709" y="307466"/>
                </a:cubicBezTo>
                <a:cubicBezTo>
                  <a:pt x="48491" y="208175"/>
                  <a:pt x="53109" y="95030"/>
                  <a:pt x="124691" y="44230"/>
                </a:cubicBezTo>
                <a:cubicBezTo>
                  <a:pt x="196273" y="-6570"/>
                  <a:pt x="326736" y="-1952"/>
                  <a:pt x="457200" y="26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847998" y="3717340"/>
            <a:ext cx="2341418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connected to the same clock</a:t>
            </a:r>
          </a:p>
        </p:txBody>
      </p:sp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316"/>
            <a:ext cx="9144000" cy="1510559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</a:rPr>
              <a:t>Shifters that takes negated output as input and works as an inexpensive counter.</a:t>
            </a:r>
          </a:p>
        </p:txBody>
      </p:sp>
      <p:sp>
        <p:nvSpPr>
          <p:cNvPr id="60" name="Oval 59"/>
          <p:cNvSpPr/>
          <p:nvPr/>
        </p:nvSpPr>
        <p:spPr>
          <a:xfrm>
            <a:off x="4399179" y="3259837"/>
            <a:ext cx="1070639" cy="5760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400885" y="4378125"/>
            <a:ext cx="1070639" cy="5760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400885" y="5548457"/>
            <a:ext cx="1070639" cy="5760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5157216" y="3785616"/>
            <a:ext cx="99780" cy="621792"/>
          </a:xfrm>
          <a:custGeom>
            <a:avLst/>
            <a:gdLst>
              <a:gd name="connsiteX0" fmla="*/ 0 w 99780"/>
              <a:gd name="connsiteY0" fmla="*/ 0 h 621792"/>
              <a:gd name="connsiteX1" fmla="*/ 91440 w 99780"/>
              <a:gd name="connsiteY1" fmla="*/ 201168 h 621792"/>
              <a:gd name="connsiteX2" fmla="*/ 91440 w 99780"/>
              <a:gd name="connsiteY2" fmla="*/ 493776 h 621792"/>
              <a:gd name="connsiteX3" fmla="*/ 54864 w 99780"/>
              <a:gd name="connsiteY3" fmla="*/ 621792 h 6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80" h="621792">
                <a:moveTo>
                  <a:pt x="0" y="0"/>
                </a:moveTo>
                <a:cubicBezTo>
                  <a:pt x="38100" y="59436"/>
                  <a:pt x="76200" y="118872"/>
                  <a:pt x="91440" y="201168"/>
                </a:cubicBezTo>
                <a:cubicBezTo>
                  <a:pt x="106680" y="283464"/>
                  <a:pt x="97536" y="423672"/>
                  <a:pt x="91440" y="493776"/>
                </a:cubicBezTo>
                <a:cubicBezTo>
                  <a:pt x="85344" y="563880"/>
                  <a:pt x="70104" y="592836"/>
                  <a:pt x="54864" y="621792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5203254" y="5001670"/>
            <a:ext cx="99780" cy="621792"/>
          </a:xfrm>
          <a:custGeom>
            <a:avLst/>
            <a:gdLst>
              <a:gd name="connsiteX0" fmla="*/ 0 w 99780"/>
              <a:gd name="connsiteY0" fmla="*/ 0 h 621792"/>
              <a:gd name="connsiteX1" fmla="*/ 91440 w 99780"/>
              <a:gd name="connsiteY1" fmla="*/ 201168 h 621792"/>
              <a:gd name="connsiteX2" fmla="*/ 91440 w 99780"/>
              <a:gd name="connsiteY2" fmla="*/ 493776 h 621792"/>
              <a:gd name="connsiteX3" fmla="*/ 54864 w 99780"/>
              <a:gd name="connsiteY3" fmla="*/ 621792 h 6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80" h="621792">
                <a:moveTo>
                  <a:pt x="0" y="0"/>
                </a:moveTo>
                <a:cubicBezTo>
                  <a:pt x="38100" y="59436"/>
                  <a:pt x="76200" y="118872"/>
                  <a:pt x="91440" y="201168"/>
                </a:cubicBezTo>
                <a:cubicBezTo>
                  <a:pt x="106680" y="283464"/>
                  <a:pt x="97536" y="423672"/>
                  <a:pt x="91440" y="493776"/>
                </a:cubicBezTo>
                <a:cubicBezTo>
                  <a:pt x="85344" y="563880"/>
                  <a:pt x="70104" y="592836"/>
                  <a:pt x="54864" y="621792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783254" y="3412237"/>
            <a:ext cx="1070639" cy="5760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784960" y="4530525"/>
            <a:ext cx="1070639" cy="5760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784960" y="5700857"/>
            <a:ext cx="1070639" cy="5760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7541291" y="3938016"/>
            <a:ext cx="99780" cy="621792"/>
          </a:xfrm>
          <a:custGeom>
            <a:avLst/>
            <a:gdLst>
              <a:gd name="connsiteX0" fmla="*/ 0 w 99780"/>
              <a:gd name="connsiteY0" fmla="*/ 0 h 621792"/>
              <a:gd name="connsiteX1" fmla="*/ 91440 w 99780"/>
              <a:gd name="connsiteY1" fmla="*/ 201168 h 621792"/>
              <a:gd name="connsiteX2" fmla="*/ 91440 w 99780"/>
              <a:gd name="connsiteY2" fmla="*/ 493776 h 621792"/>
              <a:gd name="connsiteX3" fmla="*/ 54864 w 99780"/>
              <a:gd name="connsiteY3" fmla="*/ 621792 h 6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80" h="621792">
                <a:moveTo>
                  <a:pt x="0" y="0"/>
                </a:moveTo>
                <a:cubicBezTo>
                  <a:pt x="38100" y="59436"/>
                  <a:pt x="76200" y="118872"/>
                  <a:pt x="91440" y="201168"/>
                </a:cubicBezTo>
                <a:cubicBezTo>
                  <a:pt x="106680" y="283464"/>
                  <a:pt x="97536" y="423672"/>
                  <a:pt x="91440" y="493776"/>
                </a:cubicBezTo>
                <a:cubicBezTo>
                  <a:pt x="85344" y="563880"/>
                  <a:pt x="70104" y="592836"/>
                  <a:pt x="54864" y="621792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7587329" y="5154070"/>
            <a:ext cx="99780" cy="621792"/>
          </a:xfrm>
          <a:custGeom>
            <a:avLst/>
            <a:gdLst>
              <a:gd name="connsiteX0" fmla="*/ 0 w 99780"/>
              <a:gd name="connsiteY0" fmla="*/ 0 h 621792"/>
              <a:gd name="connsiteX1" fmla="*/ 91440 w 99780"/>
              <a:gd name="connsiteY1" fmla="*/ 201168 h 621792"/>
              <a:gd name="connsiteX2" fmla="*/ 91440 w 99780"/>
              <a:gd name="connsiteY2" fmla="*/ 493776 h 621792"/>
              <a:gd name="connsiteX3" fmla="*/ 54864 w 99780"/>
              <a:gd name="connsiteY3" fmla="*/ 621792 h 6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80" h="621792">
                <a:moveTo>
                  <a:pt x="0" y="0"/>
                </a:moveTo>
                <a:cubicBezTo>
                  <a:pt x="38100" y="59436"/>
                  <a:pt x="76200" y="118872"/>
                  <a:pt x="91440" y="201168"/>
                </a:cubicBezTo>
                <a:cubicBezTo>
                  <a:pt x="106680" y="283464"/>
                  <a:pt x="97536" y="423672"/>
                  <a:pt x="91440" y="493776"/>
                </a:cubicBezTo>
                <a:cubicBezTo>
                  <a:pt x="85344" y="563880"/>
                  <a:pt x="70104" y="592836"/>
                  <a:pt x="54864" y="621792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120640" y="6071616"/>
            <a:ext cx="1938528" cy="438912"/>
          </a:xfrm>
          <a:custGeom>
            <a:avLst/>
            <a:gdLst>
              <a:gd name="connsiteX0" fmla="*/ 0 w 1938528"/>
              <a:gd name="connsiteY0" fmla="*/ 0 h 438912"/>
              <a:gd name="connsiteX1" fmla="*/ 128016 w 1938528"/>
              <a:gd name="connsiteY1" fmla="*/ 274320 h 438912"/>
              <a:gd name="connsiteX2" fmla="*/ 475488 w 1938528"/>
              <a:gd name="connsiteY2" fmla="*/ 365760 h 438912"/>
              <a:gd name="connsiteX3" fmla="*/ 896112 w 1938528"/>
              <a:gd name="connsiteY3" fmla="*/ 420624 h 438912"/>
              <a:gd name="connsiteX4" fmla="*/ 1389888 w 1938528"/>
              <a:gd name="connsiteY4" fmla="*/ 438912 h 438912"/>
              <a:gd name="connsiteX5" fmla="*/ 1591056 w 1938528"/>
              <a:gd name="connsiteY5" fmla="*/ 420624 h 438912"/>
              <a:gd name="connsiteX6" fmla="*/ 1828800 w 1938528"/>
              <a:gd name="connsiteY6" fmla="*/ 329184 h 438912"/>
              <a:gd name="connsiteX7" fmla="*/ 1938528 w 1938528"/>
              <a:gd name="connsiteY7" fmla="*/ 201168 h 4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8528" h="438912">
                <a:moveTo>
                  <a:pt x="0" y="0"/>
                </a:moveTo>
                <a:cubicBezTo>
                  <a:pt x="24384" y="106680"/>
                  <a:pt x="48768" y="213360"/>
                  <a:pt x="128016" y="274320"/>
                </a:cubicBezTo>
                <a:cubicBezTo>
                  <a:pt x="207264" y="335280"/>
                  <a:pt x="347472" y="341376"/>
                  <a:pt x="475488" y="365760"/>
                </a:cubicBezTo>
                <a:cubicBezTo>
                  <a:pt x="603504" y="390144"/>
                  <a:pt x="743712" y="408432"/>
                  <a:pt x="896112" y="420624"/>
                </a:cubicBezTo>
                <a:cubicBezTo>
                  <a:pt x="1048512" y="432816"/>
                  <a:pt x="1274064" y="438912"/>
                  <a:pt x="1389888" y="438912"/>
                </a:cubicBezTo>
                <a:cubicBezTo>
                  <a:pt x="1505712" y="438912"/>
                  <a:pt x="1517904" y="438912"/>
                  <a:pt x="1591056" y="420624"/>
                </a:cubicBezTo>
                <a:cubicBezTo>
                  <a:pt x="1664208" y="402336"/>
                  <a:pt x="1770888" y="365760"/>
                  <a:pt x="1828800" y="329184"/>
                </a:cubicBezTo>
                <a:cubicBezTo>
                  <a:pt x="1886712" y="292608"/>
                  <a:pt x="1912620" y="246888"/>
                  <a:pt x="1938528" y="20116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13248" y="3303552"/>
            <a:ext cx="1536192" cy="207744"/>
          </a:xfrm>
          <a:custGeom>
            <a:avLst/>
            <a:gdLst>
              <a:gd name="connsiteX0" fmla="*/ 1536192 w 1536192"/>
              <a:gd name="connsiteY0" fmla="*/ 207744 h 207744"/>
              <a:gd name="connsiteX1" fmla="*/ 1280160 w 1536192"/>
              <a:gd name="connsiteY1" fmla="*/ 79728 h 207744"/>
              <a:gd name="connsiteX2" fmla="*/ 822960 w 1536192"/>
              <a:gd name="connsiteY2" fmla="*/ 24864 h 207744"/>
              <a:gd name="connsiteX3" fmla="*/ 530352 w 1536192"/>
              <a:gd name="connsiteY3" fmla="*/ 6576 h 207744"/>
              <a:gd name="connsiteX4" fmla="*/ 0 w 1536192"/>
              <a:gd name="connsiteY4" fmla="*/ 134592 h 20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192" h="207744">
                <a:moveTo>
                  <a:pt x="1536192" y="207744"/>
                </a:moveTo>
                <a:cubicBezTo>
                  <a:pt x="1467612" y="158976"/>
                  <a:pt x="1399032" y="110208"/>
                  <a:pt x="1280160" y="79728"/>
                </a:cubicBezTo>
                <a:cubicBezTo>
                  <a:pt x="1161288" y="49248"/>
                  <a:pt x="947928" y="37056"/>
                  <a:pt x="822960" y="24864"/>
                </a:cubicBezTo>
                <a:cubicBezTo>
                  <a:pt x="697992" y="12672"/>
                  <a:pt x="667512" y="-11712"/>
                  <a:pt x="530352" y="6576"/>
                </a:cubicBezTo>
                <a:cubicBezTo>
                  <a:pt x="393192" y="24864"/>
                  <a:pt x="196596" y="79728"/>
                  <a:pt x="0" y="134592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7113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Characteristic </a:t>
            </a:r>
            <a:r>
              <a:rPr lang="en-US" dirty="0" smtClean="0"/>
              <a:t>Equations for SR latch</a:t>
            </a:r>
            <a:endParaRPr lang="en-US" dirty="0"/>
          </a:p>
        </p:txBody>
      </p:sp>
      <p:pic>
        <p:nvPicPr>
          <p:cNvPr id="596995" name="Picture 3" descr="008"/>
          <p:cNvPicPr>
            <a:picLocks noChangeAspect="1" noChangeArrowheads="1"/>
          </p:cNvPicPr>
          <p:nvPr/>
        </p:nvPicPr>
        <p:blipFill>
          <a:blip r:embed="rId2"/>
          <a:srcRect b="22711"/>
          <a:stretch>
            <a:fillRect/>
          </a:stretch>
        </p:blipFill>
        <p:spPr bwMode="auto">
          <a:xfrm>
            <a:off x="381000" y="1447800"/>
            <a:ext cx="8388350" cy="243363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8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Diagrams for Binary Up Counters</a:t>
            </a:r>
          </a:p>
        </p:txBody>
      </p:sp>
      <p:pic>
        <p:nvPicPr>
          <p:cNvPr id="628739" name="Picture 3" descr="038"/>
          <p:cNvPicPr>
            <a:picLocks noChangeAspect="1" noChangeArrowheads="1"/>
          </p:cNvPicPr>
          <p:nvPr/>
        </p:nvPicPr>
        <p:blipFill>
          <a:blip r:embed="rId2"/>
          <a:srcRect b="10019"/>
          <a:stretch>
            <a:fillRect/>
          </a:stretch>
        </p:blipFill>
        <p:spPr bwMode="auto">
          <a:xfrm>
            <a:off x="712331" y="1034347"/>
            <a:ext cx="7340600" cy="5475287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23780" y="4951274"/>
            <a:ext cx="2673359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 should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able to convert the state diagrams like these to finite state machine schemata from flip-flops and logic gates.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240738" y="4465492"/>
            <a:ext cx="2673359" cy="2142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Typical Problems.</a:t>
            </a:r>
          </a:p>
          <a:p>
            <a:pPr marL="342900" indent="-342900">
              <a:spcBef>
                <a:spcPct val="20000"/>
              </a:spcBef>
              <a:buAutoNum type="arabicPeriod"/>
            </a:pPr>
            <a:r>
              <a:rPr lang="en-US" sz="1800" kern="0" dirty="0" smtClean="0">
                <a:latin typeface="+mn-lt"/>
              </a:rPr>
              <a:t>Build the counter from this  state diagram using only T flip-flops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AutoNum type="arabicPeriod"/>
            </a:pPr>
            <a:r>
              <a:rPr lang="en-US" sz="1800" kern="0" baseline="0" dirty="0" smtClean="0">
                <a:latin typeface="+mn-lt"/>
              </a:rPr>
              <a:t>Build modulo-5 counter from D flip-flops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66" name="Group 32"/>
          <p:cNvGrpSpPr>
            <a:grpSpLocks/>
          </p:cNvGrpSpPr>
          <p:nvPr/>
        </p:nvGrpSpPr>
        <p:grpSpPr bwMode="auto">
          <a:xfrm>
            <a:off x="2460966" y="4017363"/>
            <a:ext cx="762000" cy="1143000"/>
            <a:chOff x="1344" y="1728"/>
            <a:chExt cx="480" cy="720"/>
          </a:xfrm>
        </p:grpSpPr>
        <p:sp>
          <p:nvSpPr>
            <p:cNvPr id="49186" name="Rectangle 33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87" name="Text Box 34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49188" name="Text Box 35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49189" name="Text Box 36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grpSp>
        <p:nvGrpSpPr>
          <p:cNvPr id="49167" name="Group 37"/>
          <p:cNvGrpSpPr>
            <a:grpSpLocks/>
          </p:cNvGrpSpPr>
          <p:nvPr/>
        </p:nvGrpSpPr>
        <p:grpSpPr bwMode="auto">
          <a:xfrm>
            <a:off x="4643057" y="4017363"/>
            <a:ext cx="762000" cy="1143000"/>
            <a:chOff x="1344" y="1728"/>
            <a:chExt cx="480" cy="720"/>
          </a:xfrm>
        </p:grpSpPr>
        <p:sp>
          <p:nvSpPr>
            <p:cNvPr id="49182" name="Rectangle 38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83" name="Text Box 39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49184" name="Text Box 40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49185" name="Text Box 41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sp>
        <p:nvSpPr>
          <p:cNvPr id="49168" name="Rectangle 43"/>
          <p:cNvSpPr>
            <a:spLocks noChangeArrowheads="1"/>
          </p:cNvSpPr>
          <p:nvPr/>
        </p:nvSpPr>
        <p:spPr bwMode="auto">
          <a:xfrm>
            <a:off x="7324111" y="4023868"/>
            <a:ext cx="6096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69" name="Text Box 44"/>
          <p:cNvSpPr txBox="1">
            <a:spLocks noChangeArrowheads="1"/>
          </p:cNvSpPr>
          <p:nvPr/>
        </p:nvSpPr>
        <p:spPr bwMode="auto">
          <a:xfrm>
            <a:off x="7250704" y="4084193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D</a:t>
            </a:r>
          </a:p>
        </p:txBody>
      </p:sp>
      <p:sp>
        <p:nvSpPr>
          <p:cNvPr id="49170" name="Text Box 45"/>
          <p:cNvSpPr txBox="1">
            <a:spLocks noChangeArrowheads="1"/>
          </p:cNvSpPr>
          <p:nvPr/>
        </p:nvSpPr>
        <p:spPr bwMode="auto">
          <a:xfrm>
            <a:off x="7595128" y="4060637"/>
            <a:ext cx="3385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Q</a:t>
            </a:r>
          </a:p>
        </p:txBody>
      </p:sp>
      <p:sp>
        <p:nvSpPr>
          <p:cNvPr id="49172" name="Line 47"/>
          <p:cNvSpPr>
            <a:spLocks noChangeShapeType="1"/>
          </p:cNvSpPr>
          <p:nvPr/>
        </p:nvSpPr>
        <p:spPr bwMode="auto">
          <a:xfrm>
            <a:off x="3146766" y="424596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48"/>
          <p:cNvSpPr>
            <a:spLocks noChangeShapeType="1"/>
          </p:cNvSpPr>
          <p:nvPr/>
        </p:nvSpPr>
        <p:spPr bwMode="auto">
          <a:xfrm>
            <a:off x="5328857" y="424596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Line 53"/>
          <p:cNvSpPr>
            <a:spLocks noChangeShapeType="1"/>
          </p:cNvSpPr>
          <p:nvPr/>
        </p:nvSpPr>
        <p:spPr bwMode="auto">
          <a:xfrm>
            <a:off x="2270150" y="4245963"/>
            <a:ext cx="2670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42657" y="4924836"/>
            <a:ext cx="5881454" cy="572845"/>
          </a:xfrm>
          <a:custGeom>
            <a:avLst/>
            <a:gdLst>
              <a:gd name="connsiteX0" fmla="*/ 0 w 3325091"/>
              <a:gd name="connsiteY0" fmla="*/ 554182 h 572845"/>
              <a:gd name="connsiteX1" fmla="*/ 3006436 w 3325091"/>
              <a:gd name="connsiteY1" fmla="*/ 554182 h 572845"/>
              <a:gd name="connsiteX2" fmla="*/ 3061854 w 3325091"/>
              <a:gd name="connsiteY2" fmla="*/ 360218 h 572845"/>
              <a:gd name="connsiteX3" fmla="*/ 3325091 w 3325091"/>
              <a:gd name="connsiteY3" fmla="*/ 0 h 57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091" h="572845">
                <a:moveTo>
                  <a:pt x="0" y="554182"/>
                </a:moveTo>
                <a:cubicBezTo>
                  <a:pt x="1248063" y="570345"/>
                  <a:pt x="2496127" y="586509"/>
                  <a:pt x="3006436" y="554182"/>
                </a:cubicBezTo>
                <a:cubicBezTo>
                  <a:pt x="3516745" y="521855"/>
                  <a:pt x="3008745" y="452582"/>
                  <a:pt x="3061854" y="360218"/>
                </a:cubicBezTo>
                <a:cubicBezTo>
                  <a:pt x="3114963" y="267854"/>
                  <a:pt x="3220027" y="133927"/>
                  <a:pt x="332509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82293" y="4827009"/>
            <a:ext cx="1336964" cy="679718"/>
          </a:xfrm>
          <a:custGeom>
            <a:avLst/>
            <a:gdLst>
              <a:gd name="connsiteX0" fmla="*/ 0 w 359999"/>
              <a:gd name="connsiteY0" fmla="*/ 679718 h 679718"/>
              <a:gd name="connsiteX1" fmla="*/ 318655 w 359999"/>
              <a:gd name="connsiteY1" fmla="*/ 42409 h 679718"/>
              <a:gd name="connsiteX2" fmla="*/ 346364 w 359999"/>
              <a:gd name="connsiteY2" fmla="*/ 111681 h 67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999" h="679718">
                <a:moveTo>
                  <a:pt x="0" y="679718"/>
                </a:moveTo>
                <a:cubicBezTo>
                  <a:pt x="130464" y="408400"/>
                  <a:pt x="260928" y="137082"/>
                  <a:pt x="318655" y="42409"/>
                </a:cubicBezTo>
                <a:cubicBezTo>
                  <a:pt x="376382" y="-52264"/>
                  <a:pt x="361373" y="29708"/>
                  <a:pt x="346364" y="11168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79966" y="4852897"/>
            <a:ext cx="457200" cy="639975"/>
          </a:xfrm>
          <a:custGeom>
            <a:avLst/>
            <a:gdLst>
              <a:gd name="connsiteX0" fmla="*/ 0 w 457200"/>
              <a:gd name="connsiteY0" fmla="*/ 639975 h 639975"/>
              <a:gd name="connsiteX1" fmla="*/ 27709 w 457200"/>
              <a:gd name="connsiteY1" fmla="*/ 307466 h 639975"/>
              <a:gd name="connsiteX2" fmla="*/ 124691 w 457200"/>
              <a:gd name="connsiteY2" fmla="*/ 44230 h 639975"/>
              <a:gd name="connsiteX3" fmla="*/ 457200 w 457200"/>
              <a:gd name="connsiteY3" fmla="*/ 2666 h 6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639975">
                <a:moveTo>
                  <a:pt x="0" y="639975"/>
                </a:moveTo>
                <a:cubicBezTo>
                  <a:pt x="3463" y="523366"/>
                  <a:pt x="6927" y="406757"/>
                  <a:pt x="27709" y="307466"/>
                </a:cubicBezTo>
                <a:cubicBezTo>
                  <a:pt x="48491" y="208175"/>
                  <a:pt x="53109" y="95030"/>
                  <a:pt x="124691" y="44230"/>
                </a:cubicBezTo>
                <a:cubicBezTo>
                  <a:pt x="196273" y="-6570"/>
                  <a:pt x="326736" y="-1952"/>
                  <a:pt x="457200" y="266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1" y="-16992"/>
            <a:ext cx="9144000" cy="819847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Generalized Registers</a:t>
            </a:r>
          </a:p>
        </p:txBody>
      </p:sp>
      <p:sp>
        <p:nvSpPr>
          <p:cNvPr id="44" name="Rectangle 33"/>
          <p:cNvSpPr>
            <a:spLocks noChangeArrowheads="1"/>
          </p:cNvSpPr>
          <p:nvPr/>
        </p:nvSpPr>
        <p:spPr bwMode="auto">
          <a:xfrm>
            <a:off x="1269808" y="2260102"/>
            <a:ext cx="609600" cy="1143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3" name="Straight Connector 2"/>
          <p:cNvCxnSpPr>
            <a:endCxn id="44" idx="3"/>
          </p:cNvCxnSpPr>
          <p:nvPr/>
        </p:nvCxnSpPr>
        <p:spPr>
          <a:xfrm>
            <a:off x="1269808" y="2260102"/>
            <a:ext cx="609600" cy="5715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44" idx="3"/>
          </p:cNvCxnSpPr>
          <p:nvPr/>
        </p:nvCxnSpPr>
        <p:spPr>
          <a:xfrm flipV="1">
            <a:off x="1269808" y="2831602"/>
            <a:ext cx="609600" cy="5715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ine 53"/>
          <p:cNvSpPr>
            <a:spLocks noChangeShapeType="1"/>
          </p:cNvSpPr>
          <p:nvPr/>
        </p:nvSpPr>
        <p:spPr bwMode="auto">
          <a:xfrm>
            <a:off x="4423589" y="4245963"/>
            <a:ext cx="2956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7028443" y="4245963"/>
            <a:ext cx="2956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3"/>
          <p:cNvSpPr>
            <a:spLocks noChangeArrowheads="1"/>
          </p:cNvSpPr>
          <p:nvPr/>
        </p:nvSpPr>
        <p:spPr bwMode="auto">
          <a:xfrm>
            <a:off x="3516481" y="2269075"/>
            <a:ext cx="609600" cy="1143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55" name="Straight Connector 54"/>
          <p:cNvCxnSpPr>
            <a:endCxn id="54" idx="3"/>
          </p:cNvCxnSpPr>
          <p:nvPr/>
        </p:nvCxnSpPr>
        <p:spPr>
          <a:xfrm>
            <a:off x="3516481" y="2269075"/>
            <a:ext cx="609600" cy="5715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4" idx="3"/>
          </p:cNvCxnSpPr>
          <p:nvPr/>
        </p:nvCxnSpPr>
        <p:spPr>
          <a:xfrm flipV="1">
            <a:off x="3516481" y="2840575"/>
            <a:ext cx="609600" cy="5715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33"/>
          <p:cNvSpPr>
            <a:spLocks noChangeArrowheads="1"/>
          </p:cNvSpPr>
          <p:nvPr/>
        </p:nvSpPr>
        <p:spPr bwMode="auto">
          <a:xfrm>
            <a:off x="5878366" y="2269075"/>
            <a:ext cx="609600" cy="1143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58" name="Straight Connector 57"/>
          <p:cNvCxnSpPr>
            <a:endCxn id="57" idx="3"/>
          </p:cNvCxnSpPr>
          <p:nvPr/>
        </p:nvCxnSpPr>
        <p:spPr>
          <a:xfrm>
            <a:off x="5878366" y="2269075"/>
            <a:ext cx="609600" cy="5715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57" idx="3"/>
          </p:cNvCxnSpPr>
          <p:nvPr/>
        </p:nvCxnSpPr>
        <p:spPr>
          <a:xfrm flipV="1">
            <a:off x="5878366" y="2840575"/>
            <a:ext cx="609600" cy="5715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1345" y="1346940"/>
            <a:ext cx="718236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51345" y="1710801"/>
            <a:ext cx="718236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42657" y="1346940"/>
            <a:ext cx="0" cy="92213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730664" y="1710801"/>
            <a:ext cx="0" cy="55827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762768" y="1346940"/>
            <a:ext cx="0" cy="92213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050775" y="1710801"/>
            <a:ext cx="0" cy="55827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080836" y="1346940"/>
            <a:ext cx="0" cy="92213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368843" y="1710801"/>
            <a:ext cx="0" cy="55827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1103854" y="2211746"/>
            <a:ext cx="2304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1 2 3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239911" y="2270038"/>
            <a:ext cx="230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</p:txBody>
      </p:sp>
      <p:sp>
        <p:nvSpPr>
          <p:cNvPr id="79" name="Rectangle 33"/>
          <p:cNvSpPr>
            <a:spLocks noChangeArrowheads="1"/>
          </p:cNvSpPr>
          <p:nvPr/>
        </p:nvSpPr>
        <p:spPr bwMode="auto">
          <a:xfrm>
            <a:off x="3530747" y="2269075"/>
            <a:ext cx="609600" cy="1143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80" name="Straight Connector 79"/>
          <p:cNvCxnSpPr>
            <a:endCxn id="79" idx="3"/>
          </p:cNvCxnSpPr>
          <p:nvPr/>
        </p:nvCxnSpPr>
        <p:spPr>
          <a:xfrm>
            <a:off x="3530747" y="2269075"/>
            <a:ext cx="609600" cy="5715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79" idx="3"/>
          </p:cNvCxnSpPr>
          <p:nvPr/>
        </p:nvCxnSpPr>
        <p:spPr>
          <a:xfrm flipV="1">
            <a:off x="3530747" y="2840575"/>
            <a:ext cx="609600" cy="5715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 bwMode="auto">
          <a:xfrm>
            <a:off x="3364793" y="2220719"/>
            <a:ext cx="2304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1 2 3</a:t>
            </a:r>
          </a:p>
        </p:txBody>
      </p:sp>
      <p:sp>
        <p:nvSpPr>
          <p:cNvPr id="83" name="TextBox 82"/>
          <p:cNvSpPr txBox="1"/>
          <p:nvPr/>
        </p:nvSpPr>
        <p:spPr bwMode="auto">
          <a:xfrm>
            <a:off x="3500850" y="2279011"/>
            <a:ext cx="230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</p:txBody>
      </p:sp>
      <p:sp>
        <p:nvSpPr>
          <p:cNvPr id="84" name="Rectangle 33"/>
          <p:cNvSpPr>
            <a:spLocks noChangeArrowheads="1"/>
          </p:cNvSpPr>
          <p:nvPr/>
        </p:nvSpPr>
        <p:spPr bwMode="auto">
          <a:xfrm>
            <a:off x="5862257" y="2255848"/>
            <a:ext cx="609600" cy="1143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5923942" y="2255848"/>
            <a:ext cx="609600" cy="5715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84" idx="3"/>
          </p:cNvCxnSpPr>
          <p:nvPr/>
        </p:nvCxnSpPr>
        <p:spPr>
          <a:xfrm flipV="1">
            <a:off x="5862257" y="2827348"/>
            <a:ext cx="609600" cy="5715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 bwMode="auto">
          <a:xfrm>
            <a:off x="5696303" y="2207492"/>
            <a:ext cx="2304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1 2 3</a:t>
            </a:r>
          </a:p>
        </p:txBody>
      </p:sp>
      <p:sp>
        <p:nvSpPr>
          <p:cNvPr id="88" name="TextBox 87"/>
          <p:cNvSpPr txBox="1"/>
          <p:nvPr/>
        </p:nvSpPr>
        <p:spPr bwMode="auto">
          <a:xfrm>
            <a:off x="5832360" y="2265784"/>
            <a:ext cx="230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</p:txBody>
      </p:sp>
      <p:sp>
        <p:nvSpPr>
          <p:cNvPr id="19" name="Freeform 18"/>
          <p:cNvSpPr/>
          <p:nvPr/>
        </p:nvSpPr>
        <p:spPr>
          <a:xfrm>
            <a:off x="1851074" y="2859777"/>
            <a:ext cx="407963" cy="1392701"/>
          </a:xfrm>
          <a:custGeom>
            <a:avLst/>
            <a:gdLst>
              <a:gd name="connsiteX0" fmla="*/ 0 w 407963"/>
              <a:gd name="connsiteY0" fmla="*/ 0 h 1392701"/>
              <a:gd name="connsiteX1" fmla="*/ 351692 w 407963"/>
              <a:gd name="connsiteY1" fmla="*/ 365760 h 1392701"/>
              <a:gd name="connsiteX2" fmla="*/ 379828 w 407963"/>
              <a:gd name="connsiteY2" fmla="*/ 633046 h 1392701"/>
              <a:gd name="connsiteX3" fmla="*/ 309489 w 407963"/>
              <a:gd name="connsiteY3" fmla="*/ 1209821 h 1392701"/>
              <a:gd name="connsiteX4" fmla="*/ 407963 w 407963"/>
              <a:gd name="connsiteY4" fmla="*/ 1392701 h 139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63" h="1392701">
                <a:moveTo>
                  <a:pt x="0" y="0"/>
                </a:moveTo>
                <a:cubicBezTo>
                  <a:pt x="144193" y="130126"/>
                  <a:pt x="288387" y="260252"/>
                  <a:pt x="351692" y="365760"/>
                </a:cubicBezTo>
                <a:cubicBezTo>
                  <a:pt x="414997" y="471268"/>
                  <a:pt x="386862" y="492369"/>
                  <a:pt x="379828" y="633046"/>
                </a:cubicBezTo>
                <a:cubicBezTo>
                  <a:pt x="372794" y="773723"/>
                  <a:pt x="304800" y="1083212"/>
                  <a:pt x="309489" y="1209821"/>
                </a:cubicBezTo>
                <a:cubicBezTo>
                  <a:pt x="314178" y="1336430"/>
                  <a:pt x="361070" y="1364565"/>
                  <a:pt x="407963" y="139270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141073" y="2859702"/>
            <a:ext cx="407963" cy="1392701"/>
          </a:xfrm>
          <a:custGeom>
            <a:avLst/>
            <a:gdLst>
              <a:gd name="connsiteX0" fmla="*/ 0 w 407963"/>
              <a:gd name="connsiteY0" fmla="*/ 0 h 1392701"/>
              <a:gd name="connsiteX1" fmla="*/ 351692 w 407963"/>
              <a:gd name="connsiteY1" fmla="*/ 365760 h 1392701"/>
              <a:gd name="connsiteX2" fmla="*/ 379828 w 407963"/>
              <a:gd name="connsiteY2" fmla="*/ 633046 h 1392701"/>
              <a:gd name="connsiteX3" fmla="*/ 309489 w 407963"/>
              <a:gd name="connsiteY3" fmla="*/ 1209821 h 1392701"/>
              <a:gd name="connsiteX4" fmla="*/ 407963 w 407963"/>
              <a:gd name="connsiteY4" fmla="*/ 1392701 h 139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63" h="1392701">
                <a:moveTo>
                  <a:pt x="0" y="0"/>
                </a:moveTo>
                <a:cubicBezTo>
                  <a:pt x="144193" y="130126"/>
                  <a:pt x="288387" y="260252"/>
                  <a:pt x="351692" y="365760"/>
                </a:cubicBezTo>
                <a:cubicBezTo>
                  <a:pt x="414997" y="471268"/>
                  <a:pt x="386862" y="492369"/>
                  <a:pt x="379828" y="633046"/>
                </a:cubicBezTo>
                <a:cubicBezTo>
                  <a:pt x="372794" y="773723"/>
                  <a:pt x="304800" y="1083212"/>
                  <a:pt x="309489" y="1209821"/>
                </a:cubicBezTo>
                <a:cubicBezTo>
                  <a:pt x="314178" y="1336430"/>
                  <a:pt x="361070" y="1364565"/>
                  <a:pt x="407963" y="139270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6501754" y="2786871"/>
            <a:ext cx="507770" cy="1459092"/>
          </a:xfrm>
          <a:custGeom>
            <a:avLst/>
            <a:gdLst>
              <a:gd name="connsiteX0" fmla="*/ 0 w 407963"/>
              <a:gd name="connsiteY0" fmla="*/ 0 h 1392701"/>
              <a:gd name="connsiteX1" fmla="*/ 351692 w 407963"/>
              <a:gd name="connsiteY1" fmla="*/ 365760 h 1392701"/>
              <a:gd name="connsiteX2" fmla="*/ 379828 w 407963"/>
              <a:gd name="connsiteY2" fmla="*/ 633046 h 1392701"/>
              <a:gd name="connsiteX3" fmla="*/ 309489 w 407963"/>
              <a:gd name="connsiteY3" fmla="*/ 1209821 h 1392701"/>
              <a:gd name="connsiteX4" fmla="*/ 407963 w 407963"/>
              <a:gd name="connsiteY4" fmla="*/ 1392701 h 139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63" h="1392701">
                <a:moveTo>
                  <a:pt x="0" y="0"/>
                </a:moveTo>
                <a:cubicBezTo>
                  <a:pt x="144193" y="130126"/>
                  <a:pt x="288387" y="260252"/>
                  <a:pt x="351692" y="365760"/>
                </a:cubicBezTo>
                <a:cubicBezTo>
                  <a:pt x="414997" y="471268"/>
                  <a:pt x="386862" y="492369"/>
                  <a:pt x="379828" y="633046"/>
                </a:cubicBezTo>
                <a:cubicBezTo>
                  <a:pt x="372794" y="773723"/>
                  <a:pt x="304800" y="1083212"/>
                  <a:pt x="309489" y="1209821"/>
                </a:cubicBezTo>
                <a:cubicBezTo>
                  <a:pt x="314178" y="1336430"/>
                  <a:pt x="361070" y="1364565"/>
                  <a:pt x="407963" y="139270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232881" y="789089"/>
            <a:ext cx="7017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 bits select operation executed in the Generalized Register</a:t>
            </a:r>
          </a:p>
        </p:txBody>
      </p:sp>
      <p:sp>
        <p:nvSpPr>
          <p:cNvPr id="21" name="Freeform 20"/>
          <p:cNvSpPr/>
          <p:nvPr/>
        </p:nvSpPr>
        <p:spPr>
          <a:xfrm>
            <a:off x="205154" y="2367408"/>
            <a:ext cx="1083212" cy="70338"/>
          </a:xfrm>
          <a:custGeom>
            <a:avLst/>
            <a:gdLst>
              <a:gd name="connsiteX0" fmla="*/ 0 w 1083212"/>
              <a:gd name="connsiteY0" fmla="*/ 0 h 70338"/>
              <a:gd name="connsiteX1" fmla="*/ 1083212 w 1083212"/>
              <a:gd name="connsiteY1" fmla="*/ 70338 h 70338"/>
              <a:gd name="connsiteX2" fmla="*/ 1083212 w 1083212"/>
              <a:gd name="connsiteY2" fmla="*/ 70338 h 7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3212" h="70338">
                <a:moveTo>
                  <a:pt x="0" y="0"/>
                </a:moveTo>
                <a:lnTo>
                  <a:pt x="1083212" y="70338"/>
                </a:lnTo>
                <a:lnTo>
                  <a:pt x="1083212" y="7033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973218" y="2392836"/>
            <a:ext cx="664453" cy="1859642"/>
          </a:xfrm>
          <a:custGeom>
            <a:avLst/>
            <a:gdLst>
              <a:gd name="connsiteX0" fmla="*/ 664453 w 664453"/>
              <a:gd name="connsiteY0" fmla="*/ 1859642 h 1859642"/>
              <a:gd name="connsiteX1" fmla="*/ 523776 w 664453"/>
              <a:gd name="connsiteY1" fmla="*/ 1718965 h 1859642"/>
              <a:gd name="connsiteX2" fmla="*/ 200219 w 664453"/>
              <a:gd name="connsiteY2" fmla="*/ 1311002 h 1859642"/>
              <a:gd name="connsiteX3" fmla="*/ 45474 w 664453"/>
              <a:gd name="connsiteY3" fmla="*/ 846768 h 1859642"/>
              <a:gd name="connsiteX4" fmla="*/ 3271 w 664453"/>
              <a:gd name="connsiteY4" fmla="*/ 284061 h 1859642"/>
              <a:gd name="connsiteX5" fmla="*/ 115813 w 664453"/>
              <a:gd name="connsiteY5" fmla="*/ 30842 h 1859642"/>
              <a:gd name="connsiteX6" fmla="*/ 425302 w 664453"/>
              <a:gd name="connsiteY6" fmla="*/ 2707 h 1859642"/>
              <a:gd name="connsiteX7" fmla="*/ 565979 w 664453"/>
              <a:gd name="connsiteY7" fmla="*/ 2707 h 185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453" h="1859642">
                <a:moveTo>
                  <a:pt x="664453" y="1859642"/>
                </a:moveTo>
                <a:cubicBezTo>
                  <a:pt x="632800" y="1835023"/>
                  <a:pt x="601148" y="1810405"/>
                  <a:pt x="523776" y="1718965"/>
                </a:cubicBezTo>
                <a:cubicBezTo>
                  <a:pt x="446404" y="1627525"/>
                  <a:pt x="279936" y="1456368"/>
                  <a:pt x="200219" y="1311002"/>
                </a:cubicBezTo>
                <a:cubicBezTo>
                  <a:pt x="120502" y="1165636"/>
                  <a:pt x="78299" y="1017925"/>
                  <a:pt x="45474" y="846768"/>
                </a:cubicBezTo>
                <a:cubicBezTo>
                  <a:pt x="12649" y="675611"/>
                  <a:pt x="-8452" y="420049"/>
                  <a:pt x="3271" y="284061"/>
                </a:cubicBezTo>
                <a:cubicBezTo>
                  <a:pt x="14994" y="148073"/>
                  <a:pt x="45475" y="77734"/>
                  <a:pt x="115813" y="30842"/>
                </a:cubicBezTo>
                <a:cubicBezTo>
                  <a:pt x="186151" y="-16050"/>
                  <a:pt x="350274" y="7396"/>
                  <a:pt x="425302" y="2707"/>
                </a:cubicBezTo>
                <a:cubicBezTo>
                  <a:pt x="500330" y="-1982"/>
                  <a:pt x="533154" y="362"/>
                  <a:pt x="565979" y="27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07303" y="2437745"/>
            <a:ext cx="697720" cy="1825141"/>
          </a:xfrm>
          <a:custGeom>
            <a:avLst/>
            <a:gdLst>
              <a:gd name="connsiteX0" fmla="*/ 664453 w 664453"/>
              <a:gd name="connsiteY0" fmla="*/ 1859642 h 1859642"/>
              <a:gd name="connsiteX1" fmla="*/ 523776 w 664453"/>
              <a:gd name="connsiteY1" fmla="*/ 1718965 h 1859642"/>
              <a:gd name="connsiteX2" fmla="*/ 200219 w 664453"/>
              <a:gd name="connsiteY2" fmla="*/ 1311002 h 1859642"/>
              <a:gd name="connsiteX3" fmla="*/ 45474 w 664453"/>
              <a:gd name="connsiteY3" fmla="*/ 846768 h 1859642"/>
              <a:gd name="connsiteX4" fmla="*/ 3271 w 664453"/>
              <a:gd name="connsiteY4" fmla="*/ 284061 h 1859642"/>
              <a:gd name="connsiteX5" fmla="*/ 115813 w 664453"/>
              <a:gd name="connsiteY5" fmla="*/ 30842 h 1859642"/>
              <a:gd name="connsiteX6" fmla="*/ 425302 w 664453"/>
              <a:gd name="connsiteY6" fmla="*/ 2707 h 1859642"/>
              <a:gd name="connsiteX7" fmla="*/ 565979 w 664453"/>
              <a:gd name="connsiteY7" fmla="*/ 2707 h 185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453" h="1859642">
                <a:moveTo>
                  <a:pt x="664453" y="1859642"/>
                </a:moveTo>
                <a:cubicBezTo>
                  <a:pt x="632800" y="1835023"/>
                  <a:pt x="601148" y="1810405"/>
                  <a:pt x="523776" y="1718965"/>
                </a:cubicBezTo>
                <a:cubicBezTo>
                  <a:pt x="446404" y="1627525"/>
                  <a:pt x="279936" y="1456368"/>
                  <a:pt x="200219" y="1311002"/>
                </a:cubicBezTo>
                <a:cubicBezTo>
                  <a:pt x="120502" y="1165636"/>
                  <a:pt x="78299" y="1017925"/>
                  <a:pt x="45474" y="846768"/>
                </a:cubicBezTo>
                <a:cubicBezTo>
                  <a:pt x="12649" y="675611"/>
                  <a:pt x="-8452" y="420049"/>
                  <a:pt x="3271" y="284061"/>
                </a:cubicBezTo>
                <a:cubicBezTo>
                  <a:pt x="14994" y="148073"/>
                  <a:pt x="45475" y="77734"/>
                  <a:pt x="115813" y="30842"/>
                </a:cubicBezTo>
                <a:cubicBezTo>
                  <a:pt x="186151" y="-16050"/>
                  <a:pt x="350274" y="7396"/>
                  <a:pt x="425302" y="2707"/>
                </a:cubicBezTo>
                <a:cubicBezTo>
                  <a:pt x="500330" y="-1982"/>
                  <a:pt x="533154" y="362"/>
                  <a:pt x="565979" y="27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796684" y="2481128"/>
            <a:ext cx="697720" cy="1825141"/>
          </a:xfrm>
          <a:custGeom>
            <a:avLst/>
            <a:gdLst>
              <a:gd name="connsiteX0" fmla="*/ 664453 w 664453"/>
              <a:gd name="connsiteY0" fmla="*/ 1859642 h 1859642"/>
              <a:gd name="connsiteX1" fmla="*/ 523776 w 664453"/>
              <a:gd name="connsiteY1" fmla="*/ 1718965 h 1859642"/>
              <a:gd name="connsiteX2" fmla="*/ 200219 w 664453"/>
              <a:gd name="connsiteY2" fmla="*/ 1311002 h 1859642"/>
              <a:gd name="connsiteX3" fmla="*/ 45474 w 664453"/>
              <a:gd name="connsiteY3" fmla="*/ 846768 h 1859642"/>
              <a:gd name="connsiteX4" fmla="*/ 3271 w 664453"/>
              <a:gd name="connsiteY4" fmla="*/ 284061 h 1859642"/>
              <a:gd name="connsiteX5" fmla="*/ 115813 w 664453"/>
              <a:gd name="connsiteY5" fmla="*/ 30842 h 1859642"/>
              <a:gd name="connsiteX6" fmla="*/ 425302 w 664453"/>
              <a:gd name="connsiteY6" fmla="*/ 2707 h 1859642"/>
              <a:gd name="connsiteX7" fmla="*/ 565979 w 664453"/>
              <a:gd name="connsiteY7" fmla="*/ 2707 h 185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453" h="1859642">
                <a:moveTo>
                  <a:pt x="664453" y="1859642"/>
                </a:moveTo>
                <a:cubicBezTo>
                  <a:pt x="632800" y="1835023"/>
                  <a:pt x="601148" y="1810405"/>
                  <a:pt x="523776" y="1718965"/>
                </a:cubicBezTo>
                <a:cubicBezTo>
                  <a:pt x="446404" y="1627525"/>
                  <a:pt x="279936" y="1456368"/>
                  <a:pt x="200219" y="1311002"/>
                </a:cubicBezTo>
                <a:cubicBezTo>
                  <a:pt x="120502" y="1165636"/>
                  <a:pt x="78299" y="1017925"/>
                  <a:pt x="45474" y="846768"/>
                </a:cubicBezTo>
                <a:cubicBezTo>
                  <a:pt x="12649" y="675611"/>
                  <a:pt x="-8452" y="420049"/>
                  <a:pt x="3271" y="284061"/>
                </a:cubicBezTo>
                <a:cubicBezTo>
                  <a:pt x="14994" y="148073"/>
                  <a:pt x="45475" y="77734"/>
                  <a:pt x="115813" y="30842"/>
                </a:cubicBezTo>
                <a:cubicBezTo>
                  <a:pt x="186151" y="-16050"/>
                  <a:pt x="350274" y="7396"/>
                  <a:pt x="425302" y="2707"/>
                </a:cubicBezTo>
                <a:cubicBezTo>
                  <a:pt x="500330" y="-1982"/>
                  <a:pt x="533154" y="362"/>
                  <a:pt x="565979" y="27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Line 48"/>
          <p:cNvSpPr>
            <a:spLocks noChangeShapeType="1"/>
          </p:cNvSpPr>
          <p:nvPr/>
        </p:nvSpPr>
        <p:spPr bwMode="auto">
          <a:xfrm>
            <a:off x="7933711" y="4285821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 bwMode="auto">
          <a:xfrm>
            <a:off x="10930" y="5790887"/>
            <a:ext cx="9133069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Green connection selected by control 00 are shift non-cyclically to right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800" kern="0" dirty="0" smtClean="0">
                <a:latin typeface="+mn-lt"/>
              </a:rPr>
              <a:t>Blue connections selected by control 01 are shift cyclically to the </a:t>
            </a:r>
            <a:r>
              <a:rPr lang="en-US" sz="1800" kern="0" dirty="0" err="1" smtClean="0">
                <a:latin typeface="+mn-lt"/>
              </a:rPr>
              <a:t>lef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800" kern="0" dirty="0" smtClean="0">
                <a:latin typeface="+mn-lt"/>
              </a:rPr>
              <a:t>You should be able to add connections for any other operations on this Generalized Register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47709" y="1883202"/>
            <a:ext cx="5018519" cy="2383137"/>
          </a:xfrm>
          <a:custGeom>
            <a:avLst/>
            <a:gdLst>
              <a:gd name="connsiteX0" fmla="*/ 5018519 w 5018519"/>
              <a:gd name="connsiteY0" fmla="*/ 2379309 h 2383137"/>
              <a:gd name="connsiteX1" fmla="*/ 4962248 w 5018519"/>
              <a:gd name="connsiteY1" fmla="*/ 2365241 h 2383137"/>
              <a:gd name="connsiteX2" fmla="*/ 4680894 w 5018519"/>
              <a:gd name="connsiteY2" fmla="*/ 2238632 h 2383137"/>
              <a:gd name="connsiteX3" fmla="*/ 4483946 w 5018519"/>
              <a:gd name="connsiteY3" fmla="*/ 1844736 h 2383137"/>
              <a:gd name="connsiteX4" fmla="*/ 4216660 w 5018519"/>
              <a:gd name="connsiteY4" fmla="*/ 1436773 h 2383137"/>
              <a:gd name="connsiteX5" fmla="*/ 4019713 w 5018519"/>
              <a:gd name="connsiteY5" fmla="*/ 817795 h 2383137"/>
              <a:gd name="connsiteX6" fmla="*/ 3850900 w 5018519"/>
              <a:gd name="connsiteY6" fmla="*/ 339493 h 2383137"/>
              <a:gd name="connsiteX7" fmla="*/ 3344463 w 5018519"/>
              <a:gd name="connsiteY7" fmla="*/ 114410 h 2383137"/>
              <a:gd name="connsiteX8" fmla="*/ 2767688 w 5018519"/>
              <a:gd name="connsiteY8" fmla="*/ 44072 h 2383137"/>
              <a:gd name="connsiteX9" fmla="*/ 2233116 w 5018519"/>
              <a:gd name="connsiteY9" fmla="*/ 30004 h 2383137"/>
              <a:gd name="connsiteX10" fmla="*/ 2008033 w 5018519"/>
              <a:gd name="connsiteY10" fmla="*/ 58140 h 2383137"/>
              <a:gd name="connsiteX11" fmla="*/ 1220242 w 5018519"/>
              <a:gd name="connsiteY11" fmla="*/ 58140 h 2383137"/>
              <a:gd name="connsiteX12" fmla="*/ 629399 w 5018519"/>
              <a:gd name="connsiteY12" fmla="*/ 1869 h 2383137"/>
              <a:gd name="connsiteX13" fmla="*/ 137029 w 5018519"/>
              <a:gd name="connsiteY13" fmla="*/ 30004 h 2383137"/>
              <a:gd name="connsiteX14" fmla="*/ 10420 w 5018519"/>
              <a:gd name="connsiteY14" fmla="*/ 184749 h 2383137"/>
              <a:gd name="connsiteX15" fmla="*/ 10420 w 5018519"/>
              <a:gd name="connsiteY15" fmla="*/ 564576 h 2383137"/>
              <a:gd name="connsiteX16" fmla="*/ 10420 w 5018519"/>
              <a:gd name="connsiteY16" fmla="*/ 747456 h 2383137"/>
              <a:gd name="connsiteX17" fmla="*/ 151097 w 5018519"/>
              <a:gd name="connsiteY17" fmla="*/ 803727 h 2383137"/>
              <a:gd name="connsiteX18" fmla="*/ 404316 w 5018519"/>
              <a:gd name="connsiteY18" fmla="*/ 803727 h 238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18519" h="2383137">
                <a:moveTo>
                  <a:pt x="5018519" y="2379309"/>
                </a:moveTo>
                <a:cubicBezTo>
                  <a:pt x="5018519" y="2383998"/>
                  <a:pt x="5018519" y="2388687"/>
                  <a:pt x="4962248" y="2365241"/>
                </a:cubicBezTo>
                <a:cubicBezTo>
                  <a:pt x="4905977" y="2341795"/>
                  <a:pt x="4760611" y="2325383"/>
                  <a:pt x="4680894" y="2238632"/>
                </a:cubicBezTo>
                <a:cubicBezTo>
                  <a:pt x="4601177" y="2151881"/>
                  <a:pt x="4561318" y="1978379"/>
                  <a:pt x="4483946" y="1844736"/>
                </a:cubicBezTo>
                <a:cubicBezTo>
                  <a:pt x="4406574" y="1711093"/>
                  <a:pt x="4294032" y="1607930"/>
                  <a:pt x="4216660" y="1436773"/>
                </a:cubicBezTo>
                <a:cubicBezTo>
                  <a:pt x="4139288" y="1265616"/>
                  <a:pt x="4080673" y="1000675"/>
                  <a:pt x="4019713" y="817795"/>
                </a:cubicBezTo>
                <a:cubicBezTo>
                  <a:pt x="3958753" y="634915"/>
                  <a:pt x="3963442" y="456724"/>
                  <a:pt x="3850900" y="339493"/>
                </a:cubicBezTo>
                <a:cubicBezTo>
                  <a:pt x="3738358" y="222262"/>
                  <a:pt x="3524998" y="163647"/>
                  <a:pt x="3344463" y="114410"/>
                </a:cubicBezTo>
                <a:cubicBezTo>
                  <a:pt x="3163928" y="65173"/>
                  <a:pt x="2952912" y="58140"/>
                  <a:pt x="2767688" y="44072"/>
                </a:cubicBezTo>
                <a:cubicBezTo>
                  <a:pt x="2582464" y="30004"/>
                  <a:pt x="2359725" y="27659"/>
                  <a:pt x="2233116" y="30004"/>
                </a:cubicBezTo>
                <a:cubicBezTo>
                  <a:pt x="2106507" y="32349"/>
                  <a:pt x="2176845" y="53451"/>
                  <a:pt x="2008033" y="58140"/>
                </a:cubicBezTo>
                <a:cubicBezTo>
                  <a:pt x="1839221" y="62829"/>
                  <a:pt x="1450014" y="67518"/>
                  <a:pt x="1220242" y="58140"/>
                </a:cubicBezTo>
                <a:cubicBezTo>
                  <a:pt x="990470" y="48762"/>
                  <a:pt x="809934" y="6558"/>
                  <a:pt x="629399" y="1869"/>
                </a:cubicBezTo>
                <a:cubicBezTo>
                  <a:pt x="448864" y="-2820"/>
                  <a:pt x="240192" y="-476"/>
                  <a:pt x="137029" y="30004"/>
                </a:cubicBezTo>
                <a:cubicBezTo>
                  <a:pt x="33866" y="60484"/>
                  <a:pt x="31521" y="95654"/>
                  <a:pt x="10420" y="184749"/>
                </a:cubicBezTo>
                <a:cubicBezTo>
                  <a:pt x="-10681" y="273844"/>
                  <a:pt x="10420" y="564576"/>
                  <a:pt x="10420" y="564576"/>
                </a:cubicBezTo>
                <a:cubicBezTo>
                  <a:pt x="10420" y="658360"/>
                  <a:pt x="-13026" y="707598"/>
                  <a:pt x="10420" y="747456"/>
                </a:cubicBezTo>
                <a:cubicBezTo>
                  <a:pt x="33866" y="787314"/>
                  <a:pt x="85448" y="794348"/>
                  <a:pt x="151097" y="803727"/>
                </a:cubicBezTo>
                <a:cubicBezTo>
                  <a:pt x="216746" y="813106"/>
                  <a:pt x="310531" y="808416"/>
                  <a:pt x="404316" y="80372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142550" y="1836993"/>
            <a:ext cx="5173905" cy="2348646"/>
          </a:xfrm>
          <a:custGeom>
            <a:avLst/>
            <a:gdLst>
              <a:gd name="connsiteX0" fmla="*/ 5018519 w 5018519"/>
              <a:gd name="connsiteY0" fmla="*/ 2379309 h 2383137"/>
              <a:gd name="connsiteX1" fmla="*/ 4962248 w 5018519"/>
              <a:gd name="connsiteY1" fmla="*/ 2365241 h 2383137"/>
              <a:gd name="connsiteX2" fmla="*/ 4680894 w 5018519"/>
              <a:gd name="connsiteY2" fmla="*/ 2238632 h 2383137"/>
              <a:gd name="connsiteX3" fmla="*/ 4483946 w 5018519"/>
              <a:gd name="connsiteY3" fmla="*/ 1844736 h 2383137"/>
              <a:gd name="connsiteX4" fmla="*/ 4216660 w 5018519"/>
              <a:gd name="connsiteY4" fmla="*/ 1436773 h 2383137"/>
              <a:gd name="connsiteX5" fmla="*/ 4019713 w 5018519"/>
              <a:gd name="connsiteY5" fmla="*/ 817795 h 2383137"/>
              <a:gd name="connsiteX6" fmla="*/ 3850900 w 5018519"/>
              <a:gd name="connsiteY6" fmla="*/ 339493 h 2383137"/>
              <a:gd name="connsiteX7" fmla="*/ 3344463 w 5018519"/>
              <a:gd name="connsiteY7" fmla="*/ 114410 h 2383137"/>
              <a:gd name="connsiteX8" fmla="*/ 2767688 w 5018519"/>
              <a:gd name="connsiteY8" fmla="*/ 44072 h 2383137"/>
              <a:gd name="connsiteX9" fmla="*/ 2233116 w 5018519"/>
              <a:gd name="connsiteY9" fmla="*/ 30004 h 2383137"/>
              <a:gd name="connsiteX10" fmla="*/ 2008033 w 5018519"/>
              <a:gd name="connsiteY10" fmla="*/ 58140 h 2383137"/>
              <a:gd name="connsiteX11" fmla="*/ 1220242 w 5018519"/>
              <a:gd name="connsiteY11" fmla="*/ 58140 h 2383137"/>
              <a:gd name="connsiteX12" fmla="*/ 629399 w 5018519"/>
              <a:gd name="connsiteY12" fmla="*/ 1869 h 2383137"/>
              <a:gd name="connsiteX13" fmla="*/ 137029 w 5018519"/>
              <a:gd name="connsiteY13" fmla="*/ 30004 h 2383137"/>
              <a:gd name="connsiteX14" fmla="*/ 10420 w 5018519"/>
              <a:gd name="connsiteY14" fmla="*/ 184749 h 2383137"/>
              <a:gd name="connsiteX15" fmla="*/ 10420 w 5018519"/>
              <a:gd name="connsiteY15" fmla="*/ 564576 h 2383137"/>
              <a:gd name="connsiteX16" fmla="*/ 10420 w 5018519"/>
              <a:gd name="connsiteY16" fmla="*/ 747456 h 2383137"/>
              <a:gd name="connsiteX17" fmla="*/ 151097 w 5018519"/>
              <a:gd name="connsiteY17" fmla="*/ 803727 h 2383137"/>
              <a:gd name="connsiteX18" fmla="*/ 404316 w 5018519"/>
              <a:gd name="connsiteY18" fmla="*/ 803727 h 238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18519" h="2383137">
                <a:moveTo>
                  <a:pt x="5018519" y="2379309"/>
                </a:moveTo>
                <a:cubicBezTo>
                  <a:pt x="5018519" y="2383998"/>
                  <a:pt x="5018519" y="2388687"/>
                  <a:pt x="4962248" y="2365241"/>
                </a:cubicBezTo>
                <a:cubicBezTo>
                  <a:pt x="4905977" y="2341795"/>
                  <a:pt x="4760611" y="2325383"/>
                  <a:pt x="4680894" y="2238632"/>
                </a:cubicBezTo>
                <a:cubicBezTo>
                  <a:pt x="4601177" y="2151881"/>
                  <a:pt x="4561318" y="1978379"/>
                  <a:pt x="4483946" y="1844736"/>
                </a:cubicBezTo>
                <a:cubicBezTo>
                  <a:pt x="4406574" y="1711093"/>
                  <a:pt x="4294032" y="1607930"/>
                  <a:pt x="4216660" y="1436773"/>
                </a:cubicBezTo>
                <a:cubicBezTo>
                  <a:pt x="4139288" y="1265616"/>
                  <a:pt x="4080673" y="1000675"/>
                  <a:pt x="4019713" y="817795"/>
                </a:cubicBezTo>
                <a:cubicBezTo>
                  <a:pt x="3958753" y="634915"/>
                  <a:pt x="3963442" y="456724"/>
                  <a:pt x="3850900" y="339493"/>
                </a:cubicBezTo>
                <a:cubicBezTo>
                  <a:pt x="3738358" y="222262"/>
                  <a:pt x="3524998" y="163647"/>
                  <a:pt x="3344463" y="114410"/>
                </a:cubicBezTo>
                <a:cubicBezTo>
                  <a:pt x="3163928" y="65173"/>
                  <a:pt x="2952912" y="58140"/>
                  <a:pt x="2767688" y="44072"/>
                </a:cubicBezTo>
                <a:cubicBezTo>
                  <a:pt x="2582464" y="30004"/>
                  <a:pt x="2359725" y="27659"/>
                  <a:pt x="2233116" y="30004"/>
                </a:cubicBezTo>
                <a:cubicBezTo>
                  <a:pt x="2106507" y="32349"/>
                  <a:pt x="2176845" y="53451"/>
                  <a:pt x="2008033" y="58140"/>
                </a:cubicBezTo>
                <a:cubicBezTo>
                  <a:pt x="1839221" y="62829"/>
                  <a:pt x="1450014" y="67518"/>
                  <a:pt x="1220242" y="58140"/>
                </a:cubicBezTo>
                <a:cubicBezTo>
                  <a:pt x="990470" y="48762"/>
                  <a:pt x="809934" y="6558"/>
                  <a:pt x="629399" y="1869"/>
                </a:cubicBezTo>
                <a:cubicBezTo>
                  <a:pt x="448864" y="-2820"/>
                  <a:pt x="240192" y="-476"/>
                  <a:pt x="137029" y="30004"/>
                </a:cubicBezTo>
                <a:cubicBezTo>
                  <a:pt x="33866" y="60484"/>
                  <a:pt x="31521" y="95654"/>
                  <a:pt x="10420" y="184749"/>
                </a:cubicBezTo>
                <a:cubicBezTo>
                  <a:pt x="-10681" y="273844"/>
                  <a:pt x="10420" y="564576"/>
                  <a:pt x="10420" y="564576"/>
                </a:cubicBezTo>
                <a:cubicBezTo>
                  <a:pt x="10420" y="658360"/>
                  <a:pt x="-13026" y="707598"/>
                  <a:pt x="10420" y="747456"/>
                </a:cubicBezTo>
                <a:cubicBezTo>
                  <a:pt x="33866" y="787314"/>
                  <a:pt x="85448" y="794348"/>
                  <a:pt x="151097" y="803727"/>
                </a:cubicBezTo>
                <a:cubicBezTo>
                  <a:pt x="216746" y="813106"/>
                  <a:pt x="310531" y="808416"/>
                  <a:pt x="404316" y="80372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609982" y="2569852"/>
            <a:ext cx="2765177" cy="2782123"/>
          </a:xfrm>
          <a:custGeom>
            <a:avLst/>
            <a:gdLst>
              <a:gd name="connsiteX0" fmla="*/ 5415 w 2765177"/>
              <a:gd name="connsiteY0" fmla="*/ 1664523 h 2782123"/>
              <a:gd name="connsiteX1" fmla="*/ 5415 w 2765177"/>
              <a:gd name="connsiteY1" fmla="*/ 1861471 h 2782123"/>
              <a:gd name="connsiteX2" fmla="*/ 61686 w 2765177"/>
              <a:gd name="connsiteY2" fmla="*/ 2100622 h 2782123"/>
              <a:gd name="connsiteX3" fmla="*/ 117956 w 2765177"/>
              <a:gd name="connsiteY3" fmla="*/ 2227231 h 2782123"/>
              <a:gd name="connsiteX4" fmla="*/ 328972 w 2765177"/>
              <a:gd name="connsiteY4" fmla="*/ 2508585 h 2782123"/>
              <a:gd name="connsiteX5" fmla="*/ 525920 w 2765177"/>
              <a:gd name="connsiteY5" fmla="*/ 2691465 h 2782123"/>
              <a:gd name="connsiteX6" fmla="*/ 863544 w 2765177"/>
              <a:gd name="connsiteY6" fmla="*/ 2775871 h 2782123"/>
              <a:gd name="connsiteX7" fmla="*/ 1271507 w 2765177"/>
              <a:gd name="connsiteY7" fmla="*/ 2775871 h 2782123"/>
              <a:gd name="connsiteX8" fmla="*/ 1468455 w 2765177"/>
              <a:gd name="connsiteY8" fmla="*/ 2775871 h 2782123"/>
              <a:gd name="connsiteX9" fmla="*/ 1820147 w 2765177"/>
              <a:gd name="connsiteY9" fmla="*/ 2775871 h 2782123"/>
              <a:gd name="connsiteX10" fmla="*/ 2073366 w 2765177"/>
              <a:gd name="connsiteY10" fmla="*/ 2761803 h 2782123"/>
              <a:gd name="connsiteX11" fmla="*/ 2270313 w 2765177"/>
              <a:gd name="connsiteY11" fmla="*/ 2719600 h 2782123"/>
              <a:gd name="connsiteX12" fmla="*/ 2439126 w 2765177"/>
              <a:gd name="connsiteY12" fmla="*/ 2691465 h 2782123"/>
              <a:gd name="connsiteX13" fmla="*/ 2565735 w 2765177"/>
              <a:gd name="connsiteY13" fmla="*/ 2578923 h 2782123"/>
              <a:gd name="connsiteX14" fmla="*/ 2650141 w 2765177"/>
              <a:gd name="connsiteY14" fmla="*/ 2438246 h 2782123"/>
              <a:gd name="connsiteX15" fmla="*/ 2734547 w 2765177"/>
              <a:gd name="connsiteY15" fmla="*/ 2128757 h 2782123"/>
              <a:gd name="connsiteX16" fmla="*/ 2762683 w 2765177"/>
              <a:gd name="connsiteY16" fmla="*/ 1608253 h 2782123"/>
              <a:gd name="connsiteX17" fmla="*/ 2678276 w 2765177"/>
              <a:gd name="connsiteY17" fmla="*/ 1495711 h 2782123"/>
              <a:gd name="connsiteX18" fmla="*/ 2467261 w 2765177"/>
              <a:gd name="connsiteY18" fmla="*/ 1242493 h 2782123"/>
              <a:gd name="connsiteX19" fmla="*/ 2129636 w 2765177"/>
              <a:gd name="connsiteY19" fmla="*/ 862665 h 2782123"/>
              <a:gd name="connsiteX20" fmla="*/ 1876418 w 2765177"/>
              <a:gd name="connsiteY20" fmla="*/ 525040 h 2782123"/>
              <a:gd name="connsiteX21" fmla="*/ 1876418 w 2765177"/>
              <a:gd name="connsiteY21" fmla="*/ 201483 h 2782123"/>
              <a:gd name="connsiteX22" fmla="*/ 1974892 w 2765177"/>
              <a:gd name="connsiteY22" fmla="*/ 18603 h 2782123"/>
              <a:gd name="connsiteX23" fmla="*/ 2087433 w 2765177"/>
              <a:gd name="connsiteY23" fmla="*/ 4536 h 2782123"/>
              <a:gd name="connsiteX24" fmla="*/ 2270313 w 2765177"/>
              <a:gd name="connsiteY24" fmla="*/ 4536 h 278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5177" h="2782123">
                <a:moveTo>
                  <a:pt x="5415" y="1664523"/>
                </a:moveTo>
                <a:cubicBezTo>
                  <a:pt x="725" y="1726655"/>
                  <a:pt x="-3964" y="1788788"/>
                  <a:pt x="5415" y="1861471"/>
                </a:cubicBezTo>
                <a:cubicBezTo>
                  <a:pt x="14794" y="1934154"/>
                  <a:pt x="42929" y="2039662"/>
                  <a:pt x="61686" y="2100622"/>
                </a:cubicBezTo>
                <a:cubicBezTo>
                  <a:pt x="80443" y="2161582"/>
                  <a:pt x="73408" y="2159237"/>
                  <a:pt x="117956" y="2227231"/>
                </a:cubicBezTo>
                <a:cubicBezTo>
                  <a:pt x="162504" y="2295225"/>
                  <a:pt x="260978" y="2431213"/>
                  <a:pt x="328972" y="2508585"/>
                </a:cubicBezTo>
                <a:cubicBezTo>
                  <a:pt x="396966" y="2585957"/>
                  <a:pt x="436825" y="2646917"/>
                  <a:pt x="525920" y="2691465"/>
                </a:cubicBezTo>
                <a:cubicBezTo>
                  <a:pt x="615015" y="2736013"/>
                  <a:pt x="739280" y="2761803"/>
                  <a:pt x="863544" y="2775871"/>
                </a:cubicBezTo>
                <a:cubicBezTo>
                  <a:pt x="987808" y="2789939"/>
                  <a:pt x="1271507" y="2775871"/>
                  <a:pt x="1271507" y="2775871"/>
                </a:cubicBezTo>
                <a:lnTo>
                  <a:pt x="1468455" y="2775871"/>
                </a:lnTo>
                <a:lnTo>
                  <a:pt x="1820147" y="2775871"/>
                </a:lnTo>
                <a:cubicBezTo>
                  <a:pt x="1920965" y="2773526"/>
                  <a:pt x="1998338" y="2771181"/>
                  <a:pt x="2073366" y="2761803"/>
                </a:cubicBezTo>
                <a:cubicBezTo>
                  <a:pt x="2148394" y="2752425"/>
                  <a:pt x="2209353" y="2731323"/>
                  <a:pt x="2270313" y="2719600"/>
                </a:cubicBezTo>
                <a:cubicBezTo>
                  <a:pt x="2331273" y="2707877"/>
                  <a:pt x="2389889" y="2714911"/>
                  <a:pt x="2439126" y="2691465"/>
                </a:cubicBezTo>
                <a:cubicBezTo>
                  <a:pt x="2488363" y="2668019"/>
                  <a:pt x="2530566" y="2621126"/>
                  <a:pt x="2565735" y="2578923"/>
                </a:cubicBezTo>
                <a:cubicBezTo>
                  <a:pt x="2600904" y="2536720"/>
                  <a:pt x="2622006" y="2513274"/>
                  <a:pt x="2650141" y="2438246"/>
                </a:cubicBezTo>
                <a:cubicBezTo>
                  <a:pt x="2678276" y="2363218"/>
                  <a:pt x="2715790" y="2267089"/>
                  <a:pt x="2734547" y="2128757"/>
                </a:cubicBezTo>
                <a:cubicBezTo>
                  <a:pt x="2753304" y="1990425"/>
                  <a:pt x="2772061" y="1713761"/>
                  <a:pt x="2762683" y="1608253"/>
                </a:cubicBezTo>
                <a:cubicBezTo>
                  <a:pt x="2753305" y="1502745"/>
                  <a:pt x="2727513" y="1556671"/>
                  <a:pt x="2678276" y="1495711"/>
                </a:cubicBezTo>
                <a:cubicBezTo>
                  <a:pt x="2629039" y="1434751"/>
                  <a:pt x="2558701" y="1348001"/>
                  <a:pt x="2467261" y="1242493"/>
                </a:cubicBezTo>
                <a:cubicBezTo>
                  <a:pt x="2375821" y="1136985"/>
                  <a:pt x="2228110" y="982240"/>
                  <a:pt x="2129636" y="862665"/>
                </a:cubicBezTo>
                <a:cubicBezTo>
                  <a:pt x="2031162" y="743090"/>
                  <a:pt x="1918621" y="635237"/>
                  <a:pt x="1876418" y="525040"/>
                </a:cubicBezTo>
                <a:cubicBezTo>
                  <a:pt x="1834215" y="414843"/>
                  <a:pt x="1860006" y="285889"/>
                  <a:pt x="1876418" y="201483"/>
                </a:cubicBezTo>
                <a:cubicBezTo>
                  <a:pt x="1892830" y="117077"/>
                  <a:pt x="1939723" y="51427"/>
                  <a:pt x="1974892" y="18603"/>
                </a:cubicBezTo>
                <a:cubicBezTo>
                  <a:pt x="2010061" y="-14221"/>
                  <a:pt x="2038196" y="6880"/>
                  <a:pt x="2087433" y="4536"/>
                </a:cubicBezTo>
                <a:cubicBezTo>
                  <a:pt x="2136670" y="2192"/>
                  <a:pt x="2203491" y="3364"/>
                  <a:pt x="2270313" y="4536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762000"/>
          </a:xfrm>
        </p:spPr>
        <p:txBody>
          <a:bodyPr/>
          <a:lstStyle/>
          <a:p>
            <a:r>
              <a:rPr lang="en-US" altLang="en-US" smtClean="0"/>
              <a:t>Shifters and Counters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1219200" y="2133600"/>
            <a:ext cx="762000" cy="1143000"/>
            <a:chOff x="1344" y="1728"/>
            <a:chExt cx="480" cy="720"/>
          </a:xfrm>
        </p:grpSpPr>
        <p:sp>
          <p:nvSpPr>
            <p:cNvPr id="50236" name="Rectangle 4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37" name="Text Box 5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50238" name="Text Box 6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50239" name="Text Box 7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grpSp>
        <p:nvGrpSpPr>
          <p:cNvPr id="50180" name="Group 8"/>
          <p:cNvGrpSpPr>
            <a:grpSpLocks/>
          </p:cNvGrpSpPr>
          <p:nvPr/>
        </p:nvGrpSpPr>
        <p:grpSpPr bwMode="auto">
          <a:xfrm>
            <a:off x="2362200" y="2133600"/>
            <a:ext cx="762000" cy="1143000"/>
            <a:chOff x="1344" y="1728"/>
            <a:chExt cx="480" cy="720"/>
          </a:xfrm>
        </p:grpSpPr>
        <p:sp>
          <p:nvSpPr>
            <p:cNvPr id="50232" name="Rectangle 9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33" name="Text Box 10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50234" name="Text Box 11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50235" name="Text Box 12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grpSp>
        <p:nvGrpSpPr>
          <p:cNvPr id="50181" name="Group 13"/>
          <p:cNvGrpSpPr>
            <a:grpSpLocks/>
          </p:cNvGrpSpPr>
          <p:nvPr/>
        </p:nvGrpSpPr>
        <p:grpSpPr bwMode="auto">
          <a:xfrm>
            <a:off x="3505200" y="2133600"/>
            <a:ext cx="762000" cy="1143000"/>
            <a:chOff x="1344" y="1728"/>
            <a:chExt cx="480" cy="720"/>
          </a:xfrm>
        </p:grpSpPr>
        <p:sp>
          <p:nvSpPr>
            <p:cNvPr id="50228" name="Rectangle 14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29" name="Text Box 15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50231" name="Text Box 17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sp>
        <p:nvSpPr>
          <p:cNvPr id="50182" name="Line 18"/>
          <p:cNvSpPr>
            <a:spLocks noChangeShapeType="1"/>
          </p:cNvSpPr>
          <p:nvPr/>
        </p:nvSpPr>
        <p:spPr bwMode="auto">
          <a:xfrm>
            <a:off x="1905000" y="2362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19"/>
          <p:cNvSpPr>
            <a:spLocks noChangeShapeType="1"/>
          </p:cNvSpPr>
          <p:nvPr/>
        </p:nvSpPr>
        <p:spPr bwMode="auto">
          <a:xfrm>
            <a:off x="3048000" y="2362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20"/>
          <p:cNvSpPr>
            <a:spLocks noChangeShapeType="1"/>
          </p:cNvSpPr>
          <p:nvPr/>
        </p:nvSpPr>
        <p:spPr bwMode="auto">
          <a:xfrm>
            <a:off x="4191000" y="2438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Line 21"/>
          <p:cNvSpPr>
            <a:spLocks noChangeShapeType="1"/>
          </p:cNvSpPr>
          <p:nvPr/>
        </p:nvSpPr>
        <p:spPr bwMode="auto">
          <a:xfrm flipV="1">
            <a:off x="4800600" y="1752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22"/>
          <p:cNvSpPr>
            <a:spLocks noChangeShapeType="1"/>
          </p:cNvSpPr>
          <p:nvPr/>
        </p:nvSpPr>
        <p:spPr bwMode="auto">
          <a:xfrm flipH="1">
            <a:off x="457200" y="1752600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23"/>
          <p:cNvSpPr>
            <a:spLocks noChangeShapeType="1"/>
          </p:cNvSpPr>
          <p:nvPr/>
        </p:nvSpPr>
        <p:spPr bwMode="auto">
          <a:xfrm>
            <a:off x="457200" y="1752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24"/>
          <p:cNvSpPr>
            <a:spLocks noChangeShapeType="1"/>
          </p:cNvSpPr>
          <p:nvPr/>
        </p:nvSpPr>
        <p:spPr bwMode="auto">
          <a:xfrm>
            <a:off x="457200" y="23622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Text Box 25"/>
          <p:cNvSpPr txBox="1">
            <a:spLocks noChangeArrowheads="1"/>
          </p:cNvSpPr>
          <p:nvPr/>
        </p:nvSpPr>
        <p:spPr bwMode="auto">
          <a:xfrm>
            <a:off x="5181600" y="2362200"/>
            <a:ext cx="3048000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Linear Counter, </a:t>
            </a:r>
            <a:r>
              <a:rPr lang="en-US" altLang="en-US" dirty="0">
                <a:solidFill>
                  <a:srgbClr val="FF0000"/>
                </a:solidFill>
              </a:rPr>
              <a:t>analyze its behavior</a:t>
            </a:r>
          </a:p>
        </p:txBody>
      </p:sp>
      <p:grpSp>
        <p:nvGrpSpPr>
          <p:cNvPr id="50190" name="Group 26"/>
          <p:cNvGrpSpPr>
            <a:grpSpLocks/>
          </p:cNvGrpSpPr>
          <p:nvPr/>
        </p:nvGrpSpPr>
        <p:grpSpPr bwMode="auto">
          <a:xfrm>
            <a:off x="1295400" y="4191000"/>
            <a:ext cx="762000" cy="1143000"/>
            <a:chOff x="1344" y="1728"/>
            <a:chExt cx="480" cy="720"/>
          </a:xfrm>
        </p:grpSpPr>
        <p:sp>
          <p:nvSpPr>
            <p:cNvPr id="50224" name="Rectangle 27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25" name="Text Box 28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50226" name="Text Box 29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50227" name="Text Box 30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grpSp>
        <p:nvGrpSpPr>
          <p:cNvPr id="50191" name="Group 31"/>
          <p:cNvGrpSpPr>
            <a:grpSpLocks/>
          </p:cNvGrpSpPr>
          <p:nvPr/>
        </p:nvGrpSpPr>
        <p:grpSpPr bwMode="auto">
          <a:xfrm>
            <a:off x="2438400" y="4191000"/>
            <a:ext cx="762000" cy="1143000"/>
            <a:chOff x="1344" y="1728"/>
            <a:chExt cx="480" cy="720"/>
          </a:xfrm>
        </p:grpSpPr>
        <p:sp>
          <p:nvSpPr>
            <p:cNvPr id="50220" name="Rectangle 32"/>
            <p:cNvSpPr>
              <a:spLocks noChangeArrowheads="1"/>
            </p:cNvSpPr>
            <p:nvPr/>
          </p:nvSpPr>
          <p:spPr bwMode="auto">
            <a:xfrm>
              <a:off x="1392" y="1728"/>
              <a:ext cx="38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21" name="Text Box 33"/>
            <p:cNvSpPr txBox="1">
              <a:spLocks noChangeArrowheads="1"/>
            </p:cNvSpPr>
            <p:nvPr/>
          </p:nvSpPr>
          <p:spPr bwMode="auto">
            <a:xfrm>
              <a:off x="1344" y="1728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D</a:t>
              </a:r>
            </a:p>
          </p:txBody>
        </p:sp>
        <p:sp>
          <p:nvSpPr>
            <p:cNvPr id="50222" name="Text Box 34"/>
            <p:cNvSpPr txBox="1">
              <a:spLocks noChangeArrowheads="1"/>
            </p:cNvSpPr>
            <p:nvPr/>
          </p:nvSpPr>
          <p:spPr bwMode="auto">
            <a:xfrm>
              <a:off x="1536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</a:p>
          </p:txBody>
        </p:sp>
        <p:sp>
          <p:nvSpPr>
            <p:cNvPr id="50223" name="Text Box 35"/>
            <p:cNvSpPr txBox="1"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</p:grpSp>
      <p:sp>
        <p:nvSpPr>
          <p:cNvPr id="50192" name="Rectangle 36"/>
          <p:cNvSpPr>
            <a:spLocks noChangeArrowheads="1"/>
          </p:cNvSpPr>
          <p:nvPr/>
        </p:nvSpPr>
        <p:spPr bwMode="auto">
          <a:xfrm>
            <a:off x="3657600" y="4191000"/>
            <a:ext cx="6096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93" name="Text Box 37"/>
          <p:cNvSpPr txBox="1">
            <a:spLocks noChangeArrowheads="1"/>
          </p:cNvSpPr>
          <p:nvPr/>
        </p:nvSpPr>
        <p:spPr bwMode="auto">
          <a:xfrm>
            <a:off x="3581400" y="41910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D</a:t>
            </a:r>
          </a:p>
        </p:txBody>
      </p:sp>
      <p:sp>
        <p:nvSpPr>
          <p:cNvPr id="50194" name="Text Box 38"/>
          <p:cNvSpPr txBox="1">
            <a:spLocks noChangeArrowheads="1"/>
          </p:cNvSpPr>
          <p:nvPr/>
        </p:nvSpPr>
        <p:spPr bwMode="auto">
          <a:xfrm>
            <a:off x="3886200" y="419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Q</a:t>
            </a:r>
          </a:p>
        </p:txBody>
      </p:sp>
      <p:sp>
        <p:nvSpPr>
          <p:cNvPr id="50195" name="Text Box 39"/>
          <p:cNvSpPr txBox="1">
            <a:spLocks noChangeArrowheads="1"/>
          </p:cNvSpPr>
          <p:nvPr/>
        </p:nvSpPr>
        <p:spPr bwMode="auto">
          <a:xfrm>
            <a:off x="3657600" y="4800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50196" name="Line 40"/>
          <p:cNvSpPr>
            <a:spLocks noChangeShapeType="1"/>
          </p:cNvSpPr>
          <p:nvPr/>
        </p:nvSpPr>
        <p:spPr bwMode="auto">
          <a:xfrm>
            <a:off x="1981200" y="4419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Line 41"/>
          <p:cNvSpPr>
            <a:spLocks noChangeShapeType="1"/>
          </p:cNvSpPr>
          <p:nvPr/>
        </p:nvSpPr>
        <p:spPr bwMode="auto">
          <a:xfrm>
            <a:off x="3124200" y="4419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Line 42"/>
          <p:cNvSpPr>
            <a:spLocks noChangeShapeType="1"/>
          </p:cNvSpPr>
          <p:nvPr/>
        </p:nvSpPr>
        <p:spPr bwMode="auto">
          <a:xfrm>
            <a:off x="4267200" y="50292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Line 43"/>
          <p:cNvSpPr>
            <a:spLocks noChangeShapeType="1"/>
          </p:cNvSpPr>
          <p:nvPr/>
        </p:nvSpPr>
        <p:spPr bwMode="auto">
          <a:xfrm flipV="1">
            <a:off x="4876800" y="38100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0" name="Line 44"/>
          <p:cNvSpPr>
            <a:spLocks noChangeShapeType="1"/>
          </p:cNvSpPr>
          <p:nvPr/>
        </p:nvSpPr>
        <p:spPr bwMode="auto">
          <a:xfrm flipH="1">
            <a:off x="533400" y="3810000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Line 45"/>
          <p:cNvSpPr>
            <a:spLocks noChangeShapeType="1"/>
          </p:cNvSpPr>
          <p:nvPr/>
        </p:nvSpPr>
        <p:spPr bwMode="auto">
          <a:xfrm>
            <a:off x="533400" y="3810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2" name="Line 46"/>
          <p:cNvSpPr>
            <a:spLocks noChangeShapeType="1"/>
          </p:cNvSpPr>
          <p:nvPr/>
        </p:nvSpPr>
        <p:spPr bwMode="auto">
          <a:xfrm>
            <a:off x="533400" y="44196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3" name="Text Box 47"/>
          <p:cNvSpPr txBox="1">
            <a:spLocks noChangeArrowheads="1"/>
          </p:cNvSpPr>
          <p:nvPr/>
        </p:nvSpPr>
        <p:spPr bwMode="auto">
          <a:xfrm>
            <a:off x="5334000" y="3618379"/>
            <a:ext cx="3048000" cy="193899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General Autonomous FSM with shifts and arbitrary logic function, </a:t>
            </a:r>
            <a:r>
              <a:rPr lang="en-US" altLang="en-US" dirty="0">
                <a:solidFill>
                  <a:srgbClr val="FF0000"/>
                </a:solidFill>
              </a:rPr>
              <a:t>analyze its behavior</a:t>
            </a:r>
          </a:p>
        </p:txBody>
      </p:sp>
      <p:sp>
        <p:nvSpPr>
          <p:cNvPr id="50204" name="Text Box 48"/>
          <p:cNvSpPr txBox="1">
            <a:spLocks noChangeArrowheads="1"/>
          </p:cNvSpPr>
          <p:nvPr/>
        </p:nvSpPr>
        <p:spPr bwMode="auto">
          <a:xfrm>
            <a:off x="3886200" y="48006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Q’</a:t>
            </a:r>
          </a:p>
        </p:txBody>
      </p:sp>
      <p:sp>
        <p:nvSpPr>
          <p:cNvPr id="50205" name="Line 49"/>
          <p:cNvSpPr>
            <a:spLocks noChangeShapeType="1"/>
          </p:cNvSpPr>
          <p:nvPr/>
        </p:nvSpPr>
        <p:spPr bwMode="auto">
          <a:xfrm>
            <a:off x="4876800" y="4343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6" name="Oval 50"/>
          <p:cNvSpPr>
            <a:spLocks noChangeArrowheads="1"/>
          </p:cNvSpPr>
          <p:nvPr/>
        </p:nvSpPr>
        <p:spPr bwMode="auto">
          <a:xfrm>
            <a:off x="3124200" y="1524000"/>
            <a:ext cx="381000" cy="381000"/>
          </a:xfrm>
          <a:prstGeom prst="ellipse">
            <a:avLst/>
          </a:prstGeom>
          <a:solidFill>
            <a:srgbClr val="7FFF00"/>
          </a:solidFill>
          <a:ln w="12700">
            <a:solidFill>
              <a:srgbClr val="7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207" name="Line 51"/>
          <p:cNvSpPr>
            <a:spLocks noChangeShapeType="1"/>
          </p:cNvSpPr>
          <p:nvPr/>
        </p:nvSpPr>
        <p:spPr bwMode="auto">
          <a:xfrm flipV="1">
            <a:off x="3352800" y="15240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8" name="Line 52"/>
          <p:cNvSpPr>
            <a:spLocks noChangeShapeType="1"/>
          </p:cNvSpPr>
          <p:nvPr/>
        </p:nvSpPr>
        <p:spPr bwMode="auto">
          <a:xfrm>
            <a:off x="3048000" y="1752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Line 53"/>
          <p:cNvSpPr>
            <a:spLocks noChangeShapeType="1"/>
          </p:cNvSpPr>
          <p:nvPr/>
        </p:nvSpPr>
        <p:spPr bwMode="auto">
          <a:xfrm flipH="1">
            <a:off x="3581400" y="1219200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0" name="Text Box 54"/>
          <p:cNvSpPr txBox="1">
            <a:spLocks noChangeArrowheads="1"/>
          </p:cNvSpPr>
          <p:nvPr/>
        </p:nvSpPr>
        <p:spPr bwMode="auto">
          <a:xfrm>
            <a:off x="4648200" y="9144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EXOR gate</a:t>
            </a:r>
          </a:p>
        </p:txBody>
      </p:sp>
      <p:sp>
        <p:nvSpPr>
          <p:cNvPr id="50211" name="Line 56"/>
          <p:cNvSpPr>
            <a:spLocks noChangeShapeType="1"/>
          </p:cNvSpPr>
          <p:nvPr/>
        </p:nvSpPr>
        <p:spPr bwMode="auto">
          <a:xfrm flipH="1">
            <a:off x="2286000" y="1752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2" name="Line 57"/>
          <p:cNvSpPr>
            <a:spLocks noChangeShapeType="1"/>
          </p:cNvSpPr>
          <p:nvPr/>
        </p:nvSpPr>
        <p:spPr bwMode="auto">
          <a:xfrm flipV="1">
            <a:off x="3352800" y="2057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3" name="Line 58"/>
          <p:cNvSpPr>
            <a:spLocks noChangeShapeType="1"/>
          </p:cNvSpPr>
          <p:nvPr/>
        </p:nvSpPr>
        <p:spPr bwMode="auto">
          <a:xfrm flipH="1">
            <a:off x="3810000" y="1752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4" name="Rectangle 59"/>
          <p:cNvSpPr>
            <a:spLocks noChangeArrowheads="1"/>
          </p:cNvSpPr>
          <p:nvPr/>
        </p:nvSpPr>
        <p:spPr bwMode="auto">
          <a:xfrm>
            <a:off x="1447800" y="3505200"/>
            <a:ext cx="3048000" cy="45720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215" name="Line 60"/>
          <p:cNvSpPr>
            <a:spLocks noChangeShapeType="1"/>
          </p:cNvSpPr>
          <p:nvPr/>
        </p:nvSpPr>
        <p:spPr bwMode="auto">
          <a:xfrm flipV="1">
            <a:off x="3352800" y="3962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6" name="Line 62"/>
          <p:cNvSpPr>
            <a:spLocks noChangeShapeType="1"/>
          </p:cNvSpPr>
          <p:nvPr/>
        </p:nvSpPr>
        <p:spPr bwMode="auto">
          <a:xfrm flipV="1">
            <a:off x="2209800" y="3962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Line 63"/>
          <p:cNvSpPr>
            <a:spLocks noChangeShapeType="1"/>
          </p:cNvSpPr>
          <p:nvPr/>
        </p:nvSpPr>
        <p:spPr bwMode="auto">
          <a:xfrm flipH="1">
            <a:off x="4572000" y="3810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8" name="Line 64"/>
          <p:cNvSpPr>
            <a:spLocks noChangeShapeType="1"/>
          </p:cNvSpPr>
          <p:nvPr/>
        </p:nvSpPr>
        <p:spPr bwMode="auto">
          <a:xfrm>
            <a:off x="762000" y="4419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9" name="Text Box 65"/>
          <p:cNvSpPr txBox="1">
            <a:spLocks noChangeArrowheads="1"/>
          </p:cNvSpPr>
          <p:nvPr/>
        </p:nvSpPr>
        <p:spPr bwMode="auto">
          <a:xfrm>
            <a:off x="1676400" y="3581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Arbitrary logic function</a:t>
            </a:r>
          </a:p>
        </p:txBody>
      </p:sp>
      <p:sp>
        <p:nvSpPr>
          <p:cNvPr id="64" name="TextBox 63"/>
          <p:cNvSpPr txBox="1"/>
          <p:nvPr/>
        </p:nvSpPr>
        <p:spPr bwMode="auto">
          <a:xfrm>
            <a:off x="173543" y="5732029"/>
            <a:ext cx="460673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 should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able to convert the logic diagrams like these to state graphs and state tables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334000" y="5732029"/>
            <a:ext cx="2579206" cy="92333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ANALYSIS OF MACHINES IS IMPORTANT AND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WILL BE ON EXAM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0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17" y="1585575"/>
            <a:ext cx="8180194" cy="4378133"/>
          </a:xfrm>
          <a:solidFill>
            <a:srgbClr val="FFFF00"/>
          </a:solidFill>
        </p:spPr>
        <p:txBody>
          <a:bodyPr/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Flip-Flops for testing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0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1296-B059-420B-8FEB-603D54E41411}" type="slidenum">
              <a:rPr lang="en-US" altLang="en-US"/>
              <a:pPr/>
              <a:t>74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98"/>
            <a:ext cx="9144000" cy="834327"/>
          </a:xfrm>
          <a:solidFill>
            <a:srgbClr val="FFFF00"/>
          </a:solidFill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 Flip-flops are used for testing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0413" name="Group 13"/>
          <p:cNvGrpSpPr>
            <a:grpSpLocks/>
          </p:cNvGrpSpPr>
          <p:nvPr/>
        </p:nvGrpSpPr>
        <p:grpSpPr bwMode="auto">
          <a:xfrm>
            <a:off x="684213" y="1390650"/>
            <a:ext cx="7772400" cy="2609850"/>
            <a:chOff x="431" y="876"/>
            <a:chExt cx="4896" cy="1644"/>
          </a:xfrm>
        </p:grpSpPr>
        <p:graphicFrame>
          <p:nvGraphicFramePr>
            <p:cNvPr id="23040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988259"/>
                </p:ext>
              </p:extLst>
            </p:nvPr>
          </p:nvGraphicFramePr>
          <p:xfrm>
            <a:off x="2639" y="1394"/>
            <a:ext cx="2688" cy="1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714" name="Artwork" r:id="rId3" imgW="4001058" imgH="1676634" progId="Adobe.Illustrator.7">
                    <p:embed/>
                  </p:oleObj>
                </mc:Choice>
                <mc:Fallback>
                  <p:oleObj name="Artwork" r:id="rId3" imgW="4001058" imgH="1676634" progId="Adobe.Illustrator.7">
                    <p:embed/>
                    <p:pic>
                      <p:nvPicPr>
                        <p:cNvPr id="23040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9" y="1394"/>
                          <a:ext cx="2688" cy="1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0410" name="Rectangle 10"/>
            <p:cNvSpPr>
              <a:spLocks noChangeArrowheads="1"/>
            </p:cNvSpPr>
            <p:nvPr/>
          </p:nvSpPr>
          <p:spPr bwMode="auto">
            <a:xfrm>
              <a:off x="431" y="876"/>
              <a:ext cx="4896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27013" indent="-227013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573088" indent="-23177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860425" indent="-173038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146175" indent="-1714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1373188" indent="-1127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1830388" indent="-1127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287588" indent="-1127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2744788" indent="-1127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201988" indent="-1127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r>
                <a:rPr lang="en-US" altLang="en-US" dirty="0"/>
                <a:t>Scan</a:t>
              </a:r>
            </a:p>
          </p:txBody>
        </p:sp>
      </p:grpSp>
      <p:graphicFrame>
        <p:nvGraphicFramePr>
          <p:cNvPr id="2304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936030"/>
              </p:ext>
            </p:extLst>
          </p:nvPr>
        </p:nvGraphicFramePr>
        <p:xfrm>
          <a:off x="1806864" y="2381250"/>
          <a:ext cx="143192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15" name="Artwork" r:id="rId5" imgW="1162212" imgH="1314286" progId="Adobe.Illustrator.7">
                  <p:embed/>
                </p:oleObj>
              </mc:Choice>
              <mc:Fallback>
                <p:oleObj name="Artwork" r:id="rId5" imgW="1162212" imgH="1314286" progId="Adobe.Illustrator.7">
                  <p:embed/>
                  <p:pic>
                    <p:nvPicPr>
                      <p:cNvPr id="2304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864" y="2381250"/>
                        <a:ext cx="1431925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684213" y="3025751"/>
            <a:ext cx="1122651" cy="633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auto">
          <a:xfrm>
            <a:off x="113307" y="3612899"/>
            <a:ext cx="1555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ENABLE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13307" y="4777092"/>
            <a:ext cx="1555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INPUT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15580" y="3363396"/>
            <a:ext cx="691284" cy="14136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8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C4A6-240E-4F25-B0C1-A0A142FBC98F}" type="slidenum">
              <a:rPr lang="en-US" altLang="en-US"/>
              <a:pPr/>
              <a:t>75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altLang="en-US"/>
              <a:t>Scan flip-flops -- for testing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3495675"/>
            <a:ext cx="8091511" cy="2743200"/>
          </a:xfrm>
        </p:spPr>
        <p:txBody>
          <a:bodyPr/>
          <a:lstStyle/>
          <a:p>
            <a:r>
              <a:rPr lang="en-US" altLang="en-US" dirty="0"/>
              <a:t>TE = 0 ==&gt; normal operation</a:t>
            </a:r>
          </a:p>
          <a:p>
            <a:r>
              <a:rPr lang="en-US" altLang="en-US" dirty="0">
                <a:solidFill>
                  <a:srgbClr val="FF33CC"/>
                </a:solidFill>
              </a:rPr>
              <a:t>TE = 1 ==&gt; test operation</a:t>
            </a:r>
          </a:p>
          <a:p>
            <a:pPr lvl="1"/>
            <a:r>
              <a:rPr lang="en-US" altLang="en-US" dirty="0"/>
              <a:t>All of the flip-flops are hooked together in a </a:t>
            </a:r>
            <a:r>
              <a:rPr lang="en-US" altLang="en-US" dirty="0">
                <a:solidFill>
                  <a:srgbClr val="FF0000"/>
                </a:solidFill>
              </a:rPr>
              <a:t>daisy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chain</a:t>
            </a:r>
            <a:r>
              <a:rPr lang="en-US" altLang="en-US" dirty="0"/>
              <a:t> from external test input TI.</a:t>
            </a:r>
          </a:p>
          <a:p>
            <a:pPr lvl="1"/>
            <a:r>
              <a:rPr lang="en-US" altLang="en-US" dirty="0"/>
              <a:t>Load up (“scan in”) a test pattern, do one normal operation, shift out (“scan out”) result on TO.</a:t>
            </a:r>
          </a:p>
        </p:txBody>
      </p:sp>
      <p:graphicFrame>
        <p:nvGraphicFramePr>
          <p:cNvPr id="231428" name="Object 4"/>
          <p:cNvGraphicFramePr>
            <a:graphicFrameLocks noChangeAspect="1"/>
          </p:cNvGraphicFramePr>
          <p:nvPr/>
        </p:nvGraphicFramePr>
        <p:xfrm>
          <a:off x="233363" y="838200"/>
          <a:ext cx="8678862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11" name="Artwork" r:id="rId3" imgW="8678486" imgH="2580952" progId="Adobe.Illustrator.7">
                  <p:embed/>
                </p:oleObj>
              </mc:Choice>
              <mc:Fallback>
                <p:oleObj name="Artwork" r:id="rId3" imgW="8678486" imgH="2580952" progId="Adobe.Illustrator.7">
                  <p:embed/>
                  <p:pic>
                    <p:nvPicPr>
                      <p:cNvPr id="231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838200"/>
                        <a:ext cx="8678862" cy="258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 flipV="1">
            <a:off x="685800" y="3256179"/>
            <a:ext cx="372173" cy="633677"/>
          </a:xfrm>
          <a:prstGeom prst="straightConnector1">
            <a:avLst/>
          </a:prstGeom>
          <a:ln w="127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85152" y="2276860"/>
            <a:ext cx="576070" cy="0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98148" y="2276860"/>
            <a:ext cx="921712" cy="0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56786" y="2254750"/>
            <a:ext cx="921712" cy="0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5424" y="2254750"/>
            <a:ext cx="806498" cy="4418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220941" y="2276860"/>
            <a:ext cx="383549" cy="4418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17" y="318223"/>
            <a:ext cx="8180194" cy="5645486"/>
          </a:xfrm>
          <a:solidFill>
            <a:srgbClr val="FFFF00"/>
          </a:solidFill>
        </p:spPr>
        <p:txBody>
          <a:bodyPr/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types of Flip-Flops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0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479"/>
            <a:ext cx="7772400" cy="931420"/>
          </a:xfrm>
          <a:solidFill>
            <a:srgbClr val="FFFF00"/>
          </a:solidFill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JK Flip Flops</a:t>
            </a:r>
          </a:p>
        </p:txBody>
      </p:sp>
      <p:pic>
        <p:nvPicPr>
          <p:cNvPr id="626692" name="Picture 4" descr="035"/>
          <p:cNvPicPr>
            <a:picLocks noChangeAspect="1" noChangeArrowheads="1"/>
          </p:cNvPicPr>
          <p:nvPr/>
        </p:nvPicPr>
        <p:blipFill>
          <a:blip r:embed="rId2"/>
          <a:srcRect r="32744" b="22438"/>
          <a:stretch>
            <a:fillRect/>
          </a:stretch>
        </p:blipFill>
        <p:spPr bwMode="auto">
          <a:xfrm>
            <a:off x="2209800" y="3319463"/>
            <a:ext cx="5181600" cy="3462337"/>
          </a:xfrm>
          <a:prstGeom prst="rect">
            <a:avLst/>
          </a:prstGeom>
          <a:noFill/>
        </p:spPr>
      </p:pic>
      <p:sp>
        <p:nvSpPr>
          <p:cNvPr id="626693" name="Text Box 5"/>
          <p:cNvSpPr txBox="1">
            <a:spLocks noChangeArrowheads="1"/>
          </p:cNvSpPr>
          <p:nvPr/>
        </p:nvSpPr>
        <p:spPr bwMode="auto">
          <a:xfrm>
            <a:off x="2133600" y="1130300"/>
            <a:ext cx="25542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 K  Q</a:t>
            </a:r>
            <a:r>
              <a:rPr lang="en-US" baseline="30000"/>
              <a:t>+   </a:t>
            </a:r>
            <a:r>
              <a:rPr lang="en-US"/>
              <a:t>Comment</a:t>
            </a:r>
            <a:endParaRPr lang="en-US" baseline="30000"/>
          </a:p>
          <a:p>
            <a:r>
              <a:rPr lang="en-US"/>
              <a:t>0 0   Q   No change</a:t>
            </a:r>
          </a:p>
          <a:p>
            <a:r>
              <a:rPr lang="en-US"/>
              <a:t>0 1    0   Reset</a:t>
            </a:r>
          </a:p>
          <a:p>
            <a:r>
              <a:rPr lang="en-US"/>
              <a:t>1 0    1   Set</a:t>
            </a:r>
          </a:p>
          <a:p>
            <a:r>
              <a:rPr lang="en-US"/>
              <a:t>1 1    Q  Toggle</a:t>
            </a:r>
          </a:p>
        </p:txBody>
      </p:sp>
      <p:sp>
        <p:nvSpPr>
          <p:cNvPr id="626695" name="Line 7"/>
          <p:cNvSpPr>
            <a:spLocks noChangeShapeType="1"/>
          </p:cNvSpPr>
          <p:nvPr/>
        </p:nvSpPr>
        <p:spPr bwMode="auto">
          <a:xfrm rot="5400000">
            <a:off x="1882775" y="2117725"/>
            <a:ext cx="175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6696" name="Line 8"/>
          <p:cNvSpPr>
            <a:spLocks noChangeShapeType="1"/>
          </p:cNvSpPr>
          <p:nvPr/>
        </p:nvSpPr>
        <p:spPr bwMode="auto">
          <a:xfrm>
            <a:off x="2895600" y="26543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6697" name="Line 9"/>
          <p:cNvSpPr>
            <a:spLocks noChangeShapeType="1"/>
          </p:cNvSpPr>
          <p:nvPr/>
        </p:nvSpPr>
        <p:spPr bwMode="auto">
          <a:xfrm rot="10800000">
            <a:off x="2209800" y="1511300"/>
            <a:ext cx="2514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6698" name="Picture 10" descr="035"/>
          <p:cNvPicPr>
            <a:picLocks noChangeAspect="1" noChangeArrowheads="1"/>
          </p:cNvPicPr>
          <p:nvPr/>
        </p:nvPicPr>
        <p:blipFill>
          <a:blip r:embed="rId2"/>
          <a:srcRect l="76991" t="11899" b="56033"/>
          <a:stretch>
            <a:fillRect/>
          </a:stretch>
        </p:blipFill>
        <p:spPr bwMode="auto">
          <a:xfrm>
            <a:off x="5562600" y="1295400"/>
            <a:ext cx="1981200" cy="16002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/>
              <a:t>JK FF is built from D FF and some  gates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J-K flip-flops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800" y="222249"/>
            <a:ext cx="2209800" cy="54784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sz="2800" dirty="0"/>
              <a:t>Not used much anymore</a:t>
            </a:r>
          </a:p>
          <a:p>
            <a:endParaRPr lang="en-US" altLang="en-US" sz="2800" dirty="0"/>
          </a:p>
          <a:p>
            <a:r>
              <a:rPr lang="en-US" altLang="en-US" sz="2800" dirty="0"/>
              <a:t>Don’t worry about </a:t>
            </a:r>
            <a:r>
              <a:rPr lang="en-US" altLang="en-US" sz="2800" dirty="0" smtClean="0"/>
              <a:t>them</a:t>
            </a:r>
          </a:p>
          <a:p>
            <a:r>
              <a:rPr lang="en-US" altLang="en-US" sz="2800" dirty="0" smtClean="0"/>
              <a:t>Interesting concept to be used in design</a:t>
            </a:r>
            <a:endParaRPr lang="en-US" altLang="en-US" sz="2800" dirty="0"/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381000" y="1219200"/>
          <a:ext cx="61722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301" name="Artwork" r:id="rId3" imgW="4847619" imgH="1905266" progId="Adobe.Illustrator.7">
                  <p:embed/>
                </p:oleObj>
              </mc:Choice>
              <mc:Fallback>
                <p:oleObj name="Artwork" r:id="rId3" imgW="4847619" imgH="1905266" progId="Adobe.Illustrator.7">
                  <p:embed/>
                  <p:pic>
                    <p:nvPicPr>
                      <p:cNvPr id="229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6172200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1" name="Object 5"/>
          <p:cNvGraphicFramePr>
            <a:graphicFrameLocks noChangeAspect="1"/>
          </p:cNvGraphicFramePr>
          <p:nvPr/>
        </p:nvGraphicFramePr>
        <p:xfrm>
          <a:off x="1066800" y="3886200"/>
          <a:ext cx="2819400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302" name="Artwork" r:id="rId5" imgW="2172003" imgH="1961905" progId="Adobe.Illustrator.7">
                  <p:embed/>
                </p:oleObj>
              </mc:Choice>
              <mc:Fallback>
                <p:oleObj name="Artwork" r:id="rId5" imgW="2172003" imgH="1961905" progId="Adobe.Illustrator.7">
                  <p:embed/>
                  <p:pic>
                    <p:nvPicPr>
                      <p:cNvPr id="2293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86200"/>
                        <a:ext cx="2819400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2" name="Object 6"/>
          <p:cNvGraphicFramePr>
            <a:graphicFrameLocks noChangeAspect="1"/>
          </p:cNvGraphicFramePr>
          <p:nvPr/>
        </p:nvGraphicFramePr>
        <p:xfrm>
          <a:off x="4419600" y="4648200"/>
          <a:ext cx="16764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303" name="Artwork" r:id="rId7" imgW="1123810" imgH="704948" progId="Adobe.Illustrator.7">
                  <p:embed/>
                </p:oleObj>
              </mc:Choice>
              <mc:Fallback>
                <p:oleObj name="Artwork" r:id="rId7" imgW="1123810" imgH="704948" progId="Adobe.Illustrator.7">
                  <p:embed/>
                  <p:pic>
                    <p:nvPicPr>
                      <p:cNvPr id="2293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648200"/>
                        <a:ext cx="16764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1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6" y="44704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Flip Flops</a:t>
            </a:r>
          </a:p>
        </p:txBody>
      </p:sp>
      <p:pic>
        <p:nvPicPr>
          <p:cNvPr id="627715" name="Picture 3" descr="036"/>
          <p:cNvPicPr>
            <a:picLocks noChangeAspect="1" noChangeArrowheads="1"/>
          </p:cNvPicPr>
          <p:nvPr/>
        </p:nvPicPr>
        <p:blipFill>
          <a:blip r:embed="rId2"/>
          <a:srcRect l="78958" r="1559" b="48038"/>
          <a:stretch>
            <a:fillRect/>
          </a:stretch>
        </p:blipFill>
        <p:spPr bwMode="auto">
          <a:xfrm>
            <a:off x="5029200" y="4411663"/>
            <a:ext cx="2362200" cy="1989137"/>
          </a:xfrm>
          <a:prstGeom prst="rect">
            <a:avLst/>
          </a:prstGeom>
          <a:noFill/>
        </p:spPr>
      </p:pic>
      <p:pic>
        <p:nvPicPr>
          <p:cNvPr id="627717" name="Picture 5" descr="036"/>
          <p:cNvPicPr>
            <a:picLocks noChangeAspect="1" noChangeArrowheads="1"/>
          </p:cNvPicPr>
          <p:nvPr/>
        </p:nvPicPr>
        <p:blipFill>
          <a:blip r:embed="rId2"/>
          <a:srcRect l="24611" r="55907" b="48038"/>
          <a:stretch>
            <a:fillRect/>
          </a:stretch>
        </p:blipFill>
        <p:spPr bwMode="auto">
          <a:xfrm>
            <a:off x="644526" y="4487863"/>
            <a:ext cx="2362200" cy="1989137"/>
          </a:xfrm>
          <a:prstGeom prst="rect">
            <a:avLst/>
          </a:prstGeom>
          <a:noFill/>
        </p:spPr>
      </p:pic>
      <p:pic>
        <p:nvPicPr>
          <p:cNvPr id="627718" name="Picture 6" descr="036"/>
          <p:cNvPicPr>
            <a:picLocks noChangeAspect="1" noChangeArrowheads="1"/>
          </p:cNvPicPr>
          <p:nvPr/>
        </p:nvPicPr>
        <p:blipFill>
          <a:blip r:embed="rId2"/>
          <a:srcRect r="80518" b="48038"/>
          <a:stretch>
            <a:fillRect/>
          </a:stretch>
        </p:blipFill>
        <p:spPr bwMode="auto">
          <a:xfrm>
            <a:off x="4379912" y="1764633"/>
            <a:ext cx="2400243" cy="1989137"/>
          </a:xfrm>
          <a:prstGeom prst="rect">
            <a:avLst/>
          </a:prstGeom>
          <a:noFill/>
        </p:spPr>
      </p:pic>
      <p:sp>
        <p:nvSpPr>
          <p:cNvPr id="627722" name="Text Box 10"/>
          <p:cNvSpPr txBox="1">
            <a:spLocks noChangeArrowheads="1"/>
          </p:cNvSpPr>
          <p:nvPr/>
        </p:nvSpPr>
        <p:spPr bwMode="auto">
          <a:xfrm>
            <a:off x="530226" y="1683670"/>
            <a:ext cx="321484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/>
              <a:t>J = K=T  Q</a:t>
            </a:r>
            <a:r>
              <a:rPr lang="en-US" baseline="30000"/>
              <a:t>+   </a:t>
            </a:r>
            <a:r>
              <a:rPr lang="en-US"/>
              <a:t>Comment</a:t>
            </a:r>
            <a:endParaRPr lang="en-US" baseline="30000"/>
          </a:p>
          <a:p>
            <a:r>
              <a:rPr lang="en-US"/>
              <a:t>0 0       0  Q   No change</a:t>
            </a:r>
          </a:p>
          <a:p>
            <a:r>
              <a:rPr lang="en-US"/>
              <a:t>0 1</a:t>
            </a:r>
          </a:p>
          <a:p>
            <a:r>
              <a:rPr lang="en-US"/>
              <a:t>1 0</a:t>
            </a:r>
          </a:p>
          <a:p>
            <a:r>
              <a:rPr lang="en-US"/>
              <a:t>1 1       1  Q   Toggle</a:t>
            </a:r>
          </a:p>
        </p:txBody>
      </p:sp>
      <p:sp>
        <p:nvSpPr>
          <p:cNvPr id="627723" name="Line 11"/>
          <p:cNvSpPr>
            <a:spLocks noChangeShapeType="1"/>
          </p:cNvSpPr>
          <p:nvPr/>
        </p:nvSpPr>
        <p:spPr bwMode="auto">
          <a:xfrm rot="5400000">
            <a:off x="873126" y="2712370"/>
            <a:ext cx="1752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7724" name="Line 12"/>
          <p:cNvSpPr>
            <a:spLocks noChangeShapeType="1"/>
          </p:cNvSpPr>
          <p:nvPr/>
        </p:nvSpPr>
        <p:spPr bwMode="auto">
          <a:xfrm>
            <a:off x="1825626" y="3207670"/>
            <a:ext cx="23228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7725" name="Line 13"/>
          <p:cNvSpPr>
            <a:spLocks noChangeShapeType="1"/>
          </p:cNvSpPr>
          <p:nvPr/>
        </p:nvSpPr>
        <p:spPr bwMode="auto">
          <a:xfrm rot="10800000">
            <a:off x="606425" y="2064670"/>
            <a:ext cx="3019661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6285" y="1585576"/>
            <a:ext cx="8751453" cy="21681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 bwMode="auto">
          <a:xfrm>
            <a:off x="7014899" y="2112449"/>
            <a:ext cx="190103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flip-flop created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JK flip-flop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8770" y="4350670"/>
            <a:ext cx="4466051" cy="23549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243036" y="4746968"/>
            <a:ext cx="145092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flip-flop working from leading slope of clock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653976" y="4951274"/>
            <a:ext cx="145092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flip-flop working from falling slope of clock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68" y="1588"/>
            <a:ext cx="9117531" cy="525462"/>
          </a:xfrm>
          <a:solidFill>
            <a:srgbClr val="FFFF00"/>
          </a:solidFill>
        </p:spPr>
        <p:txBody>
          <a:bodyPr/>
          <a:lstStyle/>
          <a:p>
            <a:r>
              <a:rPr lang="en-US" sz="2000" dirty="0"/>
              <a:t>Present State/Next State </a:t>
            </a:r>
            <a:r>
              <a:rPr lang="en-US" sz="2000" dirty="0" smtClean="0"/>
              <a:t>Table (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PS/NS) for SR Latch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9043" name="Picture 3" descr="009"/>
          <p:cNvPicPr>
            <a:picLocks noChangeAspect="1" noChangeArrowheads="1"/>
          </p:cNvPicPr>
          <p:nvPr/>
        </p:nvPicPr>
        <p:blipFill>
          <a:blip r:embed="rId2"/>
          <a:srcRect b="16367"/>
          <a:stretch>
            <a:fillRect/>
          </a:stretch>
        </p:blipFill>
        <p:spPr bwMode="auto">
          <a:xfrm>
            <a:off x="76200" y="1600200"/>
            <a:ext cx="8991600" cy="3201988"/>
          </a:xfrm>
          <a:prstGeom prst="rect">
            <a:avLst/>
          </a:prstGeom>
          <a:noFill/>
        </p:spPr>
      </p:pic>
      <p:pic>
        <p:nvPicPr>
          <p:cNvPr id="599044" name="Picture 4" descr="010"/>
          <p:cNvPicPr>
            <a:picLocks noChangeAspect="1" noChangeArrowheads="1"/>
          </p:cNvPicPr>
          <p:nvPr/>
        </p:nvPicPr>
        <p:blipFill>
          <a:blip r:embed="rId3"/>
          <a:srcRect b="25000"/>
          <a:stretch>
            <a:fillRect/>
          </a:stretch>
        </p:blipFill>
        <p:spPr bwMode="auto">
          <a:xfrm>
            <a:off x="1524000" y="4926013"/>
            <a:ext cx="6046788" cy="1855787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3" descr="008"/>
          <p:cNvPicPr>
            <a:picLocks noChangeAspect="1" noChangeArrowheads="1"/>
          </p:cNvPicPr>
          <p:nvPr/>
        </p:nvPicPr>
        <p:blipFill>
          <a:blip r:embed="rId4"/>
          <a:srcRect b="22711"/>
          <a:stretch>
            <a:fillRect/>
          </a:stretch>
        </p:blipFill>
        <p:spPr bwMode="auto">
          <a:xfrm>
            <a:off x="4258642" y="516410"/>
            <a:ext cx="4586288" cy="1330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0849" y="-18256"/>
            <a:ext cx="7772400" cy="566906"/>
          </a:xfrm>
          <a:solidFill>
            <a:srgbClr val="FFFF00"/>
          </a:solidFill>
        </p:spPr>
        <p:txBody>
          <a:bodyPr/>
          <a:lstStyle/>
          <a:p>
            <a:r>
              <a:rPr lang="en-US" altLang="en-US" dirty="0"/>
              <a:t>T flip-flops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75" y="597381"/>
            <a:ext cx="7772400" cy="621819"/>
          </a:xfrm>
        </p:spPr>
        <p:txBody>
          <a:bodyPr/>
          <a:lstStyle/>
          <a:p>
            <a:r>
              <a:rPr lang="en-US" altLang="en-US"/>
              <a:t>Important for counters</a:t>
            </a:r>
          </a:p>
        </p:txBody>
      </p:sp>
      <p:graphicFrame>
        <p:nvGraphicFramePr>
          <p:cNvPr id="232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521469"/>
              </p:ext>
            </p:extLst>
          </p:nvPr>
        </p:nvGraphicFramePr>
        <p:xfrm>
          <a:off x="5334000" y="794530"/>
          <a:ext cx="18288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358" name="Artwork" r:id="rId3" imgW="1200318" imgH="704948" progId="Adobe.Illustrator.7">
                  <p:embed/>
                </p:oleObj>
              </mc:Choice>
              <mc:Fallback>
                <p:oleObj name="Artwork" r:id="rId3" imgW="1200318" imgH="704948" progId="Adobe.Illustrator.7">
                  <p:embed/>
                  <p:pic>
                    <p:nvPicPr>
                      <p:cNvPr id="232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94530"/>
                        <a:ext cx="1828800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341313" y="2627313"/>
          <a:ext cx="7964487" cy="148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359" name="Artwork" r:id="rId5" imgW="6780952" imgH="1267002" progId="Adobe.Illustrator.7">
                  <p:embed/>
                </p:oleObj>
              </mc:Choice>
              <mc:Fallback>
                <p:oleObj name="Artwork" r:id="rId5" imgW="6780952" imgH="1267002" progId="Adobe.Illustrator.7">
                  <p:embed/>
                  <p:pic>
                    <p:nvPicPr>
                      <p:cNvPr id="2324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2627313"/>
                        <a:ext cx="7964487" cy="148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254448"/>
              </p:ext>
            </p:extLst>
          </p:nvPr>
        </p:nvGraphicFramePr>
        <p:xfrm>
          <a:off x="251475" y="5126037"/>
          <a:ext cx="4495800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360" name="Artwork" r:id="rId7" imgW="3390476" imgH="1066667" progId="Adobe.Illustrator.7">
                  <p:embed/>
                </p:oleObj>
              </mc:Choice>
              <mc:Fallback>
                <p:oleObj name="Artwork" r:id="rId7" imgW="3390476" imgH="1066667" progId="Adobe.Illustrator.7">
                  <p:embed/>
                  <p:pic>
                    <p:nvPicPr>
                      <p:cNvPr id="2324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75" y="5126037"/>
                        <a:ext cx="4495800" cy="141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37772"/>
              </p:ext>
            </p:extLst>
          </p:nvPr>
        </p:nvGraphicFramePr>
        <p:xfrm>
          <a:off x="5896961" y="5412542"/>
          <a:ext cx="29718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361" name="Artwork" r:id="rId9" imgW="2247619" imgH="952633" progId="Adobe.Illustrator.7">
                  <p:embed/>
                </p:oleObj>
              </mc:Choice>
              <mc:Fallback>
                <p:oleObj name="Artwork" r:id="rId9" imgW="2247619" imgH="952633" progId="Adobe.Illustrator.7">
                  <p:embed/>
                  <p:pic>
                    <p:nvPicPr>
                      <p:cNvPr id="2324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961" y="5412542"/>
                        <a:ext cx="29718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5545" y="4638747"/>
            <a:ext cx="5082525" cy="2149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 bwMode="auto">
          <a:xfrm>
            <a:off x="65545" y="4638747"/>
            <a:ext cx="5268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When EN=1 it toggles, when EN=0 no change of state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92052" y="1457035"/>
            <a:ext cx="4479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When EN=1 it toggles with leading slope of T, when EN=0 no change of state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18830" y="2103366"/>
            <a:ext cx="172820" cy="10375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28576" y="2103366"/>
            <a:ext cx="2822743" cy="13832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0288" y="1988825"/>
            <a:ext cx="4147704" cy="11521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7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6F38-40B9-4F89-B427-AC897C9961BF}" type="slidenum">
              <a:rPr lang="en-US" altLang="en-US"/>
              <a:pPr/>
              <a:t>81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61" y="304800"/>
            <a:ext cx="3064139" cy="914400"/>
          </a:xfrm>
        </p:spPr>
        <p:txBody>
          <a:bodyPr/>
          <a:lstStyle/>
          <a:p>
            <a:r>
              <a:rPr lang="en-US" altLang="en-US" dirty="0"/>
              <a:t>Sequential PALs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altLang="en-US"/>
              <a:t>16R8</a:t>
            </a:r>
          </a:p>
        </p:txBody>
      </p:sp>
      <p:graphicFrame>
        <p:nvGraphicFramePr>
          <p:cNvPr id="234500" name="Object 4"/>
          <p:cNvGraphicFramePr>
            <a:graphicFrameLocks noChangeAspect="1"/>
          </p:cNvGraphicFramePr>
          <p:nvPr/>
        </p:nvGraphicFramePr>
        <p:xfrm>
          <a:off x="3657600" y="152400"/>
          <a:ext cx="4913313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83" name="Artwork" r:id="rId3" imgW="7895238" imgH="10161905" progId="Adobe.Illustrator.7">
                  <p:embed/>
                </p:oleObj>
              </mc:Choice>
              <mc:Fallback>
                <p:oleObj name="Artwork" r:id="rId3" imgW="7895238" imgH="10161905" progId="Adobe.Illustrator.7">
                  <p:embed/>
                  <p:pic>
                    <p:nvPicPr>
                      <p:cNvPr id="2345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52400"/>
                        <a:ext cx="4913313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>
          <a:xfrm rot="10622389">
            <a:off x="7990295" y="1676401"/>
            <a:ext cx="576070" cy="190979"/>
          </a:xfrm>
          <a:prstGeom prst="rightArrow">
            <a:avLst/>
          </a:prstGeom>
          <a:ln>
            <a:solidFill>
              <a:srgbClr val="0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038"/>
          <p:cNvPicPr>
            <a:picLocks noChangeAspect="1" noChangeArrowheads="1"/>
          </p:cNvPicPr>
          <p:nvPr/>
        </p:nvPicPr>
        <p:blipFill rotWithShape="1">
          <a:blip r:embed="rId5"/>
          <a:srcRect l="27263" t="3640" r="52333" b="10019"/>
          <a:stretch/>
        </p:blipFill>
        <p:spPr bwMode="auto">
          <a:xfrm>
            <a:off x="1182327" y="2449681"/>
            <a:ext cx="1256740" cy="44083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 bwMode="auto">
          <a:xfrm>
            <a:off x="8070730" y="0"/>
            <a:ext cx="100036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Tri=state</a:t>
            </a:r>
          </a:p>
        </p:txBody>
      </p:sp>
    </p:spTree>
    <p:extLst>
      <p:ext uri="{BB962C8B-B14F-4D97-AF65-F5344CB8AC3E}">
        <p14:creationId xmlns:p14="http://schemas.microsoft.com/office/powerpoint/2010/main" val="19785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17" y="318223"/>
            <a:ext cx="8180194" cy="5645486"/>
          </a:xfrm>
          <a:solidFill>
            <a:srgbClr val="FFFF00"/>
          </a:solidFill>
        </p:spPr>
        <p:txBody>
          <a:bodyPr/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a Counter from JK Flip-Flops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5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4-Bit Binary Up Counter</a:t>
            </a:r>
          </a:p>
        </p:txBody>
      </p:sp>
      <p:pic>
        <p:nvPicPr>
          <p:cNvPr id="629763" name="Picture 3" descr="039"/>
          <p:cNvPicPr>
            <a:picLocks noChangeAspect="1" noChangeArrowheads="1"/>
          </p:cNvPicPr>
          <p:nvPr/>
        </p:nvPicPr>
        <p:blipFill>
          <a:blip r:embed="rId3"/>
          <a:srcRect b="8054"/>
          <a:stretch>
            <a:fillRect/>
          </a:stretch>
        </p:blipFill>
        <p:spPr bwMode="auto">
          <a:xfrm>
            <a:off x="325461" y="104775"/>
            <a:ext cx="6935788" cy="660082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99179" y="6397823"/>
            <a:ext cx="4572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1400" dirty="0"/>
              <a:t>T flip flops ideal for counters (remain same or toggle)!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695598" y="983545"/>
            <a:ext cx="2267720" cy="206210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Counter built from JK flip-flops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670325" y="3251951"/>
            <a:ext cx="2473675" cy="2086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 to students: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kern="0" dirty="0" smtClean="0">
                <a:latin typeface="+mn-lt"/>
              </a:rPr>
              <a:t>Find what is the sequence of states of this counter by analyzing the circuit using method shown previously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938323" y="1168211"/>
            <a:ext cx="460856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930394" y="2564895"/>
            <a:ext cx="460856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938323" y="4051322"/>
            <a:ext cx="460856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938323" y="5427966"/>
            <a:ext cx="460856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1292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Counter Timing Diagram</a:t>
            </a:r>
          </a:p>
        </p:txBody>
      </p:sp>
      <p:pic>
        <p:nvPicPr>
          <p:cNvPr id="630787" name="Picture 3" descr="040"/>
          <p:cNvPicPr>
            <a:picLocks noChangeAspect="1" noChangeArrowheads="1"/>
          </p:cNvPicPr>
          <p:nvPr/>
        </p:nvPicPr>
        <p:blipFill>
          <a:blip r:embed="rId2"/>
          <a:srcRect b="21387"/>
          <a:stretch>
            <a:fillRect/>
          </a:stretch>
        </p:blipFill>
        <p:spPr bwMode="auto">
          <a:xfrm>
            <a:off x="50728" y="2737716"/>
            <a:ext cx="8989332" cy="2839842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0264-5C3A-4BFF-80F4-402B80EBB368}" type="slidenum">
              <a:rPr lang="en-US" smtClean="0"/>
              <a:pPr/>
              <a:t>84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864471" y="5577558"/>
            <a:ext cx="0" cy="6708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1576436" y="6248400"/>
            <a:ext cx="1555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000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086027" y="5917536"/>
            <a:ext cx="1555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382000" y="5330031"/>
            <a:ext cx="76200" cy="7488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 bwMode="auto">
          <a:xfrm>
            <a:off x="885152" y="1585576"/>
            <a:ext cx="1728210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States of individual flip-flops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9082" y="2508906"/>
            <a:ext cx="1094533" cy="18994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3535074" y="5790887"/>
            <a:ext cx="301812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a period of this counter? What is the binary sequence of states?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Machines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/>
              <a:t>State Transition Diagrams</a:t>
            </a:r>
          </a:p>
          <a:p>
            <a:r>
              <a:rPr lang="en-US" dirty="0"/>
              <a:t>Next State Tables</a:t>
            </a:r>
          </a:p>
          <a:p>
            <a:r>
              <a:rPr lang="en-US" dirty="0"/>
              <a:t>Mealy and Moore Machines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Mealy: </a:t>
            </a:r>
            <a:r>
              <a:rPr lang="en-US" dirty="0"/>
              <a:t>Output logic uses current state and inputs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Moore</a:t>
            </a:r>
            <a:r>
              <a:rPr lang="en-US" dirty="0"/>
              <a:t>: Output logic uses only current state</a:t>
            </a:r>
          </a:p>
          <a:p>
            <a:r>
              <a:rPr lang="en-US" dirty="0"/>
              <a:t>One Hot vs. Encoded State Machines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2999"/>
            <a:ext cx="8033904" cy="4647887"/>
          </a:xfrm>
          <a:solidFill>
            <a:srgbClr val="FFFF00"/>
          </a:solidFill>
        </p:spPr>
        <p:txBody>
          <a:bodyPr/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Iterative Circuits versus State Machines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7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453054" y="5894457"/>
            <a:ext cx="3733800" cy="914400"/>
          </a:xfrm>
          <a:solidFill>
            <a:schemeClr val="accent1">
              <a:lumMod val="20000"/>
              <a:lumOff val="80000"/>
            </a:schemeClr>
          </a:solidFill>
          <a:ln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 dirty="0" smtClean="0"/>
              <a:t>Draw the graph of the table and explain in detail how the pattern recognition works</a:t>
            </a:r>
            <a:endParaRPr lang="en-US" altLang="en-US" sz="1800" dirty="0">
              <a:latin typeface="Bradley Hand ITC" panose="03070402050302030203" pitchFamily="66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REMINDER: </a:t>
            </a:r>
            <a:r>
              <a:rPr lang="en-US" altLang="en-US" dirty="0" smtClean="0"/>
              <a:t>Cell Table to design iterative circuits</a:t>
            </a: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609600" y="1295400"/>
            <a:ext cx="7772400" cy="152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1225" indent="-225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6600"/>
                </a:solidFill>
              </a:rPr>
              <a:t>Cell table: </a:t>
            </a:r>
            <a:r>
              <a:rPr lang="en-US" altLang="en-US" dirty="0">
                <a:solidFill>
                  <a:srgbClr val="CC3300"/>
                </a:solidFill>
              </a:rPr>
              <a:t>analogous to state </a:t>
            </a:r>
            <a:r>
              <a:rPr lang="en-US" altLang="en-US" dirty="0" smtClean="0">
                <a:solidFill>
                  <a:srgbClr val="CC3300"/>
                </a:solidFill>
              </a:rPr>
              <a:t>table</a:t>
            </a:r>
            <a:endParaRPr lang="en-US" altLang="en-US" dirty="0">
              <a:solidFill>
                <a:srgbClr val="CC330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6600"/>
                </a:solidFill>
              </a:rPr>
              <a:t>Example:</a:t>
            </a:r>
            <a:r>
              <a:rPr lang="en-US" altLang="en-US" dirty="0">
                <a:solidFill>
                  <a:srgbClr val="CC3300"/>
                </a:solidFill>
              </a:rPr>
              <a:t> 0101 pattern detector</a:t>
            </a:r>
          </a:p>
          <a:p>
            <a:pPr lvl="2" eaLnBrk="1" hangingPunct="1">
              <a:buFontTx/>
              <a:buChar char="•"/>
            </a:pPr>
            <a:r>
              <a:rPr lang="en-US" altLang="en-US" sz="1600" dirty="0">
                <a:solidFill>
                  <a:srgbClr val="006600"/>
                </a:solidFill>
              </a:rPr>
              <a:t>Assuming the same assignment for states (</a:t>
            </a:r>
            <a:r>
              <a:rPr lang="en-US" altLang="en-US" sz="1600" i="1" dirty="0">
                <a:solidFill>
                  <a:srgbClr val="006600"/>
                </a:solidFill>
              </a:rPr>
              <a:t>A</a:t>
            </a:r>
            <a:r>
              <a:rPr lang="en-US" altLang="en-US" sz="1600" dirty="0">
                <a:solidFill>
                  <a:srgbClr val="006600"/>
                </a:solidFill>
              </a:rPr>
              <a:t>: 00, </a:t>
            </a:r>
            <a:r>
              <a:rPr lang="en-US" altLang="en-US" sz="1600" i="1" dirty="0">
                <a:solidFill>
                  <a:srgbClr val="006600"/>
                </a:solidFill>
              </a:rPr>
              <a:t>B</a:t>
            </a:r>
            <a:r>
              <a:rPr lang="en-US" altLang="en-US" sz="1600" dirty="0">
                <a:solidFill>
                  <a:srgbClr val="006600"/>
                </a:solidFill>
              </a:rPr>
              <a:t>: 01, </a:t>
            </a:r>
            <a:r>
              <a:rPr lang="en-US" altLang="en-US" sz="1600" i="1" dirty="0">
                <a:solidFill>
                  <a:srgbClr val="006600"/>
                </a:solidFill>
              </a:rPr>
              <a:t>C</a:t>
            </a:r>
            <a:r>
              <a:rPr lang="en-US" altLang="en-US" sz="1600" dirty="0">
                <a:solidFill>
                  <a:srgbClr val="006600"/>
                </a:solidFill>
              </a:rPr>
              <a:t>: 11, </a:t>
            </a:r>
            <a:r>
              <a:rPr lang="en-US" altLang="en-US" sz="1600" i="1" dirty="0">
                <a:solidFill>
                  <a:srgbClr val="006600"/>
                </a:solidFill>
              </a:rPr>
              <a:t>D</a:t>
            </a:r>
            <a:r>
              <a:rPr lang="en-US" altLang="en-US" sz="1600" dirty="0">
                <a:solidFill>
                  <a:srgbClr val="006600"/>
                </a:solidFill>
              </a:rPr>
              <a:t>: 10):</a:t>
            </a:r>
            <a:r>
              <a:rPr lang="en-US" altLang="en-US" sz="1600" dirty="0">
                <a:solidFill>
                  <a:srgbClr val="CC3300"/>
                </a:solidFill>
              </a:rPr>
              <a:t> each cell same as the combinational logic of the sequential circuit derived for the 0101 sequence detector </a:t>
            </a:r>
            <a:r>
              <a:rPr lang="en-US" altLang="en-US" sz="1600" dirty="0" smtClean="0">
                <a:solidFill>
                  <a:srgbClr val="CC3300"/>
                </a:solidFill>
              </a:rPr>
              <a:t>in future slides for state machine.</a:t>
            </a:r>
            <a:endParaRPr lang="en-US" altLang="en-US" sz="1600" dirty="0">
              <a:solidFill>
                <a:srgbClr val="CC3300"/>
              </a:solidFill>
            </a:endParaRPr>
          </a:p>
          <a:p>
            <a:pPr eaLnBrk="1" hangingPunct="1"/>
            <a:endParaRPr lang="en-US" altLang="en-US" dirty="0">
              <a:solidFill>
                <a:srgbClr val="CC3300"/>
              </a:solidFill>
            </a:endParaRPr>
          </a:p>
          <a:p>
            <a:pPr eaLnBrk="1" hangingPunct="1"/>
            <a:endParaRPr lang="en-US" altLang="en-US" dirty="0">
              <a:solidFill>
                <a:srgbClr val="CC3300"/>
              </a:solidFill>
            </a:endParaRPr>
          </a:p>
          <a:p>
            <a:pPr eaLnBrk="1" hangingPunct="1"/>
            <a:endParaRPr lang="en-US" altLang="en-US" dirty="0">
              <a:solidFill>
                <a:srgbClr val="CC3300"/>
              </a:solidFill>
            </a:endParaRPr>
          </a:p>
        </p:txBody>
      </p:sp>
      <p:pic>
        <p:nvPicPr>
          <p:cNvPr id="4710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3336925"/>
            <a:ext cx="2297113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7110" name="Object 11"/>
          <p:cNvGraphicFramePr>
            <a:graphicFrameLocks noChangeAspect="1"/>
          </p:cNvGraphicFramePr>
          <p:nvPr/>
        </p:nvGraphicFramePr>
        <p:xfrm>
          <a:off x="2860675" y="3400425"/>
          <a:ext cx="6108700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15" name="Visio" r:id="rId5" imgW="6109475" imgH="1601002" progId="Visio.Drawing.11">
                  <p:embed/>
                </p:oleObj>
              </mc:Choice>
              <mc:Fallback>
                <p:oleObj name="Visio" r:id="rId5" imgW="6109475" imgH="1601002" progId="Visio.Drawing.11">
                  <p:embed/>
                  <p:pic>
                    <p:nvPicPr>
                      <p:cNvPr id="4711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3400425"/>
                        <a:ext cx="6108700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457200" y="4724400"/>
            <a:ext cx="533400" cy="376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" y="52578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Present states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86254" y="5437257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Next states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600200" y="4825276"/>
            <a:ext cx="76200" cy="661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570529" y="4724400"/>
            <a:ext cx="290146" cy="712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04463" y="5318195"/>
            <a:ext cx="1084263" cy="47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186854" y="4356894"/>
            <a:ext cx="366346" cy="1608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5912042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Two carry signals denote the state of recognition of our sequence 0101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688687" y="4991834"/>
            <a:ext cx="309317" cy="315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94475" y="5177029"/>
            <a:ext cx="1101725" cy="577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Sequence 0101 recognized for the first time</a:t>
            </a:r>
            <a:endParaRPr lang="en-US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8061327" y="5177029"/>
            <a:ext cx="1082674" cy="577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Sequence 0101 recognized for the second time</a:t>
            </a:r>
            <a:endParaRPr lang="en-US" sz="105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305800" y="4825276"/>
            <a:ext cx="228600" cy="351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024188" y="4419600"/>
            <a:ext cx="244473" cy="681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76600" y="5002212"/>
            <a:ext cx="784593" cy="4154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Initial carry</a:t>
            </a:r>
            <a:endParaRPr lang="en-US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4252545" y="304094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Input sequence of arbitrary length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1583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750887"/>
          </a:xfrm>
          <a:solidFill>
            <a:srgbClr val="FFFF00"/>
          </a:solidFill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 for Iterative Circuit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467519" y="9906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1225" indent="-225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6600"/>
                </a:solidFill>
              </a:rPr>
              <a:t>Example: </a:t>
            </a:r>
            <a:r>
              <a:rPr lang="en-US" altLang="en-US" dirty="0">
                <a:solidFill>
                  <a:srgbClr val="CC3300"/>
                </a:solidFill>
              </a:rPr>
              <a:t>synthesize an </a:t>
            </a:r>
            <a:r>
              <a:rPr lang="en-US" altLang="en-US" i="1" dirty="0">
                <a:solidFill>
                  <a:srgbClr val="CC3300"/>
                </a:solidFill>
              </a:rPr>
              <a:t>n</a:t>
            </a:r>
            <a:r>
              <a:rPr lang="en-US" altLang="en-US" dirty="0">
                <a:solidFill>
                  <a:srgbClr val="CC3300"/>
                </a:solidFill>
              </a:rPr>
              <a:t>-cell iterative network</a:t>
            </a:r>
          </a:p>
          <a:p>
            <a:pPr lvl="2" eaLnBrk="1" hangingPunct="1">
              <a:buFontTx/>
              <a:buChar char="•"/>
            </a:pPr>
            <a:r>
              <a:rPr lang="en-US" altLang="en-US" sz="1600" dirty="0">
                <a:solidFill>
                  <a:srgbClr val="006600"/>
                </a:solidFill>
              </a:rPr>
              <a:t>Each cell has one cell input </a:t>
            </a:r>
            <a:r>
              <a:rPr lang="en-US" altLang="en-US" sz="1600" i="1" dirty="0">
                <a:solidFill>
                  <a:srgbClr val="006600"/>
                </a:solidFill>
              </a:rPr>
              <a:t>x</a:t>
            </a:r>
            <a:r>
              <a:rPr lang="en-US" altLang="en-US" sz="1600" i="1" baseline="-25000" dirty="0">
                <a:solidFill>
                  <a:srgbClr val="006600"/>
                </a:solidFill>
              </a:rPr>
              <a:t>i</a:t>
            </a:r>
            <a:r>
              <a:rPr lang="en-US" altLang="en-US" sz="1600" dirty="0">
                <a:solidFill>
                  <a:srgbClr val="006600"/>
                </a:solidFill>
              </a:rPr>
              <a:t> and one cell output </a:t>
            </a:r>
            <a:r>
              <a:rPr lang="en-US" altLang="en-US" sz="1600" i="1" dirty="0" err="1">
                <a:solidFill>
                  <a:srgbClr val="006600"/>
                </a:solidFill>
              </a:rPr>
              <a:t>z</a:t>
            </a:r>
            <a:r>
              <a:rPr lang="en-US" altLang="en-US" sz="1600" i="1" baseline="-25000" dirty="0" err="1">
                <a:solidFill>
                  <a:srgbClr val="006600"/>
                </a:solidFill>
              </a:rPr>
              <a:t>i</a:t>
            </a:r>
            <a:endParaRPr lang="en-US" altLang="en-US" sz="1600" i="1" baseline="-25000" dirty="0">
              <a:solidFill>
                <a:srgbClr val="006600"/>
              </a:solidFill>
            </a:endParaRPr>
          </a:p>
          <a:p>
            <a:pPr lvl="2" eaLnBrk="1" hangingPunct="1">
              <a:buFontTx/>
              <a:buChar char="•"/>
            </a:pPr>
            <a:r>
              <a:rPr lang="en-US" altLang="en-US" sz="1600" i="1" dirty="0" err="1">
                <a:solidFill>
                  <a:srgbClr val="006600"/>
                </a:solidFill>
              </a:rPr>
              <a:t>z</a:t>
            </a:r>
            <a:r>
              <a:rPr lang="en-US" altLang="en-US" sz="1600" i="1" baseline="-25000" dirty="0" err="1">
                <a:solidFill>
                  <a:srgbClr val="006600"/>
                </a:solidFill>
              </a:rPr>
              <a:t>i</a:t>
            </a:r>
            <a:r>
              <a:rPr lang="en-US" altLang="en-US" sz="1600" dirty="0">
                <a:solidFill>
                  <a:srgbClr val="006600"/>
                </a:solidFill>
              </a:rPr>
              <a:t> = 1: </a:t>
            </a:r>
            <a:r>
              <a:rPr lang="en-US" altLang="en-US" sz="1600" dirty="0">
                <a:solidFill>
                  <a:srgbClr val="CC3300"/>
                </a:solidFill>
              </a:rPr>
              <a:t>if and only if either one or two of the cell inputs </a:t>
            </a:r>
            <a:r>
              <a:rPr lang="en-US" altLang="en-US" sz="1600" i="1" dirty="0">
                <a:solidFill>
                  <a:srgbClr val="CC3300"/>
                </a:solidFill>
              </a:rPr>
              <a:t>x</a:t>
            </a:r>
            <a:r>
              <a:rPr lang="en-US" altLang="en-US" sz="1600" baseline="-25000" dirty="0">
                <a:solidFill>
                  <a:srgbClr val="CC3300"/>
                </a:solidFill>
              </a:rPr>
              <a:t>1</a:t>
            </a:r>
            <a:r>
              <a:rPr lang="en-US" altLang="en-US" sz="1600" dirty="0">
                <a:solidFill>
                  <a:srgbClr val="CC3300"/>
                </a:solidFill>
              </a:rPr>
              <a:t>, </a:t>
            </a:r>
            <a:r>
              <a:rPr lang="en-US" altLang="en-US" sz="1600" i="1" dirty="0">
                <a:solidFill>
                  <a:srgbClr val="CC3300"/>
                </a:solidFill>
              </a:rPr>
              <a:t>x</a:t>
            </a:r>
            <a:r>
              <a:rPr lang="en-US" altLang="en-US" sz="1600" baseline="-25000" dirty="0">
                <a:solidFill>
                  <a:srgbClr val="CC3300"/>
                </a:solidFill>
              </a:rPr>
              <a:t>2</a:t>
            </a:r>
            <a:r>
              <a:rPr lang="en-US" altLang="en-US" sz="1600" dirty="0">
                <a:solidFill>
                  <a:srgbClr val="CC3300"/>
                </a:solidFill>
              </a:rPr>
              <a:t>, …, </a:t>
            </a:r>
            <a:r>
              <a:rPr lang="en-US" altLang="en-US" sz="1600" i="1" dirty="0">
                <a:solidFill>
                  <a:srgbClr val="CC3300"/>
                </a:solidFill>
              </a:rPr>
              <a:t>x</a:t>
            </a:r>
            <a:r>
              <a:rPr lang="en-US" altLang="en-US" sz="1600" i="1" baseline="-25000" dirty="0">
                <a:solidFill>
                  <a:srgbClr val="CC3300"/>
                </a:solidFill>
              </a:rPr>
              <a:t>i</a:t>
            </a:r>
            <a:r>
              <a:rPr lang="en-US" altLang="en-US" sz="1600" dirty="0">
                <a:solidFill>
                  <a:srgbClr val="CC3300"/>
                </a:solidFill>
              </a:rPr>
              <a:t> have value 1</a:t>
            </a:r>
          </a:p>
          <a:p>
            <a:pPr lvl="2" eaLnBrk="1" hangingPunct="1">
              <a:buFontTx/>
              <a:buChar char="•"/>
            </a:pPr>
            <a:r>
              <a:rPr lang="en-US" altLang="en-US" sz="1600" dirty="0">
                <a:solidFill>
                  <a:srgbClr val="006600"/>
                </a:solidFill>
              </a:rPr>
              <a:t>States </a:t>
            </a:r>
            <a:r>
              <a:rPr lang="en-US" altLang="en-US" sz="1600" i="1" dirty="0">
                <a:solidFill>
                  <a:srgbClr val="006600"/>
                </a:solidFill>
              </a:rPr>
              <a:t>A</a:t>
            </a:r>
            <a:r>
              <a:rPr lang="en-US" altLang="en-US" sz="1600" dirty="0">
                <a:solidFill>
                  <a:srgbClr val="006600"/>
                </a:solidFill>
              </a:rPr>
              <a:t>, </a:t>
            </a:r>
            <a:r>
              <a:rPr lang="en-US" altLang="en-US" sz="1600" i="1" dirty="0">
                <a:solidFill>
                  <a:srgbClr val="006600"/>
                </a:solidFill>
              </a:rPr>
              <a:t>B</a:t>
            </a:r>
            <a:r>
              <a:rPr lang="en-US" altLang="en-US" sz="1600" dirty="0">
                <a:solidFill>
                  <a:srgbClr val="006600"/>
                </a:solidFill>
              </a:rPr>
              <a:t>, </a:t>
            </a:r>
            <a:r>
              <a:rPr lang="en-US" altLang="en-US" sz="1600" i="1" dirty="0">
                <a:solidFill>
                  <a:srgbClr val="006600"/>
                </a:solidFill>
              </a:rPr>
              <a:t>C</a:t>
            </a:r>
            <a:r>
              <a:rPr lang="en-US" altLang="en-US" sz="1600" dirty="0">
                <a:solidFill>
                  <a:srgbClr val="006600"/>
                </a:solidFill>
              </a:rPr>
              <a:t>, </a:t>
            </a:r>
            <a:r>
              <a:rPr lang="en-US" altLang="en-US" sz="1600" i="1" dirty="0">
                <a:solidFill>
                  <a:srgbClr val="006600"/>
                </a:solidFill>
              </a:rPr>
              <a:t>D</a:t>
            </a:r>
            <a:r>
              <a:rPr lang="en-US" altLang="en-US" sz="1600" dirty="0">
                <a:solidFill>
                  <a:srgbClr val="006600"/>
                </a:solidFill>
              </a:rPr>
              <a:t>:</a:t>
            </a:r>
            <a:r>
              <a:rPr lang="en-US" altLang="en-US" sz="1600" dirty="0">
                <a:solidFill>
                  <a:srgbClr val="CC3300"/>
                </a:solidFill>
              </a:rPr>
              <a:t> 0, 1, 2, (3 or more) of the cell inputs to preceding cells have value 1</a:t>
            </a:r>
          </a:p>
          <a:p>
            <a:pPr lvl="2" eaLnBrk="1" hangingPunct="1"/>
            <a:r>
              <a:rPr lang="en-US" altLang="en-US" sz="1600" dirty="0">
                <a:solidFill>
                  <a:srgbClr val="000066"/>
                </a:solidFill>
              </a:rPr>
              <a:t>Cell table                                Cell            Output-carries and cell-output table</a:t>
            </a:r>
          </a:p>
          <a:p>
            <a:pPr lvl="2" eaLnBrk="1" hangingPunct="1"/>
            <a:endParaRPr lang="en-US" altLang="en-US" sz="1600" dirty="0">
              <a:solidFill>
                <a:srgbClr val="CC3300"/>
              </a:solidFill>
            </a:endParaRPr>
          </a:p>
          <a:p>
            <a:pPr eaLnBrk="1" hangingPunct="1"/>
            <a:endParaRPr lang="en-US" altLang="en-US" dirty="0">
              <a:solidFill>
                <a:srgbClr val="CC3300"/>
              </a:solidFill>
            </a:endParaRPr>
          </a:p>
          <a:p>
            <a:pPr eaLnBrk="1" hangingPunct="1"/>
            <a:endParaRPr lang="en-US" altLang="en-US" dirty="0">
              <a:solidFill>
                <a:srgbClr val="CC3300"/>
              </a:solidFill>
            </a:endParaRPr>
          </a:p>
        </p:txBody>
      </p:sp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302000"/>
            <a:ext cx="24257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27" y="3112232"/>
            <a:ext cx="3150773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8135" name="Object 8"/>
          <p:cNvGraphicFramePr>
            <a:graphicFrameLocks noChangeAspect="1"/>
          </p:cNvGraphicFramePr>
          <p:nvPr/>
        </p:nvGraphicFramePr>
        <p:xfrm>
          <a:off x="2955925" y="3201988"/>
          <a:ext cx="2795588" cy="291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39" name="Visio" r:id="rId6" imgW="2796139" imgH="2913567" progId="Visio.Drawing.11">
                  <p:embed/>
                </p:oleObj>
              </mc:Choice>
              <mc:Fallback>
                <p:oleObj name="Visio" r:id="rId6" imgW="2796139" imgH="2913567" progId="Visio.Drawing.11">
                  <p:embed/>
                  <p:pic>
                    <p:nvPicPr>
                      <p:cNvPr id="481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3201988"/>
                        <a:ext cx="2795588" cy="291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own Arrow 1"/>
          <p:cNvSpPr/>
          <p:nvPr/>
        </p:nvSpPr>
        <p:spPr>
          <a:xfrm>
            <a:off x="1600200" y="2895600"/>
            <a:ext cx="228600" cy="390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4038600" y="28956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705600" y="2895600"/>
            <a:ext cx="228600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005800" flipV="1">
            <a:off x="4987373" y="4280204"/>
            <a:ext cx="914400" cy="277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793631" y="4935415"/>
            <a:ext cx="5436023" cy="1481635"/>
          </a:xfrm>
          <a:custGeom>
            <a:avLst/>
            <a:gdLst>
              <a:gd name="connsiteX0" fmla="*/ 0 w 5436023"/>
              <a:gd name="connsiteY0" fmla="*/ 0 h 1481635"/>
              <a:gd name="connsiteX1" fmla="*/ 234461 w 5436023"/>
              <a:gd name="connsiteY1" fmla="*/ 973016 h 1481635"/>
              <a:gd name="connsiteX2" fmla="*/ 679938 w 5436023"/>
              <a:gd name="connsiteY2" fmla="*/ 1113693 h 1481635"/>
              <a:gd name="connsiteX3" fmla="*/ 1559169 w 5436023"/>
              <a:gd name="connsiteY3" fmla="*/ 1289539 h 1481635"/>
              <a:gd name="connsiteX4" fmla="*/ 2321169 w 5436023"/>
              <a:gd name="connsiteY4" fmla="*/ 1359877 h 1481635"/>
              <a:gd name="connsiteX5" fmla="*/ 3305907 w 5436023"/>
              <a:gd name="connsiteY5" fmla="*/ 1465385 h 1481635"/>
              <a:gd name="connsiteX6" fmla="*/ 3821723 w 5436023"/>
              <a:gd name="connsiteY6" fmla="*/ 1465385 h 1481635"/>
              <a:gd name="connsiteX7" fmla="*/ 4372707 w 5436023"/>
              <a:gd name="connsiteY7" fmla="*/ 1312985 h 1481635"/>
              <a:gd name="connsiteX8" fmla="*/ 4947138 w 5436023"/>
              <a:gd name="connsiteY8" fmla="*/ 1055077 h 1481635"/>
              <a:gd name="connsiteX9" fmla="*/ 5380892 w 5436023"/>
              <a:gd name="connsiteY9" fmla="*/ 293077 h 1481635"/>
              <a:gd name="connsiteX10" fmla="*/ 5416061 w 5436023"/>
              <a:gd name="connsiteY10" fmla="*/ 128954 h 148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6023" h="1481635">
                <a:moveTo>
                  <a:pt x="0" y="0"/>
                </a:moveTo>
                <a:cubicBezTo>
                  <a:pt x="60569" y="393700"/>
                  <a:pt x="121138" y="787401"/>
                  <a:pt x="234461" y="973016"/>
                </a:cubicBezTo>
                <a:cubicBezTo>
                  <a:pt x="347784" y="1158632"/>
                  <a:pt x="459153" y="1060939"/>
                  <a:pt x="679938" y="1113693"/>
                </a:cubicBezTo>
                <a:cubicBezTo>
                  <a:pt x="900723" y="1166447"/>
                  <a:pt x="1285631" y="1248508"/>
                  <a:pt x="1559169" y="1289539"/>
                </a:cubicBezTo>
                <a:cubicBezTo>
                  <a:pt x="1832707" y="1330570"/>
                  <a:pt x="2321169" y="1359877"/>
                  <a:pt x="2321169" y="1359877"/>
                </a:cubicBezTo>
                <a:cubicBezTo>
                  <a:pt x="2612292" y="1389185"/>
                  <a:pt x="3055815" y="1447800"/>
                  <a:pt x="3305907" y="1465385"/>
                </a:cubicBezTo>
                <a:cubicBezTo>
                  <a:pt x="3555999" y="1482970"/>
                  <a:pt x="3643923" y="1490785"/>
                  <a:pt x="3821723" y="1465385"/>
                </a:cubicBezTo>
                <a:cubicBezTo>
                  <a:pt x="3999523" y="1439985"/>
                  <a:pt x="4185138" y="1381370"/>
                  <a:pt x="4372707" y="1312985"/>
                </a:cubicBezTo>
                <a:cubicBezTo>
                  <a:pt x="4560276" y="1244600"/>
                  <a:pt x="4779107" y="1225062"/>
                  <a:pt x="4947138" y="1055077"/>
                </a:cubicBezTo>
                <a:cubicBezTo>
                  <a:pt x="5115169" y="885092"/>
                  <a:pt x="5302738" y="447431"/>
                  <a:pt x="5380892" y="293077"/>
                </a:cubicBezTo>
                <a:cubicBezTo>
                  <a:pt x="5459046" y="138723"/>
                  <a:pt x="5437553" y="133838"/>
                  <a:pt x="5416061" y="128954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129" y="5063506"/>
            <a:ext cx="1295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Encode:</a:t>
            </a:r>
          </a:p>
          <a:p>
            <a:r>
              <a:rPr lang="en-US" sz="2000" dirty="0" smtClean="0"/>
              <a:t>A=00</a:t>
            </a:r>
          </a:p>
          <a:p>
            <a:r>
              <a:rPr lang="en-US" sz="2000" dirty="0" smtClean="0"/>
              <a:t>B=01</a:t>
            </a:r>
          </a:p>
          <a:p>
            <a:r>
              <a:rPr lang="en-US" sz="2000" dirty="0" smtClean="0"/>
              <a:t>C=11</a:t>
            </a:r>
          </a:p>
          <a:p>
            <a:r>
              <a:rPr lang="en-US" sz="2000" dirty="0" smtClean="0"/>
              <a:t>D=10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29922" y="6433598"/>
            <a:ext cx="4759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 encoding the table becomes a </a:t>
            </a:r>
            <a:r>
              <a:rPr lang="en-US" sz="1600" dirty="0" err="1" smtClean="0"/>
              <a:t>KMap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289491" y="3487198"/>
            <a:ext cx="264318" cy="465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477540" y="3505200"/>
            <a:ext cx="490123" cy="447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625661" y="3487198"/>
            <a:ext cx="614258" cy="465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39840" y="5498652"/>
            <a:ext cx="1620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 like three </a:t>
            </a:r>
            <a:r>
              <a:rPr lang="en-US" sz="1600" dirty="0" err="1" smtClean="0"/>
              <a:t>Kmaps</a:t>
            </a:r>
            <a:r>
              <a:rPr lang="en-US" sz="1600" dirty="0" smtClean="0"/>
              <a:t> in one. First for Y</a:t>
            </a:r>
            <a:r>
              <a:rPr lang="en-US" sz="1600" baseline="-25000" dirty="0" smtClean="0"/>
              <a:t>i1</a:t>
            </a:r>
            <a:r>
              <a:rPr lang="en-US" sz="1600" dirty="0" smtClean="0"/>
              <a:t>, second for Y</a:t>
            </a:r>
            <a:r>
              <a:rPr lang="en-US" sz="1600" baseline="-25000" dirty="0" smtClean="0"/>
              <a:t>i2</a:t>
            </a:r>
            <a:r>
              <a:rPr lang="en-US" sz="1600" dirty="0" smtClean="0"/>
              <a:t>, third for </a:t>
            </a:r>
            <a:r>
              <a:rPr lang="en-US" sz="1600" dirty="0" err="1" smtClean="0"/>
              <a:t>z</a:t>
            </a:r>
            <a:r>
              <a:rPr lang="en-US" sz="1600" baseline="-25000" dirty="0" err="1" smtClean="0"/>
              <a:t>i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87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5" name="Object 8"/>
          <p:cNvGraphicFramePr>
            <a:graphicFrameLocks noChangeAspect="1"/>
          </p:cNvGraphicFramePr>
          <p:nvPr>
            <p:extLst/>
          </p:nvPr>
        </p:nvGraphicFramePr>
        <p:xfrm>
          <a:off x="2743200" y="2718476"/>
          <a:ext cx="1447800" cy="15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99" name="Visio" r:id="rId4" imgW="2796139" imgH="2913567" progId="Visio.Drawing.11">
                  <p:embed/>
                </p:oleObj>
              </mc:Choice>
              <mc:Fallback>
                <p:oleObj name="Visio" r:id="rId4" imgW="2796139" imgH="2913567" progId="Visio.Drawing.11">
                  <p:embed/>
                  <p:pic>
                    <p:nvPicPr>
                      <p:cNvPr id="481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18476"/>
                        <a:ext cx="1447800" cy="15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>
            <p:extLst/>
          </p:nvPr>
        </p:nvGraphicFramePr>
        <p:xfrm>
          <a:off x="4810870" y="2669788"/>
          <a:ext cx="1479300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800" name="Visio" r:id="rId4" imgW="2796139" imgH="2913567" progId="Visio.Drawing.11">
                  <p:embed/>
                </p:oleObj>
              </mc:Choice>
              <mc:Fallback>
                <p:oleObj name="Visio" r:id="rId4" imgW="2796139" imgH="2913567" progId="Visio.Drawing.11">
                  <p:embed/>
                  <p:pic>
                    <p:nvPicPr>
                      <p:cNvPr id="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870" y="2669788"/>
                        <a:ext cx="1479300" cy="154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/>
          </p:nvPr>
        </p:nvGraphicFramePr>
        <p:xfrm>
          <a:off x="6776320" y="2677522"/>
          <a:ext cx="1484651" cy="154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801" name="Visio" r:id="rId4" imgW="2796139" imgH="2913567" progId="Visio.Drawing.11">
                  <p:embed/>
                </p:oleObj>
              </mc:Choice>
              <mc:Fallback>
                <p:oleObj name="Visio" r:id="rId4" imgW="2796139" imgH="2913567" progId="Visio.Drawing.11">
                  <p:embed/>
                  <p:pic>
                    <p:nvPicPr>
                      <p:cNvPr id="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6320" y="2677522"/>
                        <a:ext cx="1484651" cy="154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/>
          </p:nvPr>
        </p:nvGraphicFramePr>
        <p:xfrm>
          <a:off x="777750" y="2699824"/>
          <a:ext cx="1447800" cy="15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802" name="Visio" r:id="rId4" imgW="2796139" imgH="2913567" progId="Visio.Drawing.11">
                  <p:embed/>
                </p:oleObj>
              </mc:Choice>
              <mc:Fallback>
                <p:oleObj name="Visio" r:id="rId4" imgW="2796139" imgH="2913567" progId="Visio.Drawing.11">
                  <p:embed/>
                  <p:pic>
                    <p:nvPicPr>
                      <p:cNvPr id="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750" y="2699824"/>
                        <a:ext cx="1447800" cy="15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/>
          <p:cNvGraphicFramePr>
            <a:graphicFrameLocks noChangeAspect="1"/>
          </p:cNvGraphicFramePr>
          <p:nvPr>
            <p:extLst/>
          </p:nvPr>
        </p:nvGraphicFramePr>
        <p:xfrm>
          <a:off x="1136650" y="304800"/>
          <a:ext cx="6108700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803" name="Visio" r:id="rId6" imgW="6109475" imgH="1601002" progId="Visio.Drawing.11">
                  <p:embed/>
                </p:oleObj>
              </mc:Choice>
              <mc:Fallback>
                <p:oleObj name="Visio" r:id="rId6" imgW="6109475" imgH="1601002" progId="Visio.Drawing.11">
                  <p:embed/>
                  <p:pic>
                    <p:nvPicPr>
                      <p:cNvPr id="2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304800"/>
                        <a:ext cx="6108700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1501650" y="2057400"/>
            <a:ext cx="25095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03682" y="1939360"/>
            <a:ext cx="320550" cy="7463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99051" y="1813032"/>
            <a:ext cx="1378201" cy="7304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42041" y="1786616"/>
            <a:ext cx="2363600" cy="6698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7959" y="208713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r>
              <a:rPr lang="en-US" sz="1800" baseline="-25000" dirty="0" smtClean="0">
                <a:solidFill>
                  <a:srgbClr val="FF0000"/>
                </a:solidFill>
              </a:rPr>
              <a:t>1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28413" y="2221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r>
              <a:rPr lang="en-US" sz="1800" baseline="-25000" dirty="0" smtClean="0">
                <a:solidFill>
                  <a:srgbClr val="FF0000"/>
                </a:solidFill>
              </a:rPr>
              <a:t>2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36589" y="221788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r>
              <a:rPr lang="en-US" sz="1800" baseline="-25000" dirty="0" smtClean="0">
                <a:solidFill>
                  <a:srgbClr val="FF0000"/>
                </a:solidFill>
              </a:rPr>
              <a:t>3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24474" y="229816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r>
              <a:rPr lang="en-US" sz="1800" baseline="-25000" dirty="0" smtClean="0">
                <a:solidFill>
                  <a:srgbClr val="FF0000"/>
                </a:solidFill>
              </a:rPr>
              <a:t>4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94211" y="448850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Z</a:t>
            </a:r>
            <a:r>
              <a:rPr lang="en-US" sz="1800" baseline="-25000" dirty="0" smtClean="0">
                <a:solidFill>
                  <a:srgbClr val="FF0000"/>
                </a:solidFill>
              </a:rPr>
              <a:t>1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288" y="447333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Z</a:t>
            </a:r>
            <a:r>
              <a:rPr lang="en-US" sz="1800" baseline="-25000" dirty="0" smtClean="0">
                <a:solidFill>
                  <a:srgbClr val="FF0000"/>
                </a:solidFill>
              </a:rPr>
              <a:t>2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56786" y="443217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Z</a:t>
            </a:r>
            <a:r>
              <a:rPr lang="en-US" sz="1800" baseline="-25000" dirty="0" smtClean="0">
                <a:solidFill>
                  <a:srgbClr val="FF0000"/>
                </a:solidFill>
              </a:rPr>
              <a:t>3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64537" y="454033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Z</a:t>
            </a:r>
            <a:r>
              <a:rPr lang="en-US" sz="1800" baseline="-25000" dirty="0" smtClean="0">
                <a:solidFill>
                  <a:srgbClr val="FF0000"/>
                </a:solidFill>
              </a:rPr>
              <a:t>4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5758" y="277455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0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5758" y="356779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0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189181" y="2952974"/>
            <a:ext cx="537883" cy="26894"/>
          </a:xfrm>
          <a:custGeom>
            <a:avLst/>
            <a:gdLst>
              <a:gd name="connsiteX0" fmla="*/ 0 w 537883"/>
              <a:gd name="connsiteY0" fmla="*/ 26894 h 26894"/>
              <a:gd name="connsiteX1" fmla="*/ 537883 w 537883"/>
              <a:gd name="connsiteY1" fmla="*/ 0 h 26894"/>
              <a:gd name="connsiteX2" fmla="*/ 537883 w 537883"/>
              <a:gd name="connsiteY2" fmla="*/ 0 h 26894"/>
              <a:gd name="connsiteX3" fmla="*/ 537883 w 537883"/>
              <a:gd name="connsiteY3" fmla="*/ 0 h 26894"/>
              <a:gd name="connsiteX4" fmla="*/ 532504 w 537883"/>
              <a:gd name="connsiteY4" fmla="*/ 0 h 2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883" h="26894">
                <a:moveTo>
                  <a:pt x="0" y="26894"/>
                </a:moveTo>
                <a:lnTo>
                  <a:pt x="537883" y="0"/>
                </a:lnTo>
                <a:lnTo>
                  <a:pt x="537883" y="0"/>
                </a:lnTo>
                <a:lnTo>
                  <a:pt x="537883" y="0"/>
                </a:lnTo>
                <a:lnTo>
                  <a:pt x="53250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10696" y="3749040"/>
            <a:ext cx="532504" cy="37652"/>
          </a:xfrm>
          <a:custGeom>
            <a:avLst/>
            <a:gdLst>
              <a:gd name="connsiteX0" fmla="*/ 0 w 532504"/>
              <a:gd name="connsiteY0" fmla="*/ 0 h 37652"/>
              <a:gd name="connsiteX1" fmla="*/ 532504 w 532504"/>
              <a:gd name="connsiteY1" fmla="*/ 37652 h 37652"/>
              <a:gd name="connsiteX2" fmla="*/ 532504 w 532504"/>
              <a:gd name="connsiteY2" fmla="*/ 37652 h 3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504" h="37652">
                <a:moveTo>
                  <a:pt x="0" y="0"/>
                </a:moveTo>
                <a:lnTo>
                  <a:pt x="532504" y="37652"/>
                </a:lnTo>
                <a:lnTo>
                  <a:pt x="532504" y="376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163209" y="2915322"/>
            <a:ext cx="640080" cy="80683"/>
          </a:xfrm>
          <a:custGeom>
            <a:avLst/>
            <a:gdLst>
              <a:gd name="connsiteX0" fmla="*/ 0 w 640080"/>
              <a:gd name="connsiteY0" fmla="*/ 80683 h 80683"/>
              <a:gd name="connsiteX1" fmla="*/ 640080 w 640080"/>
              <a:gd name="connsiteY1" fmla="*/ 0 h 80683"/>
              <a:gd name="connsiteX2" fmla="*/ 640080 w 640080"/>
              <a:gd name="connsiteY2" fmla="*/ 0 h 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080" h="80683">
                <a:moveTo>
                  <a:pt x="0" y="80683"/>
                </a:moveTo>
                <a:lnTo>
                  <a:pt x="640080" y="0"/>
                </a:lnTo>
                <a:lnTo>
                  <a:pt x="64008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184725" y="3775934"/>
            <a:ext cx="618564" cy="10758"/>
          </a:xfrm>
          <a:custGeom>
            <a:avLst/>
            <a:gdLst>
              <a:gd name="connsiteX0" fmla="*/ 0 w 618564"/>
              <a:gd name="connsiteY0" fmla="*/ 0 h 10758"/>
              <a:gd name="connsiteX1" fmla="*/ 618564 w 618564"/>
              <a:gd name="connsiteY1" fmla="*/ 10758 h 10758"/>
              <a:gd name="connsiteX2" fmla="*/ 618564 w 618564"/>
              <a:gd name="connsiteY2" fmla="*/ 10758 h 1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564" h="10758">
                <a:moveTo>
                  <a:pt x="0" y="0"/>
                </a:moveTo>
                <a:lnTo>
                  <a:pt x="618564" y="10758"/>
                </a:lnTo>
                <a:lnTo>
                  <a:pt x="618564" y="1075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255572" y="2931459"/>
            <a:ext cx="505609" cy="32273"/>
          </a:xfrm>
          <a:custGeom>
            <a:avLst/>
            <a:gdLst>
              <a:gd name="connsiteX0" fmla="*/ 0 w 505609"/>
              <a:gd name="connsiteY0" fmla="*/ 32273 h 32273"/>
              <a:gd name="connsiteX1" fmla="*/ 505609 w 505609"/>
              <a:gd name="connsiteY1" fmla="*/ 0 h 32273"/>
              <a:gd name="connsiteX2" fmla="*/ 505609 w 505609"/>
              <a:gd name="connsiteY2" fmla="*/ 0 h 3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609" h="32273">
                <a:moveTo>
                  <a:pt x="0" y="32273"/>
                </a:moveTo>
                <a:lnTo>
                  <a:pt x="505609" y="0"/>
                </a:lnTo>
                <a:lnTo>
                  <a:pt x="50560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260951" y="3738282"/>
            <a:ext cx="516367" cy="37652"/>
          </a:xfrm>
          <a:custGeom>
            <a:avLst/>
            <a:gdLst>
              <a:gd name="connsiteX0" fmla="*/ 0 w 516367"/>
              <a:gd name="connsiteY0" fmla="*/ 0 h 37652"/>
              <a:gd name="connsiteX1" fmla="*/ 516367 w 516367"/>
              <a:gd name="connsiteY1" fmla="*/ 37652 h 37652"/>
              <a:gd name="connsiteX2" fmla="*/ 516367 w 516367"/>
              <a:gd name="connsiteY2" fmla="*/ 37652 h 3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367" h="37652">
                <a:moveTo>
                  <a:pt x="0" y="0"/>
                </a:moveTo>
                <a:lnTo>
                  <a:pt x="516367" y="37652"/>
                </a:lnTo>
                <a:lnTo>
                  <a:pt x="516367" y="376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914400" y="2427881"/>
            <a:ext cx="0" cy="325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895600" y="2448718"/>
            <a:ext cx="0" cy="325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953000" y="2392638"/>
            <a:ext cx="0" cy="325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934200" y="2424302"/>
            <a:ext cx="0" cy="325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039563" y="4246336"/>
            <a:ext cx="0" cy="325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123486" y="4214500"/>
            <a:ext cx="0" cy="325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962400" y="4214500"/>
            <a:ext cx="0" cy="325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37730" y="4208462"/>
            <a:ext cx="0" cy="325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0" y="4909670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Observations:</a:t>
            </a:r>
          </a:p>
          <a:p>
            <a:pPr marL="457200" indent="-457200">
              <a:buAutoNum type="arabicPeriod"/>
            </a:pPr>
            <a:r>
              <a:rPr lang="en-US" dirty="0" smtClean="0"/>
              <a:t>This is a systematic method to design iterative circuits</a:t>
            </a:r>
          </a:p>
          <a:p>
            <a:pPr marL="457200" indent="-457200">
              <a:buAutoNum type="arabicPeriod"/>
            </a:pPr>
            <a:r>
              <a:rPr lang="en-US" dirty="0" smtClean="0"/>
              <a:t>This method is very similar to designing finite state machines that will covered  soon.</a:t>
            </a:r>
          </a:p>
          <a:p>
            <a:pPr marL="457200" indent="-457200">
              <a:buAutoNum type="arabicPeriod"/>
            </a:pPr>
            <a:r>
              <a:rPr lang="en-US" dirty="0" smtClean="0"/>
              <a:t>Good example are </a:t>
            </a:r>
            <a:r>
              <a:rPr lang="en-US" dirty="0" err="1" smtClean="0"/>
              <a:t>comprators</a:t>
            </a:r>
            <a:r>
              <a:rPr lang="en-US" dirty="0" smtClean="0"/>
              <a:t>, adders, </a:t>
            </a:r>
            <a:r>
              <a:rPr lang="en-US" dirty="0" err="1" smtClean="0"/>
              <a:t>subtractors</a:t>
            </a:r>
            <a:r>
              <a:rPr lang="en-US" dirty="0" smtClean="0"/>
              <a:t>, comparators.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68" y="1588"/>
            <a:ext cx="9117531" cy="525462"/>
          </a:xfrm>
          <a:solidFill>
            <a:srgbClr val="FFFF00"/>
          </a:solidFill>
        </p:spPr>
        <p:txBody>
          <a:bodyPr/>
          <a:lstStyle/>
          <a:p>
            <a:r>
              <a:rPr lang="en-US" sz="2000" dirty="0"/>
              <a:t>Present State/Next State </a:t>
            </a:r>
            <a:r>
              <a:rPr lang="en-US" sz="2000" dirty="0" smtClean="0"/>
              <a:t>Table (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PS/NS) for SR Latch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008"/>
          <p:cNvPicPr>
            <a:picLocks noChangeAspect="1" noChangeArrowheads="1"/>
          </p:cNvPicPr>
          <p:nvPr/>
        </p:nvPicPr>
        <p:blipFill>
          <a:blip r:embed="rId3"/>
          <a:srcRect b="22711"/>
          <a:stretch>
            <a:fillRect/>
          </a:stretch>
        </p:blipFill>
        <p:spPr bwMode="auto">
          <a:xfrm>
            <a:off x="4258642" y="516410"/>
            <a:ext cx="4586288" cy="1330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654724" y="2109664"/>
            <a:ext cx="8064980" cy="2619661"/>
            <a:chOff x="654724" y="2109664"/>
            <a:chExt cx="8064980" cy="2619661"/>
          </a:xfrm>
        </p:grpSpPr>
        <p:pic>
          <p:nvPicPr>
            <p:cNvPr id="599044" name="Picture 4" descr="010"/>
            <p:cNvPicPr>
              <a:picLocks noChangeAspect="1" noChangeArrowheads="1"/>
            </p:cNvPicPr>
            <p:nvPr/>
          </p:nvPicPr>
          <p:blipFill rotWithShape="1">
            <a:blip r:embed="rId4"/>
            <a:srcRect r="36170" b="25000"/>
            <a:stretch/>
          </p:blipFill>
          <p:spPr bwMode="auto">
            <a:xfrm>
              <a:off x="654724" y="2109664"/>
              <a:ext cx="5448375" cy="2619661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 bwMode="auto">
            <a:xfrm>
              <a:off x="6415424" y="2361811"/>
              <a:ext cx="230428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Another notation, stable states in circles,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 think it is a better notation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3304935" y="3184852"/>
              <a:ext cx="403249" cy="48950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68820" y="3184851"/>
              <a:ext cx="403249" cy="48950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638351" y="3184852"/>
              <a:ext cx="403249" cy="48950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04935" y="3848504"/>
              <a:ext cx="403249" cy="48950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263284" y="3831771"/>
              <a:ext cx="403249" cy="48950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3924" y="4811568"/>
            <a:ext cx="4648693" cy="1901347"/>
            <a:chOff x="654724" y="2109664"/>
            <a:chExt cx="5448375" cy="2619661"/>
          </a:xfrm>
        </p:grpSpPr>
        <p:pic>
          <p:nvPicPr>
            <p:cNvPr id="15" name="Picture 4" descr="010"/>
            <p:cNvPicPr>
              <a:picLocks noChangeAspect="1" noChangeArrowheads="1"/>
            </p:cNvPicPr>
            <p:nvPr/>
          </p:nvPicPr>
          <p:blipFill rotWithShape="1">
            <a:blip r:embed="rId4"/>
            <a:srcRect r="36170" b="25000"/>
            <a:stretch/>
          </p:blipFill>
          <p:spPr bwMode="auto">
            <a:xfrm>
              <a:off x="654724" y="2109664"/>
              <a:ext cx="5448375" cy="2619661"/>
            </a:xfrm>
            <a:prstGeom prst="rect">
              <a:avLst/>
            </a:prstGeom>
            <a:noFill/>
          </p:spPr>
        </p:pic>
        <p:sp>
          <p:nvSpPr>
            <p:cNvPr id="17" name="Oval 16"/>
            <p:cNvSpPr/>
            <p:nvPr/>
          </p:nvSpPr>
          <p:spPr>
            <a:xfrm>
              <a:off x="3304935" y="3184852"/>
              <a:ext cx="403249" cy="48950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968820" y="3184851"/>
              <a:ext cx="403249" cy="48950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638351" y="3184852"/>
              <a:ext cx="403249" cy="48950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304935" y="3848504"/>
              <a:ext cx="403249" cy="48950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263284" y="3831771"/>
              <a:ext cx="403249" cy="48950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4396933" y="5751249"/>
            <a:ext cx="429067" cy="227979"/>
          </a:xfrm>
          <a:custGeom>
            <a:avLst/>
            <a:gdLst>
              <a:gd name="connsiteX0" fmla="*/ 0 w 429067"/>
              <a:gd name="connsiteY0" fmla="*/ 16223 h 227979"/>
              <a:gd name="connsiteX1" fmla="*/ 365760 w 429067"/>
              <a:gd name="connsiteY1" fmla="*/ 6598 h 227979"/>
              <a:gd name="connsiteX2" fmla="*/ 423511 w 429067"/>
              <a:gd name="connsiteY2" fmla="*/ 102851 h 227979"/>
              <a:gd name="connsiteX3" fmla="*/ 423511 w 429067"/>
              <a:gd name="connsiteY3" fmla="*/ 227979 h 2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067" h="227979">
                <a:moveTo>
                  <a:pt x="0" y="16223"/>
                </a:moveTo>
                <a:cubicBezTo>
                  <a:pt x="147587" y="4191"/>
                  <a:pt x="295175" y="-7840"/>
                  <a:pt x="365760" y="6598"/>
                </a:cubicBezTo>
                <a:cubicBezTo>
                  <a:pt x="436345" y="21036"/>
                  <a:pt x="413886" y="65954"/>
                  <a:pt x="423511" y="102851"/>
                </a:cubicBezTo>
                <a:cubicBezTo>
                  <a:pt x="433136" y="139748"/>
                  <a:pt x="428323" y="183863"/>
                  <a:pt x="423511" y="22797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15658" y="5739684"/>
            <a:ext cx="227199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214343" y="5659820"/>
            <a:ext cx="449488" cy="31706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 flipH="1">
            <a:off x="4944587" y="5651435"/>
            <a:ext cx="414217" cy="391944"/>
          </a:xfrm>
          <a:custGeom>
            <a:avLst/>
            <a:gdLst>
              <a:gd name="connsiteX0" fmla="*/ 0 w 429067"/>
              <a:gd name="connsiteY0" fmla="*/ 16223 h 227979"/>
              <a:gd name="connsiteX1" fmla="*/ 365760 w 429067"/>
              <a:gd name="connsiteY1" fmla="*/ 6598 h 227979"/>
              <a:gd name="connsiteX2" fmla="*/ 423511 w 429067"/>
              <a:gd name="connsiteY2" fmla="*/ 102851 h 227979"/>
              <a:gd name="connsiteX3" fmla="*/ 423511 w 429067"/>
              <a:gd name="connsiteY3" fmla="*/ 227979 h 2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067" h="227979">
                <a:moveTo>
                  <a:pt x="0" y="16223"/>
                </a:moveTo>
                <a:cubicBezTo>
                  <a:pt x="147587" y="4191"/>
                  <a:pt x="295175" y="-7840"/>
                  <a:pt x="365760" y="6598"/>
                </a:cubicBezTo>
                <a:cubicBezTo>
                  <a:pt x="436345" y="21036"/>
                  <a:pt x="413886" y="65954"/>
                  <a:pt x="423511" y="102851"/>
                </a:cubicBezTo>
                <a:cubicBezTo>
                  <a:pt x="433136" y="139748"/>
                  <a:pt x="428323" y="183863"/>
                  <a:pt x="423511" y="22797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557406" y="5739684"/>
            <a:ext cx="510864" cy="115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950940" y="6248400"/>
            <a:ext cx="510864" cy="11565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 rot="10417639" flipH="1">
            <a:off x="3327088" y="5887016"/>
            <a:ext cx="414217" cy="391944"/>
          </a:xfrm>
          <a:custGeom>
            <a:avLst/>
            <a:gdLst>
              <a:gd name="connsiteX0" fmla="*/ 0 w 429067"/>
              <a:gd name="connsiteY0" fmla="*/ 16223 h 227979"/>
              <a:gd name="connsiteX1" fmla="*/ 365760 w 429067"/>
              <a:gd name="connsiteY1" fmla="*/ 6598 h 227979"/>
              <a:gd name="connsiteX2" fmla="*/ 423511 w 429067"/>
              <a:gd name="connsiteY2" fmla="*/ 102851 h 227979"/>
              <a:gd name="connsiteX3" fmla="*/ 423511 w 429067"/>
              <a:gd name="connsiteY3" fmla="*/ 227979 h 2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067" h="227979">
                <a:moveTo>
                  <a:pt x="0" y="16223"/>
                </a:moveTo>
                <a:cubicBezTo>
                  <a:pt x="147587" y="4191"/>
                  <a:pt x="295175" y="-7840"/>
                  <a:pt x="365760" y="6598"/>
                </a:cubicBezTo>
                <a:cubicBezTo>
                  <a:pt x="436345" y="21036"/>
                  <a:pt x="413886" y="65954"/>
                  <a:pt x="423511" y="102851"/>
                </a:cubicBezTo>
                <a:cubicBezTo>
                  <a:pt x="433136" y="139748"/>
                  <a:pt x="428323" y="183863"/>
                  <a:pt x="423511" y="22797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1067186">
            <a:off x="4376555" y="5939754"/>
            <a:ext cx="466771" cy="378049"/>
          </a:xfrm>
          <a:custGeom>
            <a:avLst/>
            <a:gdLst>
              <a:gd name="connsiteX0" fmla="*/ 0 w 429067"/>
              <a:gd name="connsiteY0" fmla="*/ 16223 h 227979"/>
              <a:gd name="connsiteX1" fmla="*/ 365760 w 429067"/>
              <a:gd name="connsiteY1" fmla="*/ 6598 h 227979"/>
              <a:gd name="connsiteX2" fmla="*/ 423511 w 429067"/>
              <a:gd name="connsiteY2" fmla="*/ 102851 h 227979"/>
              <a:gd name="connsiteX3" fmla="*/ 423511 w 429067"/>
              <a:gd name="connsiteY3" fmla="*/ 227979 h 2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067" h="227979">
                <a:moveTo>
                  <a:pt x="0" y="16223"/>
                </a:moveTo>
                <a:cubicBezTo>
                  <a:pt x="147587" y="4191"/>
                  <a:pt x="295175" y="-7840"/>
                  <a:pt x="365760" y="6598"/>
                </a:cubicBezTo>
                <a:cubicBezTo>
                  <a:pt x="436345" y="21036"/>
                  <a:pt x="413886" y="65954"/>
                  <a:pt x="423511" y="102851"/>
                </a:cubicBezTo>
                <a:cubicBezTo>
                  <a:pt x="433136" y="139748"/>
                  <a:pt x="428323" y="183863"/>
                  <a:pt x="423511" y="22797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 bwMode="auto">
          <a:xfrm>
            <a:off x="6300210" y="5099603"/>
            <a:ext cx="23042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 should be able to analyze and draw transitions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 machine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1567" y="6188150"/>
            <a:ext cx="1905000" cy="457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000" dirty="0" smtClean="0"/>
              <a:t>Reset dominant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11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234" y="-18331"/>
            <a:ext cx="9118766" cy="699883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 for Finite State Machine </a:t>
            </a:r>
          </a:p>
        </p:txBody>
      </p:sp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" y="1223234"/>
            <a:ext cx="3150773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81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342024"/>
              </p:ext>
            </p:extLst>
          </p:nvPr>
        </p:nvGraphicFramePr>
        <p:xfrm>
          <a:off x="4054568" y="4038940"/>
          <a:ext cx="2795588" cy="291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787" name="Visio" r:id="rId5" imgW="2796139" imgH="2913567" progId="Visio.Drawing.11">
                  <p:embed/>
                </p:oleObj>
              </mc:Choice>
              <mc:Fallback>
                <p:oleObj name="Visio" r:id="rId5" imgW="2796139" imgH="2913567" progId="Visio.Drawing.11">
                  <p:embed/>
                  <p:pic>
                    <p:nvPicPr>
                      <p:cNvPr id="481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568" y="4038940"/>
                        <a:ext cx="2795588" cy="291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599024"/>
              </p:ext>
            </p:extLst>
          </p:nvPr>
        </p:nvGraphicFramePr>
        <p:xfrm>
          <a:off x="3244906" y="1434371"/>
          <a:ext cx="2478034" cy="18788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8834">
                  <a:extLst>
                    <a:ext uri="{9D8B030D-6E8A-4147-A177-3AD203B41FA5}">
                      <a16:colId xmlns:a16="http://schemas.microsoft.com/office/drawing/2014/main" val="28818169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655050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7694057"/>
                    </a:ext>
                  </a:extLst>
                </a:gridCol>
              </a:tblGrid>
              <a:tr h="3757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yi1 yi2\ xi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525512"/>
                  </a:ext>
                </a:extLst>
              </a:tr>
              <a:tr h="3757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966527"/>
                  </a:ext>
                </a:extLst>
              </a:tr>
              <a:tr h="3757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198931"/>
                  </a:ext>
                </a:extLst>
              </a:tr>
              <a:tr h="3757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808209"/>
                  </a:ext>
                </a:extLst>
              </a:tr>
              <a:tr h="3757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04112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579940" y="2627439"/>
            <a:ext cx="990600" cy="6858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265740" y="2246439"/>
            <a:ext cx="3048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92729" y="343727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i1</a:t>
            </a:r>
            <a:endParaRPr lang="en-US" baseline="-250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03232"/>
              </p:ext>
            </p:extLst>
          </p:nvPr>
        </p:nvGraphicFramePr>
        <p:xfrm>
          <a:off x="6283822" y="1434371"/>
          <a:ext cx="2478034" cy="18788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8834">
                  <a:extLst>
                    <a:ext uri="{9D8B030D-6E8A-4147-A177-3AD203B41FA5}">
                      <a16:colId xmlns:a16="http://schemas.microsoft.com/office/drawing/2014/main" val="28818169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655050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7694057"/>
                    </a:ext>
                  </a:extLst>
                </a:gridCol>
              </a:tblGrid>
              <a:tr h="3757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yi1 yi2\ xi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525512"/>
                  </a:ext>
                </a:extLst>
              </a:tr>
              <a:tr h="3757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966527"/>
                  </a:ext>
                </a:extLst>
              </a:tr>
              <a:tr h="3757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198931"/>
                  </a:ext>
                </a:extLst>
              </a:tr>
              <a:tr h="3757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808209"/>
                  </a:ext>
                </a:extLst>
              </a:tr>
              <a:tr h="3757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04112"/>
                  </a:ext>
                </a:extLst>
              </a:tr>
            </a:tbl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7725400" y="2245157"/>
            <a:ext cx="3048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131645" y="343727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i2</a:t>
            </a:r>
            <a:endParaRPr lang="en-US" baseline="-25000" dirty="0"/>
          </a:p>
        </p:txBody>
      </p:sp>
      <p:sp>
        <p:nvSpPr>
          <p:cNvPr id="19" name="Freeform 18"/>
          <p:cNvSpPr/>
          <p:nvPr/>
        </p:nvSpPr>
        <p:spPr>
          <a:xfrm>
            <a:off x="2494041" y="981729"/>
            <a:ext cx="1899047" cy="320793"/>
          </a:xfrm>
          <a:custGeom>
            <a:avLst/>
            <a:gdLst>
              <a:gd name="connsiteX0" fmla="*/ 0 w 1899047"/>
              <a:gd name="connsiteY0" fmla="*/ 260833 h 320793"/>
              <a:gd name="connsiteX1" fmla="*/ 434715 w 1899047"/>
              <a:gd name="connsiteY1" fmla="*/ 20990 h 320793"/>
              <a:gd name="connsiteX2" fmla="*/ 809469 w 1899047"/>
              <a:gd name="connsiteY2" fmla="*/ 35980 h 320793"/>
              <a:gd name="connsiteX3" fmla="*/ 1798820 w 1899047"/>
              <a:gd name="connsiteY3" fmla="*/ 230852 h 320793"/>
              <a:gd name="connsiteX4" fmla="*/ 1813810 w 1899047"/>
              <a:gd name="connsiteY4" fmla="*/ 320793 h 32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9047" h="320793">
                <a:moveTo>
                  <a:pt x="0" y="260833"/>
                </a:moveTo>
                <a:cubicBezTo>
                  <a:pt x="149902" y="159649"/>
                  <a:pt x="299804" y="58465"/>
                  <a:pt x="434715" y="20990"/>
                </a:cubicBezTo>
                <a:cubicBezTo>
                  <a:pt x="569626" y="-16485"/>
                  <a:pt x="582118" y="1003"/>
                  <a:pt x="809469" y="35980"/>
                </a:cubicBezTo>
                <a:cubicBezTo>
                  <a:pt x="1036820" y="70957"/>
                  <a:pt x="1631430" y="183383"/>
                  <a:pt x="1798820" y="230852"/>
                </a:cubicBezTo>
                <a:cubicBezTo>
                  <a:pt x="1966210" y="278321"/>
                  <a:pt x="1890010" y="299557"/>
                  <a:pt x="1813810" y="320793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359028" y="839752"/>
            <a:ext cx="4676932" cy="555746"/>
          </a:xfrm>
          <a:custGeom>
            <a:avLst/>
            <a:gdLst>
              <a:gd name="connsiteX0" fmla="*/ 0 w 4676932"/>
              <a:gd name="connsiteY0" fmla="*/ 375864 h 555746"/>
              <a:gd name="connsiteX1" fmla="*/ 329784 w 4676932"/>
              <a:gd name="connsiteY1" fmla="*/ 151012 h 555746"/>
              <a:gd name="connsiteX2" fmla="*/ 794479 w 4676932"/>
              <a:gd name="connsiteY2" fmla="*/ 16100 h 555746"/>
              <a:gd name="connsiteX3" fmla="*/ 1439056 w 4676932"/>
              <a:gd name="connsiteY3" fmla="*/ 1110 h 555746"/>
              <a:gd name="connsiteX4" fmla="*/ 2218545 w 4676932"/>
              <a:gd name="connsiteY4" fmla="*/ 1110 h 555746"/>
              <a:gd name="connsiteX5" fmla="*/ 2983043 w 4676932"/>
              <a:gd name="connsiteY5" fmla="*/ 16100 h 555746"/>
              <a:gd name="connsiteX6" fmla="*/ 3507699 w 4676932"/>
              <a:gd name="connsiteY6" fmla="*/ 16100 h 555746"/>
              <a:gd name="connsiteX7" fmla="*/ 4347148 w 4676932"/>
              <a:gd name="connsiteY7" fmla="*/ 180992 h 555746"/>
              <a:gd name="connsiteX8" fmla="*/ 4676932 w 4676932"/>
              <a:gd name="connsiteY8" fmla="*/ 555746 h 55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6932" h="555746">
                <a:moveTo>
                  <a:pt x="0" y="375864"/>
                </a:moveTo>
                <a:cubicBezTo>
                  <a:pt x="98685" y="293418"/>
                  <a:pt x="197371" y="210973"/>
                  <a:pt x="329784" y="151012"/>
                </a:cubicBezTo>
                <a:cubicBezTo>
                  <a:pt x="462197" y="91051"/>
                  <a:pt x="609600" y="41084"/>
                  <a:pt x="794479" y="16100"/>
                </a:cubicBezTo>
                <a:cubicBezTo>
                  <a:pt x="979358" y="-8884"/>
                  <a:pt x="1201712" y="3608"/>
                  <a:pt x="1439056" y="1110"/>
                </a:cubicBezTo>
                <a:cubicBezTo>
                  <a:pt x="1676400" y="-1388"/>
                  <a:pt x="2218545" y="1110"/>
                  <a:pt x="2218545" y="1110"/>
                </a:cubicBezTo>
                <a:lnTo>
                  <a:pt x="2983043" y="16100"/>
                </a:lnTo>
                <a:cubicBezTo>
                  <a:pt x="3197902" y="18598"/>
                  <a:pt x="3280348" y="-11382"/>
                  <a:pt x="3507699" y="16100"/>
                </a:cubicBezTo>
                <a:cubicBezTo>
                  <a:pt x="3735050" y="43582"/>
                  <a:pt x="4152276" y="91051"/>
                  <a:pt x="4347148" y="180992"/>
                </a:cubicBezTo>
                <a:cubicBezTo>
                  <a:pt x="4542020" y="270933"/>
                  <a:pt x="4609476" y="413339"/>
                  <a:pt x="4676932" y="555746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34326"/>
              </p:ext>
            </p:extLst>
          </p:nvPr>
        </p:nvGraphicFramePr>
        <p:xfrm>
          <a:off x="514356" y="4148868"/>
          <a:ext cx="2478034" cy="18788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8834">
                  <a:extLst>
                    <a:ext uri="{9D8B030D-6E8A-4147-A177-3AD203B41FA5}">
                      <a16:colId xmlns:a16="http://schemas.microsoft.com/office/drawing/2014/main" val="28818169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655050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7694057"/>
                    </a:ext>
                  </a:extLst>
                </a:gridCol>
              </a:tblGrid>
              <a:tr h="3757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yi1 yi2\ xi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525512"/>
                  </a:ext>
                </a:extLst>
              </a:tr>
              <a:tr h="3757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966527"/>
                  </a:ext>
                </a:extLst>
              </a:tr>
              <a:tr h="3757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198931"/>
                  </a:ext>
                </a:extLst>
              </a:tr>
              <a:tr h="3757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808209"/>
                  </a:ext>
                </a:extLst>
              </a:tr>
              <a:tr h="3757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04112"/>
                  </a:ext>
                </a:extLst>
              </a:tr>
            </a:tbl>
          </a:graphicData>
        </a:graphic>
      </p:graphicFrame>
      <p:sp>
        <p:nvSpPr>
          <p:cNvPr id="31" name="Rounded Rectangle 30"/>
          <p:cNvSpPr/>
          <p:nvPr/>
        </p:nvSpPr>
        <p:spPr>
          <a:xfrm>
            <a:off x="1846239" y="4915952"/>
            <a:ext cx="512789" cy="6858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535190" y="4608303"/>
            <a:ext cx="3048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62179" y="615177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endParaRPr lang="en-US" baseline="-25000" dirty="0"/>
          </a:p>
        </p:txBody>
      </p:sp>
      <p:sp>
        <p:nvSpPr>
          <p:cNvPr id="22" name="Freeform 21"/>
          <p:cNvSpPr/>
          <p:nvPr/>
        </p:nvSpPr>
        <p:spPr>
          <a:xfrm>
            <a:off x="1673853" y="3313241"/>
            <a:ext cx="344773" cy="725699"/>
          </a:xfrm>
          <a:custGeom>
            <a:avLst/>
            <a:gdLst>
              <a:gd name="connsiteX0" fmla="*/ 0 w 344773"/>
              <a:gd name="connsiteY0" fmla="*/ 0 h 1004341"/>
              <a:gd name="connsiteX1" fmla="*/ 344773 w 344773"/>
              <a:gd name="connsiteY1" fmla="*/ 1004341 h 1004341"/>
              <a:gd name="connsiteX2" fmla="*/ 344773 w 344773"/>
              <a:gd name="connsiteY2" fmla="*/ 1004341 h 100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773" h="1004341">
                <a:moveTo>
                  <a:pt x="0" y="0"/>
                </a:moveTo>
                <a:lnTo>
                  <a:pt x="344773" y="1004341"/>
                </a:lnTo>
                <a:lnTo>
                  <a:pt x="344773" y="1004341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8291166" y="1865439"/>
            <a:ext cx="3048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0155" y="4364359"/>
            <a:ext cx="631003" cy="85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0156" y="5955831"/>
            <a:ext cx="631002" cy="85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 bwMode="auto">
          <a:xfrm>
            <a:off x="6780940" y="4399340"/>
            <a:ext cx="790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        Q1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6796937" y="5971014"/>
            <a:ext cx="87612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D2       Q2</a:t>
            </a:r>
          </a:p>
        </p:txBody>
      </p:sp>
      <p:sp>
        <p:nvSpPr>
          <p:cNvPr id="5" name="Freeform 4"/>
          <p:cNvSpPr/>
          <p:nvPr/>
        </p:nvSpPr>
        <p:spPr>
          <a:xfrm>
            <a:off x="3350509" y="3872944"/>
            <a:ext cx="4505836" cy="712824"/>
          </a:xfrm>
          <a:custGeom>
            <a:avLst/>
            <a:gdLst>
              <a:gd name="connsiteX0" fmla="*/ 4129266 w 4505836"/>
              <a:gd name="connsiteY0" fmla="*/ 693019 h 712824"/>
              <a:gd name="connsiteX1" fmla="*/ 4283270 w 4505836"/>
              <a:gd name="connsiteY1" fmla="*/ 702644 h 712824"/>
              <a:gd name="connsiteX2" fmla="*/ 4466150 w 4505836"/>
              <a:gd name="connsiteY2" fmla="*/ 567890 h 712824"/>
              <a:gd name="connsiteX3" fmla="*/ 4485400 w 4505836"/>
              <a:gd name="connsiteY3" fmla="*/ 327259 h 712824"/>
              <a:gd name="connsiteX4" fmla="*/ 4225518 w 4505836"/>
              <a:gd name="connsiteY4" fmla="*/ 163629 h 712824"/>
              <a:gd name="connsiteX5" fmla="*/ 3936760 w 4505836"/>
              <a:gd name="connsiteY5" fmla="*/ 125128 h 712824"/>
              <a:gd name="connsiteX6" fmla="*/ 3628752 w 4505836"/>
              <a:gd name="connsiteY6" fmla="*/ 115503 h 712824"/>
              <a:gd name="connsiteX7" fmla="*/ 3388120 w 4505836"/>
              <a:gd name="connsiteY7" fmla="*/ 105878 h 712824"/>
              <a:gd name="connsiteX8" fmla="*/ 3022360 w 4505836"/>
              <a:gd name="connsiteY8" fmla="*/ 105878 h 712824"/>
              <a:gd name="connsiteX9" fmla="*/ 2454470 w 4505836"/>
              <a:gd name="connsiteY9" fmla="*/ 86627 h 712824"/>
              <a:gd name="connsiteX10" fmla="*/ 2367843 w 4505836"/>
              <a:gd name="connsiteY10" fmla="*/ 77002 h 712824"/>
              <a:gd name="connsiteX11" fmla="*/ 1790327 w 4505836"/>
              <a:gd name="connsiteY11" fmla="*/ 57751 h 712824"/>
              <a:gd name="connsiteX12" fmla="*/ 1386066 w 4505836"/>
              <a:gd name="connsiteY12" fmla="*/ 9625 h 712824"/>
              <a:gd name="connsiteX13" fmla="*/ 1155059 w 4505836"/>
              <a:gd name="connsiteY13" fmla="*/ 0 h 712824"/>
              <a:gd name="connsiteX14" fmla="*/ 779674 w 4505836"/>
              <a:gd name="connsiteY14" fmla="*/ 9625 h 712824"/>
              <a:gd name="connsiteX15" fmla="*/ 346537 w 4505836"/>
              <a:gd name="connsiteY15" fmla="*/ 38501 h 712824"/>
              <a:gd name="connsiteX16" fmla="*/ 125156 w 4505836"/>
              <a:gd name="connsiteY16" fmla="*/ 105878 h 712824"/>
              <a:gd name="connsiteX17" fmla="*/ 19278 w 4505836"/>
              <a:gd name="connsiteY17" fmla="*/ 211756 h 712824"/>
              <a:gd name="connsiteX18" fmla="*/ 28 w 4505836"/>
              <a:gd name="connsiteY18" fmla="*/ 336884 h 712824"/>
              <a:gd name="connsiteX19" fmla="*/ 19278 w 4505836"/>
              <a:gd name="connsiteY19" fmla="*/ 433137 h 712824"/>
              <a:gd name="connsiteX20" fmla="*/ 48154 w 4505836"/>
              <a:gd name="connsiteY20" fmla="*/ 442762 h 712824"/>
              <a:gd name="connsiteX21" fmla="*/ 134782 w 4505836"/>
              <a:gd name="connsiteY21" fmla="*/ 529389 h 712824"/>
              <a:gd name="connsiteX22" fmla="*/ 259910 w 4505836"/>
              <a:gd name="connsiteY22" fmla="*/ 577516 h 712824"/>
              <a:gd name="connsiteX23" fmla="*/ 385038 w 4505836"/>
              <a:gd name="connsiteY23" fmla="*/ 616017 h 712824"/>
              <a:gd name="connsiteX24" fmla="*/ 664171 w 4505836"/>
              <a:gd name="connsiteY24" fmla="*/ 644892 h 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05836" h="712824">
                <a:moveTo>
                  <a:pt x="4129266" y="693019"/>
                </a:moveTo>
                <a:cubicBezTo>
                  <a:pt x="4178194" y="708259"/>
                  <a:pt x="4227123" y="723499"/>
                  <a:pt x="4283270" y="702644"/>
                </a:cubicBezTo>
                <a:cubicBezTo>
                  <a:pt x="4339417" y="681789"/>
                  <a:pt x="4432462" y="630454"/>
                  <a:pt x="4466150" y="567890"/>
                </a:cubicBezTo>
                <a:cubicBezTo>
                  <a:pt x="4499838" y="505326"/>
                  <a:pt x="4525505" y="394636"/>
                  <a:pt x="4485400" y="327259"/>
                </a:cubicBezTo>
                <a:cubicBezTo>
                  <a:pt x="4445295" y="259882"/>
                  <a:pt x="4316958" y="197317"/>
                  <a:pt x="4225518" y="163629"/>
                </a:cubicBezTo>
                <a:cubicBezTo>
                  <a:pt x="4134078" y="129940"/>
                  <a:pt x="4036221" y="133149"/>
                  <a:pt x="3936760" y="125128"/>
                </a:cubicBezTo>
                <a:cubicBezTo>
                  <a:pt x="3837299" y="117107"/>
                  <a:pt x="3628752" y="115503"/>
                  <a:pt x="3628752" y="115503"/>
                </a:cubicBezTo>
                <a:cubicBezTo>
                  <a:pt x="3537312" y="112295"/>
                  <a:pt x="3489185" y="107482"/>
                  <a:pt x="3388120" y="105878"/>
                </a:cubicBezTo>
                <a:cubicBezTo>
                  <a:pt x="3287055" y="104274"/>
                  <a:pt x="3177968" y="109086"/>
                  <a:pt x="3022360" y="105878"/>
                </a:cubicBezTo>
                <a:cubicBezTo>
                  <a:pt x="2866752" y="102669"/>
                  <a:pt x="2563556" y="91440"/>
                  <a:pt x="2454470" y="86627"/>
                </a:cubicBezTo>
                <a:cubicBezTo>
                  <a:pt x="2345384" y="81814"/>
                  <a:pt x="2478533" y="81815"/>
                  <a:pt x="2367843" y="77002"/>
                </a:cubicBezTo>
                <a:cubicBezTo>
                  <a:pt x="2257152" y="72189"/>
                  <a:pt x="1953956" y="68980"/>
                  <a:pt x="1790327" y="57751"/>
                </a:cubicBezTo>
                <a:cubicBezTo>
                  <a:pt x="1626698" y="46522"/>
                  <a:pt x="1491944" y="19250"/>
                  <a:pt x="1386066" y="9625"/>
                </a:cubicBezTo>
                <a:cubicBezTo>
                  <a:pt x="1280188" y="0"/>
                  <a:pt x="1256124" y="0"/>
                  <a:pt x="1155059" y="0"/>
                </a:cubicBezTo>
                <a:cubicBezTo>
                  <a:pt x="1053994" y="0"/>
                  <a:pt x="914428" y="3208"/>
                  <a:pt x="779674" y="9625"/>
                </a:cubicBezTo>
                <a:cubicBezTo>
                  <a:pt x="644920" y="16042"/>
                  <a:pt x="455623" y="22459"/>
                  <a:pt x="346537" y="38501"/>
                </a:cubicBezTo>
                <a:cubicBezTo>
                  <a:pt x="237451" y="54543"/>
                  <a:pt x="179699" y="77002"/>
                  <a:pt x="125156" y="105878"/>
                </a:cubicBezTo>
                <a:cubicBezTo>
                  <a:pt x="70613" y="134754"/>
                  <a:pt x="40133" y="173255"/>
                  <a:pt x="19278" y="211756"/>
                </a:cubicBezTo>
                <a:cubicBezTo>
                  <a:pt x="-1577" y="250257"/>
                  <a:pt x="28" y="299987"/>
                  <a:pt x="28" y="336884"/>
                </a:cubicBezTo>
                <a:cubicBezTo>
                  <a:pt x="28" y="373781"/>
                  <a:pt x="19278" y="433137"/>
                  <a:pt x="19278" y="433137"/>
                </a:cubicBezTo>
                <a:cubicBezTo>
                  <a:pt x="27299" y="450783"/>
                  <a:pt x="28903" y="426720"/>
                  <a:pt x="48154" y="442762"/>
                </a:cubicBezTo>
                <a:cubicBezTo>
                  <a:pt x="67405" y="458804"/>
                  <a:pt x="99489" y="506930"/>
                  <a:pt x="134782" y="529389"/>
                </a:cubicBezTo>
                <a:cubicBezTo>
                  <a:pt x="170075" y="551848"/>
                  <a:pt x="218201" y="563078"/>
                  <a:pt x="259910" y="577516"/>
                </a:cubicBezTo>
                <a:cubicBezTo>
                  <a:pt x="301619" y="591954"/>
                  <a:pt x="317661" y="604788"/>
                  <a:pt x="385038" y="616017"/>
                </a:cubicBezTo>
                <a:cubicBezTo>
                  <a:pt x="452415" y="627246"/>
                  <a:pt x="558293" y="636069"/>
                  <a:pt x="664171" y="644892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350509" y="5426113"/>
            <a:ext cx="4505836" cy="712824"/>
          </a:xfrm>
          <a:custGeom>
            <a:avLst/>
            <a:gdLst>
              <a:gd name="connsiteX0" fmla="*/ 4129266 w 4505836"/>
              <a:gd name="connsiteY0" fmla="*/ 693019 h 712824"/>
              <a:gd name="connsiteX1" fmla="*/ 4283270 w 4505836"/>
              <a:gd name="connsiteY1" fmla="*/ 702644 h 712824"/>
              <a:gd name="connsiteX2" fmla="*/ 4466150 w 4505836"/>
              <a:gd name="connsiteY2" fmla="*/ 567890 h 712824"/>
              <a:gd name="connsiteX3" fmla="*/ 4485400 w 4505836"/>
              <a:gd name="connsiteY3" fmla="*/ 327259 h 712824"/>
              <a:gd name="connsiteX4" fmla="*/ 4225518 w 4505836"/>
              <a:gd name="connsiteY4" fmla="*/ 163629 h 712824"/>
              <a:gd name="connsiteX5" fmla="*/ 3936760 w 4505836"/>
              <a:gd name="connsiteY5" fmla="*/ 125128 h 712824"/>
              <a:gd name="connsiteX6" fmla="*/ 3628752 w 4505836"/>
              <a:gd name="connsiteY6" fmla="*/ 115503 h 712824"/>
              <a:gd name="connsiteX7" fmla="*/ 3388120 w 4505836"/>
              <a:gd name="connsiteY7" fmla="*/ 105878 h 712824"/>
              <a:gd name="connsiteX8" fmla="*/ 3022360 w 4505836"/>
              <a:gd name="connsiteY8" fmla="*/ 105878 h 712824"/>
              <a:gd name="connsiteX9" fmla="*/ 2454470 w 4505836"/>
              <a:gd name="connsiteY9" fmla="*/ 86627 h 712824"/>
              <a:gd name="connsiteX10" fmla="*/ 2367843 w 4505836"/>
              <a:gd name="connsiteY10" fmla="*/ 77002 h 712824"/>
              <a:gd name="connsiteX11" fmla="*/ 1790327 w 4505836"/>
              <a:gd name="connsiteY11" fmla="*/ 57751 h 712824"/>
              <a:gd name="connsiteX12" fmla="*/ 1386066 w 4505836"/>
              <a:gd name="connsiteY12" fmla="*/ 9625 h 712824"/>
              <a:gd name="connsiteX13" fmla="*/ 1155059 w 4505836"/>
              <a:gd name="connsiteY13" fmla="*/ 0 h 712824"/>
              <a:gd name="connsiteX14" fmla="*/ 779674 w 4505836"/>
              <a:gd name="connsiteY14" fmla="*/ 9625 h 712824"/>
              <a:gd name="connsiteX15" fmla="*/ 346537 w 4505836"/>
              <a:gd name="connsiteY15" fmla="*/ 38501 h 712824"/>
              <a:gd name="connsiteX16" fmla="*/ 125156 w 4505836"/>
              <a:gd name="connsiteY16" fmla="*/ 105878 h 712824"/>
              <a:gd name="connsiteX17" fmla="*/ 19278 w 4505836"/>
              <a:gd name="connsiteY17" fmla="*/ 211756 h 712824"/>
              <a:gd name="connsiteX18" fmla="*/ 28 w 4505836"/>
              <a:gd name="connsiteY18" fmla="*/ 336884 h 712824"/>
              <a:gd name="connsiteX19" fmla="*/ 19278 w 4505836"/>
              <a:gd name="connsiteY19" fmla="*/ 433137 h 712824"/>
              <a:gd name="connsiteX20" fmla="*/ 48154 w 4505836"/>
              <a:gd name="connsiteY20" fmla="*/ 442762 h 712824"/>
              <a:gd name="connsiteX21" fmla="*/ 134782 w 4505836"/>
              <a:gd name="connsiteY21" fmla="*/ 529389 h 712824"/>
              <a:gd name="connsiteX22" fmla="*/ 259910 w 4505836"/>
              <a:gd name="connsiteY22" fmla="*/ 577516 h 712824"/>
              <a:gd name="connsiteX23" fmla="*/ 385038 w 4505836"/>
              <a:gd name="connsiteY23" fmla="*/ 616017 h 712824"/>
              <a:gd name="connsiteX24" fmla="*/ 664171 w 4505836"/>
              <a:gd name="connsiteY24" fmla="*/ 644892 h 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05836" h="712824">
                <a:moveTo>
                  <a:pt x="4129266" y="693019"/>
                </a:moveTo>
                <a:cubicBezTo>
                  <a:pt x="4178194" y="708259"/>
                  <a:pt x="4227123" y="723499"/>
                  <a:pt x="4283270" y="702644"/>
                </a:cubicBezTo>
                <a:cubicBezTo>
                  <a:pt x="4339417" y="681789"/>
                  <a:pt x="4432462" y="630454"/>
                  <a:pt x="4466150" y="567890"/>
                </a:cubicBezTo>
                <a:cubicBezTo>
                  <a:pt x="4499838" y="505326"/>
                  <a:pt x="4525505" y="394636"/>
                  <a:pt x="4485400" y="327259"/>
                </a:cubicBezTo>
                <a:cubicBezTo>
                  <a:pt x="4445295" y="259882"/>
                  <a:pt x="4316958" y="197317"/>
                  <a:pt x="4225518" y="163629"/>
                </a:cubicBezTo>
                <a:cubicBezTo>
                  <a:pt x="4134078" y="129940"/>
                  <a:pt x="4036221" y="133149"/>
                  <a:pt x="3936760" y="125128"/>
                </a:cubicBezTo>
                <a:cubicBezTo>
                  <a:pt x="3837299" y="117107"/>
                  <a:pt x="3628752" y="115503"/>
                  <a:pt x="3628752" y="115503"/>
                </a:cubicBezTo>
                <a:cubicBezTo>
                  <a:pt x="3537312" y="112295"/>
                  <a:pt x="3489185" y="107482"/>
                  <a:pt x="3388120" y="105878"/>
                </a:cubicBezTo>
                <a:cubicBezTo>
                  <a:pt x="3287055" y="104274"/>
                  <a:pt x="3177968" y="109086"/>
                  <a:pt x="3022360" y="105878"/>
                </a:cubicBezTo>
                <a:cubicBezTo>
                  <a:pt x="2866752" y="102669"/>
                  <a:pt x="2563556" y="91440"/>
                  <a:pt x="2454470" y="86627"/>
                </a:cubicBezTo>
                <a:cubicBezTo>
                  <a:pt x="2345384" y="81814"/>
                  <a:pt x="2478533" y="81815"/>
                  <a:pt x="2367843" y="77002"/>
                </a:cubicBezTo>
                <a:cubicBezTo>
                  <a:pt x="2257152" y="72189"/>
                  <a:pt x="1953956" y="68980"/>
                  <a:pt x="1790327" y="57751"/>
                </a:cubicBezTo>
                <a:cubicBezTo>
                  <a:pt x="1626698" y="46522"/>
                  <a:pt x="1491944" y="19250"/>
                  <a:pt x="1386066" y="9625"/>
                </a:cubicBezTo>
                <a:cubicBezTo>
                  <a:pt x="1280188" y="0"/>
                  <a:pt x="1256124" y="0"/>
                  <a:pt x="1155059" y="0"/>
                </a:cubicBezTo>
                <a:cubicBezTo>
                  <a:pt x="1053994" y="0"/>
                  <a:pt x="914428" y="3208"/>
                  <a:pt x="779674" y="9625"/>
                </a:cubicBezTo>
                <a:cubicBezTo>
                  <a:pt x="644920" y="16042"/>
                  <a:pt x="455623" y="22459"/>
                  <a:pt x="346537" y="38501"/>
                </a:cubicBezTo>
                <a:cubicBezTo>
                  <a:pt x="237451" y="54543"/>
                  <a:pt x="179699" y="77002"/>
                  <a:pt x="125156" y="105878"/>
                </a:cubicBezTo>
                <a:cubicBezTo>
                  <a:pt x="70613" y="134754"/>
                  <a:pt x="40133" y="173255"/>
                  <a:pt x="19278" y="211756"/>
                </a:cubicBezTo>
                <a:cubicBezTo>
                  <a:pt x="-1577" y="250257"/>
                  <a:pt x="28" y="299987"/>
                  <a:pt x="28" y="336884"/>
                </a:cubicBezTo>
                <a:cubicBezTo>
                  <a:pt x="28" y="373781"/>
                  <a:pt x="19278" y="433137"/>
                  <a:pt x="19278" y="433137"/>
                </a:cubicBezTo>
                <a:cubicBezTo>
                  <a:pt x="27299" y="450783"/>
                  <a:pt x="28903" y="426720"/>
                  <a:pt x="48154" y="442762"/>
                </a:cubicBezTo>
                <a:cubicBezTo>
                  <a:pt x="67405" y="458804"/>
                  <a:pt x="99489" y="506930"/>
                  <a:pt x="134782" y="529389"/>
                </a:cubicBezTo>
                <a:cubicBezTo>
                  <a:pt x="170075" y="551848"/>
                  <a:pt x="218201" y="563078"/>
                  <a:pt x="259910" y="577516"/>
                </a:cubicBezTo>
                <a:cubicBezTo>
                  <a:pt x="301619" y="591954"/>
                  <a:pt x="317661" y="604788"/>
                  <a:pt x="385038" y="616017"/>
                </a:cubicBezTo>
                <a:cubicBezTo>
                  <a:pt x="452415" y="627246"/>
                  <a:pt x="558293" y="636069"/>
                  <a:pt x="664171" y="644892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2" idx="3"/>
          </p:cNvCxnSpPr>
          <p:nvPr/>
        </p:nvCxnSpPr>
        <p:spPr>
          <a:xfrm flipH="1" flipV="1">
            <a:off x="7481158" y="4791131"/>
            <a:ext cx="733306" cy="48500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3"/>
          </p:cNvCxnSpPr>
          <p:nvPr/>
        </p:nvCxnSpPr>
        <p:spPr>
          <a:xfrm flipH="1">
            <a:off x="7481158" y="5610479"/>
            <a:ext cx="733306" cy="7721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7856345" y="4946168"/>
            <a:ext cx="12876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must be 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4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290920"/>
              </p:ext>
            </p:extLst>
          </p:nvPr>
        </p:nvGraphicFramePr>
        <p:xfrm>
          <a:off x="4429008" y="3852472"/>
          <a:ext cx="2795588" cy="291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2" name="Visio" r:id="rId4" imgW="2796139" imgH="2913567" progId="Visio.Drawing.11">
                  <p:embed/>
                </p:oleObj>
              </mc:Choice>
              <mc:Fallback>
                <p:oleObj name="Visio" r:id="rId4" imgW="2796139" imgH="2913567" progId="Visio.Drawing.11">
                  <p:embed/>
                  <p:pic>
                    <p:nvPicPr>
                      <p:cNvPr id="481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008" y="3852472"/>
                        <a:ext cx="2795588" cy="291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224595" y="4177891"/>
            <a:ext cx="631003" cy="85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24596" y="5769363"/>
            <a:ext cx="631002" cy="85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 bwMode="auto">
          <a:xfrm>
            <a:off x="7155380" y="4212872"/>
            <a:ext cx="790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        Q1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7171377" y="5784546"/>
            <a:ext cx="87612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D2       Q2</a:t>
            </a:r>
          </a:p>
        </p:txBody>
      </p:sp>
      <p:sp>
        <p:nvSpPr>
          <p:cNvPr id="5" name="Freeform 4"/>
          <p:cNvSpPr/>
          <p:nvPr/>
        </p:nvSpPr>
        <p:spPr>
          <a:xfrm>
            <a:off x="3724949" y="3686476"/>
            <a:ext cx="4505836" cy="712824"/>
          </a:xfrm>
          <a:custGeom>
            <a:avLst/>
            <a:gdLst>
              <a:gd name="connsiteX0" fmla="*/ 4129266 w 4505836"/>
              <a:gd name="connsiteY0" fmla="*/ 693019 h 712824"/>
              <a:gd name="connsiteX1" fmla="*/ 4283270 w 4505836"/>
              <a:gd name="connsiteY1" fmla="*/ 702644 h 712824"/>
              <a:gd name="connsiteX2" fmla="*/ 4466150 w 4505836"/>
              <a:gd name="connsiteY2" fmla="*/ 567890 h 712824"/>
              <a:gd name="connsiteX3" fmla="*/ 4485400 w 4505836"/>
              <a:gd name="connsiteY3" fmla="*/ 327259 h 712824"/>
              <a:gd name="connsiteX4" fmla="*/ 4225518 w 4505836"/>
              <a:gd name="connsiteY4" fmla="*/ 163629 h 712824"/>
              <a:gd name="connsiteX5" fmla="*/ 3936760 w 4505836"/>
              <a:gd name="connsiteY5" fmla="*/ 125128 h 712824"/>
              <a:gd name="connsiteX6" fmla="*/ 3628752 w 4505836"/>
              <a:gd name="connsiteY6" fmla="*/ 115503 h 712824"/>
              <a:gd name="connsiteX7" fmla="*/ 3388120 w 4505836"/>
              <a:gd name="connsiteY7" fmla="*/ 105878 h 712824"/>
              <a:gd name="connsiteX8" fmla="*/ 3022360 w 4505836"/>
              <a:gd name="connsiteY8" fmla="*/ 105878 h 712824"/>
              <a:gd name="connsiteX9" fmla="*/ 2454470 w 4505836"/>
              <a:gd name="connsiteY9" fmla="*/ 86627 h 712824"/>
              <a:gd name="connsiteX10" fmla="*/ 2367843 w 4505836"/>
              <a:gd name="connsiteY10" fmla="*/ 77002 h 712824"/>
              <a:gd name="connsiteX11" fmla="*/ 1790327 w 4505836"/>
              <a:gd name="connsiteY11" fmla="*/ 57751 h 712824"/>
              <a:gd name="connsiteX12" fmla="*/ 1386066 w 4505836"/>
              <a:gd name="connsiteY12" fmla="*/ 9625 h 712824"/>
              <a:gd name="connsiteX13" fmla="*/ 1155059 w 4505836"/>
              <a:gd name="connsiteY13" fmla="*/ 0 h 712824"/>
              <a:gd name="connsiteX14" fmla="*/ 779674 w 4505836"/>
              <a:gd name="connsiteY14" fmla="*/ 9625 h 712824"/>
              <a:gd name="connsiteX15" fmla="*/ 346537 w 4505836"/>
              <a:gd name="connsiteY15" fmla="*/ 38501 h 712824"/>
              <a:gd name="connsiteX16" fmla="*/ 125156 w 4505836"/>
              <a:gd name="connsiteY16" fmla="*/ 105878 h 712824"/>
              <a:gd name="connsiteX17" fmla="*/ 19278 w 4505836"/>
              <a:gd name="connsiteY17" fmla="*/ 211756 h 712824"/>
              <a:gd name="connsiteX18" fmla="*/ 28 w 4505836"/>
              <a:gd name="connsiteY18" fmla="*/ 336884 h 712824"/>
              <a:gd name="connsiteX19" fmla="*/ 19278 w 4505836"/>
              <a:gd name="connsiteY19" fmla="*/ 433137 h 712824"/>
              <a:gd name="connsiteX20" fmla="*/ 48154 w 4505836"/>
              <a:gd name="connsiteY20" fmla="*/ 442762 h 712824"/>
              <a:gd name="connsiteX21" fmla="*/ 134782 w 4505836"/>
              <a:gd name="connsiteY21" fmla="*/ 529389 h 712824"/>
              <a:gd name="connsiteX22" fmla="*/ 259910 w 4505836"/>
              <a:gd name="connsiteY22" fmla="*/ 577516 h 712824"/>
              <a:gd name="connsiteX23" fmla="*/ 385038 w 4505836"/>
              <a:gd name="connsiteY23" fmla="*/ 616017 h 712824"/>
              <a:gd name="connsiteX24" fmla="*/ 664171 w 4505836"/>
              <a:gd name="connsiteY24" fmla="*/ 644892 h 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05836" h="712824">
                <a:moveTo>
                  <a:pt x="4129266" y="693019"/>
                </a:moveTo>
                <a:cubicBezTo>
                  <a:pt x="4178194" y="708259"/>
                  <a:pt x="4227123" y="723499"/>
                  <a:pt x="4283270" y="702644"/>
                </a:cubicBezTo>
                <a:cubicBezTo>
                  <a:pt x="4339417" y="681789"/>
                  <a:pt x="4432462" y="630454"/>
                  <a:pt x="4466150" y="567890"/>
                </a:cubicBezTo>
                <a:cubicBezTo>
                  <a:pt x="4499838" y="505326"/>
                  <a:pt x="4525505" y="394636"/>
                  <a:pt x="4485400" y="327259"/>
                </a:cubicBezTo>
                <a:cubicBezTo>
                  <a:pt x="4445295" y="259882"/>
                  <a:pt x="4316958" y="197317"/>
                  <a:pt x="4225518" y="163629"/>
                </a:cubicBezTo>
                <a:cubicBezTo>
                  <a:pt x="4134078" y="129940"/>
                  <a:pt x="4036221" y="133149"/>
                  <a:pt x="3936760" y="125128"/>
                </a:cubicBezTo>
                <a:cubicBezTo>
                  <a:pt x="3837299" y="117107"/>
                  <a:pt x="3628752" y="115503"/>
                  <a:pt x="3628752" y="115503"/>
                </a:cubicBezTo>
                <a:cubicBezTo>
                  <a:pt x="3537312" y="112295"/>
                  <a:pt x="3489185" y="107482"/>
                  <a:pt x="3388120" y="105878"/>
                </a:cubicBezTo>
                <a:cubicBezTo>
                  <a:pt x="3287055" y="104274"/>
                  <a:pt x="3177968" y="109086"/>
                  <a:pt x="3022360" y="105878"/>
                </a:cubicBezTo>
                <a:cubicBezTo>
                  <a:pt x="2866752" y="102669"/>
                  <a:pt x="2563556" y="91440"/>
                  <a:pt x="2454470" y="86627"/>
                </a:cubicBezTo>
                <a:cubicBezTo>
                  <a:pt x="2345384" y="81814"/>
                  <a:pt x="2478533" y="81815"/>
                  <a:pt x="2367843" y="77002"/>
                </a:cubicBezTo>
                <a:cubicBezTo>
                  <a:pt x="2257152" y="72189"/>
                  <a:pt x="1953956" y="68980"/>
                  <a:pt x="1790327" y="57751"/>
                </a:cubicBezTo>
                <a:cubicBezTo>
                  <a:pt x="1626698" y="46522"/>
                  <a:pt x="1491944" y="19250"/>
                  <a:pt x="1386066" y="9625"/>
                </a:cubicBezTo>
                <a:cubicBezTo>
                  <a:pt x="1280188" y="0"/>
                  <a:pt x="1256124" y="0"/>
                  <a:pt x="1155059" y="0"/>
                </a:cubicBezTo>
                <a:cubicBezTo>
                  <a:pt x="1053994" y="0"/>
                  <a:pt x="914428" y="3208"/>
                  <a:pt x="779674" y="9625"/>
                </a:cubicBezTo>
                <a:cubicBezTo>
                  <a:pt x="644920" y="16042"/>
                  <a:pt x="455623" y="22459"/>
                  <a:pt x="346537" y="38501"/>
                </a:cubicBezTo>
                <a:cubicBezTo>
                  <a:pt x="237451" y="54543"/>
                  <a:pt x="179699" y="77002"/>
                  <a:pt x="125156" y="105878"/>
                </a:cubicBezTo>
                <a:cubicBezTo>
                  <a:pt x="70613" y="134754"/>
                  <a:pt x="40133" y="173255"/>
                  <a:pt x="19278" y="211756"/>
                </a:cubicBezTo>
                <a:cubicBezTo>
                  <a:pt x="-1577" y="250257"/>
                  <a:pt x="28" y="299987"/>
                  <a:pt x="28" y="336884"/>
                </a:cubicBezTo>
                <a:cubicBezTo>
                  <a:pt x="28" y="373781"/>
                  <a:pt x="19278" y="433137"/>
                  <a:pt x="19278" y="433137"/>
                </a:cubicBezTo>
                <a:cubicBezTo>
                  <a:pt x="27299" y="450783"/>
                  <a:pt x="28903" y="426720"/>
                  <a:pt x="48154" y="442762"/>
                </a:cubicBezTo>
                <a:cubicBezTo>
                  <a:pt x="67405" y="458804"/>
                  <a:pt x="99489" y="506930"/>
                  <a:pt x="134782" y="529389"/>
                </a:cubicBezTo>
                <a:cubicBezTo>
                  <a:pt x="170075" y="551848"/>
                  <a:pt x="218201" y="563078"/>
                  <a:pt x="259910" y="577516"/>
                </a:cubicBezTo>
                <a:cubicBezTo>
                  <a:pt x="301619" y="591954"/>
                  <a:pt x="317661" y="604788"/>
                  <a:pt x="385038" y="616017"/>
                </a:cubicBezTo>
                <a:cubicBezTo>
                  <a:pt x="452415" y="627246"/>
                  <a:pt x="558293" y="636069"/>
                  <a:pt x="664171" y="644892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724949" y="5239645"/>
            <a:ext cx="4505836" cy="712824"/>
          </a:xfrm>
          <a:custGeom>
            <a:avLst/>
            <a:gdLst>
              <a:gd name="connsiteX0" fmla="*/ 4129266 w 4505836"/>
              <a:gd name="connsiteY0" fmla="*/ 693019 h 712824"/>
              <a:gd name="connsiteX1" fmla="*/ 4283270 w 4505836"/>
              <a:gd name="connsiteY1" fmla="*/ 702644 h 712824"/>
              <a:gd name="connsiteX2" fmla="*/ 4466150 w 4505836"/>
              <a:gd name="connsiteY2" fmla="*/ 567890 h 712824"/>
              <a:gd name="connsiteX3" fmla="*/ 4485400 w 4505836"/>
              <a:gd name="connsiteY3" fmla="*/ 327259 h 712824"/>
              <a:gd name="connsiteX4" fmla="*/ 4225518 w 4505836"/>
              <a:gd name="connsiteY4" fmla="*/ 163629 h 712824"/>
              <a:gd name="connsiteX5" fmla="*/ 3936760 w 4505836"/>
              <a:gd name="connsiteY5" fmla="*/ 125128 h 712824"/>
              <a:gd name="connsiteX6" fmla="*/ 3628752 w 4505836"/>
              <a:gd name="connsiteY6" fmla="*/ 115503 h 712824"/>
              <a:gd name="connsiteX7" fmla="*/ 3388120 w 4505836"/>
              <a:gd name="connsiteY7" fmla="*/ 105878 h 712824"/>
              <a:gd name="connsiteX8" fmla="*/ 3022360 w 4505836"/>
              <a:gd name="connsiteY8" fmla="*/ 105878 h 712824"/>
              <a:gd name="connsiteX9" fmla="*/ 2454470 w 4505836"/>
              <a:gd name="connsiteY9" fmla="*/ 86627 h 712824"/>
              <a:gd name="connsiteX10" fmla="*/ 2367843 w 4505836"/>
              <a:gd name="connsiteY10" fmla="*/ 77002 h 712824"/>
              <a:gd name="connsiteX11" fmla="*/ 1790327 w 4505836"/>
              <a:gd name="connsiteY11" fmla="*/ 57751 h 712824"/>
              <a:gd name="connsiteX12" fmla="*/ 1386066 w 4505836"/>
              <a:gd name="connsiteY12" fmla="*/ 9625 h 712824"/>
              <a:gd name="connsiteX13" fmla="*/ 1155059 w 4505836"/>
              <a:gd name="connsiteY13" fmla="*/ 0 h 712824"/>
              <a:gd name="connsiteX14" fmla="*/ 779674 w 4505836"/>
              <a:gd name="connsiteY14" fmla="*/ 9625 h 712824"/>
              <a:gd name="connsiteX15" fmla="*/ 346537 w 4505836"/>
              <a:gd name="connsiteY15" fmla="*/ 38501 h 712824"/>
              <a:gd name="connsiteX16" fmla="*/ 125156 w 4505836"/>
              <a:gd name="connsiteY16" fmla="*/ 105878 h 712824"/>
              <a:gd name="connsiteX17" fmla="*/ 19278 w 4505836"/>
              <a:gd name="connsiteY17" fmla="*/ 211756 h 712824"/>
              <a:gd name="connsiteX18" fmla="*/ 28 w 4505836"/>
              <a:gd name="connsiteY18" fmla="*/ 336884 h 712824"/>
              <a:gd name="connsiteX19" fmla="*/ 19278 w 4505836"/>
              <a:gd name="connsiteY19" fmla="*/ 433137 h 712824"/>
              <a:gd name="connsiteX20" fmla="*/ 48154 w 4505836"/>
              <a:gd name="connsiteY20" fmla="*/ 442762 h 712824"/>
              <a:gd name="connsiteX21" fmla="*/ 134782 w 4505836"/>
              <a:gd name="connsiteY21" fmla="*/ 529389 h 712824"/>
              <a:gd name="connsiteX22" fmla="*/ 259910 w 4505836"/>
              <a:gd name="connsiteY22" fmla="*/ 577516 h 712824"/>
              <a:gd name="connsiteX23" fmla="*/ 385038 w 4505836"/>
              <a:gd name="connsiteY23" fmla="*/ 616017 h 712824"/>
              <a:gd name="connsiteX24" fmla="*/ 664171 w 4505836"/>
              <a:gd name="connsiteY24" fmla="*/ 644892 h 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05836" h="712824">
                <a:moveTo>
                  <a:pt x="4129266" y="693019"/>
                </a:moveTo>
                <a:cubicBezTo>
                  <a:pt x="4178194" y="708259"/>
                  <a:pt x="4227123" y="723499"/>
                  <a:pt x="4283270" y="702644"/>
                </a:cubicBezTo>
                <a:cubicBezTo>
                  <a:pt x="4339417" y="681789"/>
                  <a:pt x="4432462" y="630454"/>
                  <a:pt x="4466150" y="567890"/>
                </a:cubicBezTo>
                <a:cubicBezTo>
                  <a:pt x="4499838" y="505326"/>
                  <a:pt x="4525505" y="394636"/>
                  <a:pt x="4485400" y="327259"/>
                </a:cubicBezTo>
                <a:cubicBezTo>
                  <a:pt x="4445295" y="259882"/>
                  <a:pt x="4316958" y="197317"/>
                  <a:pt x="4225518" y="163629"/>
                </a:cubicBezTo>
                <a:cubicBezTo>
                  <a:pt x="4134078" y="129940"/>
                  <a:pt x="4036221" y="133149"/>
                  <a:pt x="3936760" y="125128"/>
                </a:cubicBezTo>
                <a:cubicBezTo>
                  <a:pt x="3837299" y="117107"/>
                  <a:pt x="3628752" y="115503"/>
                  <a:pt x="3628752" y="115503"/>
                </a:cubicBezTo>
                <a:cubicBezTo>
                  <a:pt x="3537312" y="112295"/>
                  <a:pt x="3489185" y="107482"/>
                  <a:pt x="3388120" y="105878"/>
                </a:cubicBezTo>
                <a:cubicBezTo>
                  <a:pt x="3287055" y="104274"/>
                  <a:pt x="3177968" y="109086"/>
                  <a:pt x="3022360" y="105878"/>
                </a:cubicBezTo>
                <a:cubicBezTo>
                  <a:pt x="2866752" y="102669"/>
                  <a:pt x="2563556" y="91440"/>
                  <a:pt x="2454470" y="86627"/>
                </a:cubicBezTo>
                <a:cubicBezTo>
                  <a:pt x="2345384" y="81814"/>
                  <a:pt x="2478533" y="81815"/>
                  <a:pt x="2367843" y="77002"/>
                </a:cubicBezTo>
                <a:cubicBezTo>
                  <a:pt x="2257152" y="72189"/>
                  <a:pt x="1953956" y="68980"/>
                  <a:pt x="1790327" y="57751"/>
                </a:cubicBezTo>
                <a:cubicBezTo>
                  <a:pt x="1626698" y="46522"/>
                  <a:pt x="1491944" y="19250"/>
                  <a:pt x="1386066" y="9625"/>
                </a:cubicBezTo>
                <a:cubicBezTo>
                  <a:pt x="1280188" y="0"/>
                  <a:pt x="1256124" y="0"/>
                  <a:pt x="1155059" y="0"/>
                </a:cubicBezTo>
                <a:cubicBezTo>
                  <a:pt x="1053994" y="0"/>
                  <a:pt x="914428" y="3208"/>
                  <a:pt x="779674" y="9625"/>
                </a:cubicBezTo>
                <a:cubicBezTo>
                  <a:pt x="644920" y="16042"/>
                  <a:pt x="455623" y="22459"/>
                  <a:pt x="346537" y="38501"/>
                </a:cubicBezTo>
                <a:cubicBezTo>
                  <a:pt x="237451" y="54543"/>
                  <a:pt x="179699" y="77002"/>
                  <a:pt x="125156" y="105878"/>
                </a:cubicBezTo>
                <a:cubicBezTo>
                  <a:pt x="70613" y="134754"/>
                  <a:pt x="40133" y="173255"/>
                  <a:pt x="19278" y="211756"/>
                </a:cubicBezTo>
                <a:cubicBezTo>
                  <a:pt x="-1577" y="250257"/>
                  <a:pt x="28" y="299987"/>
                  <a:pt x="28" y="336884"/>
                </a:cubicBezTo>
                <a:cubicBezTo>
                  <a:pt x="28" y="373781"/>
                  <a:pt x="19278" y="433137"/>
                  <a:pt x="19278" y="433137"/>
                </a:cubicBezTo>
                <a:cubicBezTo>
                  <a:pt x="27299" y="450783"/>
                  <a:pt x="28903" y="426720"/>
                  <a:pt x="48154" y="442762"/>
                </a:cubicBezTo>
                <a:cubicBezTo>
                  <a:pt x="67405" y="458804"/>
                  <a:pt x="99489" y="506930"/>
                  <a:pt x="134782" y="529389"/>
                </a:cubicBezTo>
                <a:cubicBezTo>
                  <a:pt x="170075" y="551848"/>
                  <a:pt x="218201" y="563078"/>
                  <a:pt x="259910" y="577516"/>
                </a:cubicBezTo>
                <a:cubicBezTo>
                  <a:pt x="301619" y="591954"/>
                  <a:pt x="317661" y="604788"/>
                  <a:pt x="385038" y="616017"/>
                </a:cubicBezTo>
                <a:cubicBezTo>
                  <a:pt x="452415" y="627246"/>
                  <a:pt x="558293" y="636069"/>
                  <a:pt x="664171" y="644892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170"/>
            <a:ext cx="9144000" cy="982817"/>
          </a:xfrm>
          <a:solidFill>
            <a:srgbClr val="FFFF00"/>
          </a:solidFill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Iterative Circuit and Finite State Machine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460730"/>
              </p:ext>
            </p:extLst>
          </p:nvPr>
        </p:nvGraphicFramePr>
        <p:xfrm>
          <a:off x="2828904" y="1624700"/>
          <a:ext cx="1447800" cy="15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3" name="Visio" r:id="rId4" imgW="2796139" imgH="2913567" progId="Visio.Drawing.11">
                  <p:embed/>
                </p:oleObj>
              </mc:Choice>
              <mc:Fallback>
                <p:oleObj name="Visio" r:id="rId4" imgW="2796139" imgH="2913567" progId="Visio.Drawing.11">
                  <p:embed/>
                  <p:pic>
                    <p:nvPicPr>
                      <p:cNvPr id="481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04" y="1624700"/>
                        <a:ext cx="1447800" cy="15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59189"/>
              </p:ext>
            </p:extLst>
          </p:nvPr>
        </p:nvGraphicFramePr>
        <p:xfrm>
          <a:off x="4896574" y="1576012"/>
          <a:ext cx="1479300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4" name="Visio" r:id="rId4" imgW="2796139" imgH="2913567" progId="Visio.Drawing.11">
                  <p:embed/>
                </p:oleObj>
              </mc:Choice>
              <mc:Fallback>
                <p:oleObj name="Visio" r:id="rId4" imgW="2796139" imgH="2913567" progId="Visio.Drawing.11">
                  <p:embed/>
                  <p:pic>
                    <p:nvPicPr>
                      <p:cNvPr id="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6574" y="1576012"/>
                        <a:ext cx="1479300" cy="154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424820"/>
              </p:ext>
            </p:extLst>
          </p:nvPr>
        </p:nvGraphicFramePr>
        <p:xfrm>
          <a:off x="6862024" y="1583746"/>
          <a:ext cx="1484651" cy="154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5" name="Visio" r:id="rId4" imgW="2796139" imgH="2913567" progId="Visio.Drawing.11">
                  <p:embed/>
                </p:oleObj>
              </mc:Choice>
              <mc:Fallback>
                <p:oleObj name="Visio" r:id="rId4" imgW="2796139" imgH="2913567" progId="Visio.Drawing.11">
                  <p:embed/>
                  <p:pic>
                    <p:nvPicPr>
                      <p:cNvPr id="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024" y="1583746"/>
                        <a:ext cx="1484651" cy="154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869282"/>
              </p:ext>
            </p:extLst>
          </p:nvPr>
        </p:nvGraphicFramePr>
        <p:xfrm>
          <a:off x="863454" y="1606048"/>
          <a:ext cx="1447800" cy="15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6" name="Visio" r:id="rId4" imgW="2796139" imgH="2913567" progId="Visio.Drawing.11">
                  <p:embed/>
                </p:oleObj>
              </mc:Choice>
              <mc:Fallback>
                <p:oleObj name="Visio" r:id="rId4" imgW="2796139" imgH="2913567" progId="Visio.Drawing.11">
                  <p:embed/>
                  <p:pic>
                    <p:nvPicPr>
                      <p:cNvPr id="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454" y="1606048"/>
                        <a:ext cx="1447800" cy="15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793663" y="99336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r>
              <a:rPr lang="en-US" sz="1800" baseline="-25000" dirty="0" smtClean="0">
                <a:solidFill>
                  <a:srgbClr val="FF0000"/>
                </a:solidFill>
              </a:rPr>
              <a:t>1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14117" y="112769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r>
              <a:rPr lang="en-US" sz="1800" baseline="-25000" dirty="0" smtClean="0">
                <a:solidFill>
                  <a:srgbClr val="FF0000"/>
                </a:solidFill>
              </a:rPr>
              <a:t>2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22293" y="112411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r>
              <a:rPr lang="en-US" sz="1800" baseline="-25000" dirty="0" smtClean="0">
                <a:solidFill>
                  <a:srgbClr val="FF0000"/>
                </a:solidFill>
              </a:rPr>
              <a:t>3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10178" y="120439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r>
              <a:rPr lang="en-US" sz="1800" baseline="-25000" dirty="0" smtClean="0">
                <a:solidFill>
                  <a:srgbClr val="FF0000"/>
                </a:solidFill>
              </a:rPr>
              <a:t>4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79915" y="339473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Z</a:t>
            </a:r>
            <a:r>
              <a:rPr lang="en-US" sz="1800" baseline="-25000" dirty="0" smtClean="0">
                <a:solidFill>
                  <a:srgbClr val="FF0000"/>
                </a:solidFill>
              </a:rPr>
              <a:t>1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95992" y="337956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Z</a:t>
            </a:r>
            <a:r>
              <a:rPr lang="en-US" sz="1800" baseline="-25000" dirty="0" smtClean="0">
                <a:solidFill>
                  <a:srgbClr val="FF0000"/>
                </a:solidFill>
              </a:rPr>
              <a:t>2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42490" y="333839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Z</a:t>
            </a:r>
            <a:r>
              <a:rPr lang="en-US" sz="1800" baseline="-25000" dirty="0" smtClean="0">
                <a:solidFill>
                  <a:srgbClr val="FF0000"/>
                </a:solidFill>
              </a:rPr>
              <a:t>3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50241" y="344656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Z</a:t>
            </a:r>
            <a:r>
              <a:rPr lang="en-US" sz="1800" baseline="-25000" dirty="0" smtClean="0">
                <a:solidFill>
                  <a:srgbClr val="FF0000"/>
                </a:solidFill>
              </a:rPr>
              <a:t>4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1462" y="168078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0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1462" y="247401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0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2274885" y="1859198"/>
            <a:ext cx="537883" cy="26894"/>
          </a:xfrm>
          <a:custGeom>
            <a:avLst/>
            <a:gdLst>
              <a:gd name="connsiteX0" fmla="*/ 0 w 537883"/>
              <a:gd name="connsiteY0" fmla="*/ 26894 h 26894"/>
              <a:gd name="connsiteX1" fmla="*/ 537883 w 537883"/>
              <a:gd name="connsiteY1" fmla="*/ 0 h 26894"/>
              <a:gd name="connsiteX2" fmla="*/ 537883 w 537883"/>
              <a:gd name="connsiteY2" fmla="*/ 0 h 26894"/>
              <a:gd name="connsiteX3" fmla="*/ 537883 w 537883"/>
              <a:gd name="connsiteY3" fmla="*/ 0 h 26894"/>
              <a:gd name="connsiteX4" fmla="*/ 532504 w 537883"/>
              <a:gd name="connsiteY4" fmla="*/ 0 h 2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883" h="26894">
                <a:moveTo>
                  <a:pt x="0" y="26894"/>
                </a:moveTo>
                <a:lnTo>
                  <a:pt x="537883" y="0"/>
                </a:lnTo>
                <a:lnTo>
                  <a:pt x="537883" y="0"/>
                </a:lnTo>
                <a:lnTo>
                  <a:pt x="537883" y="0"/>
                </a:lnTo>
                <a:lnTo>
                  <a:pt x="53250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296400" y="2655264"/>
            <a:ext cx="532504" cy="37652"/>
          </a:xfrm>
          <a:custGeom>
            <a:avLst/>
            <a:gdLst>
              <a:gd name="connsiteX0" fmla="*/ 0 w 532504"/>
              <a:gd name="connsiteY0" fmla="*/ 0 h 37652"/>
              <a:gd name="connsiteX1" fmla="*/ 532504 w 532504"/>
              <a:gd name="connsiteY1" fmla="*/ 37652 h 37652"/>
              <a:gd name="connsiteX2" fmla="*/ 532504 w 532504"/>
              <a:gd name="connsiteY2" fmla="*/ 37652 h 3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504" h="37652">
                <a:moveTo>
                  <a:pt x="0" y="0"/>
                </a:moveTo>
                <a:lnTo>
                  <a:pt x="532504" y="37652"/>
                </a:lnTo>
                <a:lnTo>
                  <a:pt x="532504" y="376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248913" y="1821546"/>
            <a:ext cx="640080" cy="80683"/>
          </a:xfrm>
          <a:custGeom>
            <a:avLst/>
            <a:gdLst>
              <a:gd name="connsiteX0" fmla="*/ 0 w 640080"/>
              <a:gd name="connsiteY0" fmla="*/ 80683 h 80683"/>
              <a:gd name="connsiteX1" fmla="*/ 640080 w 640080"/>
              <a:gd name="connsiteY1" fmla="*/ 0 h 80683"/>
              <a:gd name="connsiteX2" fmla="*/ 640080 w 640080"/>
              <a:gd name="connsiteY2" fmla="*/ 0 h 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080" h="80683">
                <a:moveTo>
                  <a:pt x="0" y="80683"/>
                </a:moveTo>
                <a:lnTo>
                  <a:pt x="640080" y="0"/>
                </a:lnTo>
                <a:lnTo>
                  <a:pt x="64008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270429" y="2682158"/>
            <a:ext cx="618564" cy="10758"/>
          </a:xfrm>
          <a:custGeom>
            <a:avLst/>
            <a:gdLst>
              <a:gd name="connsiteX0" fmla="*/ 0 w 618564"/>
              <a:gd name="connsiteY0" fmla="*/ 0 h 10758"/>
              <a:gd name="connsiteX1" fmla="*/ 618564 w 618564"/>
              <a:gd name="connsiteY1" fmla="*/ 10758 h 10758"/>
              <a:gd name="connsiteX2" fmla="*/ 618564 w 618564"/>
              <a:gd name="connsiteY2" fmla="*/ 10758 h 1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564" h="10758">
                <a:moveTo>
                  <a:pt x="0" y="0"/>
                </a:moveTo>
                <a:lnTo>
                  <a:pt x="618564" y="10758"/>
                </a:lnTo>
                <a:lnTo>
                  <a:pt x="618564" y="1075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341276" y="1837683"/>
            <a:ext cx="505609" cy="32273"/>
          </a:xfrm>
          <a:custGeom>
            <a:avLst/>
            <a:gdLst>
              <a:gd name="connsiteX0" fmla="*/ 0 w 505609"/>
              <a:gd name="connsiteY0" fmla="*/ 32273 h 32273"/>
              <a:gd name="connsiteX1" fmla="*/ 505609 w 505609"/>
              <a:gd name="connsiteY1" fmla="*/ 0 h 32273"/>
              <a:gd name="connsiteX2" fmla="*/ 505609 w 505609"/>
              <a:gd name="connsiteY2" fmla="*/ 0 h 3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609" h="32273">
                <a:moveTo>
                  <a:pt x="0" y="32273"/>
                </a:moveTo>
                <a:lnTo>
                  <a:pt x="505609" y="0"/>
                </a:lnTo>
                <a:lnTo>
                  <a:pt x="50560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346655" y="2644506"/>
            <a:ext cx="516367" cy="37652"/>
          </a:xfrm>
          <a:custGeom>
            <a:avLst/>
            <a:gdLst>
              <a:gd name="connsiteX0" fmla="*/ 0 w 516367"/>
              <a:gd name="connsiteY0" fmla="*/ 0 h 37652"/>
              <a:gd name="connsiteX1" fmla="*/ 516367 w 516367"/>
              <a:gd name="connsiteY1" fmla="*/ 37652 h 37652"/>
              <a:gd name="connsiteX2" fmla="*/ 516367 w 516367"/>
              <a:gd name="connsiteY2" fmla="*/ 37652 h 3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367" h="37652">
                <a:moveTo>
                  <a:pt x="0" y="0"/>
                </a:moveTo>
                <a:lnTo>
                  <a:pt x="516367" y="37652"/>
                </a:lnTo>
                <a:lnTo>
                  <a:pt x="516367" y="376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000104" y="1334105"/>
            <a:ext cx="0" cy="325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81304" y="1354942"/>
            <a:ext cx="0" cy="325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704" y="1298862"/>
            <a:ext cx="0" cy="325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019904" y="1330526"/>
            <a:ext cx="0" cy="325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125267" y="3152560"/>
            <a:ext cx="0" cy="325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209190" y="3120724"/>
            <a:ext cx="0" cy="325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048104" y="3120724"/>
            <a:ext cx="0" cy="325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123434" y="3114686"/>
            <a:ext cx="0" cy="325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251475" y="4177891"/>
            <a:ext cx="3168385" cy="2363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internal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 in Flip-flops in Finite State Machine corresponds to the value of the carry signal in Iterative Circuit.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kern="0" baseline="0" dirty="0" smtClean="0">
                <a:latin typeface="+mn-lt"/>
              </a:rPr>
              <a:t>Data</a:t>
            </a:r>
            <a:r>
              <a:rPr lang="en-US" sz="1800" kern="0" dirty="0" smtClean="0">
                <a:latin typeface="+mn-lt"/>
              </a:rPr>
              <a:t> are given sequentially in FSM and in parallel in Iterative Circuit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399"/>
            <a:ext cx="7772400" cy="5638487"/>
          </a:xfrm>
        </p:spPr>
        <p:txBody>
          <a:bodyPr/>
          <a:lstStyle/>
          <a:p>
            <a:r>
              <a:rPr lang="en-US" dirty="0" smtClean="0"/>
              <a:t>Now we create a feedback through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flip-flops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not an </a:t>
            </a:r>
            <a:r>
              <a:rPr lang="en-US" i="1" dirty="0" smtClean="0">
                <a:solidFill>
                  <a:srgbClr val="FF0000"/>
                </a:solidFill>
              </a:rPr>
              <a:t>iterative circuit </a:t>
            </a:r>
            <a:r>
              <a:rPr lang="en-US" dirty="0" smtClean="0"/>
              <a:t>as before.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Please understand similarity and difference.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This is very important,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you can expect this on Finals.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092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2999"/>
            <a:ext cx="8033904" cy="4647887"/>
          </a:xfrm>
          <a:solidFill>
            <a:srgbClr val="FFFF00"/>
          </a:solidFill>
        </p:spPr>
        <p:txBody>
          <a:bodyPr/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Larger Practical Examples of State Machines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2999"/>
            <a:ext cx="8033904" cy="4647887"/>
          </a:xfrm>
          <a:solidFill>
            <a:srgbClr val="FFFF00"/>
          </a:solidFill>
        </p:spPr>
        <p:txBody>
          <a:bodyPr/>
          <a:lstStyle/>
          <a:p>
            <a:r>
              <a:rPr lang="en-US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1: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T-bird 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tail-lights</a:t>
            </a:r>
          </a:p>
        </p:txBody>
      </p:sp>
    </p:spTree>
    <p:extLst>
      <p:ext uri="{BB962C8B-B14F-4D97-AF65-F5344CB8AC3E}">
        <p14:creationId xmlns:p14="http://schemas.microsoft.com/office/powerpoint/2010/main" val="9961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ANIMATED: </a:t>
            </a:r>
            <a:r>
              <a:rPr lang="en-US" dirty="0" smtClean="0"/>
              <a:t>T-bird </a:t>
            </a:r>
            <a:r>
              <a:rPr lang="en-US" dirty="0"/>
              <a:t>tail-lights example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34884" name="Object 4"/>
          <p:cNvGraphicFramePr>
            <a:graphicFrameLocks noChangeAspect="1"/>
          </p:cNvGraphicFramePr>
          <p:nvPr/>
        </p:nvGraphicFramePr>
        <p:xfrm>
          <a:off x="228600" y="1143000"/>
          <a:ext cx="86106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06" name="Artwork" r:id="rId3" imgW="7009524" imgH="4219048" progId="">
                  <p:embed/>
                </p:oleObj>
              </mc:Choice>
              <mc:Fallback>
                <p:oleObj name="Artwork" r:id="rId3" imgW="7009524" imgH="4219048" progId="">
                  <p:embed/>
                  <p:pic>
                    <p:nvPicPr>
                      <p:cNvPr id="6348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86106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4885" name="Group 5"/>
          <p:cNvGrpSpPr>
            <a:grpSpLocks/>
          </p:cNvGrpSpPr>
          <p:nvPr/>
        </p:nvGrpSpPr>
        <p:grpSpPr bwMode="auto">
          <a:xfrm>
            <a:off x="666750" y="3810000"/>
            <a:ext cx="2371725" cy="457200"/>
            <a:chOff x="420" y="2400"/>
            <a:chExt cx="1494" cy="288"/>
          </a:xfrm>
        </p:grpSpPr>
        <p:sp>
          <p:nvSpPr>
            <p:cNvPr id="634886" name="AutoShape 6"/>
            <p:cNvSpPr>
              <a:spLocks noChangeArrowheads="1"/>
            </p:cNvSpPr>
            <p:nvPr/>
          </p:nvSpPr>
          <p:spPr bwMode="auto">
            <a:xfrm>
              <a:off x="1434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887" name="AutoShape 7"/>
            <p:cNvSpPr>
              <a:spLocks noChangeArrowheads="1"/>
            </p:cNvSpPr>
            <p:nvPr/>
          </p:nvSpPr>
          <p:spPr bwMode="auto">
            <a:xfrm>
              <a:off x="924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888" name="AutoShape 8"/>
            <p:cNvSpPr>
              <a:spLocks noChangeArrowheads="1"/>
            </p:cNvSpPr>
            <p:nvPr/>
          </p:nvSpPr>
          <p:spPr bwMode="auto">
            <a:xfrm>
              <a:off x="420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889" name="Group 9"/>
          <p:cNvGrpSpPr>
            <a:grpSpLocks/>
          </p:cNvGrpSpPr>
          <p:nvPr/>
        </p:nvGrpSpPr>
        <p:grpSpPr bwMode="auto">
          <a:xfrm>
            <a:off x="1485900" y="3810000"/>
            <a:ext cx="1571625" cy="457200"/>
            <a:chOff x="936" y="2400"/>
            <a:chExt cx="990" cy="288"/>
          </a:xfrm>
        </p:grpSpPr>
        <p:sp>
          <p:nvSpPr>
            <p:cNvPr id="634890" name="AutoShape 10"/>
            <p:cNvSpPr>
              <a:spLocks noChangeArrowheads="1"/>
            </p:cNvSpPr>
            <p:nvPr/>
          </p:nvSpPr>
          <p:spPr bwMode="auto">
            <a:xfrm>
              <a:off x="1446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891" name="AutoShape 11"/>
            <p:cNvSpPr>
              <a:spLocks noChangeArrowheads="1"/>
            </p:cNvSpPr>
            <p:nvPr/>
          </p:nvSpPr>
          <p:spPr bwMode="auto">
            <a:xfrm>
              <a:off x="936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892" name="AutoShape 12"/>
          <p:cNvSpPr>
            <a:spLocks noChangeArrowheads="1"/>
          </p:cNvSpPr>
          <p:nvPr/>
        </p:nvSpPr>
        <p:spPr bwMode="auto">
          <a:xfrm>
            <a:off x="2276475" y="3810000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893" name="Rectangle 13"/>
          <p:cNvSpPr>
            <a:spLocks noChangeArrowheads="1"/>
          </p:cNvSpPr>
          <p:nvPr/>
        </p:nvSpPr>
        <p:spPr bwMode="auto">
          <a:xfrm>
            <a:off x="838200" y="4724400"/>
            <a:ext cx="152400" cy="76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4894" name="Group 14"/>
          <p:cNvGrpSpPr>
            <a:grpSpLocks/>
          </p:cNvGrpSpPr>
          <p:nvPr/>
        </p:nvGrpSpPr>
        <p:grpSpPr bwMode="auto">
          <a:xfrm>
            <a:off x="676275" y="3810000"/>
            <a:ext cx="2371725" cy="457200"/>
            <a:chOff x="420" y="2400"/>
            <a:chExt cx="1494" cy="288"/>
          </a:xfrm>
        </p:grpSpPr>
        <p:sp>
          <p:nvSpPr>
            <p:cNvPr id="634895" name="AutoShape 15"/>
            <p:cNvSpPr>
              <a:spLocks noChangeArrowheads="1"/>
            </p:cNvSpPr>
            <p:nvPr/>
          </p:nvSpPr>
          <p:spPr bwMode="auto">
            <a:xfrm>
              <a:off x="1434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896" name="AutoShape 16"/>
            <p:cNvSpPr>
              <a:spLocks noChangeArrowheads="1"/>
            </p:cNvSpPr>
            <p:nvPr/>
          </p:nvSpPr>
          <p:spPr bwMode="auto">
            <a:xfrm>
              <a:off x="924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897" name="AutoShape 17"/>
            <p:cNvSpPr>
              <a:spLocks noChangeArrowheads="1"/>
            </p:cNvSpPr>
            <p:nvPr/>
          </p:nvSpPr>
          <p:spPr bwMode="auto">
            <a:xfrm>
              <a:off x="420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898" name="Group 18"/>
          <p:cNvGrpSpPr>
            <a:grpSpLocks/>
          </p:cNvGrpSpPr>
          <p:nvPr/>
        </p:nvGrpSpPr>
        <p:grpSpPr bwMode="auto">
          <a:xfrm>
            <a:off x="1495425" y="3810000"/>
            <a:ext cx="1571625" cy="457200"/>
            <a:chOff x="936" y="2400"/>
            <a:chExt cx="990" cy="288"/>
          </a:xfrm>
        </p:grpSpPr>
        <p:sp>
          <p:nvSpPr>
            <p:cNvPr id="634899" name="AutoShape 19"/>
            <p:cNvSpPr>
              <a:spLocks noChangeArrowheads="1"/>
            </p:cNvSpPr>
            <p:nvPr/>
          </p:nvSpPr>
          <p:spPr bwMode="auto">
            <a:xfrm>
              <a:off x="1446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00" name="AutoShape 20"/>
            <p:cNvSpPr>
              <a:spLocks noChangeArrowheads="1"/>
            </p:cNvSpPr>
            <p:nvPr/>
          </p:nvSpPr>
          <p:spPr bwMode="auto">
            <a:xfrm>
              <a:off x="936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01" name="AutoShape 21"/>
          <p:cNvSpPr>
            <a:spLocks noChangeArrowheads="1"/>
          </p:cNvSpPr>
          <p:nvPr/>
        </p:nvSpPr>
        <p:spPr bwMode="auto">
          <a:xfrm>
            <a:off x="2286000" y="3810000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2" name="Rectangle 22"/>
          <p:cNvSpPr>
            <a:spLocks noChangeArrowheads="1"/>
          </p:cNvSpPr>
          <p:nvPr/>
        </p:nvSpPr>
        <p:spPr bwMode="auto">
          <a:xfrm>
            <a:off x="847725" y="4724400"/>
            <a:ext cx="152400" cy="76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4903" name="Group 23"/>
          <p:cNvGrpSpPr>
            <a:grpSpLocks/>
          </p:cNvGrpSpPr>
          <p:nvPr/>
        </p:nvGrpSpPr>
        <p:grpSpPr bwMode="auto">
          <a:xfrm>
            <a:off x="685800" y="3810000"/>
            <a:ext cx="2371725" cy="457200"/>
            <a:chOff x="420" y="2400"/>
            <a:chExt cx="1494" cy="288"/>
          </a:xfrm>
        </p:grpSpPr>
        <p:sp>
          <p:nvSpPr>
            <p:cNvPr id="634904" name="AutoShape 24"/>
            <p:cNvSpPr>
              <a:spLocks noChangeArrowheads="1"/>
            </p:cNvSpPr>
            <p:nvPr/>
          </p:nvSpPr>
          <p:spPr bwMode="auto">
            <a:xfrm>
              <a:off x="1434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05" name="AutoShape 25"/>
            <p:cNvSpPr>
              <a:spLocks noChangeArrowheads="1"/>
            </p:cNvSpPr>
            <p:nvPr/>
          </p:nvSpPr>
          <p:spPr bwMode="auto">
            <a:xfrm>
              <a:off x="924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06" name="AutoShape 26"/>
            <p:cNvSpPr>
              <a:spLocks noChangeArrowheads="1"/>
            </p:cNvSpPr>
            <p:nvPr/>
          </p:nvSpPr>
          <p:spPr bwMode="auto">
            <a:xfrm>
              <a:off x="420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07" name="Group 27"/>
          <p:cNvGrpSpPr>
            <a:grpSpLocks/>
          </p:cNvGrpSpPr>
          <p:nvPr/>
        </p:nvGrpSpPr>
        <p:grpSpPr bwMode="auto">
          <a:xfrm>
            <a:off x="1504950" y="3810000"/>
            <a:ext cx="1571625" cy="457200"/>
            <a:chOff x="936" y="2400"/>
            <a:chExt cx="990" cy="288"/>
          </a:xfrm>
        </p:grpSpPr>
        <p:sp>
          <p:nvSpPr>
            <p:cNvPr id="634908" name="AutoShape 28"/>
            <p:cNvSpPr>
              <a:spLocks noChangeArrowheads="1"/>
            </p:cNvSpPr>
            <p:nvPr/>
          </p:nvSpPr>
          <p:spPr bwMode="auto">
            <a:xfrm>
              <a:off x="1446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09" name="AutoShape 29"/>
            <p:cNvSpPr>
              <a:spLocks noChangeArrowheads="1"/>
            </p:cNvSpPr>
            <p:nvPr/>
          </p:nvSpPr>
          <p:spPr bwMode="auto">
            <a:xfrm>
              <a:off x="936" y="2400"/>
              <a:ext cx="480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10" name="AutoShape 30"/>
          <p:cNvSpPr>
            <a:spLocks noChangeArrowheads="1"/>
          </p:cNvSpPr>
          <p:nvPr/>
        </p:nvSpPr>
        <p:spPr bwMode="auto">
          <a:xfrm>
            <a:off x="2295525" y="3810000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11" name="Rectangle 31"/>
          <p:cNvSpPr>
            <a:spLocks noChangeArrowheads="1"/>
          </p:cNvSpPr>
          <p:nvPr/>
        </p:nvSpPr>
        <p:spPr bwMode="auto">
          <a:xfrm>
            <a:off x="857250" y="4724400"/>
            <a:ext cx="152400" cy="76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2" grpId="0" animBg="1"/>
      <p:bldP spid="634893" grpId="0" animBg="1"/>
      <p:bldP spid="634901" grpId="0" animBg="1"/>
      <p:bldP spid="634902" grpId="0" animBg="1"/>
      <p:bldP spid="634910" grpId="0" animBg="1"/>
      <p:bldP spid="63491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96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687" t="15272" r="56931" b="6880"/>
          <a:stretch/>
        </p:blipFill>
        <p:spPr>
          <a:xfrm>
            <a:off x="0" y="1355148"/>
            <a:ext cx="9144000" cy="55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97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45" t="15280" r="56930" b="6880"/>
          <a:stretch/>
        </p:blipFill>
        <p:spPr>
          <a:xfrm>
            <a:off x="0" y="1447800"/>
            <a:ext cx="869995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98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72" t="14490" r="57088" b="6321"/>
          <a:stretch/>
        </p:blipFill>
        <p:spPr>
          <a:xfrm>
            <a:off x="1" y="1239934"/>
            <a:ext cx="9196246" cy="56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9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51326"/>
              </p:ext>
            </p:extLst>
          </p:nvPr>
        </p:nvGraphicFramePr>
        <p:xfrm>
          <a:off x="3352800" y="228600"/>
          <a:ext cx="5410200" cy="619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73" name="Artwork" r:id="rId3" imgW="5409524" imgH="6190476" progId="">
                  <p:embed/>
                </p:oleObj>
              </mc:Choice>
              <mc:Fallback>
                <p:oleObj name="Artwork" r:id="rId3" imgW="5409524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8600"/>
                        <a:ext cx="5410200" cy="619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152400" y="3581400"/>
            <a:ext cx="3483646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  <a:latin typeface="Helvetica" pitchFamily="34" charset="0"/>
              </a:rPr>
              <a:t>Inputs:</a:t>
            </a:r>
          </a:p>
          <a:p>
            <a:pPr eaLnBrk="0" hangingPunct="0"/>
            <a:r>
              <a:rPr lang="en-US" dirty="0">
                <a:solidFill>
                  <a:srgbClr val="00B0F0"/>
                </a:solidFill>
                <a:latin typeface="Helvetica" pitchFamily="34" charset="0"/>
              </a:rPr>
              <a:t>LEFT, RIGHT, HAZ</a:t>
            </a:r>
          </a:p>
          <a:p>
            <a:pPr eaLnBrk="0" hangingPunct="0"/>
            <a:endParaRPr lang="en-US" dirty="0">
              <a:latin typeface="Helvetica" pitchFamily="34" charset="0"/>
            </a:endParaRPr>
          </a:p>
          <a:p>
            <a:pPr eaLnBrk="0" hangingPunct="0"/>
            <a:r>
              <a:rPr lang="en-US" dirty="0">
                <a:solidFill>
                  <a:srgbClr val="FF0000"/>
                </a:solidFill>
                <a:latin typeface="Helvetica" pitchFamily="34" charset="0"/>
              </a:rPr>
              <a:t>Outputs:</a:t>
            </a:r>
          </a:p>
          <a:p>
            <a:pPr eaLnBrk="0" hangingPunct="0"/>
            <a:r>
              <a:rPr lang="en-US" dirty="0">
                <a:latin typeface="Helvetica" pitchFamily="34" charset="0"/>
              </a:rPr>
              <a:t>Six lamps</a:t>
            </a:r>
          </a:p>
          <a:p>
            <a:pPr eaLnBrk="0" hangingPunct="0"/>
            <a:r>
              <a:rPr lang="en-US" dirty="0">
                <a:latin typeface="Helvetica" pitchFamily="34" charset="0"/>
              </a:rPr>
              <a:t>(function of state only</a:t>
            </a:r>
            <a:r>
              <a:rPr lang="en-US" dirty="0" smtClean="0">
                <a:latin typeface="Helvetica" pitchFamily="34" charset="0"/>
              </a:rPr>
              <a:t>)</a:t>
            </a:r>
          </a:p>
          <a:p>
            <a:pPr eaLnBrk="0" hangingPunct="0"/>
            <a:r>
              <a:rPr lang="en-US" dirty="0" smtClean="0">
                <a:solidFill>
                  <a:srgbClr val="00B0F0"/>
                </a:solidFill>
                <a:latin typeface="Helvetica" pitchFamily="34" charset="0"/>
              </a:rPr>
              <a:t>LC, LB, LA, RC, RB, RA</a:t>
            </a:r>
            <a:endParaRPr lang="en-US" dirty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4EC-86D1-4FD5-A8DB-6FF35B7EAD5B}" type="slidenum">
              <a:rPr lang="en-US" smtClean="0"/>
              <a:pPr/>
              <a:t>99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000366" y="2449681"/>
            <a:ext cx="5357451" cy="15553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979685" y="4005070"/>
            <a:ext cx="2937957" cy="2304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67720" y="4350713"/>
            <a:ext cx="172821" cy="4608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094899" y="4659168"/>
            <a:ext cx="1152140" cy="382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7452350" y="0"/>
            <a:ext cx="16970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Alarm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state, all lights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546884" y="548650"/>
            <a:ext cx="57606" cy="23666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3160" y="258251"/>
            <a:ext cx="3938323" cy="1524529"/>
          </a:xfrm>
        </p:spPr>
        <p:txBody>
          <a:bodyPr/>
          <a:lstStyle/>
          <a:p>
            <a:r>
              <a:rPr lang="en-US" dirty="0" smtClean="0"/>
              <a:t>State diagram for lights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657051" y="2004480"/>
            <a:ext cx="16970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Idle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state, no lights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72595" y="2307684"/>
            <a:ext cx="3219493" cy="10173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3352800" y="53698"/>
            <a:ext cx="18657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of state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17642" y="195695"/>
            <a:ext cx="576070" cy="352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2400" y="3581400"/>
            <a:ext cx="3526691" cy="2677656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 bwMode="auto">
          <a:xfrm>
            <a:off x="7368025" y="6246921"/>
            <a:ext cx="18657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of input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855599" y="5618066"/>
            <a:ext cx="126938" cy="6303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indent="-342900">
          <a:spcBef>
            <a:spcPct val="20000"/>
          </a:spcBef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113618</TotalTime>
  <Words>6644</Words>
  <Application>Microsoft Office PowerPoint</Application>
  <PresentationFormat>On-screen Show (4:3)</PresentationFormat>
  <Paragraphs>1823</Paragraphs>
  <Slides>162</Slides>
  <Notes>29</Notes>
  <HiddenSlides>1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162</vt:i4>
      </vt:variant>
    </vt:vector>
  </HeadingPairs>
  <TitlesOfParts>
    <vt:vector size="181" baseType="lpstr">
      <vt:lpstr>Gulim</vt:lpstr>
      <vt:lpstr>Malgun Gothic</vt:lpstr>
      <vt:lpstr>MS PGothic</vt:lpstr>
      <vt:lpstr>Arial</vt:lpstr>
      <vt:lpstr>Bradley Hand ITC</vt:lpstr>
      <vt:lpstr>Calibri</vt:lpstr>
      <vt:lpstr>Courier New</vt:lpstr>
      <vt:lpstr>Helvetica</vt:lpstr>
      <vt:lpstr>Monotype Sorts</vt:lpstr>
      <vt:lpstr>Symbol</vt:lpstr>
      <vt:lpstr>Tahoma</vt:lpstr>
      <vt:lpstr>Times New Roman</vt:lpstr>
      <vt:lpstr>Wingdings</vt:lpstr>
      <vt:lpstr>Default Design</vt:lpstr>
      <vt:lpstr>Office Theme</vt:lpstr>
      <vt:lpstr>1_Office Theme</vt:lpstr>
      <vt:lpstr>Artwork</vt:lpstr>
      <vt:lpstr>Bitmap Image</vt:lpstr>
      <vt:lpstr>Visio</vt:lpstr>
      <vt:lpstr>Lecture 13</vt:lpstr>
      <vt:lpstr>Latches</vt:lpstr>
      <vt:lpstr>Possible States for Light Switch</vt:lpstr>
      <vt:lpstr>S-R Latch</vt:lpstr>
      <vt:lpstr>Alternative Nomenclature for latches</vt:lpstr>
      <vt:lpstr>S-R Latch States</vt:lpstr>
      <vt:lpstr>Characteristic Equations for SR latch</vt:lpstr>
      <vt:lpstr>Present State/Next State Table (PS/NS) for SR Latch</vt:lpstr>
      <vt:lpstr>Present State/Next State Table (PS/NS) for SR Latch</vt:lpstr>
      <vt:lpstr>Timing Diagram for SR Latch</vt:lpstr>
      <vt:lpstr>Detailed Discussion of Timing Diagram for SR Latch</vt:lpstr>
      <vt:lpstr>Races</vt:lpstr>
      <vt:lpstr>Critical Races</vt:lpstr>
      <vt:lpstr>Critical Race</vt:lpstr>
      <vt:lpstr>Critical Race</vt:lpstr>
      <vt:lpstr>Non-Critical Races</vt:lpstr>
      <vt:lpstr>Non-critical race:  </vt:lpstr>
      <vt:lpstr>Metastable State</vt:lpstr>
      <vt:lpstr>Metastable State</vt:lpstr>
      <vt:lpstr>Bistable element</vt:lpstr>
      <vt:lpstr>Bistable element</vt:lpstr>
      <vt:lpstr>Bistable element</vt:lpstr>
      <vt:lpstr>Bistable element</vt:lpstr>
      <vt:lpstr>Bistable element</vt:lpstr>
      <vt:lpstr>Bistable element</vt:lpstr>
      <vt:lpstr>Bistable element</vt:lpstr>
      <vt:lpstr>Bistable element</vt:lpstr>
      <vt:lpstr>Analog analysis</vt:lpstr>
      <vt:lpstr>Analog analysis</vt:lpstr>
      <vt:lpstr>Analog analysis</vt:lpstr>
      <vt:lpstr>Analog analysis</vt:lpstr>
      <vt:lpstr>Analog analysis</vt:lpstr>
      <vt:lpstr>PowerPoint Presentation</vt:lpstr>
      <vt:lpstr>PowerPoint Presentation</vt:lpstr>
      <vt:lpstr>PowerPoint Presentation</vt:lpstr>
      <vt:lpstr>PowerPoint Presentation</vt:lpstr>
      <vt:lpstr>ANIMATED = Analog analysis</vt:lpstr>
      <vt:lpstr>Metastability</vt:lpstr>
      <vt:lpstr>Another look at metastability</vt:lpstr>
      <vt:lpstr>“sube y  baja” behavior</vt:lpstr>
      <vt:lpstr>Why all the harping on metastability?</vt:lpstr>
      <vt:lpstr>Back to the bistable….</vt:lpstr>
      <vt:lpstr>S-R latch operation without metastability</vt:lpstr>
      <vt:lpstr>S-R latch operation with metastability</vt:lpstr>
      <vt:lpstr>State Machines</vt:lpstr>
      <vt:lpstr>State Diagrams – example of state diagram for an SR Latch</vt:lpstr>
      <vt:lpstr>Algorithmic State Machines (ASM)</vt:lpstr>
      <vt:lpstr>Clock Circuits</vt:lpstr>
      <vt:lpstr>Clock (Oscillator) Circuit</vt:lpstr>
      <vt:lpstr>Clock Waveforms, T, tp and f</vt:lpstr>
      <vt:lpstr>Clock signals</vt:lpstr>
      <vt:lpstr>Gated Sequential Circuits</vt:lpstr>
      <vt:lpstr>Gated SR Latch</vt:lpstr>
      <vt:lpstr>Gated SR Latch Using NANDs</vt:lpstr>
      <vt:lpstr>Gated D Latch</vt:lpstr>
      <vt:lpstr>Timing of a Gated D Latch</vt:lpstr>
      <vt:lpstr>Gated D Latch Timing</vt:lpstr>
      <vt:lpstr>Use of gated D latches as Storage Elements</vt:lpstr>
      <vt:lpstr>D Flip-Flop</vt:lpstr>
      <vt:lpstr>Flip Flop Circuits</vt:lpstr>
      <vt:lpstr>Edge-Triggered D Flip Flop</vt:lpstr>
      <vt:lpstr>Manual Reset of D Flip Flop</vt:lpstr>
      <vt:lpstr>74LS74A</vt:lpstr>
      <vt:lpstr>Other D flip-flop variations</vt:lpstr>
      <vt:lpstr>Important</vt:lpstr>
      <vt:lpstr>PowerPoint Presentation</vt:lpstr>
      <vt:lpstr>Shifters and Counters</vt:lpstr>
      <vt:lpstr>Shifters that is Cyclical and shifts to right</vt:lpstr>
      <vt:lpstr>Shifters that takes negated output as input and works as an inexpensive counter.</vt:lpstr>
      <vt:lpstr>State Diagrams for Binary Up Counters</vt:lpstr>
      <vt:lpstr>Generalized Registers</vt:lpstr>
      <vt:lpstr>Shifters and Counters</vt:lpstr>
      <vt:lpstr>Flip-Flops for testing</vt:lpstr>
      <vt:lpstr>SCAN Flip-flops are used for testing</vt:lpstr>
      <vt:lpstr>Scan flip-flops -- for testing</vt:lpstr>
      <vt:lpstr>Other types of Flip-Flops</vt:lpstr>
      <vt:lpstr>JK Flip Flops</vt:lpstr>
      <vt:lpstr>J-K flip-flops</vt:lpstr>
      <vt:lpstr>T Flip Flops</vt:lpstr>
      <vt:lpstr>T flip-flops</vt:lpstr>
      <vt:lpstr>Sequential PALs</vt:lpstr>
      <vt:lpstr>Analysis of a Counter from JK Flip-Flops</vt:lpstr>
      <vt:lpstr>4-Bit Binary Up Counter</vt:lpstr>
      <vt:lpstr>Counter Timing Diagram</vt:lpstr>
      <vt:lpstr>State Machines</vt:lpstr>
      <vt:lpstr>Iterative Circuits versus State Machines</vt:lpstr>
      <vt:lpstr>REMINDER: Cell Table to design iterative circuits</vt:lpstr>
      <vt:lpstr>Synthesis for Iterative Circuit</vt:lpstr>
      <vt:lpstr>PowerPoint Presentation</vt:lpstr>
      <vt:lpstr>Synthesis for Finite State Machine </vt:lpstr>
      <vt:lpstr>Comparison of Iterative Circuit and Finite State Machine</vt:lpstr>
      <vt:lpstr>Now we create a feedback through flip-flops,  not an iterative circuit as before.  Please understand similarity and difference.  This is very important, you can expect this on Finals.</vt:lpstr>
      <vt:lpstr>Larger Practical Examples of State Machines</vt:lpstr>
      <vt:lpstr>Example 1: T-bird tail-lights</vt:lpstr>
      <vt:lpstr>ANIMATED: T-bird tail-lights example</vt:lpstr>
      <vt:lpstr>PowerPoint Presentation</vt:lpstr>
      <vt:lpstr>PowerPoint Presentation</vt:lpstr>
      <vt:lpstr>PowerPoint Presentation</vt:lpstr>
      <vt:lpstr>State diagram for lights</vt:lpstr>
      <vt:lpstr>Encoded or One-Hot?</vt:lpstr>
      <vt:lpstr>First Method to calculate outputs for Moore Machine</vt:lpstr>
      <vt:lpstr>Implementation (Encoded, Moore Machine)</vt:lpstr>
      <vt:lpstr>Output logic: outputs are functions of only states</vt:lpstr>
      <vt:lpstr>Variant to calculate output functions in which the binary encoding of internal states is used</vt:lpstr>
      <vt:lpstr>Output logic: outputs are functions of only states</vt:lpstr>
      <vt:lpstr>Methods to create transition function</vt:lpstr>
      <vt:lpstr>Two Methods to create the Next State Logic</vt:lpstr>
      <vt:lpstr>Method 1 to create transition function. E This method is easy but not minimal </vt:lpstr>
      <vt:lpstr>Transition Equations for Q2* = D2</vt:lpstr>
      <vt:lpstr>Transition Equations for Q1* = D1</vt:lpstr>
      <vt:lpstr>Transition Equations for Q0* = D0</vt:lpstr>
      <vt:lpstr>Optimizing the speed of my machine</vt:lpstr>
      <vt:lpstr>Implementation (Encoded, Moore Machine)</vt:lpstr>
      <vt:lpstr>How Fast Can the Clock Be?</vt:lpstr>
      <vt:lpstr>Clock Skew</vt:lpstr>
      <vt:lpstr>PowerPoint Presentation</vt:lpstr>
      <vt:lpstr>Method 2 when costs of flip-flops are not that important to create transition function</vt:lpstr>
      <vt:lpstr>One-Hot Transitions</vt:lpstr>
      <vt:lpstr>Behavioral Verilog</vt:lpstr>
      <vt:lpstr>Better Still – Behavioral Verilog</vt:lpstr>
      <vt:lpstr>Better Still – Behavioral Verilog</vt:lpstr>
      <vt:lpstr>Example 2:  Traffic Light Controller</vt:lpstr>
      <vt:lpstr>Example: Traffic Light Controller</vt:lpstr>
      <vt:lpstr>Example: Traffic Light Controller</vt:lpstr>
      <vt:lpstr>Example: Traffic Light Controller. General Method</vt:lpstr>
      <vt:lpstr>Example 3: NRZ to Manchester Encoder</vt:lpstr>
      <vt:lpstr>Behavioral Verilog 2</vt:lpstr>
      <vt:lpstr>PowerPoint Presentation</vt:lpstr>
      <vt:lpstr>PowerPoint Presentation</vt:lpstr>
      <vt:lpstr>Method 3 in which we minimize the transition functions optimally</vt:lpstr>
      <vt:lpstr>PowerPoint Presentation</vt:lpstr>
      <vt:lpstr>Example 4: Airplane Gear</vt:lpstr>
      <vt:lpstr>Airplane Gear Example</vt:lpstr>
      <vt:lpstr>State Transition Diagram</vt:lpstr>
      <vt:lpstr>Airplane Landing Gear Example</vt:lpstr>
      <vt:lpstr>What students can do with this example ?</vt:lpstr>
      <vt:lpstr>Example 5:  Design Using JK Flip-flops</vt:lpstr>
      <vt:lpstr>DESIGN  EXAMPLE 6: Counter using JK</vt:lpstr>
      <vt:lpstr>Example 7: Registers, Shifters, Generalized Registers</vt:lpstr>
      <vt:lpstr>Example 8: Counter modulo 16 with JK flip-flops that act as T flip-flops</vt:lpstr>
      <vt:lpstr>Example 9: Vending Machine</vt:lpstr>
      <vt:lpstr>Example: vending machine</vt:lpstr>
      <vt:lpstr>Example: vending machine.  Create a tree</vt:lpstr>
      <vt:lpstr>Example: vending machine. Minimize machine to minimum number of states</vt:lpstr>
      <vt:lpstr>Example: vending machine: Encoding (or state assignment) of internal states</vt:lpstr>
      <vt:lpstr>Example: Moore implementation</vt:lpstr>
      <vt:lpstr>Example: vending machine –  One Hot Encoding</vt:lpstr>
      <vt:lpstr>Various procedures for Moore sequential circuits</vt:lpstr>
      <vt:lpstr>Short Presentation of Mealy Machines</vt:lpstr>
      <vt:lpstr>Comparison of Mealy and Moore state diagrams</vt:lpstr>
      <vt:lpstr>Example 10: Mealy implementation</vt:lpstr>
      <vt:lpstr>Example 10: Mealy implementation (cont)</vt:lpstr>
      <vt:lpstr>Types of FSMs</vt:lpstr>
      <vt:lpstr>Example 11: Synchronous Mealy</vt:lpstr>
      <vt:lpstr>Retiming</vt:lpstr>
      <vt:lpstr>Using Retiming to realize Synchronous Mealy</vt:lpstr>
      <vt:lpstr>Mealy to synchronous Mealy</vt:lpstr>
      <vt:lpstr>Moore to synchronous Mealy</vt:lpstr>
      <vt:lpstr>Questions and EXAM Problems (1)</vt:lpstr>
      <vt:lpstr>Questions and Problems</vt:lpstr>
      <vt:lpstr>Questions and Problems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171</dc:title>
  <dc:creator>Mark G. Faust</dc:creator>
  <cp:lastModifiedBy>mperkows</cp:lastModifiedBy>
  <cp:revision>486</cp:revision>
  <dcterms:created xsi:type="dcterms:W3CDTF">2004-07-30T14:54:42Z</dcterms:created>
  <dcterms:modified xsi:type="dcterms:W3CDTF">2017-06-07T03:43:26Z</dcterms:modified>
</cp:coreProperties>
</file>